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45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7375EF2B-7ACE-4F77-9DDB-13748F83629B}" type="datetimeFigureOut">
              <a:rPr lang="en-US"/>
              <a:pPr>
                <a:defRPr/>
              </a:pPr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6012F855-9FFE-4993-9A59-0F00CB4F0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88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87B5CAE8-2EC1-4288-BD0C-86E30A84B0FF}" type="datetimeFigureOut">
              <a:rPr lang="en-US"/>
              <a:pPr>
                <a:defRPr/>
              </a:pPr>
              <a:t>11/25/2014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4A28DC2-FD74-45EC-8DB9-815EB8155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45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A28DC2-FD74-45EC-8DB9-815EB815559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6324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10600" cy="5029200"/>
          </a:xfrm>
        </p:spPr>
        <p:txBody>
          <a:bodyPr/>
          <a:lstStyle>
            <a:lvl1pPr marL="0" indent="0" algn="l">
              <a:buNone/>
              <a:defRPr>
                <a:solidFill>
                  <a:srgbClr val="00539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7BCE7-BE33-406E-98EA-6B7634228E7D}" type="datetime1">
              <a:rPr lang="en-US" smtClean="0"/>
              <a:pPr>
                <a:defRPr/>
              </a:pPr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4478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763B91-A41E-4D10-9896-B8B5CD0C4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E2060-1D6A-44E1-8914-66E6C6A8B068}" type="datetime1">
              <a:rPr lang="en-US"/>
              <a:pPr>
                <a:defRPr/>
              </a:pPr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552B7-14D8-4B35-8B21-F140704DC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 website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1430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35B01A-9C3C-421C-93AC-F292EF757FB2}" type="datetime1">
              <a:rPr lang="en-US" smtClean="0"/>
              <a:pPr>
                <a:defRPr/>
              </a:pPr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0CB915-842D-4626-B714-4400D26BFC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17780" cmpd="sng">
            <a:solidFill>
              <a:srgbClr val="FFFFFF"/>
            </a:solidFill>
            <a:prstDash val="solid"/>
            <a:miter lim="800000"/>
          </a:ln>
          <a:solidFill>
            <a:srgbClr val="558ED5"/>
          </a:solidFill>
          <a:effectLst>
            <a:outerShdw blurRad="50800" algn="tl" rotWithShape="0">
              <a:srgbClr val="000000"/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558ED5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539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539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539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539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539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534400" cy="1600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effectLst/>
              </a:rPr>
              <a:t>Bài</a:t>
            </a:r>
            <a:r>
              <a:rPr lang="en-US" sz="4000" dirty="0" smtClean="0">
                <a:effectLst/>
              </a:rPr>
              <a:t> 6 :</a:t>
            </a:r>
            <a:r>
              <a:rPr lang="en-US" sz="4000" dirty="0">
                <a:effectLst/>
              </a:rPr>
              <a:t>Adapter </a:t>
            </a:r>
            <a:r>
              <a:rPr lang="en-US" sz="4000" dirty="0" err="1">
                <a:effectLst/>
              </a:rPr>
              <a:t>và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các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điều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khiển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tập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hợp</a:t>
            </a:r>
            <a:endParaRPr lang="en-US" sz="4000" dirty="0" smtClean="0">
              <a:solidFill>
                <a:srgbClr val="0070C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A20D2-7C01-4F06-B331-013722428C75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924267"/>
            <a:ext cx="457200" cy="47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53200" cy="53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2400" dirty="0" err="1"/>
              <a:t>MultiAutoCompleteTextView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1054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Arial (Body)"/>
                <a:cs typeface="Arial" pitchFamily="34" charset="0"/>
              </a:rPr>
              <a:t>Ví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dụ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xây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dựng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/>
              <a:t>MultiAutoCompleteTextView</a:t>
            </a:r>
            <a:endParaRPr lang="en-US" sz="2400" dirty="0" smtClean="0"/>
          </a:p>
          <a:p>
            <a:pPr marL="800100" lvl="2" indent="0">
              <a:buNone/>
            </a:pPr>
            <a:r>
              <a:rPr lang="it-IT" sz="1800" i="1" dirty="0">
                <a:solidFill>
                  <a:schemeClr val="accent3"/>
                </a:solidFill>
              </a:rPr>
              <a:t>// Khởi tạo dữ liệu mẫu</a:t>
            </a:r>
          </a:p>
          <a:p>
            <a:pPr marL="800100" lvl="2" indent="0">
              <a:buNone/>
            </a:pPr>
            <a:r>
              <a:rPr lang="en-US" sz="1800" dirty="0"/>
              <a:t>private static final String[] COUNTRIES = new String[]</a:t>
            </a:r>
          </a:p>
          <a:p>
            <a:pPr marL="800100" lvl="2" indent="0">
              <a:buNone/>
            </a:pPr>
            <a:r>
              <a:rPr lang="en-US" sz="1800" dirty="0"/>
              <a:t>{"</a:t>
            </a:r>
            <a:r>
              <a:rPr lang="en-US" sz="1800" dirty="0" err="1"/>
              <a:t>VietNam</a:t>
            </a:r>
            <a:r>
              <a:rPr lang="en-US" sz="1800" dirty="0"/>
              <a:t>", "Belgium", "France", "Italy", "</a:t>
            </a:r>
            <a:r>
              <a:rPr lang="en-US" sz="1800" dirty="0" err="1"/>
              <a:t>Germny</a:t>
            </a:r>
            <a:r>
              <a:rPr lang="en-US" sz="1800" dirty="0"/>
              <a:t>", "Spain"};</a:t>
            </a:r>
          </a:p>
          <a:p>
            <a:pPr marL="800100" lvl="2" indent="0">
              <a:buNone/>
            </a:pPr>
            <a:r>
              <a:rPr lang="en-US" sz="1800" i="1" dirty="0">
                <a:solidFill>
                  <a:schemeClr val="accent3"/>
                </a:solidFill>
              </a:rPr>
              <a:t>// </a:t>
            </a:r>
            <a:r>
              <a:rPr lang="en-US" sz="1800" i="1" dirty="0" err="1">
                <a:solidFill>
                  <a:schemeClr val="accent3"/>
                </a:solidFill>
              </a:rPr>
              <a:t>Xây</a:t>
            </a:r>
            <a:r>
              <a:rPr lang="en-US" sz="1800" i="1" dirty="0">
                <a:solidFill>
                  <a:schemeClr val="accent3"/>
                </a:solidFill>
              </a:rPr>
              <a:t> </a:t>
            </a:r>
            <a:r>
              <a:rPr lang="en-US" sz="1800" i="1" dirty="0" err="1">
                <a:solidFill>
                  <a:schemeClr val="accent3"/>
                </a:solidFill>
              </a:rPr>
              <a:t>dựng</a:t>
            </a:r>
            <a:r>
              <a:rPr lang="en-US" sz="1800" i="1" dirty="0">
                <a:solidFill>
                  <a:schemeClr val="accent3"/>
                </a:solidFill>
              </a:rPr>
              <a:t> Adapter </a:t>
            </a:r>
            <a:r>
              <a:rPr lang="en-US" sz="1800" i="1" dirty="0" err="1">
                <a:solidFill>
                  <a:schemeClr val="accent3"/>
                </a:solidFill>
              </a:rPr>
              <a:t>thông</a:t>
            </a:r>
            <a:r>
              <a:rPr lang="en-US" sz="1800" i="1" dirty="0">
                <a:solidFill>
                  <a:schemeClr val="accent3"/>
                </a:solidFill>
              </a:rPr>
              <a:t> qua </a:t>
            </a:r>
            <a:r>
              <a:rPr lang="en-US" sz="1800" i="1" dirty="0" err="1">
                <a:solidFill>
                  <a:schemeClr val="accent3"/>
                </a:solidFill>
              </a:rPr>
              <a:t>dữ</a:t>
            </a:r>
            <a:r>
              <a:rPr lang="en-US" sz="1800" i="1" dirty="0">
                <a:solidFill>
                  <a:schemeClr val="accent3"/>
                </a:solidFill>
              </a:rPr>
              <a:t> </a:t>
            </a:r>
            <a:r>
              <a:rPr lang="en-US" sz="1800" i="1" dirty="0" err="1">
                <a:solidFill>
                  <a:schemeClr val="accent3"/>
                </a:solidFill>
              </a:rPr>
              <a:t>liệu</a:t>
            </a:r>
            <a:r>
              <a:rPr lang="en-US" sz="1800" i="1" dirty="0">
                <a:solidFill>
                  <a:schemeClr val="accent3"/>
                </a:solidFill>
              </a:rPr>
              <a:t> </a:t>
            </a:r>
            <a:r>
              <a:rPr lang="en-US" sz="1800" i="1" dirty="0" err="1">
                <a:solidFill>
                  <a:schemeClr val="accent3"/>
                </a:solidFill>
              </a:rPr>
              <a:t>mẫu</a:t>
            </a:r>
            <a:r>
              <a:rPr lang="en-US" sz="1800" i="1" dirty="0">
                <a:solidFill>
                  <a:schemeClr val="accent3"/>
                </a:solidFill>
              </a:rPr>
              <a:t> </a:t>
            </a:r>
            <a:r>
              <a:rPr lang="en-US" sz="1800" i="1" dirty="0" err="1">
                <a:solidFill>
                  <a:schemeClr val="accent3"/>
                </a:solidFill>
              </a:rPr>
              <a:t>và</a:t>
            </a:r>
            <a:r>
              <a:rPr lang="en-US" sz="1800" i="1" dirty="0">
                <a:solidFill>
                  <a:schemeClr val="accent3"/>
                </a:solidFill>
              </a:rPr>
              <a:t> </a:t>
            </a:r>
            <a:r>
              <a:rPr lang="en-US" sz="1800" i="1" dirty="0" err="1">
                <a:solidFill>
                  <a:schemeClr val="accent3"/>
                </a:solidFill>
              </a:rPr>
              <a:t>giao</a:t>
            </a:r>
            <a:r>
              <a:rPr lang="en-US" sz="1800" i="1" dirty="0">
                <a:solidFill>
                  <a:schemeClr val="accent3"/>
                </a:solidFill>
              </a:rPr>
              <a:t> </a:t>
            </a:r>
            <a:r>
              <a:rPr lang="en-US" sz="1800" i="1" dirty="0" err="1">
                <a:solidFill>
                  <a:schemeClr val="accent3"/>
                </a:solidFill>
              </a:rPr>
              <a:t>diện</a:t>
            </a:r>
            <a:r>
              <a:rPr lang="en-US" sz="1800" i="1" dirty="0">
                <a:solidFill>
                  <a:schemeClr val="accent3"/>
                </a:solidFill>
              </a:rPr>
              <a:t> </a:t>
            </a:r>
            <a:r>
              <a:rPr lang="en-US" sz="1800" i="1" dirty="0" err="1">
                <a:solidFill>
                  <a:schemeClr val="accent3"/>
                </a:solidFill>
              </a:rPr>
              <a:t>mẫu</a:t>
            </a:r>
            <a:endParaRPr lang="en-US" sz="1800" i="1" dirty="0">
              <a:solidFill>
                <a:schemeClr val="accent3"/>
              </a:solidFill>
            </a:endParaRPr>
          </a:p>
          <a:p>
            <a:pPr marL="800100" lvl="2" indent="0">
              <a:buNone/>
            </a:pPr>
            <a:r>
              <a:rPr lang="en-US" sz="1800" dirty="0" err="1"/>
              <a:t>ArrayAdapter</a:t>
            </a:r>
            <a:r>
              <a:rPr lang="en-US" sz="1800" dirty="0"/>
              <a:t>&lt;String&gt; adapter = new </a:t>
            </a:r>
            <a:r>
              <a:rPr lang="en-US" sz="1800" dirty="0" err="1"/>
              <a:t>ArrayAdapter</a:t>
            </a:r>
            <a:r>
              <a:rPr lang="en-US" sz="1800" dirty="0"/>
              <a:t>&lt;String&gt; (this,</a:t>
            </a:r>
          </a:p>
          <a:p>
            <a:pPr marL="800100" lvl="2" indent="0">
              <a:buNone/>
            </a:pPr>
            <a:r>
              <a:rPr lang="en-US" sz="1800" dirty="0"/>
              <a:t>android.R.Iayout.simple_dropdown_item1line, COUNTRIES);</a:t>
            </a:r>
          </a:p>
          <a:p>
            <a:pPr marL="800100" lvl="2" indent="0">
              <a:buNone/>
            </a:pPr>
            <a:r>
              <a:rPr lang="fr-FR" sz="1800" i="1" dirty="0">
                <a:solidFill>
                  <a:schemeClr val="accent3"/>
                </a:solidFill>
              </a:rPr>
              <a:t>// </a:t>
            </a:r>
            <a:r>
              <a:rPr lang="fr-FR" sz="1800" i="1" dirty="0" err="1">
                <a:solidFill>
                  <a:schemeClr val="accent3"/>
                </a:solidFill>
              </a:rPr>
              <a:t>Tham</a:t>
            </a:r>
            <a:r>
              <a:rPr lang="fr-FR" sz="1800" i="1" dirty="0">
                <a:solidFill>
                  <a:schemeClr val="accent3"/>
                </a:solidFill>
              </a:rPr>
              <a:t> </a:t>
            </a:r>
            <a:r>
              <a:rPr lang="fr-FR" sz="1800" i="1" dirty="0" err="1">
                <a:solidFill>
                  <a:schemeClr val="accent3"/>
                </a:solidFill>
              </a:rPr>
              <a:t>chiếu</a:t>
            </a:r>
            <a:r>
              <a:rPr lang="fr-FR" sz="1800" i="1" dirty="0">
                <a:solidFill>
                  <a:schemeClr val="accent3"/>
                </a:solidFill>
              </a:rPr>
              <a:t> </a:t>
            </a:r>
            <a:r>
              <a:rPr lang="fr-FR" sz="1800" i="1" dirty="0" err="1">
                <a:solidFill>
                  <a:schemeClr val="accent3"/>
                </a:solidFill>
              </a:rPr>
              <a:t>điều</a:t>
            </a:r>
            <a:r>
              <a:rPr lang="fr-FR" sz="1800" i="1" dirty="0">
                <a:solidFill>
                  <a:schemeClr val="accent3"/>
                </a:solidFill>
              </a:rPr>
              <a:t> </a:t>
            </a:r>
            <a:r>
              <a:rPr lang="fr-FR" sz="1800" i="1" dirty="0" err="1">
                <a:solidFill>
                  <a:schemeClr val="accent3"/>
                </a:solidFill>
              </a:rPr>
              <a:t>khiển</a:t>
            </a:r>
            <a:endParaRPr lang="fr-FR" sz="1800" dirty="0">
              <a:solidFill>
                <a:schemeClr val="accent3"/>
              </a:solidFill>
            </a:endParaRPr>
          </a:p>
          <a:p>
            <a:pPr marL="800100" lvl="2" indent="0">
              <a:buNone/>
            </a:pPr>
            <a:r>
              <a:rPr lang="en-US" sz="1800" dirty="0"/>
              <a:t>AutoComplete Text View </a:t>
            </a:r>
            <a:r>
              <a:rPr lang="en-US" sz="1800" dirty="0" err="1"/>
              <a:t>editCountry</a:t>
            </a:r>
            <a:r>
              <a:rPr lang="en-US" sz="1800" dirty="0"/>
              <a:t> = (AutoComplete </a:t>
            </a:r>
            <a:r>
              <a:rPr lang="en-US" sz="1800" dirty="0" err="1"/>
              <a:t>TextView</a:t>
            </a:r>
            <a:r>
              <a:rPr lang="en-US" sz="1800" dirty="0"/>
              <a:t>)</a:t>
            </a:r>
          </a:p>
          <a:p>
            <a:pPr marL="800100" lvl="2" indent="0">
              <a:buNone/>
            </a:pPr>
            <a:r>
              <a:rPr lang="en-US" sz="1800" dirty="0" err="1"/>
              <a:t>findViewByld</a:t>
            </a:r>
            <a:r>
              <a:rPr lang="en-US" sz="1800" dirty="0"/>
              <a:t>(</a:t>
            </a:r>
            <a:r>
              <a:rPr lang="en-US" sz="1800" dirty="0" err="1"/>
              <a:t>R.id.editCountry</a:t>
            </a:r>
            <a:r>
              <a:rPr lang="en-US" sz="1800" dirty="0"/>
              <a:t>);</a:t>
            </a:r>
          </a:p>
          <a:p>
            <a:pPr marL="800100" lvl="2" indent="0">
              <a:buNone/>
            </a:pPr>
            <a:r>
              <a:rPr lang="fr-FR" sz="1800" i="1" dirty="0">
                <a:solidFill>
                  <a:schemeClr val="accent3"/>
                </a:solidFill>
              </a:rPr>
              <a:t>// </a:t>
            </a:r>
            <a:r>
              <a:rPr lang="fr-FR" sz="1800" i="1" dirty="0" err="1">
                <a:solidFill>
                  <a:schemeClr val="accent3"/>
                </a:solidFill>
              </a:rPr>
              <a:t>Thiết</a:t>
            </a:r>
            <a:r>
              <a:rPr lang="fr-FR" sz="1800" i="1" dirty="0">
                <a:solidFill>
                  <a:schemeClr val="accent3"/>
                </a:solidFill>
              </a:rPr>
              <a:t> </a:t>
            </a:r>
            <a:r>
              <a:rPr lang="fr-FR" sz="1800" i="1" dirty="0" err="1">
                <a:solidFill>
                  <a:schemeClr val="accent3"/>
                </a:solidFill>
              </a:rPr>
              <a:t>lập</a:t>
            </a:r>
            <a:r>
              <a:rPr lang="fr-FR" sz="1800" i="1" dirty="0">
                <a:solidFill>
                  <a:schemeClr val="accent3"/>
                </a:solidFill>
              </a:rPr>
              <a:t> Adapter </a:t>
            </a:r>
            <a:r>
              <a:rPr lang="fr-FR" sz="1800" i="1" dirty="0" err="1">
                <a:solidFill>
                  <a:schemeClr val="accent3"/>
                </a:solidFill>
              </a:rPr>
              <a:t>cho</a:t>
            </a:r>
            <a:r>
              <a:rPr lang="fr-FR" sz="1800" i="1" dirty="0">
                <a:solidFill>
                  <a:schemeClr val="accent3"/>
                </a:solidFill>
              </a:rPr>
              <a:t> </a:t>
            </a:r>
            <a:r>
              <a:rPr lang="fr-FR" sz="1800" i="1" dirty="0" err="1">
                <a:solidFill>
                  <a:schemeClr val="accent3"/>
                </a:solidFill>
              </a:rPr>
              <a:t>điều</a:t>
            </a:r>
            <a:r>
              <a:rPr lang="fr-FR" sz="1800" i="1" dirty="0">
                <a:solidFill>
                  <a:schemeClr val="accent3"/>
                </a:solidFill>
              </a:rPr>
              <a:t> </a:t>
            </a:r>
            <a:r>
              <a:rPr lang="fr-FR" sz="1800" i="1" dirty="0" err="1">
                <a:solidFill>
                  <a:schemeClr val="accent3"/>
                </a:solidFill>
              </a:rPr>
              <a:t>khiển</a:t>
            </a:r>
            <a:endParaRPr lang="fr-FR" sz="1800" dirty="0">
              <a:solidFill>
                <a:schemeClr val="accent3"/>
              </a:solidFill>
            </a:endParaRPr>
          </a:p>
          <a:p>
            <a:pPr marL="800100" lvl="2" indent="0">
              <a:buNone/>
            </a:pPr>
            <a:r>
              <a:rPr lang="en-US" sz="1800" dirty="0" err="1"/>
              <a:t>editCountry.setAdapter</a:t>
            </a:r>
            <a:r>
              <a:rPr lang="en-US" sz="1800" dirty="0"/>
              <a:t>(adapter</a:t>
            </a:r>
            <a:r>
              <a:rPr lang="en-US" sz="1800" dirty="0" smtClean="0"/>
              <a:t>);</a:t>
            </a:r>
          </a:p>
          <a:p>
            <a:pPr marL="800100" lvl="2" indent="0">
              <a:buNone/>
            </a:pPr>
            <a:r>
              <a:rPr lang="en-US" sz="1800" i="1" dirty="0" smtClean="0">
                <a:solidFill>
                  <a:schemeClr val="accent3"/>
                </a:solidFill>
              </a:rPr>
              <a:t>// </a:t>
            </a:r>
            <a:r>
              <a:rPr lang="en-US" sz="1800" i="1" dirty="0" err="1">
                <a:solidFill>
                  <a:schemeClr val="accent3"/>
                </a:solidFill>
              </a:rPr>
              <a:t>Thiết</a:t>
            </a:r>
            <a:r>
              <a:rPr lang="en-US" sz="1800" i="1" dirty="0">
                <a:solidFill>
                  <a:schemeClr val="accent3"/>
                </a:solidFill>
              </a:rPr>
              <a:t> </a:t>
            </a:r>
            <a:r>
              <a:rPr lang="en-US" sz="1800" i="1" dirty="0" err="1">
                <a:solidFill>
                  <a:schemeClr val="accent3"/>
                </a:solidFill>
              </a:rPr>
              <a:t>lập</a:t>
            </a:r>
            <a:r>
              <a:rPr lang="en-US" sz="1800" i="1" dirty="0">
                <a:solidFill>
                  <a:schemeClr val="accent3"/>
                </a:solidFill>
              </a:rPr>
              <a:t> </a:t>
            </a:r>
            <a:r>
              <a:rPr lang="en-US" sz="1800" i="1" dirty="0" err="1">
                <a:solidFill>
                  <a:schemeClr val="accent3"/>
                </a:solidFill>
              </a:rPr>
              <a:t>Tokenizer</a:t>
            </a:r>
            <a:endParaRPr lang="en-US" sz="1800" i="1" dirty="0">
              <a:solidFill>
                <a:schemeClr val="accent3"/>
              </a:solidFill>
            </a:endParaRPr>
          </a:p>
          <a:p>
            <a:pPr marL="800100" lvl="2" indent="0">
              <a:buNone/>
            </a:pPr>
            <a:r>
              <a:rPr lang="en-US" sz="1800" dirty="0" err="1" smtClean="0"/>
              <a:t>editCountry.setTokenize</a:t>
            </a:r>
            <a:r>
              <a:rPr lang="en-US" sz="1800" dirty="0" smtClean="0"/>
              <a:t>(new </a:t>
            </a:r>
            <a:r>
              <a:rPr lang="en-US" sz="1800" dirty="0" err="1"/>
              <a:t>MultiAutoCompleteTextView</a:t>
            </a:r>
            <a:r>
              <a:rPr lang="en-US" sz="1800" dirty="0" err="1" smtClean="0"/>
              <a:t>.CommaTokenizer</a:t>
            </a:r>
            <a:r>
              <a:rPr lang="en-US" sz="1800" dirty="0"/>
              <a:t>());</a:t>
            </a:r>
            <a:endParaRPr lang="en-US" sz="1800" b="1" i="1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 smtClean="0">
              <a:latin typeface="Arial (Body)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3E7C-0EF9-444F-9AA4-81DB91762C9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924267"/>
            <a:ext cx="457200" cy="47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61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53200" cy="53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Adapter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 smtClean="0"/>
              <a:t>AdapterView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1054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Arial (Body)"/>
                <a:cs typeface="Arial" pitchFamily="34" charset="0"/>
              </a:rPr>
              <a:t>Spinner: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đối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tượng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điều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khiển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hiển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thị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một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danh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mục</a:t>
            </a:r>
            <a:r>
              <a:rPr lang="en-US" sz="1800" dirty="0" smtClean="0">
                <a:latin typeface="Arial (Body)"/>
                <a:cs typeface="Arial" pitchFamily="34" charset="0"/>
              </a:rPr>
              <a:t> ở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một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thời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điểm</a:t>
            </a:r>
            <a:r>
              <a:rPr lang="en-US" sz="1800" dirty="0" smtClean="0">
                <a:latin typeface="Arial (Body)"/>
                <a:cs typeface="Arial" pitchFamily="34" charset="0"/>
              </a:rPr>
              <a:t>,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người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dùng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có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thể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lựa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chọn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một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trong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nhiều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danh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mục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để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hiển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thị</a:t>
            </a:r>
            <a:r>
              <a:rPr lang="en-US" sz="1800" dirty="0" smtClean="0">
                <a:latin typeface="Arial (Body)"/>
                <a:cs typeface="Arial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Arial (Body)"/>
                <a:cs typeface="Arial" pitchFamily="34" charset="0"/>
              </a:rPr>
              <a:t>Bao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gồm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hai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chế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độ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hiển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thị</a:t>
            </a:r>
            <a:r>
              <a:rPr lang="en-US" sz="1800" dirty="0" smtClean="0">
                <a:latin typeface="Arial (Body)"/>
                <a:cs typeface="Arial" pitchFamily="34" charset="0"/>
              </a:rPr>
              <a:t> (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spinnerMode</a:t>
            </a:r>
            <a:r>
              <a:rPr lang="en-US" sz="1800" dirty="0" smtClean="0">
                <a:latin typeface="Arial (Body)"/>
                <a:cs typeface="Arial" pitchFamily="34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 (Body)"/>
                <a:cs typeface="Arial" pitchFamily="34" charset="0"/>
              </a:rPr>
              <a:t>Dialog Spinner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ial (Body)"/>
                <a:cs typeface="Arial" pitchFamily="34" charset="0"/>
              </a:rPr>
              <a:t>DropDown</a:t>
            </a:r>
            <a:r>
              <a:rPr lang="en-US" sz="1800" dirty="0" smtClean="0">
                <a:latin typeface="Arial (Body)"/>
                <a:cs typeface="Arial" pitchFamily="34" charset="0"/>
              </a:rPr>
              <a:t> Spinner</a:t>
            </a:r>
          </a:p>
          <a:p>
            <a:pPr marL="457200" lvl="1" indent="0">
              <a:buNone/>
            </a:pPr>
            <a:endParaRPr lang="en-US" sz="1800" dirty="0" smtClean="0">
              <a:latin typeface="Arial (Body)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3E7C-0EF9-444F-9AA4-81DB91762C9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924267"/>
            <a:ext cx="457200" cy="47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86" y="2816565"/>
            <a:ext cx="7201827" cy="31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53200" cy="53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Adapter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AdapterView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1054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 (Body)"/>
                <a:cs typeface="Arial" pitchFamily="34" charset="0"/>
              </a:rPr>
              <a:t>Spinner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Arial (Body)"/>
                <a:cs typeface="Arial" pitchFamily="34" charset="0"/>
              </a:rPr>
              <a:t>Một</a:t>
            </a:r>
            <a:r>
              <a:rPr lang="en-US" sz="2200" dirty="0" smtClean="0">
                <a:latin typeface="Arial (Body)"/>
                <a:cs typeface="Arial" pitchFamily="34" charset="0"/>
              </a:rPr>
              <a:t> </a:t>
            </a:r>
            <a:r>
              <a:rPr lang="en-US" sz="2200" dirty="0" err="1" smtClean="0">
                <a:latin typeface="Arial (Body)"/>
                <a:cs typeface="Arial" pitchFamily="34" charset="0"/>
              </a:rPr>
              <a:t>số</a:t>
            </a:r>
            <a:r>
              <a:rPr lang="en-US" sz="2200" dirty="0" smtClean="0">
                <a:latin typeface="Arial (Body)"/>
                <a:cs typeface="Arial" pitchFamily="34" charset="0"/>
              </a:rPr>
              <a:t> </a:t>
            </a:r>
            <a:r>
              <a:rPr lang="en-US" sz="2200" dirty="0" err="1" smtClean="0">
                <a:latin typeface="Arial (Body)"/>
                <a:cs typeface="Arial" pitchFamily="34" charset="0"/>
              </a:rPr>
              <a:t>thuộc</a:t>
            </a:r>
            <a:r>
              <a:rPr lang="en-US" sz="2200" dirty="0" smtClean="0">
                <a:latin typeface="Arial (Body)"/>
                <a:cs typeface="Arial" pitchFamily="34" charset="0"/>
              </a:rPr>
              <a:t> </a:t>
            </a:r>
            <a:r>
              <a:rPr lang="en-US" sz="2200" dirty="0" err="1" smtClean="0">
                <a:latin typeface="Arial (Body)"/>
                <a:cs typeface="Arial" pitchFamily="34" charset="0"/>
              </a:rPr>
              <a:t>tính</a:t>
            </a:r>
            <a:r>
              <a:rPr lang="en-US" sz="2200" dirty="0" smtClean="0">
                <a:latin typeface="Arial (Body)"/>
                <a:cs typeface="Arial" pitchFamily="34" charset="0"/>
              </a:rPr>
              <a:t> XML </a:t>
            </a:r>
            <a:r>
              <a:rPr lang="en-US" sz="2200" dirty="0" err="1" smtClean="0">
                <a:latin typeface="Arial (Body)"/>
                <a:cs typeface="Arial" pitchFamily="34" charset="0"/>
              </a:rPr>
              <a:t>quan</a:t>
            </a:r>
            <a:r>
              <a:rPr lang="en-US" sz="2200" dirty="0" smtClean="0">
                <a:latin typeface="Arial (Body)"/>
                <a:cs typeface="Arial" pitchFamily="34" charset="0"/>
              </a:rPr>
              <a:t> </a:t>
            </a:r>
            <a:r>
              <a:rPr lang="en-US" sz="2200" dirty="0" err="1" smtClean="0">
                <a:latin typeface="Arial (Body)"/>
                <a:cs typeface="Arial" pitchFamily="34" charset="0"/>
              </a:rPr>
              <a:t>trọng</a:t>
            </a:r>
            <a:r>
              <a:rPr lang="en-US" sz="2200" dirty="0" smtClean="0">
                <a:latin typeface="Arial (Body)"/>
                <a:cs typeface="Arial" pitchFamily="34" charset="0"/>
              </a:rPr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Arial (Body)"/>
                <a:cs typeface="Arial" pitchFamily="34" charset="0"/>
              </a:rPr>
              <a:t>spinnerMode</a:t>
            </a:r>
            <a:r>
              <a:rPr lang="en-US" sz="1800" dirty="0" smtClean="0">
                <a:latin typeface="Arial (Body)"/>
                <a:cs typeface="Arial" pitchFamily="34" charset="0"/>
              </a:rPr>
              <a:t>: dialog | dropdown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/>
                <a:cs typeface="Arial" pitchFamily="34" charset="0"/>
              </a:rPr>
              <a:t>p</a:t>
            </a:r>
            <a:r>
              <a:rPr lang="en-US" sz="1800" dirty="0" smtClean="0">
                <a:latin typeface="Arial (Body)"/>
                <a:cs typeface="Arial" pitchFamily="34" charset="0"/>
              </a:rPr>
              <a:t>rompt: string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Arial (Body)"/>
                <a:cs typeface="Arial" pitchFamily="34" charset="0"/>
              </a:rPr>
              <a:t>popupBackground</a:t>
            </a:r>
            <a:r>
              <a:rPr lang="en-US" sz="1800" dirty="0" smtClean="0">
                <a:latin typeface="Arial (Body)"/>
                <a:cs typeface="Arial" pitchFamily="34" charset="0"/>
              </a:rPr>
              <a:t>: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drawable</a:t>
            </a:r>
            <a:r>
              <a:rPr lang="en-US" sz="1800" dirty="0" smtClean="0">
                <a:latin typeface="Arial (Body)"/>
                <a:cs typeface="Arial" pitchFamily="34" charset="0"/>
              </a:rPr>
              <a:t> | color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/>
                <a:cs typeface="Arial" pitchFamily="34" charset="0"/>
              </a:rPr>
              <a:t>g</a:t>
            </a:r>
            <a:r>
              <a:rPr lang="en-US" sz="1800" dirty="0" smtClean="0">
                <a:latin typeface="Arial (Body)"/>
                <a:cs typeface="Arial" pitchFamily="34" charset="0"/>
              </a:rPr>
              <a:t>ravity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/>
                <a:cs typeface="Arial" pitchFamily="34" charset="0"/>
              </a:rPr>
              <a:t>e</a:t>
            </a:r>
            <a:r>
              <a:rPr lang="en-US" sz="1800" dirty="0" smtClean="0">
                <a:latin typeface="Arial (Body)"/>
                <a:cs typeface="Arial" pitchFamily="34" charset="0"/>
              </a:rPr>
              <a:t>ntries: string-array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 (Body)"/>
                <a:cs typeface="Arial" pitchFamily="34" charset="0"/>
              </a:rPr>
              <a:t>Một</a:t>
            </a:r>
            <a:r>
              <a:rPr lang="en-US" sz="2200" dirty="0">
                <a:latin typeface="Arial (Body)"/>
                <a:cs typeface="Arial" pitchFamily="34" charset="0"/>
              </a:rPr>
              <a:t> </a:t>
            </a:r>
            <a:r>
              <a:rPr lang="en-US" sz="2200" dirty="0" err="1">
                <a:latin typeface="Arial (Body)"/>
                <a:cs typeface="Arial" pitchFamily="34" charset="0"/>
              </a:rPr>
              <a:t>số</a:t>
            </a:r>
            <a:r>
              <a:rPr lang="en-US" sz="2200" dirty="0">
                <a:latin typeface="Arial (Body)"/>
                <a:cs typeface="Arial" pitchFamily="34" charset="0"/>
              </a:rPr>
              <a:t> </a:t>
            </a:r>
            <a:r>
              <a:rPr lang="en-US" sz="2200" dirty="0" err="1">
                <a:latin typeface="Arial (Body)"/>
                <a:cs typeface="Arial" pitchFamily="34" charset="0"/>
              </a:rPr>
              <a:t>phương</a:t>
            </a:r>
            <a:r>
              <a:rPr lang="en-US" sz="2200" dirty="0">
                <a:latin typeface="Arial (Body)"/>
                <a:cs typeface="Arial" pitchFamily="34" charset="0"/>
              </a:rPr>
              <a:t> </a:t>
            </a:r>
            <a:r>
              <a:rPr lang="en-US" sz="2200" dirty="0" err="1">
                <a:latin typeface="Arial (Body)"/>
                <a:cs typeface="Arial" pitchFamily="34" charset="0"/>
              </a:rPr>
              <a:t>thức</a:t>
            </a:r>
            <a:r>
              <a:rPr lang="en-US" sz="2200" dirty="0">
                <a:latin typeface="Arial (Body)"/>
                <a:cs typeface="Arial" pitchFamily="34" charset="0"/>
              </a:rPr>
              <a:t> </a:t>
            </a:r>
            <a:r>
              <a:rPr lang="en-US" sz="2200" dirty="0" err="1">
                <a:latin typeface="Arial (Body)"/>
                <a:cs typeface="Arial" pitchFamily="34" charset="0"/>
              </a:rPr>
              <a:t>quan</a:t>
            </a:r>
            <a:r>
              <a:rPr lang="en-US" sz="2200" dirty="0">
                <a:latin typeface="Arial (Body)"/>
                <a:cs typeface="Arial" pitchFamily="34" charset="0"/>
              </a:rPr>
              <a:t> </a:t>
            </a:r>
            <a:r>
              <a:rPr lang="en-US" sz="2200" dirty="0" err="1">
                <a:latin typeface="Arial (Body)"/>
                <a:cs typeface="Arial" pitchFamily="34" charset="0"/>
              </a:rPr>
              <a:t>trọng</a:t>
            </a:r>
            <a:endParaRPr lang="en-US" sz="2200" dirty="0">
              <a:latin typeface="Arial (Body)"/>
              <a:cs typeface="Arial" pitchFamily="34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 (Body)"/>
                <a:cs typeface="Arial" pitchFamily="34" charset="0"/>
              </a:rPr>
              <a:t>setAdapter</a:t>
            </a:r>
            <a:r>
              <a:rPr lang="en-US" sz="1800" dirty="0">
                <a:latin typeface="Arial (Body)"/>
                <a:cs typeface="Arial" pitchFamily="34" charset="0"/>
              </a:rPr>
              <a:t>(</a:t>
            </a:r>
            <a:r>
              <a:rPr lang="en-US" sz="1800" dirty="0" err="1">
                <a:latin typeface="Arial (Body)"/>
                <a:cs typeface="Arial" pitchFamily="34" charset="0"/>
              </a:rPr>
              <a:t>SpinnerAdapter</a:t>
            </a:r>
            <a:r>
              <a:rPr lang="en-US" sz="1800" dirty="0">
                <a:latin typeface="Arial (Body)"/>
                <a:cs typeface="Arial" pitchFamily="34" charset="0"/>
              </a:rPr>
              <a:t>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fr-FR" sz="1800" dirty="0" err="1">
                <a:latin typeface="Arial (Body)"/>
                <a:cs typeface="Arial" pitchFamily="34" charset="0"/>
              </a:rPr>
              <a:t>setPrompt</a:t>
            </a:r>
            <a:r>
              <a:rPr lang="fr-FR" sz="1800" dirty="0">
                <a:latin typeface="Arial (Body)"/>
                <a:cs typeface="Arial" pitchFamily="34" charset="0"/>
              </a:rPr>
              <a:t>(</a:t>
            </a:r>
            <a:r>
              <a:rPr lang="fr-FR" sz="1800" dirty="0" err="1">
                <a:latin typeface="Arial (Body)"/>
                <a:cs typeface="Arial" pitchFamily="34" charset="0"/>
              </a:rPr>
              <a:t>CharSequence</a:t>
            </a:r>
            <a:r>
              <a:rPr lang="fr-FR" sz="1800" dirty="0">
                <a:latin typeface="Arial (Body)"/>
                <a:cs typeface="Arial" pitchFamily="34" charset="0"/>
              </a:rPr>
              <a:t>) - </a:t>
            </a:r>
            <a:r>
              <a:rPr lang="fr-FR" sz="1800" dirty="0" err="1">
                <a:latin typeface="Arial (Body)"/>
                <a:cs typeface="Arial" pitchFamily="34" charset="0"/>
              </a:rPr>
              <a:t>setPrompt</a:t>
            </a:r>
            <a:r>
              <a:rPr lang="fr-FR" sz="1800" dirty="0">
                <a:latin typeface="Arial (Body)"/>
                <a:cs typeface="Arial" pitchFamily="34" charset="0"/>
              </a:rPr>
              <a:t>(</a:t>
            </a:r>
            <a:r>
              <a:rPr lang="fr-FR" sz="1800" dirty="0" err="1">
                <a:latin typeface="Arial (Body)"/>
                <a:cs typeface="Arial" pitchFamily="34" charset="0"/>
              </a:rPr>
              <a:t>int</a:t>
            </a:r>
            <a:r>
              <a:rPr lang="fr-FR" sz="1800" dirty="0">
                <a:latin typeface="Arial (Body)"/>
                <a:cs typeface="Arial" pitchFamily="34" charset="0"/>
              </a:rPr>
              <a:t> </a:t>
            </a:r>
            <a:r>
              <a:rPr lang="fr-FR" sz="1800" dirty="0" err="1">
                <a:latin typeface="Arial (Body)"/>
                <a:cs typeface="Arial" pitchFamily="34" charset="0"/>
              </a:rPr>
              <a:t>resld</a:t>
            </a:r>
            <a:r>
              <a:rPr lang="fr-FR" sz="1800" dirty="0">
                <a:latin typeface="Arial (Body)"/>
                <a:cs typeface="Arial" pitchFamily="34" charset="0"/>
              </a:rPr>
              <a:t>) (</a:t>
            </a:r>
            <a:r>
              <a:rPr lang="fr-FR" sz="1800" dirty="0" err="1">
                <a:latin typeface="Arial (Body)"/>
                <a:cs typeface="Arial" pitchFamily="34" charset="0"/>
              </a:rPr>
              <a:t>Dialog</a:t>
            </a:r>
            <a:r>
              <a:rPr lang="fr-FR" sz="1800" dirty="0">
                <a:latin typeface="Arial (Body)"/>
                <a:cs typeface="Arial" pitchFamily="34" charset="0"/>
              </a:rPr>
              <a:t> Mode)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 (Body)"/>
                <a:cs typeface="Arial" pitchFamily="34" charset="0"/>
              </a:rPr>
              <a:t>setPopupBackgroundResource</a:t>
            </a:r>
            <a:r>
              <a:rPr lang="en-US" sz="1800" dirty="0">
                <a:latin typeface="Arial (Body)"/>
                <a:cs typeface="Arial" pitchFamily="34" charset="0"/>
              </a:rPr>
              <a:t>(</a:t>
            </a:r>
            <a:r>
              <a:rPr lang="en-US" sz="1800" dirty="0" err="1">
                <a:latin typeface="Arial (Body)"/>
                <a:cs typeface="Arial" pitchFamily="34" charset="0"/>
              </a:rPr>
              <a:t>int</a:t>
            </a:r>
            <a:r>
              <a:rPr lang="en-US" sz="1800" dirty="0">
                <a:latin typeface="Arial (Body)"/>
                <a:cs typeface="Arial" pitchFamily="34" charset="0"/>
              </a:rPr>
              <a:t>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 (Body)"/>
                <a:cs typeface="Arial" pitchFamily="34" charset="0"/>
              </a:rPr>
              <a:t>setPopupBackground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Drawable</a:t>
            </a:r>
            <a:r>
              <a:rPr lang="en-US" sz="1800" dirty="0">
                <a:latin typeface="Arial (Body)"/>
                <a:cs typeface="Arial" pitchFamily="34" charset="0"/>
              </a:rPr>
              <a:t>( </a:t>
            </a:r>
            <a:r>
              <a:rPr lang="en-US" sz="1800" dirty="0" err="1">
                <a:latin typeface="Arial (Body)"/>
                <a:cs typeface="Arial" pitchFamily="34" charset="0"/>
              </a:rPr>
              <a:t>Drawable</a:t>
            </a:r>
            <a:r>
              <a:rPr lang="en-US" sz="1800" dirty="0">
                <a:latin typeface="Arial (Body)"/>
                <a:cs typeface="Arial" pitchFamily="34" charset="0"/>
              </a:rPr>
              <a:t>)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sz="1400" dirty="0">
              <a:latin typeface="Arial (Body)"/>
              <a:cs typeface="Arial" pitchFamily="34" charset="0"/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en-US" sz="1400" dirty="0" smtClean="0">
              <a:latin typeface="Arial (Body)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 smtClean="0">
              <a:latin typeface="Arial (Body)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3E7C-0EF9-444F-9AA4-81DB91762C9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924267"/>
            <a:ext cx="457200" cy="47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82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53200" cy="53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Adapter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AdapterView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1054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600" b="1" dirty="0"/>
              <a:t>Spinner</a:t>
            </a:r>
            <a:r>
              <a:rPr lang="en-US" sz="2600" b="1" dirty="0" smtClean="0"/>
              <a:t>:</a:t>
            </a:r>
          </a:p>
          <a:p>
            <a:pPr marL="800100" lvl="2" indent="0">
              <a:buNone/>
            </a:pPr>
            <a:r>
              <a:rPr lang="en-US" sz="1800" dirty="0"/>
              <a:t>• Vi </a:t>
            </a:r>
            <a:r>
              <a:rPr lang="en-US" sz="1800" dirty="0" err="1" smtClean="0"/>
              <a:t>dụ</a:t>
            </a:r>
            <a:r>
              <a:rPr lang="en-US" sz="1800" dirty="0" smtClean="0"/>
              <a:t>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/>
              <a:t>Spinner:</a:t>
            </a:r>
          </a:p>
          <a:p>
            <a:pPr marL="800100" lvl="2" indent="0">
              <a:buNone/>
            </a:pPr>
            <a:r>
              <a:rPr lang="en-US" sz="1800" i="1" dirty="0" smtClean="0">
                <a:solidFill>
                  <a:schemeClr val="accent3"/>
                </a:solidFill>
              </a:rPr>
              <a:t>// </a:t>
            </a:r>
            <a:r>
              <a:rPr lang="en-US" sz="1800" i="1" dirty="0" err="1">
                <a:solidFill>
                  <a:schemeClr val="accent3"/>
                </a:solidFill>
              </a:rPr>
              <a:t>xây</a:t>
            </a:r>
            <a:r>
              <a:rPr lang="en-US" sz="1800" i="1" dirty="0">
                <a:solidFill>
                  <a:schemeClr val="accent3"/>
                </a:solidFill>
              </a:rPr>
              <a:t> </a:t>
            </a:r>
            <a:r>
              <a:rPr lang="en-US" sz="1800" i="1" dirty="0" err="1">
                <a:solidFill>
                  <a:schemeClr val="accent3"/>
                </a:solidFill>
              </a:rPr>
              <a:t>dựng</a:t>
            </a:r>
            <a:r>
              <a:rPr lang="en-US" sz="1800" i="1" dirty="0">
                <a:solidFill>
                  <a:schemeClr val="accent3"/>
                </a:solidFill>
              </a:rPr>
              <a:t> </a:t>
            </a:r>
            <a:r>
              <a:rPr lang="en-US" sz="1800" i="1" dirty="0" smtClean="0">
                <a:solidFill>
                  <a:schemeClr val="accent3"/>
                </a:solidFill>
              </a:rPr>
              <a:t>Adapter </a:t>
            </a:r>
            <a:r>
              <a:rPr lang="en-US" sz="1800" i="1" dirty="0" err="1" smtClean="0">
                <a:solidFill>
                  <a:schemeClr val="accent3"/>
                </a:solidFill>
              </a:rPr>
              <a:t>thông</a:t>
            </a:r>
            <a:r>
              <a:rPr lang="en-US" sz="1800" i="1" dirty="0" smtClean="0">
                <a:solidFill>
                  <a:schemeClr val="accent3"/>
                </a:solidFill>
              </a:rPr>
              <a:t> </a:t>
            </a:r>
            <a:r>
              <a:rPr lang="en-US" sz="1800" i="1" dirty="0">
                <a:solidFill>
                  <a:schemeClr val="accent3"/>
                </a:solidFill>
              </a:rPr>
              <a:t>qua </a:t>
            </a:r>
            <a:r>
              <a:rPr lang="en-US" sz="1800" i="1" dirty="0" err="1" smtClean="0">
                <a:solidFill>
                  <a:schemeClr val="accent3"/>
                </a:solidFill>
              </a:rPr>
              <a:t>dữ</a:t>
            </a:r>
            <a:r>
              <a:rPr lang="en-US" sz="1800" i="1" dirty="0" smtClean="0">
                <a:solidFill>
                  <a:schemeClr val="accent3"/>
                </a:solidFill>
              </a:rPr>
              <a:t> </a:t>
            </a:r>
            <a:r>
              <a:rPr lang="en-US" sz="1800" i="1" dirty="0" err="1" smtClean="0">
                <a:solidFill>
                  <a:schemeClr val="accent3"/>
                </a:solidFill>
              </a:rPr>
              <a:t>liệu</a:t>
            </a:r>
            <a:r>
              <a:rPr lang="en-US" sz="1800" i="1" dirty="0" smtClean="0">
                <a:solidFill>
                  <a:schemeClr val="accent3"/>
                </a:solidFill>
              </a:rPr>
              <a:t> </a:t>
            </a:r>
            <a:r>
              <a:rPr lang="en-US" sz="1800" i="1" dirty="0" err="1" smtClean="0">
                <a:solidFill>
                  <a:schemeClr val="accent3"/>
                </a:solidFill>
              </a:rPr>
              <a:t>tài</a:t>
            </a:r>
            <a:r>
              <a:rPr lang="en-US" sz="1800" i="1" dirty="0" smtClean="0">
                <a:solidFill>
                  <a:schemeClr val="accent3"/>
                </a:solidFill>
              </a:rPr>
              <a:t> </a:t>
            </a:r>
            <a:r>
              <a:rPr lang="en-US" sz="1800" i="1" dirty="0" err="1" smtClean="0">
                <a:solidFill>
                  <a:schemeClr val="accent3"/>
                </a:solidFill>
              </a:rPr>
              <a:t>nguyên</a:t>
            </a:r>
            <a:r>
              <a:rPr lang="en-US" sz="1800" i="1" dirty="0" smtClean="0">
                <a:solidFill>
                  <a:schemeClr val="accent3"/>
                </a:solidFill>
              </a:rPr>
              <a:t> </a:t>
            </a:r>
            <a:r>
              <a:rPr lang="en-US" sz="1800" i="1" dirty="0" err="1">
                <a:solidFill>
                  <a:schemeClr val="accent3"/>
                </a:solidFill>
              </a:rPr>
              <a:t>va</a:t>
            </a:r>
            <a:r>
              <a:rPr lang="en-US" sz="1800" i="1" dirty="0">
                <a:solidFill>
                  <a:schemeClr val="accent3"/>
                </a:solidFill>
              </a:rPr>
              <a:t> </a:t>
            </a:r>
            <a:r>
              <a:rPr lang="en-US" sz="1800" i="1" dirty="0" err="1">
                <a:solidFill>
                  <a:schemeClr val="accent3"/>
                </a:solidFill>
              </a:rPr>
              <a:t>giao</a:t>
            </a:r>
            <a:r>
              <a:rPr lang="en-US" sz="1800" i="1" dirty="0">
                <a:solidFill>
                  <a:schemeClr val="accent3"/>
                </a:solidFill>
              </a:rPr>
              <a:t> </a:t>
            </a:r>
            <a:r>
              <a:rPr lang="en-US" sz="1800" i="1" dirty="0" err="1" smtClean="0">
                <a:solidFill>
                  <a:schemeClr val="accent3"/>
                </a:solidFill>
              </a:rPr>
              <a:t>diện</a:t>
            </a:r>
            <a:r>
              <a:rPr lang="en-US" sz="1800" i="1" dirty="0" smtClean="0">
                <a:solidFill>
                  <a:schemeClr val="accent3"/>
                </a:solidFill>
              </a:rPr>
              <a:t> </a:t>
            </a:r>
            <a:r>
              <a:rPr lang="en-US" sz="1800" i="1" dirty="0" err="1" smtClean="0">
                <a:solidFill>
                  <a:schemeClr val="accent3"/>
                </a:solidFill>
              </a:rPr>
              <a:t>mẫu</a:t>
            </a:r>
            <a:endParaRPr lang="en-US" sz="1800" i="1" dirty="0">
              <a:solidFill>
                <a:schemeClr val="accent3"/>
              </a:solidFill>
            </a:endParaRPr>
          </a:p>
          <a:p>
            <a:pPr marL="800100" lvl="2" indent="0">
              <a:buNone/>
            </a:pPr>
            <a:r>
              <a:rPr lang="en-US" sz="1800" dirty="0" err="1"/>
              <a:t>SpinnerAdapter</a:t>
            </a:r>
            <a:r>
              <a:rPr lang="en-US" sz="1800" dirty="0"/>
              <a:t> adapter = new </a:t>
            </a:r>
            <a:r>
              <a:rPr lang="en-US" sz="1800" dirty="0" err="1" smtClean="0"/>
              <a:t>ArrayAdapter.createFromResource</a:t>
            </a:r>
            <a:r>
              <a:rPr lang="en-US" sz="1800" dirty="0" smtClean="0"/>
              <a:t>(this</a:t>
            </a:r>
            <a:r>
              <a:rPr lang="en-US" sz="1800" dirty="0"/>
              <a:t>,</a:t>
            </a:r>
          </a:p>
          <a:p>
            <a:pPr marL="800100" lvl="2" indent="0">
              <a:buNone/>
            </a:pPr>
            <a:r>
              <a:rPr lang="en-US" sz="1800" dirty="0" err="1"/>
              <a:t>R.array.countries</a:t>
            </a:r>
            <a:r>
              <a:rPr lang="en-US" sz="1800" dirty="0"/>
              <a:t>, </a:t>
            </a:r>
            <a:r>
              <a:rPr lang="en-US" sz="1800" dirty="0" smtClean="0"/>
              <a:t>android.R.Iayout.simple_dropdown_item_11ine </a:t>
            </a:r>
            <a:r>
              <a:rPr lang="en-US" sz="1800" dirty="0"/>
              <a:t>);</a:t>
            </a:r>
          </a:p>
          <a:p>
            <a:pPr marL="800100" lvl="2" indent="0">
              <a:buNone/>
            </a:pPr>
            <a:r>
              <a:rPr lang="pt-BR" sz="1800" i="1" dirty="0" smtClean="0">
                <a:solidFill>
                  <a:schemeClr val="accent3"/>
                </a:solidFill>
              </a:rPr>
              <a:t>// </a:t>
            </a:r>
            <a:r>
              <a:rPr lang="pt-BR" sz="1800" i="1" dirty="0">
                <a:solidFill>
                  <a:schemeClr val="accent3"/>
                </a:solidFill>
              </a:rPr>
              <a:t>Tham </a:t>
            </a:r>
            <a:r>
              <a:rPr lang="pt-BR" sz="1800" i="1" dirty="0" smtClean="0">
                <a:solidFill>
                  <a:schemeClr val="accent3"/>
                </a:solidFill>
              </a:rPr>
              <a:t>chiếu điều khiển</a:t>
            </a:r>
            <a:endParaRPr lang="pt-BR" sz="1800" i="1" dirty="0">
              <a:solidFill>
                <a:schemeClr val="accent3"/>
              </a:solidFill>
            </a:endParaRPr>
          </a:p>
          <a:p>
            <a:pPr marL="800100" lvl="2" indent="0">
              <a:buNone/>
            </a:pPr>
            <a:r>
              <a:rPr lang="en-US" sz="1800" dirty="0"/>
              <a:t>Spinner spinner= (Spinner)</a:t>
            </a:r>
            <a:r>
              <a:rPr lang="en-US" sz="1800" dirty="0" err="1"/>
              <a:t>findViewByld</a:t>
            </a:r>
            <a:r>
              <a:rPr lang="en-US" sz="1800" dirty="0"/>
              <a:t>(</a:t>
            </a:r>
            <a:r>
              <a:rPr lang="en-US" sz="1800" dirty="0" err="1"/>
              <a:t>R.id.spinner</a:t>
            </a:r>
            <a:r>
              <a:rPr lang="en-US" sz="1800" dirty="0"/>
              <a:t>);</a:t>
            </a:r>
          </a:p>
          <a:p>
            <a:pPr marL="800100" lvl="2" indent="0">
              <a:buNone/>
            </a:pPr>
            <a:r>
              <a:rPr lang="en-US" sz="1800" i="1" dirty="0" smtClean="0">
                <a:solidFill>
                  <a:schemeClr val="accent3"/>
                </a:solidFill>
              </a:rPr>
              <a:t>// </a:t>
            </a:r>
            <a:r>
              <a:rPr lang="en-US" sz="1800" i="1" dirty="0" err="1" smtClean="0">
                <a:solidFill>
                  <a:schemeClr val="accent3"/>
                </a:solidFill>
              </a:rPr>
              <a:t>thiết</a:t>
            </a:r>
            <a:r>
              <a:rPr lang="en-US" sz="1800" i="1" dirty="0" smtClean="0">
                <a:solidFill>
                  <a:schemeClr val="accent3"/>
                </a:solidFill>
              </a:rPr>
              <a:t> </a:t>
            </a:r>
            <a:r>
              <a:rPr lang="en-US" sz="1800" i="1" dirty="0" err="1" smtClean="0">
                <a:solidFill>
                  <a:schemeClr val="accent3"/>
                </a:solidFill>
              </a:rPr>
              <a:t>lập</a:t>
            </a:r>
            <a:r>
              <a:rPr lang="en-US" sz="1800" i="1" dirty="0" smtClean="0">
                <a:solidFill>
                  <a:schemeClr val="accent3"/>
                </a:solidFill>
              </a:rPr>
              <a:t> </a:t>
            </a:r>
            <a:r>
              <a:rPr lang="en-US" sz="1800" i="1" dirty="0">
                <a:solidFill>
                  <a:schemeClr val="accent3"/>
                </a:solidFill>
              </a:rPr>
              <a:t>Adapter </a:t>
            </a:r>
            <a:r>
              <a:rPr lang="en-US" sz="1800" i="1" dirty="0" err="1">
                <a:solidFill>
                  <a:schemeClr val="accent3"/>
                </a:solidFill>
              </a:rPr>
              <a:t>cho</a:t>
            </a:r>
            <a:r>
              <a:rPr lang="en-US" sz="1800" i="1" dirty="0">
                <a:solidFill>
                  <a:schemeClr val="accent3"/>
                </a:solidFill>
              </a:rPr>
              <a:t> </a:t>
            </a:r>
            <a:r>
              <a:rPr lang="en-US" sz="1800" i="1" dirty="0" err="1" smtClean="0">
                <a:solidFill>
                  <a:schemeClr val="accent3"/>
                </a:solidFill>
              </a:rPr>
              <a:t>điều</a:t>
            </a:r>
            <a:r>
              <a:rPr lang="en-US" sz="1800" i="1" dirty="0" smtClean="0">
                <a:solidFill>
                  <a:schemeClr val="accent3"/>
                </a:solidFill>
              </a:rPr>
              <a:t> </a:t>
            </a:r>
            <a:r>
              <a:rPr lang="en-US" sz="1800" i="1" dirty="0" err="1" smtClean="0">
                <a:solidFill>
                  <a:schemeClr val="accent3"/>
                </a:solidFill>
              </a:rPr>
              <a:t>khiển</a:t>
            </a:r>
            <a:endParaRPr lang="en-US" sz="1800" i="1" dirty="0">
              <a:solidFill>
                <a:schemeClr val="accent3"/>
              </a:solidFill>
            </a:endParaRPr>
          </a:p>
          <a:p>
            <a:pPr marL="800100" lvl="2" indent="0">
              <a:buNone/>
            </a:pPr>
            <a:r>
              <a:rPr lang="en-US" sz="1800" dirty="0" err="1"/>
              <a:t>spinner.setAdapter</a:t>
            </a:r>
            <a:r>
              <a:rPr lang="en-US" sz="1800" dirty="0"/>
              <a:t>(</a:t>
            </a:r>
            <a:r>
              <a:rPr lang="en-US" sz="1800" dirty="0" err="1"/>
              <a:t>adapler</a:t>
            </a:r>
            <a:r>
              <a:rPr lang="en-US" sz="1800" dirty="0"/>
              <a:t>);</a:t>
            </a:r>
            <a:endParaRPr lang="en-US" sz="1800" dirty="0" smtClean="0">
              <a:latin typeface="Arial (Body)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3E7C-0EF9-444F-9AA4-81DB91762C9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924267"/>
            <a:ext cx="457200" cy="47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17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53200" cy="53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Adapter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AdapterView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1054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/>
              <a:t>AbslistView</a:t>
            </a:r>
            <a:r>
              <a:rPr lang="en-US" sz="2400" dirty="0" smtClean="0"/>
              <a:t>: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khiển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,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thao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Arial (Body)"/>
                <a:cs typeface="Arial" pitchFamily="34" charset="0"/>
              </a:rPr>
              <a:t>Bao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gồm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hai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chế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độ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hiển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thị</a:t>
            </a:r>
            <a:r>
              <a:rPr lang="en-US" sz="2400" dirty="0" smtClean="0">
                <a:latin typeface="Arial (Body)"/>
                <a:cs typeface="Arial" pitchFamily="34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Arial (Body)"/>
                <a:cs typeface="Arial" pitchFamily="34" charset="0"/>
              </a:rPr>
              <a:t>ListView</a:t>
            </a:r>
            <a:endParaRPr lang="en-US" sz="2200" dirty="0" smtClean="0">
              <a:latin typeface="Arial (Body)"/>
              <a:cs typeface="Arial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Arial (Body)"/>
                <a:cs typeface="Arial" pitchFamily="34" charset="0"/>
              </a:rPr>
              <a:t>GridView</a:t>
            </a:r>
            <a:endParaRPr lang="en-US" sz="2200" dirty="0" smtClean="0">
              <a:latin typeface="Arial (Body)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3E7C-0EF9-444F-9AA4-81DB91762C9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924267"/>
            <a:ext cx="457200" cy="47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899714"/>
            <a:ext cx="4232674" cy="32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53200" cy="53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Adapter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AdapterView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AbslistView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XML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endParaRPr lang="en-US" sz="2000" dirty="0"/>
          </a:p>
          <a:p>
            <a:pPr lvl="2"/>
            <a:r>
              <a:rPr lang="en-US" sz="1800" dirty="0" err="1" smtClean="0"/>
              <a:t>listSelector</a:t>
            </a:r>
            <a:r>
              <a:rPr lang="en-US" sz="1800" dirty="0"/>
              <a:t>: </a:t>
            </a:r>
            <a:r>
              <a:rPr lang="en-US" sz="1800" dirty="0" err="1"/>
              <a:t>drawable</a:t>
            </a:r>
            <a:endParaRPr lang="en-US" sz="1800" dirty="0"/>
          </a:p>
          <a:p>
            <a:pPr lvl="2"/>
            <a:r>
              <a:rPr lang="en-US" sz="1800" dirty="0" err="1" smtClean="0"/>
              <a:t>choiceMode</a:t>
            </a:r>
            <a:r>
              <a:rPr lang="en-US" sz="1800" dirty="0"/>
              <a:t>: none I </a:t>
            </a:r>
            <a:r>
              <a:rPr lang="en-US" sz="1800" dirty="0" err="1"/>
              <a:t>singleChoice</a:t>
            </a:r>
            <a:r>
              <a:rPr lang="en-US" sz="1800" dirty="0"/>
              <a:t> I </a:t>
            </a:r>
            <a:r>
              <a:rPr lang="en-US" sz="1800" dirty="0" err="1"/>
              <a:t>multipleChoice</a:t>
            </a:r>
            <a:r>
              <a:rPr lang="en-US" sz="1800" dirty="0"/>
              <a:t> I </a:t>
            </a:r>
            <a:r>
              <a:rPr lang="en-US" sz="1800" dirty="0" err="1"/>
              <a:t>multipleChoiceModal</a:t>
            </a:r>
            <a:endParaRPr lang="en-US" sz="1800" dirty="0"/>
          </a:p>
          <a:p>
            <a:pPr lvl="2"/>
            <a:r>
              <a:rPr lang="en-US" sz="1800" dirty="0" err="1" smtClean="0"/>
              <a:t>smoothScroiiBar</a:t>
            </a:r>
            <a:r>
              <a:rPr lang="en-US" sz="1800" dirty="0"/>
              <a:t>: </a:t>
            </a:r>
            <a:r>
              <a:rPr lang="en-US" sz="1800" dirty="0" err="1"/>
              <a:t>boolean</a:t>
            </a:r>
            <a:endParaRPr lang="en-US" sz="1800" dirty="0"/>
          </a:p>
          <a:p>
            <a:pPr lvl="2"/>
            <a:r>
              <a:rPr lang="en-US" sz="1800" dirty="0" err="1" smtClean="0"/>
              <a:t>fastScroiiEnable</a:t>
            </a:r>
            <a:r>
              <a:rPr lang="en-US" sz="1800" dirty="0"/>
              <a:t>: </a:t>
            </a:r>
            <a:r>
              <a:rPr lang="en-US" sz="1800" dirty="0" err="1"/>
              <a:t>boolean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Interface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endParaRPr lang="en-US" sz="2000" dirty="0"/>
          </a:p>
          <a:p>
            <a:pPr lvl="2"/>
            <a:r>
              <a:rPr lang="en-US" sz="1800" dirty="0" err="1"/>
              <a:t>TextWatcher</a:t>
            </a:r>
            <a:endParaRPr lang="en-US" sz="1800" dirty="0"/>
          </a:p>
          <a:p>
            <a:pPr lvl="2"/>
            <a:r>
              <a:rPr lang="en-US" sz="1800" dirty="0" err="1" smtClean="0"/>
              <a:t>ViewTreeObserver.OnGlobalLayoutlistener</a:t>
            </a:r>
            <a:endParaRPr lang="en-US" sz="1800" dirty="0"/>
          </a:p>
          <a:p>
            <a:pPr lvl="2"/>
            <a:r>
              <a:rPr lang="en-US" sz="1800" dirty="0" err="1" smtClean="0"/>
              <a:t>ViewTreeObserver.OnTouchModeChangelistener</a:t>
            </a:r>
            <a:endParaRPr lang="en-US" sz="1800" dirty="0"/>
          </a:p>
          <a:p>
            <a:pPr lvl="2"/>
            <a:r>
              <a:rPr lang="en-US" sz="1800" dirty="0" err="1" smtClean="0"/>
              <a:t>Filter.FilterListener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3E7C-0EF9-444F-9AA4-81DB91762C9C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924267"/>
            <a:ext cx="457200" cy="47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9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53200" cy="53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Adapter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AdapterView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b="1" dirty="0" err="1"/>
              <a:t>ListView</a:t>
            </a:r>
            <a:r>
              <a:rPr lang="en-US" sz="2600" b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XML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endParaRPr lang="en-US" sz="2000" dirty="0"/>
          </a:p>
          <a:p>
            <a:pPr lvl="2"/>
            <a:r>
              <a:rPr lang="en-US" sz="1800" dirty="0" err="1" smtClean="0"/>
              <a:t>listSelector</a:t>
            </a:r>
            <a:r>
              <a:rPr lang="en-US" sz="1800" dirty="0"/>
              <a:t>: </a:t>
            </a:r>
            <a:r>
              <a:rPr lang="en-US" sz="1800" dirty="0" err="1"/>
              <a:t>drawable</a:t>
            </a:r>
            <a:endParaRPr lang="en-US" sz="1800" dirty="0"/>
          </a:p>
          <a:p>
            <a:pPr lvl="2"/>
            <a:r>
              <a:rPr lang="en-US" sz="1800" dirty="0" smtClean="0"/>
              <a:t>divider</a:t>
            </a:r>
            <a:r>
              <a:rPr lang="en-US" sz="1800" dirty="0"/>
              <a:t>: </a:t>
            </a:r>
            <a:r>
              <a:rPr lang="en-US" sz="1800" dirty="0" err="1"/>
              <a:t>drawable</a:t>
            </a:r>
            <a:endParaRPr lang="en-US" sz="1800" dirty="0"/>
          </a:p>
          <a:p>
            <a:pPr lvl="2"/>
            <a:r>
              <a:rPr lang="en-US" sz="1800" dirty="0" err="1" smtClean="0"/>
              <a:t>dividerHeight</a:t>
            </a:r>
            <a:r>
              <a:rPr lang="en-US" sz="1800" dirty="0"/>
              <a:t>: </a:t>
            </a:r>
            <a:r>
              <a:rPr lang="en-US" sz="1800" dirty="0" err="1"/>
              <a:t>dimen</a:t>
            </a:r>
            <a:endParaRPr lang="en-US" sz="1800" dirty="0"/>
          </a:p>
          <a:p>
            <a:pPr lvl="2"/>
            <a:r>
              <a:rPr lang="en-US" sz="1800" dirty="0" smtClean="0"/>
              <a:t>entries</a:t>
            </a:r>
            <a:r>
              <a:rPr lang="en-US" sz="1800" dirty="0"/>
              <a:t>: string-array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endParaRPr lang="en-US" sz="2000" dirty="0"/>
          </a:p>
          <a:p>
            <a:pPr lvl="2"/>
            <a:r>
              <a:rPr lang="fr-FR" sz="1800" dirty="0" err="1"/>
              <a:t>setAdapter</a:t>
            </a:r>
            <a:r>
              <a:rPr lang="fr-FR" sz="1800" dirty="0"/>
              <a:t>(</a:t>
            </a:r>
            <a:r>
              <a:rPr lang="fr-FR" sz="1800" dirty="0" err="1"/>
              <a:t>Ciass</a:t>
            </a:r>
            <a:r>
              <a:rPr lang="fr-FR" sz="1800" dirty="0"/>
              <a:t> </a:t>
            </a:r>
            <a:r>
              <a:rPr lang="fr-FR" sz="1800" dirty="0" err="1"/>
              <a:t>Extends</a:t>
            </a:r>
            <a:r>
              <a:rPr lang="fr-FR" sz="1800" dirty="0"/>
              <a:t> &lt;T </a:t>
            </a:r>
            <a:r>
              <a:rPr lang="fr-FR" sz="1800" dirty="0" err="1"/>
              <a:t>implements</a:t>
            </a:r>
            <a:r>
              <a:rPr lang="fr-FR" sz="1800" dirty="0"/>
              <a:t> Adapter&gt;)</a:t>
            </a:r>
          </a:p>
          <a:p>
            <a:pPr lvl="2"/>
            <a:r>
              <a:rPr lang="en-US" sz="1800" dirty="0" err="1"/>
              <a:t>addHeaderView</a:t>
            </a:r>
            <a:r>
              <a:rPr lang="en-US" sz="1800" dirty="0"/>
              <a:t>(View</a:t>
            </a:r>
            <a:r>
              <a:rPr lang="en-US" sz="1800" dirty="0"/>
              <a:t>) - </a:t>
            </a:r>
            <a:r>
              <a:rPr lang="en-US" sz="1800" dirty="0" err="1"/>
              <a:t>removeHeaderView</a:t>
            </a:r>
            <a:r>
              <a:rPr lang="en-US" sz="1800" dirty="0"/>
              <a:t>(View)</a:t>
            </a:r>
          </a:p>
          <a:p>
            <a:pPr lvl="2"/>
            <a:r>
              <a:rPr lang="en-US" sz="1800" dirty="0" err="1"/>
              <a:t>addFooterView</a:t>
            </a:r>
            <a:r>
              <a:rPr lang="en-US" sz="1800" dirty="0"/>
              <a:t>(View</a:t>
            </a:r>
            <a:r>
              <a:rPr lang="en-US" sz="1800" dirty="0"/>
              <a:t>) - </a:t>
            </a:r>
            <a:r>
              <a:rPr lang="en-US" sz="1800" dirty="0" err="1"/>
              <a:t>removeFooterView</a:t>
            </a:r>
            <a:r>
              <a:rPr lang="en-US" sz="1800" dirty="0"/>
              <a:t>(View)</a:t>
            </a:r>
          </a:p>
          <a:p>
            <a:pPr lvl="2"/>
            <a:r>
              <a:rPr lang="en-US" sz="1800" dirty="0" err="1"/>
              <a:t>setSelection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</a:t>
            </a:r>
          </a:p>
          <a:p>
            <a:pPr lvl="2"/>
            <a:r>
              <a:rPr lang="en-US" sz="1800" dirty="0" err="1"/>
              <a:t>smoothScrollToPosition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3E7C-0EF9-444F-9AA4-81DB91762C9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924267"/>
            <a:ext cx="457200" cy="47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36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53200" cy="53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Adapter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AdapterView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b="1" dirty="0" err="1"/>
              <a:t>GridView</a:t>
            </a:r>
            <a:r>
              <a:rPr lang="en-US" sz="2600" b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XML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endParaRPr lang="en-US" sz="2000" dirty="0"/>
          </a:p>
          <a:p>
            <a:pPr lvl="2"/>
            <a:r>
              <a:rPr lang="en-US" sz="1800" dirty="0" err="1"/>
              <a:t>columnWidth</a:t>
            </a:r>
            <a:r>
              <a:rPr lang="en-US" sz="1800" dirty="0"/>
              <a:t>: </a:t>
            </a:r>
            <a:r>
              <a:rPr lang="en-US" sz="1800" dirty="0" err="1"/>
              <a:t>dimen</a:t>
            </a:r>
            <a:endParaRPr lang="en-US" sz="1800" dirty="0"/>
          </a:p>
          <a:p>
            <a:pPr lvl="2"/>
            <a:r>
              <a:rPr lang="en-US" sz="1800" dirty="0"/>
              <a:t>gravity</a:t>
            </a:r>
            <a:r>
              <a:rPr lang="en-US" sz="1800" dirty="0"/>
              <a:t>: Gravity</a:t>
            </a:r>
          </a:p>
          <a:p>
            <a:pPr lvl="2"/>
            <a:r>
              <a:rPr lang="en-US" sz="1800" dirty="0" err="1"/>
              <a:t>horizontaiSpacing</a:t>
            </a:r>
            <a:r>
              <a:rPr lang="en-US" sz="1800" dirty="0"/>
              <a:t>: </a:t>
            </a:r>
            <a:r>
              <a:rPr lang="en-US" sz="1800" dirty="0" err="1"/>
              <a:t>dimen</a:t>
            </a:r>
            <a:endParaRPr lang="en-US" sz="1800" dirty="0"/>
          </a:p>
          <a:p>
            <a:pPr lvl="2"/>
            <a:r>
              <a:rPr lang="en-US" sz="1800" dirty="0" err="1"/>
              <a:t>verticaiSpacing</a:t>
            </a:r>
            <a:r>
              <a:rPr lang="en-US" sz="1800" dirty="0"/>
              <a:t>: </a:t>
            </a:r>
            <a:r>
              <a:rPr lang="en-US" sz="1800" dirty="0" err="1"/>
              <a:t>dimen</a:t>
            </a:r>
            <a:endParaRPr lang="en-US" sz="1800" dirty="0"/>
          </a:p>
          <a:p>
            <a:pPr lvl="2"/>
            <a:r>
              <a:rPr lang="en-US" sz="1800" dirty="0" err="1"/>
              <a:t>numColumns</a:t>
            </a:r>
            <a:r>
              <a:rPr lang="en-US" sz="1800" dirty="0"/>
              <a:t>: integer</a:t>
            </a:r>
          </a:p>
          <a:p>
            <a:pPr lvl="2"/>
            <a:r>
              <a:rPr lang="en-US" sz="1800" dirty="0" err="1"/>
              <a:t>strecthMode</a:t>
            </a:r>
            <a:r>
              <a:rPr lang="en-US" sz="1800" dirty="0"/>
              <a:t>: none I </a:t>
            </a:r>
            <a:r>
              <a:rPr lang="en-US" sz="1800" dirty="0" err="1"/>
              <a:t>spacingWidth</a:t>
            </a:r>
            <a:r>
              <a:rPr lang="en-US" sz="1800" dirty="0"/>
              <a:t> I </a:t>
            </a:r>
            <a:r>
              <a:rPr lang="en-US" sz="1800" dirty="0" err="1"/>
              <a:t>columnWidth</a:t>
            </a:r>
            <a:r>
              <a:rPr lang="en-US" sz="1800" dirty="0"/>
              <a:t> I </a:t>
            </a:r>
            <a:r>
              <a:rPr lang="en-US" sz="1800" dirty="0" err="1"/>
              <a:t>spacingWidthUniform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endParaRPr lang="en-US" sz="2000" dirty="0"/>
          </a:p>
          <a:p>
            <a:pPr lvl="2"/>
            <a:r>
              <a:rPr lang="en-US" sz="1800" dirty="0" err="1"/>
              <a:t>setColumnWidth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 - </a:t>
            </a:r>
            <a:r>
              <a:rPr lang="en-US" sz="1800" dirty="0" err="1"/>
              <a:t>getColumnWidth</a:t>
            </a:r>
            <a:r>
              <a:rPr lang="en-US" sz="1800" dirty="0"/>
              <a:t>()</a:t>
            </a:r>
          </a:p>
          <a:p>
            <a:pPr lvl="2"/>
            <a:r>
              <a:rPr lang="en-US" sz="1800" dirty="0" err="1"/>
              <a:t>setNumColumn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 - </a:t>
            </a:r>
            <a:r>
              <a:rPr lang="en-US" sz="1800" dirty="0" err="1"/>
              <a:t>getNumColumn</a:t>
            </a:r>
            <a:r>
              <a:rPr lang="en-US" sz="1800" dirty="0"/>
              <a:t>()</a:t>
            </a:r>
          </a:p>
          <a:p>
            <a:pPr lvl="2"/>
            <a:r>
              <a:rPr lang="en-US" sz="1800" dirty="0" err="1"/>
              <a:t>setSelection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</a:t>
            </a:r>
          </a:p>
          <a:p>
            <a:pPr lvl="2"/>
            <a:r>
              <a:rPr lang="en-US" sz="1800" dirty="0" err="1"/>
              <a:t>smoothScroiiToPosition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3E7C-0EF9-444F-9AA4-81DB91762C9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924267"/>
            <a:ext cx="457200" cy="47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98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05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Mục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tiêu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bài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giảng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Adapter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AdapterView</a:t>
            </a:r>
            <a:endParaRPr lang="en-US" sz="2800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sz="2600" dirty="0" err="1" smtClean="0"/>
              <a:t>Khái</a:t>
            </a:r>
            <a:r>
              <a:rPr lang="en-US" sz="2600" dirty="0" smtClean="0"/>
              <a:t> </a:t>
            </a:r>
            <a:r>
              <a:rPr lang="en-US" sz="2600" dirty="0" err="1" smtClean="0"/>
              <a:t>niệm</a:t>
            </a:r>
            <a:r>
              <a:rPr lang="en-US" sz="2600" dirty="0" smtClean="0"/>
              <a:t> </a:t>
            </a:r>
            <a:r>
              <a:rPr lang="en-US" sz="2600" dirty="0" err="1" smtClean="0"/>
              <a:t>cơ</a:t>
            </a:r>
            <a:r>
              <a:rPr lang="en-US" sz="2600" dirty="0" smtClean="0"/>
              <a:t> </a:t>
            </a:r>
            <a:r>
              <a:rPr lang="en-US" sz="2600" dirty="0" err="1" smtClean="0"/>
              <a:t>bản</a:t>
            </a:r>
            <a:endParaRPr lang="en-US" sz="2600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dạng</a:t>
            </a:r>
            <a:r>
              <a:rPr lang="en-US" sz="2600" dirty="0" smtClean="0"/>
              <a:t> Adapter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AutoCompleteTextView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MultiAutoCompleteTextView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Adapter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AdapterView</a:t>
            </a:r>
            <a:endParaRPr lang="en-US" sz="2800" dirty="0" smtClean="0"/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BDF4F-8670-4C0D-A058-1CCD65F52B1B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924267"/>
            <a:ext cx="457200" cy="47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1.a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Khái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niệm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cơ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bản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390-0495-4CD1-84D8-E87BE11FBB8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b="1" dirty="0" err="1" smtClean="0">
                <a:latin typeface="Arial (Body)"/>
              </a:rPr>
              <a:t>AdapterView</a:t>
            </a:r>
            <a:r>
              <a:rPr lang="en-US" sz="2200" dirty="0" smtClean="0">
                <a:latin typeface="Arial (Body)"/>
              </a:rPr>
              <a:t>: </a:t>
            </a:r>
            <a:r>
              <a:rPr lang="en-US" sz="2200" dirty="0" err="1" smtClean="0">
                <a:latin typeface="Arial (Body)"/>
              </a:rPr>
              <a:t>đối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tượng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điều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khiển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dạng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tập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hợp</a:t>
            </a:r>
            <a:r>
              <a:rPr lang="en-US" sz="2200" dirty="0" smtClean="0">
                <a:latin typeface="Arial (Body)"/>
              </a:rPr>
              <a:t>, </a:t>
            </a:r>
            <a:r>
              <a:rPr lang="en-US" sz="2200" dirty="0" err="1" smtClean="0">
                <a:latin typeface="Arial (Body)"/>
              </a:rPr>
              <a:t>cho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phép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hiển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thị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thông</a:t>
            </a:r>
            <a:r>
              <a:rPr lang="en-US" sz="2200" dirty="0" smtClean="0">
                <a:latin typeface="Arial (Body)"/>
              </a:rPr>
              <a:t> tin </a:t>
            </a:r>
            <a:r>
              <a:rPr lang="en-US" sz="2200" dirty="0" err="1" smtClean="0">
                <a:latin typeface="Arial (Body)"/>
              </a:rPr>
              <a:t>cơ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bản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theo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dạng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danh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sách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và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thực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hiện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quản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lý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thông</a:t>
            </a:r>
            <a:r>
              <a:rPr lang="en-US" sz="2200" dirty="0" smtClean="0">
                <a:latin typeface="Arial (Body)"/>
              </a:rPr>
              <a:t> tin </a:t>
            </a:r>
            <a:r>
              <a:rPr lang="en-US" sz="2200" dirty="0" err="1" smtClean="0">
                <a:latin typeface="Arial (Body)"/>
              </a:rPr>
              <a:t>theo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từng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mục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riêng</a:t>
            </a:r>
            <a:r>
              <a:rPr lang="en-US" sz="2200" dirty="0" smtClean="0">
                <a:latin typeface="Arial (Body)"/>
              </a:rPr>
              <a:t> </a:t>
            </a:r>
            <a:r>
              <a:rPr lang="en-US" sz="2200" dirty="0" err="1" smtClean="0">
                <a:latin typeface="Arial (Body)"/>
              </a:rPr>
              <a:t>biệt</a:t>
            </a:r>
            <a:r>
              <a:rPr lang="en-US" sz="2200" dirty="0" smtClean="0">
                <a:latin typeface="Arial (Body)"/>
              </a:rPr>
              <a:t>.</a:t>
            </a:r>
          </a:p>
          <a:p>
            <a:endParaRPr lang="en-US" sz="2400" dirty="0">
              <a:latin typeface="Arial (Body)"/>
            </a:endParaRPr>
          </a:p>
          <a:p>
            <a:endParaRPr lang="en-US" sz="2400" dirty="0" smtClean="0">
              <a:latin typeface="Arial (Body)"/>
            </a:endParaRPr>
          </a:p>
          <a:p>
            <a:endParaRPr lang="en-US" sz="2400" dirty="0">
              <a:latin typeface="Arial (Body)"/>
            </a:endParaRPr>
          </a:p>
          <a:p>
            <a:endParaRPr lang="en-US" sz="2400" dirty="0" smtClean="0">
              <a:latin typeface="Arial (Body)"/>
            </a:endParaRPr>
          </a:p>
          <a:p>
            <a:endParaRPr lang="en-US" sz="2400" dirty="0">
              <a:latin typeface="Arial (Body)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 err="1" smtClean="0">
                <a:latin typeface="Arial (Body)"/>
              </a:rPr>
              <a:t>Các</a:t>
            </a:r>
            <a:r>
              <a:rPr lang="en-US" sz="2200" b="1" dirty="0" smtClean="0">
                <a:latin typeface="Arial (Body)"/>
              </a:rPr>
              <a:t> </a:t>
            </a:r>
            <a:r>
              <a:rPr lang="en-US" sz="2200" b="1" dirty="0" err="1" smtClean="0">
                <a:latin typeface="Arial (Body)"/>
              </a:rPr>
              <a:t>phương</a:t>
            </a:r>
            <a:r>
              <a:rPr lang="en-US" sz="2200" b="1" dirty="0" smtClean="0">
                <a:latin typeface="Arial (Body)"/>
              </a:rPr>
              <a:t> </a:t>
            </a:r>
            <a:r>
              <a:rPr lang="en-US" sz="2200" b="1" dirty="0" err="1" smtClean="0">
                <a:latin typeface="Arial (Body)"/>
              </a:rPr>
              <a:t>thức</a:t>
            </a:r>
            <a:r>
              <a:rPr lang="en-US" sz="2200" b="1" dirty="0" smtClean="0">
                <a:latin typeface="Arial (Body)"/>
              </a:rPr>
              <a:t> </a:t>
            </a:r>
            <a:r>
              <a:rPr lang="en-US" sz="2200" b="1" dirty="0" err="1" smtClean="0">
                <a:latin typeface="Arial (Body)"/>
              </a:rPr>
              <a:t>quan</a:t>
            </a:r>
            <a:r>
              <a:rPr lang="en-US" sz="2200" b="1" dirty="0" smtClean="0">
                <a:latin typeface="Arial (Body)"/>
              </a:rPr>
              <a:t> </a:t>
            </a:r>
            <a:r>
              <a:rPr lang="en-US" sz="2200" b="1" dirty="0" err="1" smtClean="0">
                <a:latin typeface="Arial (Body)"/>
              </a:rPr>
              <a:t>trọng</a:t>
            </a:r>
            <a:r>
              <a:rPr lang="en-US" sz="2200" b="1" dirty="0" smtClean="0">
                <a:latin typeface="Arial (Body)"/>
              </a:rPr>
              <a:t> </a:t>
            </a:r>
            <a:r>
              <a:rPr lang="en-US" sz="2200" b="1" dirty="0" err="1" smtClean="0">
                <a:latin typeface="Arial (Body)"/>
              </a:rPr>
              <a:t>trên</a:t>
            </a:r>
            <a:r>
              <a:rPr lang="en-US" sz="2200" b="1" dirty="0" smtClean="0">
                <a:latin typeface="Arial (Body)"/>
              </a:rPr>
              <a:t> </a:t>
            </a:r>
            <a:r>
              <a:rPr lang="en-US" sz="2200" b="1" dirty="0" err="1" smtClean="0">
                <a:latin typeface="Arial (Body)"/>
              </a:rPr>
              <a:t>AdapterView</a:t>
            </a:r>
            <a:endParaRPr lang="en-US" sz="2200" b="1" dirty="0" smtClean="0">
              <a:latin typeface="Arial (Body)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Arial (Body)"/>
              </a:rPr>
              <a:t>setOnItemClickListener</a:t>
            </a:r>
            <a:endParaRPr lang="en-US" sz="2200" dirty="0" smtClean="0">
              <a:latin typeface="Arial (Body)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Arial (Body)"/>
              </a:rPr>
              <a:t>setOnItemSelectedListener</a:t>
            </a:r>
            <a:endParaRPr lang="en-US" sz="2200" dirty="0" smtClean="0">
              <a:latin typeface="Arial (Body)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>
              <a:latin typeface="Arial (Body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438400"/>
            <a:ext cx="3150309" cy="1915543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5924267"/>
            <a:ext cx="457200" cy="47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53200" cy="53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1.a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Khái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niệm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cơ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bản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105400"/>
          </a:xfrm>
        </p:spPr>
        <p:txBody>
          <a:bodyPr/>
          <a:lstStyle/>
          <a:p>
            <a:r>
              <a:rPr lang="en-US" sz="2400" dirty="0" smtClean="0">
                <a:latin typeface="Arial (Body)"/>
                <a:cs typeface="Arial" pitchFamily="34" charset="0"/>
              </a:rPr>
              <a:t>Adapter: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đối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tượng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cơ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sở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cho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phép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gắn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kết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các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dữ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liệu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bên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dưới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lên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các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đối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tượng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điều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khiển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dạng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danh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sách</a:t>
            </a:r>
            <a:r>
              <a:rPr lang="en-US" sz="2400" dirty="0" smtClean="0">
                <a:latin typeface="Arial (Body)"/>
                <a:cs typeface="Arial" pitchFamily="34" charset="0"/>
              </a:rPr>
              <a:t> (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AdapterView</a:t>
            </a:r>
            <a:r>
              <a:rPr lang="en-US" sz="2400" dirty="0" smtClean="0">
                <a:latin typeface="Arial (Body)"/>
                <a:cs typeface="Arial" pitchFamily="34" charset="0"/>
              </a:rPr>
              <a:t>)</a:t>
            </a:r>
          </a:p>
          <a:p>
            <a:endParaRPr lang="en-US" sz="2400" dirty="0">
              <a:latin typeface="Arial (Body)"/>
              <a:cs typeface="Arial" pitchFamily="34" charset="0"/>
            </a:endParaRPr>
          </a:p>
          <a:p>
            <a:endParaRPr lang="en-US" sz="2400" dirty="0" smtClean="0">
              <a:latin typeface="Arial (Body)"/>
              <a:cs typeface="Arial" pitchFamily="34" charset="0"/>
            </a:endParaRPr>
          </a:p>
          <a:p>
            <a:endParaRPr lang="en-US" sz="2400" dirty="0">
              <a:latin typeface="Arial (Body)"/>
              <a:cs typeface="Arial" pitchFamily="34" charset="0"/>
            </a:endParaRPr>
          </a:p>
          <a:p>
            <a:r>
              <a:rPr lang="en-US" sz="2400" dirty="0" smtClean="0">
                <a:latin typeface="Arial (Body)"/>
                <a:cs typeface="Arial" pitchFamily="34" charset="0"/>
              </a:rPr>
              <a:t>Adapter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cho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phép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thực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hiện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việc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quản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lý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giao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diện</a:t>
            </a:r>
            <a:r>
              <a:rPr lang="en-US" sz="2400" dirty="0" smtClean="0">
                <a:latin typeface="Arial (Body)"/>
                <a:cs typeface="Arial" pitchFamily="34" charset="0"/>
              </a:rPr>
              <a:t>,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số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lượng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chỉ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mục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trên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AdapterView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và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thực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hiện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truy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vấn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dữ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liệu</a:t>
            </a:r>
            <a:r>
              <a:rPr lang="en-US" sz="2400" dirty="0" smtClean="0">
                <a:latin typeface="Arial (Body)"/>
                <a:cs typeface="Arial" pitchFamily="34" charset="0"/>
              </a:rPr>
              <a:t>,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sắp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xếp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dữ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liệu</a:t>
            </a:r>
            <a:r>
              <a:rPr lang="en-US" sz="2400" dirty="0" smtClean="0">
                <a:latin typeface="Arial (Body)"/>
                <a:cs typeface="Arial" pitchFamily="34" charset="0"/>
              </a:rPr>
              <a:t>.</a:t>
            </a:r>
          </a:p>
          <a:p>
            <a:endParaRPr lang="en-US" sz="2400" dirty="0" smtClean="0">
              <a:latin typeface="Arial (Body)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3E7C-0EF9-444F-9AA4-81DB91762C9C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924267"/>
            <a:ext cx="457200" cy="47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438400"/>
            <a:ext cx="3963292" cy="976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53200" cy="53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1.b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dạng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Adapter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105400"/>
          </a:xfrm>
        </p:spPr>
        <p:txBody>
          <a:bodyPr/>
          <a:lstStyle/>
          <a:p>
            <a:endParaRPr lang="en-US" sz="1800" b="1" i="1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Bao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gồm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các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lớp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cài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đặt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giao</a:t>
            </a:r>
            <a:r>
              <a:rPr lang="en-US" sz="2400" dirty="0" smtClean="0">
                <a:latin typeface="Arial (Body)"/>
                <a:cs typeface="Arial" pitchFamily="34" charset="0"/>
              </a:rPr>
              <a:t> </a:t>
            </a:r>
            <a:r>
              <a:rPr lang="en-US" sz="2400" dirty="0" err="1" smtClean="0">
                <a:latin typeface="Arial (Body)"/>
                <a:cs typeface="Arial" pitchFamily="34" charset="0"/>
              </a:rPr>
              <a:t>tiếp</a:t>
            </a:r>
            <a:r>
              <a:rPr lang="en-US" sz="2400" dirty="0" smtClean="0">
                <a:latin typeface="Arial (Body)"/>
                <a:cs typeface="Arial" pitchFamily="34" charset="0"/>
              </a:rPr>
              <a:t> Adapter</a:t>
            </a:r>
          </a:p>
          <a:p>
            <a:pPr marL="914400" lvl="2" indent="0">
              <a:buNone/>
            </a:pPr>
            <a:r>
              <a:rPr lang="en-US" dirty="0"/>
              <a:t>• </a:t>
            </a:r>
            <a:r>
              <a:rPr lang="en-US" dirty="0" err="1"/>
              <a:t>ArrayAdapter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• </a:t>
            </a:r>
            <a:r>
              <a:rPr lang="en-US" dirty="0" err="1"/>
              <a:t>BaseAdapter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• </a:t>
            </a:r>
            <a:r>
              <a:rPr lang="en-US" dirty="0" err="1"/>
              <a:t>CursorAdapter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• </a:t>
            </a:r>
            <a:r>
              <a:rPr lang="en-US" dirty="0" err="1"/>
              <a:t>HeaderViewlistAdapter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• </a:t>
            </a:r>
            <a:r>
              <a:rPr lang="en-US" dirty="0" err="1"/>
              <a:t>ResourceCursorAdapter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• </a:t>
            </a:r>
            <a:r>
              <a:rPr lang="en-US" dirty="0" err="1"/>
              <a:t>SimpleAdapter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• </a:t>
            </a:r>
            <a:r>
              <a:rPr lang="en-US" dirty="0" err="1"/>
              <a:t>SimpleCursorAdapter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• </a:t>
            </a:r>
            <a:r>
              <a:rPr lang="en-US" dirty="0" err="1"/>
              <a:t>SpinnerAdapter</a:t>
            </a:r>
            <a:endParaRPr lang="en-US" sz="5200" dirty="0" smtClean="0">
              <a:latin typeface="Arial (Body)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3E7C-0EF9-444F-9AA4-81DB91762C9C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924267"/>
            <a:ext cx="457200" cy="47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59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53200" cy="53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1.b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dạng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Adapter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05400"/>
          </a:xfrm>
        </p:spPr>
        <p:txBody>
          <a:bodyPr/>
          <a:lstStyle/>
          <a:p>
            <a:endParaRPr lang="en-US" sz="1800" b="1" i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 smtClean="0">
                <a:latin typeface="Arial (Body)"/>
                <a:cs typeface="Arial" pitchFamily="34" charset="0"/>
              </a:rPr>
              <a:t>  </a:t>
            </a:r>
            <a:r>
              <a:rPr lang="en-US" sz="2600" dirty="0" err="1" smtClean="0">
                <a:latin typeface="Arial (Body)"/>
                <a:cs typeface="Arial" pitchFamily="34" charset="0"/>
              </a:rPr>
              <a:t>Các</a:t>
            </a:r>
            <a:r>
              <a:rPr lang="en-US" sz="2600" dirty="0" smtClean="0">
                <a:latin typeface="Arial (Body)"/>
                <a:cs typeface="Arial" pitchFamily="34" charset="0"/>
              </a:rPr>
              <a:t> </a:t>
            </a:r>
            <a:r>
              <a:rPr lang="en-US" sz="2600" dirty="0" err="1" smtClean="0">
                <a:latin typeface="Arial (Body)"/>
                <a:cs typeface="Arial" pitchFamily="34" charset="0"/>
              </a:rPr>
              <a:t>phương</a:t>
            </a:r>
            <a:r>
              <a:rPr lang="en-US" sz="2600" dirty="0" smtClean="0">
                <a:latin typeface="Arial (Body)"/>
                <a:cs typeface="Arial" pitchFamily="34" charset="0"/>
              </a:rPr>
              <a:t> </a:t>
            </a:r>
            <a:r>
              <a:rPr lang="en-US" sz="2600" dirty="0" err="1" smtClean="0">
                <a:latin typeface="Arial (Body)"/>
                <a:cs typeface="Arial" pitchFamily="34" charset="0"/>
              </a:rPr>
              <a:t>thức</a:t>
            </a:r>
            <a:r>
              <a:rPr lang="en-US" sz="2600" dirty="0" smtClean="0">
                <a:latin typeface="Arial (Body)"/>
                <a:cs typeface="Arial" pitchFamily="34" charset="0"/>
              </a:rPr>
              <a:t> </a:t>
            </a:r>
            <a:r>
              <a:rPr lang="en-US" sz="2600" dirty="0" err="1" smtClean="0">
                <a:latin typeface="Arial (Body)"/>
                <a:cs typeface="Arial" pitchFamily="34" charset="0"/>
              </a:rPr>
              <a:t>xử</a:t>
            </a:r>
            <a:r>
              <a:rPr lang="en-US" sz="2600" dirty="0" smtClean="0">
                <a:latin typeface="Arial (Body)"/>
                <a:cs typeface="Arial" pitchFamily="34" charset="0"/>
              </a:rPr>
              <a:t> </a:t>
            </a:r>
            <a:r>
              <a:rPr lang="en-US" sz="2600" dirty="0" err="1" smtClean="0">
                <a:latin typeface="Arial (Body)"/>
                <a:cs typeface="Arial" pitchFamily="34" charset="0"/>
              </a:rPr>
              <a:t>lý</a:t>
            </a:r>
            <a:r>
              <a:rPr lang="en-US" sz="2600" dirty="0" smtClean="0">
                <a:latin typeface="Arial (Body)"/>
                <a:cs typeface="Arial" pitchFamily="34" charset="0"/>
              </a:rPr>
              <a:t> </a:t>
            </a:r>
            <a:r>
              <a:rPr lang="en-US" sz="2600" dirty="0" err="1" smtClean="0">
                <a:latin typeface="Arial (Body)"/>
                <a:cs typeface="Arial" pitchFamily="34" charset="0"/>
              </a:rPr>
              <a:t>quan</a:t>
            </a:r>
            <a:r>
              <a:rPr lang="en-US" sz="2600" dirty="0" smtClean="0">
                <a:latin typeface="Arial (Body)"/>
                <a:cs typeface="Arial" pitchFamily="34" charset="0"/>
              </a:rPr>
              <a:t> </a:t>
            </a:r>
            <a:r>
              <a:rPr lang="en-US" sz="2600" dirty="0" err="1" smtClean="0">
                <a:latin typeface="Arial (Body)"/>
                <a:cs typeface="Arial" pitchFamily="34" charset="0"/>
              </a:rPr>
              <a:t>trọng</a:t>
            </a:r>
            <a:r>
              <a:rPr lang="en-US" sz="2600" dirty="0" smtClean="0">
                <a:latin typeface="Arial (Body)"/>
                <a:cs typeface="Arial" pitchFamily="34" charset="0"/>
              </a:rPr>
              <a:t> </a:t>
            </a:r>
            <a:r>
              <a:rPr lang="en-US" sz="2600" dirty="0" err="1" smtClean="0">
                <a:latin typeface="Arial (Body)"/>
                <a:cs typeface="Arial" pitchFamily="34" charset="0"/>
              </a:rPr>
              <a:t>trên</a:t>
            </a:r>
            <a:r>
              <a:rPr lang="en-US" sz="2600" dirty="0" smtClean="0">
                <a:latin typeface="Arial (Body)"/>
                <a:cs typeface="Arial" pitchFamily="34" charset="0"/>
              </a:rPr>
              <a:t> Adapter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 smtClean="0">
              <a:latin typeface="Arial (Body)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US" sz="2200" dirty="0"/>
              <a:t>• </a:t>
            </a:r>
            <a:r>
              <a:rPr lang="en-US" sz="2200" dirty="0" err="1"/>
              <a:t>getCount</a:t>
            </a:r>
            <a:r>
              <a:rPr lang="en-US" sz="2200" dirty="0"/>
              <a:t> - </a:t>
            </a:r>
            <a:r>
              <a:rPr lang="en-US" sz="2200" dirty="0" err="1"/>
              <a:t>int</a:t>
            </a:r>
            <a:endParaRPr lang="en-US" sz="2200" dirty="0"/>
          </a:p>
          <a:p>
            <a:pPr marL="400050" lvl="1" indent="0">
              <a:buNone/>
            </a:pPr>
            <a:r>
              <a:rPr lang="en-US" sz="2200" dirty="0"/>
              <a:t>• </a:t>
            </a:r>
            <a:r>
              <a:rPr lang="en-US" sz="2200" dirty="0" err="1" smtClean="0"/>
              <a:t>getltems</a:t>
            </a:r>
            <a:r>
              <a:rPr lang="en-US" sz="2200" dirty="0" smtClean="0"/>
              <a:t> (</a:t>
            </a:r>
            <a:r>
              <a:rPr lang="en-US" sz="2200" dirty="0" err="1"/>
              <a:t>int</a:t>
            </a:r>
            <a:r>
              <a:rPr lang="en-US" sz="2200" dirty="0"/>
              <a:t> position) - Objects</a:t>
            </a:r>
          </a:p>
          <a:p>
            <a:pPr marL="400050" lvl="1" indent="0">
              <a:buNone/>
            </a:pPr>
            <a:r>
              <a:rPr lang="en-US" sz="2200" dirty="0"/>
              <a:t>• </a:t>
            </a:r>
            <a:r>
              <a:rPr lang="en-US" sz="2200" dirty="0" err="1" smtClean="0"/>
              <a:t>getltemsld</a:t>
            </a:r>
            <a:r>
              <a:rPr lang="en-US" sz="2200" dirty="0" smtClean="0"/>
              <a:t> 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/>
              <a:t>position) -</a:t>
            </a:r>
            <a:r>
              <a:rPr lang="en-US" sz="2200" dirty="0" smtClean="0"/>
              <a:t> long</a:t>
            </a:r>
          </a:p>
          <a:p>
            <a:pPr marL="400050" lvl="1" indent="0">
              <a:buNone/>
            </a:pPr>
            <a:r>
              <a:rPr lang="en-US" sz="2200" dirty="0"/>
              <a:t>• </a:t>
            </a:r>
            <a:r>
              <a:rPr lang="en-US" sz="2200" dirty="0" err="1" smtClean="0"/>
              <a:t>getView</a:t>
            </a:r>
            <a:r>
              <a:rPr lang="en-US" sz="2200" dirty="0" smtClean="0"/>
              <a:t> 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/>
              <a:t>position, View </a:t>
            </a:r>
            <a:r>
              <a:rPr lang="en-US" sz="2200" dirty="0" err="1"/>
              <a:t>convertView</a:t>
            </a:r>
            <a:r>
              <a:rPr lang="en-US" sz="2200" dirty="0"/>
              <a:t>, </a:t>
            </a:r>
            <a:r>
              <a:rPr lang="en-US" sz="2200" dirty="0" err="1"/>
              <a:t>ViewGroup</a:t>
            </a:r>
            <a:r>
              <a:rPr lang="en-US" sz="2200" dirty="0"/>
              <a:t> parent</a:t>
            </a:r>
            <a:r>
              <a:rPr lang="en-US" sz="2200" dirty="0" smtClean="0"/>
              <a:t>) - </a:t>
            </a:r>
            <a:r>
              <a:rPr lang="en-US" sz="2200" dirty="0"/>
              <a:t>View</a:t>
            </a:r>
            <a:endParaRPr lang="en-US" sz="2200" dirty="0" smtClean="0">
              <a:latin typeface="Arial (Body)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3E7C-0EF9-444F-9AA4-81DB91762C9C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924267"/>
            <a:ext cx="457200" cy="47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00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53200" cy="53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2400" dirty="0" err="1"/>
              <a:t>AutoCompleteTextView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105400"/>
          </a:xfrm>
        </p:spPr>
        <p:txBody>
          <a:bodyPr/>
          <a:lstStyle/>
          <a:p>
            <a:endParaRPr lang="en-US" sz="1800" b="1" i="1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Arial (Body)"/>
                <a:cs typeface="Arial" pitchFamily="34" charset="0"/>
              </a:rPr>
              <a:t>Là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một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đối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tượng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kế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thừa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từ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EditText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 smtClean="0">
              <a:latin typeface="Arial (Body)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>
              <a:latin typeface="Arial (Body)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 smtClean="0">
              <a:latin typeface="Arial (Body)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>
              <a:latin typeface="Arial (Body)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Arial (Body)"/>
                <a:cs typeface="Arial" pitchFamily="34" charset="0"/>
              </a:rPr>
              <a:t>Cho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phép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xây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dựng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dữ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liệu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mẫu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hỗ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trợ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người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dùng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hoàn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chỉnh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quá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trình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nhập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liệu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trên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EditText</a:t>
            </a:r>
            <a:endParaRPr lang="en-US" sz="1800" dirty="0" smtClean="0">
              <a:latin typeface="Arial (Body)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Arial (Body)"/>
                <a:cs typeface="Arial" pitchFamily="34" charset="0"/>
              </a:rPr>
              <a:t>Các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bước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thực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hiện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xây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dựng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/>
              <a:t>AutoCompleteTextView</a:t>
            </a:r>
            <a:r>
              <a:rPr lang="en-US" sz="1800" dirty="0"/>
              <a:t> </a:t>
            </a:r>
            <a:endParaRPr lang="en-US" sz="1800" dirty="0" smtClean="0">
              <a:latin typeface="Arial (Body)"/>
              <a:cs typeface="Arial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ial (Body)"/>
                <a:cs typeface="Arial" pitchFamily="34" charset="0"/>
              </a:rPr>
              <a:t>Khai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báo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dữ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liệu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mẫu</a:t>
            </a:r>
            <a:endParaRPr lang="en-US" sz="1800" dirty="0" smtClean="0">
              <a:latin typeface="Arial (Body)"/>
              <a:cs typeface="Arial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ial (Body)"/>
                <a:cs typeface="Arial" pitchFamily="34" charset="0"/>
              </a:rPr>
              <a:t>Khai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báo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giao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diện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hiển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thị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cho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dữ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liệu</a:t>
            </a:r>
            <a:endParaRPr lang="en-US" sz="1800" dirty="0" smtClean="0">
              <a:latin typeface="Arial (Body)"/>
              <a:cs typeface="Arial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ial (Body)"/>
                <a:cs typeface="Arial" pitchFamily="34" charset="0"/>
              </a:rPr>
              <a:t>Xây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dựng</a:t>
            </a:r>
            <a:r>
              <a:rPr lang="en-US" sz="1800" dirty="0" smtClean="0">
                <a:latin typeface="Arial (Body)"/>
                <a:cs typeface="Arial" pitchFamily="34" charset="0"/>
              </a:rPr>
              <a:t> Adapter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thông</a:t>
            </a:r>
            <a:r>
              <a:rPr lang="en-US" sz="1800" dirty="0" smtClean="0">
                <a:latin typeface="Arial (Body)"/>
                <a:cs typeface="Arial" pitchFamily="34" charset="0"/>
              </a:rPr>
              <a:t> qua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phương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thức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khởi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tạo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tương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ứng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với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dữ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liệu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và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giao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diện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hiển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thị</a:t>
            </a:r>
            <a:endParaRPr lang="en-US" sz="1800" dirty="0" smtClean="0">
              <a:latin typeface="Arial (Body)"/>
              <a:cs typeface="Arial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ial (Body)"/>
                <a:cs typeface="Arial" pitchFamily="34" charset="0"/>
              </a:rPr>
              <a:t>Thiết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lập</a:t>
            </a:r>
            <a:r>
              <a:rPr lang="en-US" sz="1800" dirty="0" smtClean="0">
                <a:latin typeface="Arial (Body)"/>
                <a:cs typeface="Arial" pitchFamily="34" charset="0"/>
              </a:rPr>
              <a:t> Adapter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cho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đối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tượng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/>
              <a:t>AutoCompleteTextView</a:t>
            </a:r>
            <a:r>
              <a:rPr lang="en-US" sz="1800" dirty="0"/>
              <a:t> </a:t>
            </a:r>
            <a:endParaRPr lang="en-US" sz="1800" dirty="0" smtClean="0">
              <a:latin typeface="Arial (Body)"/>
              <a:cs typeface="Arial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Arial (Body)"/>
              <a:cs typeface="Arial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Arial (Body)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3E7C-0EF9-444F-9AA4-81DB91762C9C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924267"/>
            <a:ext cx="457200" cy="47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772" y="1066800"/>
            <a:ext cx="1778400" cy="18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53200" cy="53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2400" dirty="0" err="1"/>
              <a:t>AutoCompleteTextView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105400"/>
          </a:xfrm>
        </p:spPr>
        <p:txBody>
          <a:bodyPr/>
          <a:lstStyle/>
          <a:p>
            <a:pPr marL="685800" lvl="1">
              <a:buFont typeface="Wingdings" panose="05000000000000000000" pitchFamily="2" charset="2"/>
              <a:buChar char="q"/>
            </a:pPr>
            <a:r>
              <a:rPr lang="it-IT" sz="2400" i="1" dirty="0" smtClean="0"/>
              <a:t>Ví dụ xây dựng </a:t>
            </a:r>
            <a:r>
              <a:rPr lang="en-US" sz="2400" dirty="0" err="1" smtClean="0"/>
              <a:t>AutoCompleteTextView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400050" lvl="1" indent="0">
              <a:buNone/>
            </a:pPr>
            <a:endParaRPr lang="it-IT" sz="1800" i="1" dirty="0" smtClean="0"/>
          </a:p>
          <a:p>
            <a:pPr marL="800100" lvl="2" indent="0">
              <a:buNone/>
            </a:pPr>
            <a:r>
              <a:rPr lang="it-IT" sz="1800" i="1" dirty="0" smtClean="0">
                <a:solidFill>
                  <a:schemeClr val="accent3"/>
                </a:solidFill>
              </a:rPr>
              <a:t>// Khởi tạo dữ liệu mẫu</a:t>
            </a:r>
            <a:endParaRPr lang="it-IT" sz="1800" i="1" dirty="0">
              <a:solidFill>
                <a:schemeClr val="accent3"/>
              </a:solidFill>
            </a:endParaRPr>
          </a:p>
          <a:p>
            <a:pPr marL="800100" lvl="2" indent="0">
              <a:buNone/>
            </a:pPr>
            <a:r>
              <a:rPr lang="en-US" sz="1800" dirty="0"/>
              <a:t>private static final String[] COUNTRIES = new String[]</a:t>
            </a:r>
          </a:p>
          <a:p>
            <a:pPr marL="800100" lvl="2" indent="0">
              <a:buNone/>
            </a:pPr>
            <a:r>
              <a:rPr lang="en-US" sz="1800" dirty="0"/>
              <a:t>{"</a:t>
            </a:r>
            <a:r>
              <a:rPr lang="en-US" sz="1800" dirty="0" err="1"/>
              <a:t>VietNam</a:t>
            </a:r>
            <a:r>
              <a:rPr lang="en-US" sz="1800" dirty="0"/>
              <a:t>", "Belgium", "France", "Italy", "</a:t>
            </a:r>
            <a:r>
              <a:rPr lang="en-US" sz="1800" dirty="0" err="1"/>
              <a:t>Germny</a:t>
            </a:r>
            <a:r>
              <a:rPr lang="en-US" sz="1800" dirty="0"/>
              <a:t>", "Spain"};</a:t>
            </a:r>
          </a:p>
          <a:p>
            <a:pPr marL="800100" lvl="2" indent="0">
              <a:buNone/>
            </a:pPr>
            <a:r>
              <a:rPr lang="en-US" sz="1800" i="1" dirty="0" smtClean="0">
                <a:solidFill>
                  <a:schemeClr val="accent3"/>
                </a:solidFill>
              </a:rPr>
              <a:t>// </a:t>
            </a:r>
            <a:r>
              <a:rPr lang="en-US" sz="1800" i="1" dirty="0" err="1" smtClean="0">
                <a:solidFill>
                  <a:schemeClr val="accent3"/>
                </a:solidFill>
              </a:rPr>
              <a:t>Xây</a:t>
            </a:r>
            <a:r>
              <a:rPr lang="en-US" sz="1800" i="1" dirty="0" smtClean="0">
                <a:solidFill>
                  <a:schemeClr val="accent3"/>
                </a:solidFill>
              </a:rPr>
              <a:t> </a:t>
            </a:r>
            <a:r>
              <a:rPr lang="en-US" sz="1800" i="1" dirty="0" err="1" smtClean="0">
                <a:solidFill>
                  <a:schemeClr val="accent3"/>
                </a:solidFill>
              </a:rPr>
              <a:t>dựng</a:t>
            </a:r>
            <a:r>
              <a:rPr lang="en-US" sz="1800" i="1" dirty="0" smtClean="0">
                <a:solidFill>
                  <a:schemeClr val="accent3"/>
                </a:solidFill>
              </a:rPr>
              <a:t> </a:t>
            </a:r>
            <a:r>
              <a:rPr lang="en-US" sz="1800" i="1" dirty="0">
                <a:solidFill>
                  <a:schemeClr val="accent3"/>
                </a:solidFill>
              </a:rPr>
              <a:t>Adapter </a:t>
            </a:r>
            <a:r>
              <a:rPr lang="en-US" sz="1800" i="1" dirty="0" err="1" smtClean="0">
                <a:solidFill>
                  <a:schemeClr val="accent3"/>
                </a:solidFill>
              </a:rPr>
              <a:t>thông</a:t>
            </a:r>
            <a:r>
              <a:rPr lang="en-US" sz="1800" i="1" dirty="0" smtClean="0">
                <a:solidFill>
                  <a:schemeClr val="accent3"/>
                </a:solidFill>
              </a:rPr>
              <a:t> qua </a:t>
            </a:r>
            <a:r>
              <a:rPr lang="en-US" sz="1800" i="1" dirty="0" err="1" smtClean="0">
                <a:solidFill>
                  <a:schemeClr val="accent3"/>
                </a:solidFill>
              </a:rPr>
              <a:t>dữ</a:t>
            </a:r>
            <a:r>
              <a:rPr lang="en-US" sz="1800" i="1" dirty="0" smtClean="0">
                <a:solidFill>
                  <a:schemeClr val="accent3"/>
                </a:solidFill>
              </a:rPr>
              <a:t> </a:t>
            </a:r>
            <a:r>
              <a:rPr lang="en-US" sz="1800" i="1" dirty="0" err="1" smtClean="0">
                <a:solidFill>
                  <a:schemeClr val="accent3"/>
                </a:solidFill>
              </a:rPr>
              <a:t>liệu</a:t>
            </a:r>
            <a:r>
              <a:rPr lang="en-US" sz="1800" i="1" dirty="0" smtClean="0">
                <a:solidFill>
                  <a:schemeClr val="accent3"/>
                </a:solidFill>
              </a:rPr>
              <a:t> </a:t>
            </a:r>
            <a:r>
              <a:rPr lang="en-US" sz="1800" i="1" dirty="0" err="1" smtClean="0">
                <a:solidFill>
                  <a:schemeClr val="accent3"/>
                </a:solidFill>
              </a:rPr>
              <a:t>mẫu</a:t>
            </a:r>
            <a:r>
              <a:rPr lang="en-US" sz="1800" i="1" dirty="0" smtClean="0">
                <a:solidFill>
                  <a:schemeClr val="accent3"/>
                </a:solidFill>
              </a:rPr>
              <a:t> </a:t>
            </a:r>
            <a:r>
              <a:rPr lang="en-US" sz="1800" i="1" dirty="0" err="1" smtClean="0">
                <a:solidFill>
                  <a:schemeClr val="accent3"/>
                </a:solidFill>
              </a:rPr>
              <a:t>và</a:t>
            </a:r>
            <a:r>
              <a:rPr lang="en-US" sz="1800" i="1" dirty="0" smtClean="0">
                <a:solidFill>
                  <a:schemeClr val="accent3"/>
                </a:solidFill>
              </a:rPr>
              <a:t> </a:t>
            </a:r>
            <a:r>
              <a:rPr lang="en-US" sz="1800" i="1" dirty="0" err="1" smtClean="0">
                <a:solidFill>
                  <a:schemeClr val="accent3"/>
                </a:solidFill>
              </a:rPr>
              <a:t>giao</a:t>
            </a:r>
            <a:r>
              <a:rPr lang="en-US" sz="1800" i="1" dirty="0" smtClean="0">
                <a:solidFill>
                  <a:schemeClr val="accent3"/>
                </a:solidFill>
              </a:rPr>
              <a:t> </a:t>
            </a:r>
            <a:r>
              <a:rPr lang="en-US" sz="1800" i="1" dirty="0" err="1" smtClean="0">
                <a:solidFill>
                  <a:schemeClr val="accent3"/>
                </a:solidFill>
              </a:rPr>
              <a:t>diện</a:t>
            </a:r>
            <a:r>
              <a:rPr lang="en-US" sz="1800" i="1" dirty="0" smtClean="0">
                <a:solidFill>
                  <a:schemeClr val="accent3"/>
                </a:solidFill>
              </a:rPr>
              <a:t> </a:t>
            </a:r>
            <a:r>
              <a:rPr lang="en-US" sz="1800" i="1" dirty="0" err="1" smtClean="0">
                <a:solidFill>
                  <a:schemeClr val="accent3"/>
                </a:solidFill>
              </a:rPr>
              <a:t>mẫu</a:t>
            </a:r>
            <a:endParaRPr lang="en-US" sz="1800" i="1" dirty="0">
              <a:solidFill>
                <a:schemeClr val="accent3"/>
              </a:solidFill>
            </a:endParaRPr>
          </a:p>
          <a:p>
            <a:pPr marL="800100" lvl="2" indent="0">
              <a:buNone/>
            </a:pPr>
            <a:r>
              <a:rPr lang="en-US" sz="1800" dirty="0" err="1"/>
              <a:t>ArrayAdapter</a:t>
            </a:r>
            <a:r>
              <a:rPr lang="en-US" sz="1800" dirty="0"/>
              <a:t>&lt;String&gt; adapter = new </a:t>
            </a:r>
            <a:r>
              <a:rPr lang="en-US" sz="1800" dirty="0" err="1"/>
              <a:t>ArrayAdapter</a:t>
            </a:r>
            <a:r>
              <a:rPr lang="en-US" sz="1800" dirty="0"/>
              <a:t>&lt;String&gt; (this,</a:t>
            </a:r>
          </a:p>
          <a:p>
            <a:pPr marL="800100" lvl="2" indent="0">
              <a:buNone/>
            </a:pPr>
            <a:r>
              <a:rPr lang="en-US" sz="1800" dirty="0"/>
              <a:t>android.R.layout.simple_dropdown_item_1line, COUNTRIES</a:t>
            </a:r>
            <a:r>
              <a:rPr lang="en-US" sz="1800" dirty="0"/>
              <a:t>);</a:t>
            </a:r>
          </a:p>
          <a:p>
            <a:pPr marL="800100" lvl="2" indent="0">
              <a:buNone/>
            </a:pPr>
            <a:r>
              <a:rPr lang="fr-FR" sz="1800" i="1" dirty="0" smtClean="0">
                <a:solidFill>
                  <a:schemeClr val="accent3"/>
                </a:solidFill>
              </a:rPr>
              <a:t>// </a:t>
            </a:r>
            <a:r>
              <a:rPr lang="fr-FR" sz="1800" i="1" dirty="0" err="1" smtClean="0">
                <a:solidFill>
                  <a:schemeClr val="accent3"/>
                </a:solidFill>
              </a:rPr>
              <a:t>Tham</a:t>
            </a:r>
            <a:r>
              <a:rPr lang="fr-FR" sz="1800" i="1" dirty="0" smtClean="0">
                <a:solidFill>
                  <a:schemeClr val="accent3"/>
                </a:solidFill>
              </a:rPr>
              <a:t> </a:t>
            </a:r>
            <a:r>
              <a:rPr lang="fr-FR" sz="1800" i="1" dirty="0" err="1" smtClean="0">
                <a:solidFill>
                  <a:schemeClr val="accent3"/>
                </a:solidFill>
              </a:rPr>
              <a:t>chiếu</a:t>
            </a:r>
            <a:r>
              <a:rPr lang="fr-FR" sz="1800" i="1" dirty="0" smtClean="0">
                <a:solidFill>
                  <a:schemeClr val="accent3"/>
                </a:solidFill>
              </a:rPr>
              <a:t> </a:t>
            </a:r>
            <a:r>
              <a:rPr lang="fr-FR" sz="1800" i="1" dirty="0" err="1" smtClean="0">
                <a:solidFill>
                  <a:schemeClr val="accent3"/>
                </a:solidFill>
              </a:rPr>
              <a:t>điều</a:t>
            </a:r>
            <a:r>
              <a:rPr lang="fr-FR" sz="1800" i="1" dirty="0" smtClean="0">
                <a:solidFill>
                  <a:schemeClr val="accent3"/>
                </a:solidFill>
              </a:rPr>
              <a:t> </a:t>
            </a:r>
            <a:r>
              <a:rPr lang="fr-FR" sz="1800" i="1" dirty="0" err="1" smtClean="0">
                <a:solidFill>
                  <a:schemeClr val="accent3"/>
                </a:solidFill>
              </a:rPr>
              <a:t>khiển</a:t>
            </a:r>
            <a:endParaRPr lang="fr-FR" sz="1800" dirty="0">
              <a:solidFill>
                <a:schemeClr val="accent3"/>
              </a:solidFill>
            </a:endParaRPr>
          </a:p>
          <a:p>
            <a:pPr marL="800100" lvl="2" indent="0">
              <a:buNone/>
            </a:pPr>
            <a:r>
              <a:rPr lang="en-US" sz="1800" dirty="0"/>
              <a:t>AutoComplete Text View </a:t>
            </a:r>
            <a:r>
              <a:rPr lang="en-US" sz="1800" dirty="0" err="1"/>
              <a:t>editCountry</a:t>
            </a:r>
            <a:r>
              <a:rPr lang="en-US" sz="1800" dirty="0"/>
              <a:t> = (AutoComplete </a:t>
            </a:r>
            <a:r>
              <a:rPr lang="en-US" sz="1800" dirty="0" err="1"/>
              <a:t>TextView</a:t>
            </a:r>
            <a:r>
              <a:rPr lang="en-US" sz="1800" dirty="0"/>
              <a:t>)</a:t>
            </a:r>
          </a:p>
          <a:p>
            <a:pPr marL="800100" lvl="2" indent="0">
              <a:buNone/>
            </a:pPr>
            <a:r>
              <a:rPr lang="en-US" sz="1800" dirty="0" err="1"/>
              <a:t>findViewByld</a:t>
            </a:r>
            <a:r>
              <a:rPr lang="en-US" sz="1800" dirty="0"/>
              <a:t>(</a:t>
            </a:r>
            <a:r>
              <a:rPr lang="en-US" sz="1800" dirty="0" err="1"/>
              <a:t>R.id.editCountry</a:t>
            </a:r>
            <a:r>
              <a:rPr lang="en-US" sz="1800" dirty="0"/>
              <a:t>);</a:t>
            </a:r>
          </a:p>
          <a:p>
            <a:pPr marL="800100" lvl="2" indent="0">
              <a:buNone/>
            </a:pPr>
            <a:r>
              <a:rPr lang="fr-FR" sz="1800" i="1" dirty="0" smtClean="0">
                <a:solidFill>
                  <a:schemeClr val="accent3"/>
                </a:solidFill>
              </a:rPr>
              <a:t>// </a:t>
            </a:r>
            <a:r>
              <a:rPr lang="fr-FR" sz="1800" i="1" dirty="0" err="1" smtClean="0">
                <a:solidFill>
                  <a:schemeClr val="accent3"/>
                </a:solidFill>
              </a:rPr>
              <a:t>Thiết</a:t>
            </a:r>
            <a:r>
              <a:rPr lang="fr-FR" sz="1800" i="1" dirty="0" smtClean="0">
                <a:solidFill>
                  <a:schemeClr val="accent3"/>
                </a:solidFill>
              </a:rPr>
              <a:t> </a:t>
            </a:r>
            <a:r>
              <a:rPr lang="fr-FR" sz="1800" i="1" dirty="0" err="1" smtClean="0">
                <a:solidFill>
                  <a:schemeClr val="accent3"/>
                </a:solidFill>
              </a:rPr>
              <a:t>lập</a:t>
            </a:r>
            <a:r>
              <a:rPr lang="fr-FR" sz="1800" i="1" dirty="0" smtClean="0">
                <a:solidFill>
                  <a:schemeClr val="accent3"/>
                </a:solidFill>
              </a:rPr>
              <a:t> Adapter </a:t>
            </a:r>
            <a:r>
              <a:rPr lang="fr-FR" sz="1800" i="1" dirty="0" err="1" smtClean="0">
                <a:solidFill>
                  <a:schemeClr val="accent3"/>
                </a:solidFill>
              </a:rPr>
              <a:t>cho</a:t>
            </a:r>
            <a:r>
              <a:rPr lang="fr-FR" sz="1800" i="1" dirty="0" smtClean="0">
                <a:solidFill>
                  <a:schemeClr val="accent3"/>
                </a:solidFill>
              </a:rPr>
              <a:t> </a:t>
            </a:r>
            <a:r>
              <a:rPr lang="fr-FR" sz="1800" i="1" dirty="0" err="1" smtClean="0">
                <a:solidFill>
                  <a:schemeClr val="accent3"/>
                </a:solidFill>
              </a:rPr>
              <a:t>điều</a:t>
            </a:r>
            <a:r>
              <a:rPr lang="fr-FR" sz="1800" i="1" dirty="0" smtClean="0">
                <a:solidFill>
                  <a:schemeClr val="accent3"/>
                </a:solidFill>
              </a:rPr>
              <a:t> </a:t>
            </a:r>
            <a:r>
              <a:rPr lang="fr-FR" sz="1800" i="1" dirty="0" err="1" smtClean="0">
                <a:solidFill>
                  <a:schemeClr val="accent3"/>
                </a:solidFill>
              </a:rPr>
              <a:t>khiển</a:t>
            </a:r>
            <a:endParaRPr lang="fr-FR" sz="1800" dirty="0">
              <a:solidFill>
                <a:schemeClr val="accent3"/>
              </a:solidFill>
            </a:endParaRPr>
          </a:p>
          <a:p>
            <a:pPr marL="800100" lvl="2" indent="0">
              <a:buNone/>
            </a:pPr>
            <a:r>
              <a:rPr lang="en-US" sz="1800" dirty="0" err="1"/>
              <a:t>editCountry.setAdapter</a:t>
            </a:r>
            <a:r>
              <a:rPr lang="en-US" sz="1800" dirty="0"/>
              <a:t>(adapter);</a:t>
            </a:r>
            <a:endParaRPr lang="en-US" sz="1800" b="1" i="1" dirty="0" smtClean="0"/>
          </a:p>
          <a:p>
            <a:pPr marL="457200" lvl="1" indent="0">
              <a:buNone/>
            </a:pPr>
            <a:endParaRPr lang="en-US" sz="1800" dirty="0" smtClean="0">
              <a:latin typeface="Arial (Body)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3E7C-0EF9-444F-9AA4-81DB91762C9C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924267"/>
            <a:ext cx="457200" cy="47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23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553200" cy="53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2400" dirty="0" err="1"/>
              <a:t>MultiAutoCompleteTextView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1054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i="1" dirty="0" err="1" smtClean="0"/>
              <a:t>Kế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thừa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từ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đối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tượng</a:t>
            </a:r>
            <a:r>
              <a:rPr lang="en-US" sz="2000" i="1" dirty="0" smtClean="0"/>
              <a:t> </a:t>
            </a:r>
            <a:r>
              <a:rPr lang="en-US" sz="2000" dirty="0" err="1" smtClean="0"/>
              <a:t>AutoCompleteTextView</a:t>
            </a:r>
            <a:endParaRPr lang="en-US" sz="2000" dirty="0" smtClean="0"/>
          </a:p>
          <a:p>
            <a:pPr marL="742950" lvl="2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 (Body)"/>
                <a:cs typeface="Arial" pitchFamily="34" charset="0"/>
              </a:rPr>
              <a:t>Cho </a:t>
            </a:r>
            <a:r>
              <a:rPr lang="en-US" sz="2000" dirty="0" err="1">
                <a:latin typeface="Arial (Body)"/>
                <a:cs typeface="Arial" pitchFamily="34" charset="0"/>
              </a:rPr>
              <a:t>phép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xây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dựng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dữ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liệu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mẫu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hỗ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trợ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người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dùng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hoàn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chỉnh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quá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trình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nhập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liệu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trên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 smtClean="0">
                <a:latin typeface="Arial (Body)"/>
                <a:cs typeface="Arial" pitchFamily="34" charset="0"/>
              </a:rPr>
              <a:t>EditText</a:t>
            </a:r>
            <a:endParaRPr lang="en-US" sz="2000" dirty="0" smtClean="0">
              <a:latin typeface="Arial (Body)"/>
              <a:cs typeface="Arial" pitchFamily="34" charset="0"/>
            </a:endParaRPr>
          </a:p>
          <a:p>
            <a:pPr marL="742950" lvl="2" indent="-34290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Arial (Body)"/>
                <a:cs typeface="Arial" pitchFamily="34" charset="0"/>
              </a:rPr>
              <a:t>Dữ</a:t>
            </a:r>
            <a:r>
              <a:rPr lang="en-US" sz="2000" dirty="0" smtClean="0">
                <a:latin typeface="Arial (Body)"/>
                <a:cs typeface="Arial" pitchFamily="34" charset="0"/>
              </a:rPr>
              <a:t> </a:t>
            </a:r>
            <a:r>
              <a:rPr lang="en-US" sz="2000" dirty="0" err="1" smtClean="0">
                <a:latin typeface="Arial (Body)"/>
                <a:cs typeface="Arial" pitchFamily="34" charset="0"/>
              </a:rPr>
              <a:t>liệu</a:t>
            </a:r>
            <a:r>
              <a:rPr lang="en-US" sz="2000" dirty="0" smtClean="0">
                <a:latin typeface="Arial (Body)"/>
                <a:cs typeface="Arial" pitchFamily="34" charset="0"/>
              </a:rPr>
              <a:t> </a:t>
            </a:r>
            <a:r>
              <a:rPr lang="en-US" sz="2000" dirty="0" err="1" smtClean="0">
                <a:latin typeface="Arial (Body)"/>
                <a:cs typeface="Arial" pitchFamily="34" charset="0"/>
              </a:rPr>
              <a:t>được</a:t>
            </a:r>
            <a:r>
              <a:rPr lang="en-US" sz="2000" dirty="0" smtClean="0">
                <a:latin typeface="Arial (Body)"/>
                <a:cs typeface="Arial" pitchFamily="34" charset="0"/>
              </a:rPr>
              <a:t> </a:t>
            </a:r>
            <a:r>
              <a:rPr lang="en-US" sz="2000" dirty="0" err="1" smtClean="0">
                <a:latin typeface="Arial (Body)"/>
                <a:cs typeface="Arial" pitchFamily="34" charset="0"/>
              </a:rPr>
              <a:t>hỗ</a:t>
            </a:r>
            <a:r>
              <a:rPr lang="en-US" sz="2000" dirty="0" smtClean="0">
                <a:latin typeface="Arial (Body)"/>
                <a:cs typeface="Arial" pitchFamily="34" charset="0"/>
              </a:rPr>
              <a:t> </a:t>
            </a:r>
            <a:r>
              <a:rPr lang="en-US" sz="2000" dirty="0" err="1" smtClean="0">
                <a:latin typeface="Arial (Body)"/>
                <a:cs typeface="Arial" pitchFamily="34" charset="0"/>
              </a:rPr>
              <a:t>trợ</a:t>
            </a:r>
            <a:r>
              <a:rPr lang="en-US" sz="2000" dirty="0" smtClean="0">
                <a:latin typeface="Arial (Body)"/>
                <a:cs typeface="Arial" pitchFamily="34" charset="0"/>
              </a:rPr>
              <a:t> </a:t>
            </a:r>
            <a:r>
              <a:rPr lang="en-US" sz="2000" dirty="0" err="1" smtClean="0">
                <a:latin typeface="Arial (Body)"/>
                <a:cs typeface="Arial" pitchFamily="34" charset="0"/>
              </a:rPr>
              <a:t>hoàn</a:t>
            </a:r>
            <a:r>
              <a:rPr lang="en-US" sz="2000" dirty="0" smtClean="0">
                <a:latin typeface="Arial (Body)"/>
                <a:cs typeface="Arial" pitchFamily="34" charset="0"/>
              </a:rPr>
              <a:t> </a:t>
            </a:r>
            <a:r>
              <a:rPr lang="en-US" sz="2000" dirty="0" err="1" smtClean="0">
                <a:latin typeface="Arial (Body)"/>
                <a:cs typeface="Arial" pitchFamily="34" charset="0"/>
              </a:rPr>
              <a:t>chỉnh</a:t>
            </a:r>
            <a:r>
              <a:rPr lang="en-US" sz="2000" dirty="0" smtClean="0">
                <a:latin typeface="Arial (Body)"/>
                <a:cs typeface="Arial" pitchFamily="34" charset="0"/>
              </a:rPr>
              <a:t> </a:t>
            </a:r>
            <a:r>
              <a:rPr lang="en-US" sz="2000" dirty="0" err="1" smtClean="0">
                <a:latin typeface="Arial (Body)"/>
                <a:cs typeface="Arial" pitchFamily="34" charset="0"/>
              </a:rPr>
              <a:t>nhiều</a:t>
            </a:r>
            <a:r>
              <a:rPr lang="en-US" sz="2000" dirty="0" smtClean="0">
                <a:latin typeface="Arial (Body)"/>
                <a:cs typeface="Arial" pitchFamily="34" charset="0"/>
              </a:rPr>
              <a:t> </a:t>
            </a:r>
            <a:r>
              <a:rPr lang="en-US" sz="2000" dirty="0" err="1" smtClean="0">
                <a:latin typeface="Arial (Body)"/>
                <a:cs typeface="Arial" pitchFamily="34" charset="0"/>
              </a:rPr>
              <a:t>lần</a:t>
            </a:r>
            <a:r>
              <a:rPr lang="en-US" sz="2000" dirty="0" smtClean="0">
                <a:latin typeface="Arial (Body)"/>
                <a:cs typeface="Arial" pitchFamily="34" charset="0"/>
              </a:rPr>
              <a:t>, </a:t>
            </a:r>
            <a:r>
              <a:rPr lang="en-US" sz="2000" dirty="0" err="1" smtClean="0">
                <a:latin typeface="Arial (Body)"/>
                <a:cs typeface="Arial" pitchFamily="34" charset="0"/>
              </a:rPr>
              <a:t>và</a:t>
            </a:r>
            <a:r>
              <a:rPr lang="en-US" sz="2000" dirty="0" smtClean="0">
                <a:latin typeface="Arial (Body)"/>
                <a:cs typeface="Arial" pitchFamily="34" charset="0"/>
              </a:rPr>
              <a:t> </a:t>
            </a:r>
            <a:r>
              <a:rPr lang="en-US" sz="2000" dirty="0" err="1" smtClean="0">
                <a:latin typeface="Arial (Body)"/>
                <a:cs typeface="Arial" pitchFamily="34" charset="0"/>
              </a:rPr>
              <a:t>các</a:t>
            </a:r>
            <a:r>
              <a:rPr lang="en-US" sz="2000" dirty="0" smtClean="0">
                <a:latin typeface="Arial (Body)"/>
                <a:cs typeface="Arial" pitchFamily="34" charset="0"/>
              </a:rPr>
              <a:t> </a:t>
            </a:r>
            <a:r>
              <a:rPr lang="en-US" sz="2000" dirty="0" err="1" smtClean="0">
                <a:latin typeface="Arial (Body)"/>
                <a:cs typeface="Arial" pitchFamily="34" charset="0"/>
              </a:rPr>
              <a:t>dữ</a:t>
            </a:r>
            <a:r>
              <a:rPr lang="en-US" sz="2000" dirty="0" smtClean="0">
                <a:latin typeface="Arial (Body)"/>
                <a:cs typeface="Arial" pitchFamily="34" charset="0"/>
              </a:rPr>
              <a:t> </a:t>
            </a:r>
            <a:r>
              <a:rPr lang="en-US" sz="2000" dirty="0" err="1" smtClean="0">
                <a:latin typeface="Arial (Body)"/>
                <a:cs typeface="Arial" pitchFamily="34" charset="0"/>
              </a:rPr>
              <a:t>liệu</a:t>
            </a:r>
            <a:r>
              <a:rPr lang="en-US" sz="2000" dirty="0" smtClean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được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ngăn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cách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nhau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bởi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một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tokenizer</a:t>
            </a:r>
            <a:endParaRPr lang="en-US" sz="2000" dirty="0">
              <a:latin typeface="Arial (Body)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Arial (Body)"/>
                <a:cs typeface="Arial" pitchFamily="34" charset="0"/>
              </a:rPr>
              <a:t>Các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bước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thực</a:t>
            </a:r>
            <a:r>
              <a:rPr lang="en-US" sz="2000" dirty="0">
                <a:latin typeface="Arial (Body)"/>
                <a:cs typeface="Arial" pitchFamily="34" charset="0"/>
              </a:rPr>
              <a:t> </a:t>
            </a:r>
            <a:r>
              <a:rPr lang="en-US" sz="2000" dirty="0" err="1">
                <a:latin typeface="Arial (Body)"/>
                <a:cs typeface="Arial" pitchFamily="34" charset="0"/>
              </a:rPr>
              <a:t>hiện</a:t>
            </a:r>
            <a:endParaRPr lang="en-US" sz="2000" dirty="0">
              <a:latin typeface="Arial (Body)"/>
              <a:cs typeface="Arial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Arial (Body)"/>
                <a:cs typeface="Arial" pitchFamily="34" charset="0"/>
              </a:rPr>
              <a:t>Khai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báo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dữ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liệu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mẫu</a:t>
            </a:r>
            <a:endParaRPr lang="en-US" sz="1800" dirty="0">
              <a:latin typeface="Arial (Body)"/>
              <a:cs typeface="Arial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Arial (Body)"/>
                <a:cs typeface="Arial" pitchFamily="34" charset="0"/>
              </a:rPr>
              <a:t>Khai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báo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giao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diện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hiển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thị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cho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dữ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liệu</a:t>
            </a:r>
            <a:endParaRPr lang="en-US" sz="1800" dirty="0">
              <a:latin typeface="Arial (Body)"/>
              <a:cs typeface="Arial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Arial (Body)"/>
                <a:cs typeface="Arial" pitchFamily="34" charset="0"/>
              </a:rPr>
              <a:t>Xây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dựng</a:t>
            </a:r>
            <a:r>
              <a:rPr lang="en-US" sz="1800" dirty="0">
                <a:latin typeface="Arial (Body)"/>
                <a:cs typeface="Arial" pitchFamily="34" charset="0"/>
              </a:rPr>
              <a:t> Adapter </a:t>
            </a:r>
            <a:r>
              <a:rPr lang="en-US" sz="1800" dirty="0" err="1">
                <a:latin typeface="Arial (Body)"/>
                <a:cs typeface="Arial" pitchFamily="34" charset="0"/>
              </a:rPr>
              <a:t>thông</a:t>
            </a:r>
            <a:r>
              <a:rPr lang="en-US" sz="1800" dirty="0">
                <a:latin typeface="Arial (Body)"/>
                <a:cs typeface="Arial" pitchFamily="34" charset="0"/>
              </a:rPr>
              <a:t> qua </a:t>
            </a:r>
            <a:r>
              <a:rPr lang="en-US" sz="1800" dirty="0" err="1">
                <a:latin typeface="Arial (Body)"/>
                <a:cs typeface="Arial" pitchFamily="34" charset="0"/>
              </a:rPr>
              <a:t>phương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thức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khởi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tạo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tương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ứng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với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dữ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liệu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và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giao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diện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hiển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thị</a:t>
            </a:r>
            <a:endParaRPr lang="en-US" sz="1800" dirty="0">
              <a:latin typeface="Arial (Body)"/>
              <a:cs typeface="Arial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Arial (Body)"/>
                <a:cs typeface="Arial" pitchFamily="34" charset="0"/>
              </a:rPr>
              <a:t>Thiết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lập</a:t>
            </a:r>
            <a:r>
              <a:rPr lang="en-US" sz="1800" dirty="0">
                <a:latin typeface="Arial (Body)"/>
                <a:cs typeface="Arial" pitchFamily="34" charset="0"/>
              </a:rPr>
              <a:t> Adapter </a:t>
            </a:r>
            <a:r>
              <a:rPr lang="en-US" sz="1800" dirty="0" err="1">
                <a:latin typeface="Arial (Body)"/>
                <a:cs typeface="Arial" pitchFamily="34" charset="0"/>
              </a:rPr>
              <a:t>cho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đối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>
                <a:latin typeface="Arial (Body)"/>
                <a:cs typeface="Arial" pitchFamily="34" charset="0"/>
              </a:rPr>
              <a:t>tượng</a:t>
            </a:r>
            <a:r>
              <a:rPr lang="en-US" sz="1800" dirty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Multi</a:t>
            </a:r>
            <a:r>
              <a:rPr lang="en-US" sz="1800" dirty="0" err="1" smtClean="0"/>
              <a:t>AutoCompleteTextView</a:t>
            </a:r>
            <a:r>
              <a:rPr lang="en-US" sz="1800" dirty="0" smtClean="0"/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ial (Body)"/>
                <a:cs typeface="Arial" pitchFamily="34" charset="0"/>
              </a:rPr>
              <a:t>Thiết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lập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đối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tượng</a:t>
            </a:r>
            <a:r>
              <a:rPr lang="en-US" sz="1800" dirty="0" smtClean="0">
                <a:latin typeface="Arial (Body)"/>
                <a:cs typeface="Arial" pitchFamily="34" charset="0"/>
              </a:rPr>
              <a:t> </a:t>
            </a:r>
            <a:r>
              <a:rPr lang="en-US" sz="1800" dirty="0" err="1" smtClean="0">
                <a:latin typeface="Arial (Body)"/>
                <a:cs typeface="Arial" pitchFamily="34" charset="0"/>
              </a:rPr>
              <a:t>Tokenizer</a:t>
            </a:r>
            <a:endParaRPr lang="en-US" sz="1800" dirty="0">
              <a:latin typeface="Arial (Body)"/>
              <a:cs typeface="Arial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Arial (Body)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D3E7C-0EF9-444F-9AA4-81DB91762C9C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924267"/>
            <a:ext cx="457200" cy="47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1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 point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4810</TotalTime>
  <Words>991</Words>
  <Application>Microsoft Office PowerPoint</Application>
  <PresentationFormat>On-screen Show (4:3)</PresentationFormat>
  <Paragraphs>186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(Body)</vt:lpstr>
      <vt:lpstr>Calibri</vt:lpstr>
      <vt:lpstr>Wingdings</vt:lpstr>
      <vt:lpstr>power point_new</vt:lpstr>
      <vt:lpstr>Bài 6 :Adapter và các điều khiển tập hợp</vt:lpstr>
      <vt:lpstr>Mục tiêu bài giảng</vt:lpstr>
      <vt:lpstr>1.a Khái niệm cơ bản</vt:lpstr>
      <vt:lpstr>1.a Khái niệm cơ bản</vt:lpstr>
      <vt:lpstr>1.b Các dạng Adapter</vt:lpstr>
      <vt:lpstr>1.b Các dạng Adapter</vt:lpstr>
      <vt:lpstr>2. AutoCompleteTextView </vt:lpstr>
      <vt:lpstr>2. AutoCompleteTextView </vt:lpstr>
      <vt:lpstr>2. MultiAutoCompleteTextView</vt:lpstr>
      <vt:lpstr>2. MultiAutoCompleteTextView</vt:lpstr>
      <vt:lpstr>3. Sử dụng Adapter trong AdapterView </vt:lpstr>
      <vt:lpstr>3. Sử dụng Adapter trong AdapterView </vt:lpstr>
      <vt:lpstr>3. Sử dụng Adapter trong AdapterView </vt:lpstr>
      <vt:lpstr>3. Sử dụng Adapter trong AdapterView </vt:lpstr>
      <vt:lpstr>3. Sử dụng Adapter trong AdapterView </vt:lpstr>
      <vt:lpstr>3. Sử dụng Adapter trong AdapterView </vt:lpstr>
      <vt:lpstr>3. Sử dụng Adapter trong AdapterView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Lam Ngô</cp:lastModifiedBy>
  <cp:revision>334</cp:revision>
  <dcterms:created xsi:type="dcterms:W3CDTF">2009-06-10T00:38:22Z</dcterms:created>
  <dcterms:modified xsi:type="dcterms:W3CDTF">2014-11-25T04:05:59Z</dcterms:modified>
</cp:coreProperties>
</file>