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302" r:id="rId4"/>
    <p:sldId id="367" r:id="rId5"/>
    <p:sldId id="380" r:id="rId6"/>
    <p:sldId id="368" r:id="rId7"/>
    <p:sldId id="369" r:id="rId8"/>
    <p:sldId id="370" r:id="rId9"/>
    <p:sldId id="372" r:id="rId10"/>
    <p:sldId id="373" r:id="rId11"/>
    <p:sldId id="374" r:id="rId12"/>
    <p:sldId id="375" r:id="rId13"/>
    <p:sldId id="376" r:id="rId14"/>
    <p:sldId id="377" r:id="rId15"/>
    <p:sldId id="378" r:id="rId16"/>
    <p:sldId id="379" r:id="rId17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0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450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fld id="{7375EF2B-7ACE-4F77-9DDB-13748F83629B}" type="datetimeFigureOut">
              <a:rPr lang="en-US"/>
              <a:pPr>
                <a:defRPr/>
              </a:pPr>
              <a:t>11/13/2014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fld id="{6012F855-9FFE-4993-9A59-0F00CB4F0B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079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fld id="{87B5CAE8-2EC1-4288-BD0C-86E30A84B0FF}" type="datetimeFigureOut">
              <a:rPr lang="en-US"/>
              <a:pPr>
                <a:defRPr/>
              </a:pPr>
              <a:t>11/13/2014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fld id="{A4A28DC2-FD74-45EC-8DB9-815EB81555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3727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52400"/>
            <a:ext cx="6324600" cy="685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1066800"/>
            <a:ext cx="8610600" cy="5029200"/>
          </a:xfrm>
        </p:spPr>
        <p:txBody>
          <a:bodyPr/>
          <a:lstStyle>
            <a:lvl1pPr marL="0" indent="0" algn="l">
              <a:buNone/>
              <a:defRPr>
                <a:solidFill>
                  <a:srgbClr val="005398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57BCE7-BE33-406E-98EA-6B7634228E7D}" type="datetime1">
              <a:rPr lang="en-US" smtClean="0"/>
              <a:pPr>
                <a:defRPr/>
              </a:pPr>
              <a:t>11/13/2014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447800" cy="365125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9F763B91-A41E-4D10-9896-B8B5CD0C4DE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CE2060-1D6A-44E1-8914-66E6C6A8B068}" type="datetime1">
              <a:rPr lang="en-US"/>
              <a:pPr>
                <a:defRPr/>
              </a:pPr>
              <a:t>11/13/2014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E552B7-14D8-4B35-8B21-F140704DC8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51054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 website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81000" y="1143000"/>
            <a:ext cx="8382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135B01A-9C3C-421C-93AC-F292EF757FB2}" type="datetime1">
              <a:rPr lang="en-US" smtClean="0"/>
              <a:pPr>
                <a:defRPr/>
              </a:pPr>
              <a:t>11/13/2014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F0CB915-842D-4626-B714-4400D26BFC7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 kern="1200">
          <a:ln w="17780" cmpd="sng">
            <a:solidFill>
              <a:srgbClr val="FFFFFF"/>
            </a:solidFill>
            <a:prstDash val="solid"/>
            <a:miter lim="800000"/>
          </a:ln>
          <a:solidFill>
            <a:srgbClr val="558ED5"/>
          </a:solidFill>
          <a:effectLst>
            <a:outerShdw blurRad="50800" algn="tl" rotWithShape="0">
              <a:srgbClr val="000000"/>
            </a:outerShdw>
          </a:effectLst>
          <a:latin typeface="Arial" pitchFamily="34" charset="0"/>
          <a:ea typeface="+mj-ea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558ED5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558ED5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558ED5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558ED5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558ED5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558ED5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558ED5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558ED5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rgbClr val="005398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rgbClr val="005398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rgbClr val="005398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rgbClr val="005398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rgbClr val="005398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ctrTitle"/>
          </p:nvPr>
        </p:nvSpPr>
        <p:spPr>
          <a:xfrm>
            <a:off x="228600" y="2438400"/>
            <a:ext cx="8534400" cy="1600200"/>
          </a:xfrm>
        </p:spPr>
        <p:txBody>
          <a:bodyPr>
            <a:normAutofit/>
          </a:bodyPr>
          <a:lstStyle/>
          <a:p>
            <a:pPr algn="ctr"/>
            <a:r>
              <a:rPr lang="en-US" sz="4400" dirty="0" err="1" smtClean="0"/>
              <a:t>Các</a:t>
            </a:r>
            <a:r>
              <a:rPr lang="en-US" sz="4400" dirty="0" smtClean="0"/>
              <a:t> Widget </a:t>
            </a:r>
            <a:r>
              <a:rPr lang="en-US" sz="4400" dirty="0" err="1" smtClean="0"/>
              <a:t>cơ</a:t>
            </a:r>
            <a:r>
              <a:rPr lang="en-US" sz="4400" dirty="0" smtClean="0"/>
              <a:t> </a:t>
            </a:r>
            <a:r>
              <a:rPr lang="en-US" sz="4400" dirty="0" err="1" smtClean="0"/>
              <a:t>bản</a:t>
            </a:r>
            <a:endParaRPr lang="en-US" sz="4400" dirty="0" smtClean="0">
              <a:solidFill>
                <a:srgbClr val="0070C0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2A20D2-7C01-4F06-B331-013722428C75}" type="slidenum">
              <a:rPr lang="en-US"/>
              <a:pPr>
                <a:defRPr/>
              </a:pPr>
              <a:t>1</a:t>
            </a:fld>
            <a:endParaRPr lang="en-US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5209467"/>
            <a:ext cx="1143000" cy="1191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105400" cy="533400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i="1" dirty="0" err="1" smtClean="0"/>
              <a:t>CheckBox</a:t>
            </a:r>
            <a:endParaRPr lang="en-US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8A081-AEB2-4964-A9E2-D3A9236215D1}" type="slidenum">
              <a:rPr lang="en-US"/>
              <a:pPr>
                <a:defRPr/>
              </a:pPr>
              <a:t>10</a:t>
            </a:fld>
            <a:endParaRPr lang="en-US"/>
          </a:p>
        </p:txBody>
      </p:sp>
      <p:pic>
        <p:nvPicPr>
          <p:cNvPr id="174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1" y="5130044"/>
            <a:ext cx="1219200" cy="1270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47800" y="1066800"/>
            <a:ext cx="2352675" cy="346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257800" y="1066800"/>
            <a:ext cx="2352675" cy="348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1371600" y="4648200"/>
            <a:ext cx="3124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CheckBox</a:t>
            </a:r>
            <a:r>
              <a:rPr lang="en-US" sz="1600" b="1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chưa</a:t>
            </a:r>
            <a:r>
              <a:rPr lang="en-US" sz="1600" b="1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được</a:t>
            </a:r>
            <a:r>
              <a:rPr lang="en-US" sz="1600" b="1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check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181600" y="4648200"/>
            <a:ext cx="3124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CheckBox</a:t>
            </a:r>
            <a:r>
              <a:rPr lang="en-US" sz="1600" b="1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đã</a:t>
            </a:r>
            <a:r>
              <a:rPr lang="en-US" sz="1600" b="1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được</a:t>
            </a:r>
            <a:r>
              <a:rPr lang="en-US" sz="1600" b="1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check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105400" cy="533400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i="1" dirty="0" smtClean="0"/>
              <a:t>Radio Button</a:t>
            </a:r>
            <a:endParaRPr lang="en-US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8A081-AEB2-4964-A9E2-D3A9236215D1}" type="slidenum">
              <a:rPr lang="en-US"/>
              <a:pPr>
                <a:defRPr/>
              </a:pPr>
              <a:t>11</a:t>
            </a:fld>
            <a:endParaRPr lang="en-US"/>
          </a:p>
        </p:txBody>
      </p:sp>
      <p:pic>
        <p:nvPicPr>
          <p:cNvPr id="174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1" y="5130044"/>
            <a:ext cx="1219200" cy="1270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609600" y="1066800"/>
            <a:ext cx="77724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2000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Radio Button </a:t>
            </a:r>
            <a:r>
              <a:rPr lang="en-US" sz="2000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của</a:t>
            </a:r>
            <a:r>
              <a:rPr lang="en-US" sz="2000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Android </a:t>
            </a:r>
            <a:r>
              <a:rPr lang="en-US" sz="2000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có</a:t>
            </a:r>
            <a:r>
              <a:rPr lang="en-US" sz="2000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hai</a:t>
            </a:r>
            <a:r>
              <a:rPr lang="en-US" sz="2000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trạng</a:t>
            </a:r>
            <a:r>
              <a:rPr lang="en-US" sz="2000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thái</a:t>
            </a:r>
            <a:r>
              <a:rPr lang="en-US" sz="2000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2000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giống</a:t>
            </a:r>
            <a:r>
              <a:rPr lang="en-US" sz="2000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như</a:t>
            </a:r>
            <a:r>
              <a:rPr lang="en-US" sz="2000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CheckBox</a:t>
            </a:r>
            <a:endParaRPr lang="en-US" sz="2000" dirty="0" smtClean="0">
              <a:solidFill>
                <a:srgbClr val="005398"/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sz="2000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Có</a:t>
            </a:r>
            <a:r>
              <a:rPr lang="en-US" sz="2000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thể</a:t>
            </a:r>
            <a:r>
              <a:rPr lang="en-US" sz="2000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nhóm</a:t>
            </a:r>
            <a:r>
              <a:rPr lang="en-US" sz="2000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nhiều</a:t>
            </a:r>
            <a:r>
              <a:rPr lang="en-US" sz="2000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Radio Button </a:t>
            </a:r>
            <a:r>
              <a:rPr lang="en-US" sz="2000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thành</a:t>
            </a:r>
            <a:r>
              <a:rPr lang="en-US" sz="2000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Radio Group</a:t>
            </a:r>
          </a:p>
          <a:p>
            <a:pPr>
              <a:buFont typeface="Wingdings" pitchFamily="2" charset="2"/>
              <a:buChar char="ü"/>
            </a:pPr>
            <a:r>
              <a:rPr lang="en-US" sz="2000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RadioGroup</a:t>
            </a:r>
            <a:r>
              <a:rPr lang="en-US" sz="2000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chỉ</a:t>
            </a:r>
            <a:r>
              <a:rPr lang="en-US" sz="2000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ra</a:t>
            </a:r>
            <a:r>
              <a:rPr lang="en-US" sz="2000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một</a:t>
            </a:r>
            <a:r>
              <a:rPr lang="en-US" sz="2000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tập</a:t>
            </a:r>
            <a:r>
              <a:rPr lang="en-US" sz="2000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hợp</a:t>
            </a:r>
            <a:r>
              <a:rPr lang="en-US" sz="2000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các</a:t>
            </a:r>
            <a:r>
              <a:rPr lang="en-US" sz="2000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nút</a:t>
            </a:r>
            <a:r>
              <a:rPr lang="en-US" sz="2000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radio </a:t>
            </a:r>
            <a:r>
              <a:rPr lang="en-US" sz="2000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có</a:t>
            </a:r>
            <a:r>
              <a:rPr lang="en-US" sz="2000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trạng</a:t>
            </a:r>
            <a:r>
              <a:rPr lang="en-US" sz="2000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thái</a:t>
            </a:r>
            <a:r>
              <a:rPr lang="en-US" sz="2000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bị</a:t>
            </a:r>
            <a:r>
              <a:rPr lang="en-US" sz="2000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ràng</a:t>
            </a:r>
            <a:r>
              <a:rPr lang="en-US" sz="2000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buộc</a:t>
            </a:r>
            <a:r>
              <a:rPr lang="en-US" sz="2000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2000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chỉ</a:t>
            </a:r>
            <a:r>
              <a:rPr lang="en-US" sz="2000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có</a:t>
            </a:r>
            <a:r>
              <a:rPr lang="en-US" sz="2000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một</a:t>
            </a:r>
            <a:r>
              <a:rPr lang="en-US" sz="2000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nút</a:t>
            </a:r>
            <a:r>
              <a:rPr lang="en-US" sz="2000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trong</a:t>
            </a:r>
            <a:r>
              <a:rPr lang="en-US" sz="2000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nhóm</a:t>
            </a:r>
            <a:r>
              <a:rPr lang="en-US" sz="2000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có</a:t>
            </a:r>
            <a:r>
              <a:rPr lang="en-US" sz="2000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thể</a:t>
            </a:r>
            <a:r>
              <a:rPr lang="en-US" sz="2000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được</a:t>
            </a:r>
            <a:r>
              <a:rPr lang="en-US" sz="2000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lựa</a:t>
            </a:r>
            <a:r>
              <a:rPr lang="en-US" sz="2000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chọn</a:t>
            </a:r>
            <a:r>
              <a:rPr lang="en-US" sz="2000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tại</a:t>
            </a:r>
            <a:r>
              <a:rPr lang="en-US" sz="2000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bất</a:t>
            </a:r>
            <a:r>
              <a:rPr lang="en-US" sz="2000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kỳ</a:t>
            </a:r>
            <a:r>
              <a:rPr lang="en-US" sz="2000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thời</a:t>
            </a:r>
            <a:r>
              <a:rPr lang="en-US" sz="2000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điểm</a:t>
            </a:r>
            <a:r>
              <a:rPr lang="en-US" sz="2000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nào</a:t>
            </a:r>
            <a:endParaRPr lang="en-US" sz="2000" dirty="0" smtClean="0">
              <a:solidFill>
                <a:srgbClr val="005398"/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sz="2000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Truy</a:t>
            </a:r>
            <a:r>
              <a:rPr lang="en-US" sz="2000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cập</a:t>
            </a:r>
            <a:r>
              <a:rPr lang="en-US" sz="2000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vào</a:t>
            </a:r>
            <a:r>
              <a:rPr lang="en-US" sz="2000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nhóm</a:t>
            </a:r>
            <a:r>
              <a:rPr lang="en-US" sz="2000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từ</a:t>
            </a:r>
            <a:r>
              <a:rPr lang="en-US" sz="2000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mã</a:t>
            </a:r>
            <a:r>
              <a:rPr lang="en-US" sz="2000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Java :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check()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clearCheck</a:t>
            </a:r>
            <a:r>
              <a:rPr lang="en-US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()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getChecked</a:t>
            </a:r>
            <a:r>
              <a:rPr lang="en-US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()</a:t>
            </a:r>
          </a:p>
          <a:p>
            <a:pPr lvl="1">
              <a:buFont typeface="Wingdings" pitchFamily="2" charset="2"/>
              <a:buChar char="§"/>
            </a:pPr>
            <a:endParaRPr lang="en-US" dirty="0" smtClean="0">
              <a:solidFill>
                <a:srgbClr val="005398"/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sz="2000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Để</a:t>
            </a:r>
            <a:r>
              <a:rPr lang="en-US" sz="2000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cài</a:t>
            </a:r>
            <a:r>
              <a:rPr lang="en-US" sz="2000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đặt</a:t>
            </a:r>
            <a:r>
              <a:rPr lang="en-US" sz="2000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trước</a:t>
            </a:r>
            <a:r>
              <a:rPr lang="en-US" sz="2000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một</a:t>
            </a:r>
            <a:r>
              <a:rPr lang="en-US" sz="2000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trong</a:t>
            </a:r>
            <a:r>
              <a:rPr lang="en-US" sz="2000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những</a:t>
            </a:r>
            <a:r>
              <a:rPr lang="en-US" sz="2000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nút</a:t>
            </a:r>
            <a:r>
              <a:rPr lang="en-US" sz="2000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radio </a:t>
            </a:r>
            <a:r>
              <a:rPr lang="en-US" sz="2000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được</a:t>
            </a:r>
            <a:r>
              <a:rPr lang="en-US" sz="2000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check </a:t>
            </a:r>
            <a:r>
              <a:rPr lang="en-US" sz="2000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sử</a:t>
            </a:r>
            <a:r>
              <a:rPr lang="en-US" sz="2000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dụng</a:t>
            </a:r>
            <a:r>
              <a:rPr lang="en-US" sz="2000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hàm</a:t>
            </a:r>
            <a:r>
              <a:rPr lang="en-US" sz="2000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setChecked</a:t>
            </a:r>
            <a:r>
              <a:rPr lang="en-US" sz="2000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() </a:t>
            </a:r>
            <a:r>
              <a:rPr lang="en-US" sz="2000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trên</a:t>
            </a:r>
            <a:r>
              <a:rPr lang="en-US" sz="2000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RadioButton</a:t>
            </a:r>
            <a:r>
              <a:rPr lang="en-US" sz="2000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hoặc</a:t>
            </a:r>
            <a:r>
              <a:rPr lang="en-US" sz="2000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hàm</a:t>
            </a:r>
            <a:r>
              <a:rPr lang="en-US" sz="2000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check() </a:t>
            </a:r>
            <a:r>
              <a:rPr lang="en-US" sz="2000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trên</a:t>
            </a:r>
            <a:r>
              <a:rPr lang="en-US" sz="2000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RadioGroup</a:t>
            </a:r>
            <a:endParaRPr lang="en-US" sz="2000" dirty="0" smtClean="0">
              <a:solidFill>
                <a:srgbClr val="005398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105400" cy="533400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i="1" dirty="0" smtClean="0"/>
              <a:t>Radio Button</a:t>
            </a:r>
            <a:endParaRPr lang="en-US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8A081-AEB2-4964-A9E2-D3A9236215D1}" type="slidenum">
              <a:rPr lang="en-US"/>
              <a:pPr>
                <a:defRPr/>
              </a:pPr>
              <a:t>12</a:t>
            </a:fld>
            <a:endParaRPr lang="en-US"/>
          </a:p>
        </p:txBody>
      </p:sp>
      <p:pic>
        <p:nvPicPr>
          <p:cNvPr id="174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1" y="5130044"/>
            <a:ext cx="1219200" cy="1270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2743200" y="5638800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Ví</a:t>
            </a:r>
            <a:r>
              <a:rPr lang="en-US" b="1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dụ</a:t>
            </a:r>
            <a:r>
              <a:rPr lang="en-US" b="1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RadioButton</a:t>
            </a:r>
            <a:endParaRPr lang="en-US" b="1" dirty="0" smtClean="0">
              <a:solidFill>
                <a:srgbClr val="005398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 descr="C:\Documents and Settings\LinhVN2\Desktop\Slides\icons\RadioButton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67000" y="1066800"/>
            <a:ext cx="3048001" cy="4572000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105400" cy="533400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i="1" dirty="0" smtClean="0"/>
              <a:t>View</a:t>
            </a:r>
            <a:endParaRPr lang="en-US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8A081-AEB2-4964-A9E2-D3A9236215D1}" type="slidenum">
              <a:rPr lang="en-US"/>
              <a:pPr>
                <a:defRPr/>
              </a:pPr>
              <a:t>13</a:t>
            </a:fld>
            <a:endParaRPr lang="en-US"/>
          </a:p>
        </p:txBody>
      </p:sp>
      <p:pic>
        <p:nvPicPr>
          <p:cNvPr id="174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1" y="5130044"/>
            <a:ext cx="1219200" cy="1270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 descr="C:\Documents and Settings\LinhVN2\Desktop\Slides\icons\pad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29200" y="990600"/>
            <a:ext cx="4029076" cy="4648200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0" y="914400"/>
            <a:ext cx="51054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000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Padding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Kiểm</a:t>
            </a:r>
            <a:r>
              <a:rPr lang="en-US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soát</a:t>
            </a:r>
            <a:r>
              <a:rPr lang="en-US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kích</a:t>
            </a:r>
            <a:r>
              <a:rPr lang="en-US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thước</a:t>
            </a:r>
            <a:r>
              <a:rPr lang="en-US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mở</a:t>
            </a:r>
            <a:r>
              <a:rPr lang="en-US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rộng</a:t>
            </a:r>
            <a:r>
              <a:rPr lang="en-US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của</a:t>
            </a:r>
            <a:r>
              <a:rPr lang="en-US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widget </a:t>
            </a:r>
            <a:r>
              <a:rPr lang="en-US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để</a:t>
            </a:r>
            <a:r>
              <a:rPr lang="en-US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thích</a:t>
            </a:r>
            <a:r>
              <a:rPr lang="en-US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ứng</a:t>
            </a:r>
            <a:r>
              <a:rPr lang="en-US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với</a:t>
            </a:r>
            <a:r>
              <a:rPr lang="en-US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kích</a:t>
            </a:r>
            <a:r>
              <a:rPr lang="en-US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thước</a:t>
            </a:r>
            <a:r>
              <a:rPr lang="en-US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nội</a:t>
            </a:r>
            <a:r>
              <a:rPr lang="en-US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dung </a:t>
            </a:r>
            <a:r>
              <a:rPr lang="en-US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văn</a:t>
            </a:r>
            <a:r>
              <a:rPr lang="en-US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bản</a:t>
            </a:r>
            <a:r>
              <a:rPr lang="en-US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của</a:t>
            </a:r>
            <a:r>
              <a:rPr lang="en-US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nó</a:t>
            </a:r>
            <a:endParaRPr lang="en-US" dirty="0" smtClean="0">
              <a:solidFill>
                <a:srgbClr val="005398"/>
              </a:solidFill>
              <a:latin typeface="Arial" pitchFamily="34" charset="0"/>
              <a:cs typeface="Arial" pitchFamily="34" charset="0"/>
            </a:endParaRPr>
          </a:p>
          <a:p>
            <a:pPr lvl="1">
              <a:buFont typeface="Wingdings" pitchFamily="2" charset="2"/>
              <a:buChar char="§"/>
            </a:pPr>
            <a:endParaRPr lang="en-US" dirty="0" smtClean="0">
              <a:solidFill>
                <a:srgbClr val="005398"/>
              </a:solidFill>
              <a:latin typeface="Arial" pitchFamily="34" charset="0"/>
              <a:cs typeface="Arial" pitchFamily="34" charset="0"/>
            </a:endParaRPr>
          </a:p>
          <a:p>
            <a:pPr lvl="1">
              <a:buFont typeface="Wingdings" pitchFamily="2" charset="2"/>
              <a:buChar char="§"/>
            </a:pPr>
            <a:r>
              <a:rPr lang="en-US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Thêm</a:t>
            </a:r>
            <a:r>
              <a:rPr lang="en-US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padding </a:t>
            </a:r>
            <a:r>
              <a:rPr lang="en-US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sẽ</a:t>
            </a:r>
            <a:r>
              <a:rPr lang="en-US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làm</a:t>
            </a:r>
            <a:r>
              <a:rPr lang="en-US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tăng</a:t>
            </a:r>
            <a:r>
              <a:rPr lang="en-US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không</a:t>
            </a:r>
            <a:r>
              <a:rPr lang="en-US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gian</a:t>
            </a:r>
            <a:r>
              <a:rPr lang="en-US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giữa</a:t>
            </a:r>
            <a:r>
              <a:rPr lang="en-US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các</a:t>
            </a:r>
            <a:r>
              <a:rPr lang="en-US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nội</a:t>
            </a:r>
            <a:r>
              <a:rPr lang="en-US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dung </a:t>
            </a:r>
            <a:r>
              <a:rPr lang="en-US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và</a:t>
            </a:r>
            <a:r>
              <a:rPr lang="en-US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các</a:t>
            </a:r>
            <a:r>
              <a:rPr lang="en-US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cạnh</a:t>
            </a:r>
            <a:r>
              <a:rPr lang="en-US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của</a:t>
            </a:r>
            <a:r>
              <a:rPr lang="en-US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widget</a:t>
            </a:r>
            <a:r>
              <a:rPr lang="en-US" sz="2000" dirty="0" smtClean="0"/>
              <a:t>.</a:t>
            </a:r>
          </a:p>
          <a:p>
            <a:pPr lvl="1">
              <a:buFont typeface="Wingdings" pitchFamily="2" charset="2"/>
              <a:buChar char="§"/>
            </a:pPr>
            <a:endParaRPr lang="en-US" sz="2000" dirty="0" smtClean="0"/>
          </a:p>
          <a:p>
            <a:pPr lvl="1">
              <a:buFont typeface="Wingdings" pitchFamily="2" charset="2"/>
              <a:buChar char="§"/>
            </a:pPr>
            <a:r>
              <a:rPr lang="en-US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Thiết</a:t>
            </a:r>
            <a:r>
              <a:rPr lang="en-US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lập</a:t>
            </a:r>
            <a:r>
              <a:rPr lang="en-US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trong</a:t>
            </a:r>
            <a:r>
              <a:rPr lang="en-US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XML: </a:t>
            </a:r>
          </a:p>
          <a:p>
            <a:pPr lvl="1"/>
            <a:r>
              <a:rPr lang="en-US" sz="1600" dirty="0" err="1" smtClean="0">
                <a:solidFill>
                  <a:srgbClr val="005398"/>
                </a:solidFill>
                <a:latin typeface="Courier New" pitchFamily="49" charset="0"/>
                <a:cs typeface="Courier New" pitchFamily="49" charset="0"/>
              </a:rPr>
              <a:t>android:paddingLeft</a:t>
            </a:r>
            <a:r>
              <a:rPr lang="en-US" sz="1600" dirty="0" smtClean="0">
                <a:solidFill>
                  <a:srgbClr val="005398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pPr lvl="1"/>
            <a:r>
              <a:rPr lang="en-US" sz="1600" dirty="0" err="1" smtClean="0">
                <a:solidFill>
                  <a:srgbClr val="005398"/>
                </a:solidFill>
                <a:latin typeface="Courier New" pitchFamily="49" charset="0"/>
                <a:cs typeface="Courier New" pitchFamily="49" charset="0"/>
              </a:rPr>
              <a:t>android:paddingRight</a:t>
            </a:r>
            <a:r>
              <a:rPr lang="en-US" sz="1600" dirty="0" smtClean="0">
                <a:solidFill>
                  <a:srgbClr val="005398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 smtClean="0">
                <a:solidFill>
                  <a:srgbClr val="005398"/>
                </a:solidFill>
                <a:latin typeface="Courier New" pitchFamily="49" charset="0"/>
                <a:cs typeface="Courier New" pitchFamily="49" charset="0"/>
              </a:rPr>
              <a:t>android:paddingTop</a:t>
            </a:r>
            <a:r>
              <a:rPr lang="en-US" sz="1600" dirty="0" smtClean="0">
                <a:solidFill>
                  <a:srgbClr val="005398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 smtClean="0">
                <a:solidFill>
                  <a:srgbClr val="005398"/>
                </a:solidFill>
                <a:latin typeface="Courier New" pitchFamily="49" charset="0"/>
                <a:cs typeface="Courier New" pitchFamily="49" charset="0"/>
              </a:rPr>
              <a:t>android:paddingBottom</a:t>
            </a:r>
            <a:endParaRPr lang="en-US" dirty="0" smtClean="0">
              <a:solidFill>
                <a:srgbClr val="005398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Char char="§"/>
            </a:pPr>
            <a:r>
              <a:rPr lang="en-US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Thiết</a:t>
            </a:r>
            <a:r>
              <a:rPr lang="en-US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lập</a:t>
            </a:r>
            <a:r>
              <a:rPr lang="en-US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trong</a:t>
            </a:r>
            <a:r>
              <a:rPr lang="en-US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Java </a:t>
            </a:r>
            <a:r>
              <a:rPr lang="en-US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thông</a:t>
            </a:r>
            <a:r>
              <a:rPr lang="en-US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qua </a:t>
            </a:r>
            <a:r>
              <a:rPr lang="en-US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hàm</a:t>
            </a:r>
            <a:r>
              <a:rPr lang="en-US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en-US" sz="1600" dirty="0" err="1" smtClean="0">
                <a:solidFill>
                  <a:srgbClr val="005398"/>
                </a:solidFill>
                <a:latin typeface="Courier New" pitchFamily="49" charset="0"/>
                <a:cs typeface="Courier New" pitchFamily="49" charset="0"/>
              </a:rPr>
              <a:t>setPadding()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105400" cy="533400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i="1" dirty="0" smtClean="0"/>
              <a:t>View</a:t>
            </a:r>
            <a:endParaRPr lang="en-US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8A081-AEB2-4964-A9E2-D3A9236215D1}" type="slidenum">
              <a:rPr lang="en-US"/>
              <a:pPr>
                <a:defRPr/>
              </a:pPr>
              <a:t>14</a:t>
            </a:fld>
            <a:endParaRPr lang="en-US"/>
          </a:p>
        </p:txBody>
      </p:sp>
      <p:pic>
        <p:nvPicPr>
          <p:cNvPr id="174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1" y="5130044"/>
            <a:ext cx="1219200" cy="1270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533400" y="1066800"/>
            <a:ext cx="7772400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000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Properties </a:t>
            </a:r>
            <a:r>
              <a:rPr lang="en-US" sz="2000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khác</a:t>
            </a:r>
            <a:endParaRPr lang="en-US" sz="2000" dirty="0" smtClean="0">
              <a:solidFill>
                <a:srgbClr val="005398"/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endParaRPr lang="en-US" sz="2000" dirty="0" smtClean="0">
              <a:solidFill>
                <a:srgbClr val="005398"/>
              </a:solidFill>
              <a:latin typeface="Arial" pitchFamily="34" charset="0"/>
              <a:cs typeface="Arial" pitchFamily="34" charset="0"/>
            </a:endParaRPr>
          </a:p>
          <a:p>
            <a:pPr lvl="1">
              <a:buFont typeface="Wingdings" pitchFamily="2" charset="2"/>
              <a:buChar char="§"/>
            </a:pPr>
            <a:r>
              <a:rPr lang="en-US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rgbClr val="005398"/>
                </a:solidFill>
                <a:latin typeface="Courier New" pitchFamily="49" charset="0"/>
                <a:cs typeface="Courier New" pitchFamily="49" charset="0"/>
              </a:rPr>
              <a:t>android:visibility</a:t>
            </a:r>
            <a:r>
              <a:rPr lang="en-US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: </a:t>
            </a:r>
            <a:r>
              <a:rPr lang="en-US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Điều</a:t>
            </a:r>
            <a:r>
              <a:rPr lang="en-US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khiển</a:t>
            </a:r>
            <a:r>
              <a:rPr lang="en-US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widget </a:t>
            </a:r>
            <a:r>
              <a:rPr lang="en-US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là</a:t>
            </a:r>
            <a:r>
              <a:rPr lang="en-US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khởi</a:t>
            </a:r>
            <a:r>
              <a:rPr lang="en-US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tạo</a:t>
            </a:r>
            <a:r>
              <a:rPr lang="en-US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ban </a:t>
            </a:r>
            <a:r>
              <a:rPr lang="en-US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đầu</a:t>
            </a:r>
            <a:r>
              <a:rPr lang="en-US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có</a:t>
            </a:r>
            <a:r>
              <a:rPr lang="en-US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thể</a:t>
            </a:r>
            <a:r>
              <a:rPr lang="en-US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nhìn</a:t>
            </a:r>
            <a:r>
              <a:rPr lang="en-US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thấy</a:t>
            </a:r>
            <a:r>
              <a:rPr lang="en-US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lvl="1">
              <a:buFont typeface="Wingdings" pitchFamily="2" charset="2"/>
              <a:buChar char="§"/>
            </a:pPr>
            <a:endParaRPr lang="en-US" dirty="0" smtClean="0">
              <a:solidFill>
                <a:srgbClr val="005398"/>
              </a:solidFill>
              <a:latin typeface="Arial" pitchFamily="34" charset="0"/>
              <a:cs typeface="Arial" pitchFamily="34" charset="0"/>
            </a:endParaRPr>
          </a:p>
          <a:p>
            <a:pPr lvl="1">
              <a:buFont typeface="Wingdings" pitchFamily="2" charset="2"/>
              <a:buChar char="§"/>
            </a:pPr>
            <a:r>
              <a:rPr lang="en-US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rgbClr val="005398"/>
                </a:solidFill>
                <a:latin typeface="Courier New" pitchFamily="49" charset="0"/>
                <a:cs typeface="Courier New" pitchFamily="49" charset="0"/>
              </a:rPr>
              <a:t>android:nextFocusDown</a:t>
            </a:r>
            <a:r>
              <a:rPr lang="en-US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,  </a:t>
            </a:r>
            <a:r>
              <a:rPr lang="en-US" dirty="0" err="1" smtClean="0">
                <a:solidFill>
                  <a:srgbClr val="005398"/>
                </a:solidFill>
                <a:latin typeface="Courier New" pitchFamily="49" charset="0"/>
                <a:cs typeface="Courier New" pitchFamily="49" charset="0"/>
              </a:rPr>
              <a:t>android:nextFocusLeft</a:t>
            </a:r>
            <a:r>
              <a:rPr lang="en-US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, </a:t>
            </a:r>
            <a:r>
              <a:rPr lang="en-US" dirty="0" err="1" smtClean="0">
                <a:solidFill>
                  <a:srgbClr val="005398"/>
                </a:solidFill>
                <a:latin typeface="Courier New" pitchFamily="49" charset="0"/>
                <a:cs typeface="Courier New" pitchFamily="49" charset="0"/>
              </a:rPr>
              <a:t>android:nextFocusRight</a:t>
            </a:r>
            <a:r>
              <a:rPr lang="en-US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và</a:t>
            </a:r>
            <a:r>
              <a:rPr lang="en-US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rgbClr val="005398"/>
                </a:solidFill>
                <a:latin typeface="Courier New" pitchFamily="49" charset="0"/>
                <a:cs typeface="Courier New" pitchFamily="49" charset="0"/>
              </a:rPr>
              <a:t>android:nextFocusUp</a:t>
            </a:r>
            <a:r>
              <a:rPr lang="en-US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: </a:t>
            </a:r>
            <a:r>
              <a:rPr lang="en-US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Kiểm</a:t>
            </a:r>
            <a:r>
              <a:rPr lang="en-US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soát</a:t>
            </a:r>
            <a:r>
              <a:rPr lang="en-US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thứ</a:t>
            </a:r>
            <a:r>
              <a:rPr lang="en-US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tự</a:t>
            </a:r>
            <a:r>
              <a:rPr lang="en-US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tập</a:t>
            </a:r>
            <a:r>
              <a:rPr lang="en-US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trung</a:t>
            </a:r>
            <a:r>
              <a:rPr lang="en-US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nếu</a:t>
            </a:r>
            <a:r>
              <a:rPr lang="en-US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người</a:t>
            </a:r>
            <a:r>
              <a:rPr lang="en-US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dùng</a:t>
            </a:r>
            <a:r>
              <a:rPr lang="en-US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sử</a:t>
            </a:r>
            <a:r>
              <a:rPr lang="en-US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dụng</a:t>
            </a:r>
            <a:r>
              <a:rPr lang="en-US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D-pad, </a:t>
            </a:r>
            <a:r>
              <a:rPr lang="en-US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quả</a:t>
            </a:r>
            <a:r>
              <a:rPr lang="en-US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cầu</a:t>
            </a:r>
            <a:r>
              <a:rPr lang="en-US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đánh</a:t>
            </a:r>
            <a:r>
              <a:rPr lang="en-US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dấu</a:t>
            </a:r>
            <a:r>
              <a:rPr lang="en-US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hoặc</a:t>
            </a:r>
            <a:r>
              <a:rPr lang="en-US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thiết</a:t>
            </a:r>
            <a:r>
              <a:rPr lang="en-US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bị</a:t>
            </a:r>
            <a:r>
              <a:rPr lang="en-US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trỏ</a:t>
            </a:r>
            <a:r>
              <a:rPr lang="en-US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tương</a:t>
            </a:r>
            <a:r>
              <a:rPr lang="en-US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tự</a:t>
            </a:r>
            <a:r>
              <a:rPr lang="en-US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lvl="1">
              <a:buFont typeface="Wingdings" pitchFamily="2" charset="2"/>
              <a:buChar char="§"/>
            </a:pPr>
            <a:endParaRPr lang="en-US" dirty="0" smtClean="0">
              <a:solidFill>
                <a:srgbClr val="005398"/>
              </a:solidFill>
              <a:latin typeface="Arial" pitchFamily="34" charset="0"/>
              <a:cs typeface="Arial" pitchFamily="34" charset="0"/>
            </a:endParaRPr>
          </a:p>
          <a:p>
            <a:pPr lvl="1">
              <a:buFont typeface="Wingdings" pitchFamily="2" charset="2"/>
              <a:buChar char="§"/>
            </a:pPr>
            <a:r>
              <a:rPr lang="en-US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rgbClr val="005398"/>
                </a:solidFill>
                <a:latin typeface="Courier New" pitchFamily="49" charset="0"/>
                <a:cs typeface="Courier New" pitchFamily="49" charset="0"/>
              </a:rPr>
              <a:t>android:contentDescription</a:t>
            </a:r>
            <a:r>
              <a:rPr lang="en-US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en-US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Tương</a:t>
            </a:r>
            <a:r>
              <a:rPr lang="en-US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đương</a:t>
            </a:r>
            <a:r>
              <a:rPr lang="en-US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với</a:t>
            </a:r>
            <a:r>
              <a:rPr lang="en-US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các</a:t>
            </a:r>
            <a:r>
              <a:rPr lang="en-US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thuộc</a:t>
            </a:r>
            <a:r>
              <a:rPr lang="en-US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tính</a:t>
            </a:r>
            <a:r>
              <a:rPr lang="en-US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alt </a:t>
            </a:r>
            <a:r>
              <a:rPr lang="en-US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trên</a:t>
            </a:r>
            <a:r>
              <a:rPr lang="en-US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một</a:t>
            </a:r>
            <a:r>
              <a:rPr lang="en-US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thẻ</a:t>
            </a:r>
            <a:r>
              <a:rPr lang="en-US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&lt;</a:t>
            </a:r>
            <a:r>
              <a:rPr lang="en-US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img</a:t>
            </a:r>
            <a:r>
              <a:rPr lang="en-US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&gt; HTML, </a:t>
            </a:r>
            <a:r>
              <a:rPr lang="en-US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được</a:t>
            </a:r>
            <a:r>
              <a:rPr lang="en-US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sử</a:t>
            </a:r>
            <a:r>
              <a:rPr lang="en-US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dụng</a:t>
            </a:r>
            <a:r>
              <a:rPr lang="en-US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bởi</a:t>
            </a:r>
            <a:r>
              <a:rPr lang="en-US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các</a:t>
            </a:r>
            <a:r>
              <a:rPr lang="en-US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công</a:t>
            </a:r>
            <a:r>
              <a:rPr lang="en-US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cụ</a:t>
            </a:r>
            <a:r>
              <a:rPr lang="en-US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tiếp</a:t>
            </a:r>
            <a:r>
              <a:rPr lang="en-US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cận</a:t>
            </a:r>
            <a:r>
              <a:rPr lang="en-US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để</a:t>
            </a:r>
            <a:r>
              <a:rPr lang="en-US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giúp</a:t>
            </a:r>
            <a:r>
              <a:rPr lang="en-US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đỡ</a:t>
            </a:r>
            <a:r>
              <a:rPr lang="en-US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những</a:t>
            </a:r>
            <a:r>
              <a:rPr lang="en-US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người</a:t>
            </a:r>
            <a:r>
              <a:rPr lang="en-US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không</a:t>
            </a:r>
            <a:r>
              <a:rPr lang="en-US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thể</a:t>
            </a:r>
            <a:r>
              <a:rPr lang="en-US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thấy</a:t>
            </a:r>
            <a:r>
              <a:rPr lang="en-US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màn</a:t>
            </a:r>
            <a:r>
              <a:rPr lang="en-US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hình</a:t>
            </a:r>
            <a:r>
              <a:rPr lang="en-US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điều</a:t>
            </a:r>
            <a:r>
              <a:rPr lang="en-US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hướng</a:t>
            </a:r>
            <a:r>
              <a:rPr lang="en-US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ứng</a:t>
            </a:r>
            <a:r>
              <a:rPr lang="en-US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dụng</a:t>
            </a:r>
            <a:r>
              <a:rPr lang="en-US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lvl="1">
              <a:buFont typeface="Wingdings" pitchFamily="2" charset="2"/>
              <a:buChar char="§"/>
            </a:pPr>
            <a:endParaRPr lang="en-US" sz="1600" dirty="0" smtClean="0">
              <a:solidFill>
                <a:srgbClr val="005398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105400" cy="533400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i="1" dirty="0" smtClean="0"/>
              <a:t>View</a:t>
            </a:r>
            <a:endParaRPr lang="en-US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8A081-AEB2-4964-A9E2-D3A9236215D1}" type="slidenum">
              <a:rPr lang="en-US"/>
              <a:pPr>
                <a:defRPr/>
              </a:pPr>
              <a:t>15</a:t>
            </a:fld>
            <a:endParaRPr lang="en-US"/>
          </a:p>
        </p:txBody>
      </p:sp>
      <p:pic>
        <p:nvPicPr>
          <p:cNvPr id="174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1" y="5130044"/>
            <a:ext cx="1219200" cy="1270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228600" y="1295400"/>
            <a:ext cx="8229600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000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Các</a:t>
            </a:r>
            <a:r>
              <a:rPr lang="en-US" sz="2000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phương</a:t>
            </a:r>
            <a:r>
              <a:rPr lang="en-US" sz="2000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thức</a:t>
            </a:r>
            <a:r>
              <a:rPr lang="en-US" sz="2000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khác</a:t>
            </a:r>
            <a:endParaRPr lang="en-US" sz="2000" dirty="0" smtClean="0">
              <a:solidFill>
                <a:srgbClr val="005398"/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endParaRPr lang="en-US" sz="2000" dirty="0" smtClean="0">
              <a:solidFill>
                <a:srgbClr val="005398"/>
              </a:solidFill>
              <a:latin typeface="Arial" pitchFamily="34" charset="0"/>
              <a:cs typeface="Arial" pitchFamily="34" charset="0"/>
            </a:endParaRPr>
          </a:p>
          <a:p>
            <a:pPr lvl="1">
              <a:buFont typeface="Wingdings" pitchFamily="2" charset="2"/>
              <a:buChar char="§"/>
            </a:pPr>
            <a:r>
              <a:rPr lang="en-US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n-US" dirty="0" err="1" smtClean="0">
                <a:solidFill>
                  <a:srgbClr val="005398"/>
                </a:solidFill>
                <a:latin typeface="Courier New" pitchFamily="49" charset="0"/>
                <a:cs typeface="Courier New" pitchFamily="49" charset="0"/>
              </a:rPr>
              <a:t>setEnabled</a:t>
            </a:r>
            <a:r>
              <a:rPr lang="en-US" dirty="0" smtClean="0">
                <a:solidFill>
                  <a:srgbClr val="005398"/>
                </a:solidFill>
                <a:latin typeface="Courier New" pitchFamily="49" charset="0"/>
                <a:cs typeface="Courier New" pitchFamily="49" charset="0"/>
              </a:rPr>
              <a:t>(): </a:t>
            </a:r>
            <a:r>
              <a:rPr lang="en-US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kích</a:t>
            </a:r>
            <a:r>
              <a:rPr lang="en-US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hoạt</a:t>
            </a:r>
            <a:r>
              <a:rPr lang="en-US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trạng</a:t>
            </a:r>
            <a:r>
              <a:rPr lang="en-US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thái</a:t>
            </a:r>
            <a:r>
              <a:rPr lang="en-US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hoạt</a:t>
            </a:r>
            <a:r>
              <a:rPr lang="en-US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động</a:t>
            </a:r>
            <a:r>
              <a:rPr lang="en-US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của</a:t>
            </a:r>
            <a:r>
              <a:rPr lang="en-US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widget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n-US" dirty="0" err="1" smtClean="0">
                <a:solidFill>
                  <a:srgbClr val="005398"/>
                </a:solidFill>
                <a:latin typeface="Courier New" pitchFamily="49" charset="0"/>
                <a:cs typeface="Courier New" pitchFamily="49" charset="0"/>
              </a:rPr>
              <a:t>isEnable</a:t>
            </a:r>
            <a:r>
              <a:rPr lang="en-US" dirty="0" smtClean="0">
                <a:solidFill>
                  <a:srgbClr val="005398"/>
                </a:solidFill>
                <a:latin typeface="Courier New" pitchFamily="49" charset="0"/>
                <a:cs typeface="Courier New" pitchFamily="49" charset="0"/>
              </a:rPr>
              <a:t>(): </a:t>
            </a:r>
            <a:r>
              <a:rPr lang="en-US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kiểm</a:t>
            </a:r>
            <a:r>
              <a:rPr lang="en-US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tra</a:t>
            </a:r>
            <a:r>
              <a:rPr lang="en-US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trạng</a:t>
            </a:r>
            <a:r>
              <a:rPr lang="en-US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thái</a:t>
            </a:r>
            <a:r>
              <a:rPr lang="en-US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widget </a:t>
            </a:r>
            <a:r>
              <a:rPr lang="en-US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có</a:t>
            </a:r>
            <a:r>
              <a:rPr lang="en-US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được</a:t>
            </a:r>
            <a:r>
              <a:rPr lang="en-US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kích</a:t>
            </a:r>
            <a:r>
              <a:rPr lang="en-US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hoạt</a:t>
            </a:r>
            <a:r>
              <a:rPr lang="en-US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hay </a:t>
            </a:r>
            <a:r>
              <a:rPr lang="en-US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không</a:t>
            </a:r>
            <a:endParaRPr lang="en-US" dirty="0" smtClean="0">
              <a:solidFill>
                <a:srgbClr val="005398"/>
              </a:solidFill>
              <a:latin typeface="Arial" pitchFamily="34" charset="0"/>
              <a:cs typeface="Arial" pitchFamily="34" charset="0"/>
            </a:endParaRPr>
          </a:p>
          <a:p>
            <a:pPr lvl="1">
              <a:buFont typeface="Wingdings" pitchFamily="2" charset="2"/>
              <a:buChar char="§"/>
            </a:pPr>
            <a:endParaRPr lang="en-US" dirty="0" smtClean="0">
              <a:solidFill>
                <a:srgbClr val="005398"/>
              </a:solidFill>
              <a:latin typeface="Arial" pitchFamily="34" charset="0"/>
              <a:cs typeface="Arial" pitchFamily="34" charset="0"/>
            </a:endParaRPr>
          </a:p>
          <a:p>
            <a:pPr lvl="1">
              <a:buFont typeface="Wingdings" pitchFamily="2" charset="2"/>
              <a:buChar char="§"/>
            </a:pPr>
            <a:r>
              <a:rPr lang="en-US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n-US" dirty="0" err="1" smtClean="0">
                <a:solidFill>
                  <a:srgbClr val="005398"/>
                </a:solidFill>
                <a:latin typeface="Courier New" pitchFamily="49" charset="0"/>
                <a:cs typeface="Courier New" pitchFamily="49" charset="0"/>
              </a:rPr>
              <a:t>requestFocus</a:t>
            </a:r>
            <a:r>
              <a:rPr lang="en-US" dirty="0" smtClean="0">
                <a:solidFill>
                  <a:srgbClr val="005398"/>
                </a:solidFill>
                <a:latin typeface="Courier New" pitchFamily="49" charset="0"/>
                <a:cs typeface="Courier New" pitchFamily="49" charset="0"/>
              </a:rPr>
              <a:t>(): </a:t>
            </a:r>
            <a:r>
              <a:rPr lang="en-US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đặt</a:t>
            </a:r>
            <a:r>
              <a:rPr lang="en-US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trọng</a:t>
            </a:r>
            <a:r>
              <a:rPr lang="en-US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tâm</a:t>
            </a:r>
            <a:r>
              <a:rPr lang="en-US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vào</a:t>
            </a:r>
            <a:r>
              <a:rPr lang="en-US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widget 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>
                <a:solidFill>
                  <a:srgbClr val="005398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solidFill>
                  <a:srgbClr val="005398"/>
                </a:solidFill>
                <a:latin typeface="Courier New" pitchFamily="49" charset="0"/>
                <a:cs typeface="Courier New" pitchFamily="49" charset="0"/>
              </a:rPr>
              <a:t>isFocused</a:t>
            </a:r>
            <a:r>
              <a:rPr lang="en-US" dirty="0" smtClean="0">
                <a:solidFill>
                  <a:srgbClr val="005398"/>
                </a:solidFill>
                <a:latin typeface="Courier New" pitchFamily="49" charset="0"/>
                <a:cs typeface="Courier New" pitchFamily="49" charset="0"/>
              </a:rPr>
              <a:t>(): </a:t>
            </a:r>
            <a:r>
              <a:rPr lang="en-US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kiểm</a:t>
            </a:r>
            <a:r>
              <a:rPr lang="en-US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tra</a:t>
            </a:r>
            <a:r>
              <a:rPr lang="en-US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widget </a:t>
            </a:r>
            <a:r>
              <a:rPr lang="en-US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có</a:t>
            </a:r>
            <a:r>
              <a:rPr lang="en-US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đang</a:t>
            </a:r>
            <a:r>
              <a:rPr lang="en-US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được</a:t>
            </a:r>
            <a:r>
              <a:rPr lang="en-US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đặt</a:t>
            </a:r>
            <a:r>
              <a:rPr lang="en-US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trọng</a:t>
            </a:r>
            <a:r>
              <a:rPr lang="en-US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tâm</a:t>
            </a:r>
            <a:r>
              <a:rPr lang="en-US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không</a:t>
            </a:r>
            <a:endParaRPr lang="en-US" dirty="0" smtClean="0">
              <a:solidFill>
                <a:srgbClr val="005398"/>
              </a:solidFill>
              <a:latin typeface="Arial" pitchFamily="34" charset="0"/>
              <a:cs typeface="Arial" pitchFamily="34" charset="0"/>
            </a:endParaRPr>
          </a:p>
          <a:p>
            <a:pPr lvl="1">
              <a:buFont typeface="Wingdings" pitchFamily="2" charset="2"/>
              <a:buChar char="§"/>
            </a:pPr>
            <a:endParaRPr lang="en-US" dirty="0" smtClean="0">
              <a:solidFill>
                <a:srgbClr val="005398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Char char="§"/>
            </a:pPr>
            <a:r>
              <a:rPr lang="en-US" dirty="0" smtClean="0">
                <a:solidFill>
                  <a:srgbClr val="005398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solidFill>
                  <a:srgbClr val="005398"/>
                </a:solidFill>
                <a:latin typeface="Courier New" pitchFamily="49" charset="0"/>
                <a:cs typeface="Courier New" pitchFamily="49" charset="0"/>
              </a:rPr>
              <a:t>getParent</a:t>
            </a:r>
            <a:r>
              <a:rPr lang="en-US" dirty="0" smtClean="0">
                <a:solidFill>
                  <a:srgbClr val="005398"/>
                </a:solidFill>
                <a:latin typeface="Courier New" pitchFamily="49" charset="0"/>
                <a:cs typeface="Courier New" pitchFamily="49" charset="0"/>
              </a:rPr>
              <a:t>(): </a:t>
            </a:r>
            <a:r>
              <a:rPr lang="en-US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tìm</a:t>
            </a:r>
            <a:r>
              <a:rPr lang="en-US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cha </a:t>
            </a:r>
            <a:r>
              <a:rPr lang="en-US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của</a:t>
            </a:r>
            <a:r>
              <a:rPr lang="en-US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widget </a:t>
            </a:r>
            <a:r>
              <a:rPr lang="en-US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hoặc</a:t>
            </a:r>
            <a:r>
              <a:rPr lang="en-US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container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>
                <a:solidFill>
                  <a:srgbClr val="005398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solidFill>
                  <a:srgbClr val="005398"/>
                </a:solidFill>
                <a:latin typeface="Courier New" pitchFamily="49" charset="0"/>
                <a:cs typeface="Courier New" pitchFamily="49" charset="0"/>
              </a:rPr>
              <a:t>findViewById</a:t>
            </a:r>
            <a:r>
              <a:rPr lang="en-US" dirty="0" smtClean="0">
                <a:solidFill>
                  <a:srgbClr val="005398"/>
                </a:solidFill>
                <a:latin typeface="Courier New" pitchFamily="49" charset="0"/>
                <a:cs typeface="Courier New" pitchFamily="49" charset="0"/>
              </a:rPr>
              <a:t>(): </a:t>
            </a:r>
            <a:r>
              <a:rPr lang="en-US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tìm</a:t>
            </a:r>
            <a:r>
              <a:rPr lang="en-US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widget con </a:t>
            </a:r>
            <a:r>
              <a:rPr lang="en-US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với</a:t>
            </a:r>
            <a:r>
              <a:rPr lang="en-US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ID </a:t>
            </a:r>
            <a:r>
              <a:rPr lang="en-US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cụ</a:t>
            </a:r>
            <a:r>
              <a:rPr lang="en-US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thể</a:t>
            </a:r>
            <a:endParaRPr lang="en-US" dirty="0" smtClean="0">
              <a:solidFill>
                <a:srgbClr val="005398"/>
              </a:solidFill>
              <a:latin typeface="Arial" pitchFamily="34" charset="0"/>
              <a:cs typeface="Arial" pitchFamily="34" charset="0"/>
            </a:endParaRPr>
          </a:p>
          <a:p>
            <a:pPr lvl="1">
              <a:buFont typeface="Wingdings" pitchFamily="2" charset="2"/>
              <a:buChar char="§"/>
            </a:pPr>
            <a:r>
              <a:rPr lang="en-US" dirty="0" smtClean="0">
                <a:solidFill>
                  <a:srgbClr val="005398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solidFill>
                  <a:srgbClr val="005398"/>
                </a:solidFill>
                <a:latin typeface="Courier New" pitchFamily="49" charset="0"/>
                <a:cs typeface="Courier New" pitchFamily="49" charset="0"/>
              </a:rPr>
              <a:t>getRootView</a:t>
            </a:r>
            <a:r>
              <a:rPr lang="en-US" dirty="0" smtClean="0">
                <a:solidFill>
                  <a:srgbClr val="005398"/>
                </a:solidFill>
                <a:latin typeface="Courier New" pitchFamily="49" charset="0"/>
                <a:cs typeface="Courier New" pitchFamily="49" charset="0"/>
              </a:rPr>
              <a:t>(): </a:t>
            </a:r>
            <a:r>
              <a:rPr lang="en-US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lấy</a:t>
            </a:r>
            <a:r>
              <a:rPr lang="en-US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thành</a:t>
            </a:r>
            <a:r>
              <a:rPr lang="en-US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phần</a:t>
            </a:r>
            <a:r>
              <a:rPr lang="en-US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gốc</a:t>
            </a:r>
            <a:r>
              <a:rPr lang="en-US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của</a:t>
            </a:r>
            <a:r>
              <a:rPr lang="en-US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View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105400" cy="533400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i="1" dirty="0" smtClean="0"/>
              <a:t>Colors</a:t>
            </a:r>
            <a:endParaRPr lang="en-US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8A081-AEB2-4964-A9E2-D3A9236215D1}" type="slidenum">
              <a:rPr lang="en-US"/>
              <a:pPr>
                <a:defRPr/>
              </a:pPr>
              <a:t>16</a:t>
            </a:fld>
            <a:endParaRPr lang="en-US"/>
          </a:p>
        </p:txBody>
      </p:sp>
      <p:pic>
        <p:nvPicPr>
          <p:cNvPr id="174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1" y="5130044"/>
            <a:ext cx="1219200" cy="1270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228600" y="1295400"/>
            <a:ext cx="8229600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000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Có</a:t>
            </a:r>
            <a:r>
              <a:rPr lang="en-US" sz="2000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hai</a:t>
            </a:r>
            <a:r>
              <a:rPr lang="en-US" sz="2000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kiểu</a:t>
            </a:r>
            <a:r>
              <a:rPr lang="en-US" sz="2000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thuộc</a:t>
            </a:r>
            <a:r>
              <a:rPr lang="en-US" sz="2000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tính</a:t>
            </a:r>
            <a:r>
              <a:rPr lang="en-US" sz="2000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màu</a:t>
            </a:r>
            <a:r>
              <a:rPr lang="en-US" sz="2000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sắc</a:t>
            </a:r>
            <a:r>
              <a:rPr lang="en-US" sz="2000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trong</a:t>
            </a:r>
            <a:r>
              <a:rPr lang="en-US" sz="2000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các</a:t>
            </a:r>
            <a:r>
              <a:rPr lang="en-US" sz="2000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widget android</a:t>
            </a:r>
          </a:p>
          <a:p>
            <a:pPr>
              <a:buFont typeface="Wingdings" pitchFamily="2" charset="2"/>
              <a:buChar char="Ø"/>
            </a:pPr>
            <a:endParaRPr lang="en-US" sz="2000" dirty="0" smtClean="0">
              <a:solidFill>
                <a:srgbClr val="005398"/>
              </a:solidFill>
              <a:latin typeface="Arial" pitchFamily="34" charset="0"/>
              <a:cs typeface="Arial" pitchFamily="34" charset="0"/>
            </a:endParaRPr>
          </a:p>
          <a:p>
            <a:pPr lvl="1">
              <a:buFont typeface="Wingdings" pitchFamily="2" charset="2"/>
              <a:buChar char="§"/>
            </a:pPr>
            <a:r>
              <a:rPr lang="en-US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n-US" dirty="0" err="1" smtClean="0">
                <a:solidFill>
                  <a:srgbClr val="005398"/>
                </a:solidFill>
                <a:latin typeface="Courier New" pitchFamily="49" charset="0"/>
                <a:cs typeface="Courier New" pitchFamily="49" charset="0"/>
              </a:rPr>
              <a:t>android:background</a:t>
            </a:r>
            <a:r>
              <a:rPr lang="en-US" dirty="0" smtClean="0">
                <a:solidFill>
                  <a:srgbClr val="005398"/>
                </a:solidFill>
                <a:latin typeface="Courier New" pitchFamily="49" charset="0"/>
                <a:cs typeface="Courier New" pitchFamily="49" charset="0"/>
              </a:rPr>
              <a:t> : </a:t>
            </a:r>
            <a:r>
              <a:rPr lang="en-US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kích</a:t>
            </a:r>
            <a:r>
              <a:rPr lang="en-US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hoạt</a:t>
            </a:r>
            <a:r>
              <a:rPr lang="en-US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trạng</a:t>
            </a:r>
            <a:r>
              <a:rPr lang="en-US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thái</a:t>
            </a:r>
            <a:r>
              <a:rPr lang="en-US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hoạt</a:t>
            </a:r>
            <a:r>
              <a:rPr lang="en-US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động</a:t>
            </a:r>
            <a:r>
              <a:rPr lang="en-US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của</a:t>
            </a:r>
            <a:r>
              <a:rPr lang="en-US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widget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n-US" dirty="0" err="1" smtClean="0">
                <a:solidFill>
                  <a:srgbClr val="005398"/>
                </a:solidFill>
                <a:latin typeface="Courier New" pitchFamily="49" charset="0"/>
                <a:cs typeface="Courier New" pitchFamily="49" charset="0"/>
              </a:rPr>
              <a:t>isEnable</a:t>
            </a:r>
            <a:r>
              <a:rPr lang="en-US" dirty="0" smtClean="0">
                <a:solidFill>
                  <a:srgbClr val="005398"/>
                </a:solidFill>
                <a:latin typeface="Courier New" pitchFamily="49" charset="0"/>
                <a:cs typeface="Courier New" pitchFamily="49" charset="0"/>
              </a:rPr>
              <a:t>(): </a:t>
            </a:r>
            <a:r>
              <a:rPr lang="en-US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kiểm</a:t>
            </a:r>
            <a:r>
              <a:rPr lang="en-US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tra</a:t>
            </a:r>
            <a:r>
              <a:rPr lang="en-US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trạng</a:t>
            </a:r>
            <a:r>
              <a:rPr lang="en-US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thái</a:t>
            </a:r>
            <a:r>
              <a:rPr lang="en-US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widget </a:t>
            </a:r>
            <a:r>
              <a:rPr lang="en-US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có</a:t>
            </a:r>
            <a:r>
              <a:rPr lang="en-US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được</a:t>
            </a:r>
            <a:r>
              <a:rPr lang="en-US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kích</a:t>
            </a:r>
            <a:r>
              <a:rPr lang="en-US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hoạt</a:t>
            </a:r>
            <a:r>
              <a:rPr lang="en-US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hay </a:t>
            </a:r>
            <a:r>
              <a:rPr lang="en-US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không</a:t>
            </a:r>
            <a:endParaRPr lang="en-US" dirty="0" smtClean="0">
              <a:solidFill>
                <a:srgbClr val="005398"/>
              </a:solidFill>
              <a:latin typeface="Arial" pitchFamily="34" charset="0"/>
              <a:cs typeface="Arial" pitchFamily="34" charset="0"/>
            </a:endParaRPr>
          </a:p>
          <a:p>
            <a:pPr lvl="1">
              <a:buFont typeface="Wingdings" pitchFamily="2" charset="2"/>
              <a:buChar char="§"/>
            </a:pPr>
            <a:endParaRPr lang="en-US" dirty="0" smtClean="0">
              <a:solidFill>
                <a:srgbClr val="005398"/>
              </a:solidFill>
              <a:latin typeface="Arial" pitchFamily="34" charset="0"/>
              <a:cs typeface="Arial" pitchFamily="34" charset="0"/>
            </a:endParaRPr>
          </a:p>
          <a:p>
            <a:pPr lvl="1">
              <a:buFont typeface="Wingdings" pitchFamily="2" charset="2"/>
              <a:buChar char="§"/>
            </a:pPr>
            <a:r>
              <a:rPr lang="en-US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n-US" dirty="0" err="1" smtClean="0">
                <a:solidFill>
                  <a:srgbClr val="005398"/>
                </a:solidFill>
                <a:latin typeface="Courier New" pitchFamily="49" charset="0"/>
                <a:cs typeface="Courier New" pitchFamily="49" charset="0"/>
              </a:rPr>
              <a:t>requestFocus</a:t>
            </a:r>
            <a:r>
              <a:rPr lang="en-US" dirty="0" smtClean="0">
                <a:solidFill>
                  <a:srgbClr val="005398"/>
                </a:solidFill>
                <a:latin typeface="Courier New" pitchFamily="49" charset="0"/>
                <a:cs typeface="Courier New" pitchFamily="49" charset="0"/>
              </a:rPr>
              <a:t>(): </a:t>
            </a:r>
            <a:r>
              <a:rPr lang="en-US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đặt</a:t>
            </a:r>
            <a:r>
              <a:rPr lang="en-US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trọng</a:t>
            </a:r>
            <a:r>
              <a:rPr lang="en-US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tâm</a:t>
            </a:r>
            <a:r>
              <a:rPr lang="en-US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vào</a:t>
            </a:r>
            <a:r>
              <a:rPr lang="en-US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widget 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>
                <a:solidFill>
                  <a:srgbClr val="005398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solidFill>
                  <a:srgbClr val="005398"/>
                </a:solidFill>
                <a:latin typeface="Courier New" pitchFamily="49" charset="0"/>
                <a:cs typeface="Courier New" pitchFamily="49" charset="0"/>
              </a:rPr>
              <a:t>isFocused</a:t>
            </a:r>
            <a:r>
              <a:rPr lang="en-US" dirty="0" smtClean="0">
                <a:solidFill>
                  <a:srgbClr val="005398"/>
                </a:solidFill>
                <a:latin typeface="Courier New" pitchFamily="49" charset="0"/>
                <a:cs typeface="Courier New" pitchFamily="49" charset="0"/>
              </a:rPr>
              <a:t>(): </a:t>
            </a:r>
            <a:r>
              <a:rPr lang="en-US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kiểm</a:t>
            </a:r>
            <a:r>
              <a:rPr lang="en-US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tra</a:t>
            </a:r>
            <a:r>
              <a:rPr lang="en-US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widget </a:t>
            </a:r>
            <a:r>
              <a:rPr lang="en-US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có</a:t>
            </a:r>
            <a:r>
              <a:rPr lang="en-US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đang</a:t>
            </a:r>
            <a:r>
              <a:rPr lang="en-US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được</a:t>
            </a:r>
            <a:r>
              <a:rPr lang="en-US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đặt</a:t>
            </a:r>
            <a:r>
              <a:rPr lang="en-US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trọng</a:t>
            </a:r>
            <a:r>
              <a:rPr lang="en-US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tâm</a:t>
            </a:r>
            <a:r>
              <a:rPr lang="en-US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không</a:t>
            </a:r>
            <a:endParaRPr lang="en-US" dirty="0" smtClean="0">
              <a:solidFill>
                <a:srgbClr val="005398"/>
              </a:solidFill>
              <a:latin typeface="Arial" pitchFamily="34" charset="0"/>
              <a:cs typeface="Arial" pitchFamily="34" charset="0"/>
            </a:endParaRPr>
          </a:p>
          <a:p>
            <a:pPr lvl="1">
              <a:buFont typeface="Wingdings" pitchFamily="2" charset="2"/>
              <a:buChar char="§"/>
            </a:pPr>
            <a:endParaRPr lang="en-US" dirty="0" smtClean="0">
              <a:solidFill>
                <a:srgbClr val="005398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Char char="§"/>
            </a:pPr>
            <a:r>
              <a:rPr lang="en-US" dirty="0" smtClean="0">
                <a:solidFill>
                  <a:srgbClr val="005398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solidFill>
                  <a:srgbClr val="005398"/>
                </a:solidFill>
                <a:latin typeface="Courier New" pitchFamily="49" charset="0"/>
                <a:cs typeface="Courier New" pitchFamily="49" charset="0"/>
              </a:rPr>
              <a:t>getParent</a:t>
            </a:r>
            <a:r>
              <a:rPr lang="en-US" dirty="0" smtClean="0">
                <a:solidFill>
                  <a:srgbClr val="005398"/>
                </a:solidFill>
                <a:latin typeface="Courier New" pitchFamily="49" charset="0"/>
                <a:cs typeface="Courier New" pitchFamily="49" charset="0"/>
              </a:rPr>
              <a:t>(): </a:t>
            </a:r>
            <a:r>
              <a:rPr lang="en-US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tìm</a:t>
            </a:r>
            <a:r>
              <a:rPr lang="en-US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cha </a:t>
            </a:r>
            <a:r>
              <a:rPr lang="en-US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của</a:t>
            </a:r>
            <a:r>
              <a:rPr lang="en-US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widget </a:t>
            </a:r>
            <a:r>
              <a:rPr lang="en-US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hoặc</a:t>
            </a:r>
            <a:r>
              <a:rPr lang="en-US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container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>
                <a:solidFill>
                  <a:srgbClr val="005398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solidFill>
                  <a:srgbClr val="005398"/>
                </a:solidFill>
                <a:latin typeface="Courier New" pitchFamily="49" charset="0"/>
                <a:cs typeface="Courier New" pitchFamily="49" charset="0"/>
              </a:rPr>
              <a:t>findViewById</a:t>
            </a:r>
            <a:r>
              <a:rPr lang="en-US" dirty="0" smtClean="0">
                <a:solidFill>
                  <a:srgbClr val="005398"/>
                </a:solidFill>
                <a:latin typeface="Courier New" pitchFamily="49" charset="0"/>
                <a:cs typeface="Courier New" pitchFamily="49" charset="0"/>
              </a:rPr>
              <a:t>(): </a:t>
            </a:r>
            <a:r>
              <a:rPr lang="en-US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tìm</a:t>
            </a:r>
            <a:r>
              <a:rPr lang="en-US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widget con </a:t>
            </a:r>
            <a:r>
              <a:rPr lang="en-US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với</a:t>
            </a:r>
            <a:r>
              <a:rPr lang="en-US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ID </a:t>
            </a:r>
            <a:r>
              <a:rPr lang="en-US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cụ</a:t>
            </a:r>
            <a:r>
              <a:rPr lang="en-US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thể</a:t>
            </a:r>
            <a:endParaRPr lang="en-US" dirty="0" smtClean="0">
              <a:solidFill>
                <a:srgbClr val="005398"/>
              </a:solidFill>
              <a:latin typeface="Arial" pitchFamily="34" charset="0"/>
              <a:cs typeface="Arial" pitchFamily="34" charset="0"/>
            </a:endParaRPr>
          </a:p>
          <a:p>
            <a:pPr lvl="1">
              <a:buFont typeface="Wingdings" pitchFamily="2" charset="2"/>
              <a:buChar char="§"/>
            </a:pPr>
            <a:r>
              <a:rPr lang="en-US" dirty="0" smtClean="0">
                <a:solidFill>
                  <a:srgbClr val="005398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solidFill>
                  <a:srgbClr val="005398"/>
                </a:solidFill>
                <a:latin typeface="Courier New" pitchFamily="49" charset="0"/>
                <a:cs typeface="Courier New" pitchFamily="49" charset="0"/>
              </a:rPr>
              <a:t>getRootView</a:t>
            </a:r>
            <a:r>
              <a:rPr lang="en-US" dirty="0" smtClean="0">
                <a:solidFill>
                  <a:srgbClr val="005398"/>
                </a:solidFill>
                <a:latin typeface="Courier New" pitchFamily="49" charset="0"/>
                <a:cs typeface="Courier New" pitchFamily="49" charset="0"/>
              </a:rPr>
              <a:t>(): </a:t>
            </a:r>
            <a:r>
              <a:rPr lang="en-US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lấy</a:t>
            </a:r>
            <a:r>
              <a:rPr lang="en-US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thành</a:t>
            </a:r>
            <a:r>
              <a:rPr lang="en-US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phần</a:t>
            </a:r>
            <a:r>
              <a:rPr lang="en-US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gốc</a:t>
            </a:r>
            <a:r>
              <a:rPr lang="en-US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của</a:t>
            </a:r>
            <a:r>
              <a:rPr lang="en-US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View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5105400" cy="6096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i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Mục</a:t>
            </a:r>
            <a:r>
              <a:rPr lang="en-US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i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tiêu</a:t>
            </a:r>
            <a:r>
              <a:rPr lang="en-US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i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bài</a:t>
            </a:r>
            <a:r>
              <a:rPr lang="en-US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i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giảng</a:t>
            </a:r>
            <a:endParaRPr lang="en-US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386" name="Content Placeholder 2"/>
          <p:cNvSpPr>
            <a:spLocks noGrp="1"/>
          </p:cNvSpPr>
          <p:nvPr>
            <p:ph idx="1"/>
          </p:nvPr>
        </p:nvSpPr>
        <p:spPr>
          <a:xfrm>
            <a:off x="1752600" y="1066800"/>
            <a:ext cx="5791200" cy="48768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err="1"/>
              <a:t>TextView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EditText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Button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ImageButton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CheckBox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ToggleButton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RadioButton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RadioGroup</a:t>
            </a:r>
            <a:endParaRPr lang="en-US" sz="9600" i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2BDF4F-8670-4C0D-A058-1CCD65F52B1B}" type="slidenum">
              <a:rPr lang="en-US"/>
              <a:pPr>
                <a:defRPr/>
              </a:pPr>
              <a:t>2</a:t>
            </a:fld>
            <a:endParaRPr lang="en-US"/>
          </a:p>
        </p:txBody>
      </p:sp>
      <p:pic>
        <p:nvPicPr>
          <p:cNvPr id="1638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1" y="5209467"/>
            <a:ext cx="1143000" cy="1191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105400" cy="5334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i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TextView</a:t>
            </a:r>
            <a:endParaRPr lang="en-US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8A081-AEB2-4964-A9E2-D3A9236215D1}" type="slidenum">
              <a:rPr lang="en-US"/>
              <a:pPr>
                <a:defRPr/>
              </a:pPr>
              <a:t>3</a:t>
            </a:fld>
            <a:endParaRPr lang="en-US"/>
          </a:p>
        </p:txBody>
      </p:sp>
      <p:pic>
        <p:nvPicPr>
          <p:cNvPr id="174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1" y="5130044"/>
            <a:ext cx="1219200" cy="1270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304800" y="1219200"/>
            <a:ext cx="8610600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2800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Được</a:t>
            </a:r>
            <a:r>
              <a:rPr lang="en-US" sz="2800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sử</a:t>
            </a:r>
            <a:r>
              <a:rPr lang="en-US" sz="2800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dụng</a:t>
            </a:r>
            <a:r>
              <a:rPr lang="en-US" sz="2800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để</a:t>
            </a:r>
            <a:r>
              <a:rPr lang="en-US" sz="2800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hiển</a:t>
            </a:r>
            <a:r>
              <a:rPr lang="en-US" sz="2800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thị</a:t>
            </a:r>
            <a:r>
              <a:rPr lang="en-US" sz="2800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một</a:t>
            </a:r>
            <a:r>
              <a:rPr lang="en-US" sz="2800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đoạn</a:t>
            </a:r>
            <a:r>
              <a:rPr lang="en-US" sz="2800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vi-VN" sz="2800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văn bản </a:t>
            </a:r>
            <a:r>
              <a:rPr lang="en-US" sz="2800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cho</a:t>
            </a:r>
            <a:r>
              <a:rPr lang="vi-VN" sz="2800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user.</a:t>
            </a:r>
          </a:p>
          <a:p>
            <a:pPr>
              <a:buFont typeface="Wingdings" pitchFamily="2" charset="2"/>
              <a:buChar char="ü"/>
            </a:pPr>
            <a:r>
              <a:rPr lang="en-US" sz="2800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Thường</a:t>
            </a:r>
            <a:r>
              <a:rPr lang="en-US" sz="2800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vi-VN" sz="2800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được sử dụng để </a:t>
            </a:r>
            <a:r>
              <a:rPr lang="en-US" sz="2800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mô</a:t>
            </a:r>
            <a:r>
              <a:rPr lang="en-US" sz="2800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tả</a:t>
            </a:r>
            <a:r>
              <a:rPr lang="en-US" sz="2800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mục</a:t>
            </a:r>
            <a:r>
              <a:rPr lang="en-US" sz="2800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đích</a:t>
            </a:r>
            <a:r>
              <a:rPr lang="en-US" sz="2800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của</a:t>
            </a:r>
            <a:r>
              <a:rPr lang="vi-VN" sz="2800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các widget liền kề </a:t>
            </a:r>
            <a:endParaRPr lang="en-US" sz="2800" dirty="0" smtClean="0">
              <a:solidFill>
                <a:srgbClr val="005398"/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ü"/>
            </a:pPr>
            <a:endParaRPr lang="en-US" sz="2800" dirty="0" smtClean="0">
              <a:solidFill>
                <a:srgbClr val="005398"/>
              </a:solidFill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sz="2400" dirty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&lt;</a:t>
            </a:r>
            <a:r>
              <a:rPr lang="en-US" sz="2400" dirty="0" err="1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TextView</a:t>
            </a:r>
            <a:endParaRPr lang="en-US" sz="2400" dirty="0">
              <a:solidFill>
                <a:srgbClr val="005398"/>
              </a:solidFill>
              <a:latin typeface="Arial" pitchFamily="34" charset="0"/>
              <a:cs typeface="Arial" pitchFamily="34" charset="0"/>
            </a:endParaRPr>
          </a:p>
          <a:p>
            <a:pPr lvl="2"/>
            <a:r>
              <a:rPr lang="en-US" sz="2400" dirty="0" err="1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android:layout_width</a:t>
            </a:r>
            <a:r>
              <a:rPr lang="en-US" sz="2400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=”</a:t>
            </a:r>
            <a:r>
              <a:rPr lang="en-US" sz="2400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wrap_content</a:t>
            </a:r>
            <a:r>
              <a:rPr lang="en-US" sz="2400" dirty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”</a:t>
            </a:r>
          </a:p>
          <a:p>
            <a:pPr lvl="2"/>
            <a:r>
              <a:rPr lang="en-US" sz="2400" dirty="0" err="1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android:layout_height</a:t>
            </a:r>
            <a:r>
              <a:rPr lang="en-US" sz="2400" dirty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=”</a:t>
            </a:r>
            <a:r>
              <a:rPr lang="en-US" sz="2400" dirty="0" err="1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wrap_content</a:t>
            </a:r>
            <a:r>
              <a:rPr lang="en-US" sz="2400" dirty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”</a:t>
            </a:r>
          </a:p>
          <a:p>
            <a:pPr lvl="2"/>
            <a:r>
              <a:rPr lang="en-US" sz="2400" dirty="0" err="1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android:text</a:t>
            </a:r>
            <a:r>
              <a:rPr lang="en-US" sz="2400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=”</a:t>
            </a:r>
            <a:r>
              <a:rPr lang="en-US" sz="2400" b="1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UserName</a:t>
            </a:r>
            <a:r>
              <a:rPr lang="en-US" sz="2400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” </a:t>
            </a:r>
            <a:r>
              <a:rPr lang="en-US" sz="2400" dirty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/&gt;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105400" cy="533400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i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TextView</a:t>
            </a:r>
            <a:endParaRPr lang="en-US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8A081-AEB2-4964-A9E2-D3A9236215D1}" type="slidenum">
              <a:rPr lang="en-US"/>
              <a:pPr>
                <a:defRPr/>
              </a:pPr>
              <a:t>4</a:t>
            </a:fld>
            <a:endParaRPr lang="en-US"/>
          </a:p>
        </p:txBody>
      </p:sp>
      <p:pic>
        <p:nvPicPr>
          <p:cNvPr id="174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1" y="5130044"/>
            <a:ext cx="1219200" cy="1270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609600" y="1219200"/>
            <a:ext cx="8229600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2800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TextView</a:t>
            </a:r>
            <a:r>
              <a:rPr lang="en-US" sz="2800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có</a:t>
            </a:r>
            <a:r>
              <a:rPr lang="en-US" sz="2800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rất</a:t>
            </a:r>
            <a:r>
              <a:rPr lang="en-US" sz="2800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nhiều</a:t>
            </a:r>
            <a:r>
              <a:rPr lang="en-US" sz="2800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thuộc</a:t>
            </a:r>
            <a:r>
              <a:rPr lang="en-US" sz="2800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tính</a:t>
            </a:r>
            <a:r>
              <a:rPr lang="en-US" sz="2800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(properties), </a:t>
            </a:r>
            <a:r>
              <a:rPr lang="en-US" sz="2800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một</a:t>
            </a:r>
            <a:r>
              <a:rPr lang="en-US" sz="2800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vài</a:t>
            </a:r>
            <a:r>
              <a:rPr lang="en-US" sz="2800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thuộc</a:t>
            </a:r>
            <a:r>
              <a:rPr lang="en-US" sz="2800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tính</a:t>
            </a:r>
            <a:r>
              <a:rPr lang="en-US" sz="2800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hay dung:</a:t>
            </a:r>
          </a:p>
          <a:p>
            <a:pPr lvl="1"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vi-VN" sz="2000" dirty="0" smtClean="0">
                <a:solidFill>
                  <a:srgbClr val="005398"/>
                </a:solidFill>
                <a:latin typeface="Courier New" pitchFamily="49" charset="0"/>
                <a:cs typeface="Courier New" pitchFamily="49" charset="0"/>
              </a:rPr>
              <a:t>android:typeface</a:t>
            </a:r>
            <a:r>
              <a:rPr lang="vi-VN" sz="2400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: đặt kiểu chữ cho label (ví dụ: monospace)</a:t>
            </a:r>
            <a:endParaRPr lang="en-US" sz="2400" dirty="0" smtClean="0">
              <a:solidFill>
                <a:srgbClr val="005398"/>
              </a:solidFill>
              <a:latin typeface="Arial" pitchFamily="34" charset="0"/>
              <a:cs typeface="Arial" pitchFamily="34" charset="0"/>
            </a:endParaRPr>
          </a:p>
          <a:p>
            <a:pPr lvl="1"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vi-VN" sz="2000" dirty="0" smtClean="0">
                <a:solidFill>
                  <a:srgbClr val="005398"/>
                </a:solidFill>
                <a:latin typeface="Courier New" pitchFamily="49" charset="0"/>
                <a:cs typeface="Courier New" pitchFamily="49" charset="0"/>
              </a:rPr>
              <a:t>android:textSize</a:t>
            </a:r>
            <a:r>
              <a:rPr lang="vi-VN" sz="2400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: chỉ ra kiểu chữ nên được làm đậm (bold), nghiêng (italic) hay cả đậm và nghiêng (bold_italic)</a:t>
            </a:r>
            <a:endParaRPr lang="en-US" sz="2400" dirty="0" smtClean="0">
              <a:solidFill>
                <a:srgbClr val="005398"/>
              </a:solidFill>
              <a:latin typeface="Arial" pitchFamily="34" charset="0"/>
              <a:cs typeface="Arial" pitchFamily="34" charset="0"/>
            </a:endParaRPr>
          </a:p>
          <a:p>
            <a:pPr lvl="1"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vi-VN" sz="2000" dirty="0" smtClean="0">
                <a:solidFill>
                  <a:srgbClr val="005398"/>
                </a:solidFill>
                <a:latin typeface="Courier New" pitchFamily="49" charset="0"/>
                <a:cs typeface="Courier New" pitchFamily="49" charset="0"/>
              </a:rPr>
              <a:t>android:textColor</a:t>
            </a:r>
            <a:r>
              <a:rPr lang="vi-VN" sz="2400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: đặt màu cho văn bản hiển thị trong label trong định dạng hex RGB (ví dụ, # FF0000 cho màu đỏ)</a:t>
            </a:r>
            <a:endParaRPr lang="en-US" sz="2400" dirty="0" smtClean="0">
              <a:solidFill>
                <a:srgbClr val="005398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105400" cy="533400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i="1" dirty="0" smtClean="0"/>
              <a:t>Fields</a:t>
            </a:r>
            <a:endParaRPr lang="en-US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8A081-AEB2-4964-A9E2-D3A9236215D1}" type="slidenum">
              <a:rPr lang="en-US"/>
              <a:pPr>
                <a:defRPr/>
              </a:pPr>
              <a:t>5</a:t>
            </a:fld>
            <a:endParaRPr lang="en-US"/>
          </a:p>
        </p:txBody>
      </p:sp>
      <p:pic>
        <p:nvPicPr>
          <p:cNvPr id="1741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1" y="5130044"/>
            <a:ext cx="1219200" cy="1270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533400" y="1143000"/>
            <a:ext cx="8305800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2400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Trong</a:t>
            </a:r>
            <a:r>
              <a:rPr lang="en-US" sz="2400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Android, </a:t>
            </a:r>
            <a:r>
              <a:rPr lang="en-US" sz="2400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chúng</a:t>
            </a:r>
            <a:r>
              <a:rPr lang="en-US" sz="2400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được</a:t>
            </a:r>
            <a:r>
              <a:rPr lang="en-US" sz="2400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thực</a:t>
            </a:r>
            <a:r>
              <a:rPr lang="en-US" sz="2400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hiện</a:t>
            </a:r>
            <a:r>
              <a:rPr lang="en-US" sz="2400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thông</a:t>
            </a:r>
            <a:r>
              <a:rPr lang="en-US" sz="2400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qua </a:t>
            </a:r>
            <a:r>
              <a:rPr lang="en-US" sz="2400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các</a:t>
            </a:r>
            <a:r>
              <a:rPr lang="en-US" sz="2400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widget </a:t>
            </a:r>
            <a:r>
              <a:rPr lang="en-US" sz="2400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EditText</a:t>
            </a:r>
            <a:r>
              <a:rPr lang="en-US" sz="2400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là</a:t>
            </a:r>
            <a:r>
              <a:rPr lang="en-US" sz="2400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một</a:t>
            </a:r>
            <a:r>
              <a:rPr lang="en-US" sz="2400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lớp</a:t>
            </a:r>
            <a:r>
              <a:rPr lang="en-US" sz="2400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con </a:t>
            </a:r>
            <a:r>
              <a:rPr lang="en-US" sz="2400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của</a:t>
            </a:r>
            <a:r>
              <a:rPr lang="en-US" sz="2400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TextView</a:t>
            </a:r>
            <a:r>
              <a:rPr lang="en-US" sz="2400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 smtClean="0">
                <a:solidFill>
                  <a:srgbClr val="005398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solidFill>
                  <a:srgbClr val="005398"/>
                </a:solidFill>
                <a:latin typeface="Courier New" pitchFamily="49" charset="0"/>
                <a:cs typeface="Courier New" pitchFamily="49" charset="0"/>
              </a:rPr>
              <a:t>android:autoText</a:t>
            </a:r>
            <a:r>
              <a:rPr lang="en-US" sz="2000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en-US" sz="2000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Điều</a:t>
            </a:r>
            <a:r>
              <a:rPr lang="en-US" sz="2000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khiển</a:t>
            </a:r>
            <a:r>
              <a:rPr lang="en-US" sz="2000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field </a:t>
            </a:r>
            <a:r>
              <a:rPr lang="en-US" sz="2000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cung</a:t>
            </a:r>
            <a:r>
              <a:rPr lang="en-US" sz="2000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cấp</a:t>
            </a:r>
            <a:r>
              <a:rPr lang="en-US" sz="2000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hỗ</a:t>
            </a:r>
            <a:r>
              <a:rPr lang="en-US" sz="2000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trợ</a:t>
            </a:r>
            <a:r>
              <a:rPr lang="en-US" sz="2000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chính</a:t>
            </a:r>
            <a:r>
              <a:rPr lang="en-US" sz="2000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tả</a:t>
            </a:r>
            <a:r>
              <a:rPr lang="en-US" sz="2000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tự</a:t>
            </a:r>
            <a:r>
              <a:rPr lang="en-US" sz="2000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động</a:t>
            </a:r>
            <a:endParaRPr lang="en-US" sz="2000" dirty="0" smtClean="0">
              <a:solidFill>
                <a:srgbClr val="005398"/>
              </a:solidFill>
              <a:latin typeface="Arial" pitchFamily="34" charset="0"/>
              <a:cs typeface="Arial" pitchFamily="34" charset="0"/>
            </a:endParaRPr>
          </a:p>
          <a:p>
            <a:pPr lvl="1">
              <a:buFont typeface="Wingdings" pitchFamily="2" charset="2"/>
              <a:buChar char="§"/>
            </a:pPr>
            <a:r>
              <a:rPr lang="en-US" sz="2000" dirty="0" smtClean="0">
                <a:solidFill>
                  <a:srgbClr val="005398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solidFill>
                  <a:srgbClr val="005398"/>
                </a:solidFill>
                <a:latin typeface="Courier New" pitchFamily="49" charset="0"/>
                <a:cs typeface="Courier New" pitchFamily="49" charset="0"/>
              </a:rPr>
              <a:t>android:capitalize</a:t>
            </a:r>
            <a:r>
              <a:rPr lang="en-US" sz="2000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en-US" sz="2000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Điều</a:t>
            </a:r>
            <a:r>
              <a:rPr lang="en-US" sz="2000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khiển</a:t>
            </a:r>
            <a:r>
              <a:rPr lang="en-US" sz="2000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field </a:t>
            </a:r>
            <a:r>
              <a:rPr lang="en-US" sz="2000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tự</a:t>
            </a:r>
            <a:r>
              <a:rPr lang="en-US" sz="2000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động</a:t>
            </a:r>
            <a:r>
              <a:rPr lang="en-US" sz="2000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viết</a:t>
            </a:r>
            <a:r>
              <a:rPr lang="en-US" sz="2000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hoa</a:t>
            </a:r>
            <a:r>
              <a:rPr lang="en-US" sz="2000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chữ</a:t>
            </a:r>
            <a:r>
              <a:rPr lang="en-US" sz="2000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cái</a:t>
            </a:r>
            <a:r>
              <a:rPr lang="en-US" sz="2000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đầu</a:t>
            </a:r>
            <a:r>
              <a:rPr lang="en-US" sz="2000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tiên</a:t>
            </a:r>
            <a:r>
              <a:rPr lang="en-US" sz="2000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của</a:t>
            </a:r>
            <a:r>
              <a:rPr lang="en-US" sz="2000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văn</a:t>
            </a:r>
            <a:r>
              <a:rPr lang="en-US" sz="2000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bản</a:t>
            </a:r>
            <a:r>
              <a:rPr lang="en-US" sz="2000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.</a:t>
            </a:r>
            <a:endParaRPr lang="en-US" sz="2000" dirty="0" smtClean="0">
              <a:solidFill>
                <a:srgbClr val="005398"/>
              </a:solidFill>
              <a:latin typeface="Arial" pitchFamily="34" charset="0"/>
              <a:cs typeface="Arial" pitchFamily="34" charset="0"/>
            </a:endParaRPr>
          </a:p>
          <a:p>
            <a:pPr lvl="1">
              <a:buFont typeface="Wingdings" pitchFamily="2" charset="2"/>
              <a:buChar char="§"/>
            </a:pPr>
            <a:r>
              <a:rPr lang="en-US" sz="2000" dirty="0" smtClean="0">
                <a:solidFill>
                  <a:srgbClr val="005398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solidFill>
                  <a:srgbClr val="005398"/>
                </a:solidFill>
                <a:latin typeface="Courier New" pitchFamily="49" charset="0"/>
                <a:cs typeface="Courier New" pitchFamily="49" charset="0"/>
              </a:rPr>
              <a:t>android:digits</a:t>
            </a:r>
            <a:r>
              <a:rPr lang="en-US" sz="2000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en-US" sz="2000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cấu</a:t>
            </a:r>
            <a:r>
              <a:rPr lang="en-US" sz="2000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hình</a:t>
            </a:r>
            <a:r>
              <a:rPr lang="en-US" sz="2000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field </a:t>
            </a:r>
            <a:r>
              <a:rPr lang="en-US" sz="2000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chỉ</a:t>
            </a:r>
            <a:r>
              <a:rPr lang="en-US" sz="2000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nhận</a:t>
            </a:r>
            <a:r>
              <a:rPr lang="en-US" sz="2000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các</a:t>
            </a:r>
            <a:r>
              <a:rPr lang="en-US" sz="2000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kí</a:t>
            </a:r>
            <a:r>
              <a:rPr lang="en-US" sz="2000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tự</a:t>
            </a:r>
            <a:r>
              <a:rPr lang="en-US" sz="2000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số</a:t>
            </a:r>
            <a:r>
              <a:rPr lang="en-US" sz="2000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 smtClean="0">
                <a:solidFill>
                  <a:srgbClr val="005398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solidFill>
                  <a:srgbClr val="005398"/>
                </a:solidFill>
                <a:latin typeface="Courier New" pitchFamily="49" charset="0"/>
                <a:cs typeface="Courier New" pitchFamily="49" charset="0"/>
              </a:rPr>
              <a:t>android:singleLine</a:t>
            </a:r>
            <a:r>
              <a:rPr lang="en-US" sz="2000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en-US" sz="2000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Điều</a:t>
            </a:r>
            <a:r>
              <a:rPr lang="en-US" sz="2000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khiển</a:t>
            </a:r>
            <a:r>
              <a:rPr lang="en-US" sz="2000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field </a:t>
            </a:r>
            <a:r>
              <a:rPr lang="en-US" sz="2000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cho</a:t>
            </a:r>
            <a:r>
              <a:rPr lang="en-US" sz="2000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nhập</a:t>
            </a:r>
            <a:r>
              <a:rPr lang="en-US" sz="2000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chỉ</a:t>
            </a:r>
            <a:r>
              <a:rPr lang="en-US" sz="2000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một</a:t>
            </a:r>
            <a:r>
              <a:rPr lang="en-US" sz="2000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dòng</a:t>
            </a:r>
            <a:r>
              <a:rPr lang="en-US" sz="2000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đơn</a:t>
            </a:r>
            <a:r>
              <a:rPr lang="en-US" sz="2000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hoặc</a:t>
            </a:r>
            <a:r>
              <a:rPr lang="en-US" sz="2000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đa</a:t>
            </a:r>
            <a:r>
              <a:rPr lang="en-US" sz="2000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dòng</a:t>
            </a:r>
            <a:endParaRPr lang="en-US" sz="2000" dirty="0" smtClean="0">
              <a:solidFill>
                <a:srgbClr val="005398"/>
              </a:solidFill>
              <a:latin typeface="Arial" pitchFamily="34" charset="0"/>
              <a:cs typeface="Arial" pitchFamily="34" charset="0"/>
            </a:endParaRPr>
          </a:p>
          <a:p>
            <a:pPr lvl="1">
              <a:buFont typeface="Wingdings" pitchFamily="2" charset="2"/>
              <a:buChar char="§"/>
            </a:pPr>
            <a:endParaRPr lang="en-US" sz="2400" dirty="0" smtClean="0">
              <a:solidFill>
                <a:srgbClr val="005398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6811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105400" cy="5334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Button</a:t>
            </a:r>
            <a:endParaRPr lang="en-US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8A081-AEB2-4964-A9E2-D3A9236215D1}" type="slidenum">
              <a:rPr lang="en-US"/>
              <a:pPr>
                <a:defRPr/>
              </a:pPr>
              <a:t>6</a:t>
            </a:fld>
            <a:endParaRPr lang="en-US"/>
          </a:p>
        </p:txBody>
      </p:sp>
      <p:pic>
        <p:nvPicPr>
          <p:cNvPr id="174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1" y="5130044"/>
            <a:ext cx="1219200" cy="1270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304800" y="1066800"/>
            <a:ext cx="8534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2000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Là</a:t>
            </a:r>
            <a:r>
              <a:rPr lang="en-US" sz="2000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nút</a:t>
            </a:r>
            <a:r>
              <a:rPr lang="en-US" sz="2000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bấm</a:t>
            </a:r>
            <a:r>
              <a:rPr lang="en-US" sz="2000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2000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dùng</a:t>
            </a:r>
            <a:r>
              <a:rPr lang="en-US" sz="2000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để</a:t>
            </a:r>
            <a:r>
              <a:rPr lang="en-US" sz="2000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tương</a:t>
            </a:r>
            <a:r>
              <a:rPr lang="en-US" sz="2000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tác</a:t>
            </a:r>
            <a:r>
              <a:rPr lang="en-US" sz="2000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với</a:t>
            </a:r>
            <a:r>
              <a:rPr lang="en-US" sz="2000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user</a:t>
            </a:r>
          </a:p>
          <a:p>
            <a:pPr>
              <a:buFont typeface="Wingdings" pitchFamily="2" charset="2"/>
              <a:buChar char="ü"/>
            </a:pPr>
            <a:r>
              <a:rPr lang="en-US" sz="2000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Tiếp</a:t>
            </a:r>
            <a:r>
              <a:rPr lang="en-US" sz="2000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cận</a:t>
            </a:r>
            <a:r>
              <a:rPr lang="en-US" sz="2000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bằng</a:t>
            </a:r>
            <a:r>
              <a:rPr lang="en-US" sz="2000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cách</a:t>
            </a:r>
            <a:r>
              <a:rPr lang="en-US" sz="2000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bắt</a:t>
            </a:r>
            <a:r>
              <a:rPr lang="en-US" sz="2000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sự</a:t>
            </a:r>
            <a:r>
              <a:rPr lang="en-US" sz="2000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kiện</a:t>
            </a:r>
            <a:r>
              <a:rPr lang="en-US" sz="2000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Cài</a:t>
            </a:r>
            <a:r>
              <a:rPr lang="en-US" sz="2000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đặt</a:t>
            </a:r>
            <a:r>
              <a:rPr lang="en-US" sz="2000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interface </a:t>
            </a:r>
            <a:r>
              <a:rPr lang="en-US" sz="2000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View.OnClickListener</a:t>
            </a:r>
            <a:endParaRPr lang="en-US" sz="2000" dirty="0" smtClean="0">
              <a:solidFill>
                <a:srgbClr val="005398"/>
              </a:solidFill>
              <a:latin typeface="Arial" pitchFamily="34" charset="0"/>
              <a:cs typeface="Arial" pitchFamily="34" charset="0"/>
            </a:endParaRPr>
          </a:p>
          <a:p>
            <a:pPr lvl="1">
              <a:buFont typeface="Wingdings" pitchFamily="2" charset="2"/>
              <a:buChar char="§"/>
            </a:pPr>
            <a:r>
              <a:rPr lang="en-US" sz="2000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Tạo</a:t>
            </a:r>
            <a:r>
              <a:rPr lang="en-US" sz="2000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method ở Activity, </a:t>
            </a:r>
            <a:r>
              <a:rPr lang="en-US" sz="2000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có</a:t>
            </a:r>
            <a:r>
              <a:rPr lang="en-US" sz="2000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một</a:t>
            </a:r>
            <a:r>
              <a:rPr lang="en-US" sz="2000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tham</a:t>
            </a:r>
            <a:r>
              <a:rPr lang="en-US" sz="2000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số</a:t>
            </a:r>
            <a:r>
              <a:rPr lang="en-US" sz="2000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kiểu</a:t>
            </a:r>
            <a:r>
              <a:rPr lang="en-US" sz="2000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View, </a:t>
            </a:r>
            <a:r>
              <a:rPr lang="en-US" sz="2000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để</a:t>
            </a:r>
            <a:r>
              <a:rPr lang="en-US" sz="2000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giá</a:t>
            </a:r>
            <a:r>
              <a:rPr lang="en-US" sz="2000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trị</a:t>
            </a:r>
            <a:r>
              <a:rPr lang="en-US" sz="2000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trả</a:t>
            </a:r>
            <a:r>
              <a:rPr lang="en-US" sz="2000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về</a:t>
            </a:r>
            <a:r>
              <a:rPr lang="en-US" sz="2000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là</a:t>
            </a:r>
            <a:r>
              <a:rPr lang="en-US" sz="2000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void </a:t>
            </a:r>
            <a:r>
              <a:rPr lang="en-US" sz="2000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và</a:t>
            </a:r>
            <a:r>
              <a:rPr lang="en-US" sz="2000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là</a:t>
            </a:r>
            <a:r>
              <a:rPr lang="en-US" sz="2000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method ở </a:t>
            </a:r>
            <a:r>
              <a:rPr lang="en-US" sz="2000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dạng</a:t>
            </a:r>
            <a:r>
              <a:rPr lang="en-US" sz="2000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public, </a:t>
            </a:r>
            <a:r>
              <a:rPr lang="en-US" sz="2000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khai</a:t>
            </a:r>
            <a:r>
              <a:rPr lang="en-US" sz="2000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báo</a:t>
            </a:r>
            <a:r>
              <a:rPr lang="en-US" sz="2000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t</a:t>
            </a:r>
            <a:r>
              <a:rPr lang="en-US" sz="2000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hêm</a:t>
            </a:r>
            <a:r>
              <a:rPr lang="en-US" sz="2000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thuộc</a:t>
            </a:r>
            <a:r>
              <a:rPr lang="en-US" sz="2000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tính</a:t>
            </a:r>
            <a:r>
              <a:rPr lang="en-US" sz="2000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rgbClr val="005398"/>
                </a:solidFill>
                <a:latin typeface="Courier New" pitchFamily="49" charset="0"/>
                <a:cs typeface="Courier New" pitchFamily="49" charset="0"/>
              </a:rPr>
              <a:t>android:onClick</a:t>
            </a:r>
            <a:r>
              <a:rPr lang="en-US" sz="2000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n-US" sz="2000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trong</a:t>
            </a:r>
            <a:r>
              <a:rPr lang="en-US" sz="2000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file layout XML</a:t>
            </a:r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1905000" y="3581400"/>
            <a:ext cx="5962650" cy="914400"/>
          </a:xfrm>
          <a:prstGeom prst="rect">
            <a:avLst/>
          </a:prstGeom>
          <a:solidFill>
            <a:srgbClr val="D8D8D8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Times New Roman" pitchFamily="18" charset="0"/>
                <a:cs typeface="Arial" pitchFamily="34" charset="0"/>
              </a:rPr>
              <a:t>public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Times New Roman" pitchFamily="18" charset="0"/>
                <a:cs typeface="Arial" pitchFamily="34" charset="0"/>
              </a:rPr>
              <a:t>void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someMethod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(View v) {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3F7F5F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1600" dirty="0" smtClean="0">
                <a:solidFill>
                  <a:srgbClr val="3F7F5F"/>
                </a:solidFill>
                <a:latin typeface="Times New Roman" pitchFamily="18" charset="0"/>
                <a:cs typeface="Arial" pitchFamily="34" charset="0"/>
              </a:rPr>
              <a:t>          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Times New Roman" pitchFamily="18" charset="0"/>
                <a:cs typeface="Arial" pitchFamily="34" charset="0"/>
              </a:rPr>
              <a:t>// do something useful here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}</a:t>
            </a:r>
            <a:endParaRPr kumimoji="0" 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1905000" y="4572000"/>
            <a:ext cx="5905500" cy="990600"/>
          </a:xfrm>
          <a:prstGeom prst="rect">
            <a:avLst/>
          </a:prstGeom>
          <a:solidFill>
            <a:srgbClr val="D8D8D8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Times New Roman" pitchFamily="18" charset="0"/>
                <a:cs typeface="Arial" pitchFamily="34" charset="0"/>
              </a:rPr>
              <a:t>&lt;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3F7F7F"/>
                </a:solidFill>
                <a:effectLst/>
                <a:latin typeface="Times New Roman" pitchFamily="18" charset="0"/>
                <a:cs typeface="Arial" pitchFamily="34" charset="0"/>
              </a:rPr>
              <a:t>Button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	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7F007F"/>
                </a:solidFill>
                <a:effectLst/>
                <a:latin typeface="Times New Roman" pitchFamily="18" charset="0"/>
                <a:cs typeface="Arial" pitchFamily="34" charset="0"/>
              </a:rPr>
              <a:t>android:onClick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=</a:t>
            </a:r>
            <a:r>
              <a:rPr kumimoji="0" lang="en-US" sz="1600" b="0" i="1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Times New Roman" pitchFamily="18" charset="0"/>
                <a:cs typeface="Arial" pitchFamily="34" charset="0"/>
              </a:rPr>
              <a:t>"</a:t>
            </a:r>
            <a:r>
              <a:rPr kumimoji="0" lang="en-US" sz="1600" b="0" i="1" u="none" strike="noStrike" cap="none" normalizeH="0" baseline="0" dirty="0" err="1" smtClean="0">
                <a:ln>
                  <a:noFill/>
                </a:ln>
                <a:solidFill>
                  <a:srgbClr val="2A00FF"/>
                </a:solidFill>
                <a:effectLst/>
                <a:latin typeface="Times New Roman" pitchFamily="18" charset="0"/>
                <a:cs typeface="Arial" pitchFamily="34" charset="0"/>
              </a:rPr>
              <a:t>someMethod</a:t>
            </a:r>
            <a:r>
              <a:rPr kumimoji="0" lang="en-US" sz="1600" b="0" i="1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Times New Roman" pitchFamily="18" charset="0"/>
                <a:cs typeface="Arial" pitchFamily="34" charset="0"/>
              </a:rPr>
              <a:t>"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	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.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..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Times New Roman" pitchFamily="18" charset="0"/>
                <a:cs typeface="Arial" pitchFamily="34" charset="0"/>
              </a:rPr>
              <a:t>/&gt;</a:t>
            </a:r>
            <a:endParaRPr kumimoji="0" 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105400" cy="5334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Images</a:t>
            </a:r>
            <a:endParaRPr lang="en-US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8A081-AEB2-4964-A9E2-D3A9236215D1}" type="slidenum">
              <a:rPr lang="en-US"/>
              <a:pPr>
                <a:defRPr/>
              </a:pPr>
              <a:t>7</a:t>
            </a:fld>
            <a:endParaRPr lang="en-US"/>
          </a:p>
        </p:txBody>
      </p:sp>
      <p:pic>
        <p:nvPicPr>
          <p:cNvPr id="174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1" y="5130044"/>
            <a:ext cx="1219200" cy="1270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304800" y="1143000"/>
            <a:ext cx="85344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2400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Android </a:t>
            </a:r>
            <a:r>
              <a:rPr lang="en-US" sz="2400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có</a:t>
            </a:r>
            <a:r>
              <a:rPr lang="en-US" sz="2400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hai</a:t>
            </a:r>
            <a:r>
              <a:rPr lang="en-US" sz="2400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widget </a:t>
            </a:r>
            <a:r>
              <a:rPr lang="en-US" sz="2400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để</a:t>
            </a:r>
            <a:r>
              <a:rPr lang="en-US" sz="2400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giúp</a:t>
            </a:r>
            <a:r>
              <a:rPr lang="en-US" sz="2400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bạn</a:t>
            </a:r>
            <a:r>
              <a:rPr lang="en-US" sz="2400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chèn</a:t>
            </a:r>
            <a:r>
              <a:rPr lang="en-US" sz="2400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hình</a:t>
            </a:r>
            <a:r>
              <a:rPr lang="en-US" sz="2400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ảnh</a:t>
            </a:r>
            <a:r>
              <a:rPr lang="en-US" sz="2400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vào</a:t>
            </a:r>
            <a:r>
              <a:rPr lang="en-US" sz="2400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trong</a:t>
            </a:r>
            <a:r>
              <a:rPr lang="en-US" sz="2400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activity: </a:t>
            </a:r>
            <a:r>
              <a:rPr lang="en-US" sz="2400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ImageView</a:t>
            </a:r>
            <a:r>
              <a:rPr lang="en-US" sz="2400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và</a:t>
            </a:r>
            <a:r>
              <a:rPr lang="en-US" sz="2400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ImageButton</a:t>
            </a:r>
            <a:endParaRPr lang="en-US" sz="2400" dirty="0" smtClean="0">
              <a:solidFill>
                <a:srgbClr val="005398"/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ü"/>
            </a:pPr>
            <a:endParaRPr lang="en-US" sz="2400" dirty="0" smtClean="0">
              <a:solidFill>
                <a:srgbClr val="005398"/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sz="2400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Thuộc</a:t>
            </a:r>
            <a:r>
              <a:rPr lang="en-US" sz="2400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tính</a:t>
            </a:r>
            <a:r>
              <a:rPr lang="en-US" sz="2400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5398"/>
                </a:solidFill>
                <a:latin typeface="Courier New" pitchFamily="49" charset="0"/>
                <a:cs typeface="Courier New" pitchFamily="49" charset="0"/>
              </a:rPr>
              <a:t>android:src</a:t>
            </a:r>
            <a:r>
              <a:rPr lang="en-US" sz="2400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(</a:t>
            </a:r>
            <a:r>
              <a:rPr lang="en-US" sz="2400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trong</a:t>
            </a:r>
            <a:r>
              <a:rPr lang="en-US" sz="2400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XML layout) </a:t>
            </a:r>
            <a:r>
              <a:rPr lang="en-US" sz="2400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xác</a:t>
            </a:r>
            <a:r>
              <a:rPr lang="en-US" sz="2400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định</a:t>
            </a:r>
            <a:r>
              <a:rPr lang="en-US" sz="2400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hình</a:t>
            </a:r>
            <a:r>
              <a:rPr lang="en-US" sz="2400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ảnh</a:t>
            </a:r>
            <a:r>
              <a:rPr lang="en-US" sz="2400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sử</a:t>
            </a:r>
            <a:r>
              <a:rPr lang="en-US" sz="2400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dụng</a:t>
            </a:r>
            <a:r>
              <a:rPr lang="en-US" sz="2400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tham</a:t>
            </a:r>
            <a:r>
              <a:rPr lang="en-US" sz="2400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chiếu</a:t>
            </a:r>
            <a:r>
              <a:rPr lang="en-US" sz="2400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tới</a:t>
            </a:r>
            <a:r>
              <a:rPr lang="en-US" sz="2400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nguồn</a:t>
            </a:r>
            <a:r>
              <a:rPr lang="en-US" sz="2400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tài</a:t>
            </a:r>
            <a:r>
              <a:rPr lang="en-US" sz="2400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nguyên</a:t>
            </a:r>
            <a:r>
              <a:rPr lang="en-US" sz="2400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lưu</a:t>
            </a:r>
            <a:r>
              <a:rPr lang="en-US" sz="2400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trong</a:t>
            </a:r>
            <a:r>
              <a:rPr lang="en-US" sz="2400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thư</a:t>
            </a:r>
            <a:r>
              <a:rPr lang="en-US" sz="2400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mục</a:t>
            </a:r>
            <a:r>
              <a:rPr lang="en-US" sz="2400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drawable</a:t>
            </a:r>
            <a:endParaRPr lang="en-US" sz="2400" dirty="0" smtClean="0">
              <a:solidFill>
                <a:srgbClr val="005398"/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ü"/>
            </a:pPr>
            <a:endParaRPr lang="en-US" sz="2400" dirty="0" smtClean="0">
              <a:solidFill>
                <a:srgbClr val="005398"/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sz="2400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ImageButton</a:t>
            </a:r>
            <a:r>
              <a:rPr lang="en-US" sz="2400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một</a:t>
            </a:r>
            <a:r>
              <a:rPr lang="en-US" sz="2400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lớp</a:t>
            </a:r>
            <a:r>
              <a:rPr lang="en-US" sz="2400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con </a:t>
            </a:r>
            <a:r>
              <a:rPr lang="en-US" sz="2400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của</a:t>
            </a:r>
            <a:r>
              <a:rPr lang="en-US" sz="2400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ImageView</a:t>
            </a:r>
            <a:r>
              <a:rPr lang="en-US" sz="2400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có</a:t>
            </a:r>
            <a:r>
              <a:rPr lang="en-US" sz="2400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các</a:t>
            </a:r>
            <a:r>
              <a:rPr lang="en-US" sz="2400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tính</a:t>
            </a:r>
            <a:r>
              <a:rPr lang="en-US" sz="2400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chất</a:t>
            </a:r>
            <a:r>
              <a:rPr lang="en-US" sz="2400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của</a:t>
            </a:r>
            <a:r>
              <a:rPr lang="en-US" sz="2400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Button, </a:t>
            </a:r>
            <a:r>
              <a:rPr lang="en-US" sz="2400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để</a:t>
            </a:r>
            <a:r>
              <a:rPr lang="en-US" sz="2400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đáp</a:t>
            </a:r>
            <a:r>
              <a:rPr lang="en-US" sz="2400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ứng</a:t>
            </a:r>
            <a:r>
              <a:rPr lang="en-US" sz="2400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các</a:t>
            </a:r>
            <a:r>
              <a:rPr lang="en-US" sz="2400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sự</a:t>
            </a:r>
            <a:r>
              <a:rPr lang="en-US" sz="2400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kiện</a:t>
            </a:r>
            <a:r>
              <a:rPr lang="en-US" sz="2400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nhấp</a:t>
            </a:r>
            <a:r>
              <a:rPr lang="en-US" sz="2400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chuột</a:t>
            </a:r>
            <a:r>
              <a:rPr lang="en-US" sz="2400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và</a:t>
            </a:r>
            <a:r>
              <a:rPr lang="en-US" sz="2400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một</a:t>
            </a:r>
            <a:r>
              <a:rPr lang="en-US" sz="2400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số</a:t>
            </a:r>
            <a:r>
              <a:rPr lang="en-US" sz="2400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sự</a:t>
            </a:r>
            <a:r>
              <a:rPr lang="en-US" sz="2400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kiện</a:t>
            </a:r>
            <a:r>
              <a:rPr lang="en-US" sz="2400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khác</a:t>
            </a:r>
            <a:endParaRPr lang="en-US" sz="2400" dirty="0" smtClean="0">
              <a:solidFill>
                <a:srgbClr val="005398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105400" cy="5334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Images</a:t>
            </a:r>
            <a:endParaRPr lang="en-US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8A081-AEB2-4964-A9E2-D3A9236215D1}" type="slidenum">
              <a:rPr lang="en-US"/>
              <a:pPr>
                <a:defRPr/>
              </a:pPr>
              <a:t>8</a:t>
            </a:fld>
            <a:endParaRPr lang="en-US"/>
          </a:p>
        </p:txBody>
      </p:sp>
      <p:pic>
        <p:nvPicPr>
          <p:cNvPr id="174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1" y="5130044"/>
            <a:ext cx="1219200" cy="1270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10400" y="1676400"/>
            <a:ext cx="194239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76200" y="1219200"/>
            <a:ext cx="6553200" cy="3810000"/>
          </a:xfrm>
          <a:prstGeom prst="rect">
            <a:avLst/>
          </a:prstGeom>
          <a:solidFill>
            <a:srgbClr val="D8D8D8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Times New Roman" pitchFamily="18" charset="0"/>
                <a:cs typeface="Arial" pitchFamily="34" charset="0"/>
              </a:rPr>
              <a:t>&lt;?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F7F7F"/>
                </a:solidFill>
                <a:effectLst/>
                <a:latin typeface="Times New Roman" pitchFamily="18" charset="0"/>
                <a:cs typeface="Arial" pitchFamily="34" charset="0"/>
              </a:rPr>
              <a:t>xml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7F007F"/>
                </a:solidFill>
                <a:effectLst/>
                <a:latin typeface="Times New Roman" pitchFamily="18" charset="0"/>
                <a:cs typeface="Arial" pitchFamily="34" charset="0"/>
              </a:rPr>
              <a:t>version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=</a:t>
            </a:r>
            <a:r>
              <a:rPr kumimoji="0" lang="en-US" sz="2000" b="0" i="1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Times New Roman" pitchFamily="18" charset="0"/>
                <a:cs typeface="Arial" pitchFamily="34" charset="0"/>
              </a:rPr>
              <a:t>"1.0"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7F007F"/>
                </a:solidFill>
                <a:effectLst/>
                <a:latin typeface="Times New Roman" pitchFamily="18" charset="0"/>
                <a:cs typeface="Arial" pitchFamily="34" charset="0"/>
              </a:rPr>
              <a:t>encoding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=</a:t>
            </a:r>
            <a:r>
              <a:rPr kumimoji="0" lang="en-US" sz="2000" b="0" i="1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Times New Roman" pitchFamily="18" charset="0"/>
                <a:cs typeface="Arial" pitchFamily="34" charset="0"/>
              </a:rPr>
              <a:t>"utf-8"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Times New Roman" pitchFamily="18" charset="0"/>
                <a:cs typeface="Arial" pitchFamily="34" charset="0"/>
              </a:rPr>
              <a:t>?&gt;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Times New Roman" pitchFamily="18" charset="0"/>
                <a:cs typeface="Arial" pitchFamily="34" charset="0"/>
              </a:rPr>
              <a:t>&lt;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3F7F7F"/>
                </a:solidFill>
                <a:effectLst/>
                <a:latin typeface="Times New Roman" pitchFamily="18" charset="0"/>
                <a:cs typeface="Arial" pitchFamily="34" charset="0"/>
              </a:rPr>
              <a:t>ImageView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7F007F"/>
                </a:solidFill>
                <a:effectLst/>
                <a:latin typeface="Times New Roman" pitchFamily="18" charset="0"/>
                <a:cs typeface="Arial" pitchFamily="34" charset="0"/>
              </a:rPr>
              <a:t>xmlns:android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=</a:t>
            </a:r>
            <a:r>
              <a:rPr kumimoji="0" lang="en-US" sz="2000" b="0" i="1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Times New Roman" pitchFamily="18" charset="0"/>
                <a:cs typeface="Arial" pitchFamily="34" charset="0"/>
              </a:rPr>
              <a:t>"http://schemas.android.com/apk/res/android"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   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7F007F"/>
                </a:solidFill>
                <a:effectLst/>
                <a:latin typeface="Times New Roman" pitchFamily="18" charset="0"/>
                <a:cs typeface="Arial" pitchFamily="34" charset="0"/>
              </a:rPr>
              <a:t>android:id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=</a:t>
            </a:r>
            <a:r>
              <a:rPr kumimoji="0" lang="en-US" sz="2000" b="0" i="1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Times New Roman" pitchFamily="18" charset="0"/>
                <a:cs typeface="Arial" pitchFamily="34" charset="0"/>
              </a:rPr>
              <a:t>"@+id/icon"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   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7F007F"/>
                </a:solidFill>
                <a:effectLst/>
                <a:latin typeface="Times New Roman" pitchFamily="18" charset="0"/>
                <a:cs typeface="Arial" pitchFamily="34" charset="0"/>
              </a:rPr>
              <a:t>android:layout_width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=</a:t>
            </a:r>
            <a:r>
              <a:rPr kumimoji="0" lang="en-US" sz="2000" b="0" i="1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Times New Roman" pitchFamily="18" charset="0"/>
                <a:cs typeface="Arial" pitchFamily="34" charset="0"/>
              </a:rPr>
              <a:t>"</a:t>
            </a:r>
            <a:r>
              <a:rPr kumimoji="0" lang="en-US" sz="2000" b="0" i="1" u="none" strike="noStrike" cap="none" normalizeH="0" baseline="0" dirty="0" err="1" smtClean="0">
                <a:ln>
                  <a:noFill/>
                </a:ln>
                <a:solidFill>
                  <a:srgbClr val="2A00FF"/>
                </a:solidFill>
                <a:effectLst/>
                <a:latin typeface="Times New Roman" pitchFamily="18" charset="0"/>
                <a:cs typeface="Arial" pitchFamily="34" charset="0"/>
              </a:rPr>
              <a:t>fill_parent</a:t>
            </a:r>
            <a:r>
              <a:rPr kumimoji="0" lang="en-US" sz="2000" b="0" i="1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Times New Roman" pitchFamily="18" charset="0"/>
                <a:cs typeface="Arial" pitchFamily="34" charset="0"/>
              </a:rPr>
              <a:t>"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   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7F007F"/>
                </a:solidFill>
                <a:effectLst/>
                <a:latin typeface="Times New Roman" pitchFamily="18" charset="0"/>
                <a:cs typeface="Arial" pitchFamily="34" charset="0"/>
              </a:rPr>
              <a:t>android:layout_height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=</a:t>
            </a:r>
            <a:r>
              <a:rPr kumimoji="0" lang="en-US" sz="2000" b="0" i="1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Times New Roman" pitchFamily="18" charset="0"/>
                <a:cs typeface="Arial" pitchFamily="34" charset="0"/>
              </a:rPr>
              <a:t>"</a:t>
            </a:r>
            <a:r>
              <a:rPr kumimoji="0" lang="en-US" sz="2000" b="0" i="1" u="none" strike="noStrike" cap="none" normalizeH="0" baseline="0" dirty="0" err="1" smtClean="0">
                <a:ln>
                  <a:noFill/>
                </a:ln>
                <a:solidFill>
                  <a:srgbClr val="2A00FF"/>
                </a:solidFill>
                <a:effectLst/>
                <a:latin typeface="Times New Roman" pitchFamily="18" charset="0"/>
                <a:cs typeface="Arial" pitchFamily="34" charset="0"/>
              </a:rPr>
              <a:t>fill_parent</a:t>
            </a:r>
            <a:r>
              <a:rPr kumimoji="0" lang="en-US" sz="2000" b="0" i="1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Times New Roman" pitchFamily="18" charset="0"/>
                <a:cs typeface="Arial" pitchFamily="34" charset="0"/>
              </a:rPr>
              <a:t>"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   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7F007F"/>
                </a:solidFill>
                <a:effectLst/>
                <a:latin typeface="Times New Roman" pitchFamily="18" charset="0"/>
                <a:cs typeface="Arial" pitchFamily="34" charset="0"/>
              </a:rPr>
              <a:t>android:adjustViewBounds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=</a:t>
            </a:r>
            <a:r>
              <a:rPr kumimoji="0" lang="en-US" sz="2000" b="0" i="1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Times New Roman" pitchFamily="18" charset="0"/>
                <a:cs typeface="Arial" pitchFamily="34" charset="0"/>
              </a:rPr>
              <a:t>"true"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   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7F007F"/>
                </a:solidFill>
                <a:effectLst/>
                <a:latin typeface="Times New Roman" pitchFamily="18" charset="0"/>
                <a:cs typeface="Arial" pitchFamily="34" charset="0"/>
              </a:rPr>
              <a:t>android:src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=</a:t>
            </a:r>
            <a:r>
              <a:rPr kumimoji="0" lang="en-US" sz="2000" b="0" i="1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Times New Roman" pitchFamily="18" charset="0"/>
                <a:cs typeface="Arial" pitchFamily="34" charset="0"/>
              </a:rPr>
              <a:t>"@</a:t>
            </a:r>
            <a:r>
              <a:rPr kumimoji="0" lang="en-US" sz="2000" b="0" i="1" u="none" strike="noStrike" cap="none" normalizeH="0" baseline="0" dirty="0" err="1" smtClean="0">
                <a:ln>
                  <a:noFill/>
                </a:ln>
                <a:solidFill>
                  <a:srgbClr val="2A00FF"/>
                </a:solidFill>
                <a:effectLst/>
                <a:latin typeface="Times New Roman" pitchFamily="18" charset="0"/>
                <a:cs typeface="Arial" pitchFamily="34" charset="0"/>
              </a:rPr>
              <a:t>drawable</a:t>
            </a:r>
            <a:r>
              <a:rPr kumimoji="0" lang="en-US" sz="2000" b="0" i="1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Times New Roman" pitchFamily="18" charset="0"/>
                <a:cs typeface="Arial" pitchFamily="34" charset="0"/>
              </a:rPr>
              <a:t>/molecule"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Times New Roman" pitchFamily="18" charset="0"/>
                <a:cs typeface="Arial" pitchFamily="34" charset="0"/>
              </a:rPr>
              <a:t>/&gt;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6705600" y="2819400"/>
            <a:ext cx="2286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105400" cy="533400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i="1" dirty="0" err="1" smtClean="0"/>
              <a:t>CheckBox</a:t>
            </a:r>
            <a:endParaRPr lang="en-US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8A081-AEB2-4964-A9E2-D3A9236215D1}" type="slidenum">
              <a:rPr lang="en-US"/>
              <a:pPr>
                <a:defRPr/>
              </a:pPr>
              <a:t>9</a:t>
            </a:fld>
            <a:endParaRPr lang="en-US"/>
          </a:p>
        </p:txBody>
      </p:sp>
      <p:pic>
        <p:nvPicPr>
          <p:cNvPr id="174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1" y="5130044"/>
            <a:ext cx="1219200" cy="1270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381000" y="990600"/>
            <a:ext cx="8763000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2400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CheckBox</a:t>
            </a:r>
            <a:r>
              <a:rPr lang="en-US" sz="2400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thông</a:t>
            </a:r>
            <a:r>
              <a:rPr lang="en-US" sz="2400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thường</a:t>
            </a:r>
            <a:r>
              <a:rPr lang="en-US" sz="2400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luôn</a:t>
            </a:r>
            <a:r>
              <a:rPr lang="en-US" sz="2400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có</a:t>
            </a:r>
            <a:r>
              <a:rPr lang="en-US" sz="2400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2 </a:t>
            </a:r>
            <a:r>
              <a:rPr lang="en-US" sz="2400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trạng</a:t>
            </a:r>
            <a:r>
              <a:rPr lang="en-US" sz="2400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thái</a:t>
            </a:r>
            <a:r>
              <a:rPr lang="en-US" sz="2400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là</a:t>
            </a:r>
            <a:r>
              <a:rPr lang="en-US" sz="2400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: checked </a:t>
            </a:r>
            <a:r>
              <a:rPr lang="en-US" sz="2400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và</a:t>
            </a:r>
            <a:r>
              <a:rPr lang="en-US" sz="2400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unchecked</a:t>
            </a:r>
          </a:p>
          <a:p>
            <a:pPr>
              <a:buFont typeface="Wingdings" pitchFamily="2" charset="2"/>
              <a:buChar char="ü"/>
            </a:pPr>
            <a:endParaRPr lang="en-US" sz="2400" dirty="0" smtClean="0">
              <a:solidFill>
                <a:srgbClr val="005398"/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sz="2400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Trong</a:t>
            </a:r>
            <a:r>
              <a:rPr lang="en-US" sz="2400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Android, </a:t>
            </a:r>
            <a:r>
              <a:rPr lang="en-US" sz="2400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có</a:t>
            </a:r>
            <a:r>
              <a:rPr lang="en-US" sz="2400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CheckBox</a:t>
            </a:r>
            <a:r>
              <a:rPr lang="en-US" sz="2400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widget </a:t>
            </a:r>
            <a:r>
              <a:rPr lang="en-US" sz="2400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có</a:t>
            </a:r>
            <a:r>
              <a:rPr lang="en-US" sz="2400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thể</a:t>
            </a:r>
            <a:r>
              <a:rPr lang="en-US" sz="2400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đáp</a:t>
            </a:r>
            <a:r>
              <a:rPr lang="en-US" sz="2400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ứng</a:t>
            </a:r>
            <a:r>
              <a:rPr lang="en-US" sz="2400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được</a:t>
            </a:r>
            <a:r>
              <a:rPr lang="en-US" sz="2400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điều</a:t>
            </a:r>
            <a:r>
              <a:rPr lang="en-US" sz="2400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này</a:t>
            </a:r>
            <a:endParaRPr lang="en-US" sz="2000" dirty="0" smtClean="0">
              <a:solidFill>
                <a:srgbClr val="005398"/>
              </a:solidFill>
              <a:latin typeface="Arial" pitchFamily="34" charset="0"/>
              <a:cs typeface="Arial" pitchFamily="34" charset="0"/>
            </a:endParaRPr>
          </a:p>
          <a:p>
            <a:pPr lvl="1">
              <a:buFont typeface="Wingdings" pitchFamily="2" charset="2"/>
              <a:buChar char="§"/>
            </a:pPr>
            <a:r>
              <a:rPr lang="en-US" sz="2000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n-US" sz="2000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isChecked</a:t>
            </a:r>
            <a:r>
              <a:rPr lang="en-US" sz="2000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(): </a:t>
            </a:r>
            <a:r>
              <a:rPr lang="en-US" sz="2000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quyết</a:t>
            </a:r>
            <a:r>
              <a:rPr lang="en-US" sz="2000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định</a:t>
            </a:r>
            <a:r>
              <a:rPr lang="en-US" sz="2000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CheckBox</a:t>
            </a:r>
            <a:r>
              <a:rPr lang="en-US" sz="2000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có</a:t>
            </a:r>
            <a:r>
              <a:rPr lang="en-US" sz="2000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được</a:t>
            </a:r>
            <a:r>
              <a:rPr lang="en-US" sz="2000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check hay </a:t>
            </a:r>
            <a:r>
              <a:rPr lang="en-US" sz="2000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ko</a:t>
            </a:r>
            <a:r>
              <a:rPr lang="en-US" sz="2000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n-US" sz="2000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setChecked</a:t>
            </a:r>
            <a:r>
              <a:rPr lang="en-US" sz="2000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(): </a:t>
            </a:r>
            <a:r>
              <a:rPr lang="en-US" sz="2000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bắt</a:t>
            </a:r>
            <a:r>
              <a:rPr lang="en-US" sz="2000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CheckBox</a:t>
            </a:r>
            <a:r>
              <a:rPr lang="en-US" sz="2000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vào</a:t>
            </a:r>
            <a:r>
              <a:rPr lang="en-US" sz="2000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trạng</a:t>
            </a:r>
            <a:r>
              <a:rPr lang="en-US" sz="2000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thái</a:t>
            </a:r>
            <a:r>
              <a:rPr lang="en-US" sz="2000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check hay </a:t>
            </a:r>
            <a:r>
              <a:rPr lang="en-US" sz="2000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ko</a:t>
            </a:r>
            <a:r>
              <a:rPr lang="en-US" sz="2000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được</a:t>
            </a:r>
            <a:r>
              <a:rPr lang="en-US" sz="2000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check.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 toggle(): </a:t>
            </a:r>
            <a:r>
              <a:rPr lang="en-US" sz="2000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chốt</a:t>
            </a:r>
            <a:r>
              <a:rPr lang="en-US" sz="2000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CheckBox</a:t>
            </a:r>
            <a:r>
              <a:rPr lang="en-US" sz="2000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nếu</a:t>
            </a:r>
            <a:r>
              <a:rPr lang="en-US" sz="2000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người</a:t>
            </a:r>
            <a:r>
              <a:rPr lang="en-US" sz="2000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dùng</a:t>
            </a:r>
            <a:r>
              <a:rPr lang="en-US" sz="2000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check.</a:t>
            </a:r>
          </a:p>
          <a:p>
            <a:pPr lvl="1">
              <a:buFont typeface="Wingdings" pitchFamily="2" charset="2"/>
              <a:buChar char="§"/>
            </a:pPr>
            <a:endParaRPr lang="en-US" sz="2000" dirty="0" smtClean="0">
              <a:solidFill>
                <a:srgbClr val="005398"/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sz="2400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Có</a:t>
            </a:r>
            <a:r>
              <a:rPr lang="en-US" sz="2400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thể</a:t>
            </a:r>
            <a:r>
              <a:rPr lang="en-US" sz="2400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đăng</a:t>
            </a:r>
            <a:r>
              <a:rPr lang="en-US" sz="2400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ký</a:t>
            </a:r>
            <a:r>
              <a:rPr lang="en-US" sz="2400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đối</a:t>
            </a:r>
            <a:r>
              <a:rPr lang="en-US" sz="2400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tượng</a:t>
            </a:r>
            <a:r>
              <a:rPr lang="en-US" sz="2400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listener (</a:t>
            </a:r>
            <a:r>
              <a:rPr lang="en-US" sz="2400" dirty="0" err="1" smtClean="0">
                <a:solidFill>
                  <a:srgbClr val="005398"/>
                </a:solidFill>
                <a:latin typeface="Courier New" pitchFamily="49" charset="0"/>
                <a:cs typeface="Courier New" pitchFamily="49" charset="0"/>
              </a:rPr>
              <a:t>OnCheckedChangeListener</a:t>
            </a:r>
            <a:r>
              <a:rPr lang="en-US" sz="2400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) </a:t>
            </a:r>
            <a:r>
              <a:rPr lang="en-US" sz="2400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để</a:t>
            </a:r>
            <a:r>
              <a:rPr lang="en-US" sz="2400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nhắc</a:t>
            </a:r>
            <a:r>
              <a:rPr lang="en-US" sz="2400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nhở</a:t>
            </a:r>
            <a:r>
              <a:rPr lang="en-US" sz="2400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khi</a:t>
            </a:r>
            <a:r>
              <a:rPr lang="en-US" sz="2400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trạng</a:t>
            </a:r>
            <a:r>
              <a:rPr lang="en-US" sz="2400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thái</a:t>
            </a:r>
            <a:r>
              <a:rPr lang="en-US" sz="2400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của</a:t>
            </a:r>
            <a:r>
              <a:rPr lang="en-US" sz="2400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CheckBox</a:t>
            </a:r>
            <a:r>
              <a:rPr lang="en-US" sz="2400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thay</a:t>
            </a:r>
            <a:r>
              <a:rPr lang="en-US" sz="2400" dirty="0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5398"/>
                </a:solidFill>
                <a:latin typeface="Arial" pitchFamily="34" charset="0"/>
                <a:cs typeface="Arial" pitchFamily="34" charset="0"/>
              </a:rPr>
              <a:t>đổi</a:t>
            </a:r>
            <a:endParaRPr lang="en-US" sz="2400" dirty="0" smtClean="0">
              <a:solidFill>
                <a:srgbClr val="005398"/>
              </a:solidFill>
              <a:latin typeface="Arial" pitchFamily="34" charset="0"/>
              <a:cs typeface="Arial" pitchFamily="34" charset="0"/>
            </a:endParaRPr>
          </a:p>
          <a:p>
            <a:pPr lvl="1">
              <a:buFont typeface="Wingdings" pitchFamily="2" charset="2"/>
              <a:buChar char="§"/>
            </a:pPr>
            <a:endParaRPr lang="en-US" sz="2400" dirty="0" smtClean="0">
              <a:solidFill>
                <a:srgbClr val="005398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ower point_new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3521</TotalTime>
  <Words>954</Words>
  <Application>Microsoft Office PowerPoint</Application>
  <PresentationFormat>On-screen Show (4:3)</PresentationFormat>
  <Paragraphs>138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Courier New</vt:lpstr>
      <vt:lpstr>Times New Roman</vt:lpstr>
      <vt:lpstr>Wingdings</vt:lpstr>
      <vt:lpstr>power point_new</vt:lpstr>
      <vt:lpstr>Các Widget cơ bản</vt:lpstr>
      <vt:lpstr>Mục tiêu bài giảng</vt:lpstr>
      <vt:lpstr>TextView</vt:lpstr>
      <vt:lpstr>TextView</vt:lpstr>
      <vt:lpstr>Fields</vt:lpstr>
      <vt:lpstr>Button</vt:lpstr>
      <vt:lpstr>Images</vt:lpstr>
      <vt:lpstr>Images</vt:lpstr>
      <vt:lpstr>CheckBox</vt:lpstr>
      <vt:lpstr>CheckBox</vt:lpstr>
      <vt:lpstr>Radio Button</vt:lpstr>
      <vt:lpstr>Radio Button</vt:lpstr>
      <vt:lpstr>View</vt:lpstr>
      <vt:lpstr>View</vt:lpstr>
      <vt:lpstr>View</vt:lpstr>
      <vt:lpstr>Colors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Development</dc:title>
  <dc:creator>V.Matos</dc:creator>
  <cp:lastModifiedBy>Lam Ngô</cp:lastModifiedBy>
  <cp:revision>286</cp:revision>
  <dcterms:created xsi:type="dcterms:W3CDTF">2009-06-10T00:38:22Z</dcterms:created>
  <dcterms:modified xsi:type="dcterms:W3CDTF">2014-11-13T03:29:19Z</dcterms:modified>
</cp:coreProperties>
</file>