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Open Sans" charset="0"/>
      <p:regular r:id="rId35"/>
      <p:bold r:id="rId36"/>
      <p:italic r:id="rId37"/>
      <p:boldItalic r:id="rId38"/>
    </p:embeddedFont>
    <p:embeddedFont>
      <p:font typeface="Roboto"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7" d="100"/>
          <a:sy n="157" d="100"/>
        </p:scale>
        <p:origin x="-29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814407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20.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4.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6.png"/><Relationship Id="rId21"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7.png"/><Relationship Id="rId23" Type="http://schemas.openxmlformats.org/officeDocument/2006/relationships/image" Target="../media/image23.png"/><Relationship Id="rId10" Type="http://schemas.openxmlformats.org/officeDocument/2006/relationships/image" Target="../media/image2.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Open Sans"/>
                <a:ea typeface="Open Sans"/>
                <a:cs typeface="Open Sans"/>
                <a:sym typeface="Open Sans"/>
              </a:rPr>
              <a:t>AI For Business Leaders Course</a:t>
            </a:r>
            <a:endParaRPr sz="3000">
              <a:latin typeface="Open Sans"/>
              <a:ea typeface="Open Sans"/>
              <a:cs typeface="Open Sans"/>
              <a:sym typeface="Open Sans"/>
            </a:endParaRPr>
          </a:p>
          <a:p>
            <a:pPr marL="0" lvl="0" indent="0" algn="l" rtl="0">
              <a:spcBef>
                <a:spcPts val="0"/>
              </a:spcBef>
              <a:spcAft>
                <a:spcPts val="0"/>
              </a:spcAft>
              <a:buNone/>
            </a:pPr>
            <a:endParaRPr sz="3000">
              <a:latin typeface="Open Sans"/>
              <a:ea typeface="Open Sans"/>
              <a:cs typeface="Open Sans"/>
              <a:sym typeface="Open Sans"/>
            </a:endParaRPr>
          </a:p>
          <a:p>
            <a:pPr marL="0" lvl="0" indent="0" algn="l" rtl="0">
              <a:spcBef>
                <a:spcPts val="0"/>
              </a:spcBef>
              <a:spcAft>
                <a:spcPts val="0"/>
              </a:spcAft>
              <a:buNone/>
            </a:pPr>
            <a:r>
              <a:rPr lang="en" sz="3000">
                <a:latin typeface="Open Sans"/>
                <a:ea typeface="Open Sans"/>
                <a:cs typeface="Open Sans"/>
                <a:sym typeface="Open Sans"/>
              </a:rPr>
              <a:t>Project Steps: Delivering an ML/AI Strategy</a:t>
            </a:r>
            <a:r>
              <a:rPr lang="en" sz="3600"/>
              <a:t> </a:t>
            </a:r>
            <a:endParaRPr sz="36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22"/>
          <p:cNvSpPr txBox="1"/>
          <p:nvPr/>
        </p:nvSpPr>
        <p:spPr>
          <a:xfrm>
            <a:off x="6123583" y="8386"/>
            <a:ext cx="3020417" cy="593451"/>
          </a:xfrm>
          <a:prstGeom prst="rect">
            <a:avLst/>
          </a:prstGeom>
          <a:noFill/>
          <a:ln>
            <a:noFill/>
          </a:ln>
        </p:spPr>
        <p:txBody>
          <a:bodyPr spcFirstLastPara="1" wrap="square" lIns="91425" tIns="91425" rIns="91425" bIns="91425" anchor="t" anchorCtr="0">
            <a:noAutofit/>
          </a:bodyPr>
          <a:lstStyle/>
          <a:p>
            <a:pPr lvl="0" algn="r">
              <a:lnSpc>
                <a:spcPct val="115000"/>
              </a:lnSpc>
            </a:pPr>
            <a:r>
              <a:rPr lang="en" sz="900" b="1" dirty="0" smtClean="0">
                <a:solidFill>
                  <a:schemeClr val="dk1"/>
                </a:solidFill>
                <a:latin typeface="Open Sans"/>
                <a:ea typeface="Open Sans"/>
                <a:cs typeface="Open Sans"/>
                <a:sym typeface="Open Sans"/>
              </a:rPr>
              <a:t>Architecture </a:t>
            </a:r>
            <a:r>
              <a:rPr lang="en" sz="900" b="1" dirty="0">
                <a:solidFill>
                  <a:schemeClr val="dk1"/>
                </a:solidFill>
                <a:latin typeface="Open Sans"/>
                <a:ea typeface="Open Sans"/>
                <a:cs typeface="Open Sans"/>
                <a:sym typeface="Open Sans"/>
              </a:rPr>
              <a:t>1/3 - </a:t>
            </a:r>
            <a:r>
              <a:rPr lang="en" sz="900" b="1" dirty="0" smtClean="0">
                <a:solidFill>
                  <a:schemeClr val="dk1"/>
                </a:solidFill>
                <a:latin typeface="Open Sans"/>
                <a:ea typeface="Open Sans"/>
                <a:cs typeface="Open Sans"/>
                <a:sym typeface="Open Sans"/>
              </a:rPr>
              <a:t>&lt;</a:t>
            </a:r>
            <a:r>
              <a:rPr lang="en" sz="900" dirty="0">
                <a:solidFill>
                  <a:schemeClr val="dk1"/>
                </a:solidFill>
                <a:latin typeface="Open Sans"/>
                <a:ea typeface="Open Sans"/>
                <a:cs typeface="Open Sans"/>
                <a:sym typeface="Open Sans"/>
              </a:rPr>
              <a:t> </a:t>
            </a:r>
            <a:r>
              <a:rPr lang="en" sz="900" dirty="0" smtClean="0">
                <a:solidFill>
                  <a:schemeClr val="dk1"/>
                </a:solidFill>
                <a:latin typeface="Open Sans"/>
                <a:ea typeface="Open Sans"/>
                <a:cs typeface="Open Sans"/>
                <a:sym typeface="Open Sans"/>
              </a:rPr>
              <a:t>Facial Recognition Technology </a:t>
            </a:r>
            <a:r>
              <a:rPr lang="en" sz="1200" b="1" dirty="0" smtClean="0">
                <a:solidFill>
                  <a:schemeClr val="dk1"/>
                </a:solidFill>
                <a:latin typeface="Open Sans"/>
                <a:ea typeface="Open Sans"/>
                <a:cs typeface="Open Sans"/>
                <a:sym typeface="Open Sans"/>
              </a:rPr>
              <a:t>&gt;</a:t>
            </a:r>
            <a:endParaRPr sz="1200" b="1" dirty="0">
              <a:solidFill>
                <a:schemeClr val="dk1"/>
              </a:solidFill>
              <a:latin typeface="Open Sans"/>
              <a:ea typeface="Open Sans"/>
              <a:cs typeface="Open Sans"/>
              <a:sym typeface="Open Sans"/>
            </a:endParaRPr>
          </a:p>
        </p:txBody>
      </p:sp>
      <p:pic>
        <p:nvPicPr>
          <p:cNvPr id="4" name="Google Shape;164;p21"/>
          <p:cNvPicPr preferRelativeResize="0"/>
          <p:nvPr/>
        </p:nvPicPr>
        <p:blipFill>
          <a:blip r:embed="rId4">
            <a:alphaModFix/>
          </a:blip>
          <a:stretch>
            <a:fillRect/>
          </a:stretch>
        </p:blipFill>
        <p:spPr>
          <a:xfrm>
            <a:off x="1916972" y="2044910"/>
            <a:ext cx="95250" cy="342900"/>
          </a:xfrm>
          <a:prstGeom prst="rect">
            <a:avLst/>
          </a:prstGeom>
          <a:noFill/>
          <a:ln>
            <a:noFill/>
          </a:ln>
        </p:spPr>
      </p:pic>
      <p:sp>
        <p:nvSpPr>
          <p:cNvPr id="2" name="Title 1"/>
          <p:cNvSpPr>
            <a:spLocks noGrp="1"/>
          </p:cNvSpPr>
          <p:nvPr>
            <p:ph type="title"/>
          </p:nvPr>
        </p:nvSpPr>
        <p:spPr>
          <a:xfrm>
            <a:off x="2127534" y="1834857"/>
            <a:ext cx="1501797" cy="151391"/>
          </a:xfrm>
          <a:solidFill>
            <a:schemeClr val="tx1"/>
          </a:solidFill>
        </p:spPr>
        <p:txBody>
          <a:bodyPr/>
          <a:lstStyle/>
          <a:p>
            <a:r>
              <a:rPr lang="en-US" sz="1000" dirty="0" smtClean="0">
                <a:solidFill>
                  <a:schemeClr val="bg1"/>
                </a:solidFill>
              </a:rPr>
              <a:t>Recognition 1: No Fault</a:t>
            </a:r>
            <a:endParaRPr lang="en-US" sz="1000" dirty="0">
              <a:solidFill>
                <a:schemeClr val="bg1"/>
              </a:solidFill>
            </a:endParaRPr>
          </a:p>
        </p:txBody>
      </p:sp>
      <p:sp>
        <p:nvSpPr>
          <p:cNvPr id="8" name="Title 1"/>
          <p:cNvSpPr txBox="1">
            <a:spLocks/>
          </p:cNvSpPr>
          <p:nvPr/>
        </p:nvSpPr>
        <p:spPr>
          <a:xfrm>
            <a:off x="2127535" y="2140664"/>
            <a:ext cx="1501797" cy="151391"/>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sz="1000" dirty="0" smtClean="0">
                <a:solidFill>
                  <a:schemeClr val="bg1"/>
                </a:solidFill>
              </a:rPr>
              <a:t>Recognition 2: Fault A</a:t>
            </a:r>
            <a:endParaRPr lang="en-US" sz="1000" dirty="0">
              <a:solidFill>
                <a:schemeClr val="bg1"/>
              </a:solidFill>
            </a:endParaRPr>
          </a:p>
        </p:txBody>
      </p:sp>
      <p:sp>
        <p:nvSpPr>
          <p:cNvPr id="9" name="Title 1"/>
          <p:cNvSpPr txBox="1">
            <a:spLocks/>
          </p:cNvSpPr>
          <p:nvPr/>
        </p:nvSpPr>
        <p:spPr>
          <a:xfrm>
            <a:off x="2127536" y="2429063"/>
            <a:ext cx="1501797" cy="151391"/>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sz="1000" dirty="0" smtClean="0">
                <a:solidFill>
                  <a:schemeClr val="bg1"/>
                </a:solidFill>
              </a:rPr>
              <a:t>Recognition 3: Fault B</a:t>
            </a:r>
            <a:endParaRPr lang="en-US" sz="1000" dirty="0">
              <a:solidFill>
                <a:schemeClr val="bg1"/>
              </a:solidFill>
            </a:endParaRPr>
          </a:p>
        </p:txBody>
      </p:sp>
      <p:pic>
        <p:nvPicPr>
          <p:cNvPr id="10" name="Google Shape;160;p21"/>
          <p:cNvPicPr preferRelativeResize="0"/>
          <p:nvPr/>
        </p:nvPicPr>
        <p:blipFill>
          <a:blip r:embed="rId5">
            <a:alphaModFix/>
          </a:blip>
          <a:stretch>
            <a:fillRect/>
          </a:stretch>
        </p:blipFill>
        <p:spPr>
          <a:xfrm>
            <a:off x="3975051" y="1896697"/>
            <a:ext cx="1417320" cy="548640"/>
          </a:xfrm>
          <a:prstGeom prst="rect">
            <a:avLst/>
          </a:prstGeom>
          <a:noFill/>
          <a:ln w="9525" cap="flat" cmpd="sng">
            <a:solidFill>
              <a:schemeClr val="dk2"/>
            </a:solidFill>
            <a:prstDash val="solid"/>
            <a:round/>
            <a:headEnd type="none" w="sm" len="sm"/>
            <a:tailEnd type="none" w="sm" len="sm"/>
          </a:ln>
        </p:spPr>
      </p:pic>
      <p:pic>
        <p:nvPicPr>
          <p:cNvPr id="11" name="Google Shape;164;p21"/>
          <p:cNvPicPr preferRelativeResize="0"/>
          <p:nvPr/>
        </p:nvPicPr>
        <p:blipFill>
          <a:blip r:embed="rId4">
            <a:alphaModFix/>
          </a:blip>
          <a:stretch>
            <a:fillRect/>
          </a:stretch>
        </p:blipFill>
        <p:spPr>
          <a:xfrm>
            <a:off x="3771004" y="2025860"/>
            <a:ext cx="95250" cy="342900"/>
          </a:xfrm>
          <a:prstGeom prst="rect">
            <a:avLst/>
          </a:prstGeom>
          <a:noFill/>
          <a:ln>
            <a:noFill/>
          </a:ln>
        </p:spPr>
      </p:pic>
      <p:pic>
        <p:nvPicPr>
          <p:cNvPr id="12" name="Google Shape;164;p21"/>
          <p:cNvPicPr preferRelativeResize="0"/>
          <p:nvPr/>
        </p:nvPicPr>
        <p:blipFill>
          <a:blip r:embed="rId4">
            <a:alphaModFix/>
          </a:blip>
          <a:stretch>
            <a:fillRect/>
          </a:stretch>
        </p:blipFill>
        <p:spPr>
          <a:xfrm>
            <a:off x="5491812" y="2025860"/>
            <a:ext cx="95250" cy="342900"/>
          </a:xfrm>
          <a:prstGeom prst="rect">
            <a:avLst/>
          </a:prstGeom>
          <a:noFill/>
          <a:ln>
            <a:noFill/>
          </a:ln>
        </p:spPr>
      </p:pic>
      <p:sp>
        <p:nvSpPr>
          <p:cNvPr id="13" name="Title 1"/>
          <p:cNvSpPr txBox="1">
            <a:spLocks/>
          </p:cNvSpPr>
          <p:nvPr/>
        </p:nvSpPr>
        <p:spPr>
          <a:xfrm>
            <a:off x="5658971" y="1844441"/>
            <a:ext cx="1501797" cy="151391"/>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sz="1000" dirty="0" smtClean="0">
                <a:solidFill>
                  <a:schemeClr val="bg1"/>
                </a:solidFill>
              </a:rPr>
              <a:t>Outcome 1: No issue</a:t>
            </a:r>
            <a:endParaRPr lang="en-US" sz="1000" dirty="0">
              <a:solidFill>
                <a:schemeClr val="bg1"/>
              </a:solidFill>
            </a:endParaRPr>
          </a:p>
        </p:txBody>
      </p:sp>
      <p:sp>
        <p:nvSpPr>
          <p:cNvPr id="14" name="Title 1"/>
          <p:cNvSpPr txBox="1">
            <a:spLocks/>
          </p:cNvSpPr>
          <p:nvPr/>
        </p:nvSpPr>
        <p:spPr>
          <a:xfrm>
            <a:off x="5658970" y="2164077"/>
            <a:ext cx="1501797" cy="151391"/>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sz="1000" dirty="0" smtClean="0">
                <a:solidFill>
                  <a:schemeClr val="bg1"/>
                </a:solidFill>
              </a:rPr>
              <a:t>Outcome 2: One-off</a:t>
            </a:r>
            <a:endParaRPr lang="en-US" sz="1000" dirty="0">
              <a:solidFill>
                <a:schemeClr val="bg1"/>
              </a:solidFill>
            </a:endParaRPr>
          </a:p>
        </p:txBody>
      </p:sp>
      <p:sp>
        <p:nvSpPr>
          <p:cNvPr id="15" name="Title 1"/>
          <p:cNvSpPr txBox="1">
            <a:spLocks/>
          </p:cNvSpPr>
          <p:nvPr/>
        </p:nvSpPr>
        <p:spPr>
          <a:xfrm>
            <a:off x="5658974" y="2420990"/>
            <a:ext cx="1501797" cy="151391"/>
          </a:xfrm>
          <a:prstGeom prst="rect">
            <a:avLst/>
          </a:prstGeom>
          <a:solidFill>
            <a:schemeClr val="tx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sz="1000" dirty="0" smtClean="0">
                <a:solidFill>
                  <a:schemeClr val="bg1"/>
                </a:solidFill>
              </a:rPr>
              <a:t>Outcome 3: Stop line</a:t>
            </a:r>
            <a:endParaRPr lang="en-US" sz="1000" dirty="0">
              <a:solidFill>
                <a:schemeClr val="bg1"/>
              </a:solidFill>
            </a:endParaRPr>
          </a:p>
        </p:txBody>
      </p:sp>
      <p:pic>
        <p:nvPicPr>
          <p:cNvPr id="16" name="Google Shape;165;p21"/>
          <p:cNvPicPr preferRelativeResize="0"/>
          <p:nvPr/>
        </p:nvPicPr>
        <p:blipFill>
          <a:blip r:embed="rId6">
            <a:alphaModFix/>
          </a:blip>
          <a:stretch>
            <a:fillRect/>
          </a:stretch>
        </p:blipFill>
        <p:spPr>
          <a:xfrm>
            <a:off x="769321" y="901473"/>
            <a:ext cx="428625" cy="114300"/>
          </a:xfrm>
          <a:prstGeom prst="rect">
            <a:avLst/>
          </a:prstGeom>
          <a:noFill/>
          <a:ln>
            <a:noFill/>
          </a:ln>
        </p:spPr>
      </p:pic>
      <p:sp>
        <p:nvSpPr>
          <p:cNvPr id="18" name="Rounded Rectangle 17"/>
          <p:cNvSpPr/>
          <p:nvPr/>
        </p:nvSpPr>
        <p:spPr>
          <a:xfrm>
            <a:off x="129813" y="227205"/>
            <a:ext cx="1707639" cy="582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 new image of each face is determined at each recognition.</a:t>
            </a:r>
          </a:p>
        </p:txBody>
      </p:sp>
      <p:pic>
        <p:nvPicPr>
          <p:cNvPr id="20" name="Google Shape;162;p21"/>
          <p:cNvPicPr preferRelativeResize="0"/>
          <p:nvPr/>
        </p:nvPicPr>
        <p:blipFill>
          <a:blip r:embed="rId7">
            <a:alphaModFix/>
          </a:blip>
          <a:stretch>
            <a:fillRect/>
          </a:stretch>
        </p:blipFill>
        <p:spPr>
          <a:xfrm>
            <a:off x="325890" y="1920136"/>
            <a:ext cx="1417320" cy="548640"/>
          </a:xfrm>
          <a:prstGeom prst="rect">
            <a:avLst/>
          </a:prstGeom>
          <a:noFill/>
          <a:ln w="9525" cap="flat" cmpd="sng">
            <a:solidFill>
              <a:schemeClr val="dk2"/>
            </a:solidFill>
            <a:prstDash val="solid"/>
            <a:round/>
            <a:headEnd type="none" w="sm" len="sm"/>
            <a:tailEnd type="none" w="sm" len="sm"/>
          </a:ln>
        </p:spPr>
      </p:pic>
      <p:sp>
        <p:nvSpPr>
          <p:cNvPr id="17" name="Rounded Rectangle 16"/>
          <p:cNvSpPr/>
          <p:nvPr/>
        </p:nvSpPr>
        <p:spPr>
          <a:xfrm>
            <a:off x="195615" y="3631478"/>
            <a:ext cx="670596" cy="777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No fault images x 10,000</a:t>
            </a:r>
            <a:endParaRPr lang="en-US" sz="1000" dirty="0">
              <a:solidFill>
                <a:schemeClr val="tx1"/>
              </a:solidFill>
            </a:endParaRPr>
          </a:p>
        </p:txBody>
      </p:sp>
      <p:pic>
        <p:nvPicPr>
          <p:cNvPr id="19" name="Google Shape;163;p21"/>
          <p:cNvPicPr preferRelativeResize="0"/>
          <p:nvPr/>
        </p:nvPicPr>
        <p:blipFill>
          <a:blip r:embed="rId8">
            <a:alphaModFix/>
          </a:blip>
          <a:stretch>
            <a:fillRect/>
          </a:stretch>
        </p:blipFill>
        <p:spPr>
          <a:xfrm>
            <a:off x="820237" y="3461578"/>
            <a:ext cx="428625" cy="114300"/>
          </a:xfrm>
          <a:prstGeom prst="rect">
            <a:avLst/>
          </a:prstGeom>
          <a:noFill/>
          <a:ln>
            <a:noFill/>
          </a:ln>
        </p:spPr>
      </p:pic>
      <p:sp>
        <p:nvSpPr>
          <p:cNvPr id="21" name="Rounded Rectangle 20"/>
          <p:cNvSpPr/>
          <p:nvPr/>
        </p:nvSpPr>
        <p:spPr>
          <a:xfrm>
            <a:off x="913564" y="3642166"/>
            <a:ext cx="670596" cy="3885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Fault A x 1,000</a:t>
            </a:r>
            <a:endParaRPr lang="en-US" sz="1000" dirty="0">
              <a:solidFill>
                <a:schemeClr val="tx1"/>
              </a:solidFill>
            </a:endParaRPr>
          </a:p>
        </p:txBody>
      </p:sp>
      <p:sp>
        <p:nvSpPr>
          <p:cNvPr id="22" name="Rounded Rectangle 21"/>
          <p:cNvSpPr/>
          <p:nvPr/>
        </p:nvSpPr>
        <p:spPr>
          <a:xfrm>
            <a:off x="918430" y="4042133"/>
            <a:ext cx="670596" cy="3663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Fault B x 1,000</a:t>
            </a:r>
            <a:endParaRPr lang="en-US" sz="1000" dirty="0">
              <a:solidFill>
                <a:schemeClr val="tx1"/>
              </a:solidFill>
            </a:endParaRPr>
          </a:p>
        </p:txBody>
      </p:sp>
      <p:sp>
        <p:nvSpPr>
          <p:cNvPr id="23" name="Rounded Rectangle 22"/>
          <p:cNvSpPr/>
          <p:nvPr/>
        </p:nvSpPr>
        <p:spPr>
          <a:xfrm>
            <a:off x="195614" y="4584110"/>
            <a:ext cx="1388545" cy="5593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Unlabeled images of each face x 12,000</a:t>
            </a:r>
            <a:endParaRPr lang="en-US" sz="1000" dirty="0">
              <a:solidFill>
                <a:schemeClr val="tx1"/>
              </a:solidFill>
            </a:endParaRPr>
          </a:p>
        </p:txBody>
      </p:sp>
      <p:pic>
        <p:nvPicPr>
          <p:cNvPr id="24" name="Google Shape;163;p21"/>
          <p:cNvPicPr preferRelativeResize="0"/>
          <p:nvPr/>
        </p:nvPicPr>
        <p:blipFill>
          <a:blip r:embed="rId8">
            <a:alphaModFix/>
          </a:blip>
          <a:stretch>
            <a:fillRect/>
          </a:stretch>
        </p:blipFill>
        <p:spPr>
          <a:xfrm>
            <a:off x="820236" y="4447004"/>
            <a:ext cx="428625" cy="114300"/>
          </a:xfrm>
          <a:prstGeom prst="rect">
            <a:avLst/>
          </a:prstGeom>
          <a:noFill/>
          <a:ln>
            <a:noFill/>
          </a:ln>
        </p:spPr>
      </p:pic>
      <p:sp>
        <p:nvSpPr>
          <p:cNvPr id="25" name="Rounded Rectangle 24"/>
          <p:cNvSpPr/>
          <p:nvPr/>
        </p:nvSpPr>
        <p:spPr>
          <a:xfrm>
            <a:off x="3913879" y="3628213"/>
            <a:ext cx="1673183" cy="5971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Statistics on expected frequency of faults.</a:t>
            </a:r>
          </a:p>
        </p:txBody>
      </p:sp>
      <p:pic>
        <p:nvPicPr>
          <p:cNvPr id="26" name="Google Shape;163;p21"/>
          <p:cNvPicPr preferRelativeResize="0"/>
          <p:nvPr/>
        </p:nvPicPr>
        <p:blipFill>
          <a:blip r:embed="rId8">
            <a:alphaModFix/>
          </a:blip>
          <a:stretch>
            <a:fillRect/>
          </a:stretch>
        </p:blipFill>
        <p:spPr>
          <a:xfrm>
            <a:off x="4536157" y="3455298"/>
            <a:ext cx="428625" cy="114300"/>
          </a:xfrm>
          <a:prstGeom prst="rect">
            <a:avLst/>
          </a:prstGeom>
          <a:noFill/>
          <a:ln>
            <a:noFill/>
          </a:ln>
        </p:spPr>
      </p:pic>
      <p:sp>
        <p:nvSpPr>
          <p:cNvPr id="27" name="Rounded Rectangle 26"/>
          <p:cNvSpPr/>
          <p:nvPr/>
        </p:nvSpPr>
        <p:spPr>
          <a:xfrm>
            <a:off x="5392371" y="335391"/>
            <a:ext cx="1707639" cy="582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Applicable alert sent to appropriate user given outcome.</a:t>
            </a:r>
          </a:p>
        </p:txBody>
      </p:sp>
      <p:pic>
        <p:nvPicPr>
          <p:cNvPr id="28" name="Google Shape;166;p21"/>
          <p:cNvPicPr preferRelativeResize="0"/>
          <p:nvPr/>
        </p:nvPicPr>
        <p:blipFill>
          <a:blip r:embed="rId9">
            <a:alphaModFix/>
          </a:blip>
          <a:stretch>
            <a:fillRect/>
          </a:stretch>
        </p:blipFill>
        <p:spPr>
          <a:xfrm>
            <a:off x="5981243" y="1015773"/>
            <a:ext cx="428625" cy="114300"/>
          </a:xfrm>
          <a:prstGeom prst="rect">
            <a:avLst/>
          </a:prstGeom>
          <a:noFill/>
          <a:ln>
            <a:noFill/>
          </a:ln>
        </p:spPr>
      </p:pic>
      <p:sp>
        <p:nvSpPr>
          <p:cNvPr id="6" name="TextBox 5"/>
          <p:cNvSpPr txBox="1"/>
          <p:nvPr/>
        </p:nvSpPr>
        <p:spPr>
          <a:xfrm>
            <a:off x="4689597" y="125836"/>
            <a:ext cx="1405548" cy="246221"/>
          </a:xfrm>
          <a:prstGeom prst="rect">
            <a:avLst/>
          </a:prstGeom>
          <a:noFill/>
        </p:spPr>
        <p:txBody>
          <a:bodyPr wrap="square" rtlCol="0">
            <a:spAutoFit/>
          </a:bodyPr>
          <a:lstStyle/>
          <a:p>
            <a:r>
              <a:rPr lang="en-US" sz="1000" dirty="0" smtClean="0"/>
              <a:t>End </a:t>
            </a:r>
            <a:r>
              <a:rPr lang="en-US" sz="1000" dirty="0"/>
              <a:t>user: Car users.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6168000" y="0"/>
            <a:ext cx="2976000"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000" b="1" dirty="0">
                <a:solidFill>
                  <a:schemeClr val="dk1"/>
                </a:solidFill>
                <a:latin typeface="Open Sans"/>
                <a:ea typeface="Open Sans"/>
                <a:cs typeface="Open Sans"/>
                <a:sym typeface="Open Sans"/>
              </a:rPr>
              <a:t>Architecture 2/3 - </a:t>
            </a:r>
            <a:r>
              <a:rPr lang="en" sz="1000" b="1" dirty="0" smtClean="0">
                <a:solidFill>
                  <a:schemeClr val="dk1"/>
                </a:solidFill>
                <a:latin typeface="Open Sans"/>
                <a:ea typeface="Open Sans"/>
                <a:cs typeface="Open Sans"/>
                <a:sym typeface="Open Sans"/>
              </a:rPr>
              <a:t>&lt;</a:t>
            </a:r>
            <a:r>
              <a:rPr lang="en" sz="1000" dirty="0">
                <a:solidFill>
                  <a:schemeClr val="dk1"/>
                </a:solidFill>
                <a:latin typeface="Open Sans"/>
                <a:ea typeface="Open Sans"/>
                <a:cs typeface="Open Sans"/>
                <a:sym typeface="Open Sans"/>
              </a:rPr>
              <a:t> Quality Control Tool </a:t>
            </a:r>
            <a:r>
              <a:rPr lang="en" sz="1000" b="1" dirty="0" smtClean="0">
                <a:solidFill>
                  <a:schemeClr val="dk1"/>
                </a:solidFill>
                <a:latin typeface="Open Sans"/>
                <a:ea typeface="Open Sans"/>
                <a:cs typeface="Open Sans"/>
                <a:sym typeface="Open Sans"/>
              </a:rPr>
              <a:t>&gt;</a:t>
            </a:r>
            <a:endParaRPr sz="1000" b="1" dirty="0">
              <a:solidFill>
                <a:schemeClr val="dk1"/>
              </a:solidFill>
              <a:latin typeface="Open Sans"/>
              <a:ea typeface="Open Sans"/>
              <a:cs typeface="Open Sans"/>
              <a:sym typeface="Open Sans"/>
            </a:endParaRPr>
          </a:p>
        </p:txBody>
      </p:sp>
      <p:pic>
        <p:nvPicPr>
          <p:cNvPr id="3" name="Google Shape;161;p21"/>
          <p:cNvPicPr preferRelativeResize="0"/>
          <p:nvPr/>
        </p:nvPicPr>
        <p:blipFill>
          <a:blip r:embed="rId4">
            <a:alphaModFix/>
          </a:blip>
          <a:stretch>
            <a:fillRect/>
          </a:stretch>
        </p:blipFill>
        <p:spPr>
          <a:xfrm>
            <a:off x="319835" y="2093073"/>
            <a:ext cx="1417320" cy="548640"/>
          </a:xfrm>
          <a:prstGeom prst="rect">
            <a:avLst/>
          </a:prstGeom>
          <a:noFill/>
          <a:ln w="9525" cap="flat" cmpd="sng">
            <a:solidFill>
              <a:schemeClr val="dk2"/>
            </a:solidFill>
            <a:prstDash val="solid"/>
            <a:round/>
            <a:headEnd type="none" w="sm" len="sm"/>
            <a:tailEnd type="none" w="sm" len="sm"/>
          </a:ln>
        </p:spPr>
      </p:pic>
      <p:pic>
        <p:nvPicPr>
          <p:cNvPr id="4" name="Google Shape;164;p21"/>
          <p:cNvPicPr preferRelativeResize="0"/>
          <p:nvPr/>
        </p:nvPicPr>
        <p:blipFill>
          <a:blip r:embed="rId5">
            <a:alphaModFix/>
          </a:blip>
          <a:stretch>
            <a:fillRect/>
          </a:stretch>
        </p:blipFill>
        <p:spPr>
          <a:xfrm>
            <a:off x="1916972" y="2195943"/>
            <a:ext cx="95250" cy="342900"/>
          </a:xfrm>
          <a:prstGeom prst="rect">
            <a:avLst/>
          </a:prstGeom>
          <a:noFill/>
          <a:ln>
            <a:noFill/>
          </a:ln>
        </p:spPr>
      </p:pic>
      <p:sp>
        <p:nvSpPr>
          <p:cNvPr id="6" name="Title 1"/>
          <p:cNvSpPr txBox="1">
            <a:spLocks/>
          </p:cNvSpPr>
          <p:nvPr/>
        </p:nvSpPr>
        <p:spPr>
          <a:xfrm>
            <a:off x="2206257" y="1969500"/>
            <a:ext cx="1501797" cy="226443"/>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dirty="0" smtClean="0">
                <a:solidFill>
                  <a:schemeClr val="bg1"/>
                </a:solidFill>
              </a:rPr>
              <a:t>Class 1: No Fault</a:t>
            </a:r>
            <a:endParaRPr lang="en-US" sz="1000" dirty="0">
              <a:solidFill>
                <a:schemeClr val="bg1"/>
              </a:solidFill>
            </a:endParaRPr>
          </a:p>
        </p:txBody>
      </p:sp>
      <p:sp>
        <p:nvSpPr>
          <p:cNvPr id="9" name="Title 1"/>
          <p:cNvSpPr txBox="1">
            <a:spLocks/>
          </p:cNvSpPr>
          <p:nvPr/>
        </p:nvSpPr>
        <p:spPr>
          <a:xfrm>
            <a:off x="2206254" y="2282716"/>
            <a:ext cx="1501797" cy="226443"/>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dirty="0" smtClean="0">
                <a:solidFill>
                  <a:schemeClr val="bg1"/>
                </a:solidFill>
              </a:rPr>
              <a:t>Class 2: Fault A</a:t>
            </a:r>
            <a:endParaRPr lang="en-US" sz="1000" dirty="0">
              <a:solidFill>
                <a:schemeClr val="bg1"/>
              </a:solidFill>
            </a:endParaRPr>
          </a:p>
        </p:txBody>
      </p:sp>
      <p:sp>
        <p:nvSpPr>
          <p:cNvPr id="10" name="Title 1"/>
          <p:cNvSpPr txBox="1">
            <a:spLocks/>
          </p:cNvSpPr>
          <p:nvPr/>
        </p:nvSpPr>
        <p:spPr>
          <a:xfrm>
            <a:off x="2206255" y="2594239"/>
            <a:ext cx="1501797" cy="226443"/>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dirty="0" smtClean="0">
                <a:solidFill>
                  <a:schemeClr val="bg1"/>
                </a:solidFill>
              </a:rPr>
              <a:t>Class 3: Fault B</a:t>
            </a:r>
            <a:endParaRPr lang="en-US" sz="1000" dirty="0">
              <a:solidFill>
                <a:schemeClr val="bg1"/>
              </a:solidFill>
            </a:endParaRPr>
          </a:p>
        </p:txBody>
      </p:sp>
      <p:pic>
        <p:nvPicPr>
          <p:cNvPr id="11" name="Google Shape;160;p21"/>
          <p:cNvPicPr preferRelativeResize="0"/>
          <p:nvPr/>
        </p:nvPicPr>
        <p:blipFill>
          <a:blip r:embed="rId6">
            <a:alphaModFix/>
          </a:blip>
          <a:stretch>
            <a:fillRect/>
          </a:stretch>
        </p:blipFill>
        <p:spPr>
          <a:xfrm>
            <a:off x="4138553" y="2039287"/>
            <a:ext cx="1417320" cy="548640"/>
          </a:xfrm>
          <a:prstGeom prst="rect">
            <a:avLst/>
          </a:prstGeom>
          <a:noFill/>
          <a:ln w="9525" cap="flat" cmpd="sng">
            <a:solidFill>
              <a:schemeClr val="dk2"/>
            </a:solidFill>
            <a:prstDash val="solid"/>
            <a:round/>
            <a:headEnd type="none" w="sm" len="sm"/>
            <a:tailEnd type="none" w="sm" len="sm"/>
          </a:ln>
        </p:spPr>
      </p:pic>
      <p:sp>
        <p:nvSpPr>
          <p:cNvPr id="12" name="Title 1"/>
          <p:cNvSpPr txBox="1">
            <a:spLocks/>
          </p:cNvSpPr>
          <p:nvPr/>
        </p:nvSpPr>
        <p:spPr>
          <a:xfrm>
            <a:off x="5876977" y="1969499"/>
            <a:ext cx="1501797" cy="226443"/>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dirty="0" smtClean="0">
                <a:solidFill>
                  <a:schemeClr val="bg1"/>
                </a:solidFill>
              </a:rPr>
              <a:t>Outcome 1: No issue</a:t>
            </a:r>
            <a:endParaRPr lang="en-US" sz="1000" dirty="0">
              <a:solidFill>
                <a:schemeClr val="bg1"/>
              </a:solidFill>
            </a:endParaRPr>
          </a:p>
        </p:txBody>
      </p:sp>
      <p:sp>
        <p:nvSpPr>
          <p:cNvPr id="13" name="Title 1"/>
          <p:cNvSpPr txBox="1">
            <a:spLocks/>
          </p:cNvSpPr>
          <p:nvPr/>
        </p:nvSpPr>
        <p:spPr>
          <a:xfrm>
            <a:off x="5876977" y="2295421"/>
            <a:ext cx="1501797" cy="226443"/>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dirty="0" smtClean="0">
                <a:solidFill>
                  <a:schemeClr val="bg1"/>
                </a:solidFill>
              </a:rPr>
              <a:t>Outcome 2: One-off</a:t>
            </a:r>
            <a:endParaRPr lang="en-US" sz="1000" dirty="0">
              <a:solidFill>
                <a:schemeClr val="bg1"/>
              </a:solidFill>
            </a:endParaRPr>
          </a:p>
        </p:txBody>
      </p:sp>
      <p:sp>
        <p:nvSpPr>
          <p:cNvPr id="14" name="Title 1"/>
          <p:cNvSpPr txBox="1">
            <a:spLocks/>
          </p:cNvSpPr>
          <p:nvPr/>
        </p:nvSpPr>
        <p:spPr>
          <a:xfrm>
            <a:off x="5876977" y="2594239"/>
            <a:ext cx="1501797" cy="226443"/>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dirty="0" smtClean="0">
                <a:solidFill>
                  <a:schemeClr val="bg1"/>
                </a:solidFill>
              </a:rPr>
              <a:t>Outcome 3 : Stop line</a:t>
            </a:r>
            <a:endParaRPr lang="en-US" sz="1000" dirty="0">
              <a:solidFill>
                <a:schemeClr val="bg1"/>
              </a:solidFill>
            </a:endParaRPr>
          </a:p>
        </p:txBody>
      </p:sp>
      <p:pic>
        <p:nvPicPr>
          <p:cNvPr id="15" name="Google Shape;164;p21"/>
          <p:cNvPicPr preferRelativeResize="0"/>
          <p:nvPr/>
        </p:nvPicPr>
        <p:blipFill>
          <a:blip r:embed="rId5">
            <a:alphaModFix/>
          </a:blip>
          <a:stretch>
            <a:fillRect/>
          </a:stretch>
        </p:blipFill>
        <p:spPr>
          <a:xfrm>
            <a:off x="3855783" y="2195943"/>
            <a:ext cx="95250" cy="342900"/>
          </a:xfrm>
          <a:prstGeom prst="rect">
            <a:avLst/>
          </a:prstGeom>
          <a:noFill/>
          <a:ln>
            <a:noFill/>
          </a:ln>
        </p:spPr>
      </p:pic>
      <p:pic>
        <p:nvPicPr>
          <p:cNvPr id="16" name="Google Shape;164;p21"/>
          <p:cNvPicPr preferRelativeResize="0"/>
          <p:nvPr/>
        </p:nvPicPr>
        <p:blipFill>
          <a:blip r:embed="rId5">
            <a:alphaModFix/>
          </a:blip>
          <a:stretch>
            <a:fillRect/>
          </a:stretch>
        </p:blipFill>
        <p:spPr>
          <a:xfrm>
            <a:off x="5696694" y="2178964"/>
            <a:ext cx="95250" cy="342900"/>
          </a:xfrm>
          <a:prstGeom prst="rect">
            <a:avLst/>
          </a:prstGeom>
          <a:noFill/>
          <a:ln>
            <a:noFill/>
          </a:ln>
        </p:spPr>
      </p:pic>
      <p:sp>
        <p:nvSpPr>
          <p:cNvPr id="18" name="Rounded Rectangle 17"/>
          <p:cNvSpPr/>
          <p:nvPr/>
        </p:nvSpPr>
        <p:spPr>
          <a:xfrm>
            <a:off x="217985" y="227205"/>
            <a:ext cx="1707639" cy="582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New picture of completed product at each turn of assembly line</a:t>
            </a:r>
            <a:endParaRPr lang="en-US" sz="1000" dirty="0">
              <a:solidFill>
                <a:schemeClr val="tx1"/>
              </a:solidFill>
            </a:endParaRPr>
          </a:p>
        </p:txBody>
      </p:sp>
      <p:pic>
        <p:nvPicPr>
          <p:cNvPr id="19" name="Google Shape;165;p21"/>
          <p:cNvPicPr preferRelativeResize="0"/>
          <p:nvPr/>
        </p:nvPicPr>
        <p:blipFill>
          <a:blip r:embed="rId7">
            <a:alphaModFix/>
          </a:blip>
          <a:stretch>
            <a:fillRect/>
          </a:stretch>
        </p:blipFill>
        <p:spPr>
          <a:xfrm>
            <a:off x="814182" y="901473"/>
            <a:ext cx="428625" cy="114300"/>
          </a:xfrm>
          <a:prstGeom prst="rect">
            <a:avLst/>
          </a:prstGeom>
          <a:noFill/>
          <a:ln>
            <a:noFill/>
          </a:ln>
        </p:spPr>
      </p:pic>
      <p:sp>
        <p:nvSpPr>
          <p:cNvPr id="20" name="Rounded Rectangle 19"/>
          <p:cNvSpPr/>
          <p:nvPr/>
        </p:nvSpPr>
        <p:spPr>
          <a:xfrm>
            <a:off x="5392371" y="335391"/>
            <a:ext cx="1707639" cy="582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Applicable alert sent to appropriate </a:t>
            </a:r>
            <a:r>
              <a:rPr lang="en-US" sz="1000" dirty="0" smtClean="0">
                <a:solidFill>
                  <a:schemeClr val="tx1"/>
                </a:solidFill>
              </a:rPr>
              <a:t>staff </a:t>
            </a:r>
            <a:r>
              <a:rPr lang="en-US" sz="1000" dirty="0">
                <a:solidFill>
                  <a:schemeClr val="tx1"/>
                </a:solidFill>
              </a:rPr>
              <a:t>given outcome.</a:t>
            </a:r>
          </a:p>
        </p:txBody>
      </p:sp>
      <p:pic>
        <p:nvPicPr>
          <p:cNvPr id="21" name="Google Shape;166;p21"/>
          <p:cNvPicPr preferRelativeResize="0"/>
          <p:nvPr/>
        </p:nvPicPr>
        <p:blipFill>
          <a:blip r:embed="rId8">
            <a:alphaModFix/>
          </a:blip>
          <a:stretch>
            <a:fillRect/>
          </a:stretch>
        </p:blipFill>
        <p:spPr>
          <a:xfrm>
            <a:off x="5981243" y="1015773"/>
            <a:ext cx="428625" cy="114300"/>
          </a:xfrm>
          <a:prstGeom prst="rect">
            <a:avLst/>
          </a:prstGeom>
          <a:noFill/>
          <a:ln>
            <a:noFill/>
          </a:ln>
        </p:spPr>
      </p:pic>
      <p:sp>
        <p:nvSpPr>
          <p:cNvPr id="22" name="TextBox 21"/>
          <p:cNvSpPr txBox="1"/>
          <p:nvPr/>
        </p:nvSpPr>
        <p:spPr>
          <a:xfrm>
            <a:off x="4656202" y="89170"/>
            <a:ext cx="2080984" cy="246221"/>
          </a:xfrm>
          <a:prstGeom prst="rect">
            <a:avLst/>
          </a:prstGeom>
          <a:noFill/>
        </p:spPr>
        <p:txBody>
          <a:bodyPr wrap="square" rtlCol="0">
            <a:spAutoFit/>
          </a:bodyPr>
          <a:lstStyle/>
          <a:p>
            <a:r>
              <a:rPr lang="en-US" sz="1000" dirty="0" smtClean="0"/>
              <a:t>End </a:t>
            </a:r>
            <a:r>
              <a:rPr lang="en-US" sz="1000" dirty="0"/>
              <a:t>user: </a:t>
            </a:r>
            <a:r>
              <a:rPr lang="en-US" sz="1000" dirty="0" smtClean="0"/>
              <a:t>factory line worker</a:t>
            </a:r>
            <a:endParaRPr lang="en-US" sz="1000" dirty="0"/>
          </a:p>
        </p:txBody>
      </p:sp>
      <p:pic>
        <p:nvPicPr>
          <p:cNvPr id="23" name="Google Shape;163;p21"/>
          <p:cNvPicPr preferRelativeResize="0"/>
          <p:nvPr/>
        </p:nvPicPr>
        <p:blipFill>
          <a:blip r:embed="rId9">
            <a:alphaModFix/>
          </a:blip>
          <a:stretch>
            <a:fillRect/>
          </a:stretch>
        </p:blipFill>
        <p:spPr>
          <a:xfrm>
            <a:off x="820237" y="3461578"/>
            <a:ext cx="428625" cy="114300"/>
          </a:xfrm>
          <a:prstGeom prst="rect">
            <a:avLst/>
          </a:prstGeom>
          <a:noFill/>
          <a:ln>
            <a:noFill/>
          </a:ln>
        </p:spPr>
      </p:pic>
      <p:sp>
        <p:nvSpPr>
          <p:cNvPr id="24" name="Rounded Rectangle 23"/>
          <p:cNvSpPr/>
          <p:nvPr/>
        </p:nvSpPr>
        <p:spPr>
          <a:xfrm>
            <a:off x="195615" y="3631478"/>
            <a:ext cx="670596" cy="7770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No fault images x 15,000</a:t>
            </a:r>
            <a:endParaRPr lang="en-US" sz="1000" dirty="0">
              <a:solidFill>
                <a:schemeClr val="tx1"/>
              </a:solidFill>
            </a:endParaRPr>
          </a:p>
        </p:txBody>
      </p:sp>
      <p:sp>
        <p:nvSpPr>
          <p:cNvPr id="25" name="Rounded Rectangle 24"/>
          <p:cNvSpPr/>
          <p:nvPr/>
        </p:nvSpPr>
        <p:spPr>
          <a:xfrm>
            <a:off x="913564" y="3642166"/>
            <a:ext cx="670596" cy="3885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Fault A x 3,000</a:t>
            </a:r>
            <a:endParaRPr lang="en-US" sz="1000" dirty="0">
              <a:solidFill>
                <a:schemeClr val="tx1"/>
              </a:solidFill>
            </a:endParaRPr>
          </a:p>
        </p:txBody>
      </p:sp>
      <p:sp>
        <p:nvSpPr>
          <p:cNvPr id="26" name="Rounded Rectangle 25"/>
          <p:cNvSpPr/>
          <p:nvPr/>
        </p:nvSpPr>
        <p:spPr>
          <a:xfrm>
            <a:off x="913564" y="4030676"/>
            <a:ext cx="670596" cy="3885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Fault A x 2,000</a:t>
            </a:r>
            <a:endParaRPr lang="en-US" sz="1000" dirty="0">
              <a:solidFill>
                <a:schemeClr val="tx1"/>
              </a:solidFill>
            </a:endParaRPr>
          </a:p>
        </p:txBody>
      </p:sp>
      <p:pic>
        <p:nvPicPr>
          <p:cNvPr id="27" name="Google Shape;163;p21"/>
          <p:cNvPicPr preferRelativeResize="0"/>
          <p:nvPr/>
        </p:nvPicPr>
        <p:blipFill>
          <a:blip r:embed="rId9">
            <a:alphaModFix/>
          </a:blip>
          <a:stretch>
            <a:fillRect/>
          </a:stretch>
        </p:blipFill>
        <p:spPr>
          <a:xfrm>
            <a:off x="820236" y="4447004"/>
            <a:ext cx="428625" cy="114300"/>
          </a:xfrm>
          <a:prstGeom prst="rect">
            <a:avLst/>
          </a:prstGeom>
          <a:noFill/>
          <a:ln>
            <a:noFill/>
          </a:ln>
        </p:spPr>
      </p:pic>
      <p:sp>
        <p:nvSpPr>
          <p:cNvPr id="29" name="Rounded Rectangle 28"/>
          <p:cNvSpPr/>
          <p:nvPr/>
        </p:nvSpPr>
        <p:spPr>
          <a:xfrm>
            <a:off x="195614" y="4584110"/>
            <a:ext cx="1388545" cy="5593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Unlabeled pictures of finished product x 20,000</a:t>
            </a:r>
            <a:endParaRPr lang="en-US" sz="1000" dirty="0">
              <a:solidFill>
                <a:schemeClr val="tx1"/>
              </a:solidFill>
            </a:endParaRPr>
          </a:p>
        </p:txBody>
      </p:sp>
      <p:sp>
        <p:nvSpPr>
          <p:cNvPr id="30" name="Rounded Rectangle 29"/>
          <p:cNvSpPr/>
          <p:nvPr/>
        </p:nvSpPr>
        <p:spPr>
          <a:xfrm>
            <a:off x="3913879" y="3628213"/>
            <a:ext cx="1673183" cy="5971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Statistics on expected frequency of faults.</a:t>
            </a:r>
          </a:p>
        </p:txBody>
      </p:sp>
      <p:pic>
        <p:nvPicPr>
          <p:cNvPr id="31" name="Google Shape;163;p21"/>
          <p:cNvPicPr preferRelativeResize="0"/>
          <p:nvPr/>
        </p:nvPicPr>
        <p:blipFill>
          <a:blip r:embed="rId9">
            <a:alphaModFix/>
          </a:blip>
          <a:stretch>
            <a:fillRect/>
          </a:stretch>
        </p:blipFill>
        <p:spPr>
          <a:xfrm>
            <a:off x="4536157" y="3455298"/>
            <a:ext cx="428625" cy="1143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801293" y="0"/>
            <a:ext cx="3342707" cy="384900"/>
          </a:xfrm>
          <a:prstGeom prst="rect">
            <a:avLst/>
          </a:prstGeom>
          <a:noFill/>
          <a:ln>
            <a:noFill/>
          </a:ln>
        </p:spPr>
        <p:txBody>
          <a:bodyPr spcFirstLastPara="1" wrap="square" lIns="91425" tIns="91425" rIns="91425" bIns="91425" anchor="t" anchorCtr="0">
            <a:noAutofit/>
          </a:bodyPr>
          <a:lstStyle/>
          <a:p>
            <a:pPr lvl="0" algn="r">
              <a:lnSpc>
                <a:spcPct val="115000"/>
              </a:lnSpc>
            </a:pPr>
            <a:r>
              <a:rPr lang="en" sz="1200" b="1" dirty="0">
                <a:solidFill>
                  <a:schemeClr val="dk1"/>
                </a:solidFill>
                <a:latin typeface="Open Sans"/>
                <a:ea typeface="Open Sans"/>
                <a:cs typeface="Open Sans"/>
                <a:sym typeface="Open Sans"/>
              </a:rPr>
              <a:t>Architecture 3/3 - </a:t>
            </a:r>
            <a:r>
              <a:rPr lang="en" sz="1200" b="1" dirty="0" smtClean="0">
                <a:solidFill>
                  <a:schemeClr val="dk1"/>
                </a:solidFill>
                <a:latin typeface="Open Sans"/>
                <a:ea typeface="Open Sans"/>
                <a:cs typeface="Open Sans"/>
                <a:sym typeface="Open Sans"/>
              </a:rPr>
              <a:t>&lt;</a:t>
            </a:r>
            <a:r>
              <a:rPr lang="en" sz="1200" dirty="0">
                <a:solidFill>
                  <a:schemeClr val="dk1"/>
                </a:solidFill>
                <a:latin typeface="Open Sans"/>
                <a:ea typeface="Open Sans"/>
                <a:cs typeface="Open Sans"/>
                <a:sym typeface="Open Sans"/>
              </a:rPr>
              <a:t> Car Charger Model </a:t>
            </a:r>
            <a:r>
              <a:rPr lang="en" sz="1200" b="1" dirty="0" smtClean="0">
                <a:solidFill>
                  <a:schemeClr val="dk1"/>
                </a:solidFill>
                <a:latin typeface="Open Sans"/>
                <a:ea typeface="Open Sans"/>
                <a:cs typeface="Open Sans"/>
                <a:sym typeface="Open Sans"/>
              </a:rPr>
              <a:t>&gt;</a:t>
            </a:r>
            <a:endParaRPr sz="1200" b="1" dirty="0">
              <a:solidFill>
                <a:schemeClr val="dk1"/>
              </a:solidFill>
              <a:latin typeface="Open Sans"/>
              <a:ea typeface="Open Sans"/>
              <a:cs typeface="Open Sans"/>
              <a:sym typeface="Open Sans"/>
            </a:endParaRPr>
          </a:p>
        </p:txBody>
      </p:sp>
      <p:pic>
        <p:nvPicPr>
          <p:cNvPr id="3" name="Google Shape;148;p21"/>
          <p:cNvPicPr preferRelativeResize="0"/>
          <p:nvPr/>
        </p:nvPicPr>
        <p:blipFill>
          <a:blip r:embed="rId4">
            <a:alphaModFix/>
          </a:blip>
          <a:stretch>
            <a:fillRect/>
          </a:stretch>
        </p:blipFill>
        <p:spPr>
          <a:xfrm>
            <a:off x="157517" y="2009476"/>
            <a:ext cx="1417320" cy="548640"/>
          </a:xfrm>
          <a:prstGeom prst="rect">
            <a:avLst/>
          </a:prstGeom>
          <a:noFill/>
          <a:ln w="9525" cap="flat" cmpd="sng">
            <a:solidFill>
              <a:schemeClr val="dk2"/>
            </a:solidFill>
            <a:prstDash val="solid"/>
            <a:round/>
            <a:headEnd type="none" w="sm" len="sm"/>
            <a:tailEnd type="none" w="sm" len="sm"/>
          </a:ln>
        </p:spPr>
      </p:pic>
      <p:sp>
        <p:nvSpPr>
          <p:cNvPr id="4" name="Title 1"/>
          <p:cNvSpPr txBox="1">
            <a:spLocks/>
          </p:cNvSpPr>
          <p:nvPr/>
        </p:nvSpPr>
        <p:spPr>
          <a:xfrm>
            <a:off x="1945865" y="1856277"/>
            <a:ext cx="1624294" cy="256069"/>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 dirty="0" smtClean="0">
                <a:solidFill>
                  <a:schemeClr val="bg1"/>
                </a:solidFill>
              </a:rPr>
              <a:t>Optimization </a:t>
            </a:r>
            <a:r>
              <a:rPr lang="en-US" sz="800" dirty="0">
                <a:solidFill>
                  <a:schemeClr val="bg1"/>
                </a:solidFill>
              </a:rPr>
              <a:t>1: </a:t>
            </a:r>
            <a:r>
              <a:rPr lang="en-US" sz="800" dirty="0" smtClean="0">
                <a:solidFill>
                  <a:schemeClr val="bg1"/>
                </a:solidFill>
              </a:rPr>
              <a:t>100% </a:t>
            </a:r>
            <a:r>
              <a:rPr lang="en-US" sz="800" dirty="0">
                <a:solidFill>
                  <a:schemeClr val="bg1"/>
                </a:solidFill>
              </a:rPr>
              <a:t>charge.</a:t>
            </a:r>
          </a:p>
        </p:txBody>
      </p:sp>
      <p:sp>
        <p:nvSpPr>
          <p:cNvPr id="5" name="Title 1"/>
          <p:cNvSpPr txBox="1">
            <a:spLocks/>
          </p:cNvSpPr>
          <p:nvPr/>
        </p:nvSpPr>
        <p:spPr>
          <a:xfrm>
            <a:off x="1945865" y="2177450"/>
            <a:ext cx="1624294" cy="226443"/>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 dirty="0" smtClean="0">
                <a:solidFill>
                  <a:schemeClr val="bg1"/>
                </a:solidFill>
              </a:rPr>
              <a:t>Optimization 2: 150% charge</a:t>
            </a:r>
            <a:endParaRPr lang="en-US" sz="800" dirty="0">
              <a:solidFill>
                <a:schemeClr val="bg1"/>
              </a:solidFill>
            </a:endParaRPr>
          </a:p>
        </p:txBody>
      </p:sp>
      <p:sp>
        <p:nvSpPr>
          <p:cNvPr id="6" name="Title 1"/>
          <p:cNvSpPr txBox="1">
            <a:spLocks/>
          </p:cNvSpPr>
          <p:nvPr/>
        </p:nvSpPr>
        <p:spPr>
          <a:xfrm>
            <a:off x="1945864" y="2490283"/>
            <a:ext cx="1624295" cy="226443"/>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 dirty="0" smtClean="0">
                <a:solidFill>
                  <a:schemeClr val="bg1"/>
                </a:solidFill>
              </a:rPr>
              <a:t>Optimization 3: 200% charge</a:t>
            </a:r>
            <a:endParaRPr lang="en-US" sz="800" dirty="0">
              <a:solidFill>
                <a:schemeClr val="bg1"/>
              </a:solidFill>
            </a:endParaRPr>
          </a:p>
        </p:txBody>
      </p:sp>
      <p:pic>
        <p:nvPicPr>
          <p:cNvPr id="7" name="Google Shape;160;p21"/>
          <p:cNvPicPr preferRelativeResize="0"/>
          <p:nvPr/>
        </p:nvPicPr>
        <p:blipFill>
          <a:blip r:embed="rId5">
            <a:alphaModFix/>
          </a:blip>
          <a:stretch>
            <a:fillRect/>
          </a:stretch>
        </p:blipFill>
        <p:spPr>
          <a:xfrm>
            <a:off x="3823660" y="1969498"/>
            <a:ext cx="1417320" cy="548640"/>
          </a:xfrm>
          <a:prstGeom prst="rect">
            <a:avLst/>
          </a:prstGeom>
          <a:noFill/>
          <a:ln w="9525" cap="flat" cmpd="sng">
            <a:solidFill>
              <a:schemeClr val="dk2"/>
            </a:solidFill>
            <a:prstDash val="solid"/>
            <a:round/>
            <a:headEnd type="none" w="sm" len="sm"/>
            <a:tailEnd type="none" w="sm" len="sm"/>
          </a:ln>
        </p:spPr>
      </p:pic>
      <p:sp>
        <p:nvSpPr>
          <p:cNvPr id="8" name="Title 1"/>
          <p:cNvSpPr txBox="1">
            <a:spLocks/>
          </p:cNvSpPr>
          <p:nvPr/>
        </p:nvSpPr>
        <p:spPr>
          <a:xfrm>
            <a:off x="5468211" y="1854900"/>
            <a:ext cx="2488885" cy="229196"/>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 dirty="0" smtClean="0">
                <a:solidFill>
                  <a:schemeClr val="bg1"/>
                </a:solidFill>
              </a:rPr>
              <a:t>Outcome </a:t>
            </a:r>
            <a:r>
              <a:rPr lang="en-US" sz="800" dirty="0">
                <a:solidFill>
                  <a:schemeClr val="bg1"/>
                </a:solidFill>
              </a:rPr>
              <a:t>1: Car is fully charged</a:t>
            </a:r>
          </a:p>
        </p:txBody>
      </p:sp>
      <p:sp>
        <p:nvSpPr>
          <p:cNvPr id="9" name="Title 1"/>
          <p:cNvSpPr txBox="1">
            <a:spLocks/>
          </p:cNvSpPr>
          <p:nvPr/>
        </p:nvSpPr>
        <p:spPr>
          <a:xfrm>
            <a:off x="5489417" y="2172770"/>
            <a:ext cx="2467680" cy="203273"/>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 dirty="0" smtClean="0">
                <a:solidFill>
                  <a:schemeClr val="bg1"/>
                </a:solidFill>
              </a:rPr>
              <a:t>Outcome </a:t>
            </a:r>
            <a:r>
              <a:rPr lang="en-US" sz="800" dirty="0">
                <a:solidFill>
                  <a:schemeClr val="bg1"/>
                </a:solidFill>
              </a:rPr>
              <a:t>2: Cars are recharged with extra energy </a:t>
            </a:r>
          </a:p>
        </p:txBody>
      </p:sp>
      <p:sp>
        <p:nvSpPr>
          <p:cNvPr id="10" name="Title 1"/>
          <p:cNvSpPr txBox="1">
            <a:spLocks/>
          </p:cNvSpPr>
          <p:nvPr/>
        </p:nvSpPr>
        <p:spPr>
          <a:xfrm>
            <a:off x="5489417" y="2490284"/>
            <a:ext cx="2467679" cy="226442"/>
          </a:xfrm>
          <a:prstGeom prst="rect">
            <a:avLst/>
          </a:prstGeom>
          <a:solidFill>
            <a:schemeClr val="tx1"/>
          </a:solidFill>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800" dirty="0" smtClean="0">
                <a:solidFill>
                  <a:schemeClr val="bg1"/>
                </a:solidFill>
              </a:rPr>
              <a:t>Outcome </a:t>
            </a:r>
            <a:r>
              <a:rPr lang="en-US" sz="800" dirty="0">
                <a:solidFill>
                  <a:schemeClr val="bg1"/>
                </a:solidFill>
              </a:rPr>
              <a:t>3: </a:t>
            </a:r>
            <a:r>
              <a:rPr lang="en-US" sz="800" dirty="0" smtClean="0">
                <a:solidFill>
                  <a:schemeClr val="bg1"/>
                </a:solidFill>
              </a:rPr>
              <a:t>Car </a:t>
            </a:r>
            <a:r>
              <a:rPr lang="en-US" sz="800" dirty="0">
                <a:solidFill>
                  <a:schemeClr val="bg1"/>
                </a:solidFill>
              </a:rPr>
              <a:t>are energy optimized</a:t>
            </a:r>
          </a:p>
        </p:txBody>
      </p:sp>
      <p:pic>
        <p:nvPicPr>
          <p:cNvPr id="11" name="Google Shape;165;p21"/>
          <p:cNvPicPr preferRelativeResize="0"/>
          <p:nvPr/>
        </p:nvPicPr>
        <p:blipFill>
          <a:blip r:embed="rId6">
            <a:alphaModFix/>
          </a:blip>
          <a:stretch>
            <a:fillRect/>
          </a:stretch>
        </p:blipFill>
        <p:spPr>
          <a:xfrm>
            <a:off x="814182" y="901473"/>
            <a:ext cx="428625" cy="114300"/>
          </a:xfrm>
          <a:prstGeom prst="rect">
            <a:avLst/>
          </a:prstGeom>
          <a:noFill/>
          <a:ln>
            <a:noFill/>
          </a:ln>
        </p:spPr>
      </p:pic>
      <p:sp>
        <p:nvSpPr>
          <p:cNvPr id="12" name="Rounded Rectangle 11"/>
          <p:cNvSpPr/>
          <p:nvPr/>
        </p:nvSpPr>
        <p:spPr>
          <a:xfrm>
            <a:off x="167654" y="247391"/>
            <a:ext cx="1707639" cy="582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Electricity is supplied to the car at each charging station.</a:t>
            </a:r>
          </a:p>
        </p:txBody>
      </p:sp>
      <p:pic>
        <p:nvPicPr>
          <p:cNvPr id="13" name="Google Shape;163;p21"/>
          <p:cNvPicPr preferRelativeResize="0"/>
          <p:nvPr/>
        </p:nvPicPr>
        <p:blipFill>
          <a:blip r:embed="rId7">
            <a:alphaModFix/>
          </a:blip>
          <a:stretch>
            <a:fillRect/>
          </a:stretch>
        </p:blipFill>
        <p:spPr>
          <a:xfrm>
            <a:off x="807163" y="3443819"/>
            <a:ext cx="428625" cy="114300"/>
          </a:xfrm>
          <a:prstGeom prst="rect">
            <a:avLst/>
          </a:prstGeom>
          <a:noFill/>
          <a:ln>
            <a:noFill/>
          </a:ln>
        </p:spPr>
      </p:pic>
      <p:pic>
        <p:nvPicPr>
          <p:cNvPr id="14" name="Google Shape;164;p21"/>
          <p:cNvPicPr preferRelativeResize="0"/>
          <p:nvPr/>
        </p:nvPicPr>
        <p:blipFill>
          <a:blip r:embed="rId8">
            <a:alphaModFix/>
          </a:blip>
          <a:stretch>
            <a:fillRect/>
          </a:stretch>
        </p:blipFill>
        <p:spPr>
          <a:xfrm>
            <a:off x="1705025" y="2119221"/>
            <a:ext cx="95250" cy="342900"/>
          </a:xfrm>
          <a:prstGeom prst="rect">
            <a:avLst/>
          </a:prstGeom>
          <a:noFill/>
          <a:ln>
            <a:noFill/>
          </a:ln>
        </p:spPr>
      </p:pic>
      <p:pic>
        <p:nvPicPr>
          <p:cNvPr id="15" name="Google Shape;164;p21"/>
          <p:cNvPicPr preferRelativeResize="0"/>
          <p:nvPr/>
        </p:nvPicPr>
        <p:blipFill>
          <a:blip r:embed="rId8">
            <a:alphaModFix/>
          </a:blip>
          <a:stretch>
            <a:fillRect/>
          </a:stretch>
        </p:blipFill>
        <p:spPr>
          <a:xfrm>
            <a:off x="3665409" y="2119221"/>
            <a:ext cx="95250" cy="342900"/>
          </a:xfrm>
          <a:prstGeom prst="rect">
            <a:avLst/>
          </a:prstGeom>
          <a:noFill/>
          <a:ln>
            <a:noFill/>
          </a:ln>
        </p:spPr>
      </p:pic>
      <p:pic>
        <p:nvPicPr>
          <p:cNvPr id="16" name="Google Shape;164;p21"/>
          <p:cNvPicPr preferRelativeResize="0"/>
          <p:nvPr/>
        </p:nvPicPr>
        <p:blipFill>
          <a:blip r:embed="rId8">
            <a:alphaModFix/>
          </a:blip>
          <a:stretch>
            <a:fillRect/>
          </a:stretch>
        </p:blipFill>
        <p:spPr>
          <a:xfrm>
            <a:off x="5302068" y="2112346"/>
            <a:ext cx="95250" cy="342900"/>
          </a:xfrm>
          <a:prstGeom prst="rect">
            <a:avLst/>
          </a:prstGeom>
          <a:noFill/>
          <a:ln>
            <a:noFill/>
          </a:ln>
        </p:spPr>
      </p:pic>
      <p:sp>
        <p:nvSpPr>
          <p:cNvPr id="17" name="Rounded Rectangle 16"/>
          <p:cNvSpPr/>
          <p:nvPr/>
        </p:nvSpPr>
        <p:spPr>
          <a:xfrm>
            <a:off x="5063498" y="375828"/>
            <a:ext cx="1707639" cy="582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Applicable alert sent to appropriate user given outcome.</a:t>
            </a:r>
          </a:p>
        </p:txBody>
      </p:sp>
      <p:pic>
        <p:nvPicPr>
          <p:cNvPr id="18" name="Google Shape;166;p21"/>
          <p:cNvPicPr preferRelativeResize="0"/>
          <p:nvPr/>
        </p:nvPicPr>
        <p:blipFill>
          <a:blip r:embed="rId9">
            <a:alphaModFix/>
          </a:blip>
          <a:stretch>
            <a:fillRect/>
          </a:stretch>
        </p:blipFill>
        <p:spPr>
          <a:xfrm>
            <a:off x="5636073" y="1015773"/>
            <a:ext cx="428625" cy="114300"/>
          </a:xfrm>
          <a:prstGeom prst="rect">
            <a:avLst/>
          </a:prstGeom>
          <a:noFill/>
          <a:ln>
            <a:noFill/>
          </a:ln>
        </p:spPr>
      </p:pic>
      <p:sp>
        <p:nvSpPr>
          <p:cNvPr id="19" name="TextBox 18"/>
          <p:cNvSpPr txBox="1"/>
          <p:nvPr/>
        </p:nvSpPr>
        <p:spPr>
          <a:xfrm>
            <a:off x="4356826" y="138679"/>
            <a:ext cx="2080984" cy="400110"/>
          </a:xfrm>
          <a:prstGeom prst="rect">
            <a:avLst/>
          </a:prstGeom>
          <a:noFill/>
        </p:spPr>
        <p:txBody>
          <a:bodyPr wrap="square" rtlCol="0">
            <a:spAutoFit/>
          </a:bodyPr>
          <a:lstStyle/>
          <a:p>
            <a:r>
              <a:rPr lang="en-US" sz="1000" dirty="0" smtClean="0"/>
              <a:t>End </a:t>
            </a:r>
            <a:r>
              <a:rPr lang="en-US" sz="1000" dirty="0"/>
              <a:t>user: Car users.</a:t>
            </a:r>
          </a:p>
          <a:p>
            <a:r>
              <a:rPr lang="en-US" sz="1000" dirty="0" smtClean="0"/>
              <a:t> </a:t>
            </a:r>
            <a:endParaRPr lang="en-US" sz="1000" dirty="0"/>
          </a:p>
        </p:txBody>
      </p:sp>
      <p:sp>
        <p:nvSpPr>
          <p:cNvPr id="20" name="Rounded Rectangle 19"/>
          <p:cNvSpPr/>
          <p:nvPr/>
        </p:nvSpPr>
        <p:spPr>
          <a:xfrm>
            <a:off x="3913879" y="3628213"/>
            <a:ext cx="1673183" cy="5971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Statistics are based on energy consumption</a:t>
            </a:r>
          </a:p>
        </p:txBody>
      </p:sp>
      <p:pic>
        <p:nvPicPr>
          <p:cNvPr id="21" name="Google Shape;163;p21"/>
          <p:cNvPicPr preferRelativeResize="0"/>
          <p:nvPr/>
        </p:nvPicPr>
        <p:blipFill>
          <a:blip r:embed="rId7">
            <a:alphaModFix/>
          </a:blip>
          <a:stretch>
            <a:fillRect/>
          </a:stretch>
        </p:blipFill>
        <p:spPr>
          <a:xfrm>
            <a:off x="4536157" y="3455298"/>
            <a:ext cx="428625" cy="114300"/>
          </a:xfrm>
          <a:prstGeom prst="rect">
            <a:avLst/>
          </a:prstGeom>
          <a:noFill/>
          <a:ln>
            <a:noFill/>
          </a:ln>
        </p:spPr>
      </p:pic>
      <p:sp>
        <p:nvSpPr>
          <p:cNvPr id="22" name="Rounded Rectangle 21"/>
          <p:cNvSpPr/>
          <p:nvPr/>
        </p:nvSpPr>
        <p:spPr>
          <a:xfrm>
            <a:off x="184884" y="3628213"/>
            <a:ext cx="729516" cy="5971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Travel route</a:t>
            </a:r>
          </a:p>
        </p:txBody>
      </p:sp>
      <p:sp>
        <p:nvSpPr>
          <p:cNvPr id="23" name="Rounded Rectangle 22"/>
          <p:cNvSpPr/>
          <p:nvPr/>
        </p:nvSpPr>
        <p:spPr>
          <a:xfrm>
            <a:off x="963398" y="3628213"/>
            <a:ext cx="729516" cy="59710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Remaining energy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19" name="Google Shape;219;p28"/>
          <p:cNvSpPr txBox="1"/>
          <p:nvPr/>
        </p:nvSpPr>
        <p:spPr>
          <a:xfrm>
            <a:off x="6599350" y="30545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p:txBody>
      </p:sp>
      <p:sp>
        <p:nvSpPr>
          <p:cNvPr id="220" name="Google Shape;220;p28"/>
          <p:cNvSpPr txBox="1"/>
          <p:nvPr/>
        </p:nvSpPr>
        <p:spPr>
          <a:xfrm>
            <a:off x="6599350" y="34332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p:txBody>
      </p:sp>
      <p:sp>
        <p:nvSpPr>
          <p:cNvPr id="44" name="Google Shape;87;p16"/>
          <p:cNvSpPr txBox="1">
            <a:spLocks/>
          </p:cNvSpPr>
          <p:nvPr/>
        </p:nvSpPr>
        <p:spPr>
          <a:xfrm>
            <a:off x="98250" y="16350"/>
            <a:ext cx="8826600" cy="6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lang="en-US" dirty="0" smtClean="0"/>
          </a:p>
        </p:txBody>
      </p:sp>
      <p:sp>
        <p:nvSpPr>
          <p:cNvPr id="45" name="Google Shape;88;p16"/>
          <p:cNvSpPr/>
          <p:nvPr/>
        </p:nvSpPr>
        <p:spPr>
          <a:xfrm>
            <a:off x="3357665" y="196212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46" name="Google Shape;89;p16"/>
          <p:cNvSpPr/>
          <p:nvPr/>
        </p:nvSpPr>
        <p:spPr>
          <a:xfrm>
            <a:off x="2448636" y="2131329"/>
            <a:ext cx="345000" cy="338400"/>
          </a:xfrm>
          <a:prstGeom prst="ellipse">
            <a:avLst/>
          </a:prstGeom>
          <a:solidFill>
            <a:schemeClr val="bg2">
              <a:lumMod val="40000"/>
              <a:lumOff val="6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2</a:t>
            </a:r>
            <a:endParaRPr sz="900" dirty="0">
              <a:solidFill>
                <a:srgbClr val="FFFFFF"/>
              </a:solidFill>
            </a:endParaRPr>
          </a:p>
        </p:txBody>
      </p:sp>
      <p:sp>
        <p:nvSpPr>
          <p:cNvPr id="47" name="Google Shape;90;p16"/>
          <p:cNvSpPr/>
          <p:nvPr/>
        </p:nvSpPr>
        <p:spPr>
          <a:xfrm>
            <a:off x="2205587" y="3170694"/>
            <a:ext cx="345000" cy="338400"/>
          </a:xfrm>
          <a:prstGeom prst="ellipse">
            <a:avLst/>
          </a:prstGeom>
          <a:solidFill>
            <a:schemeClr val="bg2">
              <a:lumMod val="40000"/>
              <a:lumOff val="6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48" name="Google Shape;91;p16"/>
          <p:cNvSpPr/>
          <p:nvPr/>
        </p:nvSpPr>
        <p:spPr>
          <a:xfrm>
            <a:off x="3954059" y="159059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4</a:t>
            </a:r>
            <a:endParaRPr sz="900" dirty="0">
              <a:solidFill>
                <a:srgbClr val="FFFFFF"/>
              </a:solidFill>
            </a:endParaRPr>
          </a:p>
        </p:txBody>
      </p:sp>
      <p:sp>
        <p:nvSpPr>
          <p:cNvPr id="49" name="Google Shape;92;p16"/>
          <p:cNvSpPr/>
          <p:nvPr/>
        </p:nvSpPr>
        <p:spPr>
          <a:xfrm>
            <a:off x="2621136" y="2709571"/>
            <a:ext cx="345000" cy="338400"/>
          </a:xfrm>
          <a:prstGeom prst="ellipse">
            <a:avLst/>
          </a:prstGeom>
          <a:solidFill>
            <a:schemeClr val="bg2">
              <a:lumMod val="40000"/>
              <a:lumOff val="60000"/>
            </a:schemeClr>
          </a:solidFill>
          <a:ln w="9525" cap="flat" cmpd="sng">
            <a:solidFill>
              <a:schemeClr val="accent4">
                <a:lumMod val="50000"/>
              </a:schemeClr>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chemeClr val="bg1"/>
                </a:solidFill>
              </a:rPr>
              <a:t>UC</a:t>
            </a:r>
            <a:br>
              <a:rPr lang="en" sz="900" dirty="0">
                <a:solidFill>
                  <a:schemeClr val="bg1"/>
                </a:solidFill>
              </a:rPr>
            </a:br>
            <a:r>
              <a:rPr lang="en" sz="900" dirty="0">
                <a:solidFill>
                  <a:schemeClr val="bg1"/>
                </a:solidFill>
              </a:rPr>
              <a:t>5</a:t>
            </a:r>
            <a:endParaRPr sz="900" dirty="0">
              <a:solidFill>
                <a:schemeClr val="bg1"/>
              </a:solidFill>
            </a:endParaRPr>
          </a:p>
        </p:txBody>
      </p:sp>
      <p:sp>
        <p:nvSpPr>
          <p:cNvPr id="50"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 sz="1100" dirty="0" smtClean="0">
                <a:solidFill>
                  <a:schemeClr val="dk1"/>
                </a:solidFill>
                <a:latin typeface="Open Sans"/>
                <a:ea typeface="Open Sans"/>
                <a:cs typeface="Open Sans"/>
                <a:sym typeface="Open Sans"/>
              </a:rPr>
              <a:t>&lt;Quality Control Tool&gt;</a:t>
            </a:r>
            <a:endParaRPr sz="1100" dirty="0">
              <a:solidFill>
                <a:schemeClr val="dk1"/>
              </a:solidFill>
              <a:latin typeface="Open Sans"/>
              <a:ea typeface="Open Sans"/>
              <a:cs typeface="Open Sans"/>
              <a:sym typeface="Open Sans"/>
            </a:endParaRPr>
          </a:p>
        </p:txBody>
      </p:sp>
      <p:sp>
        <p:nvSpPr>
          <p:cNvPr id="51"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UC2: </a:t>
            </a:r>
            <a:r>
              <a:rPr lang="en" sz="1100" dirty="0" smtClean="0">
                <a:solidFill>
                  <a:schemeClr val="dk1"/>
                </a:solidFill>
                <a:latin typeface="Open Sans"/>
                <a:ea typeface="Open Sans"/>
                <a:cs typeface="Open Sans"/>
                <a:sym typeface="Open Sans"/>
              </a:rPr>
              <a:t>&lt;Facial Recognition Technology&gt;</a:t>
            </a:r>
            <a:endParaRPr sz="1100" dirty="0">
              <a:solidFill>
                <a:schemeClr val="dk1"/>
              </a:solidFill>
              <a:latin typeface="Open Sans"/>
              <a:ea typeface="Open Sans"/>
              <a:cs typeface="Open Sans"/>
              <a:sym typeface="Open Sans"/>
            </a:endParaRPr>
          </a:p>
        </p:txBody>
      </p:sp>
      <p:sp>
        <p:nvSpPr>
          <p:cNvPr id="52"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UC3: </a:t>
            </a:r>
            <a:r>
              <a:rPr lang="en" sz="1100" dirty="0" smtClean="0">
                <a:solidFill>
                  <a:schemeClr val="dk1"/>
                </a:solidFill>
                <a:latin typeface="Open Sans"/>
                <a:ea typeface="Open Sans"/>
                <a:cs typeface="Open Sans"/>
                <a:sym typeface="Open Sans"/>
              </a:rPr>
              <a:t>&lt;Engine Check Light System&gt;</a:t>
            </a:r>
            <a:endParaRPr sz="1100" dirty="0">
              <a:solidFill>
                <a:schemeClr val="dk1"/>
              </a:solidFill>
              <a:latin typeface="Open Sans"/>
              <a:ea typeface="Open Sans"/>
              <a:cs typeface="Open Sans"/>
              <a:sym typeface="Open Sans"/>
            </a:endParaRPr>
          </a:p>
        </p:txBody>
      </p:sp>
      <p:sp>
        <p:nvSpPr>
          <p:cNvPr id="53"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UC4: </a:t>
            </a:r>
            <a:r>
              <a:rPr lang="en" sz="1100" dirty="0" smtClean="0">
                <a:solidFill>
                  <a:schemeClr val="dk1"/>
                </a:solidFill>
                <a:latin typeface="Open Sans"/>
                <a:ea typeface="Open Sans"/>
                <a:cs typeface="Open Sans"/>
                <a:sym typeface="Open Sans"/>
              </a:rPr>
              <a:t>&lt;Car Charger Model&gt;</a:t>
            </a:r>
            <a:endParaRPr sz="1100" dirty="0">
              <a:solidFill>
                <a:schemeClr val="dk1"/>
              </a:solidFill>
              <a:latin typeface="Open Sans"/>
              <a:ea typeface="Open Sans"/>
              <a:cs typeface="Open Sans"/>
              <a:sym typeface="Open Sans"/>
            </a:endParaRPr>
          </a:p>
        </p:txBody>
      </p:sp>
      <p:sp>
        <p:nvSpPr>
          <p:cNvPr id="54"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 sz="1100" dirty="0" smtClean="0">
                <a:solidFill>
                  <a:schemeClr val="dk1"/>
                </a:solidFill>
                <a:latin typeface="Open Sans"/>
                <a:ea typeface="Open Sans"/>
                <a:cs typeface="Open Sans"/>
                <a:sym typeface="Open Sans"/>
              </a:rPr>
              <a:t>&lt;Machine Maintenance Model&gt;</a:t>
            </a:r>
            <a:endParaRPr sz="1100" dirty="0">
              <a:solidFill>
                <a:schemeClr val="dk1"/>
              </a:solidFill>
              <a:latin typeface="Open Sans"/>
              <a:ea typeface="Open Sans"/>
              <a:cs typeface="Open Sans"/>
              <a:sym typeface="Open Sans"/>
            </a:endParaRPr>
          </a:p>
        </p:txBody>
      </p:sp>
      <p:cxnSp>
        <p:nvCxnSpPr>
          <p:cNvPr id="55"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56"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57"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58"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59"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60"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61"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62"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63"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64"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2C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First Prioritization Grid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For each of your two remaining use cases, on the next two slides please write 2-3 paragraphs discussing how success will be measured and monitored.</a:t>
            </a:r>
            <a:endParaRPr b="1" dirty="0">
              <a:latin typeface="Roboto"/>
              <a:ea typeface="Roboto"/>
              <a:cs typeface="Roboto"/>
              <a:sym typeface="Roboto"/>
            </a:endParaRPr>
          </a:p>
          <a:p>
            <a:pPr marL="0" lvl="0" indent="0" algn="l" rtl="0">
              <a:spcBef>
                <a:spcPts val="0"/>
              </a:spcBef>
              <a:spcAft>
                <a:spcPts val="0"/>
              </a:spcAft>
              <a:buNone/>
            </a:pPr>
            <a:endParaRPr b="1"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Start by focusing on how model effectiveness would be measured, and speak to what success would look like.</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Comment on any other operational concerns, including bias in the data, or ethical limitations, that could influence success.</a:t>
            </a:r>
            <a:endParaRPr dirty="0">
              <a:latin typeface="Roboto"/>
              <a:ea typeface="Roboto"/>
              <a:cs typeface="Roboto"/>
              <a:sym typeface="Roboto"/>
            </a:endParaRPr>
          </a:p>
          <a:p>
            <a:pPr marL="457200" lvl="0" indent="-317500" algn="l" rtl="0">
              <a:spcBef>
                <a:spcPts val="0"/>
              </a:spcBef>
              <a:spcAft>
                <a:spcPts val="0"/>
              </a:spcAft>
              <a:buSzPts val="1400"/>
              <a:buFont typeface="Roboto"/>
              <a:buChar char="●"/>
            </a:pPr>
            <a:r>
              <a:rPr lang="en" dirty="0">
                <a:latin typeface="Roboto"/>
                <a:ea typeface="Roboto"/>
                <a:cs typeface="Roboto"/>
                <a:sym typeface="Roboto"/>
              </a:rPr>
              <a:t>For each concern you raise, comment on how you would measure or monitor this concern on an ongoing basis.</a:t>
            </a:r>
            <a:endParaRPr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Use Case</a:t>
            </a:r>
            <a:endParaRPr/>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lvl="0"/>
            <a:r>
              <a:rPr lang="en-US" sz="1800" b="1" dirty="0">
                <a:solidFill>
                  <a:schemeClr val="bg2"/>
                </a:solidFill>
                <a:latin typeface="Open Sans"/>
                <a:ea typeface="Open Sans"/>
                <a:cs typeface="Open Sans"/>
                <a:sym typeface="Open Sans"/>
              </a:rPr>
              <a:t>Car Charger </a:t>
            </a:r>
            <a:r>
              <a:rPr lang="en-US" sz="1800" b="1" dirty="0" smtClean="0">
                <a:solidFill>
                  <a:schemeClr val="bg2"/>
                </a:solidFill>
                <a:latin typeface="Open Sans"/>
                <a:ea typeface="Open Sans"/>
                <a:cs typeface="Open Sans"/>
                <a:sym typeface="Open Sans"/>
              </a:rPr>
              <a:t>Model</a:t>
            </a:r>
          </a:p>
          <a:p>
            <a:pPr lvl="0"/>
            <a:r>
              <a:rPr lang="en-US" sz="1200" dirty="0" smtClean="0">
                <a:solidFill>
                  <a:schemeClr val="bg2"/>
                </a:solidFill>
                <a:latin typeface="Roboto"/>
                <a:ea typeface="Roboto"/>
                <a:cs typeface="Roboto"/>
                <a:sym typeface="Roboto"/>
              </a:rPr>
              <a:t>         </a:t>
            </a:r>
            <a:r>
              <a:rPr lang="en-US" sz="1600" dirty="0" smtClean="0">
                <a:solidFill>
                  <a:schemeClr val="bg2"/>
                </a:solidFill>
                <a:latin typeface="+mj-lt"/>
                <a:ea typeface="Roboto"/>
                <a:cs typeface="Roboto"/>
                <a:sym typeface="Roboto"/>
              </a:rPr>
              <a:t>Models </a:t>
            </a:r>
            <a:r>
              <a:rPr lang="en-US" sz="1600" dirty="0">
                <a:solidFill>
                  <a:schemeClr val="bg2"/>
                </a:solidFill>
                <a:latin typeface="+mj-lt"/>
                <a:ea typeface="Roboto"/>
                <a:cs typeface="Roboto"/>
                <a:sym typeface="Roboto"/>
              </a:rPr>
              <a:t>of electric car charging stations have been successful in the world, typically Tesla's smart charging station model</a:t>
            </a:r>
            <a:r>
              <a:rPr lang="en-US" sz="1600" dirty="0" smtClean="0">
                <a:solidFill>
                  <a:schemeClr val="bg2"/>
                </a:solidFill>
                <a:latin typeface="+mj-lt"/>
                <a:ea typeface="Roboto"/>
                <a:cs typeface="Roboto"/>
                <a:sym typeface="Roboto"/>
              </a:rPr>
              <a:t>.</a:t>
            </a:r>
          </a:p>
          <a:p>
            <a:pPr lvl="0"/>
            <a:r>
              <a:rPr lang="en-US" sz="1600" dirty="0" smtClean="0">
                <a:solidFill>
                  <a:schemeClr val="bg2"/>
                </a:solidFill>
                <a:latin typeface="+mj-lt"/>
                <a:ea typeface="Roboto"/>
                <a:cs typeface="Roboto"/>
                <a:sym typeface="Roboto"/>
              </a:rPr>
              <a:t>      By </a:t>
            </a:r>
            <a:r>
              <a:rPr lang="en-US" sz="1600" dirty="0">
                <a:solidFill>
                  <a:schemeClr val="bg2"/>
                </a:solidFill>
                <a:latin typeface="+mj-lt"/>
                <a:ea typeface="Roboto"/>
                <a:cs typeface="Roboto"/>
                <a:sym typeface="Roboto"/>
              </a:rPr>
              <a:t>focusing on a network of convenient and smart charging stations that are present in almost any of your familiar destinations on the map: coffee shops, grocery stores, fast food stores,... Now , the worries about powering your car on your journey are gone</a:t>
            </a:r>
            <a:r>
              <a:rPr lang="en-US" sz="1600" dirty="0" smtClean="0">
                <a:solidFill>
                  <a:schemeClr val="bg2"/>
                </a:solidFill>
                <a:latin typeface="+mj-lt"/>
                <a:ea typeface="Roboto"/>
                <a:cs typeface="Roboto"/>
                <a:sym typeface="Roboto"/>
              </a:rPr>
              <a:t>.</a:t>
            </a:r>
          </a:p>
          <a:p>
            <a:pPr lvl="0"/>
            <a:r>
              <a:rPr lang="en-US" sz="1600" dirty="0">
                <a:solidFill>
                  <a:schemeClr val="bg2"/>
                </a:solidFill>
                <a:latin typeface="+mj-lt"/>
                <a:ea typeface="Roboto"/>
                <a:cs typeface="Roboto"/>
                <a:sym typeface="Roboto"/>
              </a:rPr>
              <a:t> </a:t>
            </a:r>
            <a:r>
              <a:rPr lang="en-US" sz="1600" dirty="0" smtClean="0">
                <a:solidFill>
                  <a:schemeClr val="bg2"/>
                </a:solidFill>
                <a:latin typeface="+mj-lt"/>
                <a:ea typeface="Roboto"/>
                <a:cs typeface="Roboto"/>
                <a:sym typeface="Roboto"/>
              </a:rPr>
              <a:t>     The </a:t>
            </a:r>
            <a:r>
              <a:rPr lang="en-US" sz="1600" dirty="0">
                <a:solidFill>
                  <a:schemeClr val="bg2"/>
                </a:solidFill>
                <a:latin typeface="+mj-lt"/>
                <a:ea typeface="Roboto"/>
                <a:cs typeface="Roboto"/>
                <a:sym typeface="Roboto"/>
              </a:rPr>
              <a:t>actual numbers can be easily seen when you go to Tesla's website, there are over 35000 Global Superchargers and the same number for Wall </a:t>
            </a:r>
            <a:r>
              <a:rPr lang="en-US" sz="1600" dirty="0" smtClean="0">
                <a:solidFill>
                  <a:schemeClr val="bg2"/>
                </a:solidFill>
                <a:latin typeface="+mj-lt"/>
                <a:ea typeface="Roboto"/>
                <a:cs typeface="Roboto"/>
                <a:sym typeface="Roboto"/>
              </a:rPr>
              <a:t>Connectors </a:t>
            </a:r>
            <a:r>
              <a:rPr lang="en-US" sz="1600" dirty="0">
                <a:latin typeface="+mj-lt"/>
              </a:rPr>
              <a:t>at Destination Charging Sites </a:t>
            </a:r>
            <a:r>
              <a:rPr lang="en-US" sz="1600" dirty="0" smtClean="0">
                <a:solidFill>
                  <a:schemeClr val="bg2"/>
                </a:solidFill>
                <a:latin typeface="+mj-lt"/>
                <a:ea typeface="Roboto"/>
                <a:cs typeface="Roboto"/>
                <a:sym typeface="Roboto"/>
              </a:rPr>
              <a:t>: </a:t>
            </a:r>
            <a:r>
              <a:rPr lang="en-US" sz="1600" dirty="0">
                <a:solidFill>
                  <a:schemeClr val="bg2"/>
                </a:solidFill>
                <a:latin typeface="+mj-lt"/>
                <a:ea typeface="Roboto"/>
                <a:cs typeface="Roboto"/>
                <a:sym typeface="Roboto"/>
              </a:rPr>
              <a:t>https://www.tesla.com/charging. And this number will continue to grow over time</a:t>
            </a:r>
            <a:r>
              <a:rPr lang="en-US" sz="1600" dirty="0" smtClean="0">
                <a:solidFill>
                  <a:schemeClr val="bg2"/>
                </a:solidFill>
                <a:latin typeface="+mj-lt"/>
                <a:ea typeface="Roboto"/>
                <a:cs typeface="Roboto"/>
                <a:sym typeface="Roboto"/>
              </a:rPr>
              <a:t>. It </a:t>
            </a:r>
            <a:r>
              <a:rPr lang="en-US" sz="1600" dirty="0">
                <a:solidFill>
                  <a:schemeClr val="bg2"/>
                </a:solidFill>
                <a:latin typeface="+mj-lt"/>
                <a:ea typeface="Roboto"/>
                <a:cs typeface="Roboto"/>
                <a:sym typeface="Roboto"/>
              </a:rPr>
              <a:t>is a clear demonstration of the future development of the electric car industry</a:t>
            </a:r>
            <a:r>
              <a:rPr lang="en-US" sz="1600" dirty="0" smtClean="0">
                <a:solidFill>
                  <a:schemeClr val="bg2"/>
                </a:solidFill>
                <a:latin typeface="+mj-lt"/>
                <a:ea typeface="Roboto"/>
                <a:cs typeface="Roboto"/>
                <a:sym typeface="Roboto"/>
              </a:rPr>
              <a:t>.</a:t>
            </a:r>
          </a:p>
          <a:p>
            <a:pPr lvl="0"/>
            <a:r>
              <a:rPr lang="en-US" sz="1600" dirty="0">
                <a:solidFill>
                  <a:schemeClr val="bg2"/>
                </a:solidFill>
                <a:latin typeface="+mj-lt"/>
                <a:ea typeface="Roboto"/>
                <a:cs typeface="Roboto"/>
                <a:sym typeface="Roboto"/>
              </a:rPr>
              <a:t> </a:t>
            </a:r>
            <a:r>
              <a:rPr lang="en-US" sz="1600" dirty="0" smtClean="0">
                <a:solidFill>
                  <a:schemeClr val="bg2"/>
                </a:solidFill>
                <a:latin typeface="+mj-lt"/>
                <a:ea typeface="Roboto"/>
                <a:cs typeface="Roboto"/>
                <a:sym typeface="Roboto"/>
              </a:rPr>
              <a:t>     There </a:t>
            </a:r>
            <a:r>
              <a:rPr lang="en-US" sz="1600" dirty="0">
                <a:solidFill>
                  <a:schemeClr val="bg2"/>
                </a:solidFill>
                <a:latin typeface="+mj-lt"/>
                <a:ea typeface="Roboto"/>
                <a:cs typeface="Roboto"/>
                <a:sym typeface="Roboto"/>
              </a:rPr>
              <a:t>is no ethical limitations to this model for success. The data collected from past electric charges can help optimize the car's power supply for future recharges.</a:t>
            </a:r>
            <a:endParaRPr sz="1600" dirty="0">
              <a:solidFill>
                <a:schemeClr val="bg2"/>
              </a:solidFill>
              <a:latin typeface="+mj-lt"/>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Use Case</a:t>
            </a:r>
            <a:endParaRPr/>
          </a:p>
        </p:txBody>
      </p:sp>
      <p:sp>
        <p:nvSpPr>
          <p:cNvPr id="266" name="Google Shape;266;p34"/>
          <p:cNvSpPr txBox="1"/>
          <p:nvPr/>
        </p:nvSpPr>
        <p:spPr>
          <a:xfrm>
            <a:off x="203865" y="735412"/>
            <a:ext cx="8794800" cy="4132800"/>
          </a:xfrm>
          <a:prstGeom prst="rect">
            <a:avLst/>
          </a:prstGeom>
          <a:noFill/>
          <a:ln>
            <a:noFill/>
          </a:ln>
        </p:spPr>
        <p:txBody>
          <a:bodyPr spcFirstLastPara="1" wrap="square" lIns="91425" tIns="91425" rIns="91425" bIns="91425" anchor="t" anchorCtr="0">
            <a:noAutofit/>
          </a:bodyPr>
          <a:lstStyle/>
          <a:p>
            <a:pPr lvl="0"/>
            <a:r>
              <a:rPr lang="en-US" sz="1800" b="1" dirty="0">
                <a:solidFill>
                  <a:schemeClr val="bg2"/>
                </a:solidFill>
                <a:latin typeface="Open Sans"/>
                <a:ea typeface="Open Sans"/>
                <a:cs typeface="Open Sans"/>
                <a:sym typeface="Open Sans"/>
              </a:rPr>
              <a:t>Quality Control </a:t>
            </a:r>
            <a:r>
              <a:rPr lang="en-US" sz="1800" b="1" dirty="0" smtClean="0">
                <a:solidFill>
                  <a:schemeClr val="bg2"/>
                </a:solidFill>
                <a:latin typeface="Open Sans"/>
                <a:ea typeface="Open Sans"/>
                <a:cs typeface="Open Sans"/>
                <a:sym typeface="Open Sans"/>
              </a:rPr>
              <a:t>Tool</a:t>
            </a:r>
          </a:p>
          <a:p>
            <a:pPr lvl="0"/>
            <a:endParaRPr lang="en-US" b="1" dirty="0">
              <a:solidFill>
                <a:schemeClr val="bg2"/>
              </a:solidFill>
              <a:latin typeface="Open Sans"/>
              <a:ea typeface="Open Sans"/>
              <a:cs typeface="Open Sans"/>
              <a:sym typeface="Open Sans"/>
            </a:endParaRPr>
          </a:p>
          <a:p>
            <a:pPr lvl="0"/>
            <a:r>
              <a:rPr lang="en-US" b="1" dirty="0" smtClean="0">
                <a:solidFill>
                  <a:schemeClr val="bg2"/>
                </a:solidFill>
                <a:latin typeface="Roboto"/>
                <a:ea typeface="Roboto"/>
                <a:cs typeface="Roboto"/>
                <a:sym typeface="Roboto"/>
              </a:rPr>
              <a:t>	</a:t>
            </a:r>
            <a:r>
              <a:rPr lang="en-US" sz="1600" dirty="0" smtClean="0">
                <a:solidFill>
                  <a:schemeClr val="bg2"/>
                </a:solidFill>
                <a:latin typeface="Roboto"/>
                <a:ea typeface="Roboto"/>
                <a:cs typeface="Roboto"/>
                <a:sym typeface="Roboto"/>
              </a:rPr>
              <a:t>The </a:t>
            </a:r>
            <a:r>
              <a:rPr lang="en-US" sz="1600" dirty="0">
                <a:solidFill>
                  <a:schemeClr val="bg2"/>
                </a:solidFill>
                <a:latin typeface="Roboto"/>
                <a:ea typeface="Roboto"/>
                <a:cs typeface="Roboto"/>
                <a:sym typeface="Roboto"/>
              </a:rPr>
              <a:t>quality control of the production stage of products is no longer a strange thing in today's modern </a:t>
            </a:r>
            <a:r>
              <a:rPr lang="en-US" sz="1600" dirty="0" err="1">
                <a:solidFill>
                  <a:schemeClr val="bg2"/>
                </a:solidFill>
                <a:latin typeface="Roboto"/>
                <a:ea typeface="Roboto"/>
                <a:cs typeface="Roboto"/>
                <a:sym typeface="Roboto"/>
              </a:rPr>
              <a:t>industry.In</a:t>
            </a:r>
            <a:r>
              <a:rPr lang="en-US" sz="1600" dirty="0">
                <a:solidFill>
                  <a:schemeClr val="bg2"/>
                </a:solidFill>
                <a:latin typeface="Roboto"/>
                <a:ea typeface="Roboto"/>
                <a:cs typeface="Roboto"/>
                <a:sym typeface="Roboto"/>
              </a:rPr>
              <a:t> particular, in the production process of self-driving cars, we need a more modern and complex model. </a:t>
            </a:r>
            <a:endParaRPr lang="en-US" sz="1600" dirty="0" smtClean="0">
              <a:solidFill>
                <a:schemeClr val="bg2"/>
              </a:solidFill>
              <a:latin typeface="Roboto"/>
              <a:ea typeface="Roboto"/>
              <a:cs typeface="Roboto"/>
              <a:sym typeface="Roboto"/>
            </a:endParaRPr>
          </a:p>
          <a:p>
            <a:pPr lvl="0"/>
            <a:r>
              <a:rPr lang="en-US" sz="1600" dirty="0" smtClean="0">
                <a:solidFill>
                  <a:schemeClr val="bg2"/>
                </a:solidFill>
                <a:latin typeface="Roboto"/>
                <a:ea typeface="Roboto"/>
                <a:cs typeface="Roboto"/>
                <a:sym typeface="Roboto"/>
              </a:rPr>
              <a:t>	More </a:t>
            </a:r>
            <a:r>
              <a:rPr lang="en-US" sz="1600" dirty="0">
                <a:solidFill>
                  <a:schemeClr val="bg2"/>
                </a:solidFill>
                <a:latin typeface="Roboto"/>
                <a:ea typeface="Roboto"/>
                <a:cs typeface="Roboto"/>
                <a:sym typeface="Roboto"/>
              </a:rPr>
              <a:t>specifically, it is a quality management monitoring system using multiple cameras and data from satellites</a:t>
            </a:r>
            <a:r>
              <a:rPr lang="en-US" sz="1600" dirty="0" smtClean="0">
                <a:solidFill>
                  <a:schemeClr val="bg2"/>
                </a:solidFill>
                <a:latin typeface="Roboto"/>
                <a:ea typeface="Roboto"/>
                <a:cs typeface="Roboto"/>
                <a:sym typeface="Roboto"/>
              </a:rPr>
              <a:t>. This </a:t>
            </a:r>
            <a:r>
              <a:rPr lang="en-US" sz="1600" dirty="0">
                <a:solidFill>
                  <a:schemeClr val="bg2"/>
                </a:solidFill>
                <a:latin typeface="Roboto"/>
                <a:ea typeface="Roboto"/>
                <a:cs typeface="Roboto"/>
                <a:sym typeface="Roboto"/>
              </a:rPr>
              <a:t>model uses "Computer </a:t>
            </a:r>
            <a:r>
              <a:rPr lang="en-US" sz="1600" dirty="0" smtClean="0">
                <a:solidFill>
                  <a:schemeClr val="bg2"/>
                </a:solidFill>
                <a:latin typeface="Roboto"/>
                <a:ea typeface="Roboto"/>
                <a:cs typeface="Roboto"/>
                <a:sym typeface="Roboto"/>
              </a:rPr>
              <a:t>Vision</a:t>
            </a:r>
            <a:r>
              <a:rPr lang="en-US" sz="1600" dirty="0">
                <a:solidFill>
                  <a:schemeClr val="bg2"/>
                </a:solidFill>
                <a:latin typeface="Roboto"/>
                <a:ea typeface="Roboto"/>
                <a:cs typeface="Roboto"/>
                <a:sym typeface="Roboto"/>
              </a:rPr>
              <a:t>", a part of AI, through which it is easy to identify the smallest possible errors when a quality product is born</a:t>
            </a:r>
            <a:r>
              <a:rPr lang="en-US" sz="1600" dirty="0" smtClean="0">
                <a:solidFill>
                  <a:schemeClr val="bg2"/>
                </a:solidFill>
                <a:latin typeface="Roboto"/>
                <a:ea typeface="Roboto"/>
                <a:cs typeface="Roboto"/>
                <a:sym typeface="Roboto"/>
              </a:rPr>
              <a:t>.</a:t>
            </a:r>
          </a:p>
          <a:p>
            <a:pPr lvl="0"/>
            <a:r>
              <a:rPr lang="en-US" sz="1600" dirty="0" smtClean="0">
                <a:solidFill>
                  <a:schemeClr val="bg2"/>
                </a:solidFill>
                <a:latin typeface="Roboto"/>
                <a:ea typeface="Roboto"/>
                <a:cs typeface="Roboto"/>
                <a:sym typeface="Roboto"/>
              </a:rPr>
              <a:t>	The </a:t>
            </a:r>
            <a:r>
              <a:rPr lang="en-US" sz="1600" dirty="0">
                <a:solidFill>
                  <a:schemeClr val="bg2"/>
                </a:solidFill>
                <a:latin typeface="Roboto"/>
                <a:ea typeface="Roboto"/>
                <a:cs typeface="Roboto"/>
                <a:sym typeface="Roboto"/>
              </a:rPr>
              <a:t>state-of-the-art camera system is equipped to show thousands of photos of the finished product, both defective and </a:t>
            </a:r>
            <a:r>
              <a:rPr lang="en-US" sz="1600" dirty="0" smtClean="0">
                <a:solidFill>
                  <a:schemeClr val="bg2"/>
                </a:solidFill>
                <a:latin typeface="Roboto"/>
                <a:ea typeface="Roboto"/>
                <a:cs typeface="Roboto"/>
                <a:sym typeface="Roboto"/>
              </a:rPr>
              <a:t>not: </a:t>
            </a:r>
            <a:r>
              <a:rPr lang="en-US" sz="1600" dirty="0">
                <a:solidFill>
                  <a:schemeClr val="bg2"/>
                </a:solidFill>
                <a:latin typeface="Roboto"/>
                <a:ea typeface="Roboto"/>
                <a:cs typeface="Roboto"/>
                <a:sym typeface="Roboto"/>
              </a:rPr>
              <a:t>can reach a "good </a:t>
            </a:r>
            <a:r>
              <a:rPr lang="en-US" sz="1600" dirty="0" smtClean="0">
                <a:solidFill>
                  <a:schemeClr val="bg2"/>
                </a:solidFill>
                <a:latin typeface="Roboto"/>
                <a:ea typeface="Roboto"/>
                <a:cs typeface="Roboto"/>
                <a:sym typeface="Roboto"/>
              </a:rPr>
              <a:t>deal".</a:t>
            </a:r>
          </a:p>
          <a:p>
            <a:pPr lvl="0"/>
            <a:r>
              <a:rPr lang="en-US" sz="1600" dirty="0">
                <a:solidFill>
                  <a:schemeClr val="bg2"/>
                </a:solidFill>
                <a:latin typeface="Roboto"/>
                <a:ea typeface="Roboto"/>
                <a:cs typeface="Roboto"/>
                <a:sym typeface="Roboto"/>
              </a:rPr>
              <a:t>	 </a:t>
            </a:r>
            <a:r>
              <a:rPr lang="en-US" sz="1600" dirty="0">
                <a:solidFill>
                  <a:schemeClr val="bg2"/>
                </a:solidFill>
                <a:ea typeface="Roboto"/>
                <a:cs typeface="Roboto"/>
                <a:sym typeface="Roboto"/>
              </a:rPr>
              <a:t>There is no ethical limitations to this model for </a:t>
            </a:r>
            <a:r>
              <a:rPr lang="en-US" sz="1600" dirty="0" smtClean="0">
                <a:solidFill>
                  <a:schemeClr val="bg2"/>
                </a:solidFill>
                <a:ea typeface="Roboto"/>
                <a:cs typeface="Roboto"/>
                <a:sym typeface="Roboto"/>
              </a:rPr>
              <a:t>success. </a:t>
            </a:r>
            <a:r>
              <a:rPr lang="en-US" sz="1600" dirty="0" smtClean="0">
                <a:solidFill>
                  <a:schemeClr val="bg2"/>
                </a:solidFill>
                <a:latin typeface="Roboto"/>
                <a:ea typeface="Roboto"/>
                <a:cs typeface="Roboto"/>
                <a:sym typeface="Roboto"/>
              </a:rPr>
              <a:t>Data </a:t>
            </a:r>
            <a:r>
              <a:rPr lang="en-US" sz="1600" dirty="0">
                <a:solidFill>
                  <a:schemeClr val="bg2"/>
                </a:solidFill>
                <a:latin typeface="Roboto"/>
                <a:ea typeface="Roboto"/>
                <a:cs typeface="Roboto"/>
                <a:sym typeface="Roboto"/>
              </a:rPr>
              <a:t>is collected by cameras and satellites, thereby minimizing micro-errors from random sampling of traditional materials.</a:t>
            </a:r>
            <a:endParaRPr lang="en-US" sz="1600" dirty="0" smtClean="0">
              <a:solidFill>
                <a:schemeClr val="bg2"/>
              </a:solidFill>
              <a:latin typeface="Roboto"/>
              <a:ea typeface="Roboto"/>
              <a:cs typeface="Roboto"/>
              <a:sym typeface="Roboto"/>
            </a:endParaRPr>
          </a:p>
          <a:p>
            <a:pPr lvl="0"/>
            <a:r>
              <a:rPr lang="en-US" b="1" dirty="0">
                <a:solidFill>
                  <a:schemeClr val="bg2"/>
                </a:solidFill>
                <a:latin typeface="Roboto"/>
                <a:ea typeface="Roboto"/>
                <a:cs typeface="Roboto"/>
                <a:sym typeface="Roboto"/>
              </a:rPr>
              <a:t>	</a:t>
            </a:r>
            <a:endParaRPr b="1" dirty="0">
              <a:solidFill>
                <a:schemeClr val="bg2"/>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Depending on how you chose to gather feedback -- survey, phone call, etc. -- you will have a mix of quantitative and qualitative results. </a:t>
            </a:r>
            <a:endParaRPr dirty="0"/>
          </a:p>
          <a:p>
            <a:pPr marL="0" lvl="0" indent="0" algn="l" rtl="0">
              <a:spcBef>
                <a:spcPts val="1600"/>
              </a:spcBef>
              <a:spcAft>
                <a:spcPts val="0"/>
              </a:spcAft>
              <a:buNone/>
            </a:pPr>
            <a:r>
              <a:rPr lang="en" dirty="0"/>
              <a:t>Use the following pages to document your key takeaways in the form of verbatim quotes and visualizations.</a:t>
            </a:r>
            <a:endParaRPr dirty="0"/>
          </a:p>
          <a:p>
            <a:pPr marL="0" lvl="0" indent="0" algn="l" rtl="0">
              <a:spcBef>
                <a:spcPts val="1600"/>
              </a:spcBef>
              <a:spcAft>
                <a:spcPts val="0"/>
              </a:spcAft>
              <a:buNone/>
            </a:pPr>
            <a:r>
              <a:rPr lang="en" dirty="0"/>
              <a:t>For verbatim quotes, you should use direct quotes that indicate the support and critiques you encountered.  </a:t>
            </a:r>
            <a:endParaRPr dirty="0"/>
          </a:p>
          <a:p>
            <a:pPr marL="0" lvl="0" indent="0" algn="l" rtl="0">
              <a:spcBef>
                <a:spcPts val="1600"/>
              </a:spcBef>
              <a:spcAft>
                <a:spcPts val="1600"/>
              </a:spcAft>
              <a:buNone/>
            </a:pPr>
            <a:r>
              <a:rPr lang="en" dirty="0"/>
              <a:t>For visualizations, feel free to use the graph provided in your Google Form.</a:t>
            </a:r>
            <a:endParaRPr sz="1100" dirty="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Verbatim Quotes - &lt;Car Charger Model&gt;</a:t>
            </a:r>
            <a:endParaRPr dirty="0"/>
          </a:p>
        </p:txBody>
      </p:sp>
      <p:sp>
        <p:nvSpPr>
          <p:cNvPr id="292" name="Google Shape;292;p38"/>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lvl="0"/>
            <a:r>
              <a:rPr lang="en-US" sz="1800" dirty="0" smtClean="0"/>
              <a:t>“Powering </a:t>
            </a:r>
            <a:r>
              <a:rPr lang="en-US" sz="1800" dirty="0"/>
              <a:t>electric vehicles will become easier</a:t>
            </a:r>
            <a:r>
              <a:rPr lang="en-US" sz="1800" dirty="0" smtClean="0"/>
              <a:t>.”</a:t>
            </a:r>
            <a:endParaRPr sz="1800" dirty="0">
              <a:solidFill>
                <a:schemeClr val="dk1"/>
              </a:solidFill>
              <a:latin typeface="Roboto"/>
              <a:ea typeface="Roboto"/>
              <a:cs typeface="Roboto"/>
              <a:sym typeface="Roboto"/>
            </a:endParaRPr>
          </a:p>
        </p:txBody>
      </p:sp>
      <p:sp>
        <p:nvSpPr>
          <p:cNvPr id="293" name="Google Shape;293;p38"/>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lvl="0"/>
            <a:r>
              <a:rPr lang="en-US" sz="1800" dirty="0" smtClean="0"/>
              <a:t>“Use </a:t>
            </a:r>
            <a:r>
              <a:rPr lang="en-US" sz="1800" dirty="0"/>
              <a:t>Case 1 will open a new era of development in the electric car industry</a:t>
            </a:r>
            <a:r>
              <a:rPr lang="en-US" sz="1800" dirty="0" smtClean="0"/>
              <a:t>.”</a:t>
            </a:r>
            <a:endParaRPr sz="1800" dirty="0">
              <a:solidFill>
                <a:schemeClr val="dk1"/>
              </a:solidFill>
              <a:latin typeface="Roboto"/>
              <a:ea typeface="Roboto"/>
              <a:cs typeface="Roboto"/>
              <a:sym typeface="Roboto"/>
            </a:endParaRPr>
          </a:p>
        </p:txBody>
      </p:sp>
      <p:sp>
        <p:nvSpPr>
          <p:cNvPr id="294" name="Google Shape;294;p38"/>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lvl="0"/>
            <a:r>
              <a:rPr lang="en-US" sz="1800" dirty="0" smtClean="0"/>
              <a:t>“The </a:t>
            </a:r>
            <a:r>
              <a:rPr lang="en-US" sz="1800" dirty="0"/>
              <a:t>network of electric charging stations is designed in a smart and modern way</a:t>
            </a:r>
            <a:r>
              <a:rPr lang="en-US" sz="1800" dirty="0" smtClean="0"/>
              <a:t>.”</a:t>
            </a:r>
            <a:endParaRPr sz="1800"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 - </a:t>
            </a:r>
            <a:r>
              <a:rPr lang="en" dirty="0" smtClean="0"/>
              <a:t>&lt;Car Charger Model&gt;</a:t>
            </a:r>
            <a:endParaRPr dirty="0"/>
          </a:p>
        </p:txBody>
      </p:sp>
      <p:sp>
        <p:nvSpPr>
          <p:cNvPr id="300" name="Google Shape;300;p39"/>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dirty="0" smtClean="0">
                <a:solidFill>
                  <a:schemeClr val="dk1"/>
                </a:solidFill>
              </a:rPr>
              <a:t>Copy/paste </a:t>
            </a:r>
            <a:r>
              <a:rPr lang="en" i="1" dirty="0">
                <a:solidFill>
                  <a:schemeClr val="dk1"/>
                </a:solidFill>
              </a:rPr>
              <a:t>or create any relevant graphics here</a:t>
            </a:r>
            <a:endParaRPr i="1" dirty="0">
              <a:solidFill>
                <a:schemeClr val="dk1"/>
              </a:solidFill>
            </a:endParaRPr>
          </a:p>
        </p:txBody>
      </p:sp>
      <p:sp>
        <p:nvSpPr>
          <p:cNvPr id="2" name="AutoShape 2" descr="Biểu đồ câu trả lời của biểu mẫu. Tên câu hỏi: Based on the description above, how familiar would you say you are with the area being discussed in Use Case 1?. Số lượng câu trả lời: 5 câu trả lời."/>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Biểu đồ câu trả lời của biểu mẫu. Tên câu hỏi: Based on the description above, how familiar would you say you are with the area being discussed in Use Case 1?. Số lượng câu trả lời: 5 câu trả lời."/>
          <p:cNvSpPr>
            <a:spLocks noChangeAspect="1" noChangeArrowheads="1"/>
          </p:cNvSpPr>
          <p:nvPr/>
        </p:nvSpPr>
        <p:spPr bwMode="auto">
          <a:xfrm>
            <a:off x="307975" y="236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C:\Users\Welcome\Desktop\Usacase1-Graph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600" y="1202125"/>
            <a:ext cx="7458335" cy="3352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Verbatim Quotes - &lt;Quality Control Tool&gt;</a:t>
            </a:r>
            <a:endParaRPr dirty="0"/>
          </a:p>
        </p:txBody>
      </p:sp>
      <p:sp>
        <p:nvSpPr>
          <p:cNvPr id="306" name="Google Shape;306;p40"/>
          <p:cNvSpPr txBox="1"/>
          <p:nvPr/>
        </p:nvSpPr>
        <p:spPr>
          <a:xfrm>
            <a:off x="568125" y="1204450"/>
            <a:ext cx="5166300" cy="704400"/>
          </a:xfrm>
          <a:prstGeom prst="rect">
            <a:avLst/>
          </a:prstGeom>
          <a:noFill/>
          <a:ln>
            <a:noFill/>
          </a:ln>
        </p:spPr>
        <p:txBody>
          <a:bodyPr spcFirstLastPara="1" wrap="square" lIns="91425" tIns="91425" rIns="91425" bIns="91425" anchor="t" anchorCtr="0">
            <a:noAutofit/>
          </a:bodyPr>
          <a:lstStyle/>
          <a:p>
            <a:pPr lvl="0"/>
            <a:r>
              <a:rPr lang="en-US" sz="1800" dirty="0" smtClean="0"/>
              <a:t>“More </a:t>
            </a:r>
            <a:r>
              <a:rPr lang="en-US" sz="1800" dirty="0"/>
              <a:t>precise and efficient quality control process</a:t>
            </a:r>
            <a:r>
              <a:rPr lang="en-US" sz="1800" dirty="0" smtClean="0"/>
              <a:t>.”</a:t>
            </a:r>
            <a:endParaRPr sz="1800" dirty="0">
              <a:solidFill>
                <a:schemeClr val="dk1"/>
              </a:solidFill>
              <a:latin typeface="Roboto"/>
              <a:ea typeface="Roboto"/>
              <a:cs typeface="Roboto"/>
              <a:sym typeface="Roboto"/>
            </a:endParaRPr>
          </a:p>
        </p:txBody>
      </p:sp>
      <p:sp>
        <p:nvSpPr>
          <p:cNvPr id="307" name="Google Shape;307;p40"/>
          <p:cNvSpPr txBox="1"/>
          <p:nvPr/>
        </p:nvSpPr>
        <p:spPr>
          <a:xfrm>
            <a:off x="568125" y="2129513"/>
            <a:ext cx="5166300" cy="704400"/>
          </a:xfrm>
          <a:prstGeom prst="rect">
            <a:avLst/>
          </a:prstGeom>
          <a:noFill/>
          <a:ln>
            <a:noFill/>
          </a:ln>
        </p:spPr>
        <p:txBody>
          <a:bodyPr spcFirstLastPara="1" wrap="square" lIns="91425" tIns="91425" rIns="91425" bIns="91425" anchor="t" anchorCtr="0">
            <a:noAutofit/>
          </a:bodyPr>
          <a:lstStyle/>
          <a:p>
            <a:pPr lvl="0"/>
            <a:r>
              <a:rPr lang="en-US" sz="1800" dirty="0" smtClean="0"/>
              <a:t>“Use </a:t>
            </a:r>
            <a:r>
              <a:rPr lang="en-US" sz="1800" dirty="0"/>
              <a:t>Case 2 will help the quality control process to be more optimized</a:t>
            </a:r>
            <a:r>
              <a:rPr lang="en-US" sz="1800" dirty="0" smtClean="0"/>
              <a:t>.”</a:t>
            </a:r>
            <a:endParaRPr sz="1800" dirty="0">
              <a:solidFill>
                <a:schemeClr val="dk1"/>
              </a:solidFill>
              <a:latin typeface="Roboto"/>
              <a:ea typeface="Roboto"/>
              <a:cs typeface="Roboto"/>
              <a:sym typeface="Roboto"/>
            </a:endParaRPr>
          </a:p>
        </p:txBody>
      </p:sp>
      <p:sp>
        <p:nvSpPr>
          <p:cNvPr id="308" name="Google Shape;308;p40"/>
          <p:cNvSpPr txBox="1"/>
          <p:nvPr/>
        </p:nvSpPr>
        <p:spPr>
          <a:xfrm>
            <a:off x="568125" y="3054575"/>
            <a:ext cx="5166300" cy="704400"/>
          </a:xfrm>
          <a:prstGeom prst="rect">
            <a:avLst/>
          </a:prstGeom>
          <a:noFill/>
          <a:ln>
            <a:noFill/>
          </a:ln>
        </p:spPr>
        <p:txBody>
          <a:bodyPr spcFirstLastPara="1" wrap="square" lIns="91425" tIns="91425" rIns="91425" bIns="91425" anchor="t" anchorCtr="0">
            <a:noAutofit/>
          </a:bodyPr>
          <a:lstStyle/>
          <a:p>
            <a:pPr lvl="0"/>
            <a:r>
              <a:rPr lang="en-US" sz="1800" dirty="0" smtClean="0"/>
              <a:t>“Intelligent </a:t>
            </a:r>
            <a:r>
              <a:rPr lang="en-US" sz="1800" dirty="0"/>
              <a:t>quality control system will help to produce more quality products</a:t>
            </a:r>
            <a:r>
              <a:rPr lang="en-US" sz="1800" dirty="0" smtClean="0"/>
              <a:t>.”</a:t>
            </a:r>
            <a:endParaRPr sz="1800"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 - </a:t>
            </a:r>
            <a:r>
              <a:rPr lang="en" dirty="0" smtClean="0"/>
              <a:t>&lt;</a:t>
            </a:r>
            <a:r>
              <a:rPr lang="en" dirty="0" smtClean="0"/>
              <a:t>Quality Control Tool</a:t>
            </a:r>
            <a:r>
              <a:rPr lang="en" dirty="0" smtClean="0"/>
              <a:t>&gt;</a:t>
            </a:r>
            <a:endParaRPr dirty="0"/>
          </a:p>
        </p:txBody>
      </p:sp>
      <p:sp>
        <p:nvSpPr>
          <p:cNvPr id="314" name="Google Shape;314;p41"/>
          <p:cNvSpPr/>
          <p:nvPr/>
        </p:nvSpPr>
        <p:spPr>
          <a:xfrm>
            <a:off x="916600" y="1136275"/>
            <a:ext cx="7597800" cy="3484500"/>
          </a:xfrm>
          <a:prstGeom prst="rect">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solidFill>
                  <a:schemeClr val="dk1"/>
                </a:solidFill>
              </a:rPr>
              <a:t>Copy/paste or create any relevant graphics here</a:t>
            </a:r>
            <a:endParaRPr i="1">
              <a:solidFill>
                <a:schemeClr val="dk1"/>
              </a:solidFill>
            </a:endParaRPr>
          </a:p>
        </p:txBody>
      </p:sp>
      <p:pic>
        <p:nvPicPr>
          <p:cNvPr id="2050" name="Picture 2" descr="C:\Users\Welcome\Desktop\Usecase2-Graphic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600" y="1067465"/>
            <a:ext cx="7549170" cy="3543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Your First</a:t>
            </a:r>
            <a:br>
              <a:rPr lang="en" dirty="0"/>
            </a:br>
            <a:r>
              <a:rPr lang="en" dirty="0"/>
              <a:t>Prioritization Grid</a:t>
            </a:r>
            <a:endParaRPr dirty="0"/>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DIRECTIONS: For each of your use cases, review your answers to the 5V questions in Step 2A, and the operations you chose in Step 2B. </a:t>
            </a:r>
            <a:endParaRPr dirty="0"/>
          </a:p>
          <a:p>
            <a:pPr marL="0" lvl="0" indent="0" algn="l" rtl="0">
              <a:spcBef>
                <a:spcPts val="1600"/>
              </a:spcBef>
              <a:spcAft>
                <a:spcPts val="0"/>
              </a:spcAft>
              <a:buNone/>
            </a:pPr>
            <a:r>
              <a:rPr lang="en" dirty="0"/>
              <a:t>Then on the grid </a:t>
            </a:r>
            <a:r>
              <a:rPr lang="en" b="1" dirty="0"/>
              <a:t>on the next slide</a:t>
            </a:r>
            <a:r>
              <a:rPr lang="en" dirty="0"/>
              <a:t>, not this slide, move each blue use case icon to a place indicating how you see this use case’s impact and feasibility.</a:t>
            </a:r>
            <a:endParaRPr dirty="0"/>
          </a:p>
          <a:p>
            <a:pPr marL="0" lvl="0" indent="0" algn="l" rtl="0">
              <a:spcBef>
                <a:spcPts val="1600"/>
              </a:spcBef>
              <a:spcAft>
                <a:spcPts val="1600"/>
              </a:spcAft>
              <a:buNone/>
            </a:pPr>
            <a:r>
              <a:rPr lang="en" dirty="0"/>
              <a:t>(Recall that the upper right quadrant is usually the most desirable, as it indicates we expect higher feasibility and greater impact.)</a:t>
            </a:r>
            <a:endParaRPr dirty="0"/>
          </a:p>
        </p:txBody>
      </p:sp>
      <p:pic>
        <p:nvPicPr>
          <p:cNvPr id="80" name="Google Shape;80;p15"/>
          <p:cNvPicPr preferRelativeResize="0"/>
          <p:nvPr/>
        </p:nvPicPr>
        <p:blipFill>
          <a:blip r:embed="rId3">
            <a:alphaModFix/>
          </a:blip>
          <a:stretch>
            <a:fillRect/>
          </a:stretch>
        </p:blipFill>
        <p:spPr>
          <a:xfrm>
            <a:off x="3514650" y="579725"/>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Based on the feedback you’ve gathered, and all of the previous information for each use case, you’ll now engage in the same prioritizing exercise as you have twice before. </a:t>
            </a:r>
            <a:endParaRPr dirty="0"/>
          </a:p>
          <a:p>
            <a:pPr marL="0" lvl="0" indent="0" algn="l" rtl="0">
              <a:spcBef>
                <a:spcPts val="1600"/>
              </a:spcBef>
              <a:spcAft>
                <a:spcPts val="0"/>
              </a:spcAft>
              <a:buNone/>
            </a:pPr>
            <a:r>
              <a:rPr lang="en" dirty="0"/>
              <a:t>You MAY choose to re-prioritize use cases and shift your focus if you feel these exercises have caused you to significantly revise your prior evaluations. </a:t>
            </a:r>
            <a:endParaRPr dirty="0"/>
          </a:p>
          <a:p>
            <a:pPr marL="0" lvl="0" indent="0" algn="l" rtl="0">
              <a:spcBef>
                <a:spcPts val="1600"/>
              </a:spcBef>
              <a:spcAft>
                <a:spcPts val="1600"/>
              </a:spcAft>
              <a:buNone/>
            </a:pPr>
            <a:r>
              <a:rPr lang="en" dirty="0"/>
              <a:t>At the end of this exercise, you should have a final point of view on the use cases you’ll advocate in your ML/AI strategy!</a:t>
            </a:r>
            <a:endParaRPr dirty="0"/>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48" name="Google Shape;210;p28"/>
          <p:cNvSpPr txBox="1">
            <a:spLocks/>
          </p:cNvSpPr>
          <p:nvPr/>
        </p:nvSpPr>
        <p:spPr>
          <a:xfrm>
            <a:off x="98250" y="16350"/>
            <a:ext cx="8826600" cy="60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lang="en-US" dirty="0"/>
          </a:p>
        </p:txBody>
      </p:sp>
      <p:sp>
        <p:nvSpPr>
          <p:cNvPr id="49" name="Google Shape;219;p28"/>
          <p:cNvSpPr txBox="1"/>
          <p:nvPr/>
        </p:nvSpPr>
        <p:spPr>
          <a:xfrm>
            <a:off x="6599350" y="305457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p:txBody>
      </p:sp>
      <p:sp>
        <p:nvSpPr>
          <p:cNvPr id="50" name="Google Shape;220;p28"/>
          <p:cNvSpPr txBox="1"/>
          <p:nvPr/>
        </p:nvSpPr>
        <p:spPr>
          <a:xfrm>
            <a:off x="6599350" y="343323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p:txBody>
      </p:sp>
      <p:sp>
        <p:nvSpPr>
          <p:cNvPr id="52" name="Google Shape;88;p16"/>
          <p:cNvSpPr/>
          <p:nvPr/>
        </p:nvSpPr>
        <p:spPr>
          <a:xfrm>
            <a:off x="3366396" y="192899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53" name="Google Shape;89;p16"/>
          <p:cNvSpPr/>
          <p:nvPr/>
        </p:nvSpPr>
        <p:spPr>
          <a:xfrm>
            <a:off x="2550587" y="2143440"/>
            <a:ext cx="345000" cy="338400"/>
          </a:xfrm>
          <a:prstGeom prst="ellipse">
            <a:avLst/>
          </a:prstGeom>
          <a:solidFill>
            <a:schemeClr val="bg2">
              <a:lumMod val="40000"/>
              <a:lumOff val="6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2</a:t>
            </a:r>
            <a:endParaRPr sz="900" dirty="0">
              <a:solidFill>
                <a:srgbClr val="FFFFFF"/>
              </a:solidFill>
            </a:endParaRPr>
          </a:p>
        </p:txBody>
      </p:sp>
      <p:sp>
        <p:nvSpPr>
          <p:cNvPr id="54" name="Google Shape;90;p16"/>
          <p:cNvSpPr/>
          <p:nvPr/>
        </p:nvSpPr>
        <p:spPr>
          <a:xfrm>
            <a:off x="2205587" y="3170694"/>
            <a:ext cx="345000" cy="338400"/>
          </a:xfrm>
          <a:prstGeom prst="ellipse">
            <a:avLst/>
          </a:prstGeom>
          <a:solidFill>
            <a:schemeClr val="bg2">
              <a:lumMod val="40000"/>
              <a:lumOff val="6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55" name="Google Shape;91;p16"/>
          <p:cNvSpPr/>
          <p:nvPr/>
        </p:nvSpPr>
        <p:spPr>
          <a:xfrm>
            <a:off x="3954059" y="159059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4</a:t>
            </a:r>
            <a:endParaRPr sz="900" dirty="0">
              <a:solidFill>
                <a:srgbClr val="FFFFFF"/>
              </a:solidFill>
            </a:endParaRPr>
          </a:p>
        </p:txBody>
      </p:sp>
      <p:sp>
        <p:nvSpPr>
          <p:cNvPr id="56" name="Google Shape;92;p16"/>
          <p:cNvSpPr/>
          <p:nvPr/>
        </p:nvSpPr>
        <p:spPr>
          <a:xfrm>
            <a:off x="2621136" y="2709571"/>
            <a:ext cx="345000" cy="338400"/>
          </a:xfrm>
          <a:prstGeom prst="ellipse">
            <a:avLst/>
          </a:prstGeom>
          <a:solidFill>
            <a:schemeClr val="bg2">
              <a:lumMod val="40000"/>
              <a:lumOff val="60000"/>
            </a:schemeClr>
          </a:solidFill>
          <a:ln w="9525" cap="flat" cmpd="sng">
            <a:solidFill>
              <a:schemeClr val="accent4">
                <a:lumMod val="50000"/>
              </a:schemeClr>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chemeClr val="bg1"/>
                </a:solidFill>
              </a:rPr>
              <a:t>UC</a:t>
            </a:r>
            <a:br>
              <a:rPr lang="en" sz="900" dirty="0">
                <a:solidFill>
                  <a:schemeClr val="bg1"/>
                </a:solidFill>
              </a:rPr>
            </a:br>
            <a:r>
              <a:rPr lang="en" sz="900" dirty="0">
                <a:solidFill>
                  <a:schemeClr val="bg1"/>
                </a:solidFill>
              </a:rPr>
              <a:t>5</a:t>
            </a:r>
            <a:endParaRPr sz="900" dirty="0">
              <a:solidFill>
                <a:schemeClr val="bg1"/>
              </a:solidFill>
            </a:endParaRPr>
          </a:p>
        </p:txBody>
      </p:sp>
      <p:sp>
        <p:nvSpPr>
          <p:cNvPr id="57"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 sz="1100" dirty="0" smtClean="0">
                <a:solidFill>
                  <a:schemeClr val="dk1"/>
                </a:solidFill>
                <a:latin typeface="Open Sans"/>
                <a:ea typeface="Open Sans"/>
                <a:cs typeface="Open Sans"/>
                <a:sym typeface="Open Sans"/>
              </a:rPr>
              <a:t>&lt;Quality Control Tool&gt;</a:t>
            </a:r>
            <a:endParaRPr sz="1100" dirty="0">
              <a:solidFill>
                <a:schemeClr val="dk1"/>
              </a:solidFill>
              <a:latin typeface="Open Sans"/>
              <a:ea typeface="Open Sans"/>
              <a:cs typeface="Open Sans"/>
              <a:sym typeface="Open Sans"/>
            </a:endParaRPr>
          </a:p>
        </p:txBody>
      </p:sp>
      <p:sp>
        <p:nvSpPr>
          <p:cNvPr id="58"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UC2: </a:t>
            </a:r>
            <a:r>
              <a:rPr lang="en" sz="1100" dirty="0" smtClean="0">
                <a:solidFill>
                  <a:schemeClr val="dk1"/>
                </a:solidFill>
                <a:latin typeface="Open Sans"/>
                <a:ea typeface="Open Sans"/>
                <a:cs typeface="Open Sans"/>
                <a:sym typeface="Open Sans"/>
              </a:rPr>
              <a:t>&lt;Facial Recognition Technology&gt;</a:t>
            </a:r>
            <a:endParaRPr sz="1100" dirty="0">
              <a:solidFill>
                <a:schemeClr val="dk1"/>
              </a:solidFill>
              <a:latin typeface="Open Sans"/>
              <a:ea typeface="Open Sans"/>
              <a:cs typeface="Open Sans"/>
              <a:sym typeface="Open Sans"/>
            </a:endParaRPr>
          </a:p>
        </p:txBody>
      </p:sp>
      <p:sp>
        <p:nvSpPr>
          <p:cNvPr id="59"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UC3: </a:t>
            </a:r>
            <a:r>
              <a:rPr lang="en" sz="1100" dirty="0" smtClean="0">
                <a:solidFill>
                  <a:schemeClr val="dk1"/>
                </a:solidFill>
                <a:latin typeface="Open Sans"/>
                <a:ea typeface="Open Sans"/>
                <a:cs typeface="Open Sans"/>
                <a:sym typeface="Open Sans"/>
              </a:rPr>
              <a:t>&lt;Engine Check Light System&gt;</a:t>
            </a:r>
            <a:endParaRPr sz="1100" dirty="0">
              <a:solidFill>
                <a:schemeClr val="dk1"/>
              </a:solidFill>
              <a:latin typeface="Open Sans"/>
              <a:ea typeface="Open Sans"/>
              <a:cs typeface="Open Sans"/>
              <a:sym typeface="Open Sans"/>
            </a:endParaRPr>
          </a:p>
        </p:txBody>
      </p:sp>
      <p:sp>
        <p:nvSpPr>
          <p:cNvPr id="60"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UC4: </a:t>
            </a:r>
            <a:r>
              <a:rPr lang="en" sz="1100" dirty="0" smtClean="0">
                <a:solidFill>
                  <a:schemeClr val="dk1"/>
                </a:solidFill>
                <a:latin typeface="Open Sans"/>
                <a:ea typeface="Open Sans"/>
                <a:cs typeface="Open Sans"/>
                <a:sym typeface="Open Sans"/>
              </a:rPr>
              <a:t>&lt;Car Charger Model&gt;</a:t>
            </a:r>
            <a:endParaRPr sz="1100" dirty="0">
              <a:solidFill>
                <a:schemeClr val="dk1"/>
              </a:solidFill>
              <a:latin typeface="Open Sans"/>
              <a:ea typeface="Open Sans"/>
              <a:cs typeface="Open Sans"/>
              <a:sym typeface="Open Sans"/>
            </a:endParaRPr>
          </a:p>
        </p:txBody>
      </p:sp>
      <p:sp>
        <p:nvSpPr>
          <p:cNvPr id="61"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 sz="1100" dirty="0" smtClean="0">
                <a:solidFill>
                  <a:schemeClr val="dk1"/>
                </a:solidFill>
                <a:latin typeface="Open Sans"/>
                <a:ea typeface="Open Sans"/>
                <a:cs typeface="Open Sans"/>
                <a:sym typeface="Open Sans"/>
              </a:rPr>
              <a:t>&lt;Machine Maintenance Model&gt;</a:t>
            </a:r>
            <a:endParaRPr sz="1100" dirty="0">
              <a:solidFill>
                <a:schemeClr val="dk1"/>
              </a:solidFill>
              <a:latin typeface="Open Sans"/>
              <a:ea typeface="Open Sans"/>
              <a:cs typeface="Open Sans"/>
              <a:sym typeface="Open Sans"/>
            </a:endParaRPr>
          </a:p>
        </p:txBody>
      </p:sp>
      <p:cxnSp>
        <p:nvCxnSpPr>
          <p:cNvPr id="62"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63"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64"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65"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66"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67"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68"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69"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70"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71"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2033087" y="173041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89" name="Google Shape;89;p16"/>
          <p:cNvSpPr/>
          <p:nvPr/>
        </p:nvSpPr>
        <p:spPr>
          <a:xfrm>
            <a:off x="3139200" y="23136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2</a:t>
            </a:r>
            <a:endParaRPr sz="900" dirty="0">
              <a:solidFill>
                <a:srgbClr val="FFFFFF"/>
              </a:solidFill>
            </a:endParaRPr>
          </a:p>
        </p:txBody>
      </p:sp>
      <p:sp>
        <p:nvSpPr>
          <p:cNvPr id="90" name="Google Shape;90;p16"/>
          <p:cNvSpPr/>
          <p:nvPr/>
        </p:nvSpPr>
        <p:spPr>
          <a:xfrm>
            <a:off x="2205587" y="3170694"/>
            <a:ext cx="345000" cy="338400"/>
          </a:xfrm>
          <a:prstGeom prst="ellipse">
            <a:avLst/>
          </a:prstGeom>
          <a:solidFill>
            <a:schemeClr val="bg2">
              <a:lumMod val="40000"/>
              <a:lumOff val="60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91" name="Google Shape;91;p16"/>
          <p:cNvSpPr/>
          <p:nvPr/>
        </p:nvSpPr>
        <p:spPr>
          <a:xfrm>
            <a:off x="3688459" y="2041602"/>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4</a:t>
            </a:r>
            <a:endParaRPr sz="900" dirty="0">
              <a:solidFill>
                <a:srgbClr val="FFFFFF"/>
              </a:solidFill>
            </a:endParaRPr>
          </a:p>
        </p:txBody>
      </p:sp>
      <p:sp>
        <p:nvSpPr>
          <p:cNvPr id="92" name="Google Shape;92;p16"/>
          <p:cNvSpPr/>
          <p:nvPr/>
        </p:nvSpPr>
        <p:spPr>
          <a:xfrm>
            <a:off x="2621136" y="2709571"/>
            <a:ext cx="345000" cy="338400"/>
          </a:xfrm>
          <a:prstGeom prst="ellipse">
            <a:avLst/>
          </a:prstGeom>
          <a:solidFill>
            <a:schemeClr val="bg2">
              <a:lumMod val="40000"/>
              <a:lumOff val="60000"/>
            </a:schemeClr>
          </a:solidFill>
          <a:ln w="9525" cap="flat" cmpd="sng">
            <a:solidFill>
              <a:schemeClr val="accent4">
                <a:lumMod val="50000"/>
              </a:schemeClr>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chemeClr val="bg1"/>
                </a:solidFill>
              </a:rPr>
              <a:t>UC</a:t>
            </a:r>
            <a:br>
              <a:rPr lang="en" sz="900" dirty="0">
                <a:solidFill>
                  <a:schemeClr val="bg1"/>
                </a:solidFill>
              </a:rPr>
            </a:br>
            <a:r>
              <a:rPr lang="en" sz="900" dirty="0">
                <a:solidFill>
                  <a:schemeClr val="bg1"/>
                </a:solidFill>
              </a:rPr>
              <a:t>5</a:t>
            </a:r>
            <a:endParaRPr sz="900" dirty="0">
              <a:solidFill>
                <a:schemeClr val="bg1"/>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 sz="1100" dirty="0" smtClean="0">
                <a:solidFill>
                  <a:schemeClr val="dk1"/>
                </a:solidFill>
                <a:latin typeface="Open Sans"/>
                <a:ea typeface="Open Sans"/>
                <a:cs typeface="Open Sans"/>
                <a:sym typeface="Open Sans"/>
              </a:rPr>
              <a:t>&lt;Quality Control Tool&gt;</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UC2: </a:t>
            </a:r>
            <a:r>
              <a:rPr lang="en" sz="1100" dirty="0" smtClean="0">
                <a:solidFill>
                  <a:schemeClr val="dk1"/>
                </a:solidFill>
                <a:latin typeface="Open Sans"/>
                <a:ea typeface="Open Sans"/>
                <a:cs typeface="Open Sans"/>
                <a:sym typeface="Open Sans"/>
              </a:rPr>
              <a:t>&lt;Facial Recognition Technology&gt;</a:t>
            </a:r>
            <a:endParaRPr sz="110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UC3: </a:t>
            </a:r>
            <a:r>
              <a:rPr lang="en" sz="1100" dirty="0" smtClean="0">
                <a:solidFill>
                  <a:schemeClr val="dk1"/>
                </a:solidFill>
                <a:latin typeface="Open Sans"/>
                <a:ea typeface="Open Sans"/>
                <a:cs typeface="Open Sans"/>
                <a:sym typeface="Open Sans"/>
              </a:rPr>
              <a:t>&lt;Engine Check Light System&gt;</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UC4: </a:t>
            </a:r>
            <a:r>
              <a:rPr lang="en" sz="1100" dirty="0" smtClean="0">
                <a:solidFill>
                  <a:schemeClr val="dk1"/>
                </a:solidFill>
                <a:latin typeface="Open Sans"/>
                <a:ea typeface="Open Sans"/>
                <a:cs typeface="Open Sans"/>
                <a:sym typeface="Open Sans"/>
              </a:rPr>
              <a:t>&lt;Car Charger Model&gt;</a:t>
            </a:r>
            <a:endParaRPr sz="110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 sz="1100" dirty="0" smtClean="0">
                <a:solidFill>
                  <a:schemeClr val="dk1"/>
                </a:solidFill>
                <a:latin typeface="Open Sans"/>
                <a:ea typeface="Open Sans"/>
                <a:cs typeface="Open Sans"/>
                <a:sym typeface="Open Sans"/>
              </a:rPr>
              <a:t>&lt;Machine Maintenance Model&gt;</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dirty="0">
              <a:latin typeface="Roboto"/>
              <a:ea typeface="Roboto"/>
              <a:cs typeface="Roboto"/>
              <a:sym typeface="Roboto"/>
            </a:endParaRPr>
          </a:p>
          <a:p>
            <a:pPr marL="0" lvl="0" indent="0" algn="l" rtl="0">
              <a:lnSpc>
                <a:spcPct val="115000"/>
              </a:lnSpc>
              <a:spcBef>
                <a:spcPts val="1600"/>
              </a:spcBef>
              <a:spcAft>
                <a:spcPts val="0"/>
              </a:spcAft>
              <a:buNone/>
            </a:pPr>
            <a:r>
              <a:rPr lang="en" b="1" dirty="0">
                <a:latin typeface="Roboto"/>
                <a:ea typeface="Roboto"/>
                <a:cs typeface="Roboto"/>
                <a:sym typeface="Roboto"/>
              </a:rPr>
              <a:t>2) Now in the grid on the previous slide change the color from </a:t>
            </a:r>
            <a:r>
              <a:rPr lang="en" b="1" dirty="0">
                <a:solidFill>
                  <a:srgbClr val="4A86E8"/>
                </a:solidFill>
                <a:latin typeface="Roboto"/>
                <a:ea typeface="Roboto"/>
                <a:cs typeface="Roboto"/>
                <a:sym typeface="Roboto"/>
              </a:rPr>
              <a:t>blue</a:t>
            </a:r>
            <a:r>
              <a:rPr lang="en" b="1" dirty="0">
                <a:latin typeface="Roboto"/>
                <a:ea typeface="Roboto"/>
                <a:cs typeface="Roboto"/>
                <a:sym typeface="Roboto"/>
              </a:rPr>
              <a:t> to </a:t>
            </a:r>
            <a:r>
              <a:rPr lang="en" b="1" dirty="0">
                <a:solidFill>
                  <a:srgbClr val="999999"/>
                </a:solidFill>
                <a:latin typeface="Roboto"/>
                <a:ea typeface="Roboto"/>
                <a:cs typeface="Roboto"/>
                <a:sym typeface="Roboto"/>
              </a:rPr>
              <a:t>grey</a:t>
            </a:r>
            <a:r>
              <a:rPr lang="en" b="1" dirty="0">
                <a:latin typeface="Roboto"/>
                <a:ea typeface="Roboto"/>
                <a:cs typeface="Roboto"/>
                <a:sym typeface="Roboto"/>
              </a:rPr>
              <a:t> for two use case circles you want to de-prioritize.</a:t>
            </a:r>
            <a:r>
              <a:rPr lang="en" dirty="0">
                <a:latin typeface="Roboto"/>
                <a:ea typeface="Roboto"/>
                <a:cs typeface="Roboto"/>
                <a:sym typeface="Roboto"/>
              </a:rPr>
              <a:t> </a:t>
            </a:r>
            <a:endParaRPr dirty="0">
              <a:latin typeface="Roboto"/>
              <a:ea typeface="Roboto"/>
              <a:cs typeface="Roboto"/>
              <a:sym typeface="Roboto"/>
            </a:endParaRPr>
          </a:p>
          <a:p>
            <a:pPr marL="0" lvl="0" indent="0" algn="l" rtl="0">
              <a:lnSpc>
                <a:spcPct val="115000"/>
              </a:lnSpc>
              <a:spcBef>
                <a:spcPts val="1600"/>
              </a:spcBef>
              <a:spcAft>
                <a:spcPts val="1600"/>
              </a:spcAft>
              <a:buNone/>
            </a:pPr>
            <a:r>
              <a:rPr lang="en" sz="1200" dirty="0">
                <a:latin typeface="Roboto"/>
                <a:ea typeface="Roboto"/>
                <a:cs typeface="Roboto"/>
                <a:sym typeface="Roboto"/>
              </a:rPr>
              <a:t>3) This leaves your top three use cases in </a:t>
            </a:r>
            <a:r>
              <a:rPr lang="en" sz="1200" dirty="0">
                <a:solidFill>
                  <a:srgbClr val="4A86E8"/>
                </a:solidFill>
                <a:latin typeface="Roboto"/>
                <a:ea typeface="Roboto"/>
                <a:cs typeface="Roboto"/>
                <a:sym typeface="Roboto"/>
              </a:rPr>
              <a:t>blue</a:t>
            </a:r>
            <a:r>
              <a:rPr lang="en" sz="1200" dirty="0">
                <a:latin typeface="Roboto"/>
                <a:ea typeface="Roboto"/>
                <a:cs typeface="Roboto"/>
                <a:sym typeface="Roboto"/>
              </a:rPr>
              <a:t> that you want to move forward with in the rest of the project. </a:t>
            </a:r>
            <a:endParaRPr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the top three use cases you prioritized in Project Step 2C, you’ll now create a high level architecture for each, on slides 10-12. </a:t>
            </a:r>
            <a:endParaRPr dirty="0"/>
          </a:p>
          <a:p>
            <a:pPr marL="0" lvl="0" indent="0" algn="l" rtl="0">
              <a:spcBef>
                <a:spcPts val="1600"/>
              </a:spcBef>
              <a:spcAft>
                <a:spcPts val="0"/>
              </a:spcAft>
              <a:buNone/>
            </a:pPr>
            <a:r>
              <a:rPr lang="en" dirty="0"/>
              <a:t>For this step, be sure to review Lesson 3 but also recognize that this process allows significant creative freedom.  </a:t>
            </a:r>
            <a:endParaRPr dirty="0"/>
          </a:p>
          <a:p>
            <a:pPr marL="0" lvl="0" indent="0" algn="l" rtl="0">
              <a:spcBef>
                <a:spcPts val="1600"/>
              </a:spcBef>
              <a:spcAft>
                <a:spcPts val="0"/>
              </a:spcAft>
              <a:buNone/>
            </a:pPr>
            <a:r>
              <a:rPr lang="en" dirty="0"/>
              <a:t>Keep a focus on…</a:t>
            </a:r>
            <a:br>
              <a:rPr lang="en" dirty="0"/>
            </a:br>
            <a:r>
              <a:rPr lang="en" dirty="0"/>
              <a:t>     - Data flow/direction</a:t>
            </a:r>
            <a:br>
              <a:rPr lang="en" dirty="0"/>
            </a:br>
            <a:r>
              <a:rPr lang="en" dirty="0"/>
              <a:t>     - Clear view on inputs/outputs</a:t>
            </a:r>
            <a:br>
              <a:rPr lang="en" dirty="0"/>
            </a:br>
            <a:r>
              <a:rPr lang="en" dirty="0"/>
              <a:t>     - Simplicity</a:t>
            </a:r>
            <a:endParaRPr dirty="0"/>
          </a:p>
          <a:p>
            <a:pPr marL="0" lvl="0" indent="0" algn="l" rtl="0">
              <a:spcBef>
                <a:spcPts val="1600"/>
              </a:spcBef>
              <a:spcAft>
                <a:spcPts val="1600"/>
              </a:spcAft>
              <a:buNone/>
            </a:pPr>
            <a:r>
              <a:rPr lang="en" dirty="0"/>
              <a:t>Write the use case name at the top of each slide.</a:t>
            </a:r>
            <a:endParaRPr dirty="0"/>
          </a:p>
        </p:txBody>
      </p:sp>
      <p:sp>
        <p:nvSpPr>
          <p:cNvPr id="130" name="Google Shape;130;p20"/>
          <p:cNvSpPr txBox="1"/>
          <p:nvPr/>
        </p:nvSpPr>
        <p:spPr>
          <a:xfrm>
            <a:off x="3758963" y="2871588"/>
            <a:ext cx="5318100" cy="911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b="1" i="1">
                <a:solidFill>
                  <a:srgbClr val="424242"/>
                </a:solidFill>
                <a:latin typeface="Open Sans"/>
                <a:ea typeface="Open Sans"/>
                <a:cs typeface="Open Sans"/>
                <a:sym typeface="Open Sans"/>
              </a:rPr>
              <a:t>Do all work on slides 10-12:</a:t>
            </a:r>
            <a:endParaRPr b="1"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Copy and paste capabilities                       from slide 9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Copy and paste  arrows from slide 9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33550" y="3191700"/>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7200754" y="42915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7694628" y="4177300"/>
            <a:ext cx="129725"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4201450" y="586725"/>
            <a:ext cx="4297701" cy="2138300"/>
          </a:xfrm>
          <a:prstGeom prst="rect">
            <a:avLst/>
          </a:prstGeom>
          <a:noFill/>
          <a:ln>
            <a:noFill/>
          </a:ln>
        </p:spPr>
      </p:pic>
      <p:sp>
        <p:nvSpPr>
          <p:cNvPr id="135" name="Google Shape;135;p20"/>
          <p:cNvSpPr txBox="1"/>
          <p:nvPr/>
        </p:nvSpPr>
        <p:spPr>
          <a:xfrm>
            <a:off x="4015850" y="165050"/>
            <a:ext cx="4668900" cy="27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Sample Completed Architecture</a:t>
            </a:r>
            <a:endParaRPr b="1">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1" name="Google Shape;141;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5" name="Google Shape;145;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6" name="Google Shape;146;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3" name="Google Shape;163;p21"/>
          <p:cNvPicPr preferRelativeResize="0"/>
          <p:nvPr/>
        </p:nvPicPr>
        <p:blipFill>
          <a:blip r:embed="rId19">
            <a:alphaModFix/>
          </a:blip>
          <a:stretch>
            <a:fillRect/>
          </a:stretch>
        </p:blipFill>
        <p:spPr>
          <a:xfrm>
            <a:off x="7715092" y="4630315"/>
            <a:ext cx="428625" cy="114300"/>
          </a:xfrm>
          <a:prstGeom prst="rect">
            <a:avLst/>
          </a:prstGeom>
          <a:noFill/>
          <a:ln>
            <a:noFill/>
          </a:ln>
        </p:spPr>
      </p:pic>
      <p:pic>
        <p:nvPicPr>
          <p:cNvPr id="164" name="Google Shape;164;p21"/>
          <p:cNvPicPr preferRelativeResize="0"/>
          <p:nvPr/>
        </p:nvPicPr>
        <p:blipFill>
          <a:blip r:embed="rId20">
            <a:alphaModFix/>
          </a:blip>
          <a:stretch>
            <a:fillRect/>
          </a:stretch>
        </p:blipFill>
        <p:spPr>
          <a:xfrm>
            <a:off x="7881767" y="4067015"/>
            <a:ext cx="95250" cy="342900"/>
          </a:xfrm>
          <a:prstGeom prst="rect">
            <a:avLst/>
          </a:prstGeom>
          <a:noFill/>
          <a:ln>
            <a:noFill/>
          </a:ln>
        </p:spPr>
      </p:pic>
      <p:pic>
        <p:nvPicPr>
          <p:cNvPr id="165" name="Google Shape;165;p21"/>
          <p:cNvPicPr preferRelativeResize="0"/>
          <p:nvPr/>
        </p:nvPicPr>
        <p:blipFill>
          <a:blip r:embed="rId21">
            <a:alphaModFix/>
          </a:blip>
          <a:stretch>
            <a:fillRect/>
          </a:stretch>
        </p:blipFill>
        <p:spPr>
          <a:xfrm>
            <a:off x="7503979" y="3662840"/>
            <a:ext cx="428625" cy="114300"/>
          </a:xfrm>
          <a:prstGeom prst="rect">
            <a:avLst/>
          </a:prstGeom>
          <a:noFill/>
          <a:ln>
            <a:noFill/>
          </a:ln>
        </p:spPr>
      </p:pic>
      <p:pic>
        <p:nvPicPr>
          <p:cNvPr id="166" name="Google Shape;166;p21"/>
          <p:cNvPicPr preferRelativeResize="0"/>
          <p:nvPr/>
        </p:nvPicPr>
        <p:blipFill>
          <a:blip r:embed="rId22">
            <a:alphaModFix/>
          </a:blip>
          <a:stretch>
            <a:fillRect/>
          </a:stretch>
        </p:blipFill>
        <p:spPr>
          <a:xfrm>
            <a:off x="7970054" y="3662840"/>
            <a:ext cx="428625" cy="114300"/>
          </a:xfrm>
          <a:prstGeom prst="rect">
            <a:avLst/>
          </a:prstGeom>
          <a:noFill/>
          <a:ln>
            <a:noFill/>
          </a:ln>
        </p:spPr>
      </p:pic>
      <p:sp>
        <p:nvSpPr>
          <p:cNvPr id="167" name="Google Shape;167;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8" name="Google Shape;168;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Analysis Layer</a:t>
            </a:r>
            <a:endParaRPr sz="1000" i="1">
              <a:solidFill>
                <a:srgbClr val="424242"/>
              </a:solidFill>
              <a:latin typeface="Open Sans"/>
              <a:ea typeface="Open Sans"/>
              <a:cs typeface="Open Sans"/>
              <a:sym typeface="Open Sans"/>
            </a:endParaRPr>
          </a:p>
        </p:txBody>
      </p:sp>
      <p:sp>
        <p:nvSpPr>
          <p:cNvPr id="170" name="Google Shape;170;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Data Layer</a:t>
            </a:r>
            <a:endParaRPr sz="1000" i="1">
              <a:solidFill>
                <a:srgbClr val="424242"/>
              </a:solidFill>
              <a:latin typeface="Open Sans"/>
              <a:ea typeface="Open Sans"/>
              <a:cs typeface="Open Sans"/>
              <a:sym typeface="Open Sans"/>
            </a:endParaRPr>
          </a:p>
        </p:txBody>
      </p:sp>
      <p:pic>
        <p:nvPicPr>
          <p:cNvPr id="171" name="Google Shape;171;p21"/>
          <p:cNvPicPr preferRelativeResize="0"/>
          <p:nvPr/>
        </p:nvPicPr>
        <p:blipFill>
          <a:blip r:embed="rId23">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1740</Words>
  <Application>Microsoft Office PowerPoint</Application>
  <PresentationFormat>On-screen Show (16:9)</PresentationFormat>
  <Paragraphs>224</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Open Sans</vt:lpstr>
      <vt:lpstr>Roboto</vt:lpstr>
      <vt:lpstr>Material</vt:lpstr>
      <vt:lpstr>AI For Business Leaders Course  Project Steps: Delivering an ML/AI Strategy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Recognition 1: No Fault</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vt:lpstr>
      <vt:lpstr>Second Use Case</vt:lpstr>
      <vt:lpstr>Well done! You’ve completed Step 5 of the project!</vt:lpstr>
      <vt:lpstr>AI for Business Leaders Project Step 6B  Feedback and Final Prioritization Grid</vt:lpstr>
      <vt:lpstr>Feedback Visualization</vt:lpstr>
      <vt:lpstr>Verbatim Quotes - &lt;Car Charger Model&gt;</vt:lpstr>
      <vt:lpstr>Visualization - &lt;Car Charger Model&gt;</vt:lpstr>
      <vt:lpstr>Verbatim Quotes - &lt;Quality Control Tool&gt;</vt:lpstr>
      <vt:lpstr>Visualization - &lt;Quality Control Tool&gt;</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Welcome</cp:lastModifiedBy>
  <cp:revision>48</cp:revision>
  <dcterms:modified xsi:type="dcterms:W3CDTF">2022-09-12T07:38:22Z</dcterms:modified>
</cp:coreProperties>
</file>