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3"/>
  </p:notesMasterIdLst>
  <p:handoutMasterIdLst>
    <p:handoutMasterId r:id="rId34"/>
  </p:handoutMasterIdLst>
  <p:sldIdLst>
    <p:sldId id="256" r:id="rId5"/>
    <p:sldId id="257" r:id="rId6"/>
    <p:sldId id="258" r:id="rId7"/>
    <p:sldId id="295" r:id="rId8"/>
    <p:sldId id="266" r:id="rId9"/>
    <p:sldId id="281" r:id="rId10"/>
    <p:sldId id="283" r:id="rId11"/>
    <p:sldId id="289" r:id="rId12"/>
    <p:sldId id="288" r:id="rId13"/>
    <p:sldId id="291" r:id="rId14"/>
    <p:sldId id="292" r:id="rId15"/>
    <p:sldId id="297" r:id="rId16"/>
    <p:sldId id="301" r:id="rId17"/>
    <p:sldId id="302" r:id="rId18"/>
    <p:sldId id="284" r:id="rId19"/>
    <p:sldId id="287" r:id="rId20"/>
    <p:sldId id="294" r:id="rId21"/>
    <p:sldId id="293" r:id="rId22"/>
    <p:sldId id="290" r:id="rId23"/>
    <p:sldId id="305" r:id="rId24"/>
    <p:sldId id="306" r:id="rId25"/>
    <p:sldId id="285" r:id="rId26"/>
    <p:sldId id="303" r:id="rId27"/>
    <p:sldId id="300" r:id="rId28"/>
    <p:sldId id="298" r:id="rId29"/>
    <p:sldId id="299" r:id="rId30"/>
    <p:sldId id="304" r:id="rId31"/>
    <p:sldId id="271"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D5279E-80E7-4068-A0D2-DC4462CBDB2C}" v="86" dt="2024-05-05T00:43:23.0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5/4/2024</a:t>
            </a:fld>
            <a:endParaRPr lang="en-US"/>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5/4/2024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a:p>
        </p:txBody>
      </p:sp>
    </p:spTree>
    <p:extLst>
      <p:ext uri="{BB962C8B-B14F-4D97-AF65-F5344CB8AC3E}">
        <p14:creationId xmlns:p14="http://schemas.microsoft.com/office/powerpoint/2010/main" val="1778128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28</a:t>
            </a:fld>
            <a:endParaRPr lang="en-US"/>
          </a:p>
        </p:txBody>
      </p:sp>
    </p:spTree>
    <p:extLst>
      <p:ext uri="{BB962C8B-B14F-4D97-AF65-F5344CB8AC3E}">
        <p14:creationId xmlns:p14="http://schemas.microsoft.com/office/powerpoint/2010/main" val="702683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a:p>
        </p:txBody>
      </p:sp>
    </p:spTree>
    <p:extLst>
      <p:ext uri="{BB962C8B-B14F-4D97-AF65-F5344CB8AC3E}">
        <p14:creationId xmlns:p14="http://schemas.microsoft.com/office/powerpoint/2010/main" val="4040438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a:p>
        </p:txBody>
      </p:sp>
    </p:spTree>
    <p:extLst>
      <p:ext uri="{BB962C8B-B14F-4D97-AF65-F5344CB8AC3E}">
        <p14:creationId xmlns:p14="http://schemas.microsoft.com/office/powerpoint/2010/main" val="2843954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a:p>
        </p:txBody>
      </p:sp>
    </p:spTree>
    <p:extLst>
      <p:ext uri="{BB962C8B-B14F-4D97-AF65-F5344CB8AC3E}">
        <p14:creationId xmlns:p14="http://schemas.microsoft.com/office/powerpoint/2010/main" val="22165631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a:p>
        </p:txBody>
      </p:sp>
    </p:spTree>
    <p:extLst>
      <p:ext uri="{BB962C8B-B14F-4D97-AF65-F5344CB8AC3E}">
        <p14:creationId xmlns:p14="http://schemas.microsoft.com/office/powerpoint/2010/main" val="3105683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a:p>
        </p:txBody>
      </p:sp>
    </p:spTree>
    <p:extLst>
      <p:ext uri="{BB962C8B-B14F-4D97-AF65-F5344CB8AC3E}">
        <p14:creationId xmlns:p14="http://schemas.microsoft.com/office/powerpoint/2010/main" val="10253268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a:p>
        </p:txBody>
      </p:sp>
    </p:spTree>
    <p:extLst>
      <p:ext uri="{BB962C8B-B14F-4D97-AF65-F5344CB8AC3E}">
        <p14:creationId xmlns:p14="http://schemas.microsoft.com/office/powerpoint/2010/main" val="8409867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15</a:t>
            </a:fld>
            <a:endParaRPr lang="en-US"/>
          </a:p>
        </p:txBody>
      </p:sp>
    </p:spTree>
    <p:extLst>
      <p:ext uri="{BB962C8B-B14F-4D97-AF65-F5344CB8AC3E}">
        <p14:creationId xmlns:p14="http://schemas.microsoft.com/office/powerpoint/2010/main" val="5754654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22</a:t>
            </a:fld>
            <a:endParaRPr lang="en-US"/>
          </a:p>
        </p:txBody>
      </p:sp>
    </p:spTree>
    <p:extLst>
      <p:ext uri="{BB962C8B-B14F-4D97-AF65-F5344CB8AC3E}">
        <p14:creationId xmlns:p14="http://schemas.microsoft.com/office/powerpoint/2010/main" val="5377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a:t>Click to add content</a:t>
            </a:r>
          </a:p>
          <a:p>
            <a:pPr lvl="1"/>
            <a:r>
              <a:rPr lang="en-US"/>
              <a:t>Second level</a:t>
            </a:r>
          </a:p>
          <a:p>
            <a:pPr lvl="2"/>
            <a:r>
              <a:rPr lang="en-US"/>
              <a:t>Third level</a:t>
            </a:r>
          </a:p>
          <a:p>
            <a:pPr lvl="3"/>
            <a:r>
              <a:rPr lang="en-US"/>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2.xml"/><Relationship Id="rId4" Type="http://schemas.openxmlformats.org/officeDocument/2006/relationships/image" Target="../media/image31.jpeg"/></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2.xml"/><Relationship Id="rId4" Type="http://schemas.openxmlformats.org/officeDocument/2006/relationships/image" Target="../media/image39.png"/></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947210" y="2939496"/>
            <a:ext cx="4941771" cy="2033947"/>
          </a:xfrm>
        </p:spPr>
        <p:txBody>
          <a:bodyPr anchor="ctr"/>
          <a:lstStyle/>
          <a:p>
            <a:r>
              <a:rPr lang="en-US" sz="4000">
                <a:latin typeface="Calibri"/>
                <a:cs typeface="Calibri"/>
              </a:rPr>
              <a:t>Final project </a:t>
            </a:r>
            <a:r>
              <a:rPr lang="en-US">
                <a:latin typeface="Calibri"/>
                <a:cs typeface="Calibri"/>
              </a:rPr>
              <a:t>– </a:t>
            </a:r>
            <a:r>
              <a:rPr lang="en-US" sz="2800">
                <a:latin typeface="Calibri"/>
                <a:cs typeface="Calibri"/>
              </a:rPr>
              <a:t>Diabetes data set</a:t>
            </a:r>
          </a:p>
        </p:txBody>
      </p:sp>
      <p:sp>
        <p:nvSpPr>
          <p:cNvPr id="3" name="TextBox 2">
            <a:extLst>
              <a:ext uri="{FF2B5EF4-FFF2-40B4-BE49-F238E27FC236}">
                <a16:creationId xmlns:a16="http://schemas.microsoft.com/office/drawing/2014/main" id="{A62A594A-ED5C-9C2E-F716-67BC0D5531AB}"/>
              </a:ext>
            </a:extLst>
          </p:cNvPr>
          <p:cNvSpPr txBox="1"/>
          <p:nvPr/>
        </p:nvSpPr>
        <p:spPr>
          <a:xfrm>
            <a:off x="6947210" y="4973443"/>
            <a:ext cx="3646449" cy="1200329"/>
          </a:xfrm>
          <a:prstGeom prst="rect">
            <a:avLst/>
          </a:prstGeom>
          <a:noFill/>
        </p:spPr>
        <p:txBody>
          <a:bodyPr wrap="square" lIns="91440" tIns="45720" rIns="91440" bIns="45720" rtlCol="0" anchor="t">
            <a:spAutoFit/>
          </a:bodyPr>
          <a:lstStyle/>
          <a:p>
            <a:r>
              <a:rPr lang="en-US" sz="2400">
                <a:latin typeface="Calibri"/>
                <a:cs typeface="Calibri"/>
              </a:rPr>
              <a:t>Paul Draper</a:t>
            </a:r>
          </a:p>
          <a:p>
            <a:r>
              <a:rPr lang="en-US" sz="2400">
                <a:latin typeface="Calibri"/>
                <a:cs typeface="Calibri"/>
              </a:rPr>
              <a:t>Hung (Tom) Nguyen</a:t>
            </a:r>
          </a:p>
          <a:p>
            <a:r>
              <a:rPr lang="en-US" sz="2400">
                <a:latin typeface="Calibri"/>
                <a:cs typeface="Calibri"/>
              </a:rPr>
              <a:t>Ramya Meduri</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15390-7F8C-6A94-AB84-CC690ED29250}"/>
              </a:ext>
            </a:extLst>
          </p:cNvPr>
          <p:cNvSpPr>
            <a:spLocks noGrp="1"/>
          </p:cNvSpPr>
          <p:nvPr>
            <p:ph type="title"/>
          </p:nvPr>
        </p:nvSpPr>
        <p:spPr>
          <a:xfrm>
            <a:off x="838200" y="353550"/>
            <a:ext cx="10016837" cy="688254"/>
          </a:xfrm>
        </p:spPr>
        <p:txBody>
          <a:bodyPr>
            <a:normAutofit/>
          </a:bodyPr>
          <a:lstStyle/>
          <a:p>
            <a:r>
              <a:rPr lang="en-US"/>
              <a:t> STROKE &amp; HEART DISEASES</a:t>
            </a:r>
          </a:p>
        </p:txBody>
      </p:sp>
      <p:sp>
        <p:nvSpPr>
          <p:cNvPr id="4" name="Slide Number Placeholder 3">
            <a:extLst>
              <a:ext uri="{FF2B5EF4-FFF2-40B4-BE49-F238E27FC236}">
                <a16:creationId xmlns:a16="http://schemas.microsoft.com/office/drawing/2014/main" id="{9B85B24F-A9FD-6382-C2AE-CF45BEC44A8B}"/>
              </a:ext>
            </a:extLst>
          </p:cNvPr>
          <p:cNvSpPr>
            <a:spLocks noGrp="1"/>
          </p:cNvSpPr>
          <p:nvPr>
            <p:ph type="sldNum" sz="quarter" idx="12"/>
          </p:nvPr>
        </p:nvSpPr>
        <p:spPr/>
        <p:txBody>
          <a:bodyPr/>
          <a:lstStyle/>
          <a:p>
            <a:fld id="{A49DFD55-3C28-40EF-9E31-A92D2E4017FF}" type="slidenum">
              <a:rPr lang="en-US" smtClean="0"/>
              <a:pPr/>
              <a:t>10</a:t>
            </a:fld>
            <a:endParaRPr lang="en-US"/>
          </a:p>
        </p:txBody>
      </p:sp>
      <p:pic>
        <p:nvPicPr>
          <p:cNvPr id="9" name="Picture 8" descr="A graph of disease&#10;&#10;Description automatically generated">
            <a:extLst>
              <a:ext uri="{FF2B5EF4-FFF2-40B4-BE49-F238E27FC236}">
                <a16:creationId xmlns:a16="http://schemas.microsoft.com/office/drawing/2014/main" id="{ABBC7BC3-CDD4-E9D3-A48E-B40565670901}"/>
              </a:ext>
            </a:extLst>
          </p:cNvPr>
          <p:cNvPicPr>
            <a:picLocks noChangeAspect="1"/>
          </p:cNvPicPr>
          <p:nvPr/>
        </p:nvPicPr>
        <p:blipFill>
          <a:blip r:embed="rId2"/>
          <a:stretch>
            <a:fillRect/>
          </a:stretch>
        </p:blipFill>
        <p:spPr>
          <a:xfrm>
            <a:off x="3047999" y="4004561"/>
            <a:ext cx="5771030" cy="1835074"/>
          </a:xfrm>
          <a:prstGeom prst="rect">
            <a:avLst/>
          </a:prstGeom>
        </p:spPr>
      </p:pic>
      <p:pic>
        <p:nvPicPr>
          <p:cNvPr id="11" name="Picture 10" descr="A graph with a green rectangle&#10;&#10;Description automatically generated">
            <a:extLst>
              <a:ext uri="{FF2B5EF4-FFF2-40B4-BE49-F238E27FC236}">
                <a16:creationId xmlns:a16="http://schemas.microsoft.com/office/drawing/2014/main" id="{19263106-04F7-780B-5803-577E64D02202}"/>
              </a:ext>
            </a:extLst>
          </p:cNvPr>
          <p:cNvPicPr>
            <a:picLocks noChangeAspect="1"/>
          </p:cNvPicPr>
          <p:nvPr/>
        </p:nvPicPr>
        <p:blipFill>
          <a:blip r:embed="rId3"/>
          <a:stretch>
            <a:fillRect/>
          </a:stretch>
        </p:blipFill>
        <p:spPr>
          <a:xfrm>
            <a:off x="3047999" y="1465069"/>
            <a:ext cx="6096000" cy="2175803"/>
          </a:xfrm>
          <a:prstGeom prst="rect">
            <a:avLst/>
          </a:prstGeom>
        </p:spPr>
      </p:pic>
    </p:spTree>
    <p:extLst>
      <p:ext uri="{BB962C8B-B14F-4D97-AF65-F5344CB8AC3E}">
        <p14:creationId xmlns:p14="http://schemas.microsoft.com/office/powerpoint/2010/main" val="3332783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4AEB3-DB8E-3DF5-6B7E-BC94C355BD54}"/>
              </a:ext>
            </a:extLst>
          </p:cNvPr>
          <p:cNvSpPr>
            <a:spLocks noGrp="1"/>
          </p:cNvSpPr>
          <p:nvPr>
            <p:ph type="title"/>
          </p:nvPr>
        </p:nvSpPr>
        <p:spPr>
          <a:xfrm>
            <a:off x="824345" y="187295"/>
            <a:ext cx="10515600" cy="1325563"/>
          </a:xfrm>
        </p:spPr>
        <p:txBody>
          <a:bodyPr/>
          <a:lstStyle/>
          <a:p>
            <a:r>
              <a:rPr lang="en-US"/>
              <a:t>Physical activity, Difficulty walking</a:t>
            </a:r>
          </a:p>
        </p:txBody>
      </p:sp>
      <p:sp>
        <p:nvSpPr>
          <p:cNvPr id="4" name="Slide Number Placeholder 3">
            <a:extLst>
              <a:ext uri="{FF2B5EF4-FFF2-40B4-BE49-F238E27FC236}">
                <a16:creationId xmlns:a16="http://schemas.microsoft.com/office/drawing/2014/main" id="{C9D62890-E528-FF17-2580-4C9BC048ED8B}"/>
              </a:ext>
            </a:extLst>
          </p:cNvPr>
          <p:cNvSpPr>
            <a:spLocks noGrp="1"/>
          </p:cNvSpPr>
          <p:nvPr>
            <p:ph type="sldNum" sz="quarter" idx="12"/>
          </p:nvPr>
        </p:nvSpPr>
        <p:spPr/>
        <p:txBody>
          <a:bodyPr/>
          <a:lstStyle/>
          <a:p>
            <a:fld id="{A49DFD55-3C28-40EF-9E31-A92D2E4017FF}" type="slidenum">
              <a:rPr lang="en-US" smtClean="0"/>
              <a:pPr/>
              <a:t>11</a:t>
            </a:fld>
            <a:endParaRPr lang="en-US"/>
          </a:p>
        </p:txBody>
      </p:sp>
      <p:pic>
        <p:nvPicPr>
          <p:cNvPr id="8" name="Picture 7" descr="A graph of a diabetic and diabetes&#10;&#10;Description automatically generated">
            <a:extLst>
              <a:ext uri="{FF2B5EF4-FFF2-40B4-BE49-F238E27FC236}">
                <a16:creationId xmlns:a16="http://schemas.microsoft.com/office/drawing/2014/main" id="{27FB6E98-D833-9BB5-092C-7B861545649F}"/>
              </a:ext>
            </a:extLst>
          </p:cNvPr>
          <p:cNvPicPr>
            <a:picLocks noChangeAspect="1"/>
          </p:cNvPicPr>
          <p:nvPr/>
        </p:nvPicPr>
        <p:blipFill>
          <a:blip r:embed="rId2"/>
          <a:stretch>
            <a:fillRect/>
          </a:stretch>
        </p:blipFill>
        <p:spPr>
          <a:xfrm>
            <a:off x="817419" y="2285582"/>
            <a:ext cx="5043055" cy="2280448"/>
          </a:xfrm>
          <a:prstGeom prst="rect">
            <a:avLst/>
          </a:prstGeom>
        </p:spPr>
      </p:pic>
      <p:pic>
        <p:nvPicPr>
          <p:cNvPr id="9" name="Picture 8">
            <a:extLst>
              <a:ext uri="{FF2B5EF4-FFF2-40B4-BE49-F238E27FC236}">
                <a16:creationId xmlns:a16="http://schemas.microsoft.com/office/drawing/2014/main" id="{37688714-A795-95E2-9738-9E8445D8F232}"/>
              </a:ext>
            </a:extLst>
          </p:cNvPr>
          <p:cNvPicPr>
            <a:picLocks noChangeAspect="1"/>
          </p:cNvPicPr>
          <p:nvPr/>
        </p:nvPicPr>
        <p:blipFill>
          <a:blip r:embed="rId3"/>
          <a:stretch>
            <a:fillRect/>
          </a:stretch>
        </p:blipFill>
        <p:spPr>
          <a:xfrm>
            <a:off x="6082146" y="2282487"/>
            <a:ext cx="6096000" cy="2175803"/>
          </a:xfrm>
          <a:prstGeom prst="rect">
            <a:avLst/>
          </a:prstGeom>
        </p:spPr>
      </p:pic>
    </p:spTree>
    <p:extLst>
      <p:ext uri="{BB962C8B-B14F-4D97-AF65-F5344CB8AC3E}">
        <p14:creationId xmlns:p14="http://schemas.microsoft.com/office/powerpoint/2010/main" val="3822593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E3534-7964-D49C-3C50-89EE30849782}"/>
              </a:ext>
            </a:extLst>
          </p:cNvPr>
          <p:cNvSpPr>
            <a:spLocks noGrp="1"/>
          </p:cNvSpPr>
          <p:nvPr>
            <p:ph type="title"/>
          </p:nvPr>
        </p:nvSpPr>
        <p:spPr/>
        <p:txBody>
          <a:bodyPr/>
          <a:lstStyle/>
          <a:p>
            <a:r>
              <a:rPr lang="en-US"/>
              <a:t>Age groups and income levels</a:t>
            </a:r>
          </a:p>
        </p:txBody>
      </p:sp>
      <p:sp>
        <p:nvSpPr>
          <p:cNvPr id="4" name="Slide Number Placeholder 3">
            <a:extLst>
              <a:ext uri="{FF2B5EF4-FFF2-40B4-BE49-F238E27FC236}">
                <a16:creationId xmlns:a16="http://schemas.microsoft.com/office/drawing/2014/main" id="{C0D298DE-5568-B274-FF18-4BF240DAF4AC}"/>
              </a:ext>
            </a:extLst>
          </p:cNvPr>
          <p:cNvSpPr>
            <a:spLocks noGrp="1"/>
          </p:cNvSpPr>
          <p:nvPr>
            <p:ph type="sldNum" sz="quarter" idx="12"/>
          </p:nvPr>
        </p:nvSpPr>
        <p:spPr/>
        <p:txBody>
          <a:bodyPr/>
          <a:lstStyle/>
          <a:p>
            <a:fld id="{A49DFD55-3C28-40EF-9E31-A92D2E4017FF}" type="slidenum">
              <a:rPr lang="en-US" smtClean="0"/>
              <a:pPr/>
              <a:t>12</a:t>
            </a:fld>
            <a:endParaRPr lang="en-US"/>
          </a:p>
        </p:txBody>
      </p:sp>
      <p:pic>
        <p:nvPicPr>
          <p:cNvPr id="3" name="Picture 2" descr="A graph of a number of people&#10;&#10;Description automatically generated">
            <a:extLst>
              <a:ext uri="{FF2B5EF4-FFF2-40B4-BE49-F238E27FC236}">
                <a16:creationId xmlns:a16="http://schemas.microsoft.com/office/drawing/2014/main" id="{17C69573-9A18-0868-5672-91C7275ABEA3}"/>
              </a:ext>
            </a:extLst>
          </p:cNvPr>
          <p:cNvPicPr>
            <a:picLocks noChangeAspect="1"/>
          </p:cNvPicPr>
          <p:nvPr/>
        </p:nvPicPr>
        <p:blipFill>
          <a:blip r:embed="rId2"/>
          <a:stretch>
            <a:fillRect/>
          </a:stretch>
        </p:blipFill>
        <p:spPr>
          <a:xfrm>
            <a:off x="6092806" y="2145035"/>
            <a:ext cx="6076950" cy="3590925"/>
          </a:xfrm>
          <a:prstGeom prst="rect">
            <a:avLst/>
          </a:prstGeom>
        </p:spPr>
      </p:pic>
      <p:pic>
        <p:nvPicPr>
          <p:cNvPr id="6" name="Picture 5" descr="A graph of a number of people with diabetes&#10;&#10;Description automatically generated">
            <a:extLst>
              <a:ext uri="{FF2B5EF4-FFF2-40B4-BE49-F238E27FC236}">
                <a16:creationId xmlns:a16="http://schemas.microsoft.com/office/drawing/2014/main" id="{5F75B415-12DA-CC2E-39B4-A2843B5DE93D}"/>
              </a:ext>
            </a:extLst>
          </p:cNvPr>
          <p:cNvPicPr>
            <a:picLocks noChangeAspect="1"/>
          </p:cNvPicPr>
          <p:nvPr/>
        </p:nvPicPr>
        <p:blipFill>
          <a:blip r:embed="rId3"/>
          <a:stretch>
            <a:fillRect/>
          </a:stretch>
        </p:blipFill>
        <p:spPr>
          <a:xfrm>
            <a:off x="17520" y="2146200"/>
            <a:ext cx="6076950" cy="3590925"/>
          </a:xfrm>
          <a:prstGeom prst="rect">
            <a:avLst/>
          </a:prstGeom>
        </p:spPr>
      </p:pic>
    </p:spTree>
    <p:extLst>
      <p:ext uri="{BB962C8B-B14F-4D97-AF65-F5344CB8AC3E}">
        <p14:creationId xmlns:p14="http://schemas.microsoft.com/office/powerpoint/2010/main" val="3808015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1E938-F8FB-FEF2-072B-98B6828D78E2}"/>
              </a:ext>
            </a:extLst>
          </p:cNvPr>
          <p:cNvSpPr>
            <a:spLocks noGrp="1"/>
          </p:cNvSpPr>
          <p:nvPr>
            <p:ph type="title"/>
          </p:nvPr>
        </p:nvSpPr>
        <p:spPr>
          <a:xfrm>
            <a:off x="5186680" y="353550"/>
            <a:ext cx="6167120" cy="1366203"/>
          </a:xfrm>
        </p:spPr>
        <p:txBody>
          <a:bodyPr>
            <a:normAutofit/>
          </a:bodyPr>
          <a:lstStyle/>
          <a:p>
            <a:r>
              <a:rPr lang="en-US" sz="3600"/>
              <a:t>Model building</a:t>
            </a:r>
          </a:p>
        </p:txBody>
      </p:sp>
      <p:sp>
        <p:nvSpPr>
          <p:cNvPr id="4" name="Slide Number Placeholder 3">
            <a:extLst>
              <a:ext uri="{FF2B5EF4-FFF2-40B4-BE49-F238E27FC236}">
                <a16:creationId xmlns:a16="http://schemas.microsoft.com/office/drawing/2014/main" id="{7E6196D9-8F2B-727F-1135-2AE347E0D342}"/>
              </a:ext>
            </a:extLst>
          </p:cNvPr>
          <p:cNvSpPr>
            <a:spLocks noGrp="1"/>
          </p:cNvSpPr>
          <p:nvPr>
            <p:ph type="sldNum" sz="quarter" idx="12"/>
          </p:nvPr>
        </p:nvSpPr>
        <p:spPr/>
        <p:txBody>
          <a:bodyPr/>
          <a:lstStyle/>
          <a:p>
            <a:fld id="{A49DFD55-3C28-40EF-9E31-A92D2E4017FF}" type="slidenum">
              <a:rPr lang="en-US" smtClean="0"/>
              <a:pPr/>
              <a:t>13</a:t>
            </a:fld>
            <a:endParaRPr lang="en-US"/>
          </a:p>
        </p:txBody>
      </p:sp>
      <p:pic>
        <p:nvPicPr>
          <p:cNvPr id="6" name="Picture 5" descr="Abstract render of glass nodes and mesh">
            <a:extLst>
              <a:ext uri="{FF2B5EF4-FFF2-40B4-BE49-F238E27FC236}">
                <a16:creationId xmlns:a16="http://schemas.microsoft.com/office/drawing/2014/main" id="{6302C4B8-9EE0-9C9D-F93D-C25DEA2500F2}"/>
              </a:ext>
            </a:extLst>
          </p:cNvPr>
          <p:cNvPicPr>
            <a:picLocks noChangeAspect="1"/>
          </p:cNvPicPr>
          <p:nvPr/>
        </p:nvPicPr>
        <p:blipFill>
          <a:blip r:embed="rId2"/>
          <a:stretch>
            <a:fillRect/>
          </a:stretch>
        </p:blipFill>
        <p:spPr>
          <a:xfrm>
            <a:off x="614680" y="1931136"/>
            <a:ext cx="5367383" cy="3430430"/>
          </a:xfrm>
          <a:prstGeom prst="rect">
            <a:avLst/>
          </a:prstGeom>
        </p:spPr>
      </p:pic>
      <p:sp>
        <p:nvSpPr>
          <p:cNvPr id="7" name="TextBox 6">
            <a:extLst>
              <a:ext uri="{FF2B5EF4-FFF2-40B4-BE49-F238E27FC236}">
                <a16:creationId xmlns:a16="http://schemas.microsoft.com/office/drawing/2014/main" id="{E45503B3-3F57-8278-01B4-60F30A2E6A16}"/>
              </a:ext>
            </a:extLst>
          </p:cNvPr>
          <p:cNvSpPr txBox="1"/>
          <p:nvPr/>
        </p:nvSpPr>
        <p:spPr>
          <a:xfrm>
            <a:off x="6578599" y="1927860"/>
            <a:ext cx="4665980"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n-US" sz="2400"/>
              <a:t>Model Preparation</a:t>
            </a:r>
          </a:p>
          <a:p>
            <a:pPr marL="342900" indent="-342900">
              <a:buAutoNum type="arabicPeriod"/>
            </a:pPr>
            <a:r>
              <a:rPr lang="en-US" sz="2400"/>
              <a:t>Assumptions of Logistic Regression</a:t>
            </a:r>
          </a:p>
          <a:p>
            <a:pPr marL="342900" indent="-342900">
              <a:buAutoNum type="arabicPeriod"/>
            </a:pPr>
            <a:r>
              <a:rPr lang="en-US" sz="2400"/>
              <a:t>Initial Model Development</a:t>
            </a:r>
          </a:p>
          <a:p>
            <a:pPr marL="342900" indent="-342900">
              <a:buAutoNum type="arabicPeriod"/>
            </a:pPr>
            <a:r>
              <a:rPr lang="en-US" sz="2400"/>
              <a:t>Variable Selection and Refinement</a:t>
            </a:r>
          </a:p>
          <a:p>
            <a:pPr marL="342900" indent="-342900">
              <a:buAutoNum type="arabicPeriod"/>
            </a:pPr>
            <a:r>
              <a:rPr lang="en-US" sz="2400"/>
              <a:t>Model Evaluation</a:t>
            </a:r>
          </a:p>
          <a:p>
            <a:pPr marL="342900" indent="-342900">
              <a:buAutoNum type="arabicPeriod"/>
            </a:pPr>
            <a:r>
              <a:rPr lang="en-US" sz="2400"/>
              <a:t>Model Comparison</a:t>
            </a:r>
            <a:endParaRPr lang="en-US"/>
          </a:p>
        </p:txBody>
      </p:sp>
    </p:spTree>
    <p:extLst>
      <p:ext uri="{BB962C8B-B14F-4D97-AF65-F5344CB8AC3E}">
        <p14:creationId xmlns:p14="http://schemas.microsoft.com/office/powerpoint/2010/main" val="2684839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5F5EB-9EAB-4338-C3EB-4C07ED713B78}"/>
              </a:ext>
            </a:extLst>
          </p:cNvPr>
          <p:cNvSpPr>
            <a:spLocks noGrp="1"/>
          </p:cNvSpPr>
          <p:nvPr>
            <p:ph type="title"/>
          </p:nvPr>
        </p:nvSpPr>
        <p:spPr>
          <a:xfrm>
            <a:off x="828040" y="526270"/>
            <a:ext cx="10515600" cy="919163"/>
          </a:xfrm>
        </p:spPr>
        <p:txBody>
          <a:bodyPr/>
          <a:lstStyle/>
          <a:p>
            <a:r>
              <a:rPr lang="en-US"/>
              <a:t>Model Preparation</a:t>
            </a:r>
          </a:p>
        </p:txBody>
      </p:sp>
      <p:sp>
        <p:nvSpPr>
          <p:cNvPr id="4" name="Slide Number Placeholder 3">
            <a:extLst>
              <a:ext uri="{FF2B5EF4-FFF2-40B4-BE49-F238E27FC236}">
                <a16:creationId xmlns:a16="http://schemas.microsoft.com/office/drawing/2014/main" id="{926B326D-8C28-EEE0-FE7B-CC210CE431E8}"/>
              </a:ext>
            </a:extLst>
          </p:cNvPr>
          <p:cNvSpPr>
            <a:spLocks noGrp="1"/>
          </p:cNvSpPr>
          <p:nvPr>
            <p:ph type="sldNum" sz="quarter" idx="12"/>
          </p:nvPr>
        </p:nvSpPr>
        <p:spPr/>
        <p:txBody>
          <a:bodyPr/>
          <a:lstStyle/>
          <a:p>
            <a:fld id="{A49DFD55-3C28-40EF-9E31-A92D2E4017FF}" type="slidenum">
              <a:rPr lang="en-US" smtClean="0"/>
              <a:pPr/>
              <a:t>14</a:t>
            </a:fld>
            <a:endParaRPr lang="en-US"/>
          </a:p>
        </p:txBody>
      </p:sp>
      <p:sp>
        <p:nvSpPr>
          <p:cNvPr id="5" name="TextBox 4">
            <a:extLst>
              <a:ext uri="{FF2B5EF4-FFF2-40B4-BE49-F238E27FC236}">
                <a16:creationId xmlns:a16="http://schemas.microsoft.com/office/drawing/2014/main" id="{FA9F84BF-46D9-12D8-BDD0-37E943B60101}"/>
              </a:ext>
            </a:extLst>
          </p:cNvPr>
          <p:cNvSpPr txBox="1"/>
          <p:nvPr/>
        </p:nvSpPr>
        <p:spPr>
          <a:xfrm>
            <a:off x="1092200" y="1816100"/>
            <a:ext cx="7637780"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spcBef>
                <a:spcPts val="1000"/>
              </a:spcBef>
              <a:buAutoNum type="arabicPeriod"/>
            </a:pPr>
            <a:r>
              <a:rPr lang="en-US" sz="2000">
                <a:latin typeface="Calibri"/>
                <a:ea typeface="Calibri"/>
                <a:cs typeface="Calibri"/>
              </a:rPr>
              <a:t>Encode/transform variables in preparation of model building</a:t>
            </a:r>
          </a:p>
          <a:p>
            <a:pPr marL="914400" lvl="1" indent="-457200">
              <a:spcBef>
                <a:spcPts val="1000"/>
              </a:spcBef>
              <a:buFont typeface="Courier New"/>
              <a:buChar char="o"/>
            </a:pPr>
            <a:r>
              <a:rPr lang="en-US" sz="2000">
                <a:latin typeface="Calibri"/>
                <a:ea typeface="Calibri"/>
                <a:cs typeface="Calibri"/>
              </a:rPr>
              <a:t>Data consisted of binary (0 or 1) variables and other categorical responses that needed to be converted to factors</a:t>
            </a:r>
          </a:p>
          <a:p>
            <a:pPr marL="914400" lvl="1" indent="-457200">
              <a:spcBef>
                <a:spcPts val="1000"/>
              </a:spcBef>
              <a:buFont typeface="Courier New"/>
              <a:buChar char="o"/>
            </a:pPr>
            <a:r>
              <a:rPr lang="en-US" sz="2000">
                <a:latin typeface="Calibri"/>
                <a:ea typeface="Calibri"/>
                <a:cs typeface="Calibri"/>
              </a:rPr>
              <a:t>BMI, Poor Physical Health Days, and Poor Mental Health Days left as numeric</a:t>
            </a:r>
          </a:p>
          <a:p>
            <a:pPr marL="457200" indent="-457200">
              <a:spcBef>
                <a:spcPts val="1000"/>
              </a:spcBef>
              <a:buAutoNum type="arabicPeriod"/>
            </a:pPr>
            <a:r>
              <a:rPr lang="en-US" sz="2000">
                <a:latin typeface="Calibri"/>
                <a:ea typeface="Calibri"/>
                <a:cs typeface="Calibri"/>
              </a:rPr>
              <a:t>Splitting data into test and training sets</a:t>
            </a:r>
          </a:p>
          <a:p>
            <a:pPr marL="914400" lvl="1" indent="-457200">
              <a:spcBef>
                <a:spcPts val="1000"/>
              </a:spcBef>
              <a:buFont typeface="Courier New"/>
              <a:buChar char="o"/>
            </a:pPr>
            <a:r>
              <a:rPr lang="en-US" sz="2000">
                <a:latin typeface="Calibri"/>
                <a:ea typeface="Calibri"/>
                <a:cs typeface="Calibri"/>
              </a:rPr>
              <a:t>Data was split using 80% of the data as our training data set and remaining 20% as our test set</a:t>
            </a:r>
          </a:p>
          <a:p>
            <a:pPr marL="457200" indent="-457200">
              <a:spcBef>
                <a:spcPts val="1000"/>
              </a:spcBef>
              <a:buAutoNum type="arabicPeriod"/>
            </a:pPr>
            <a:r>
              <a:rPr lang="en-US" sz="2000">
                <a:latin typeface="Calibri"/>
                <a:ea typeface="Calibri"/>
                <a:cs typeface="Calibri"/>
              </a:rPr>
              <a:t>R Packages loaded</a:t>
            </a:r>
          </a:p>
          <a:p>
            <a:pPr marL="914400" lvl="1" indent="-457200">
              <a:spcBef>
                <a:spcPts val="1000"/>
              </a:spcBef>
              <a:buFont typeface="Courier New"/>
              <a:buChar char="o"/>
            </a:pPr>
            <a:r>
              <a:rPr lang="en-US" sz="2000">
                <a:latin typeface="Calibri"/>
                <a:ea typeface="Calibri"/>
                <a:cs typeface="Calibri"/>
              </a:rPr>
              <a:t>Examples include Caret, leaps, </a:t>
            </a:r>
            <a:r>
              <a:rPr lang="en-US" sz="2000" err="1">
                <a:latin typeface="Calibri"/>
                <a:ea typeface="Calibri"/>
                <a:cs typeface="Calibri"/>
              </a:rPr>
              <a:t>glmnet</a:t>
            </a:r>
            <a:r>
              <a:rPr lang="en-US" sz="2000">
                <a:latin typeface="Calibri"/>
                <a:ea typeface="Calibri"/>
                <a:cs typeface="Calibri"/>
              </a:rPr>
              <a:t>, </a:t>
            </a:r>
            <a:r>
              <a:rPr lang="en-US" sz="2000" err="1">
                <a:latin typeface="Calibri"/>
                <a:ea typeface="Calibri"/>
                <a:cs typeface="Calibri"/>
              </a:rPr>
              <a:t>bestglm</a:t>
            </a:r>
            <a:r>
              <a:rPr lang="en-US" sz="2000">
                <a:latin typeface="Calibri"/>
                <a:ea typeface="Calibri"/>
                <a:cs typeface="Calibri"/>
              </a:rPr>
              <a:t>, MASS, </a:t>
            </a:r>
            <a:r>
              <a:rPr lang="en-US" sz="2000" err="1">
                <a:latin typeface="Calibri"/>
                <a:ea typeface="Calibri"/>
                <a:cs typeface="Calibri"/>
              </a:rPr>
              <a:t>randomForest</a:t>
            </a:r>
            <a:endParaRPr lang="en-US" sz="2000">
              <a:latin typeface="Calibri"/>
              <a:ea typeface="Calibri"/>
              <a:cs typeface="Calibri"/>
            </a:endParaRPr>
          </a:p>
        </p:txBody>
      </p:sp>
    </p:spTree>
    <p:extLst>
      <p:ext uri="{BB962C8B-B14F-4D97-AF65-F5344CB8AC3E}">
        <p14:creationId xmlns:p14="http://schemas.microsoft.com/office/powerpoint/2010/main" val="124715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09140014-73D5-419B-8867-972BB18D52D4}"/>
              </a:ext>
            </a:extLst>
          </p:cNvPr>
          <p:cNvSpPr>
            <a:spLocks noGrp="1"/>
          </p:cNvSpPr>
          <p:nvPr>
            <p:ph type="title"/>
          </p:nvPr>
        </p:nvSpPr>
        <p:spPr/>
        <p:txBody>
          <a:bodyPr anchor="b">
            <a:normAutofit/>
          </a:bodyPr>
          <a:lstStyle/>
          <a:p>
            <a:r>
              <a:rPr lang="en-US"/>
              <a:t>Assumptions of Logistic Regression</a:t>
            </a:r>
            <a:br>
              <a:rPr lang="en-US"/>
            </a:br>
            <a:endParaRPr lang="en-US"/>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p:txBody>
          <a:bodyPr/>
          <a:lstStyle/>
          <a:p>
            <a:fld id="{A49DFD55-3C28-40EF-9E31-A92D2E4017FF}" type="slidenum">
              <a:rPr lang="en-US" smtClean="0"/>
              <a:pPr/>
              <a:t>15</a:t>
            </a:fld>
            <a:endParaRPr lang="en-US"/>
          </a:p>
        </p:txBody>
      </p:sp>
      <p:sp>
        <p:nvSpPr>
          <p:cNvPr id="7" name="TextBox 6">
            <a:extLst>
              <a:ext uri="{FF2B5EF4-FFF2-40B4-BE49-F238E27FC236}">
                <a16:creationId xmlns:a16="http://schemas.microsoft.com/office/drawing/2014/main" id="{DC362F37-61BF-D49C-704F-05BF6FBBDA87}"/>
              </a:ext>
            </a:extLst>
          </p:cNvPr>
          <p:cNvSpPr txBox="1"/>
          <p:nvPr/>
        </p:nvSpPr>
        <p:spPr>
          <a:xfrm>
            <a:off x="850899" y="1701800"/>
            <a:ext cx="9100820" cy="261610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spcAft>
                <a:spcPts val="800"/>
              </a:spcAft>
              <a:buFont typeface=""/>
              <a:buChar char="•"/>
            </a:pPr>
            <a:r>
              <a:rPr lang="en-US" sz="2400">
                <a:solidFill>
                  <a:srgbClr val="212121"/>
                </a:solidFill>
                <a:latin typeface="Calibri"/>
                <a:ea typeface="Cambria"/>
                <a:cs typeface="Cambria"/>
              </a:rPr>
              <a:t>Response variable is binary</a:t>
            </a:r>
          </a:p>
          <a:p>
            <a:pPr marL="228600" indent="-228600" algn="l">
              <a:spcAft>
                <a:spcPts val="800"/>
              </a:spcAft>
              <a:buFont typeface=""/>
              <a:buChar char="•"/>
            </a:pPr>
            <a:r>
              <a:rPr lang="en-US" sz="2400" b="0" i="0">
                <a:solidFill>
                  <a:srgbClr val="212121"/>
                </a:solidFill>
                <a:latin typeface="Calibri"/>
                <a:ea typeface="Cambria"/>
                <a:cs typeface="Cambria"/>
              </a:rPr>
              <a:t>The observations must be independent.</a:t>
            </a:r>
            <a:endParaRPr lang="en-US">
              <a:latin typeface="Calibri"/>
              <a:ea typeface="Calibri"/>
              <a:cs typeface="Calibri"/>
            </a:endParaRPr>
          </a:p>
          <a:p>
            <a:pPr marL="228600" indent="-228600">
              <a:spcAft>
                <a:spcPts val="800"/>
              </a:spcAft>
              <a:buFont typeface=""/>
              <a:buChar char="•"/>
            </a:pPr>
            <a:r>
              <a:rPr lang="en-US" sz="2400" b="0" i="0">
                <a:solidFill>
                  <a:srgbClr val="212121"/>
                </a:solidFill>
                <a:latin typeface="Calibri"/>
                <a:ea typeface="Cambria"/>
                <a:cs typeface="Cambria"/>
              </a:rPr>
              <a:t>There must be no perfect multicollinearity among independent variables.</a:t>
            </a:r>
            <a:r>
              <a:rPr lang="en-US" sz="2400">
                <a:solidFill>
                  <a:srgbClr val="212121"/>
                </a:solidFill>
                <a:latin typeface="Calibri"/>
                <a:ea typeface="Cambria"/>
                <a:cs typeface="Cambria"/>
              </a:rPr>
              <a:t> - VIFs &lt; 5</a:t>
            </a:r>
            <a:endParaRPr lang="en-US" sz="2400" b="0" i="0">
              <a:solidFill>
                <a:srgbClr val="212121"/>
              </a:solidFill>
              <a:latin typeface="Calibri"/>
              <a:ea typeface="Cambria"/>
              <a:cs typeface="Cambria"/>
            </a:endParaRPr>
          </a:p>
          <a:p>
            <a:pPr marL="228600" indent="-228600">
              <a:spcAft>
                <a:spcPts val="800"/>
              </a:spcAft>
              <a:buFont typeface=""/>
              <a:buChar char="•"/>
            </a:pPr>
            <a:r>
              <a:rPr lang="en-US" sz="2400" b="0" i="0">
                <a:solidFill>
                  <a:srgbClr val="212121"/>
                </a:solidFill>
                <a:latin typeface="Calibri"/>
                <a:ea typeface="Cambria"/>
                <a:cs typeface="Cambria"/>
              </a:rPr>
              <a:t>Continuous predictors are linearly related to a transformed version of the outcome </a:t>
            </a:r>
            <a:endParaRPr lang="en-US" sz="2400">
              <a:solidFill>
                <a:srgbClr val="212121"/>
              </a:solidFill>
              <a:latin typeface="Calibri"/>
              <a:ea typeface="Cambria"/>
            </a:endParaRPr>
          </a:p>
        </p:txBody>
      </p:sp>
    </p:spTree>
    <p:extLst>
      <p:ext uri="{BB962C8B-B14F-4D97-AF65-F5344CB8AC3E}">
        <p14:creationId xmlns:p14="http://schemas.microsoft.com/office/powerpoint/2010/main" val="24035779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8F03D-862A-62D8-65D2-27E3818C0DCD}"/>
              </a:ext>
            </a:extLst>
          </p:cNvPr>
          <p:cNvSpPr>
            <a:spLocks noGrp="1"/>
          </p:cNvSpPr>
          <p:nvPr>
            <p:ph type="title"/>
          </p:nvPr>
        </p:nvSpPr>
        <p:spPr>
          <a:xfrm>
            <a:off x="924560" y="711201"/>
            <a:ext cx="8012748" cy="886780"/>
          </a:xfrm>
        </p:spPr>
        <p:txBody>
          <a:bodyPr>
            <a:normAutofit fontScale="90000"/>
          </a:bodyPr>
          <a:lstStyle/>
          <a:p>
            <a:r>
              <a:rPr lang="en-US" sz="3600">
                <a:latin typeface="Calibri"/>
                <a:ea typeface="Calibri"/>
                <a:cs typeface="Calibri"/>
              </a:rPr>
              <a:t>Initial Model Development and Variable Selection</a:t>
            </a:r>
            <a:endParaRPr lang="en-US"/>
          </a:p>
        </p:txBody>
      </p:sp>
      <p:sp>
        <p:nvSpPr>
          <p:cNvPr id="4" name="Content Placeholder 3">
            <a:extLst>
              <a:ext uri="{FF2B5EF4-FFF2-40B4-BE49-F238E27FC236}">
                <a16:creationId xmlns:a16="http://schemas.microsoft.com/office/drawing/2014/main" id="{D2A0D103-E2E9-4A43-9ACE-F0328956F442}"/>
              </a:ext>
            </a:extLst>
          </p:cNvPr>
          <p:cNvSpPr>
            <a:spLocks noGrp="1"/>
          </p:cNvSpPr>
          <p:nvPr>
            <p:ph sz="half" idx="15"/>
          </p:nvPr>
        </p:nvSpPr>
        <p:spPr>
          <a:xfrm>
            <a:off x="1076960" y="2144596"/>
            <a:ext cx="8753288" cy="3242893"/>
          </a:xfrm>
        </p:spPr>
        <p:txBody>
          <a:bodyPr vert="horz" lIns="91440" tIns="0" rIns="91440" bIns="45720" rtlCol="0" anchor="t">
            <a:normAutofit/>
          </a:bodyPr>
          <a:lstStyle/>
          <a:p>
            <a:pPr marL="285750" indent="-285750">
              <a:buFont typeface="Arial"/>
              <a:buChar char="•"/>
            </a:pPr>
            <a:r>
              <a:rPr lang="en-US" sz="2000">
                <a:latin typeface="Calibri"/>
                <a:ea typeface="Calibri"/>
                <a:cs typeface="Calibri"/>
              </a:rPr>
              <a:t>Started with GLM model using binomial distribution for all variables using 5 fold cross validation</a:t>
            </a:r>
          </a:p>
          <a:p>
            <a:pPr marL="285750" indent="-285750">
              <a:buFont typeface="Arial"/>
              <a:buChar char="•"/>
            </a:pPr>
            <a:r>
              <a:rPr lang="en-US" sz="2000">
                <a:latin typeface="Calibri"/>
                <a:ea typeface="Calibri"/>
                <a:cs typeface="Calibri"/>
              </a:rPr>
              <a:t>Using functions such as </a:t>
            </a:r>
            <a:r>
              <a:rPr lang="en-US" sz="2000" err="1">
                <a:latin typeface="Calibri"/>
                <a:ea typeface="Calibri"/>
                <a:cs typeface="Calibri"/>
              </a:rPr>
              <a:t>regsubsets</a:t>
            </a:r>
            <a:r>
              <a:rPr lang="en-US" sz="2000">
                <a:latin typeface="Calibri"/>
                <a:ea typeface="Calibri"/>
                <a:cs typeface="Calibri"/>
              </a:rPr>
              <a:t>(), </a:t>
            </a:r>
            <a:r>
              <a:rPr lang="en-US" sz="2000" err="1">
                <a:latin typeface="Calibri"/>
                <a:ea typeface="Calibri"/>
                <a:cs typeface="Calibri"/>
              </a:rPr>
              <a:t>bestglm</a:t>
            </a:r>
            <a:r>
              <a:rPr lang="en-US" sz="2000">
                <a:latin typeface="Calibri"/>
                <a:ea typeface="Calibri"/>
                <a:cs typeface="Calibri"/>
              </a:rPr>
              <a:t>(), </a:t>
            </a:r>
            <a:r>
              <a:rPr lang="en-US" sz="2000" err="1">
                <a:latin typeface="Calibri"/>
                <a:ea typeface="Calibri"/>
                <a:cs typeface="Calibri"/>
              </a:rPr>
              <a:t>stepAIC</a:t>
            </a:r>
            <a:r>
              <a:rPr lang="en-US" sz="2000">
                <a:latin typeface="Calibri"/>
                <a:ea typeface="Calibri"/>
                <a:cs typeface="Calibri"/>
              </a:rPr>
              <a:t>() and </a:t>
            </a:r>
            <a:r>
              <a:rPr lang="en-US" sz="2000" err="1">
                <a:latin typeface="Calibri"/>
                <a:ea typeface="Calibri"/>
                <a:cs typeface="Calibri"/>
              </a:rPr>
              <a:t>varIMP</a:t>
            </a:r>
            <a:r>
              <a:rPr lang="en-US" sz="2000">
                <a:latin typeface="Calibri"/>
                <a:ea typeface="Calibri"/>
                <a:cs typeface="Calibri"/>
              </a:rPr>
              <a:t>() to further refine and identify influential factors in the model</a:t>
            </a:r>
          </a:p>
          <a:p>
            <a:pPr marL="285750" indent="-285750">
              <a:buFont typeface="Arial"/>
              <a:buChar char="•"/>
            </a:pPr>
            <a:r>
              <a:rPr lang="en-US" sz="2000">
                <a:latin typeface="Calibri"/>
                <a:ea typeface="Calibri"/>
                <a:cs typeface="Calibri"/>
              </a:rPr>
              <a:t>Used several more advanced modeling approaches including K Nearest Neighbor (used both "class" and "caret" packages to compare), Lasso Regression, and Random Forest to compare performance</a:t>
            </a:r>
          </a:p>
          <a:p>
            <a:pPr marL="285750" indent="-285750">
              <a:buFont typeface="Arial"/>
              <a:buChar char="•"/>
            </a:pPr>
            <a:endParaRPr lang="en-US" sz="2000">
              <a:latin typeface="Calibri"/>
              <a:ea typeface="Calibri"/>
              <a:cs typeface="Calibri"/>
            </a:endParaRPr>
          </a:p>
          <a:p>
            <a:pPr marL="285750" indent="-285750">
              <a:buFont typeface="Arial"/>
              <a:buChar char="•"/>
            </a:pPr>
            <a:endParaRPr lang="en-US"/>
          </a:p>
          <a:p>
            <a:pPr marL="285750" indent="-285750">
              <a:buFont typeface="Arial"/>
              <a:buChar char="•"/>
            </a:pPr>
            <a:endParaRPr lang="en-US"/>
          </a:p>
        </p:txBody>
      </p:sp>
      <p:sp>
        <p:nvSpPr>
          <p:cNvPr id="7" name="Slide Number Placeholder 6">
            <a:extLst>
              <a:ext uri="{FF2B5EF4-FFF2-40B4-BE49-F238E27FC236}">
                <a16:creationId xmlns:a16="http://schemas.microsoft.com/office/drawing/2014/main" id="{F50E0CE3-195E-74A9-AB1F-8F932371F2CC}"/>
              </a:ext>
            </a:extLst>
          </p:cNvPr>
          <p:cNvSpPr>
            <a:spLocks noGrp="1"/>
          </p:cNvSpPr>
          <p:nvPr>
            <p:ph type="sldNum" sz="quarter" idx="13"/>
          </p:nvPr>
        </p:nvSpPr>
        <p:spPr/>
        <p:txBody>
          <a:bodyPr/>
          <a:lstStyle/>
          <a:p>
            <a:fld id="{A49DFD55-3C28-40EF-9E31-A92D2E4017FF}" type="slidenum">
              <a:rPr lang="en-US" smtClean="0"/>
              <a:pPr/>
              <a:t>16</a:t>
            </a:fld>
            <a:endParaRPr lang="en-US"/>
          </a:p>
        </p:txBody>
      </p:sp>
    </p:spTree>
    <p:extLst>
      <p:ext uri="{BB962C8B-B14F-4D97-AF65-F5344CB8AC3E}">
        <p14:creationId xmlns:p14="http://schemas.microsoft.com/office/powerpoint/2010/main" val="29983123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1338D-2D90-7B37-C793-359080B88D68}"/>
              </a:ext>
            </a:extLst>
          </p:cNvPr>
          <p:cNvSpPr>
            <a:spLocks noGrp="1"/>
          </p:cNvSpPr>
          <p:nvPr>
            <p:ph type="title"/>
          </p:nvPr>
        </p:nvSpPr>
        <p:spPr>
          <a:xfrm>
            <a:off x="838201" y="113030"/>
            <a:ext cx="3247662" cy="1917700"/>
          </a:xfrm>
        </p:spPr>
        <p:txBody>
          <a:bodyPr>
            <a:normAutofit/>
          </a:bodyPr>
          <a:lstStyle/>
          <a:p>
            <a:r>
              <a:rPr lang="en-US" sz="2800">
                <a:latin typeface="Calibri"/>
                <a:ea typeface="Calibri"/>
                <a:cs typeface="Calibri"/>
              </a:rPr>
              <a:t>Final Model</a:t>
            </a:r>
          </a:p>
        </p:txBody>
      </p:sp>
      <p:sp>
        <p:nvSpPr>
          <p:cNvPr id="7" name="Slide Number Placeholder 6">
            <a:extLst>
              <a:ext uri="{FF2B5EF4-FFF2-40B4-BE49-F238E27FC236}">
                <a16:creationId xmlns:a16="http://schemas.microsoft.com/office/drawing/2014/main" id="{A90F7241-18EB-54B1-E94F-B3B1D31A5F64}"/>
              </a:ext>
            </a:extLst>
          </p:cNvPr>
          <p:cNvSpPr>
            <a:spLocks noGrp="1"/>
          </p:cNvSpPr>
          <p:nvPr>
            <p:ph type="sldNum" sz="quarter" idx="12"/>
          </p:nvPr>
        </p:nvSpPr>
        <p:spPr/>
        <p:txBody>
          <a:bodyPr/>
          <a:lstStyle/>
          <a:p>
            <a:fld id="{A49DFD55-3C28-40EF-9E31-A92D2E4017FF}" type="slidenum">
              <a:rPr lang="en-US" smtClean="0"/>
              <a:pPr/>
              <a:t>17</a:t>
            </a:fld>
            <a:endParaRPr lang="en-US"/>
          </a:p>
        </p:txBody>
      </p:sp>
      <p:sp>
        <p:nvSpPr>
          <p:cNvPr id="9" name="TextBox 8">
            <a:extLst>
              <a:ext uri="{FF2B5EF4-FFF2-40B4-BE49-F238E27FC236}">
                <a16:creationId xmlns:a16="http://schemas.microsoft.com/office/drawing/2014/main" id="{92B61E3D-81B9-A54E-F67C-5B4977C93A22}"/>
              </a:ext>
            </a:extLst>
          </p:cNvPr>
          <p:cNvSpPr txBox="1"/>
          <p:nvPr/>
        </p:nvSpPr>
        <p:spPr>
          <a:xfrm>
            <a:off x="477520" y="1656080"/>
            <a:ext cx="4561840" cy="45550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a:latin typeface="Tenorite"/>
                <a:ea typeface="Calibri"/>
                <a:cs typeface="Calibri"/>
              </a:rPr>
              <a:t>High Blood Pressure</a:t>
            </a:r>
            <a:endParaRPr lang="en-US">
              <a:latin typeface="Tenorite"/>
            </a:endParaRPr>
          </a:p>
          <a:p>
            <a:pPr marL="342900" indent="-342900">
              <a:buFont typeface="Arial"/>
              <a:buChar char="•"/>
            </a:pPr>
            <a:r>
              <a:rPr lang="en-US">
                <a:latin typeface="Tenorite"/>
                <a:ea typeface="Calibri"/>
                <a:cs typeface="Calibri"/>
              </a:rPr>
              <a:t>High Cholesterol</a:t>
            </a:r>
          </a:p>
          <a:p>
            <a:pPr marL="342900" indent="-342900">
              <a:buFont typeface="Arial"/>
              <a:buChar char="•"/>
            </a:pPr>
            <a:r>
              <a:rPr lang="en-US">
                <a:latin typeface="Tenorite"/>
                <a:ea typeface="Calibri"/>
                <a:cs typeface="Calibri"/>
              </a:rPr>
              <a:t>Cholesterol Check in the last 5 years</a:t>
            </a:r>
          </a:p>
          <a:p>
            <a:pPr marL="342900" indent="-342900">
              <a:buFont typeface="Arial"/>
              <a:buChar char="•"/>
            </a:pPr>
            <a:r>
              <a:rPr lang="en-US">
                <a:latin typeface="Tenorite"/>
                <a:ea typeface="Calibri"/>
                <a:cs typeface="Calibri"/>
              </a:rPr>
              <a:t>BMI</a:t>
            </a:r>
          </a:p>
          <a:p>
            <a:pPr marL="342900" indent="-342900">
              <a:buFont typeface="Arial"/>
              <a:buChar char="•"/>
            </a:pPr>
            <a:r>
              <a:rPr lang="en-US">
                <a:latin typeface="Tenorite"/>
                <a:ea typeface="Calibri"/>
                <a:cs typeface="Calibri"/>
              </a:rPr>
              <a:t>History of Stroke</a:t>
            </a:r>
            <a:endParaRPr lang="en-US"/>
          </a:p>
          <a:p>
            <a:pPr marL="285750" indent="-285750">
              <a:buFont typeface="Arial"/>
              <a:buChar char="•"/>
            </a:pPr>
            <a:r>
              <a:rPr lang="en-US"/>
              <a:t>History of Coronary Heart Disease or Myocardial Infarction (heart attack)</a:t>
            </a:r>
          </a:p>
          <a:p>
            <a:pPr marL="285750" indent="-285750">
              <a:buFont typeface="Arial"/>
              <a:buChar char="•"/>
            </a:pPr>
            <a:r>
              <a:rPr lang="en-US">
                <a:latin typeface="Tenorite"/>
                <a:ea typeface="Calibri"/>
                <a:cs typeface="Calibri"/>
              </a:rPr>
              <a:t>Daily Vegetable consumption</a:t>
            </a:r>
          </a:p>
          <a:p>
            <a:pPr marL="285750" indent="-285750">
              <a:buFont typeface="Arial"/>
              <a:buChar char="•"/>
            </a:pPr>
            <a:r>
              <a:rPr lang="en-US">
                <a:latin typeface="Tenorite"/>
                <a:ea typeface="Calibri"/>
                <a:cs typeface="Calibri"/>
              </a:rPr>
              <a:t>Heavy Drinker</a:t>
            </a:r>
          </a:p>
          <a:p>
            <a:pPr marL="285750" indent="-285750">
              <a:buFont typeface="Arial"/>
              <a:buChar char="•"/>
            </a:pPr>
            <a:r>
              <a:rPr lang="en-US">
                <a:latin typeface="Tenorite"/>
                <a:ea typeface="Calibri"/>
                <a:cs typeface="Calibri"/>
              </a:rPr>
              <a:t>General Health Score (1-5)</a:t>
            </a:r>
          </a:p>
          <a:p>
            <a:pPr marL="285750" indent="-285750">
              <a:buFont typeface="Arial"/>
              <a:buChar char="•"/>
            </a:pPr>
            <a:r>
              <a:rPr lang="en-US">
                <a:latin typeface="Tenorite"/>
                <a:ea typeface="Calibri"/>
                <a:cs typeface="Calibri"/>
              </a:rPr>
              <a:t>Days of Physical Activity over the last month</a:t>
            </a:r>
          </a:p>
          <a:p>
            <a:pPr marL="285750" indent="-285750">
              <a:buFont typeface="Arial"/>
              <a:buChar char="•"/>
            </a:pPr>
            <a:r>
              <a:rPr lang="en-US">
                <a:latin typeface="Tenorite"/>
                <a:ea typeface="Calibri"/>
                <a:cs typeface="Calibri"/>
              </a:rPr>
              <a:t>Serious Difficulty Walking</a:t>
            </a:r>
          </a:p>
          <a:p>
            <a:pPr marL="285750" indent="-285750">
              <a:buFont typeface="Arial"/>
              <a:buChar char="•"/>
            </a:pPr>
            <a:r>
              <a:rPr lang="en-US">
                <a:latin typeface="Tenorite"/>
                <a:ea typeface="Calibri"/>
                <a:cs typeface="Calibri"/>
              </a:rPr>
              <a:t>Sex</a:t>
            </a:r>
          </a:p>
          <a:p>
            <a:pPr marL="285750" indent="-285750">
              <a:buFont typeface="Arial"/>
              <a:buChar char="•"/>
            </a:pPr>
            <a:r>
              <a:rPr lang="en-US">
                <a:latin typeface="Tenorite"/>
                <a:ea typeface="Calibri"/>
                <a:cs typeface="Calibri"/>
              </a:rPr>
              <a:t>Age</a:t>
            </a:r>
          </a:p>
          <a:p>
            <a:endParaRPr lang="en-US" sz="2000">
              <a:latin typeface="Calibri"/>
              <a:ea typeface="Calibri"/>
              <a:cs typeface="Calibri"/>
            </a:endParaRPr>
          </a:p>
        </p:txBody>
      </p:sp>
      <p:pic>
        <p:nvPicPr>
          <p:cNvPr id="3" name="Picture 2" descr="A screenshot of a computer code&#10;&#10;Description automatically generated">
            <a:extLst>
              <a:ext uri="{FF2B5EF4-FFF2-40B4-BE49-F238E27FC236}">
                <a16:creationId xmlns:a16="http://schemas.microsoft.com/office/drawing/2014/main" id="{22350352-046F-A26A-6A2F-35054B78624B}"/>
              </a:ext>
            </a:extLst>
          </p:cNvPr>
          <p:cNvPicPr>
            <a:picLocks noChangeAspect="1"/>
          </p:cNvPicPr>
          <p:nvPr/>
        </p:nvPicPr>
        <p:blipFill>
          <a:blip r:embed="rId2"/>
          <a:stretch>
            <a:fillRect/>
          </a:stretch>
        </p:blipFill>
        <p:spPr>
          <a:xfrm>
            <a:off x="5542915" y="451485"/>
            <a:ext cx="5962650" cy="6076950"/>
          </a:xfrm>
          <a:prstGeom prst="rect">
            <a:avLst/>
          </a:prstGeom>
        </p:spPr>
      </p:pic>
    </p:spTree>
    <p:extLst>
      <p:ext uri="{BB962C8B-B14F-4D97-AF65-F5344CB8AC3E}">
        <p14:creationId xmlns:p14="http://schemas.microsoft.com/office/powerpoint/2010/main" val="14941228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A0D35-B947-5943-2862-8DA28172998E}"/>
              </a:ext>
            </a:extLst>
          </p:cNvPr>
          <p:cNvSpPr>
            <a:spLocks noGrp="1"/>
          </p:cNvSpPr>
          <p:nvPr>
            <p:ph type="title"/>
          </p:nvPr>
        </p:nvSpPr>
        <p:spPr>
          <a:xfrm>
            <a:off x="935182" y="187295"/>
            <a:ext cx="10515600" cy="1325563"/>
          </a:xfrm>
        </p:spPr>
        <p:txBody>
          <a:bodyPr/>
          <a:lstStyle/>
          <a:p>
            <a:r>
              <a:rPr lang="en-US"/>
              <a:t>Model Evaluation</a:t>
            </a:r>
          </a:p>
        </p:txBody>
      </p:sp>
      <p:sp>
        <p:nvSpPr>
          <p:cNvPr id="4" name="Slide Number Placeholder 3">
            <a:extLst>
              <a:ext uri="{FF2B5EF4-FFF2-40B4-BE49-F238E27FC236}">
                <a16:creationId xmlns:a16="http://schemas.microsoft.com/office/drawing/2014/main" id="{EA850292-41F7-E342-C85E-78444000248D}"/>
              </a:ext>
            </a:extLst>
          </p:cNvPr>
          <p:cNvSpPr>
            <a:spLocks noGrp="1"/>
          </p:cNvSpPr>
          <p:nvPr>
            <p:ph type="sldNum" sz="quarter" idx="12"/>
          </p:nvPr>
        </p:nvSpPr>
        <p:spPr/>
        <p:txBody>
          <a:bodyPr/>
          <a:lstStyle/>
          <a:p>
            <a:fld id="{A49DFD55-3C28-40EF-9E31-A92D2E4017FF}" type="slidenum">
              <a:rPr lang="en-US" smtClean="0"/>
              <a:pPr/>
              <a:t>18</a:t>
            </a:fld>
            <a:endParaRPr lang="en-US"/>
          </a:p>
        </p:txBody>
      </p:sp>
      <p:sp>
        <p:nvSpPr>
          <p:cNvPr id="5" name="TextBox 6">
            <a:extLst>
              <a:ext uri="{FF2B5EF4-FFF2-40B4-BE49-F238E27FC236}">
                <a16:creationId xmlns:a16="http://schemas.microsoft.com/office/drawing/2014/main" id="{3089D3F3-0BD4-C5DC-7552-874585617368}"/>
              </a:ext>
            </a:extLst>
          </p:cNvPr>
          <p:cNvSpPr txBox="1"/>
          <p:nvPr/>
        </p:nvSpPr>
        <p:spPr>
          <a:xfrm>
            <a:off x="701040" y="1959494"/>
            <a:ext cx="3816235" cy="609397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a:buChar char="•"/>
            </a:pPr>
            <a:r>
              <a:rPr lang="en-US" sz="2400"/>
              <a:t>Independent variable vs Log odds of response </a:t>
            </a:r>
          </a:p>
          <a:p>
            <a:pPr marL="285750" indent="-285750">
              <a:buFont typeface="Arial"/>
              <a:buChar char="•"/>
            </a:pPr>
            <a:r>
              <a:rPr lang="en-US" sz="2400"/>
              <a:t>Pearson/Partial Residuals</a:t>
            </a:r>
            <a:endParaRPr lang="en-US"/>
          </a:p>
          <a:p>
            <a:pPr marL="285750" indent="-285750">
              <a:buFont typeface="Arial"/>
              <a:buChar char="•"/>
            </a:pPr>
            <a:r>
              <a:rPr lang="en-US" sz="2400"/>
              <a:t>Cross validation  </a:t>
            </a:r>
            <a:endParaRPr lang="en-US"/>
          </a:p>
          <a:p>
            <a:pPr marL="285750" indent="-285750">
              <a:buFont typeface="Arial"/>
              <a:buChar char="•"/>
            </a:pPr>
            <a:r>
              <a:rPr lang="en-US" sz="2400"/>
              <a:t>AIC</a:t>
            </a:r>
          </a:p>
          <a:p>
            <a:pPr marL="285750" indent="-285750">
              <a:buFont typeface="Arial"/>
              <a:buChar char="•"/>
            </a:pPr>
            <a:r>
              <a:rPr lang="en-US" sz="2400"/>
              <a:t>Confusion Matrix</a:t>
            </a:r>
          </a:p>
          <a:p>
            <a:pPr marL="285750" indent="-285750">
              <a:buFont typeface="Arial"/>
              <a:buChar char="•"/>
            </a:pPr>
            <a:r>
              <a:rPr lang="en-US" sz="2400"/>
              <a:t>Accuracy</a:t>
            </a:r>
          </a:p>
          <a:p>
            <a:pPr marL="285750" indent="-285750">
              <a:buFont typeface="Arial"/>
              <a:buChar char="•"/>
            </a:pPr>
            <a:r>
              <a:rPr lang="en-US" sz="2400"/>
              <a:t>Precision</a:t>
            </a:r>
          </a:p>
          <a:p>
            <a:pPr marL="285750" indent="-285750">
              <a:buFont typeface="Arial"/>
              <a:buChar char="•"/>
            </a:pPr>
            <a:r>
              <a:rPr lang="en-US" sz="2400"/>
              <a:t>Recall</a:t>
            </a:r>
          </a:p>
          <a:p>
            <a:pPr marL="285750" indent="-285750">
              <a:buFont typeface="Arial"/>
              <a:buChar char="•"/>
            </a:pPr>
            <a:r>
              <a:rPr lang="en-US" sz="2400"/>
              <a:t>ROC Curve</a:t>
            </a:r>
          </a:p>
          <a:p>
            <a:pPr marL="285750" indent="-285750">
              <a:buFont typeface="Arial"/>
              <a:buChar char="•"/>
            </a:pPr>
            <a:endParaRPr lang="en-US"/>
          </a:p>
          <a:p>
            <a:pPr marL="285750" indent="-285750">
              <a:buFont typeface="Arial"/>
              <a:buChar char="•"/>
            </a:pPr>
            <a:endParaRPr lang="en-US"/>
          </a:p>
          <a:p>
            <a:pPr marL="285750" indent="-285750">
              <a:buFont typeface="Arial"/>
              <a:buChar char="•"/>
            </a:pPr>
            <a:endParaRPr lang="en-US"/>
          </a:p>
          <a:p>
            <a:pPr marL="285750" indent="-285750">
              <a:buFont typeface="Arial"/>
              <a:buChar char="•"/>
            </a:pPr>
            <a:endParaRPr lang="en-US"/>
          </a:p>
          <a:p>
            <a:pPr marL="285750" indent="-285750">
              <a:buFont typeface="Arial"/>
              <a:buChar char="•"/>
            </a:pPr>
            <a:endParaRPr lang="en-US"/>
          </a:p>
          <a:p>
            <a:pPr marL="285750" indent="-285750">
              <a:buFont typeface="Arial"/>
              <a:buChar char="•"/>
            </a:pPr>
            <a:endParaRPr lang="en-US"/>
          </a:p>
          <a:p>
            <a:pPr marL="285750" indent="-285750">
              <a:buFont typeface="Arial"/>
              <a:buChar char="•"/>
            </a:pPr>
            <a:endParaRPr lang="en-US"/>
          </a:p>
        </p:txBody>
      </p:sp>
      <p:pic>
        <p:nvPicPr>
          <p:cNvPr id="6" name="Picture 5" descr="A close-up of a text&#10;&#10;Description automatically generated">
            <a:extLst>
              <a:ext uri="{FF2B5EF4-FFF2-40B4-BE49-F238E27FC236}">
                <a16:creationId xmlns:a16="http://schemas.microsoft.com/office/drawing/2014/main" id="{F67E7E08-9082-36CB-2B16-BE0A05207880}"/>
              </a:ext>
            </a:extLst>
          </p:cNvPr>
          <p:cNvPicPr>
            <a:picLocks noChangeAspect="1"/>
          </p:cNvPicPr>
          <p:nvPr/>
        </p:nvPicPr>
        <p:blipFill>
          <a:blip r:embed="rId2"/>
          <a:stretch>
            <a:fillRect/>
          </a:stretch>
        </p:blipFill>
        <p:spPr>
          <a:xfrm>
            <a:off x="6721676" y="4825002"/>
            <a:ext cx="5400675" cy="1049482"/>
          </a:xfrm>
          <a:prstGeom prst="rect">
            <a:avLst/>
          </a:prstGeom>
        </p:spPr>
      </p:pic>
      <p:sp>
        <p:nvSpPr>
          <p:cNvPr id="7" name="TextBox 6">
            <a:extLst>
              <a:ext uri="{FF2B5EF4-FFF2-40B4-BE49-F238E27FC236}">
                <a16:creationId xmlns:a16="http://schemas.microsoft.com/office/drawing/2014/main" id="{CB98E92B-26C4-2428-C68E-791C6B42A504}"/>
              </a:ext>
            </a:extLst>
          </p:cNvPr>
          <p:cNvSpPr txBox="1"/>
          <p:nvPr/>
        </p:nvSpPr>
        <p:spPr>
          <a:xfrm>
            <a:off x="4999182" y="3796146"/>
            <a:ext cx="218209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Remove 'Age'</a:t>
            </a:r>
          </a:p>
        </p:txBody>
      </p:sp>
      <p:pic>
        <p:nvPicPr>
          <p:cNvPr id="8" name="Picture 7">
            <a:extLst>
              <a:ext uri="{FF2B5EF4-FFF2-40B4-BE49-F238E27FC236}">
                <a16:creationId xmlns:a16="http://schemas.microsoft.com/office/drawing/2014/main" id="{71C8A60E-8ADF-C091-A558-96690FB0CE06}"/>
              </a:ext>
            </a:extLst>
          </p:cNvPr>
          <p:cNvPicPr>
            <a:picLocks noChangeAspect="1"/>
          </p:cNvPicPr>
          <p:nvPr/>
        </p:nvPicPr>
        <p:blipFill>
          <a:blip r:embed="rId3"/>
          <a:stretch>
            <a:fillRect/>
          </a:stretch>
        </p:blipFill>
        <p:spPr>
          <a:xfrm>
            <a:off x="6721157" y="3798150"/>
            <a:ext cx="2752725" cy="419100"/>
          </a:xfrm>
          <a:prstGeom prst="rect">
            <a:avLst/>
          </a:prstGeom>
        </p:spPr>
      </p:pic>
      <p:sp>
        <p:nvSpPr>
          <p:cNvPr id="9" name="TextBox 8">
            <a:extLst>
              <a:ext uri="{FF2B5EF4-FFF2-40B4-BE49-F238E27FC236}">
                <a16:creationId xmlns:a16="http://schemas.microsoft.com/office/drawing/2014/main" id="{85598751-D48F-8FD3-68C4-22ABF0004696}"/>
              </a:ext>
            </a:extLst>
          </p:cNvPr>
          <p:cNvSpPr txBox="1"/>
          <p:nvPr/>
        </p:nvSpPr>
        <p:spPr>
          <a:xfrm>
            <a:off x="5002415" y="2556163"/>
            <a:ext cx="135081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Full model </a:t>
            </a:r>
          </a:p>
        </p:txBody>
      </p:sp>
      <p:sp>
        <p:nvSpPr>
          <p:cNvPr id="11" name="TextBox 10">
            <a:extLst>
              <a:ext uri="{FF2B5EF4-FFF2-40B4-BE49-F238E27FC236}">
                <a16:creationId xmlns:a16="http://schemas.microsoft.com/office/drawing/2014/main" id="{FBCAA76B-CA74-7428-DBCF-F8976076E1FC}"/>
              </a:ext>
            </a:extLst>
          </p:cNvPr>
          <p:cNvSpPr txBox="1"/>
          <p:nvPr/>
        </p:nvSpPr>
        <p:spPr>
          <a:xfrm>
            <a:off x="4847705" y="4825998"/>
            <a:ext cx="200198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On final model</a:t>
            </a:r>
          </a:p>
        </p:txBody>
      </p:sp>
      <p:pic>
        <p:nvPicPr>
          <p:cNvPr id="3" name="Picture 2" descr="A close up of numbers&#10;&#10;Description automatically generated">
            <a:extLst>
              <a:ext uri="{FF2B5EF4-FFF2-40B4-BE49-F238E27FC236}">
                <a16:creationId xmlns:a16="http://schemas.microsoft.com/office/drawing/2014/main" id="{4C673D72-7902-D43E-FE7A-579BEFECC09D}"/>
              </a:ext>
            </a:extLst>
          </p:cNvPr>
          <p:cNvPicPr>
            <a:picLocks noChangeAspect="1"/>
          </p:cNvPicPr>
          <p:nvPr/>
        </p:nvPicPr>
        <p:blipFill>
          <a:blip r:embed="rId4"/>
          <a:stretch>
            <a:fillRect/>
          </a:stretch>
        </p:blipFill>
        <p:spPr>
          <a:xfrm>
            <a:off x="6715125" y="2561793"/>
            <a:ext cx="2724150" cy="542925"/>
          </a:xfrm>
          <a:prstGeom prst="rect">
            <a:avLst/>
          </a:prstGeom>
        </p:spPr>
      </p:pic>
      <p:sp>
        <p:nvSpPr>
          <p:cNvPr id="12" name="TextBox 11">
            <a:extLst>
              <a:ext uri="{FF2B5EF4-FFF2-40B4-BE49-F238E27FC236}">
                <a16:creationId xmlns:a16="http://schemas.microsoft.com/office/drawing/2014/main" id="{48899861-063E-7D46-D551-9AAA6C78E034}"/>
              </a:ext>
            </a:extLst>
          </p:cNvPr>
          <p:cNvSpPr txBox="1"/>
          <p:nvPr/>
        </p:nvSpPr>
        <p:spPr>
          <a:xfrm>
            <a:off x="6359236" y="1717964"/>
            <a:ext cx="336665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dirty="0"/>
              <a:t>Cross validation</a:t>
            </a:r>
          </a:p>
        </p:txBody>
      </p:sp>
    </p:spTree>
    <p:extLst>
      <p:ext uri="{BB962C8B-B14F-4D97-AF65-F5344CB8AC3E}">
        <p14:creationId xmlns:p14="http://schemas.microsoft.com/office/powerpoint/2010/main" val="4727342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90E1C-C351-51F4-8348-8A560ECB9C9E}"/>
              </a:ext>
            </a:extLst>
          </p:cNvPr>
          <p:cNvSpPr>
            <a:spLocks noGrp="1"/>
          </p:cNvSpPr>
          <p:nvPr>
            <p:ph type="title"/>
          </p:nvPr>
        </p:nvSpPr>
        <p:spPr>
          <a:xfrm>
            <a:off x="854958" y="491880"/>
            <a:ext cx="10468362" cy="1064537"/>
          </a:xfrm>
        </p:spPr>
        <p:txBody>
          <a:bodyPr/>
          <a:lstStyle/>
          <a:p>
            <a:pPr algn="ctr"/>
            <a:r>
              <a:rPr lang="en-US"/>
              <a:t>LOg odds vs BMI – Looking for Linearity</a:t>
            </a:r>
          </a:p>
        </p:txBody>
      </p:sp>
      <p:sp>
        <p:nvSpPr>
          <p:cNvPr id="4" name="Slide Number Placeholder 3">
            <a:extLst>
              <a:ext uri="{FF2B5EF4-FFF2-40B4-BE49-F238E27FC236}">
                <a16:creationId xmlns:a16="http://schemas.microsoft.com/office/drawing/2014/main" id="{2C56F77B-50B6-9DDD-09B1-09DD826B7AC1}"/>
              </a:ext>
            </a:extLst>
          </p:cNvPr>
          <p:cNvSpPr>
            <a:spLocks noGrp="1"/>
          </p:cNvSpPr>
          <p:nvPr>
            <p:ph type="sldNum" sz="quarter" idx="12"/>
          </p:nvPr>
        </p:nvSpPr>
        <p:spPr/>
        <p:txBody>
          <a:bodyPr/>
          <a:lstStyle/>
          <a:p>
            <a:fld id="{A49DFD55-3C28-40EF-9E31-A92D2E4017FF}" type="slidenum">
              <a:rPr lang="en-US" smtClean="0"/>
              <a:pPr/>
              <a:t>19</a:t>
            </a:fld>
            <a:endParaRPr lang="en-US"/>
          </a:p>
        </p:txBody>
      </p:sp>
      <p:pic>
        <p:nvPicPr>
          <p:cNvPr id="3" name="Picture 2">
            <a:extLst>
              <a:ext uri="{FF2B5EF4-FFF2-40B4-BE49-F238E27FC236}">
                <a16:creationId xmlns:a16="http://schemas.microsoft.com/office/drawing/2014/main" id="{07165DD7-6D16-55D1-AEFF-661E3BB1D70A}"/>
              </a:ext>
            </a:extLst>
          </p:cNvPr>
          <p:cNvPicPr>
            <a:picLocks noChangeAspect="1"/>
          </p:cNvPicPr>
          <p:nvPr/>
        </p:nvPicPr>
        <p:blipFill>
          <a:blip r:embed="rId2"/>
          <a:stretch>
            <a:fillRect/>
          </a:stretch>
        </p:blipFill>
        <p:spPr>
          <a:xfrm>
            <a:off x="2630805" y="1557655"/>
            <a:ext cx="6930390" cy="4088130"/>
          </a:xfrm>
          <a:prstGeom prst="rect">
            <a:avLst/>
          </a:prstGeom>
        </p:spPr>
      </p:pic>
    </p:spTree>
    <p:extLst>
      <p:ext uri="{BB962C8B-B14F-4D97-AF65-F5344CB8AC3E}">
        <p14:creationId xmlns:p14="http://schemas.microsoft.com/office/powerpoint/2010/main" val="3675626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791737" y="2841"/>
            <a:ext cx="2895600" cy="1325563"/>
          </a:xfrm>
        </p:spPr>
        <p:txBody>
          <a:bodyPr>
            <a:normAutofit/>
          </a:bodyPr>
          <a:lstStyle/>
          <a:p>
            <a:r>
              <a:rPr lang="en-US" sz="3200">
                <a:solidFill>
                  <a:schemeClr val="tx1"/>
                </a:solidFill>
                <a:latin typeface="Calibri"/>
                <a:cs typeface="Calibri"/>
              </a:rPr>
              <a:t>AGENDA</a:t>
            </a:r>
            <a:endParaRPr lang="en-US" sz="3200">
              <a:solidFill>
                <a:schemeClr val="tx1"/>
              </a:solidFill>
              <a:latin typeface="Calibri"/>
              <a:ea typeface="Calibri"/>
              <a:cs typeface="Calibri"/>
            </a:endParaRP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791737" y="1714992"/>
            <a:ext cx="6518978" cy="4824051"/>
          </a:xfrm>
        </p:spPr>
        <p:txBody>
          <a:bodyPr vert="horz" lIns="91440" tIns="45720" rIns="91440" bIns="45720" rtlCol="0" anchor="t">
            <a:noAutofit/>
          </a:bodyPr>
          <a:lstStyle/>
          <a:p>
            <a:pPr marL="342900" indent="-342900">
              <a:buAutoNum type="arabicPeriod"/>
            </a:pPr>
            <a:r>
              <a:rPr lang="en-US" sz="2200">
                <a:solidFill>
                  <a:schemeClr val="tx1"/>
                </a:solidFill>
                <a:latin typeface="Calibri"/>
                <a:cs typeface="Calibri"/>
              </a:rPr>
              <a:t>Overview of the presentation</a:t>
            </a:r>
            <a:endParaRPr lang="en-US" sz="2200">
              <a:solidFill>
                <a:schemeClr val="tx1"/>
              </a:solidFill>
              <a:latin typeface="Calibri"/>
              <a:ea typeface="Calibri"/>
              <a:cs typeface="Calibri"/>
            </a:endParaRPr>
          </a:p>
          <a:p>
            <a:pPr marL="342900" indent="-342900">
              <a:buAutoNum type="arabicPeriod"/>
            </a:pPr>
            <a:r>
              <a:rPr lang="en-US" sz="2200">
                <a:solidFill>
                  <a:schemeClr val="tx1"/>
                </a:solidFill>
                <a:latin typeface="Calibri"/>
                <a:cs typeface="Calibri"/>
              </a:rPr>
              <a:t>EDA  &amp; Data Cleaning</a:t>
            </a:r>
            <a:endParaRPr lang="en-US" sz="2200">
              <a:solidFill>
                <a:schemeClr val="tx1"/>
              </a:solidFill>
              <a:latin typeface="Calibri"/>
              <a:ea typeface="Calibri"/>
              <a:cs typeface="Calibri"/>
            </a:endParaRPr>
          </a:p>
          <a:p>
            <a:pPr marL="342900" indent="-342900">
              <a:buAutoNum type="arabicPeriod"/>
            </a:pPr>
            <a:r>
              <a:rPr lang="en-US" sz="2200">
                <a:solidFill>
                  <a:schemeClr val="tx1"/>
                </a:solidFill>
                <a:latin typeface="Calibri"/>
                <a:cs typeface="Calibri"/>
              </a:rPr>
              <a:t>Model Building</a:t>
            </a:r>
            <a:endParaRPr lang="en-US" sz="2200">
              <a:solidFill>
                <a:schemeClr val="tx1"/>
              </a:solidFill>
              <a:latin typeface="Calibri"/>
              <a:ea typeface="Calibri"/>
              <a:cs typeface="Calibri"/>
            </a:endParaRPr>
          </a:p>
          <a:p>
            <a:pPr marL="342900" indent="-342900">
              <a:buAutoNum type="arabicPeriod"/>
            </a:pPr>
            <a:r>
              <a:rPr lang="en-US" sz="2200">
                <a:solidFill>
                  <a:schemeClr val="tx1"/>
                </a:solidFill>
                <a:latin typeface="Calibri"/>
                <a:cs typeface="Calibri"/>
              </a:rPr>
              <a:t>Key Findings and Recommendations </a:t>
            </a:r>
          </a:p>
          <a:p>
            <a:pPr marL="342900" indent="-342900">
              <a:buAutoNum type="arabicPeriod"/>
            </a:pPr>
            <a:r>
              <a:rPr lang="en-US" sz="2200">
                <a:solidFill>
                  <a:schemeClr val="tx1"/>
                </a:solidFill>
                <a:latin typeface="Calibri"/>
                <a:cs typeface="Calibri"/>
              </a:rPr>
              <a:t>Q &amp; A</a:t>
            </a:r>
            <a:endParaRPr lang="en-US" sz="2200">
              <a:solidFill>
                <a:schemeClr val="tx1"/>
              </a:solidFill>
              <a:latin typeface="Calibri"/>
              <a:ea typeface="Calibri"/>
              <a:cs typeface="Calibri"/>
            </a:endParaRPr>
          </a:p>
        </p:txBody>
      </p:sp>
      <p:sp>
        <p:nvSpPr>
          <p:cNvPr id="5" name="Slide Number Placeholder 5">
            <a:extLst>
              <a:ext uri="{FF2B5EF4-FFF2-40B4-BE49-F238E27FC236}">
                <a16:creationId xmlns:a16="http://schemas.microsoft.com/office/drawing/2014/main" id="{B02A8827-B1A1-2D2F-D6DD-E886B886C43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a:t>
            </a:fld>
            <a:endParaRPr lang="en-US"/>
          </a:p>
        </p:txBody>
      </p:sp>
      <p:pic>
        <p:nvPicPr>
          <p:cNvPr id="4" name="Picture 3" descr="Hourglass and a calendar">
            <a:extLst>
              <a:ext uri="{FF2B5EF4-FFF2-40B4-BE49-F238E27FC236}">
                <a16:creationId xmlns:a16="http://schemas.microsoft.com/office/drawing/2014/main" id="{8C47A221-98E7-C19F-33E2-6B0C7325FA92}"/>
              </a:ext>
            </a:extLst>
          </p:cNvPr>
          <p:cNvPicPr>
            <a:picLocks noChangeAspect="1"/>
          </p:cNvPicPr>
          <p:nvPr/>
        </p:nvPicPr>
        <p:blipFill>
          <a:blip r:embed="rId3"/>
          <a:stretch>
            <a:fillRect/>
          </a:stretch>
        </p:blipFill>
        <p:spPr>
          <a:xfrm>
            <a:off x="5750560" y="1697077"/>
            <a:ext cx="5110480" cy="3463846"/>
          </a:xfrm>
          <a:prstGeom prst="rect">
            <a:avLst/>
          </a:prstGeom>
        </p:spPr>
      </p:pic>
    </p:spTree>
    <p:extLst>
      <p:ext uri="{BB962C8B-B14F-4D97-AF65-F5344CB8AC3E}">
        <p14:creationId xmlns:p14="http://schemas.microsoft.com/office/powerpoint/2010/main" val="1713219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4A37EFD-D900-7CC0-5BA2-4439FBD40033}"/>
              </a:ext>
            </a:extLst>
          </p:cNvPr>
          <p:cNvSpPr>
            <a:spLocks noGrp="1"/>
          </p:cNvSpPr>
          <p:nvPr>
            <p:ph type="sldNum" sz="quarter" idx="12"/>
          </p:nvPr>
        </p:nvSpPr>
        <p:spPr/>
        <p:txBody>
          <a:bodyPr/>
          <a:lstStyle/>
          <a:p>
            <a:fld id="{A49DFD55-3C28-40EF-9E31-A92D2E4017FF}" type="slidenum">
              <a:rPr lang="en-US" smtClean="0"/>
              <a:pPr/>
              <a:t>20</a:t>
            </a:fld>
            <a:endParaRPr lang="en-US"/>
          </a:p>
        </p:txBody>
      </p:sp>
      <p:pic>
        <p:nvPicPr>
          <p:cNvPr id="6" name="Content Placeholder 5" descr="A screenshot of a graph&#10;&#10;Description automatically generated">
            <a:extLst>
              <a:ext uri="{FF2B5EF4-FFF2-40B4-BE49-F238E27FC236}">
                <a16:creationId xmlns:a16="http://schemas.microsoft.com/office/drawing/2014/main" id="{6D05CF24-7650-EF95-AEAA-285B032D6AB4}"/>
              </a:ext>
            </a:extLst>
          </p:cNvPr>
          <p:cNvPicPr>
            <a:picLocks noGrp="1" noChangeAspect="1"/>
          </p:cNvPicPr>
          <p:nvPr>
            <p:ph sz="half" idx="2"/>
          </p:nvPr>
        </p:nvPicPr>
        <p:blipFill>
          <a:blip r:embed="rId2"/>
          <a:stretch>
            <a:fillRect/>
          </a:stretch>
        </p:blipFill>
        <p:spPr>
          <a:xfrm>
            <a:off x="536734" y="292590"/>
            <a:ext cx="11125200" cy="6437948"/>
          </a:xfrm>
        </p:spPr>
      </p:pic>
    </p:spTree>
    <p:extLst>
      <p:ext uri="{BB962C8B-B14F-4D97-AF65-F5344CB8AC3E}">
        <p14:creationId xmlns:p14="http://schemas.microsoft.com/office/powerpoint/2010/main" val="21093599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D9947-025B-36D9-88D8-8BCECB156FC0}"/>
              </a:ext>
            </a:extLst>
          </p:cNvPr>
          <p:cNvSpPr>
            <a:spLocks noGrp="1"/>
          </p:cNvSpPr>
          <p:nvPr>
            <p:ph type="title"/>
          </p:nvPr>
        </p:nvSpPr>
        <p:spPr/>
        <p:txBody>
          <a:bodyPr/>
          <a:lstStyle/>
          <a:p>
            <a:r>
              <a:rPr lang="en-US"/>
              <a:t>Deviance test</a:t>
            </a:r>
          </a:p>
        </p:txBody>
      </p:sp>
      <p:sp>
        <p:nvSpPr>
          <p:cNvPr id="3" name="Content Placeholder 2">
            <a:extLst>
              <a:ext uri="{FF2B5EF4-FFF2-40B4-BE49-F238E27FC236}">
                <a16:creationId xmlns:a16="http://schemas.microsoft.com/office/drawing/2014/main" id="{B2E4BE80-3641-7827-BD4E-CE3BEE8FB563}"/>
              </a:ext>
            </a:extLst>
          </p:cNvPr>
          <p:cNvSpPr>
            <a:spLocks noGrp="1"/>
          </p:cNvSpPr>
          <p:nvPr>
            <p:ph type="tbl" sz="quarter" idx="14"/>
          </p:nvPr>
        </p:nvSpPr>
        <p:spPr>
          <a:xfrm>
            <a:off x="838200" y="2111381"/>
            <a:ext cx="10515600" cy="3986599"/>
          </a:xfrm>
        </p:spPr>
      </p:sp>
      <p:sp>
        <p:nvSpPr>
          <p:cNvPr id="4" name="Slide Number Placeholder 3">
            <a:extLst>
              <a:ext uri="{FF2B5EF4-FFF2-40B4-BE49-F238E27FC236}">
                <a16:creationId xmlns:a16="http://schemas.microsoft.com/office/drawing/2014/main" id="{4F475358-712B-E52A-7D62-BC20857A08C4}"/>
              </a:ext>
            </a:extLst>
          </p:cNvPr>
          <p:cNvSpPr>
            <a:spLocks noGrp="1"/>
          </p:cNvSpPr>
          <p:nvPr>
            <p:ph type="sldNum" sz="quarter" idx="12"/>
          </p:nvPr>
        </p:nvSpPr>
        <p:spPr/>
        <p:txBody>
          <a:bodyPr/>
          <a:lstStyle/>
          <a:p>
            <a:fld id="{A49DFD55-3C28-40EF-9E31-A92D2E4017FF}" type="slidenum">
              <a:rPr lang="en-US" smtClean="0"/>
              <a:pPr/>
              <a:t>21</a:t>
            </a:fld>
            <a:endParaRPr lang="en-US"/>
          </a:p>
        </p:txBody>
      </p:sp>
      <p:pic>
        <p:nvPicPr>
          <p:cNvPr id="5" name="Picture 4" descr="A screenshot of a computer code&#10;&#10;Description automatically generated">
            <a:extLst>
              <a:ext uri="{FF2B5EF4-FFF2-40B4-BE49-F238E27FC236}">
                <a16:creationId xmlns:a16="http://schemas.microsoft.com/office/drawing/2014/main" id="{D26B4C3C-AF0D-F775-D89C-E57F0C3E57DD}"/>
              </a:ext>
            </a:extLst>
          </p:cNvPr>
          <p:cNvPicPr>
            <a:picLocks noChangeAspect="1"/>
          </p:cNvPicPr>
          <p:nvPr/>
        </p:nvPicPr>
        <p:blipFill>
          <a:blip r:embed="rId2"/>
          <a:stretch>
            <a:fillRect/>
          </a:stretch>
        </p:blipFill>
        <p:spPr>
          <a:xfrm>
            <a:off x="3204124" y="2111381"/>
            <a:ext cx="5811463" cy="3986599"/>
          </a:xfrm>
          <a:prstGeom prst="rect">
            <a:avLst/>
          </a:prstGeom>
        </p:spPr>
      </p:pic>
    </p:spTree>
    <p:extLst>
      <p:ext uri="{BB962C8B-B14F-4D97-AF65-F5344CB8AC3E}">
        <p14:creationId xmlns:p14="http://schemas.microsoft.com/office/powerpoint/2010/main" val="37924373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E5FEE2D-79E5-4C1D-8BF7-EE619CA7039A}"/>
              </a:ext>
            </a:extLst>
          </p:cNvPr>
          <p:cNvSpPr>
            <a:spLocks noGrp="1"/>
          </p:cNvSpPr>
          <p:nvPr>
            <p:ph type="title"/>
          </p:nvPr>
        </p:nvSpPr>
        <p:spPr>
          <a:xfrm>
            <a:off x="838200" y="353550"/>
            <a:ext cx="10515600" cy="1325563"/>
          </a:xfrm>
        </p:spPr>
        <p:txBody>
          <a:bodyPr anchor="b"/>
          <a:lstStyle/>
          <a:p>
            <a:r>
              <a:rPr lang="en-US"/>
              <a:t>Model Accuracy</a:t>
            </a:r>
          </a:p>
        </p:txBody>
      </p:sp>
      <p:sp>
        <p:nvSpPr>
          <p:cNvPr id="5" name="Slide Number Placeholder 5">
            <a:extLst>
              <a:ext uri="{FF2B5EF4-FFF2-40B4-BE49-F238E27FC236}">
                <a16:creationId xmlns:a16="http://schemas.microsoft.com/office/drawing/2014/main" id="{4832B776-E386-1CF9-CC8F-2D2FF3EA7066}"/>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22</a:t>
            </a:fld>
            <a:endParaRPr lang="en-US"/>
          </a:p>
        </p:txBody>
      </p:sp>
      <p:sp>
        <p:nvSpPr>
          <p:cNvPr id="6" name="TextBox 5">
            <a:extLst>
              <a:ext uri="{FF2B5EF4-FFF2-40B4-BE49-F238E27FC236}">
                <a16:creationId xmlns:a16="http://schemas.microsoft.com/office/drawing/2014/main" id="{D2AE5465-2A66-0B38-1016-279CB189D261}"/>
              </a:ext>
            </a:extLst>
          </p:cNvPr>
          <p:cNvSpPr txBox="1"/>
          <p:nvPr/>
        </p:nvSpPr>
        <p:spPr>
          <a:xfrm>
            <a:off x="838200" y="1905000"/>
            <a:ext cx="4572000"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Accuracy: 74.3%</a:t>
            </a:r>
          </a:p>
          <a:p>
            <a:r>
              <a:rPr lang="en-US"/>
              <a:t>Precision: 73.2%</a:t>
            </a:r>
          </a:p>
          <a:p>
            <a:r>
              <a:rPr lang="en-US"/>
              <a:t>Recall: </a:t>
            </a:r>
            <a:r>
              <a:rPr lang="en-US">
                <a:ea typeface="+mn-lt"/>
                <a:cs typeface="+mn-lt"/>
              </a:rPr>
              <a:t>76.8%</a:t>
            </a:r>
          </a:p>
          <a:p>
            <a:endParaRPr lang="en-US"/>
          </a:p>
          <a:p>
            <a:r>
              <a:rPr lang="en-US"/>
              <a:t>Precision - the number of true positives divided by the number of true positives plus the number of false positives.</a:t>
            </a:r>
          </a:p>
          <a:p>
            <a:endParaRPr lang="en-US"/>
          </a:p>
          <a:p>
            <a:r>
              <a:rPr lang="en-US"/>
              <a:t>Recall- the number of true positives divided by the number of true positives plus the number of false negatives.</a:t>
            </a:r>
          </a:p>
          <a:p>
            <a:endParaRPr lang="en-US"/>
          </a:p>
        </p:txBody>
      </p:sp>
      <p:pic>
        <p:nvPicPr>
          <p:cNvPr id="2" name="Picture 1" descr="A diagram of a pie chart&#10;&#10;Description automatically generated">
            <a:extLst>
              <a:ext uri="{FF2B5EF4-FFF2-40B4-BE49-F238E27FC236}">
                <a16:creationId xmlns:a16="http://schemas.microsoft.com/office/drawing/2014/main" id="{807302B4-2FEF-EA49-45C2-B17172B48083}"/>
              </a:ext>
            </a:extLst>
          </p:cNvPr>
          <p:cNvPicPr>
            <a:picLocks noChangeAspect="1"/>
          </p:cNvPicPr>
          <p:nvPr/>
        </p:nvPicPr>
        <p:blipFill>
          <a:blip r:embed="rId3"/>
          <a:stretch>
            <a:fillRect/>
          </a:stretch>
        </p:blipFill>
        <p:spPr>
          <a:xfrm>
            <a:off x="5536565" y="1903095"/>
            <a:ext cx="6076950" cy="3600450"/>
          </a:xfrm>
          <a:prstGeom prst="rect">
            <a:avLst/>
          </a:prstGeom>
        </p:spPr>
      </p:pic>
    </p:spTree>
    <p:extLst>
      <p:ext uri="{BB962C8B-B14F-4D97-AF65-F5344CB8AC3E}">
        <p14:creationId xmlns:p14="http://schemas.microsoft.com/office/powerpoint/2010/main" val="27918217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D9755-143B-7594-411F-7553D3115CF5}"/>
              </a:ext>
            </a:extLst>
          </p:cNvPr>
          <p:cNvSpPr>
            <a:spLocks noGrp="1"/>
          </p:cNvSpPr>
          <p:nvPr>
            <p:ph type="title"/>
          </p:nvPr>
        </p:nvSpPr>
        <p:spPr>
          <a:xfrm>
            <a:off x="838200" y="170670"/>
            <a:ext cx="10515600" cy="594043"/>
          </a:xfrm>
        </p:spPr>
        <p:txBody>
          <a:bodyPr/>
          <a:lstStyle/>
          <a:p>
            <a:r>
              <a:rPr lang="en-US"/>
              <a:t>ROC Curve</a:t>
            </a:r>
          </a:p>
        </p:txBody>
      </p:sp>
      <p:sp>
        <p:nvSpPr>
          <p:cNvPr id="4" name="Slide Number Placeholder 3">
            <a:extLst>
              <a:ext uri="{FF2B5EF4-FFF2-40B4-BE49-F238E27FC236}">
                <a16:creationId xmlns:a16="http://schemas.microsoft.com/office/drawing/2014/main" id="{5C2BD1B0-478D-7F59-32F3-3065414B962D}"/>
              </a:ext>
            </a:extLst>
          </p:cNvPr>
          <p:cNvSpPr>
            <a:spLocks noGrp="1"/>
          </p:cNvSpPr>
          <p:nvPr>
            <p:ph type="sldNum" sz="quarter" idx="12"/>
          </p:nvPr>
        </p:nvSpPr>
        <p:spPr/>
        <p:txBody>
          <a:bodyPr/>
          <a:lstStyle/>
          <a:p>
            <a:fld id="{A49DFD55-3C28-40EF-9E31-A92D2E4017FF}" type="slidenum">
              <a:rPr lang="en-US" smtClean="0"/>
              <a:pPr/>
              <a:t>23</a:t>
            </a:fld>
            <a:endParaRPr lang="en-US"/>
          </a:p>
        </p:txBody>
      </p:sp>
      <p:pic>
        <p:nvPicPr>
          <p:cNvPr id="5" name="Picture 4" descr="A graph with a blue line&#10;&#10;Description automatically generated">
            <a:extLst>
              <a:ext uri="{FF2B5EF4-FFF2-40B4-BE49-F238E27FC236}">
                <a16:creationId xmlns:a16="http://schemas.microsoft.com/office/drawing/2014/main" id="{EF488200-C0BC-5AE4-9370-AD5DB424C907}"/>
              </a:ext>
            </a:extLst>
          </p:cNvPr>
          <p:cNvPicPr>
            <a:picLocks noChangeAspect="1"/>
          </p:cNvPicPr>
          <p:nvPr/>
        </p:nvPicPr>
        <p:blipFill>
          <a:blip r:embed="rId2"/>
          <a:stretch>
            <a:fillRect/>
          </a:stretch>
        </p:blipFill>
        <p:spPr>
          <a:xfrm>
            <a:off x="2310250" y="1054741"/>
            <a:ext cx="7571501" cy="4424403"/>
          </a:xfrm>
          <a:prstGeom prst="rect">
            <a:avLst/>
          </a:prstGeom>
        </p:spPr>
      </p:pic>
      <p:sp>
        <p:nvSpPr>
          <p:cNvPr id="6" name="TextBox 5">
            <a:extLst>
              <a:ext uri="{FF2B5EF4-FFF2-40B4-BE49-F238E27FC236}">
                <a16:creationId xmlns:a16="http://schemas.microsoft.com/office/drawing/2014/main" id="{DAC54184-5B74-2171-45B9-517D2BFAD84B}"/>
              </a:ext>
            </a:extLst>
          </p:cNvPr>
          <p:cNvSpPr txBox="1"/>
          <p:nvPr/>
        </p:nvSpPr>
        <p:spPr>
          <a:xfrm>
            <a:off x="1783080" y="5900420"/>
            <a:ext cx="91948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Represents the True Positive Rate (y-axis) vs the False Positive Rate(x-axis). Used for model evaluation and the impact of criteria/threshold changes. </a:t>
            </a:r>
          </a:p>
        </p:txBody>
      </p:sp>
    </p:spTree>
    <p:extLst>
      <p:ext uri="{BB962C8B-B14F-4D97-AF65-F5344CB8AC3E}">
        <p14:creationId xmlns:p14="http://schemas.microsoft.com/office/powerpoint/2010/main" val="24191433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7B8AF-D09E-18E2-7CB8-310266D3D9B1}"/>
              </a:ext>
            </a:extLst>
          </p:cNvPr>
          <p:cNvSpPr>
            <a:spLocks noGrp="1"/>
          </p:cNvSpPr>
          <p:nvPr>
            <p:ph type="title"/>
          </p:nvPr>
        </p:nvSpPr>
        <p:spPr/>
        <p:txBody>
          <a:bodyPr>
            <a:normAutofit/>
          </a:bodyPr>
          <a:lstStyle/>
          <a:p>
            <a:pPr algn="l"/>
            <a:r>
              <a:rPr lang="en-US"/>
              <a:t>RANDOM FOREST</a:t>
            </a:r>
          </a:p>
        </p:txBody>
      </p:sp>
      <p:sp>
        <p:nvSpPr>
          <p:cNvPr id="4" name="Slide Number Placeholder 3">
            <a:extLst>
              <a:ext uri="{FF2B5EF4-FFF2-40B4-BE49-F238E27FC236}">
                <a16:creationId xmlns:a16="http://schemas.microsoft.com/office/drawing/2014/main" id="{CA310D21-1142-E04C-4A2C-79F7EB647DA8}"/>
              </a:ext>
            </a:extLst>
          </p:cNvPr>
          <p:cNvSpPr>
            <a:spLocks noGrp="1"/>
          </p:cNvSpPr>
          <p:nvPr>
            <p:ph type="sldNum" sz="quarter" idx="12"/>
          </p:nvPr>
        </p:nvSpPr>
        <p:spPr/>
        <p:txBody>
          <a:bodyPr/>
          <a:lstStyle/>
          <a:p>
            <a:fld id="{A49DFD55-3C28-40EF-9E31-A92D2E4017FF}" type="slidenum">
              <a:rPr lang="en-US" smtClean="0"/>
              <a:pPr/>
              <a:t>24</a:t>
            </a:fld>
            <a:endParaRPr lang="en-US"/>
          </a:p>
        </p:txBody>
      </p:sp>
      <p:pic>
        <p:nvPicPr>
          <p:cNvPr id="5" name="Picture 4" descr="A screenshot of a computer program&#10;&#10;Description automatically generated">
            <a:extLst>
              <a:ext uri="{FF2B5EF4-FFF2-40B4-BE49-F238E27FC236}">
                <a16:creationId xmlns:a16="http://schemas.microsoft.com/office/drawing/2014/main" id="{871670B2-0DE5-223A-D30A-E3C337BAAE3D}"/>
              </a:ext>
            </a:extLst>
          </p:cNvPr>
          <p:cNvPicPr>
            <a:picLocks noChangeAspect="1"/>
          </p:cNvPicPr>
          <p:nvPr/>
        </p:nvPicPr>
        <p:blipFill>
          <a:blip r:embed="rId2"/>
          <a:stretch>
            <a:fillRect/>
          </a:stretch>
        </p:blipFill>
        <p:spPr>
          <a:xfrm>
            <a:off x="904063" y="2000546"/>
            <a:ext cx="4287875" cy="4346817"/>
          </a:xfrm>
          <a:prstGeom prst="rect">
            <a:avLst/>
          </a:prstGeom>
        </p:spPr>
      </p:pic>
      <p:pic>
        <p:nvPicPr>
          <p:cNvPr id="6" name="Picture 5">
            <a:extLst>
              <a:ext uri="{FF2B5EF4-FFF2-40B4-BE49-F238E27FC236}">
                <a16:creationId xmlns:a16="http://schemas.microsoft.com/office/drawing/2014/main" id="{36DC1A00-CBFD-0E6C-5CE4-437A149FF06F}"/>
              </a:ext>
            </a:extLst>
          </p:cNvPr>
          <p:cNvPicPr>
            <a:picLocks noChangeAspect="1"/>
          </p:cNvPicPr>
          <p:nvPr/>
        </p:nvPicPr>
        <p:blipFill>
          <a:blip r:embed="rId3"/>
          <a:stretch>
            <a:fillRect/>
          </a:stretch>
        </p:blipFill>
        <p:spPr>
          <a:xfrm>
            <a:off x="7072746" y="1994461"/>
            <a:ext cx="1981200" cy="895350"/>
          </a:xfrm>
          <a:prstGeom prst="rect">
            <a:avLst/>
          </a:prstGeom>
        </p:spPr>
      </p:pic>
      <p:sp>
        <p:nvSpPr>
          <p:cNvPr id="7" name="TextBox 6">
            <a:extLst>
              <a:ext uri="{FF2B5EF4-FFF2-40B4-BE49-F238E27FC236}">
                <a16:creationId xmlns:a16="http://schemas.microsoft.com/office/drawing/2014/main" id="{291DD6D7-3F78-7877-1510-8EC12EF6BB79}"/>
              </a:ext>
            </a:extLst>
          </p:cNvPr>
          <p:cNvSpPr txBox="1"/>
          <p:nvPr/>
        </p:nvSpPr>
        <p:spPr>
          <a:xfrm>
            <a:off x="6920345" y="3241963"/>
            <a:ext cx="2874818"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t>Accuracy: ~ 75.01%</a:t>
            </a:r>
          </a:p>
          <a:p>
            <a:r>
              <a:rPr lang="en-US" sz="2400" b="1" dirty="0"/>
              <a:t>Precision: ~ 72.97%</a:t>
            </a:r>
          </a:p>
          <a:p>
            <a:r>
              <a:rPr lang="en-US" sz="2400" b="1" dirty="0"/>
              <a:t>Recall: ~ 79.58%</a:t>
            </a:r>
          </a:p>
        </p:txBody>
      </p:sp>
      <p:pic>
        <p:nvPicPr>
          <p:cNvPr id="8" name="Picture 7" descr="A screenshot of a computer code&#10;&#10;Description automatically generated">
            <a:extLst>
              <a:ext uri="{FF2B5EF4-FFF2-40B4-BE49-F238E27FC236}">
                <a16:creationId xmlns:a16="http://schemas.microsoft.com/office/drawing/2014/main" id="{79800B5C-4678-9AD6-6944-CE83754CF93F}"/>
              </a:ext>
            </a:extLst>
          </p:cNvPr>
          <p:cNvPicPr>
            <a:picLocks noChangeAspect="1"/>
          </p:cNvPicPr>
          <p:nvPr/>
        </p:nvPicPr>
        <p:blipFill>
          <a:blip r:embed="rId4"/>
          <a:stretch>
            <a:fillRect/>
          </a:stretch>
        </p:blipFill>
        <p:spPr>
          <a:xfrm>
            <a:off x="6349947" y="4716035"/>
            <a:ext cx="4715268" cy="1631327"/>
          </a:xfrm>
          <a:prstGeom prst="rect">
            <a:avLst/>
          </a:prstGeom>
        </p:spPr>
      </p:pic>
    </p:spTree>
    <p:extLst>
      <p:ext uri="{BB962C8B-B14F-4D97-AF65-F5344CB8AC3E}">
        <p14:creationId xmlns:p14="http://schemas.microsoft.com/office/powerpoint/2010/main" val="17117588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61642-7BD5-0C98-9777-0402EC12A00D}"/>
              </a:ext>
            </a:extLst>
          </p:cNvPr>
          <p:cNvSpPr>
            <a:spLocks noGrp="1"/>
          </p:cNvSpPr>
          <p:nvPr>
            <p:ph type="title"/>
          </p:nvPr>
        </p:nvSpPr>
        <p:spPr>
          <a:xfrm>
            <a:off x="1341120" y="558801"/>
            <a:ext cx="10004108" cy="775020"/>
          </a:xfrm>
        </p:spPr>
        <p:txBody>
          <a:bodyPr/>
          <a:lstStyle/>
          <a:p>
            <a:r>
              <a:rPr lang="en-US"/>
              <a:t>K Nearest Neighbor</a:t>
            </a:r>
          </a:p>
        </p:txBody>
      </p:sp>
      <p:sp>
        <p:nvSpPr>
          <p:cNvPr id="5" name="Text Placeholder 4">
            <a:extLst>
              <a:ext uri="{FF2B5EF4-FFF2-40B4-BE49-F238E27FC236}">
                <a16:creationId xmlns:a16="http://schemas.microsoft.com/office/drawing/2014/main" id="{7E306689-E7DB-C579-201D-E6A85B0C54C8}"/>
              </a:ext>
            </a:extLst>
          </p:cNvPr>
          <p:cNvSpPr>
            <a:spLocks noGrp="1"/>
          </p:cNvSpPr>
          <p:nvPr>
            <p:ph type="body" idx="1"/>
          </p:nvPr>
        </p:nvSpPr>
        <p:spPr>
          <a:xfrm>
            <a:off x="1148080" y="1711197"/>
            <a:ext cx="2722880" cy="574804"/>
          </a:xfrm>
        </p:spPr>
        <p:txBody>
          <a:bodyPr>
            <a:normAutofit/>
          </a:bodyPr>
          <a:lstStyle/>
          <a:p>
            <a:endParaRPr lang="en-US"/>
          </a:p>
          <a:p>
            <a:endParaRPr lang="en-US"/>
          </a:p>
        </p:txBody>
      </p:sp>
      <p:sp>
        <p:nvSpPr>
          <p:cNvPr id="4" name="Slide Number Placeholder 3">
            <a:extLst>
              <a:ext uri="{FF2B5EF4-FFF2-40B4-BE49-F238E27FC236}">
                <a16:creationId xmlns:a16="http://schemas.microsoft.com/office/drawing/2014/main" id="{860C323F-12EE-07B6-F48A-C35C6D9007B1}"/>
              </a:ext>
            </a:extLst>
          </p:cNvPr>
          <p:cNvSpPr>
            <a:spLocks noGrp="1"/>
          </p:cNvSpPr>
          <p:nvPr>
            <p:ph type="sldNum" sz="quarter" idx="13"/>
          </p:nvPr>
        </p:nvSpPr>
        <p:spPr/>
        <p:txBody>
          <a:bodyPr/>
          <a:lstStyle/>
          <a:p>
            <a:fld id="{A49DFD55-3C28-40EF-9E31-A92D2E4017FF}" type="slidenum">
              <a:rPr lang="en-US" smtClean="0"/>
              <a:pPr/>
              <a:t>25</a:t>
            </a:fld>
            <a:endParaRPr lang="en-US"/>
          </a:p>
        </p:txBody>
      </p:sp>
      <p:pic>
        <p:nvPicPr>
          <p:cNvPr id="11" name="Content Placeholder 10" descr="A computer code with black text&#10;&#10;Description automatically generated">
            <a:extLst>
              <a:ext uri="{FF2B5EF4-FFF2-40B4-BE49-F238E27FC236}">
                <a16:creationId xmlns:a16="http://schemas.microsoft.com/office/drawing/2014/main" id="{EA56D234-7C84-EEB4-0D2E-BA9C93041F82}"/>
              </a:ext>
            </a:extLst>
          </p:cNvPr>
          <p:cNvPicPr>
            <a:picLocks noGrp="1" noChangeAspect="1"/>
          </p:cNvPicPr>
          <p:nvPr>
            <p:ph sz="half" idx="15"/>
          </p:nvPr>
        </p:nvPicPr>
        <p:blipFill>
          <a:blip r:embed="rId2"/>
          <a:stretch>
            <a:fillRect/>
          </a:stretch>
        </p:blipFill>
        <p:spPr>
          <a:xfrm>
            <a:off x="1808480" y="1866721"/>
            <a:ext cx="7426960" cy="2625312"/>
          </a:xfrm>
        </p:spPr>
      </p:pic>
      <p:pic>
        <p:nvPicPr>
          <p:cNvPr id="12" name="Picture 11" descr="A number on a white background&#10;&#10;Description automatically generated">
            <a:extLst>
              <a:ext uri="{FF2B5EF4-FFF2-40B4-BE49-F238E27FC236}">
                <a16:creationId xmlns:a16="http://schemas.microsoft.com/office/drawing/2014/main" id="{ECB91276-C5DE-E4D6-FF89-097D900E82A3}"/>
              </a:ext>
            </a:extLst>
          </p:cNvPr>
          <p:cNvPicPr>
            <a:picLocks noChangeAspect="1"/>
          </p:cNvPicPr>
          <p:nvPr/>
        </p:nvPicPr>
        <p:blipFill>
          <a:blip r:embed="rId3"/>
          <a:stretch>
            <a:fillRect/>
          </a:stretch>
        </p:blipFill>
        <p:spPr>
          <a:xfrm>
            <a:off x="1849755" y="4635182"/>
            <a:ext cx="3666490" cy="1468755"/>
          </a:xfrm>
          <a:prstGeom prst="rect">
            <a:avLst/>
          </a:prstGeom>
        </p:spPr>
      </p:pic>
    </p:spTree>
    <p:extLst>
      <p:ext uri="{BB962C8B-B14F-4D97-AF65-F5344CB8AC3E}">
        <p14:creationId xmlns:p14="http://schemas.microsoft.com/office/powerpoint/2010/main" val="37131001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7CD19-DB3E-A561-D70F-296D79A14ECB}"/>
              </a:ext>
            </a:extLst>
          </p:cNvPr>
          <p:cNvSpPr>
            <a:spLocks noGrp="1"/>
          </p:cNvSpPr>
          <p:nvPr>
            <p:ph type="title"/>
          </p:nvPr>
        </p:nvSpPr>
        <p:spPr>
          <a:xfrm>
            <a:off x="1341120" y="558801"/>
            <a:ext cx="10004108" cy="1161100"/>
          </a:xfrm>
        </p:spPr>
        <p:txBody>
          <a:bodyPr/>
          <a:lstStyle/>
          <a:p>
            <a:r>
              <a:rPr lang="en-US"/>
              <a:t>Lasso Regression</a:t>
            </a:r>
          </a:p>
        </p:txBody>
      </p:sp>
      <p:sp>
        <p:nvSpPr>
          <p:cNvPr id="5" name="Text Placeholder 4">
            <a:extLst>
              <a:ext uri="{FF2B5EF4-FFF2-40B4-BE49-F238E27FC236}">
                <a16:creationId xmlns:a16="http://schemas.microsoft.com/office/drawing/2014/main" id="{D3085D87-D6FE-7160-CD2D-D98AFE433D0D}"/>
              </a:ext>
            </a:extLst>
          </p:cNvPr>
          <p:cNvSpPr>
            <a:spLocks noGrp="1"/>
          </p:cNvSpPr>
          <p:nvPr>
            <p:ph type="body" idx="10"/>
          </p:nvPr>
        </p:nvSpPr>
        <p:spPr>
          <a:xfrm>
            <a:off x="1341121" y="5206237"/>
            <a:ext cx="5516880" cy="351284"/>
          </a:xfrm>
        </p:spPr>
        <p:txBody>
          <a:bodyPr/>
          <a:lstStyle/>
          <a:p>
            <a:r>
              <a:rPr lang="en-US"/>
              <a:t>73% Prediction Accuracy</a:t>
            </a:r>
          </a:p>
        </p:txBody>
      </p:sp>
      <p:pic>
        <p:nvPicPr>
          <p:cNvPr id="8" name="Content Placeholder 7" descr="A computer screen shot of a computer code&#10;&#10;Description automatically generated">
            <a:extLst>
              <a:ext uri="{FF2B5EF4-FFF2-40B4-BE49-F238E27FC236}">
                <a16:creationId xmlns:a16="http://schemas.microsoft.com/office/drawing/2014/main" id="{CC3FC090-813D-1A29-7A72-8B10E8F6CB3C}"/>
              </a:ext>
            </a:extLst>
          </p:cNvPr>
          <p:cNvPicPr>
            <a:picLocks noGrp="1" noChangeAspect="1"/>
          </p:cNvPicPr>
          <p:nvPr>
            <p:ph sz="half" idx="14"/>
          </p:nvPr>
        </p:nvPicPr>
        <p:blipFill>
          <a:blip r:embed="rId2"/>
          <a:stretch>
            <a:fillRect/>
          </a:stretch>
        </p:blipFill>
        <p:spPr>
          <a:xfrm>
            <a:off x="1341121" y="1884261"/>
            <a:ext cx="9062720" cy="3088204"/>
          </a:xfrm>
        </p:spPr>
      </p:pic>
      <p:sp>
        <p:nvSpPr>
          <p:cNvPr id="7" name="Slide Number Placeholder 6">
            <a:extLst>
              <a:ext uri="{FF2B5EF4-FFF2-40B4-BE49-F238E27FC236}">
                <a16:creationId xmlns:a16="http://schemas.microsoft.com/office/drawing/2014/main" id="{FF3F51D2-A5C9-822A-C739-FF9E5AAD7D81}"/>
              </a:ext>
            </a:extLst>
          </p:cNvPr>
          <p:cNvSpPr>
            <a:spLocks noGrp="1"/>
          </p:cNvSpPr>
          <p:nvPr>
            <p:ph type="sldNum" sz="quarter" idx="13"/>
          </p:nvPr>
        </p:nvSpPr>
        <p:spPr/>
        <p:txBody>
          <a:bodyPr/>
          <a:lstStyle/>
          <a:p>
            <a:fld id="{A49DFD55-3C28-40EF-9E31-A92D2E4017FF}" type="slidenum">
              <a:rPr lang="en-US" smtClean="0"/>
              <a:pPr/>
              <a:t>26</a:t>
            </a:fld>
            <a:endParaRPr lang="en-US"/>
          </a:p>
        </p:txBody>
      </p:sp>
    </p:spTree>
    <p:extLst>
      <p:ext uri="{BB962C8B-B14F-4D97-AF65-F5344CB8AC3E}">
        <p14:creationId xmlns:p14="http://schemas.microsoft.com/office/powerpoint/2010/main" val="28696846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7E10B-B72F-4D1D-63B6-3BD544665615}"/>
              </a:ext>
            </a:extLst>
          </p:cNvPr>
          <p:cNvSpPr>
            <a:spLocks noGrp="1"/>
          </p:cNvSpPr>
          <p:nvPr>
            <p:ph type="title"/>
          </p:nvPr>
        </p:nvSpPr>
        <p:spPr>
          <a:xfrm>
            <a:off x="1097280" y="924561"/>
            <a:ext cx="10004108" cy="632780"/>
          </a:xfrm>
        </p:spPr>
        <p:txBody>
          <a:bodyPr/>
          <a:lstStyle/>
          <a:p>
            <a:r>
              <a:rPr lang="en-US"/>
              <a:t>Key Findings and Recommendations</a:t>
            </a:r>
          </a:p>
        </p:txBody>
      </p:sp>
      <p:sp>
        <p:nvSpPr>
          <p:cNvPr id="5" name="Text Placeholder 4">
            <a:extLst>
              <a:ext uri="{FF2B5EF4-FFF2-40B4-BE49-F238E27FC236}">
                <a16:creationId xmlns:a16="http://schemas.microsoft.com/office/drawing/2014/main" id="{604968B2-429A-21E2-9545-C62D6ADDE650}"/>
              </a:ext>
            </a:extLst>
          </p:cNvPr>
          <p:cNvSpPr>
            <a:spLocks noGrp="1"/>
          </p:cNvSpPr>
          <p:nvPr>
            <p:ph type="body" idx="10"/>
          </p:nvPr>
        </p:nvSpPr>
        <p:spPr>
          <a:xfrm>
            <a:off x="1097281" y="1904237"/>
            <a:ext cx="10241280" cy="4242564"/>
          </a:xfrm>
        </p:spPr>
        <p:txBody>
          <a:bodyPr>
            <a:normAutofit/>
          </a:bodyPr>
          <a:lstStyle/>
          <a:p>
            <a:pPr marL="342900" indent="-342900">
              <a:buAutoNum type="arabicPeriod"/>
            </a:pPr>
            <a:r>
              <a:rPr lang="en-US" b="0"/>
              <a:t>BMI, General Health Score, High Blood Pressure, and High Cholesterol were the most important predictors for determining Diabetes Risk</a:t>
            </a:r>
          </a:p>
          <a:p>
            <a:pPr marL="342900" indent="-342900">
              <a:buAutoNum type="arabicPeriod"/>
            </a:pPr>
            <a:r>
              <a:rPr lang="en-US" b="0"/>
              <a:t>Non health related factors such as Income and Education do not make good predictors of Diabetes</a:t>
            </a:r>
          </a:p>
          <a:p>
            <a:pPr marL="342900" indent="-342900">
              <a:buAutoNum type="arabicPeriod"/>
            </a:pPr>
            <a:r>
              <a:rPr lang="en-US" b="0"/>
              <a:t>There are limitations to our data but the model proved to be useful in identifying diabetes. However, there are additional unknown factors that the model is missing to more accurately identify Diabetes. </a:t>
            </a:r>
          </a:p>
          <a:p>
            <a:pPr marL="342900" indent="-342900">
              <a:buAutoNum type="arabicPeriod"/>
            </a:pPr>
            <a:r>
              <a:rPr lang="en-US" b="0"/>
              <a:t>Additional survey questions on family history and diet would be recommended</a:t>
            </a:r>
            <a:endParaRPr lang="en-US"/>
          </a:p>
          <a:p>
            <a:pPr marL="342900" indent="-342900">
              <a:buAutoNum type="arabicPeriod"/>
            </a:pPr>
            <a:r>
              <a:rPr lang="en-US" b="0"/>
              <a:t>Research shows that implementing more clinical predictors like triglycerides and glucose levels could also potentially improve Diabetes predictions</a:t>
            </a:r>
          </a:p>
          <a:p>
            <a:pPr marL="342900" indent="-342900">
              <a:buAutoNum type="arabicPeriod"/>
            </a:pPr>
            <a:r>
              <a:rPr lang="en-US" b="0"/>
              <a:t>Explore further feature engineering techniques to improve model performance</a:t>
            </a:r>
          </a:p>
          <a:p>
            <a:pPr marL="342900" indent="-342900">
              <a:buAutoNum type="arabicPeriod"/>
            </a:pPr>
            <a:endParaRPr lang="en-US" b="0"/>
          </a:p>
        </p:txBody>
      </p:sp>
      <p:sp>
        <p:nvSpPr>
          <p:cNvPr id="7" name="Slide Number Placeholder 6">
            <a:extLst>
              <a:ext uri="{FF2B5EF4-FFF2-40B4-BE49-F238E27FC236}">
                <a16:creationId xmlns:a16="http://schemas.microsoft.com/office/drawing/2014/main" id="{3DD2FA0E-48FC-A031-79AE-F0C98289194E}"/>
              </a:ext>
            </a:extLst>
          </p:cNvPr>
          <p:cNvSpPr>
            <a:spLocks noGrp="1"/>
          </p:cNvSpPr>
          <p:nvPr>
            <p:ph type="sldNum" sz="quarter" idx="13"/>
          </p:nvPr>
        </p:nvSpPr>
        <p:spPr/>
        <p:txBody>
          <a:bodyPr/>
          <a:lstStyle/>
          <a:p>
            <a:fld id="{A49DFD55-3C28-40EF-9E31-A92D2E4017FF}" type="slidenum">
              <a:rPr lang="en-US" smtClean="0"/>
              <a:pPr/>
              <a:t>27</a:t>
            </a:fld>
            <a:endParaRPr lang="en-US"/>
          </a:p>
        </p:txBody>
      </p:sp>
    </p:spTree>
    <p:extLst>
      <p:ext uri="{BB962C8B-B14F-4D97-AF65-F5344CB8AC3E}">
        <p14:creationId xmlns:p14="http://schemas.microsoft.com/office/powerpoint/2010/main" val="33830754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F64C29E-DF30-4DC6-AB95-2016F9A703B6}"/>
              </a:ext>
            </a:extLst>
          </p:cNvPr>
          <p:cNvSpPr>
            <a:spLocks noGrp="1"/>
          </p:cNvSpPr>
          <p:nvPr>
            <p:ph sz="half" idx="16"/>
          </p:nvPr>
        </p:nvSpPr>
        <p:spPr>
          <a:xfrm>
            <a:off x="7940040" y="3006089"/>
            <a:ext cx="3247662" cy="3238499"/>
          </a:xfrm>
        </p:spPr>
        <p:txBody>
          <a:bodyPr vert="horz" lIns="91440" tIns="45720" rIns="91440" bIns="45720" rtlCol="0" anchor="t">
            <a:noAutofit/>
          </a:bodyPr>
          <a:lstStyle/>
          <a:p>
            <a:pPr marL="0" indent="0">
              <a:buNone/>
            </a:pPr>
            <a:r>
              <a:rPr lang="en-US" sz="6600"/>
              <a:t>Q &amp; A </a:t>
            </a:r>
            <a:endParaRPr lang="en-US"/>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p:txBody>
          <a:bodyPr/>
          <a:lstStyle/>
          <a:p>
            <a:fld id="{A49DFD55-3C28-40EF-9E31-A92D2E4017FF}" type="slidenum">
              <a:rPr lang="en-US" smtClean="0"/>
              <a:pPr/>
              <a:t>28</a:t>
            </a:fld>
            <a:endParaRPr lang="en-US"/>
          </a:p>
        </p:txBody>
      </p:sp>
      <p:pic>
        <p:nvPicPr>
          <p:cNvPr id="7" name="Picture 6" descr="Question mark against red wall">
            <a:extLst>
              <a:ext uri="{FF2B5EF4-FFF2-40B4-BE49-F238E27FC236}">
                <a16:creationId xmlns:a16="http://schemas.microsoft.com/office/drawing/2014/main" id="{CA2CCFCA-55D4-4756-3010-C33829ED2ACD}"/>
              </a:ext>
            </a:extLst>
          </p:cNvPr>
          <p:cNvPicPr>
            <a:picLocks noChangeAspect="1"/>
          </p:cNvPicPr>
          <p:nvPr/>
        </p:nvPicPr>
        <p:blipFill>
          <a:blip r:embed="rId3"/>
          <a:stretch>
            <a:fillRect/>
          </a:stretch>
        </p:blipFill>
        <p:spPr>
          <a:xfrm>
            <a:off x="873760" y="1721901"/>
            <a:ext cx="6065520" cy="3708837"/>
          </a:xfrm>
          <a:prstGeom prst="rect">
            <a:avLst/>
          </a:prstGeom>
        </p:spPr>
      </p:pic>
    </p:spTree>
    <p:extLst>
      <p:ext uri="{BB962C8B-B14F-4D97-AF65-F5344CB8AC3E}">
        <p14:creationId xmlns:p14="http://schemas.microsoft.com/office/powerpoint/2010/main" val="1969787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145095"/>
            <a:ext cx="8251987" cy="1426413"/>
          </a:xfrm>
        </p:spPr>
        <p:txBody>
          <a:bodyPr/>
          <a:lstStyle/>
          <a:p>
            <a:r>
              <a:rPr lang="en-US"/>
              <a:t>OVERVIEW OF THE Dataset: diabetes  </a:t>
            </a:r>
            <a:r>
              <a:rPr lang="en-US" sz="1800"/>
              <a:t>SOURCE: CDC 2015</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322388" y="1989873"/>
            <a:ext cx="7288212" cy="4729344"/>
          </a:xfrm>
        </p:spPr>
        <p:txBody>
          <a:bodyPr vert="horz" lIns="91440" tIns="45720" rIns="91440" bIns="45720" rtlCol="0" anchor="t">
            <a:normAutofit/>
          </a:bodyPr>
          <a:lstStyle/>
          <a:p>
            <a:pPr marL="283210" lvl="1"/>
            <a:r>
              <a:rPr lang="en-US" sz="2000">
                <a:latin typeface="Calibri"/>
                <a:cs typeface="Calibri"/>
              </a:rPr>
              <a:t>Comprehensive dataset with factors hypothesized to be associated with risks of diabetes</a:t>
            </a:r>
          </a:p>
          <a:p>
            <a:pPr marL="283210" lvl="1"/>
            <a:r>
              <a:rPr lang="en-US" sz="2000">
                <a:latin typeface="Calibri"/>
                <a:cs typeface="Calibri"/>
              </a:rPr>
              <a:t>Survey of 21 health and lifestyle-related attributes with 70,692 responses  </a:t>
            </a:r>
            <a:endParaRPr lang="en-US"/>
          </a:p>
          <a:p>
            <a:pPr marL="283210" lvl="1"/>
            <a:r>
              <a:rPr lang="en-US" sz="2000">
                <a:latin typeface="Calibri"/>
                <a:cs typeface="Calibri"/>
              </a:rPr>
              <a:t>Categorical features: </a:t>
            </a:r>
          </a:p>
          <a:p>
            <a:pPr marL="566420" lvl="2">
              <a:buFont typeface="Wingdings" panose="020B0604020202020204" pitchFamily="34" charset="0"/>
              <a:buChar char="§"/>
            </a:pPr>
            <a:r>
              <a:rPr lang="en-US" sz="2000">
                <a:latin typeface="Calibri"/>
                <a:cs typeface="Calibri"/>
              </a:rPr>
              <a:t>Yes or No: High BP, High Cholesterol, Cholesterol Check, Smoker,… </a:t>
            </a:r>
            <a:endParaRPr lang="en-US" sz="2000">
              <a:latin typeface="Calibri"/>
              <a:ea typeface="Calibri"/>
              <a:cs typeface="Calibri"/>
            </a:endParaRPr>
          </a:p>
          <a:p>
            <a:pPr marL="566420" lvl="2">
              <a:buFont typeface="Wingdings" panose="020B0604020202020204" pitchFamily="34" charset="0"/>
              <a:buChar char="§"/>
            </a:pPr>
            <a:r>
              <a:rPr lang="en-US" sz="2000">
                <a:latin typeface="Calibri"/>
                <a:cs typeface="Calibri"/>
              </a:rPr>
              <a:t>Multi-factor: Age, General Health, Education, Income</a:t>
            </a:r>
            <a:endParaRPr lang="en-US" sz="2000">
              <a:latin typeface="Calibri"/>
              <a:ea typeface="Calibri"/>
              <a:cs typeface="Calibri"/>
            </a:endParaRPr>
          </a:p>
          <a:p>
            <a:pPr marL="285750" lvl="1"/>
            <a:r>
              <a:rPr lang="en-US" sz="2000">
                <a:latin typeface="Calibri"/>
                <a:cs typeface="Calibri"/>
              </a:rPr>
              <a:t>Numeric features: BMI, Mental Health, Physical Health</a:t>
            </a:r>
            <a:endParaRPr lang="en-US" sz="2000">
              <a:latin typeface="Calibri"/>
              <a:ea typeface="Calibri"/>
              <a:cs typeface="Calibri"/>
            </a:endParaRPr>
          </a:p>
          <a:p>
            <a:pPr marL="285750" lvl="1"/>
            <a:r>
              <a:rPr lang="en-US" sz="2000">
                <a:latin typeface="Calibri"/>
                <a:cs typeface="Calibri"/>
              </a:rPr>
              <a:t>Target variable: </a:t>
            </a:r>
            <a:r>
              <a:rPr lang="en-US" sz="2000" err="1">
                <a:latin typeface="Calibri"/>
                <a:cs typeface="Calibri"/>
              </a:rPr>
              <a:t>Diabetes_binary</a:t>
            </a:r>
            <a:r>
              <a:rPr lang="en-US" sz="2000">
                <a:latin typeface="Calibri"/>
                <a:cs typeface="Calibri"/>
              </a:rPr>
              <a:t> (0 for No, 1 for Yes)</a:t>
            </a:r>
            <a:endParaRPr lang="en-US" sz="2000">
              <a:latin typeface="Calibri"/>
              <a:ea typeface="Calibri"/>
              <a:cs typeface="Calibri"/>
            </a:endParaRP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3</a:t>
            </a:fld>
            <a:endParaRPr lang="en-US"/>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C97BE-403B-122E-90D1-2788978A0B6F}"/>
              </a:ext>
            </a:extLst>
          </p:cNvPr>
          <p:cNvSpPr>
            <a:spLocks noGrp="1"/>
          </p:cNvSpPr>
          <p:nvPr>
            <p:ph type="ctrTitle"/>
          </p:nvPr>
        </p:nvSpPr>
        <p:spPr>
          <a:xfrm>
            <a:off x="568712" y="406400"/>
            <a:ext cx="10602208" cy="495866"/>
          </a:xfrm>
        </p:spPr>
        <p:txBody>
          <a:bodyPr/>
          <a:lstStyle/>
          <a:p>
            <a:r>
              <a:rPr lang="en-US">
                <a:solidFill>
                  <a:schemeClr val="tx1"/>
                </a:solidFill>
                <a:latin typeface="Calibri"/>
                <a:ea typeface="+mj-lt"/>
                <a:cs typeface="+mj-lt"/>
              </a:rPr>
              <a:t>OVERVIEW OF THE Dataset: diabetes CONTD....</a:t>
            </a:r>
            <a:endParaRPr lang="en-US">
              <a:solidFill>
                <a:schemeClr val="tx1"/>
              </a:solidFill>
              <a:latin typeface="Calibri"/>
              <a:cs typeface="Calibri"/>
            </a:endParaRPr>
          </a:p>
        </p:txBody>
      </p:sp>
      <p:sp>
        <p:nvSpPr>
          <p:cNvPr id="5" name="TextBox 4">
            <a:extLst>
              <a:ext uri="{FF2B5EF4-FFF2-40B4-BE49-F238E27FC236}">
                <a16:creationId xmlns:a16="http://schemas.microsoft.com/office/drawing/2014/main" id="{51071115-E2E7-95A5-DB62-0F4CB2C42A91}"/>
              </a:ext>
            </a:extLst>
          </p:cNvPr>
          <p:cNvSpPr txBox="1"/>
          <p:nvPr/>
        </p:nvSpPr>
        <p:spPr>
          <a:xfrm>
            <a:off x="568712" y="1611313"/>
            <a:ext cx="5527288" cy="3139321"/>
          </a:xfrm>
          <a:prstGeom prst="rect">
            <a:avLst/>
          </a:prstGeom>
          <a:noFill/>
        </p:spPr>
        <p:txBody>
          <a:bodyPr wrap="square">
            <a:spAutoFit/>
          </a:bodyPr>
          <a:lstStyle/>
          <a:p>
            <a:r>
              <a:rPr lang="en-US" sz="1800" u="sng">
                <a:latin typeface="Calibri"/>
                <a:ea typeface="+mn-lt"/>
                <a:cs typeface="+mn-lt"/>
              </a:rPr>
              <a:t>Aim of the analysis</a:t>
            </a:r>
            <a:r>
              <a:rPr lang="en-US" sz="1800" b="0">
                <a:latin typeface="Calibri"/>
                <a:ea typeface="+mn-lt"/>
                <a:cs typeface="+mn-lt"/>
              </a:rPr>
              <a:t> - The analysis aims to explore various health-related factors and their interconnections to accurately classify diabetes.</a:t>
            </a:r>
          </a:p>
          <a:p>
            <a:endParaRPr lang="en-US">
              <a:latin typeface="Calibri"/>
              <a:ea typeface="+mn-lt"/>
              <a:cs typeface="+mn-lt"/>
            </a:endParaRPr>
          </a:p>
          <a:p>
            <a:endParaRPr lang="en-US" sz="1800" b="0">
              <a:latin typeface="Calibri"/>
              <a:ea typeface="+mn-lt"/>
              <a:cs typeface="+mn-lt"/>
            </a:endParaRPr>
          </a:p>
          <a:p>
            <a:endParaRPr lang="en-US" sz="1800" b="0">
              <a:latin typeface="Calibri"/>
              <a:ea typeface="+mn-lt"/>
              <a:cs typeface="Calibri"/>
            </a:endParaRPr>
          </a:p>
          <a:p>
            <a:r>
              <a:rPr lang="en-US" sz="1800" u="sng">
                <a:latin typeface="Calibri"/>
                <a:ea typeface="+mn-lt"/>
                <a:cs typeface="Calibri"/>
              </a:rPr>
              <a:t>Outcome </a:t>
            </a:r>
            <a:r>
              <a:rPr lang="en-US" sz="1800" b="0">
                <a:latin typeface="Calibri"/>
                <a:ea typeface="+mn-lt"/>
                <a:cs typeface="Calibri"/>
              </a:rPr>
              <a:t>- </a:t>
            </a:r>
            <a:r>
              <a:rPr lang="en-US" sz="1800" b="0">
                <a:latin typeface="Calibri"/>
                <a:ea typeface="+mn-lt"/>
                <a:cs typeface="+mn-lt"/>
              </a:rPr>
              <a:t>Research can delve into the interactions among these variables and their impact on the occurrence and progression of diabetes. This knowledge is essential for improving patient care and achieving better outcomes in the ever-evolving field of healthcare.</a:t>
            </a:r>
            <a:endParaRPr lang="en-US">
              <a:latin typeface="Calibri"/>
              <a:ea typeface="+mn-lt"/>
              <a:cs typeface="+mn-lt"/>
            </a:endParaRPr>
          </a:p>
        </p:txBody>
      </p:sp>
      <p:graphicFrame>
        <p:nvGraphicFramePr>
          <p:cNvPr id="8" name="Table 7">
            <a:extLst>
              <a:ext uri="{FF2B5EF4-FFF2-40B4-BE49-F238E27FC236}">
                <a16:creationId xmlns:a16="http://schemas.microsoft.com/office/drawing/2014/main" id="{A5AE2FB6-1CB7-4896-CA39-8FF12CD29334}"/>
              </a:ext>
            </a:extLst>
          </p:cNvPr>
          <p:cNvGraphicFramePr>
            <a:graphicFrameLocks noGrp="1"/>
          </p:cNvGraphicFramePr>
          <p:nvPr>
            <p:extLst>
              <p:ext uri="{D42A27DB-BD31-4B8C-83A1-F6EECF244321}">
                <p14:modId xmlns:p14="http://schemas.microsoft.com/office/powerpoint/2010/main" val="1724408850"/>
              </p:ext>
            </p:extLst>
          </p:nvPr>
        </p:nvGraphicFramePr>
        <p:xfrm>
          <a:off x="6668045" y="1111991"/>
          <a:ext cx="4876802" cy="5115491"/>
        </p:xfrm>
        <a:graphic>
          <a:graphicData uri="http://schemas.openxmlformats.org/drawingml/2006/table">
            <a:tbl>
              <a:tblPr firstRow="1" firstCol="1" bandRow="1">
                <a:tableStyleId>{5C22544A-7EE6-4342-B048-85BDC9FD1C3A}</a:tableStyleId>
              </a:tblPr>
              <a:tblGrid>
                <a:gridCol w="2145792">
                  <a:extLst>
                    <a:ext uri="{9D8B030D-6E8A-4147-A177-3AD203B41FA5}">
                      <a16:colId xmlns:a16="http://schemas.microsoft.com/office/drawing/2014/main" val="3035952235"/>
                    </a:ext>
                  </a:extLst>
                </a:gridCol>
                <a:gridCol w="2731010">
                  <a:extLst>
                    <a:ext uri="{9D8B030D-6E8A-4147-A177-3AD203B41FA5}">
                      <a16:colId xmlns:a16="http://schemas.microsoft.com/office/drawing/2014/main" val="2744284192"/>
                    </a:ext>
                  </a:extLst>
                </a:gridCol>
              </a:tblGrid>
              <a:tr h="225619">
                <a:tc>
                  <a:txBody>
                    <a:bodyPr/>
                    <a:lstStyle/>
                    <a:p>
                      <a:pPr marL="0" marR="0">
                        <a:lnSpc>
                          <a:spcPct val="115000"/>
                        </a:lnSpc>
                        <a:spcBef>
                          <a:spcPts val="0"/>
                        </a:spcBef>
                        <a:spcAft>
                          <a:spcPts val="0"/>
                        </a:spcAft>
                      </a:pPr>
                      <a:r>
                        <a:rPr lang="en-US" sz="1400">
                          <a:solidFill>
                            <a:srgbClr val="000000"/>
                          </a:solidFill>
                          <a:effectLst/>
                          <a:latin typeface="Calibri"/>
                          <a:ea typeface="Times New Roman" panose="02020603050405020304" pitchFamily="18" charset="0"/>
                        </a:rPr>
                        <a:t>Diabetes_binary</a:t>
                      </a:r>
                      <a:endParaRPr lang="en-US" sz="1400">
                        <a:effectLst/>
                        <a:latin typeface="Calibri"/>
                        <a:ea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b="0">
                          <a:solidFill>
                            <a:srgbClr val="000000"/>
                          </a:solidFill>
                          <a:effectLst/>
                          <a:latin typeface="Calibri"/>
                          <a:ea typeface="Times New Roman" panose="02020603050405020304" pitchFamily="18" charset="0"/>
                        </a:rPr>
                        <a:t>2  distinct values</a:t>
                      </a:r>
                      <a:endParaRPr lang="en-US" sz="1400" b="0">
                        <a:effectLst/>
                        <a:latin typeface="Calibri"/>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79952233"/>
                  </a:ext>
                </a:extLst>
              </a:tr>
              <a:tr h="225619">
                <a:tc>
                  <a:txBody>
                    <a:bodyPr/>
                    <a:lstStyle/>
                    <a:p>
                      <a:pPr marL="0" marR="0">
                        <a:lnSpc>
                          <a:spcPct val="115000"/>
                        </a:lnSpc>
                        <a:spcBef>
                          <a:spcPts val="0"/>
                        </a:spcBef>
                        <a:spcAft>
                          <a:spcPts val="0"/>
                        </a:spcAft>
                      </a:pPr>
                      <a:r>
                        <a:rPr lang="en-US" sz="1400">
                          <a:solidFill>
                            <a:srgbClr val="000000"/>
                          </a:solidFill>
                          <a:effectLst/>
                          <a:latin typeface="Calibri"/>
                          <a:ea typeface="Times New Roman" panose="02020603050405020304" pitchFamily="18" charset="0"/>
                        </a:rPr>
                        <a:t>HighBP</a:t>
                      </a:r>
                      <a:endParaRPr lang="en-US" sz="1400">
                        <a:effectLst/>
                        <a:latin typeface="Calibri"/>
                        <a:ea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rgbClr val="000000"/>
                          </a:solidFill>
                          <a:effectLst/>
                          <a:latin typeface="Calibri"/>
                          <a:ea typeface="Times New Roman" panose="02020603050405020304" pitchFamily="18" charset="0"/>
                        </a:rPr>
                        <a:t>2  distinct values</a:t>
                      </a:r>
                      <a:endParaRPr lang="en-US" sz="1400">
                        <a:effectLst/>
                        <a:latin typeface="Calibri"/>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5081160"/>
                  </a:ext>
                </a:extLst>
              </a:tr>
              <a:tr h="225619">
                <a:tc>
                  <a:txBody>
                    <a:bodyPr/>
                    <a:lstStyle/>
                    <a:p>
                      <a:pPr marL="0" marR="0">
                        <a:lnSpc>
                          <a:spcPct val="115000"/>
                        </a:lnSpc>
                        <a:spcBef>
                          <a:spcPts val="0"/>
                        </a:spcBef>
                        <a:spcAft>
                          <a:spcPts val="0"/>
                        </a:spcAft>
                      </a:pPr>
                      <a:r>
                        <a:rPr lang="en-US" sz="1400" err="1">
                          <a:solidFill>
                            <a:srgbClr val="000000"/>
                          </a:solidFill>
                          <a:effectLst/>
                          <a:latin typeface="Calibri"/>
                          <a:ea typeface="Times New Roman" panose="02020603050405020304" pitchFamily="18" charset="0"/>
                        </a:rPr>
                        <a:t>HighChol</a:t>
                      </a:r>
                      <a:endParaRPr lang="en-US" sz="1400">
                        <a:effectLst/>
                        <a:latin typeface="Calibri"/>
                        <a:ea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rgbClr val="000000"/>
                          </a:solidFill>
                          <a:effectLst/>
                          <a:latin typeface="Calibri"/>
                          <a:ea typeface="Times New Roman" panose="02020603050405020304" pitchFamily="18" charset="0"/>
                        </a:rPr>
                        <a:t>2  distinct values</a:t>
                      </a:r>
                      <a:endParaRPr lang="en-US" sz="1400">
                        <a:effectLst/>
                        <a:latin typeface="Calibri"/>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8744617"/>
                  </a:ext>
                </a:extLst>
              </a:tr>
              <a:tr h="225619">
                <a:tc>
                  <a:txBody>
                    <a:bodyPr/>
                    <a:lstStyle/>
                    <a:p>
                      <a:pPr marL="0" marR="0">
                        <a:lnSpc>
                          <a:spcPct val="115000"/>
                        </a:lnSpc>
                        <a:spcBef>
                          <a:spcPts val="0"/>
                        </a:spcBef>
                        <a:spcAft>
                          <a:spcPts val="0"/>
                        </a:spcAft>
                      </a:pPr>
                      <a:r>
                        <a:rPr lang="en-US" sz="1400">
                          <a:solidFill>
                            <a:srgbClr val="000000"/>
                          </a:solidFill>
                          <a:effectLst/>
                          <a:latin typeface="Calibri"/>
                          <a:ea typeface="Times New Roman" panose="02020603050405020304" pitchFamily="18" charset="0"/>
                        </a:rPr>
                        <a:t>CholCheck</a:t>
                      </a:r>
                      <a:endParaRPr lang="en-US" sz="1400">
                        <a:effectLst/>
                        <a:latin typeface="Calibri"/>
                        <a:ea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rgbClr val="000000"/>
                          </a:solidFill>
                          <a:effectLst/>
                          <a:latin typeface="Calibri"/>
                          <a:ea typeface="Times New Roman" panose="02020603050405020304" pitchFamily="18" charset="0"/>
                        </a:rPr>
                        <a:t>2  distinct values</a:t>
                      </a:r>
                      <a:endParaRPr lang="en-US" sz="1400">
                        <a:effectLst/>
                        <a:latin typeface="Calibri"/>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21312026"/>
                  </a:ext>
                </a:extLst>
              </a:tr>
              <a:tr h="225619">
                <a:tc>
                  <a:txBody>
                    <a:bodyPr/>
                    <a:lstStyle/>
                    <a:p>
                      <a:pPr marL="0" marR="0">
                        <a:lnSpc>
                          <a:spcPct val="115000"/>
                        </a:lnSpc>
                        <a:spcBef>
                          <a:spcPts val="0"/>
                        </a:spcBef>
                        <a:spcAft>
                          <a:spcPts val="0"/>
                        </a:spcAft>
                      </a:pPr>
                      <a:r>
                        <a:rPr lang="en-US" sz="1400">
                          <a:solidFill>
                            <a:srgbClr val="000000"/>
                          </a:solidFill>
                          <a:effectLst/>
                          <a:latin typeface="Calibri"/>
                          <a:ea typeface="Times New Roman" panose="02020603050405020304" pitchFamily="18" charset="0"/>
                        </a:rPr>
                        <a:t>BMI</a:t>
                      </a:r>
                      <a:endParaRPr lang="en-US" sz="1400">
                        <a:effectLst/>
                        <a:latin typeface="Calibri"/>
                        <a:ea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rgbClr val="000000"/>
                          </a:solidFill>
                          <a:effectLst/>
                          <a:latin typeface="Calibri"/>
                          <a:ea typeface="Times New Roman" panose="02020603050405020304" pitchFamily="18" charset="0"/>
                        </a:rPr>
                        <a:t>80  distinct values</a:t>
                      </a:r>
                      <a:endParaRPr lang="en-US" sz="1400">
                        <a:effectLst/>
                        <a:latin typeface="Calibri"/>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38708996"/>
                  </a:ext>
                </a:extLst>
              </a:tr>
              <a:tr h="225619">
                <a:tc>
                  <a:txBody>
                    <a:bodyPr/>
                    <a:lstStyle/>
                    <a:p>
                      <a:pPr marL="0" marR="0">
                        <a:lnSpc>
                          <a:spcPct val="115000"/>
                        </a:lnSpc>
                        <a:spcBef>
                          <a:spcPts val="0"/>
                        </a:spcBef>
                        <a:spcAft>
                          <a:spcPts val="0"/>
                        </a:spcAft>
                      </a:pPr>
                      <a:r>
                        <a:rPr lang="en-US" sz="1400">
                          <a:solidFill>
                            <a:srgbClr val="000000"/>
                          </a:solidFill>
                          <a:effectLst/>
                          <a:latin typeface="Calibri"/>
                          <a:ea typeface="Times New Roman" panose="02020603050405020304" pitchFamily="18" charset="0"/>
                        </a:rPr>
                        <a:t>Smoker</a:t>
                      </a:r>
                      <a:endParaRPr lang="en-US" sz="1400">
                        <a:effectLst/>
                        <a:latin typeface="Calibri"/>
                        <a:ea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rgbClr val="000000"/>
                          </a:solidFill>
                          <a:effectLst/>
                          <a:latin typeface="Calibri"/>
                          <a:ea typeface="Times New Roman" panose="02020603050405020304" pitchFamily="18" charset="0"/>
                        </a:rPr>
                        <a:t>2  distinct values</a:t>
                      </a:r>
                      <a:endParaRPr lang="en-US" sz="1400">
                        <a:effectLst/>
                        <a:latin typeface="Calibri"/>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44361749"/>
                  </a:ext>
                </a:extLst>
              </a:tr>
              <a:tr h="225619">
                <a:tc>
                  <a:txBody>
                    <a:bodyPr/>
                    <a:lstStyle/>
                    <a:p>
                      <a:pPr marL="0" marR="0">
                        <a:lnSpc>
                          <a:spcPct val="115000"/>
                        </a:lnSpc>
                        <a:spcBef>
                          <a:spcPts val="0"/>
                        </a:spcBef>
                        <a:spcAft>
                          <a:spcPts val="0"/>
                        </a:spcAft>
                      </a:pPr>
                      <a:r>
                        <a:rPr lang="en-US" sz="1400">
                          <a:solidFill>
                            <a:srgbClr val="000000"/>
                          </a:solidFill>
                          <a:effectLst/>
                          <a:latin typeface="Calibri"/>
                          <a:ea typeface="Times New Roman" panose="02020603050405020304" pitchFamily="18" charset="0"/>
                        </a:rPr>
                        <a:t>Stroke</a:t>
                      </a:r>
                      <a:endParaRPr lang="en-US" sz="1400">
                        <a:effectLst/>
                        <a:latin typeface="Calibri"/>
                        <a:ea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rgbClr val="000000"/>
                          </a:solidFill>
                          <a:effectLst/>
                          <a:latin typeface="Calibri"/>
                          <a:ea typeface="Times New Roman" panose="02020603050405020304" pitchFamily="18" charset="0"/>
                        </a:rPr>
                        <a:t>2  distinct values</a:t>
                      </a:r>
                      <a:endParaRPr lang="en-US" sz="1400">
                        <a:effectLst/>
                        <a:latin typeface="Calibri"/>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89581534"/>
                  </a:ext>
                </a:extLst>
              </a:tr>
              <a:tr h="238711">
                <a:tc>
                  <a:txBody>
                    <a:bodyPr/>
                    <a:lstStyle/>
                    <a:p>
                      <a:pPr marL="0" marR="0">
                        <a:lnSpc>
                          <a:spcPct val="115000"/>
                        </a:lnSpc>
                        <a:spcBef>
                          <a:spcPts val="0"/>
                        </a:spcBef>
                        <a:spcAft>
                          <a:spcPts val="0"/>
                        </a:spcAft>
                      </a:pPr>
                      <a:r>
                        <a:rPr lang="en-US" sz="1400">
                          <a:solidFill>
                            <a:srgbClr val="000000"/>
                          </a:solidFill>
                          <a:effectLst/>
                          <a:latin typeface="Calibri"/>
                          <a:ea typeface="Times New Roman" panose="02020603050405020304" pitchFamily="18" charset="0"/>
                        </a:rPr>
                        <a:t>HeartDiseaseorAttack</a:t>
                      </a:r>
                      <a:endParaRPr lang="en-US" sz="1400">
                        <a:effectLst/>
                        <a:latin typeface="Calibri"/>
                        <a:ea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rgbClr val="000000"/>
                          </a:solidFill>
                          <a:effectLst/>
                          <a:latin typeface="Calibri"/>
                          <a:ea typeface="Times New Roman" panose="02020603050405020304" pitchFamily="18" charset="0"/>
                        </a:rPr>
                        <a:t>2  distinct values</a:t>
                      </a:r>
                      <a:endParaRPr lang="en-US" sz="1400">
                        <a:effectLst/>
                        <a:latin typeface="Calibri"/>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69125901"/>
                  </a:ext>
                </a:extLst>
              </a:tr>
              <a:tr h="225619">
                <a:tc>
                  <a:txBody>
                    <a:bodyPr/>
                    <a:lstStyle/>
                    <a:p>
                      <a:pPr marL="0" marR="0">
                        <a:lnSpc>
                          <a:spcPct val="115000"/>
                        </a:lnSpc>
                        <a:spcBef>
                          <a:spcPts val="0"/>
                        </a:spcBef>
                        <a:spcAft>
                          <a:spcPts val="0"/>
                        </a:spcAft>
                      </a:pPr>
                      <a:r>
                        <a:rPr lang="en-US" sz="1400">
                          <a:solidFill>
                            <a:srgbClr val="000000"/>
                          </a:solidFill>
                          <a:effectLst/>
                          <a:latin typeface="Calibri"/>
                          <a:ea typeface="Times New Roman" panose="02020603050405020304" pitchFamily="18" charset="0"/>
                        </a:rPr>
                        <a:t>PhysActivity</a:t>
                      </a:r>
                      <a:endParaRPr lang="en-US" sz="1400">
                        <a:effectLst/>
                        <a:latin typeface="Calibri"/>
                        <a:ea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rgbClr val="000000"/>
                          </a:solidFill>
                          <a:effectLst/>
                          <a:latin typeface="Calibri"/>
                          <a:ea typeface="Times New Roman" panose="02020603050405020304" pitchFamily="18" charset="0"/>
                        </a:rPr>
                        <a:t>2  distinct values</a:t>
                      </a:r>
                      <a:endParaRPr lang="en-US" sz="1400">
                        <a:effectLst/>
                        <a:latin typeface="Calibri"/>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73471429"/>
                  </a:ext>
                </a:extLst>
              </a:tr>
              <a:tr h="225619">
                <a:tc>
                  <a:txBody>
                    <a:bodyPr/>
                    <a:lstStyle/>
                    <a:p>
                      <a:pPr marL="0" marR="0">
                        <a:lnSpc>
                          <a:spcPct val="115000"/>
                        </a:lnSpc>
                        <a:spcBef>
                          <a:spcPts val="0"/>
                        </a:spcBef>
                        <a:spcAft>
                          <a:spcPts val="0"/>
                        </a:spcAft>
                      </a:pPr>
                      <a:r>
                        <a:rPr lang="en-US" sz="1400">
                          <a:solidFill>
                            <a:srgbClr val="000000"/>
                          </a:solidFill>
                          <a:effectLst/>
                          <a:latin typeface="Calibri"/>
                          <a:ea typeface="Times New Roman" panose="02020603050405020304" pitchFamily="18" charset="0"/>
                        </a:rPr>
                        <a:t>Fruits</a:t>
                      </a:r>
                      <a:endParaRPr lang="en-US" sz="1400">
                        <a:effectLst/>
                        <a:latin typeface="Calibri"/>
                        <a:ea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rgbClr val="000000"/>
                          </a:solidFill>
                          <a:effectLst/>
                          <a:latin typeface="Calibri"/>
                          <a:ea typeface="Times New Roman" panose="02020603050405020304" pitchFamily="18" charset="0"/>
                        </a:rPr>
                        <a:t>2  distinct values</a:t>
                      </a:r>
                      <a:endParaRPr lang="en-US" sz="1400">
                        <a:effectLst/>
                        <a:latin typeface="Calibri"/>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32257211"/>
                  </a:ext>
                </a:extLst>
              </a:tr>
              <a:tr h="225619">
                <a:tc>
                  <a:txBody>
                    <a:bodyPr/>
                    <a:lstStyle/>
                    <a:p>
                      <a:pPr marL="0" marR="0">
                        <a:lnSpc>
                          <a:spcPct val="115000"/>
                        </a:lnSpc>
                        <a:spcBef>
                          <a:spcPts val="0"/>
                        </a:spcBef>
                        <a:spcAft>
                          <a:spcPts val="0"/>
                        </a:spcAft>
                      </a:pPr>
                      <a:r>
                        <a:rPr lang="en-US" sz="1400">
                          <a:solidFill>
                            <a:srgbClr val="000000"/>
                          </a:solidFill>
                          <a:effectLst/>
                          <a:latin typeface="Calibri"/>
                          <a:ea typeface="Times New Roman" panose="02020603050405020304" pitchFamily="18" charset="0"/>
                        </a:rPr>
                        <a:t>Veggies</a:t>
                      </a:r>
                      <a:endParaRPr lang="en-US" sz="1400">
                        <a:effectLst/>
                        <a:latin typeface="Calibri"/>
                        <a:ea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rgbClr val="000000"/>
                          </a:solidFill>
                          <a:effectLst/>
                          <a:latin typeface="Calibri"/>
                          <a:ea typeface="Times New Roman" panose="02020603050405020304" pitchFamily="18" charset="0"/>
                        </a:rPr>
                        <a:t>2  distinct values</a:t>
                      </a:r>
                      <a:endParaRPr lang="en-US" sz="1400">
                        <a:effectLst/>
                        <a:latin typeface="Calibri"/>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64709597"/>
                  </a:ext>
                </a:extLst>
              </a:tr>
              <a:tr h="238711">
                <a:tc>
                  <a:txBody>
                    <a:bodyPr/>
                    <a:lstStyle/>
                    <a:p>
                      <a:pPr marL="0" marR="0">
                        <a:lnSpc>
                          <a:spcPct val="115000"/>
                        </a:lnSpc>
                        <a:spcBef>
                          <a:spcPts val="0"/>
                        </a:spcBef>
                        <a:spcAft>
                          <a:spcPts val="0"/>
                        </a:spcAft>
                      </a:pPr>
                      <a:r>
                        <a:rPr lang="en-US" sz="1400">
                          <a:solidFill>
                            <a:srgbClr val="000000"/>
                          </a:solidFill>
                          <a:effectLst/>
                          <a:latin typeface="Calibri"/>
                          <a:ea typeface="Times New Roman" panose="02020603050405020304" pitchFamily="18" charset="0"/>
                        </a:rPr>
                        <a:t>HvyAlcoholConsump</a:t>
                      </a:r>
                      <a:endParaRPr lang="en-US" sz="1400">
                        <a:effectLst/>
                        <a:latin typeface="Calibri"/>
                        <a:ea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rgbClr val="000000"/>
                          </a:solidFill>
                          <a:effectLst/>
                          <a:latin typeface="Calibri"/>
                          <a:ea typeface="Times New Roman" panose="02020603050405020304" pitchFamily="18" charset="0"/>
                        </a:rPr>
                        <a:t>2  distinct values</a:t>
                      </a:r>
                      <a:endParaRPr lang="en-US" sz="1400">
                        <a:effectLst/>
                        <a:latin typeface="Calibri"/>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53328346"/>
                  </a:ext>
                </a:extLst>
              </a:tr>
              <a:tr h="225619">
                <a:tc>
                  <a:txBody>
                    <a:bodyPr/>
                    <a:lstStyle/>
                    <a:p>
                      <a:pPr marL="0" marR="0">
                        <a:lnSpc>
                          <a:spcPct val="115000"/>
                        </a:lnSpc>
                        <a:spcBef>
                          <a:spcPts val="0"/>
                        </a:spcBef>
                        <a:spcAft>
                          <a:spcPts val="0"/>
                        </a:spcAft>
                      </a:pPr>
                      <a:r>
                        <a:rPr lang="en-US" sz="1400">
                          <a:solidFill>
                            <a:srgbClr val="000000"/>
                          </a:solidFill>
                          <a:effectLst/>
                          <a:latin typeface="Calibri"/>
                          <a:ea typeface="Times New Roman" panose="02020603050405020304" pitchFamily="18" charset="0"/>
                        </a:rPr>
                        <a:t>AnyHealthcare</a:t>
                      </a:r>
                      <a:endParaRPr lang="en-US" sz="1400">
                        <a:effectLst/>
                        <a:latin typeface="Calibri"/>
                        <a:ea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rgbClr val="000000"/>
                          </a:solidFill>
                          <a:effectLst/>
                          <a:latin typeface="Calibri"/>
                          <a:ea typeface="Times New Roman" panose="02020603050405020304" pitchFamily="18" charset="0"/>
                        </a:rPr>
                        <a:t>2  distinct values</a:t>
                      </a:r>
                      <a:endParaRPr lang="en-US" sz="1400">
                        <a:effectLst/>
                        <a:latin typeface="Calibri"/>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76441592"/>
                  </a:ext>
                </a:extLst>
              </a:tr>
              <a:tr h="225619">
                <a:tc>
                  <a:txBody>
                    <a:bodyPr/>
                    <a:lstStyle/>
                    <a:p>
                      <a:pPr marL="0" marR="0">
                        <a:lnSpc>
                          <a:spcPct val="115000"/>
                        </a:lnSpc>
                        <a:spcBef>
                          <a:spcPts val="0"/>
                        </a:spcBef>
                        <a:spcAft>
                          <a:spcPts val="0"/>
                        </a:spcAft>
                      </a:pPr>
                      <a:r>
                        <a:rPr lang="en-US" sz="1400">
                          <a:solidFill>
                            <a:srgbClr val="000000"/>
                          </a:solidFill>
                          <a:effectLst/>
                          <a:latin typeface="Calibri"/>
                          <a:ea typeface="Times New Roman" panose="02020603050405020304" pitchFamily="18" charset="0"/>
                        </a:rPr>
                        <a:t>NoDocbcCost</a:t>
                      </a:r>
                      <a:endParaRPr lang="en-US" sz="1400">
                        <a:effectLst/>
                        <a:latin typeface="Calibri"/>
                        <a:ea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rgbClr val="000000"/>
                          </a:solidFill>
                          <a:effectLst/>
                          <a:latin typeface="Calibri"/>
                          <a:ea typeface="Times New Roman" panose="02020603050405020304" pitchFamily="18" charset="0"/>
                        </a:rPr>
                        <a:t>2  distinct values</a:t>
                      </a:r>
                      <a:endParaRPr lang="en-US" sz="1400">
                        <a:effectLst/>
                        <a:latin typeface="Calibri"/>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73180518"/>
                  </a:ext>
                </a:extLst>
              </a:tr>
              <a:tr h="225619">
                <a:tc>
                  <a:txBody>
                    <a:bodyPr/>
                    <a:lstStyle/>
                    <a:p>
                      <a:pPr marL="0" marR="0">
                        <a:lnSpc>
                          <a:spcPct val="115000"/>
                        </a:lnSpc>
                        <a:spcBef>
                          <a:spcPts val="0"/>
                        </a:spcBef>
                        <a:spcAft>
                          <a:spcPts val="0"/>
                        </a:spcAft>
                      </a:pPr>
                      <a:r>
                        <a:rPr lang="en-US" sz="1400">
                          <a:solidFill>
                            <a:srgbClr val="000000"/>
                          </a:solidFill>
                          <a:effectLst/>
                          <a:latin typeface="Calibri"/>
                          <a:ea typeface="Times New Roman" panose="02020603050405020304" pitchFamily="18" charset="0"/>
                        </a:rPr>
                        <a:t>GenHlth</a:t>
                      </a:r>
                      <a:endParaRPr lang="en-US" sz="1400">
                        <a:effectLst/>
                        <a:latin typeface="Calibri"/>
                        <a:ea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rgbClr val="000000"/>
                          </a:solidFill>
                          <a:effectLst/>
                          <a:latin typeface="Calibri"/>
                          <a:ea typeface="Times New Roman" panose="02020603050405020304" pitchFamily="18" charset="0"/>
                        </a:rPr>
                        <a:t>5  distinct values</a:t>
                      </a:r>
                      <a:endParaRPr lang="en-US" sz="1400">
                        <a:effectLst/>
                        <a:latin typeface="Calibri"/>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16008305"/>
                  </a:ext>
                </a:extLst>
              </a:tr>
              <a:tr h="225619">
                <a:tc>
                  <a:txBody>
                    <a:bodyPr/>
                    <a:lstStyle/>
                    <a:p>
                      <a:pPr marL="0" marR="0">
                        <a:lnSpc>
                          <a:spcPct val="115000"/>
                        </a:lnSpc>
                        <a:spcBef>
                          <a:spcPts val="0"/>
                        </a:spcBef>
                        <a:spcAft>
                          <a:spcPts val="0"/>
                        </a:spcAft>
                      </a:pPr>
                      <a:r>
                        <a:rPr lang="en-US" sz="1400">
                          <a:solidFill>
                            <a:srgbClr val="000000"/>
                          </a:solidFill>
                          <a:effectLst/>
                          <a:latin typeface="Calibri"/>
                          <a:ea typeface="Times New Roman" panose="02020603050405020304" pitchFamily="18" charset="0"/>
                        </a:rPr>
                        <a:t>MentHlth</a:t>
                      </a:r>
                      <a:endParaRPr lang="en-US" sz="1400">
                        <a:effectLst/>
                        <a:latin typeface="Calibri"/>
                        <a:ea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rgbClr val="000000"/>
                          </a:solidFill>
                          <a:effectLst/>
                          <a:latin typeface="Calibri"/>
                          <a:ea typeface="Times New Roman" panose="02020603050405020304" pitchFamily="18" charset="0"/>
                        </a:rPr>
                        <a:t>31  distinct values</a:t>
                      </a:r>
                      <a:endParaRPr lang="en-US" sz="1400">
                        <a:effectLst/>
                        <a:latin typeface="Calibri"/>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97424878"/>
                  </a:ext>
                </a:extLst>
              </a:tr>
              <a:tr h="225619">
                <a:tc>
                  <a:txBody>
                    <a:bodyPr/>
                    <a:lstStyle/>
                    <a:p>
                      <a:pPr marL="0" marR="0">
                        <a:lnSpc>
                          <a:spcPct val="115000"/>
                        </a:lnSpc>
                        <a:spcBef>
                          <a:spcPts val="0"/>
                        </a:spcBef>
                        <a:spcAft>
                          <a:spcPts val="0"/>
                        </a:spcAft>
                      </a:pPr>
                      <a:r>
                        <a:rPr lang="en-US" sz="1400">
                          <a:solidFill>
                            <a:srgbClr val="000000"/>
                          </a:solidFill>
                          <a:effectLst/>
                          <a:latin typeface="Calibri"/>
                          <a:ea typeface="Times New Roman" panose="02020603050405020304" pitchFamily="18" charset="0"/>
                        </a:rPr>
                        <a:t>PhysHlth</a:t>
                      </a:r>
                      <a:endParaRPr lang="en-US" sz="1400">
                        <a:effectLst/>
                        <a:latin typeface="Calibri"/>
                        <a:ea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rgbClr val="000000"/>
                          </a:solidFill>
                          <a:effectLst/>
                          <a:latin typeface="Calibri"/>
                          <a:ea typeface="Times New Roman" panose="02020603050405020304" pitchFamily="18" charset="0"/>
                        </a:rPr>
                        <a:t>31  distinct values</a:t>
                      </a:r>
                      <a:endParaRPr lang="en-US" sz="1400">
                        <a:effectLst/>
                        <a:latin typeface="Calibri"/>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74327535"/>
                  </a:ext>
                </a:extLst>
              </a:tr>
              <a:tr h="225619">
                <a:tc>
                  <a:txBody>
                    <a:bodyPr/>
                    <a:lstStyle/>
                    <a:p>
                      <a:pPr marL="0" marR="0">
                        <a:lnSpc>
                          <a:spcPct val="115000"/>
                        </a:lnSpc>
                        <a:spcBef>
                          <a:spcPts val="0"/>
                        </a:spcBef>
                        <a:spcAft>
                          <a:spcPts val="0"/>
                        </a:spcAft>
                      </a:pPr>
                      <a:r>
                        <a:rPr lang="en-US" sz="1400">
                          <a:solidFill>
                            <a:srgbClr val="000000"/>
                          </a:solidFill>
                          <a:effectLst/>
                          <a:latin typeface="Calibri"/>
                          <a:ea typeface="Times New Roman" panose="02020603050405020304" pitchFamily="18" charset="0"/>
                        </a:rPr>
                        <a:t>DiffWalk</a:t>
                      </a:r>
                      <a:endParaRPr lang="en-US" sz="1400">
                        <a:effectLst/>
                        <a:latin typeface="Calibri"/>
                        <a:ea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rgbClr val="000000"/>
                          </a:solidFill>
                          <a:effectLst/>
                          <a:latin typeface="Calibri"/>
                          <a:ea typeface="Times New Roman" panose="02020603050405020304" pitchFamily="18" charset="0"/>
                        </a:rPr>
                        <a:t>2  distinct values</a:t>
                      </a:r>
                      <a:endParaRPr lang="en-US" sz="1400">
                        <a:effectLst/>
                        <a:latin typeface="Calibri"/>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26080934"/>
                  </a:ext>
                </a:extLst>
              </a:tr>
              <a:tr h="225619">
                <a:tc>
                  <a:txBody>
                    <a:bodyPr/>
                    <a:lstStyle/>
                    <a:p>
                      <a:pPr marL="0" marR="0">
                        <a:lnSpc>
                          <a:spcPct val="115000"/>
                        </a:lnSpc>
                        <a:spcBef>
                          <a:spcPts val="0"/>
                        </a:spcBef>
                        <a:spcAft>
                          <a:spcPts val="0"/>
                        </a:spcAft>
                      </a:pPr>
                      <a:r>
                        <a:rPr lang="en-US" sz="1400">
                          <a:solidFill>
                            <a:srgbClr val="000000"/>
                          </a:solidFill>
                          <a:effectLst/>
                          <a:latin typeface="Calibri"/>
                          <a:ea typeface="Times New Roman" panose="02020603050405020304" pitchFamily="18" charset="0"/>
                        </a:rPr>
                        <a:t>Sex</a:t>
                      </a:r>
                      <a:endParaRPr lang="en-US" sz="1400">
                        <a:effectLst/>
                        <a:latin typeface="Calibri"/>
                        <a:ea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rgbClr val="000000"/>
                          </a:solidFill>
                          <a:effectLst/>
                          <a:latin typeface="Calibri"/>
                          <a:ea typeface="Times New Roman" panose="02020603050405020304" pitchFamily="18" charset="0"/>
                        </a:rPr>
                        <a:t>2  distinct values</a:t>
                      </a:r>
                      <a:endParaRPr lang="en-US" sz="1400">
                        <a:effectLst/>
                        <a:latin typeface="Calibri"/>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88943254"/>
                  </a:ext>
                </a:extLst>
              </a:tr>
              <a:tr h="225619">
                <a:tc>
                  <a:txBody>
                    <a:bodyPr/>
                    <a:lstStyle/>
                    <a:p>
                      <a:pPr marL="0" marR="0">
                        <a:lnSpc>
                          <a:spcPct val="115000"/>
                        </a:lnSpc>
                        <a:spcBef>
                          <a:spcPts val="0"/>
                        </a:spcBef>
                        <a:spcAft>
                          <a:spcPts val="0"/>
                        </a:spcAft>
                      </a:pPr>
                      <a:r>
                        <a:rPr lang="en-US" sz="1400">
                          <a:solidFill>
                            <a:srgbClr val="000000"/>
                          </a:solidFill>
                          <a:effectLst/>
                          <a:latin typeface="Calibri"/>
                          <a:ea typeface="Times New Roman" panose="02020603050405020304" pitchFamily="18" charset="0"/>
                        </a:rPr>
                        <a:t>Age</a:t>
                      </a:r>
                      <a:endParaRPr lang="en-US" sz="1400">
                        <a:effectLst/>
                        <a:latin typeface="Calibri"/>
                        <a:ea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rgbClr val="000000"/>
                          </a:solidFill>
                          <a:effectLst/>
                          <a:latin typeface="Calibri"/>
                          <a:ea typeface="Times New Roman" panose="02020603050405020304" pitchFamily="18" charset="0"/>
                        </a:rPr>
                        <a:t>13  distinct values</a:t>
                      </a:r>
                      <a:endParaRPr lang="en-US" sz="1400">
                        <a:effectLst/>
                        <a:latin typeface="Calibri"/>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46051837"/>
                  </a:ext>
                </a:extLst>
              </a:tr>
              <a:tr h="240841">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400">
                          <a:solidFill>
                            <a:srgbClr val="000000"/>
                          </a:solidFill>
                          <a:effectLst/>
                          <a:latin typeface="Calibri"/>
                          <a:ea typeface="Times New Roman" panose="02020603050405020304" pitchFamily="18" charset="0"/>
                        </a:rPr>
                        <a:t>Education</a:t>
                      </a:r>
                      <a:endParaRPr lang="en-US" sz="1400">
                        <a:effectLst/>
                        <a:latin typeface="Calibri"/>
                        <a:ea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400">
                          <a:solidFill>
                            <a:srgbClr val="000000"/>
                          </a:solidFill>
                          <a:effectLst/>
                          <a:latin typeface="Calibri"/>
                          <a:ea typeface="Times New Roman" panose="02020603050405020304" pitchFamily="18" charset="0"/>
                        </a:rPr>
                        <a:t>6  distinct values</a:t>
                      </a:r>
                      <a:endParaRPr lang="en-US" sz="1400">
                        <a:effectLst/>
                        <a:latin typeface="Calibri"/>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86505798"/>
                  </a:ext>
                </a:extLst>
              </a:tr>
              <a:tr h="240128">
                <a:tc>
                  <a:txBody>
                    <a:bodyPr/>
                    <a:lstStyle/>
                    <a:p>
                      <a:pPr marL="0" marR="0">
                        <a:lnSpc>
                          <a:spcPct val="115000"/>
                        </a:lnSpc>
                        <a:spcBef>
                          <a:spcPts val="0"/>
                        </a:spcBef>
                        <a:spcAft>
                          <a:spcPts val="0"/>
                        </a:spcAft>
                      </a:pPr>
                      <a:r>
                        <a:rPr lang="en-US" sz="1400">
                          <a:solidFill>
                            <a:srgbClr val="000000"/>
                          </a:solidFill>
                          <a:effectLst/>
                          <a:latin typeface="Calibri"/>
                          <a:ea typeface="Times New Roman" panose="02020603050405020304" pitchFamily="18" charset="0"/>
                        </a:rPr>
                        <a:t>Income</a:t>
                      </a:r>
                      <a:endParaRPr lang="en-US" sz="1400">
                        <a:effectLst/>
                        <a:latin typeface="Calibri"/>
                        <a:ea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rgbClr val="000000"/>
                          </a:solidFill>
                          <a:effectLst/>
                          <a:latin typeface="Calibri"/>
                          <a:ea typeface="Times New Roman" panose="02020603050405020304" pitchFamily="18" charset="0"/>
                        </a:rPr>
                        <a:t>8  distinct values</a:t>
                      </a:r>
                      <a:endParaRPr lang="en-US" sz="1400">
                        <a:effectLst/>
                        <a:latin typeface="Calibri"/>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87521521"/>
                  </a:ext>
                </a:extLst>
              </a:tr>
            </a:tbl>
          </a:graphicData>
        </a:graphic>
      </p:graphicFrame>
    </p:spTree>
    <p:extLst>
      <p:ext uri="{BB962C8B-B14F-4D97-AF65-F5344CB8AC3E}">
        <p14:creationId xmlns:p14="http://schemas.microsoft.com/office/powerpoint/2010/main" val="447085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3892083" y="164523"/>
            <a:ext cx="8297177" cy="969589"/>
          </a:xfrm>
        </p:spPr>
        <p:txBody>
          <a:bodyPr>
            <a:normAutofit/>
          </a:bodyPr>
          <a:lstStyle/>
          <a:p>
            <a:r>
              <a:rPr lang="en-US" sz="3200"/>
              <a:t>Data Cleaning &amp; EDA</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5</a:t>
            </a:fld>
            <a:endParaRPr lang="en-US"/>
          </a:p>
        </p:txBody>
      </p:sp>
      <p:cxnSp>
        <p:nvCxnSpPr>
          <p:cNvPr id="23" name="Straight Connector 22">
            <a:extLst>
              <a:ext uri="{FF2B5EF4-FFF2-40B4-BE49-F238E27FC236}">
                <a16:creationId xmlns:a16="http://schemas.microsoft.com/office/drawing/2014/main" id="{D87F08D6-2CA7-4A5A-BE34-07113DCA535D}"/>
              </a:ext>
              <a:ext uri="{C183D7F6-B498-43B3-948B-1728B52AA6E4}">
                <adec:decorative xmlns:adec="http://schemas.microsoft.com/office/drawing/2017/decorative" val="1"/>
              </a:ext>
            </a:extLst>
          </p:cNvPr>
          <p:cNvCxnSpPr>
            <a:cxnSpLocks/>
          </p:cNvCxnSpPr>
          <p:nvPr userDrawn="1"/>
        </p:nvCxnSpPr>
        <p:spPr>
          <a:xfrm flipH="1" flipV="1">
            <a:off x="0" y="876300"/>
            <a:ext cx="5246255" cy="17098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5D8B49AA-A314-3870-D16A-2A7B18948ECE}"/>
              </a:ext>
            </a:extLst>
          </p:cNvPr>
          <p:cNvSpPr>
            <a:spLocks noGrp="1"/>
          </p:cNvSpPr>
          <p:nvPr>
            <p:ph sz="half" idx="14"/>
          </p:nvPr>
        </p:nvSpPr>
        <p:spPr>
          <a:xfrm>
            <a:off x="5941554" y="1730374"/>
            <a:ext cx="5907176" cy="4457066"/>
          </a:xfrm>
        </p:spPr>
        <p:txBody>
          <a:bodyPr vert="horz" lIns="91440" tIns="0" rIns="91440" bIns="45720" rtlCol="0" anchor="t">
            <a:normAutofit/>
          </a:bodyPr>
          <a:lstStyle/>
          <a:p>
            <a:pPr marL="457200" indent="-457200">
              <a:buAutoNum type="arabicPeriod"/>
            </a:pPr>
            <a:r>
              <a:rPr lang="en-US" sz="2000">
                <a:latin typeface="Calibri"/>
                <a:ea typeface="Calibri"/>
                <a:cs typeface="Calibri"/>
              </a:rPr>
              <a:t>Data Loading</a:t>
            </a:r>
          </a:p>
          <a:p>
            <a:pPr marL="457200" indent="-457200">
              <a:buAutoNum type="arabicPeriod"/>
            </a:pPr>
            <a:r>
              <a:rPr lang="en-US" sz="2000">
                <a:latin typeface="Calibri"/>
                <a:ea typeface="Calibri"/>
                <a:cs typeface="Calibri"/>
              </a:rPr>
              <a:t>Data cleaning/preprocessing: missing values, duplicates, outlier detection</a:t>
            </a:r>
          </a:p>
          <a:p>
            <a:pPr marL="457200" indent="-457200">
              <a:buAutoNum type="arabicPeriod"/>
            </a:pPr>
            <a:r>
              <a:rPr lang="en-US" sz="2000">
                <a:latin typeface="Calibri"/>
                <a:ea typeface="Calibri"/>
                <a:cs typeface="Calibri"/>
              </a:rPr>
              <a:t>Summary statistics of the data</a:t>
            </a:r>
            <a:endParaRPr lang="en-US" sz="2000">
              <a:latin typeface="Calibri" panose="020F0502020204030204" pitchFamily="34" charset="0"/>
              <a:ea typeface="Calibri" panose="020F0502020204030204" pitchFamily="34" charset="0"/>
              <a:cs typeface="Calibri" panose="020F0502020204030204" pitchFamily="34" charset="0"/>
            </a:endParaRPr>
          </a:p>
          <a:p>
            <a:pPr marL="457200" indent="-457200">
              <a:buAutoNum type="arabicPeriod"/>
            </a:pPr>
            <a:r>
              <a:rPr lang="en-US" sz="2000">
                <a:latin typeface="Calibri"/>
                <a:ea typeface="Calibri"/>
                <a:cs typeface="Calibri"/>
              </a:rPr>
              <a:t>Variable relationships</a:t>
            </a:r>
          </a:p>
          <a:p>
            <a:pPr marL="457200" indent="-457200">
              <a:buAutoNum type="arabicPeriod"/>
            </a:pPr>
            <a:r>
              <a:rPr lang="en-US" sz="2000">
                <a:latin typeface="Calibri"/>
                <a:ea typeface="Calibri"/>
                <a:cs typeface="Calibri"/>
              </a:rPr>
              <a:t>Visualize the distribution of data: age, income, BMI, blood pressure, high cholesterol, etc. among survey respondents.</a:t>
            </a:r>
            <a:endParaRPr lang="en-US"/>
          </a:p>
          <a:p>
            <a:endParaRPr lang="en-US" sz="2000">
              <a:latin typeface="Calibri"/>
              <a:ea typeface="Calibri"/>
              <a:cs typeface="Calibri"/>
            </a:endParaRPr>
          </a:p>
          <a:p>
            <a:pPr marL="457200" indent="-457200">
              <a:buAutoNum type="arabicPeriod"/>
            </a:pPr>
            <a:endParaRPr lang="en-US" sz="2000">
              <a:latin typeface="Calibri"/>
              <a:ea typeface="Calibri"/>
              <a:cs typeface="Calibri"/>
            </a:endParaRPr>
          </a:p>
          <a:p>
            <a:pPr marL="457200" indent="-457200">
              <a:buAutoNum type="arabicPeriod"/>
            </a:pPr>
            <a:endParaRPr lang="en-US" sz="2000">
              <a:latin typeface="Calibri"/>
              <a:ea typeface="Calibri"/>
              <a:cs typeface="Calibri"/>
            </a:endParaRPr>
          </a:p>
          <a:p>
            <a:pPr marL="342900" indent="-342900">
              <a:buAutoNum type="arabicPeriod"/>
            </a:pPr>
            <a:endParaRPr lang="en-US" sz="2000">
              <a:latin typeface="Calibri"/>
              <a:ea typeface="Calibri"/>
              <a:cs typeface="Calibri"/>
            </a:endParaRPr>
          </a:p>
          <a:p>
            <a:pPr marL="342900" indent="-342900">
              <a:buAutoNum type="arabicPeriod"/>
            </a:pPr>
            <a:endParaRPr lang="en-US"/>
          </a:p>
        </p:txBody>
      </p:sp>
      <p:pic>
        <p:nvPicPr>
          <p:cNvPr id="4" name="Picture 3" descr="Close-up of a pen writing on a chart">
            <a:extLst>
              <a:ext uri="{FF2B5EF4-FFF2-40B4-BE49-F238E27FC236}">
                <a16:creationId xmlns:a16="http://schemas.microsoft.com/office/drawing/2014/main" id="{25DBAE35-C018-FCAF-3D8A-CE0FA3389AF9}"/>
              </a:ext>
            </a:extLst>
          </p:cNvPr>
          <p:cNvPicPr>
            <a:picLocks noChangeAspect="1"/>
          </p:cNvPicPr>
          <p:nvPr/>
        </p:nvPicPr>
        <p:blipFill>
          <a:blip r:embed="rId3"/>
          <a:stretch>
            <a:fillRect/>
          </a:stretch>
        </p:blipFill>
        <p:spPr>
          <a:xfrm>
            <a:off x="268721" y="1470660"/>
            <a:ext cx="5294398" cy="3876040"/>
          </a:xfrm>
          <a:prstGeom prst="rect">
            <a:avLst/>
          </a:prstGeom>
        </p:spPr>
      </p:pic>
    </p:spTree>
    <p:extLst>
      <p:ext uri="{BB962C8B-B14F-4D97-AF65-F5344CB8AC3E}">
        <p14:creationId xmlns:p14="http://schemas.microsoft.com/office/powerpoint/2010/main" val="1742861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E2E6A-35EC-1B8E-0FD7-8C67870ACA64}"/>
              </a:ext>
            </a:extLst>
          </p:cNvPr>
          <p:cNvSpPr>
            <a:spLocks noGrp="1"/>
          </p:cNvSpPr>
          <p:nvPr>
            <p:ph type="title"/>
          </p:nvPr>
        </p:nvSpPr>
        <p:spPr>
          <a:xfrm>
            <a:off x="2317376" y="-13747"/>
            <a:ext cx="8857129" cy="1366244"/>
          </a:xfrm>
        </p:spPr>
        <p:txBody>
          <a:bodyPr/>
          <a:lstStyle/>
          <a:p>
            <a:r>
              <a:rPr lang="en-US">
                <a:latin typeface="Calibri"/>
                <a:cs typeface="Calibri"/>
              </a:rPr>
              <a:t>DATA CLEANING</a:t>
            </a:r>
          </a:p>
        </p:txBody>
      </p:sp>
      <p:sp>
        <p:nvSpPr>
          <p:cNvPr id="14" name="Text Placeholder 13">
            <a:extLst>
              <a:ext uri="{FF2B5EF4-FFF2-40B4-BE49-F238E27FC236}">
                <a16:creationId xmlns:a16="http://schemas.microsoft.com/office/drawing/2014/main" id="{CB9F9E8B-42CD-AC26-AFC9-F1F66695693B}"/>
              </a:ext>
            </a:extLst>
          </p:cNvPr>
          <p:cNvSpPr>
            <a:spLocks noGrp="1"/>
          </p:cNvSpPr>
          <p:nvPr>
            <p:ph type="body" sz="quarter" idx="3"/>
          </p:nvPr>
        </p:nvSpPr>
        <p:spPr>
          <a:xfrm>
            <a:off x="2345114" y="3043785"/>
            <a:ext cx="8067392" cy="1260117"/>
          </a:xfrm>
        </p:spPr>
        <p:txBody>
          <a:bodyPr>
            <a:normAutofit/>
          </a:bodyPr>
          <a:lstStyle/>
          <a:p>
            <a:r>
              <a:rPr lang="en-US" sz="2000">
                <a:latin typeface="Calibri"/>
                <a:ea typeface="+mj-lt"/>
                <a:cs typeface="+mj-lt"/>
              </a:rPr>
              <a:t>2. Duplicates: 1635 - </a:t>
            </a:r>
            <a:r>
              <a:rPr lang="en-US" sz="2000" b="0">
                <a:latin typeface="Calibri"/>
                <a:ea typeface="+mj-lt"/>
                <a:cs typeface="+mj-lt"/>
              </a:rPr>
              <a:t>We retained the duplicate values considering the size of our dataset, which comprises responses from over 70,000 individuals. There is a high probability that some individuals have similar characteristics, justifying the presence of duplicates.</a:t>
            </a:r>
            <a:endParaRPr lang="en-US"/>
          </a:p>
          <a:p>
            <a:endParaRPr lang="en-US">
              <a:ea typeface="+mj-lt"/>
              <a:cs typeface="+mj-lt"/>
            </a:endParaRPr>
          </a:p>
          <a:p>
            <a:endParaRPr lang="en-US"/>
          </a:p>
        </p:txBody>
      </p:sp>
      <p:sp>
        <p:nvSpPr>
          <p:cNvPr id="50" name="Content Placeholder 49">
            <a:extLst>
              <a:ext uri="{FF2B5EF4-FFF2-40B4-BE49-F238E27FC236}">
                <a16:creationId xmlns:a16="http://schemas.microsoft.com/office/drawing/2014/main" id="{8F6B2AE9-DDE4-FD99-A235-3B39EEE21481}"/>
              </a:ext>
            </a:extLst>
          </p:cNvPr>
          <p:cNvSpPr>
            <a:spLocks noGrp="1"/>
          </p:cNvSpPr>
          <p:nvPr>
            <p:ph sz="half" idx="14"/>
          </p:nvPr>
        </p:nvSpPr>
        <p:spPr>
          <a:xfrm>
            <a:off x="2322702" y="4506653"/>
            <a:ext cx="4694420" cy="1676647"/>
          </a:xfrm>
        </p:spPr>
        <p:txBody>
          <a:bodyPr vert="horz" lIns="91440" tIns="0" rIns="91440" bIns="45720" rtlCol="0" anchor="t">
            <a:noAutofit/>
          </a:bodyPr>
          <a:lstStyle/>
          <a:p>
            <a:pPr>
              <a:lnSpc>
                <a:spcPct val="90000"/>
              </a:lnSpc>
            </a:pPr>
            <a:r>
              <a:rPr lang="en-US" sz="2000" b="1">
                <a:latin typeface="Calibri"/>
                <a:cs typeface="Arial"/>
              </a:rPr>
              <a:t>3. Check for outliers in numeric continuous variable</a:t>
            </a:r>
            <a:endParaRPr lang="en-US" sz="2000">
              <a:latin typeface="Calibri"/>
              <a:cs typeface="Arial"/>
            </a:endParaRPr>
          </a:p>
          <a:p>
            <a:pPr marL="285750" indent="-285750">
              <a:lnSpc>
                <a:spcPct val="90000"/>
              </a:lnSpc>
              <a:buFont typeface="Calibri" panose="020B0604020202020204" pitchFamily="34" charset="0"/>
              <a:buChar char="-"/>
            </a:pPr>
            <a:r>
              <a:rPr lang="en-US" sz="2000">
                <a:latin typeface="Calibri"/>
                <a:cs typeface="Arial"/>
              </a:rPr>
              <a:t>BMI: 2180 outliers (~3% of data)</a:t>
            </a:r>
          </a:p>
          <a:p>
            <a:pPr marL="285750" indent="-285750">
              <a:lnSpc>
                <a:spcPct val="90000"/>
              </a:lnSpc>
              <a:buFont typeface="Calibri" panose="020B0604020202020204" pitchFamily="34" charset="0"/>
              <a:buChar char="-"/>
            </a:pPr>
            <a:r>
              <a:rPr lang="en-US" sz="2000">
                <a:latin typeface="Calibri"/>
                <a:cs typeface="Arial"/>
              </a:rPr>
              <a:t>Mental Health: 11816 (~16% of data)</a:t>
            </a:r>
          </a:p>
          <a:p>
            <a:pPr marL="285750" indent="-285750">
              <a:lnSpc>
                <a:spcPct val="90000"/>
              </a:lnSpc>
              <a:buFont typeface="Calibri" panose="020B0604020202020204" pitchFamily="34" charset="0"/>
              <a:buChar char="-"/>
            </a:pPr>
            <a:r>
              <a:rPr lang="en-US" sz="2000">
                <a:latin typeface="Calibri"/>
                <a:cs typeface="Arial"/>
              </a:rPr>
              <a:t>Physical Health: 10624 (~15% of data)</a:t>
            </a:r>
          </a:p>
          <a:p>
            <a:endParaRPr lang="en-US" sz="2000">
              <a:latin typeface="Calibri"/>
              <a:cs typeface="Calibri"/>
            </a:endParaRPr>
          </a:p>
        </p:txBody>
      </p:sp>
      <p:sp>
        <p:nvSpPr>
          <p:cNvPr id="8" name="Slide Number Placeholder 7">
            <a:extLst>
              <a:ext uri="{FF2B5EF4-FFF2-40B4-BE49-F238E27FC236}">
                <a16:creationId xmlns:a16="http://schemas.microsoft.com/office/drawing/2014/main" id="{8F44A959-C2BB-9170-C99C-1A2EDB71B994}"/>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6</a:t>
            </a:fld>
            <a:endParaRPr lang="en-US"/>
          </a:p>
        </p:txBody>
      </p:sp>
      <p:sp>
        <p:nvSpPr>
          <p:cNvPr id="12" name="Text Placeholder 11">
            <a:extLst>
              <a:ext uri="{FF2B5EF4-FFF2-40B4-BE49-F238E27FC236}">
                <a16:creationId xmlns:a16="http://schemas.microsoft.com/office/drawing/2014/main" id="{554B61B9-26F6-B304-92CD-03053DAAF2A8}"/>
              </a:ext>
            </a:extLst>
          </p:cNvPr>
          <p:cNvSpPr>
            <a:spLocks noGrp="1"/>
          </p:cNvSpPr>
          <p:nvPr>
            <p:ph type="body" idx="1"/>
          </p:nvPr>
        </p:nvSpPr>
        <p:spPr>
          <a:xfrm>
            <a:off x="2317374" y="2270578"/>
            <a:ext cx="8854889" cy="778262"/>
          </a:xfrm>
        </p:spPr>
        <p:txBody>
          <a:bodyPr vert="horz" lIns="91440" tIns="45720" rIns="91440" bIns="45720" rtlCol="0" anchor="t">
            <a:noAutofit/>
          </a:bodyPr>
          <a:lstStyle/>
          <a:p>
            <a:pPr marL="342900" indent="-342900">
              <a:buAutoNum type="arabicPeriod"/>
            </a:pPr>
            <a:r>
              <a:rPr lang="en-US" sz="2000">
                <a:latin typeface="Calibri"/>
                <a:cs typeface="Calibri"/>
              </a:rPr>
              <a:t>Missing values: 0 </a:t>
            </a:r>
            <a:r>
              <a:rPr lang="en-US"/>
              <a:t>                                                      </a:t>
            </a:r>
          </a:p>
        </p:txBody>
      </p:sp>
      <p:sp>
        <p:nvSpPr>
          <p:cNvPr id="35" name="Content Placeholder 34">
            <a:extLst>
              <a:ext uri="{FF2B5EF4-FFF2-40B4-BE49-F238E27FC236}">
                <a16:creationId xmlns:a16="http://schemas.microsoft.com/office/drawing/2014/main" id="{EDBE6233-75E9-40D1-968F-58CA9AD0FF50}"/>
              </a:ext>
            </a:extLst>
          </p:cNvPr>
          <p:cNvSpPr>
            <a:spLocks noGrp="1"/>
          </p:cNvSpPr>
          <p:nvPr>
            <p:ph sz="half" idx="13"/>
          </p:nvPr>
        </p:nvSpPr>
        <p:spPr>
          <a:xfrm>
            <a:off x="8615082" y="5089361"/>
            <a:ext cx="2744599" cy="847413"/>
          </a:xfrm>
        </p:spPr>
        <p:txBody>
          <a:bodyPr vert="horz" lIns="91440" tIns="0" rIns="91440" bIns="45720" rtlCol="0" anchor="t">
            <a:noAutofit/>
          </a:bodyPr>
          <a:lstStyle/>
          <a:p>
            <a:r>
              <a:rPr lang="en-US" sz="2000">
                <a:latin typeface="Calibri"/>
                <a:cs typeface="Calibri"/>
              </a:rPr>
              <a:t>Not to remove them because of potential importance to the model</a:t>
            </a:r>
          </a:p>
        </p:txBody>
      </p:sp>
      <p:cxnSp>
        <p:nvCxnSpPr>
          <p:cNvPr id="3" name="Straight Arrow Connector 2">
            <a:extLst>
              <a:ext uri="{FF2B5EF4-FFF2-40B4-BE49-F238E27FC236}">
                <a16:creationId xmlns:a16="http://schemas.microsoft.com/office/drawing/2014/main" id="{40B6ED8C-F714-85EA-1774-0A6AFC212552}"/>
              </a:ext>
            </a:extLst>
          </p:cNvPr>
          <p:cNvCxnSpPr/>
          <p:nvPr/>
        </p:nvCxnSpPr>
        <p:spPr>
          <a:xfrm>
            <a:off x="6740341" y="5518897"/>
            <a:ext cx="160243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CC30AD0E-5E32-5742-FF06-E40AE88D37B5}"/>
              </a:ext>
            </a:extLst>
          </p:cNvPr>
          <p:cNvSpPr txBox="1"/>
          <p:nvPr/>
        </p:nvSpPr>
        <p:spPr>
          <a:xfrm>
            <a:off x="2319617" y="1708897"/>
            <a:ext cx="808840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Calibri"/>
                <a:cs typeface="Calibri"/>
              </a:rPr>
              <a:t>Data cleaning was performed, and the following observations were made:</a:t>
            </a:r>
          </a:p>
        </p:txBody>
      </p:sp>
      <p:pic>
        <p:nvPicPr>
          <p:cNvPr id="5" name="Picture 4">
            <a:extLst>
              <a:ext uri="{FF2B5EF4-FFF2-40B4-BE49-F238E27FC236}">
                <a16:creationId xmlns:a16="http://schemas.microsoft.com/office/drawing/2014/main" id="{4518B55A-4EE2-0690-ED2E-832082D504E6}"/>
              </a:ext>
            </a:extLst>
          </p:cNvPr>
          <p:cNvPicPr>
            <a:picLocks noChangeAspect="1"/>
          </p:cNvPicPr>
          <p:nvPr/>
        </p:nvPicPr>
        <p:blipFill>
          <a:blip r:embed="rId3"/>
          <a:stretch>
            <a:fillRect/>
          </a:stretch>
        </p:blipFill>
        <p:spPr>
          <a:xfrm>
            <a:off x="5046569" y="2265549"/>
            <a:ext cx="2838450" cy="466725"/>
          </a:xfrm>
          <a:prstGeom prst="rect">
            <a:avLst/>
          </a:prstGeom>
        </p:spPr>
      </p:pic>
    </p:spTree>
    <p:extLst>
      <p:ext uri="{BB962C8B-B14F-4D97-AF65-F5344CB8AC3E}">
        <p14:creationId xmlns:p14="http://schemas.microsoft.com/office/powerpoint/2010/main" val="103458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21055C-5E33-5D21-2A6E-21827FA88ED3}"/>
              </a:ext>
            </a:extLst>
          </p:cNvPr>
          <p:cNvSpPr>
            <a:spLocks noGrp="1"/>
          </p:cNvSpPr>
          <p:nvPr>
            <p:ph type="title"/>
          </p:nvPr>
        </p:nvSpPr>
        <p:spPr>
          <a:xfrm>
            <a:off x="838200" y="353550"/>
            <a:ext cx="10526805" cy="955769"/>
          </a:xfrm>
        </p:spPr>
        <p:txBody>
          <a:bodyPr>
            <a:normAutofit/>
          </a:bodyPr>
          <a:lstStyle/>
          <a:p>
            <a:r>
              <a:rPr lang="en-US"/>
              <a:t>EXPLORATORY DATA ANALYSIS</a:t>
            </a:r>
          </a:p>
        </p:txBody>
      </p:sp>
      <p:sp>
        <p:nvSpPr>
          <p:cNvPr id="5" name="Slide Number Placeholder 4">
            <a:extLst>
              <a:ext uri="{FF2B5EF4-FFF2-40B4-BE49-F238E27FC236}">
                <a16:creationId xmlns:a16="http://schemas.microsoft.com/office/drawing/2014/main" id="{E74B0ADB-527F-A58C-9372-D8502ED6F918}"/>
              </a:ext>
            </a:extLst>
          </p:cNvPr>
          <p:cNvSpPr>
            <a:spLocks noGrp="1"/>
          </p:cNvSpPr>
          <p:nvPr>
            <p:ph type="sldNum" sz="quarter" idx="12"/>
          </p:nvPr>
        </p:nvSpPr>
        <p:spPr/>
        <p:txBody>
          <a:bodyPr/>
          <a:lstStyle/>
          <a:p>
            <a:fld id="{A49DFD55-3C28-40EF-9E31-A92D2E4017FF}" type="slidenum">
              <a:rPr lang="en-US" smtClean="0"/>
              <a:pPr/>
              <a:t>7</a:t>
            </a:fld>
            <a:endParaRPr lang="en-US"/>
          </a:p>
        </p:txBody>
      </p:sp>
      <p:sp>
        <p:nvSpPr>
          <p:cNvPr id="6" name="Text Placeholder 5">
            <a:extLst>
              <a:ext uri="{FF2B5EF4-FFF2-40B4-BE49-F238E27FC236}">
                <a16:creationId xmlns:a16="http://schemas.microsoft.com/office/drawing/2014/main" id="{B587B122-1579-FDB8-443B-F05E622163C3}"/>
              </a:ext>
            </a:extLst>
          </p:cNvPr>
          <p:cNvSpPr>
            <a:spLocks noGrp="1"/>
          </p:cNvSpPr>
          <p:nvPr>
            <p:ph sz="half" idx="4294967295"/>
          </p:nvPr>
        </p:nvSpPr>
        <p:spPr>
          <a:xfrm>
            <a:off x="1199029" y="2252757"/>
            <a:ext cx="4895290" cy="2947147"/>
          </a:xfrm>
        </p:spPr>
        <p:txBody>
          <a:bodyPr vert="horz" lIns="91440" tIns="45720" rIns="91440" bIns="45720" rtlCol="0" anchor="t">
            <a:normAutofit lnSpcReduction="10000"/>
          </a:bodyPr>
          <a:lstStyle/>
          <a:p>
            <a:pPr marL="0" indent="0">
              <a:buNone/>
            </a:pPr>
            <a:r>
              <a:rPr lang="en-US">
                <a:ea typeface="+mn-lt"/>
                <a:cs typeface="+mn-lt"/>
              </a:rPr>
              <a:t>Male - Female : 45.7% - 54.3% </a:t>
            </a:r>
            <a:endParaRPr lang="en-US"/>
          </a:p>
          <a:p>
            <a:pPr marL="0" indent="0">
              <a:buNone/>
            </a:pPr>
            <a:r>
              <a:rPr lang="en-US"/>
              <a:t>Most frequent responses</a:t>
            </a:r>
          </a:p>
          <a:p>
            <a:pPr marL="0" indent="0">
              <a:buNone/>
            </a:pPr>
            <a:r>
              <a:rPr lang="en-US"/>
              <a:t>Age range: 65 – 69 </a:t>
            </a:r>
          </a:p>
          <a:p>
            <a:pPr marL="0" indent="0">
              <a:buNone/>
            </a:pPr>
            <a:r>
              <a:rPr lang="en-US"/>
              <a:t>BMI – 27</a:t>
            </a:r>
          </a:p>
          <a:p>
            <a:pPr marL="0" indent="0">
              <a:buNone/>
            </a:pPr>
            <a:r>
              <a:rPr lang="en-US"/>
              <a:t>Education – Higher education</a:t>
            </a:r>
          </a:p>
          <a:p>
            <a:pPr marL="0" indent="0">
              <a:buNone/>
            </a:pPr>
            <a:r>
              <a:rPr lang="en-US"/>
              <a:t>Income – 75k +</a:t>
            </a:r>
          </a:p>
          <a:p>
            <a:pPr marL="0" indent="0">
              <a:buNone/>
            </a:pPr>
            <a:endParaRPr lang="en-US"/>
          </a:p>
          <a:p>
            <a:pPr marL="0" indent="0">
              <a:buNone/>
            </a:pPr>
            <a:endParaRPr lang="en-US"/>
          </a:p>
          <a:p>
            <a:pPr marL="0" indent="0">
              <a:buNone/>
            </a:pPr>
            <a:endParaRPr lang="en-US"/>
          </a:p>
          <a:p>
            <a:pPr marL="0" indent="0">
              <a:buNone/>
            </a:pPr>
            <a:endParaRPr lang="en-US"/>
          </a:p>
        </p:txBody>
      </p:sp>
      <p:pic>
        <p:nvPicPr>
          <p:cNvPr id="7" name="Picture 6" descr="A blue and red circle with text&#10;&#10;Description automatically generated">
            <a:extLst>
              <a:ext uri="{FF2B5EF4-FFF2-40B4-BE49-F238E27FC236}">
                <a16:creationId xmlns:a16="http://schemas.microsoft.com/office/drawing/2014/main" id="{F350C394-D3B7-6A39-9014-B5AF3338D51C}"/>
              </a:ext>
            </a:extLst>
          </p:cNvPr>
          <p:cNvPicPr>
            <a:picLocks noChangeAspect="1"/>
          </p:cNvPicPr>
          <p:nvPr/>
        </p:nvPicPr>
        <p:blipFill>
          <a:blip r:embed="rId3"/>
          <a:stretch>
            <a:fillRect/>
          </a:stretch>
        </p:blipFill>
        <p:spPr>
          <a:xfrm>
            <a:off x="6094267" y="2071877"/>
            <a:ext cx="6096000" cy="3124312"/>
          </a:xfrm>
          <a:prstGeom prst="rect">
            <a:avLst/>
          </a:prstGeom>
        </p:spPr>
      </p:pic>
    </p:spTree>
    <p:extLst>
      <p:ext uri="{BB962C8B-B14F-4D97-AF65-F5344CB8AC3E}">
        <p14:creationId xmlns:p14="http://schemas.microsoft.com/office/powerpoint/2010/main" val="1658164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3BE9F-F6CA-08B1-C23D-4712D365CD2B}"/>
              </a:ext>
            </a:extLst>
          </p:cNvPr>
          <p:cNvSpPr>
            <a:spLocks noGrp="1"/>
          </p:cNvSpPr>
          <p:nvPr>
            <p:ph type="title"/>
          </p:nvPr>
        </p:nvSpPr>
        <p:spPr>
          <a:xfrm>
            <a:off x="446405" y="353551"/>
            <a:ext cx="10907395" cy="940582"/>
          </a:xfrm>
        </p:spPr>
        <p:txBody>
          <a:bodyPr/>
          <a:lstStyle/>
          <a:p>
            <a:r>
              <a:rPr lang="en-US"/>
              <a:t> variables &amp; diabetes diagnosis – BMI and CHOLESTEROL</a:t>
            </a:r>
          </a:p>
        </p:txBody>
      </p:sp>
      <p:sp>
        <p:nvSpPr>
          <p:cNvPr id="4" name="Slide Number Placeholder 3">
            <a:extLst>
              <a:ext uri="{FF2B5EF4-FFF2-40B4-BE49-F238E27FC236}">
                <a16:creationId xmlns:a16="http://schemas.microsoft.com/office/drawing/2014/main" id="{123C5F71-F860-6F28-153C-13B1C124A775}"/>
              </a:ext>
            </a:extLst>
          </p:cNvPr>
          <p:cNvSpPr>
            <a:spLocks noGrp="1"/>
          </p:cNvSpPr>
          <p:nvPr>
            <p:ph type="sldNum" sz="quarter" idx="12"/>
          </p:nvPr>
        </p:nvSpPr>
        <p:spPr/>
        <p:txBody>
          <a:bodyPr/>
          <a:lstStyle/>
          <a:p>
            <a:fld id="{A49DFD55-3C28-40EF-9E31-A92D2E4017FF}" type="slidenum">
              <a:rPr lang="en-US" smtClean="0"/>
              <a:pPr/>
              <a:t>8</a:t>
            </a:fld>
            <a:endParaRPr lang="en-US"/>
          </a:p>
        </p:txBody>
      </p:sp>
      <p:pic>
        <p:nvPicPr>
          <p:cNvPr id="5" name="Picture 4" descr="A graph of bmi&#10;&#10;Description automatically generated">
            <a:extLst>
              <a:ext uri="{FF2B5EF4-FFF2-40B4-BE49-F238E27FC236}">
                <a16:creationId xmlns:a16="http://schemas.microsoft.com/office/drawing/2014/main" id="{E796CA92-18E7-E974-35CF-B7CA025D672D}"/>
              </a:ext>
            </a:extLst>
          </p:cNvPr>
          <p:cNvPicPr>
            <a:picLocks noChangeAspect="1"/>
          </p:cNvPicPr>
          <p:nvPr/>
        </p:nvPicPr>
        <p:blipFill>
          <a:blip r:embed="rId2"/>
          <a:stretch>
            <a:fillRect/>
          </a:stretch>
        </p:blipFill>
        <p:spPr>
          <a:xfrm>
            <a:off x="446405" y="1948498"/>
            <a:ext cx="5467350" cy="3611245"/>
          </a:xfrm>
          <a:prstGeom prst="rect">
            <a:avLst/>
          </a:prstGeom>
        </p:spPr>
      </p:pic>
      <p:pic>
        <p:nvPicPr>
          <p:cNvPr id="7" name="Picture 6" descr="A graph of cholesterol response&#10;&#10;Description automatically generated">
            <a:extLst>
              <a:ext uri="{FF2B5EF4-FFF2-40B4-BE49-F238E27FC236}">
                <a16:creationId xmlns:a16="http://schemas.microsoft.com/office/drawing/2014/main" id="{AE6E97A7-CDC5-8600-1024-7B3D53EF16B4}"/>
              </a:ext>
            </a:extLst>
          </p:cNvPr>
          <p:cNvPicPr>
            <a:picLocks noChangeAspect="1"/>
          </p:cNvPicPr>
          <p:nvPr/>
        </p:nvPicPr>
        <p:blipFill>
          <a:blip r:embed="rId3"/>
          <a:stretch>
            <a:fillRect/>
          </a:stretch>
        </p:blipFill>
        <p:spPr>
          <a:xfrm>
            <a:off x="5912485" y="2090738"/>
            <a:ext cx="5812790" cy="3469005"/>
          </a:xfrm>
          <a:prstGeom prst="rect">
            <a:avLst/>
          </a:prstGeom>
        </p:spPr>
      </p:pic>
    </p:spTree>
    <p:extLst>
      <p:ext uri="{BB962C8B-B14F-4D97-AF65-F5344CB8AC3E}">
        <p14:creationId xmlns:p14="http://schemas.microsoft.com/office/powerpoint/2010/main" val="1971429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01AD3-AAD0-9615-64DB-3907DFDB377D}"/>
              </a:ext>
            </a:extLst>
          </p:cNvPr>
          <p:cNvSpPr>
            <a:spLocks noGrp="1"/>
          </p:cNvSpPr>
          <p:nvPr>
            <p:ph type="title"/>
          </p:nvPr>
        </p:nvSpPr>
        <p:spPr>
          <a:xfrm>
            <a:off x="796637" y="187295"/>
            <a:ext cx="10543309" cy="1034618"/>
          </a:xfrm>
        </p:spPr>
        <p:txBody>
          <a:bodyPr/>
          <a:lstStyle/>
          <a:p>
            <a:r>
              <a:rPr lang="en-US" b="1"/>
              <a:t> Features &amp; diabetic People</a:t>
            </a:r>
          </a:p>
        </p:txBody>
      </p:sp>
      <p:sp>
        <p:nvSpPr>
          <p:cNvPr id="4" name="Slide Number Placeholder 3">
            <a:extLst>
              <a:ext uri="{FF2B5EF4-FFF2-40B4-BE49-F238E27FC236}">
                <a16:creationId xmlns:a16="http://schemas.microsoft.com/office/drawing/2014/main" id="{FF81170F-B6AC-9D98-8922-0071DB6FB6C6}"/>
              </a:ext>
            </a:extLst>
          </p:cNvPr>
          <p:cNvSpPr>
            <a:spLocks noGrp="1"/>
          </p:cNvSpPr>
          <p:nvPr>
            <p:ph type="sldNum" sz="quarter" idx="12"/>
          </p:nvPr>
        </p:nvSpPr>
        <p:spPr/>
        <p:txBody>
          <a:bodyPr/>
          <a:lstStyle/>
          <a:p>
            <a:fld id="{A49DFD55-3C28-40EF-9E31-A92D2E4017FF}" type="slidenum">
              <a:rPr lang="en-US" smtClean="0"/>
              <a:pPr/>
              <a:t>9</a:t>
            </a:fld>
            <a:endParaRPr lang="en-US"/>
          </a:p>
        </p:txBody>
      </p:sp>
      <p:pic>
        <p:nvPicPr>
          <p:cNvPr id="5" name="Picture 4" descr="A diagram of diabetes&#10;&#10;Description automatically generated">
            <a:extLst>
              <a:ext uri="{FF2B5EF4-FFF2-40B4-BE49-F238E27FC236}">
                <a16:creationId xmlns:a16="http://schemas.microsoft.com/office/drawing/2014/main" id="{6AF76D2A-5CAB-048A-4CE1-90AD0281C04C}"/>
              </a:ext>
            </a:extLst>
          </p:cNvPr>
          <p:cNvPicPr>
            <a:picLocks noChangeAspect="1"/>
          </p:cNvPicPr>
          <p:nvPr/>
        </p:nvPicPr>
        <p:blipFill>
          <a:blip r:embed="rId2"/>
          <a:stretch>
            <a:fillRect/>
          </a:stretch>
        </p:blipFill>
        <p:spPr>
          <a:xfrm>
            <a:off x="6096000" y="2459397"/>
            <a:ext cx="6096000" cy="3124312"/>
          </a:xfrm>
          <a:prstGeom prst="rect">
            <a:avLst/>
          </a:prstGeom>
        </p:spPr>
      </p:pic>
      <p:pic>
        <p:nvPicPr>
          <p:cNvPr id="7" name="Picture 6" descr="A blue and red circle with black text&#10;&#10;Description automatically generated">
            <a:extLst>
              <a:ext uri="{FF2B5EF4-FFF2-40B4-BE49-F238E27FC236}">
                <a16:creationId xmlns:a16="http://schemas.microsoft.com/office/drawing/2014/main" id="{AD532B9D-30BA-708E-B498-EB48F0CD95FF}"/>
              </a:ext>
            </a:extLst>
          </p:cNvPr>
          <p:cNvPicPr>
            <a:picLocks noChangeAspect="1"/>
          </p:cNvPicPr>
          <p:nvPr/>
        </p:nvPicPr>
        <p:blipFill>
          <a:blip r:embed="rId3"/>
          <a:stretch>
            <a:fillRect/>
          </a:stretch>
        </p:blipFill>
        <p:spPr>
          <a:xfrm>
            <a:off x="796636" y="2459397"/>
            <a:ext cx="5292437" cy="3124312"/>
          </a:xfrm>
          <a:prstGeom prst="rect">
            <a:avLst/>
          </a:prstGeom>
        </p:spPr>
      </p:pic>
      <p:sp>
        <p:nvSpPr>
          <p:cNvPr id="3" name="TextBox 2">
            <a:extLst>
              <a:ext uri="{FF2B5EF4-FFF2-40B4-BE49-F238E27FC236}">
                <a16:creationId xmlns:a16="http://schemas.microsoft.com/office/drawing/2014/main" id="{3AF68F30-19D9-084F-E0A9-7B7516785BA1}"/>
              </a:ext>
            </a:extLst>
          </p:cNvPr>
          <p:cNvSpPr txBox="1"/>
          <p:nvPr/>
        </p:nvSpPr>
        <p:spPr>
          <a:xfrm>
            <a:off x="2944091" y="1454728"/>
            <a:ext cx="629689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a:t>GENDER &amp; BLOOD PRESSURE</a:t>
            </a:r>
            <a:endParaRPr lang="en-US"/>
          </a:p>
        </p:txBody>
      </p:sp>
    </p:spTree>
    <p:extLst>
      <p:ext uri="{BB962C8B-B14F-4D97-AF65-F5344CB8AC3E}">
        <p14:creationId xmlns:p14="http://schemas.microsoft.com/office/powerpoint/2010/main" val="848926898"/>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EDE3176-A15D-46A3-BDDB-64A0D7363224}">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3.xml><?xml version="1.0" encoding="utf-8"?>
<ds:datastoreItem xmlns:ds="http://schemas.openxmlformats.org/officeDocument/2006/customXml" ds:itemID="{49168DCE-134F-4610-A6AA-88CEBE8D71D2}">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{0DB3EEC6-19ED-4B0B-BE27-EBC70B2D3E98}tf67328976_win32</Template>
  <Application>Microsoft Office PowerPoint</Application>
  <PresentationFormat>Widescreen</PresentationFormat>
  <Slides>28</Slides>
  <Notes>10</Notes>
  <HiddenSlides>0</HiddenSlide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Custom</vt:lpstr>
      <vt:lpstr>Final project – Diabetes data set</vt:lpstr>
      <vt:lpstr>AGENDA</vt:lpstr>
      <vt:lpstr>OVERVIEW OF THE Dataset: diabetes  SOURCE: CDC 2015</vt:lpstr>
      <vt:lpstr>OVERVIEW OF THE Dataset: diabetes CONTD....</vt:lpstr>
      <vt:lpstr>Data Cleaning &amp; EDA</vt:lpstr>
      <vt:lpstr>DATA CLEANING</vt:lpstr>
      <vt:lpstr>EXPLORATORY DATA ANALYSIS</vt:lpstr>
      <vt:lpstr> variables &amp; diabetes diagnosis – BMI and CHOLESTEROL</vt:lpstr>
      <vt:lpstr> Features &amp; diabetic People</vt:lpstr>
      <vt:lpstr> STROKE &amp; HEART DISEASES</vt:lpstr>
      <vt:lpstr>Physical activity, Difficulty walking</vt:lpstr>
      <vt:lpstr>Age groups and income levels</vt:lpstr>
      <vt:lpstr>Model building</vt:lpstr>
      <vt:lpstr>Model Preparation</vt:lpstr>
      <vt:lpstr>Assumptions of Logistic Regression </vt:lpstr>
      <vt:lpstr>Initial Model Development and Variable Selection</vt:lpstr>
      <vt:lpstr>Final Model</vt:lpstr>
      <vt:lpstr>Model Evaluation</vt:lpstr>
      <vt:lpstr>LOg odds vs BMI – Looking for Linearity</vt:lpstr>
      <vt:lpstr>PowerPoint Presentation</vt:lpstr>
      <vt:lpstr>Deviance test</vt:lpstr>
      <vt:lpstr>Model Accuracy</vt:lpstr>
      <vt:lpstr>ROC Curve</vt:lpstr>
      <vt:lpstr>RANDOM FOREST</vt:lpstr>
      <vt:lpstr>K Nearest Neighbor</vt:lpstr>
      <vt:lpstr>Lasso Regression</vt:lpstr>
      <vt:lpstr>Key Findings and 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 Diabetes data set</dc:title>
  <dc:creator>Ramya Meduri</dc:creator>
  <cp:revision>55</cp:revision>
  <dcterms:created xsi:type="dcterms:W3CDTF">2024-04-26T13:32:47Z</dcterms:created>
  <dcterms:modified xsi:type="dcterms:W3CDTF">2024-05-05T01:48:09Z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