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76" r:id="rId7"/>
    <p:sldId id="278" r:id="rId8"/>
    <p:sldId id="279" r:id="rId9"/>
    <p:sldId id="264" r:id="rId10"/>
    <p:sldId id="265" r:id="rId11"/>
    <p:sldId id="266" r:id="rId12"/>
    <p:sldId id="268" r:id="rId13"/>
    <p:sldId id="267" r:id="rId14"/>
    <p:sldId id="280" r:id="rId15"/>
    <p:sldId id="269" r:id="rId16"/>
    <p:sldId id="287" r:id="rId17"/>
    <p:sldId id="290" r:id="rId18"/>
    <p:sldId id="270" r:id="rId19"/>
    <p:sldId id="271" r:id="rId20"/>
    <p:sldId id="272" r:id="rId21"/>
    <p:sldId id="273" r:id="rId22"/>
    <p:sldId id="283" r:id="rId23"/>
    <p:sldId id="284" r:id="rId24"/>
    <p:sldId id="274" r:id="rId25"/>
    <p:sldId id="275" r:id="rId26"/>
    <p:sldId id="281" r:id="rId27"/>
    <p:sldId id="282" r:id="rId28"/>
    <p:sldId id="291" r:id="rId29"/>
    <p:sldId id="289" r:id="rId30"/>
    <p:sldId id="288" r:id="rId31"/>
    <p:sldId id="286" r:id="rId32"/>
    <p:sldId id="263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Nhấn mạnh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2047" autoAdjust="0"/>
  </p:normalViewPr>
  <p:slideViewPr>
    <p:cSldViewPr snapToGrid="0">
      <p:cViewPr varScale="1">
        <p:scale>
          <a:sx n="65" d="100"/>
          <a:sy n="65" d="100"/>
        </p:scale>
        <p:origin x="9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274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90B33-ECCF-48E8-B1BD-344895BC82B3}" type="datetimeFigureOut">
              <a:rPr lang="en-US" smtClean="0"/>
              <a:t>02/01/2016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CB4C5-DEA3-4C41-BF8F-44DD18559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5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CB4C5-DEA3-4C41-BF8F-44DD18559F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22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sang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(A -&gt; B).</a:t>
            </a:r>
          </a:p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đích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mối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phức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B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CB4C5-DEA3-4C41-BF8F-44DD18559F1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43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chứng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minh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rằng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B.</a:t>
            </a:r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CB4C5-DEA3-4C41-BF8F-44DD18559F1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58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noi</a:t>
            </a:r>
            <a:r>
              <a:rPr lang="en-US" dirty="0" smtClean="0"/>
              <a:t> dung</a:t>
            </a:r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CB4C5-DEA3-4C41-BF8F-44DD18559F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283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noi</a:t>
            </a:r>
            <a:r>
              <a:rPr lang="en-US" dirty="0" smtClean="0"/>
              <a:t> dung</a:t>
            </a:r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CB4C5-DEA3-4C41-BF8F-44DD18559F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452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noi</a:t>
            </a:r>
            <a:r>
              <a:rPr lang="en-US" dirty="0" smtClean="0"/>
              <a:t> dung</a:t>
            </a:r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CB4C5-DEA3-4C41-BF8F-44DD18559F1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23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bỏ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nắm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đòi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Turing machine.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CB4C5-DEA3-4C41-BF8F-44DD18559F1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575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bỏ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nắm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đòi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Turing machine.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CB4C5-DEA3-4C41-BF8F-44DD18559F1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095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RSA Factoring Challenge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RSA 100: 1000$</a:t>
            </a:r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CB4C5-DEA3-4C41-BF8F-44DD18559F1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532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RSA Factoring Challenge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RSA 2048: 200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000$</a:t>
            </a:r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CB4C5-DEA3-4C41-BF8F-44DD18559F1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190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. (</a:t>
            </a:r>
            <a:r>
              <a:rPr lang="en-US" baseline="0" dirty="0" err="1" smtClean="0"/>
              <a:t>tránh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nhầm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lẫn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khái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niệm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nhé</a:t>
            </a:r>
            <a:r>
              <a:rPr lang="en-US" baseline="0" dirty="0" smtClean="0"/>
              <a:t>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.</a:t>
            </a:r>
            <a:br>
              <a:rPr lang="en-US" baseline="0" dirty="0" smtClean="0"/>
            </a:b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tổng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n [n*(n+1)/2]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O(1) .</a:t>
            </a:r>
            <a:br>
              <a:rPr lang="en-US" baseline="0" dirty="0" smtClean="0"/>
            </a:b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CB4C5-DEA3-4C41-BF8F-44DD18559F1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61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lắm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rồi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smtClean="0"/>
              <a:t> Halminton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CB4C5-DEA3-4C41-BF8F-44DD18559F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048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3-Sat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dấu</a:t>
            </a:r>
            <a:r>
              <a:rPr lang="en-US" baseline="0" dirty="0" smtClean="0"/>
              <a:t> ()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CB4C5-DEA3-4C41-BF8F-44DD18559F1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3467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hãy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xét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P&lt;&gt;NP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P = NP</a:t>
            </a:r>
            <a:br>
              <a:rPr lang="en-US" baseline="0" dirty="0" smtClean="0"/>
            </a:br>
            <a:r>
              <a:rPr lang="en-US" baseline="0" dirty="0" smtClean="0"/>
              <a:t>P &lt;&gt; NP: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hướng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NP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tổng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smtClean="0"/>
              <a:t>, …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CB4C5-DEA3-4C41-BF8F-44DD18559F1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226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Noi</a:t>
            </a:r>
            <a:r>
              <a:rPr lang="en-US" dirty="0" smtClean="0"/>
              <a:t> them </a:t>
            </a:r>
            <a:r>
              <a:rPr lang="en-US" dirty="0" err="1" smtClean="0"/>
              <a:t>ung</a:t>
            </a:r>
            <a:r>
              <a:rPr lang="en-US" dirty="0" smtClean="0"/>
              <a:t> dung </a:t>
            </a:r>
            <a:r>
              <a:rPr lang="en-US" dirty="0" err="1" smtClean="0"/>
              <a:t>khi</a:t>
            </a:r>
            <a:r>
              <a:rPr lang="en-US" dirty="0" smtClean="0"/>
              <a:t> P</a:t>
            </a:r>
            <a:r>
              <a:rPr lang="en-US" baseline="0" dirty="0" smtClean="0"/>
              <a:t> &lt;&gt; NP hay P = NP:</a:t>
            </a:r>
          </a:p>
          <a:p>
            <a:endParaRPr lang="en-US" dirty="0" smtClean="0"/>
          </a:p>
          <a:p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lập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lịch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hoàn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hảo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tiết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kiệm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tối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đa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nguồn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lực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nâng</a:t>
            </a:r>
            <a:b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cao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thiểu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lãng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trong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bài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xếp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lịch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nan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trong y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chữa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bệnh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nan y.</a:t>
            </a:r>
            <a:b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Nâng cao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khả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năng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tập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ít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nhưng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đạt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cao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hầu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hết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mọi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bí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ẩn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khoa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chưa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đáp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án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vậy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bên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cạnh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lợi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ích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mang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nhân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mặt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mang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đặc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biệt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 ninh.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Bởi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 ninh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lập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trên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nền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tảng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bài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khó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không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trong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trường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xấu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đảm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bảo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bài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nền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tảng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khó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trong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trường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trung</a:t>
            </a:r>
            <a:b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bình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Nói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rõ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hơn, khi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mã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công khai,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sụp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nhiệm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trusted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third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party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trusted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servers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trở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nên </a:t>
            </a: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mất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</a:t>
            </a:r>
            <a:b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toàn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CB4C5-DEA3-4C41-BF8F-44DD18559F1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614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CB4C5-DEA3-4C41-BF8F-44DD18559F1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62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video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ngắn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3’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&amp; 1’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(link </a:t>
            </a:r>
            <a:r>
              <a:rPr lang="en-US" sz="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youtube</a:t>
            </a:r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CB4C5-DEA3-4C41-BF8F-44DD18559F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54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 du: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CB4C5-DEA3-4C41-BF8F-44DD18559F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09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CB4C5-DEA3-4C41-BF8F-44DD18559F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1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tro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tieu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Chuyen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toan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CB4C5-DEA3-4C41-BF8F-44DD18559F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5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Turing Machine: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tạp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CB4C5-DEA3-4C41-BF8F-44DD18559F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35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CB4C5-DEA3-4C41-BF8F-44DD18559F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05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du </a:t>
            </a:r>
            <a:r>
              <a:rPr lang="en-US" dirty="0" err="1" smtClean="0"/>
              <a:t>turing</a:t>
            </a:r>
            <a:r>
              <a:rPr lang="en-US" dirty="0" smtClean="0"/>
              <a:t> machine</a:t>
            </a:r>
          </a:p>
          <a:p>
            <a:r>
              <a:rPr lang="en-US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nhiệm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Turing machine.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tape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bắt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kéo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vô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sang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chia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ô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đọc-ghi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sang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</a:t>
            </a:r>
            <a:r>
              <a:rPr lang="en-US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aseline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aseline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thai</a:t>
            </a:r>
            <a:r>
              <a:rPr lang="en-US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nay sang </a:t>
            </a:r>
            <a:r>
              <a:rPr lang="en-US" baseline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aseline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thai</a:t>
            </a:r>
            <a:r>
              <a:rPr lang="en-US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aseline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US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aseline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tiep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Deterministic Turing machine) .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ngôi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Non-deterministic Turing machine)</a:t>
            </a:r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CB4C5-DEA3-4C41-BF8F-44DD18559F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12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 smtClean="0"/>
              <a:t>Bấm &amp; sửa kiểu phụ đề của Bản chính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E584FE8-2FF4-40FE-8B20-0D2D92E47DF5}" type="datetime1">
              <a:rPr lang="en-US" smtClean="0"/>
              <a:t>02/01/2016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Ảnh Toàn cảnh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 smtClean="0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FB60D-F328-449C-9B32-F2F5C7B160E6}" type="datetime1">
              <a:rPr lang="en-US" smtClean="0"/>
              <a:t>02/01/2016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CA27-7C34-47E4-9D17-62E8FFFE6D30}" type="datetime1">
              <a:rPr lang="en-US" smtClean="0"/>
              <a:t>02/01/2016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4C9BB-7892-4980-8E89-463388D9B80C}" type="datetime1">
              <a:rPr lang="en-US" smtClean="0"/>
              <a:t>02/01/2016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46D2-E54F-44AE-8BB0-89F3BC13ED17}" type="datetime1">
              <a:rPr lang="en-US" smtClean="0"/>
              <a:t>02/01/2016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EBB1A-551B-4852-8010-9B90E122BE08}" type="datetime1">
              <a:rPr lang="en-US" smtClean="0"/>
              <a:t>02/01/2016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úng hoặc S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8E626-99A7-4EC5-AF6C-6FE568FDB45A}" type="datetime1">
              <a:rPr lang="en-US" smtClean="0"/>
              <a:t>02/01/2016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ề và Văn bản Dọ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266EB-8DB6-4BE3-949A-D1E9D0ED7EF0}" type="datetime1">
              <a:rPr lang="en-US" smtClean="0"/>
              <a:t>02/01/2016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ề Dọc và Văn bả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41CED-7D98-41BC-AEB2-65CE20AC9CCD}" type="datetime1">
              <a:rPr lang="en-US" smtClean="0"/>
              <a:t>02/01/2016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AA0A3-B2C9-402D-95F7-9910F6767C35}" type="datetime1">
              <a:rPr lang="en-US" smtClean="0"/>
              <a:t>02/01/2016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A51A-8A51-46DC-BBF7-089BB241AFF8}" type="datetime1">
              <a:rPr lang="en-US" smtClean="0"/>
              <a:t>02/01/2016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1F7A-50CB-4722-870D-1C8D0CA2B9E4}" type="datetime1">
              <a:rPr lang="en-US" smtClean="0"/>
              <a:t>02/01/2016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2F57-434D-4000-86FD-B49FA1DD9D04}" type="datetime1">
              <a:rPr lang="en-US" smtClean="0"/>
              <a:t>02/01/2016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E6D14-2E46-4171-9F5B-D5E42E41E129}" type="datetime1">
              <a:rPr lang="en-US" smtClean="0"/>
              <a:t>02/01/2016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92437-887B-47D0-9F96-4A8945760B76}" type="datetime1">
              <a:rPr lang="en-US" smtClean="0"/>
              <a:t>02/01/2016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A90A-9A1D-45B0-B8F0-D09EC9DE11F2}" type="datetime1">
              <a:rPr lang="en-US" smtClean="0"/>
              <a:t>02/01/2016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 smtClean="0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C2AFD-95A9-4B09-B96A-E55170839250}" type="datetime1">
              <a:rPr lang="en-US" smtClean="0"/>
              <a:t>02/01/2016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F915FA9-BC0C-4EFE-9106-4E6848975571}" type="datetime1">
              <a:rPr lang="en-US" smtClean="0"/>
              <a:t>02/01/2016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gif"/><Relationship Id="rId4" Type="http://schemas.openxmlformats.org/officeDocument/2006/relationships/image" Target="../media/image16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2692396" y="1726752"/>
            <a:ext cx="6815669" cy="1515533"/>
          </a:xfrm>
        </p:spPr>
        <p:txBody>
          <a:bodyPr/>
          <a:lstStyle/>
          <a:p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kì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P vs NP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2692397" y="3513218"/>
            <a:ext cx="6815669" cy="1320802"/>
          </a:xfrm>
        </p:spPr>
        <p:txBody>
          <a:bodyPr>
            <a:noAutofit/>
          </a:bodyPr>
          <a:lstStyle/>
          <a:p>
            <a:pPr algn="l"/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l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Nguyễn Phan Mạnh Hùng – 1312727</a:t>
            </a:r>
          </a:p>
          <a:p>
            <a:pPr algn="l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Nguyễn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Phước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– 1312721</a:t>
            </a:r>
          </a:p>
          <a:p>
            <a:pPr algn="l"/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Lục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– 1312734</a:t>
            </a:r>
          </a:p>
          <a:p>
            <a:pPr algn="l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Ngọc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Thùy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An – 1312716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3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– Turing machine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hỗ dành sẵn cho Nội dung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Turing machine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Turing machine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trừu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Alan Turing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1937,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nhằm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Vì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Turing machine?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Đây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thuyết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phỏng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phức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Số hiệu Bản chiế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04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– Turing machine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hỗ dành sẵn cho Nội dung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Turing machine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ở 1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hữu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3" name="Chỗ dành sẵn cho Số hiệu Bản chiế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5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– Turing machine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Chỗ dành sẵn cho Nội dung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699162"/>
            <a:ext cx="3810000" cy="2857500"/>
          </a:xfrm>
        </p:spPr>
      </p:pic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53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– Reduction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hỗ dành sẵn cho Nội dung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Ảnh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827" y="2050024"/>
            <a:ext cx="10183186" cy="4048125"/>
          </a:xfrm>
          <a:prstGeom prst="rect">
            <a:avLst/>
          </a:prstGeom>
        </p:spPr>
      </p:pic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50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– Reduction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hỗ dành sẵn cho Nội dung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sang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(A -&gt; B).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mối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phức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B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chứng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minh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B.</a:t>
            </a:r>
          </a:p>
        </p:txBody>
      </p:sp>
      <p:sp>
        <p:nvSpPr>
          <p:cNvPr id="3" name="Chỗ dành sẵn cho Số hiệu Bản chiế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78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– Reduction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hỗ dành sẵn cho Nội dung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reduction: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Many-one reduction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Polynomial time reduction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Truth table reduction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Turing reduction</a:t>
            </a:r>
          </a:p>
        </p:txBody>
      </p:sp>
      <p:sp>
        <p:nvSpPr>
          <p:cNvPr id="3" name="Chỗ dành sẵn cho Số hiệu Bản chiế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99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– Reduction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hỗ dành sẵn cho Nội dung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Many-one reduction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HOÀN TOÀN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input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sang input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ban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ta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sang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Số hiệu Bản chiế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48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– Reduction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hỗ dành sẵn cho Nội dung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Polynomial-time reduction (A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 </m:t>
                    </m:r>
                  </m:oMath>
                </a14:m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B)</a:t>
                </a:r>
              </a:p>
              <a:p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Giả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sử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ta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giải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được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bài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toán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B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với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hàm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Solve_B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thì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lời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giải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A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được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dựa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trên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việc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gọi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tới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hàm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Solve_B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sử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dụng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các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tính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toán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khác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số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lần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gọi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số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lần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thực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hiện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tính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toán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–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không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tính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Solve_B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–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đều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thức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theo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kích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thước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input) </a:t>
                </a: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Ví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dụ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ta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thể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chuyển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từ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bài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toán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tìm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cây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khung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nhỏ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thứ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nhì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thành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bài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toán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tìm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cây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khung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nhỏ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nhất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bằng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cách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lần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lượt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bỏ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từng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cạnh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trong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cây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khung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nhỏ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nhất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sau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gọi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hàm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tìm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cây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khung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nhỏ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nhất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trên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đồ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thị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mới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Chỗ dành sẵn cho Nội dung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53" t="-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hỗ dành sẵn cho Số hiệu Bản chiế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88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1: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L (language)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chấp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deterministic Turing machine,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mọi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w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L,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Turing machine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thúc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lệ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thước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w.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47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Trivial examples: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hữu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Non-trivial examples: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tố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(AKS),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euler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cycle,…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66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20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1: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 (language)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chấp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non-deterministic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Turing machine,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mọi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Turing machine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thúc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thước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w.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47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Hamilton cycle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http://thatsmaths.files.wordpress.com/2012/12/icosian-game-2d3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923" y="2755895"/>
            <a:ext cx="5149748" cy="2453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69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Hộp Văn bản 3"/>
          <p:cNvSpPr txBox="1"/>
          <p:nvPr/>
        </p:nvSpPr>
        <p:spPr>
          <a:xfrm>
            <a:off x="4660491" y="2645735"/>
            <a:ext cx="886869" cy="40011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2000" dirty="0"/>
              <a:t>4 = ?</a:t>
            </a:r>
          </a:p>
        </p:txBody>
      </p:sp>
      <p:sp>
        <p:nvSpPr>
          <p:cNvPr id="6" name="Hộp Văn bản 5"/>
          <p:cNvSpPr txBox="1"/>
          <p:nvPr/>
        </p:nvSpPr>
        <p:spPr>
          <a:xfrm>
            <a:off x="6133679" y="2640030"/>
            <a:ext cx="1047082" cy="40011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2000" dirty="0"/>
              <a:t>96 = ?</a:t>
            </a:r>
          </a:p>
        </p:txBody>
      </p:sp>
      <p:sp>
        <p:nvSpPr>
          <p:cNvPr id="7" name="Hộp Văn bản 6"/>
          <p:cNvSpPr txBox="1"/>
          <p:nvPr/>
        </p:nvSpPr>
        <p:spPr>
          <a:xfrm>
            <a:off x="8087999" y="2640030"/>
            <a:ext cx="1648902" cy="40011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2000" dirty="0"/>
              <a:t>10080 = ?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489688" y="3708568"/>
            <a:ext cx="6163072" cy="1015663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1522605027922533360535618378132637429718068114961380688657908494580122963258952897654000350692006139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? (RSA 100)</a:t>
            </a:r>
          </a:p>
        </p:txBody>
      </p:sp>
      <p:sp>
        <p:nvSpPr>
          <p:cNvPr id="8" name="Chỗ dành sẵn cho Số hiệu Bản chiế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95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(2048 bits)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152898" y="2695431"/>
            <a:ext cx="7033262" cy="341632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5195908475657893494027183240048398571429282126204032027777137836043662020707595556264018525880784406918290641249515082189298559149176184502808489120072844992687392807287776735971418347270261896375014971824691165077613379859095700097330459748808428401797429100642458691817195118746121515172654632282216869987549182422433637259085141865462043576798423387184774447920739934236584823824281198163815010674810451660377306056201619676256133844143603833904414952634432190114657544454178424020924616515723350778707749817125772467962926386356373289912154831438167899885040445364023527381951378636564391212010397122822120720357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???????</a:t>
            </a: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96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NP-Complete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NP-complete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mọi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NP,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tồn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many-one reduction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NP-Complete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NP.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9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NP-Complete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Clique cover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://www.cs.mcgill.ca/~ethan/img/cliqueco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5" y="2464826"/>
            <a:ext cx="4386929" cy="344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84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NP-Complete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3-Sat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 descr="http://i.stack.imgur.com/SzH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698" y="2639412"/>
            <a:ext cx="7134225" cy="296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36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NP-Complete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Graph coloring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http://www.cis.upenn.edu/~mkearns/teaching/NetworkedLife/bg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676" y="2556932"/>
            <a:ext cx="2961311" cy="3195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00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NP-Hard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NP-HARD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NP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tồn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rút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gọn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(polynomial time reduction)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A.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K-minimum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spaning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tree.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k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đỉnh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G = (V, E)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70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Hình chữ nhật 3"/>
          <p:cNvSpPr/>
          <p:nvPr/>
        </p:nvSpPr>
        <p:spPr>
          <a:xfrm>
            <a:off x="3459358" y="2433935"/>
            <a:ext cx="5273282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Vì</a:t>
            </a:r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sao</a:t>
            </a:r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chúng</a:t>
            </a:r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ta </a:t>
            </a:r>
            <a:r>
              <a:rPr lang="en-US" sz="54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lại</a:t>
            </a:r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quan</a:t>
            </a:r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tâm</a:t>
            </a:r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tới</a:t>
            </a:r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P vs NP???</a:t>
            </a:r>
            <a:endParaRPr lang="vi-VN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4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bày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gốc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Tầm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77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Mối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hỗ dành sẵn cho Nội dung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498469"/>
            <a:ext cx="5308600" cy="3317875"/>
          </a:xfrm>
        </p:spPr>
      </p:pic>
      <p:sp>
        <p:nvSpPr>
          <p:cNvPr id="5" name="Hộp Văn bản 4"/>
          <p:cNvSpPr txBox="1"/>
          <p:nvPr/>
        </p:nvSpPr>
        <p:spPr>
          <a:xfrm>
            <a:off x="7300452" y="2610465"/>
            <a:ext cx="3716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xét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NP-complete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 = NP = NP-Complete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Số hiệu Bản chiế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78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êu đề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 = NP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⇒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???</a:t>
                </a:r>
                <a:endParaRPr lang="en-US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iêu đê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b="-1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 descr="http://science.dodlive.mil/files/2013/06/ai-imag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2462742"/>
            <a:ext cx="4547643" cy="341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valueofinnovation.org/assets/images/no-cancer-world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124" y="2569740"/>
            <a:ext cx="3161044" cy="319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14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1295402" y="2580419"/>
            <a:ext cx="9601196" cy="3318936"/>
          </a:xfrm>
        </p:spPr>
        <p:txBody>
          <a:bodyPr/>
          <a:lstStyle/>
          <a:p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“If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 = 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NP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, then the world would be a profoundly different place than we usually assume it to be. There would be no special value in "creative leaps," no fundamental gap between solving a problem and recognizing the solution once it's found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.”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											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Scott Aaronson, MIT</a:t>
            </a:r>
            <a:endParaRPr lang="en-US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97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1: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nhanh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chóng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chấp</a:t>
            </a:r>
            <a:r>
              <a:rPr lang="en-US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bất</a:t>
            </a:r>
            <a:r>
              <a:rPr lang="en-US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chấp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45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Tầm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Kurt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Godel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John Von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Neumman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1956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Stephen Cook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“The complexity of theorem proving procedures”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1971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19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Tầm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2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Bảng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4438402"/>
                  </p:ext>
                </p:extLst>
              </p:nvPr>
            </p:nvGraphicFramePr>
            <p:xfrm>
              <a:off x="1848092" y="2955375"/>
              <a:ext cx="812800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/>
                    <a:gridCol w="2032000"/>
                    <a:gridCol w="2032000"/>
                    <a:gridCol w="2032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𝑵𝑷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𝑵𝑷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Others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2002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61 (61%)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 (9%)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30%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2012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126 (83%)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12 (9%)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8%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Bảng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4438402"/>
                  </p:ext>
                </p:extLst>
              </p:nvPr>
            </p:nvGraphicFramePr>
            <p:xfrm>
              <a:off x="1848092" y="2955375"/>
              <a:ext cx="812800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/>
                    <a:gridCol w="2032000"/>
                    <a:gridCol w="2032000"/>
                    <a:gridCol w="2032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601" t="-8197" r="-201502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8197" r="-10089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Others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2002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61 (61%)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 (9%)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30%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2012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126 (83%)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12 (9%)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8%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Chỗ dành sẵn cho Số hiệu Bản chiế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4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thuyết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vọng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Combinatorics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Complexity.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Logic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Deep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Math.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Misc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(miscellaneous)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kĩ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95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hỗ dành sẵn cho Nội dung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Turing machine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Reduction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NP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NP-Complete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Số hiệu Bản chiế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90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579</TotalTime>
  <Words>1687</Words>
  <Application>Microsoft Office PowerPoint</Application>
  <PresentationFormat>Màn hình rộng</PresentationFormat>
  <Paragraphs>209</Paragraphs>
  <Slides>32</Slides>
  <Notes>23</Notes>
  <HiddenSlides>3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32</vt:i4>
      </vt:variant>
    </vt:vector>
  </HeadingPairs>
  <TitlesOfParts>
    <vt:vector size="38" baseType="lpstr">
      <vt:lpstr>Arial</vt:lpstr>
      <vt:lpstr>Calibri</vt:lpstr>
      <vt:lpstr>Cambria Math</vt:lpstr>
      <vt:lpstr>Garamond</vt:lpstr>
      <vt:lpstr>Times New Roman</vt:lpstr>
      <vt:lpstr>Organic</vt:lpstr>
      <vt:lpstr>Báo cáo đồ án cuối kì  P vs NP</vt:lpstr>
      <vt:lpstr>Nội dung trình bày</vt:lpstr>
      <vt:lpstr>Tổng quan</vt:lpstr>
      <vt:lpstr>Tổng quan (tt) Phát biểu bài toán </vt:lpstr>
      <vt:lpstr>Tổng quan (tt) Lịch sử bài toán &amp; Tầm quan trọng</vt:lpstr>
      <vt:lpstr>Tổng quan (tt) Lịch sử bài toán &amp; Tầm quan trọng</vt:lpstr>
      <vt:lpstr>Tổng quan (tt) Khảo sát</vt:lpstr>
      <vt:lpstr>Tổng quan (tt) Khảo sát</vt:lpstr>
      <vt:lpstr>Khái niệm</vt:lpstr>
      <vt:lpstr>Khái niệm – Turing machine</vt:lpstr>
      <vt:lpstr>Khái niệm – Turing machine</vt:lpstr>
      <vt:lpstr>Khái niệm – Turing machine</vt:lpstr>
      <vt:lpstr>Khái niệm – Reduction</vt:lpstr>
      <vt:lpstr>Khái niệm – Reduction</vt:lpstr>
      <vt:lpstr>Khái niệm – Reduction</vt:lpstr>
      <vt:lpstr>Khái niệm – Reduction</vt:lpstr>
      <vt:lpstr>Khái niệm – Reduction</vt:lpstr>
      <vt:lpstr>Khái niệm – Lớp bài toán P</vt:lpstr>
      <vt:lpstr>Khái niệm – Lớp bài toán P</vt:lpstr>
      <vt:lpstr>Khái niệm – Lớp bài toán NP</vt:lpstr>
      <vt:lpstr>Khái niệm – Lớp bài toán NP</vt:lpstr>
      <vt:lpstr>Khái niệm – Lớp bài toán NP</vt:lpstr>
      <vt:lpstr>Khái niệm – Lớp bài toán NP</vt:lpstr>
      <vt:lpstr>Khái niệm – Lớp bài toán NP-Complete</vt:lpstr>
      <vt:lpstr>Khái niệm – Lớp bài toán NP-Complete</vt:lpstr>
      <vt:lpstr>Khái niệm – Lớp bài toán NP-Complete</vt:lpstr>
      <vt:lpstr>Khái niệm – Lớp bài toán NP-Complete</vt:lpstr>
      <vt:lpstr>Khái niệm – Lớp bài toán NP-Hard</vt:lpstr>
      <vt:lpstr>Bản trình bày PowerPoint</vt:lpstr>
      <vt:lpstr>Mối quan hệ giữa các lớp bài toán</vt:lpstr>
      <vt:lpstr>P = NP ⇒???</vt:lpstr>
      <vt:lpstr>Lời kết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cuối kì  P vs NP</dc:title>
  <dc:creator>Nguyễn Phan Mạnh Hùng</dc:creator>
  <cp:lastModifiedBy>Nguyễn Phan Mạnh Hùng</cp:lastModifiedBy>
  <cp:revision>208</cp:revision>
  <dcterms:created xsi:type="dcterms:W3CDTF">2015-11-30T07:20:36Z</dcterms:created>
  <dcterms:modified xsi:type="dcterms:W3CDTF">2016-02-01T13:51:51Z</dcterms:modified>
</cp:coreProperties>
</file>