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70" r:id="rId3"/>
    <p:sldId id="259" r:id="rId4"/>
    <p:sldId id="262" r:id="rId5"/>
    <p:sldId id="263" r:id="rId6"/>
    <p:sldId id="264" r:id="rId7"/>
    <p:sldId id="260" r:id="rId8"/>
    <p:sldId id="261" r:id="rId9"/>
    <p:sldId id="266" r:id="rId10"/>
    <p:sldId id="267" r:id="rId11"/>
    <p:sldId id="265" r:id="rId12"/>
    <p:sldId id="268" r:id="rId13"/>
    <p:sldId id="269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85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496B4-4DB8-4E76-9D52-3272241E7CAB}" type="datetimeFigureOut">
              <a:rPr lang="en-GB" smtClean="0"/>
              <a:t>23/12/2015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5091-9CF7-4151-BCD6-581B803CA6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5091-9CF7-4151-BCD6-581B803CA6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8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Nếu</a:t>
            </a:r>
            <a:r>
              <a:rPr lang="en-US" baseline="0" dirty="0" smtClean="0"/>
              <a:t> P = NP,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endParaRPr lang="en-US" baseline="0" dirty="0" smtClean="0"/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P != NP, 100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5091-9CF7-4151-BCD6-581B803CA6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7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5 hay 500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5091-9CF7-4151-BCD6-581B803CA6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5091-9CF7-4151-BCD6-581B803CA6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6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5091-9CF7-4151-BCD6-581B803CA6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5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</a:t>
            </a:r>
            <a:r>
              <a:rPr lang="en-US" dirty="0" err="1" smtClean="0"/>
              <a:t>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đợi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hy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vọng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5091-9CF7-4151-BCD6-581B803CA6E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24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95091-9CF7-4151-BCD6-581B803CA6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 </a:t>
            </a:r>
            <a:r>
              <a:rPr lang="en-US" dirty="0" err="1" smtClean="0"/>
              <a:t>vs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tin </a:t>
            </a:r>
            <a:r>
              <a:rPr lang="en-US" dirty="0" err="1" smtClean="0"/>
              <a:t>rằng</a:t>
            </a:r>
            <a:r>
              <a:rPr lang="en-US" dirty="0" smtClean="0"/>
              <a:t> P != NP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kỉ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3000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NP-complete.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được</a:t>
            </a:r>
            <a:r>
              <a:rPr lang="en-US" dirty="0" smtClean="0"/>
              <a:t> P </a:t>
            </a:r>
            <a:r>
              <a:rPr lang="en-US" dirty="0" smtClean="0"/>
              <a:t>!= </a:t>
            </a:r>
            <a:r>
              <a:rPr lang="en-US" dirty="0" smtClean="0"/>
              <a:t>NP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complexity theory.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P </a:t>
            </a:r>
            <a:r>
              <a:rPr lang="en-US" dirty="0" smtClean="0"/>
              <a:t>!= </a:t>
            </a:r>
            <a:r>
              <a:rPr lang="en-US" dirty="0" smtClean="0"/>
              <a:t>NP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smtClean="0"/>
              <a:t>minh </a:t>
            </a:r>
            <a:r>
              <a:rPr lang="en-US" dirty="0" err="1" smtClean="0"/>
              <a:t>được</a:t>
            </a:r>
            <a:r>
              <a:rPr lang="en-US" dirty="0" smtClean="0"/>
              <a:t> P = NP,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lụy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sụp</a:t>
            </a:r>
            <a:r>
              <a:rPr lang="en-US" dirty="0" smtClean="0"/>
              <a:t> </a:t>
            </a:r>
            <a:r>
              <a:rPr lang="en-US" dirty="0" err="1" smtClean="0"/>
              <a:t>đổ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(2002)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P != NP.</a:t>
            </a:r>
          </a:p>
          <a:p>
            <a:pPr lvl="1"/>
            <a:r>
              <a:rPr lang="en-US" dirty="0" smtClean="0"/>
              <a:t>Relativizing proof (1975).</a:t>
            </a:r>
          </a:p>
          <a:p>
            <a:pPr lvl="1"/>
            <a:r>
              <a:rPr lang="en-US" dirty="0" smtClean="0"/>
              <a:t>Natural proof (1993).</a:t>
            </a:r>
          </a:p>
          <a:p>
            <a:pPr lvl="1"/>
            <a:r>
              <a:rPr lang="en-US" dirty="0" err="1" smtClean="0"/>
              <a:t>Algebrizing</a:t>
            </a:r>
            <a:r>
              <a:rPr lang="en-US" dirty="0" smtClean="0"/>
              <a:t> proof (2008).</a:t>
            </a:r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NP - complete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Tháng</a:t>
            </a:r>
            <a:r>
              <a:rPr lang="en-US" dirty="0" smtClean="0"/>
              <a:t> 8/2010, </a:t>
            </a:r>
            <a:r>
              <a:rPr lang="en-US" dirty="0" err="1" smtClean="0"/>
              <a:t>Vinay</a:t>
            </a:r>
            <a:r>
              <a:rPr lang="en-US" dirty="0" smtClean="0"/>
              <a:t> </a:t>
            </a:r>
            <a:r>
              <a:rPr lang="en-US" dirty="0" err="1" smtClean="0"/>
              <a:t>Deolalikar</a:t>
            </a:r>
            <a:r>
              <a:rPr lang="en-US" dirty="0" smtClean="0"/>
              <a:t> ở HP lab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khẳng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P != NP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100 </a:t>
            </a:r>
            <a:r>
              <a:rPr lang="en-US" dirty="0" err="1" smtClean="0"/>
              <a:t>trang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rào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draft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629400" cy="125272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57293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“If </a:t>
            </a:r>
            <a:r>
              <a:rPr lang="en-US" b="1" i="1" dirty="0" err="1"/>
              <a:t>Vinay</a:t>
            </a:r>
            <a:r>
              <a:rPr lang="en-US" b="1" i="1" dirty="0"/>
              <a:t> </a:t>
            </a:r>
            <a:r>
              <a:rPr lang="en-US" b="1" i="1" dirty="0" err="1"/>
              <a:t>Deolalikar</a:t>
            </a:r>
            <a:r>
              <a:rPr lang="en-US" b="1" i="1" dirty="0"/>
              <a:t> is awarded the $1,000,000 Clay Millennium Prize for his proof of P≠NP, then I, Scott Aaronson, will personally supplement his prize by the amount of $200,000</a:t>
            </a:r>
            <a:r>
              <a:rPr lang="en-US" b="1" i="1" dirty="0" smtClean="0"/>
              <a:t>.” – Scott Aaronson.</a:t>
            </a:r>
          </a:p>
          <a:p>
            <a:r>
              <a:rPr lang="en-US" i="1" dirty="0" smtClean="0"/>
              <a:t>“Why </a:t>
            </a:r>
            <a:r>
              <a:rPr lang="en-US" i="1" dirty="0"/>
              <a:t>does the proof not work for 2SAT, </a:t>
            </a:r>
            <a:r>
              <a:rPr lang="en-US" i="1" dirty="0" smtClean="0"/>
              <a:t>XOR-SAT, etc… </a:t>
            </a:r>
            <a:r>
              <a:rPr lang="en-US" i="1" dirty="0"/>
              <a:t>yet for which polynomial-time algorithms are known?</a:t>
            </a:r>
            <a:r>
              <a:rPr lang="en-US" dirty="0"/>
              <a:t> If </a:t>
            </a:r>
            <a:r>
              <a:rPr lang="en-US" dirty="0" err="1"/>
              <a:t>Deolalikar</a:t>
            </a:r>
            <a:r>
              <a:rPr lang="en-US" dirty="0"/>
              <a:t> can’t provide a clear and convincing answer to that question, the proof is </a:t>
            </a:r>
            <a:r>
              <a:rPr lang="en-US" dirty="0" smtClean="0"/>
              <a:t>toast.”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Aaronson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SIGACT News Complexity Theory Column </a:t>
            </a:r>
            <a:r>
              <a:rPr lang="en-US" dirty="0" smtClean="0"/>
              <a:t>36</a:t>
            </a:r>
          </a:p>
          <a:p>
            <a:r>
              <a:rPr lang="en-US" dirty="0" smtClean="0"/>
              <a:t>Scott Aaronson’s blog.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lvl="1"/>
            <a:r>
              <a:rPr lang="en-US" sz="5600" dirty="0" smtClean="0"/>
              <a:t>2002-2009:5</a:t>
            </a:r>
            <a:endParaRPr lang="en-US" sz="5600" dirty="0" smtClean="0"/>
          </a:p>
          <a:p>
            <a:pPr lvl="1"/>
            <a:r>
              <a:rPr lang="en-US" sz="5600" dirty="0"/>
              <a:t>2010-2019</a:t>
            </a:r>
            <a:r>
              <a:rPr lang="en-US" sz="5600" dirty="0" smtClean="0"/>
              <a:t>: 12</a:t>
            </a:r>
          </a:p>
          <a:p>
            <a:pPr lvl="1"/>
            <a:r>
              <a:rPr lang="en-US" sz="5600" dirty="0" smtClean="0"/>
              <a:t>2020-</a:t>
            </a:r>
            <a:r>
              <a:rPr lang="en-US" sz="5600" dirty="0"/>
              <a:t>20</a:t>
            </a:r>
            <a:r>
              <a:rPr lang="en-US" sz="5600" dirty="0" smtClean="0"/>
              <a:t>29</a:t>
            </a:r>
            <a:r>
              <a:rPr lang="en-US" sz="5600" dirty="0" smtClean="0"/>
              <a:t>: 13</a:t>
            </a:r>
          </a:p>
          <a:p>
            <a:pPr lvl="1"/>
            <a:r>
              <a:rPr lang="en-US" sz="5600" dirty="0" smtClean="0"/>
              <a:t>2030-</a:t>
            </a:r>
            <a:r>
              <a:rPr lang="en-US" sz="5600" dirty="0"/>
              <a:t>20</a:t>
            </a:r>
            <a:r>
              <a:rPr lang="en-US" sz="5600" dirty="0" smtClean="0"/>
              <a:t>39</a:t>
            </a:r>
            <a:r>
              <a:rPr lang="en-US" sz="5600" dirty="0" smtClean="0"/>
              <a:t>: 10</a:t>
            </a:r>
          </a:p>
          <a:p>
            <a:pPr lvl="1"/>
            <a:r>
              <a:rPr lang="en-US" sz="5600" dirty="0" smtClean="0"/>
              <a:t>2030-</a:t>
            </a:r>
            <a:r>
              <a:rPr lang="en-US" sz="5600" dirty="0"/>
              <a:t>20</a:t>
            </a:r>
            <a:r>
              <a:rPr lang="en-US" sz="5600" dirty="0" smtClean="0"/>
              <a:t>39</a:t>
            </a:r>
            <a:r>
              <a:rPr lang="en-US" sz="5600" dirty="0" smtClean="0"/>
              <a:t>: 10</a:t>
            </a:r>
          </a:p>
          <a:p>
            <a:pPr lvl="1"/>
            <a:r>
              <a:rPr lang="en-US" sz="5600" dirty="0" smtClean="0"/>
              <a:t>2040-</a:t>
            </a:r>
            <a:r>
              <a:rPr lang="en-US" sz="5600" dirty="0"/>
              <a:t>20</a:t>
            </a:r>
            <a:r>
              <a:rPr lang="en-US" sz="5600" dirty="0" smtClean="0"/>
              <a:t>49</a:t>
            </a:r>
            <a:r>
              <a:rPr lang="en-US" sz="5600" dirty="0" smtClean="0"/>
              <a:t>: 5</a:t>
            </a:r>
          </a:p>
          <a:p>
            <a:pPr lvl="1"/>
            <a:r>
              <a:rPr lang="en-US" sz="5600" dirty="0" smtClean="0"/>
              <a:t>2050-</a:t>
            </a:r>
            <a:r>
              <a:rPr lang="en-US" sz="5600" dirty="0"/>
              <a:t>20</a:t>
            </a:r>
            <a:r>
              <a:rPr lang="en-US" sz="5600" dirty="0" smtClean="0"/>
              <a:t>59</a:t>
            </a:r>
            <a:r>
              <a:rPr lang="en-US" sz="5600" dirty="0" smtClean="0"/>
              <a:t>: 12</a:t>
            </a:r>
          </a:p>
          <a:p>
            <a:pPr lvl="1"/>
            <a:r>
              <a:rPr lang="en-US" sz="5600" dirty="0" smtClean="0"/>
              <a:t>2060-</a:t>
            </a:r>
            <a:r>
              <a:rPr lang="en-US" sz="5600" dirty="0"/>
              <a:t>20</a:t>
            </a:r>
            <a:r>
              <a:rPr lang="en-US" sz="5600" dirty="0" smtClean="0"/>
              <a:t>69</a:t>
            </a:r>
            <a:r>
              <a:rPr lang="en-US" sz="5600" dirty="0" smtClean="0"/>
              <a:t>: 4</a:t>
            </a:r>
          </a:p>
          <a:p>
            <a:pPr lvl="1"/>
            <a:r>
              <a:rPr lang="en-US" sz="5600" dirty="0" smtClean="0"/>
              <a:t>2070-</a:t>
            </a:r>
            <a:r>
              <a:rPr lang="en-US" sz="5600" dirty="0"/>
              <a:t>20</a:t>
            </a:r>
            <a:r>
              <a:rPr lang="en-US" sz="5600" dirty="0" smtClean="0"/>
              <a:t>79</a:t>
            </a:r>
            <a:r>
              <a:rPr lang="en-US" sz="5600" dirty="0" smtClean="0"/>
              <a:t>: 0</a:t>
            </a:r>
          </a:p>
          <a:p>
            <a:pPr lvl="1"/>
            <a:r>
              <a:rPr lang="en-US" sz="5600" dirty="0" smtClean="0"/>
              <a:t>2080-</a:t>
            </a:r>
            <a:r>
              <a:rPr lang="en-US" sz="5600" dirty="0"/>
              <a:t>20</a:t>
            </a:r>
            <a:r>
              <a:rPr lang="en-US" sz="5600" dirty="0" smtClean="0"/>
              <a:t>89</a:t>
            </a:r>
            <a:r>
              <a:rPr lang="en-US" sz="5600" dirty="0" smtClean="0"/>
              <a:t>: 1</a:t>
            </a:r>
          </a:p>
          <a:p>
            <a:pPr lvl="1"/>
            <a:r>
              <a:rPr lang="en-US" sz="5600" dirty="0" smtClean="0"/>
              <a:t>2100-2110:  7</a:t>
            </a:r>
          </a:p>
          <a:p>
            <a:pPr lvl="1"/>
            <a:r>
              <a:rPr lang="en-US" sz="5600" dirty="0" smtClean="0"/>
              <a:t>2111-2199:  0</a:t>
            </a:r>
          </a:p>
          <a:p>
            <a:pPr lvl="1"/>
            <a:r>
              <a:rPr lang="en-US" sz="5600" dirty="0" smtClean="0"/>
              <a:t>2200-3000: 5</a:t>
            </a:r>
          </a:p>
          <a:p>
            <a:pPr lvl="1"/>
            <a:r>
              <a:rPr lang="en-US" sz="5600" dirty="0" smtClean="0"/>
              <a:t>Never: 5</a:t>
            </a:r>
            <a:endParaRPr lang="en-US" sz="5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(2002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P vs NP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“If </a:t>
            </a:r>
            <a:r>
              <a:rPr lang="en-US" b="1" dirty="0" smtClean="0">
                <a:sym typeface="Wingdings" pitchFamily="2" charset="2"/>
              </a:rPr>
              <a:t>P = NP </a:t>
            </a:r>
            <a:r>
              <a:rPr lang="en-US" dirty="0" smtClean="0">
                <a:sym typeface="Wingdings" pitchFamily="2" charset="2"/>
              </a:rPr>
              <a:t>then it will be proven within </a:t>
            </a:r>
            <a:r>
              <a:rPr lang="en-US" b="1" dirty="0" smtClean="0">
                <a:sym typeface="Wingdings" pitchFamily="2" charset="2"/>
              </a:rPr>
              <a:t>10 years</a:t>
            </a:r>
            <a:r>
              <a:rPr lang="en-US" dirty="0" smtClean="0">
                <a:sym typeface="Wingdings" pitchFamily="2" charset="2"/>
              </a:rPr>
              <a:t>. If </a:t>
            </a:r>
            <a:r>
              <a:rPr lang="en-US" b="1" dirty="0" smtClean="0">
                <a:sym typeface="Wingdings" pitchFamily="2" charset="2"/>
              </a:rPr>
              <a:t>P != NP</a:t>
            </a:r>
            <a:r>
              <a:rPr lang="en-US" dirty="0" smtClean="0">
                <a:sym typeface="Wingdings" pitchFamily="2" charset="2"/>
              </a:rPr>
              <a:t> then it will not be proven for at least </a:t>
            </a:r>
            <a:r>
              <a:rPr lang="en-US" b="1" dirty="0" smtClean="0">
                <a:sym typeface="Wingdings" pitchFamily="2" charset="2"/>
              </a:rPr>
              <a:t>100 years</a:t>
            </a:r>
            <a:r>
              <a:rPr lang="en-US" dirty="0" smtClean="0">
                <a:sym typeface="Wingdings" pitchFamily="2" charset="2"/>
              </a:rPr>
              <a:t>” – </a:t>
            </a:r>
            <a:r>
              <a:rPr lang="en-US" i="1" dirty="0" smtClean="0">
                <a:sym typeface="Wingdings" pitchFamily="2" charset="2"/>
              </a:rPr>
              <a:t>Marius </a:t>
            </a:r>
            <a:r>
              <a:rPr lang="en-US" i="1" dirty="0" err="1" smtClean="0">
                <a:sym typeface="Wingdings" pitchFamily="2" charset="2"/>
              </a:rPr>
              <a:t>Zimand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endParaRPr lang="en-US" i="1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6576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“At this moment, I believe we have </a:t>
            </a:r>
            <a:r>
              <a:rPr lang="en-US" b="1" dirty="0">
                <a:sym typeface="Wingdings" pitchFamily="2" charset="2"/>
              </a:rPr>
              <a:t>no techniques that get us even close to a solution</a:t>
            </a:r>
            <a:r>
              <a:rPr lang="en-US" dirty="0">
                <a:sym typeface="Wingdings" pitchFamily="2" charset="2"/>
              </a:rPr>
              <a:t>. Thus any attempt to guess when or how the problem will be solved is meaningless. </a:t>
            </a:r>
            <a:r>
              <a:rPr lang="en-US" b="1" dirty="0">
                <a:sym typeface="Wingdings" pitchFamily="2" charset="2"/>
              </a:rPr>
              <a:t>The solution may come in 5 years or 500 years</a:t>
            </a:r>
            <a:r>
              <a:rPr lang="en-US" dirty="0">
                <a:sym typeface="Wingdings" pitchFamily="2" charset="2"/>
              </a:rPr>
              <a:t>; it is just impossible to tell.” – </a:t>
            </a:r>
            <a:r>
              <a:rPr lang="en-US" i="1" dirty="0">
                <a:sym typeface="Wingdings" pitchFamily="2" charset="2"/>
              </a:rPr>
              <a:t>Lance </a:t>
            </a:r>
            <a:r>
              <a:rPr lang="en-US" i="1" dirty="0" err="1">
                <a:sym typeface="Wingdings" pitchFamily="2" charset="2"/>
              </a:rPr>
              <a:t>Fortnow</a:t>
            </a:r>
            <a:endParaRPr lang="en-US" i="1" dirty="0">
              <a:sym typeface="Wingdings" pitchFamily="2" charset="2"/>
            </a:endParaRPr>
          </a:p>
          <a:p>
            <a:pPr marL="0" indent="0">
              <a:buNone/>
            </a:pPr>
            <a:endParaRPr lang="en-US" i="1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733800"/>
          </a:xfrm>
        </p:spPr>
        <p:txBody>
          <a:bodyPr>
            <a:normAutofit/>
          </a:bodyPr>
          <a:lstStyle/>
          <a:p>
            <a:r>
              <a:rPr lang="en-US" dirty="0"/>
              <a:t>“Only a </a:t>
            </a:r>
            <a:r>
              <a:rPr lang="en-US" b="1" dirty="0"/>
              <a:t>few people will follow </a:t>
            </a:r>
            <a:r>
              <a:rPr lang="en-US" dirty="0"/>
              <a:t>the proof. Whoever does will spend the rest of his life convincing people it is correct.” - </a:t>
            </a:r>
            <a:r>
              <a:rPr lang="en-US" dirty="0" err="1"/>
              <a:t>Anonoymous</a:t>
            </a:r>
            <a:endParaRPr lang="en-US" dirty="0"/>
          </a:p>
          <a:p>
            <a:pPr marL="0" indent="0">
              <a:buNone/>
            </a:pPr>
            <a:endParaRPr lang="en-US" i="1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“…</a:t>
            </a:r>
            <a:endParaRPr lang="en-US" dirty="0"/>
          </a:p>
          <a:p>
            <a:r>
              <a:rPr lang="en-US" dirty="0" smtClean="0"/>
              <a:t>I’d </a:t>
            </a:r>
            <a:r>
              <a:rPr lang="en-US" dirty="0"/>
              <a:t>bet 5,000 current dollars that </a:t>
            </a:r>
            <a:r>
              <a:rPr lang="en-US" dirty="0" smtClean="0"/>
              <a:t>P </a:t>
            </a:r>
            <a:r>
              <a:rPr lang="en-US" dirty="0" err="1" smtClean="0"/>
              <a:t>vs</a:t>
            </a:r>
            <a:r>
              <a:rPr lang="en-US" dirty="0" smtClean="0"/>
              <a:t> NP </a:t>
            </a:r>
            <a:r>
              <a:rPr lang="en-US" dirty="0"/>
              <a:t>is not solved within 5 </a:t>
            </a:r>
            <a:r>
              <a:rPr lang="en-US" dirty="0" smtClean="0"/>
              <a:t>years.</a:t>
            </a:r>
            <a:endParaRPr lang="en-US" dirty="0"/>
          </a:p>
          <a:p>
            <a:r>
              <a:rPr lang="en-US" dirty="0" smtClean="0"/>
              <a:t>I’d </a:t>
            </a:r>
            <a:r>
              <a:rPr lang="en-US" dirty="0"/>
              <a:t>bet 1,000 current dollars that </a:t>
            </a:r>
            <a:r>
              <a:rPr lang="en-US" dirty="0" smtClean="0"/>
              <a:t>P </a:t>
            </a:r>
            <a:r>
              <a:rPr lang="en-US" dirty="0" err="1" smtClean="0"/>
              <a:t>vs</a:t>
            </a:r>
            <a:r>
              <a:rPr lang="en-US" dirty="0" smtClean="0"/>
              <a:t> NP </a:t>
            </a:r>
            <a:r>
              <a:rPr lang="en-US" dirty="0"/>
              <a:t>is not solved within 10 </a:t>
            </a:r>
            <a:r>
              <a:rPr lang="en-US" dirty="0" smtClean="0"/>
              <a:t>years.</a:t>
            </a:r>
            <a:endParaRPr lang="en-US" dirty="0"/>
          </a:p>
          <a:p>
            <a:r>
              <a:rPr lang="en-US" dirty="0" smtClean="0"/>
              <a:t>I’d </a:t>
            </a:r>
            <a:r>
              <a:rPr lang="en-US" dirty="0"/>
              <a:t>bet 500 current dollars that </a:t>
            </a:r>
            <a:r>
              <a:rPr lang="en-US" dirty="0" smtClean="0"/>
              <a:t>P </a:t>
            </a:r>
            <a:r>
              <a:rPr lang="en-US" dirty="0" err="1" smtClean="0"/>
              <a:t>vs</a:t>
            </a:r>
            <a:r>
              <a:rPr lang="en-US" dirty="0" smtClean="0"/>
              <a:t> NP </a:t>
            </a:r>
            <a:r>
              <a:rPr lang="en-US" dirty="0"/>
              <a:t>is not solved within 20 </a:t>
            </a:r>
            <a:r>
              <a:rPr lang="en-US" dirty="0" smtClean="0"/>
              <a:t>years.</a:t>
            </a:r>
            <a:endParaRPr lang="en-US" dirty="0"/>
          </a:p>
          <a:p>
            <a:r>
              <a:rPr lang="en-US" dirty="0" smtClean="0"/>
              <a:t>I’d </a:t>
            </a:r>
            <a:r>
              <a:rPr lang="en-US" dirty="0"/>
              <a:t>bet 200 current dollars that </a:t>
            </a:r>
            <a:r>
              <a:rPr lang="en-US" dirty="0" smtClean="0"/>
              <a:t>P </a:t>
            </a:r>
            <a:r>
              <a:rPr lang="en-US" dirty="0" err="1" smtClean="0"/>
              <a:t>vs</a:t>
            </a:r>
            <a:r>
              <a:rPr lang="en-US" dirty="0" smtClean="0"/>
              <a:t> NP </a:t>
            </a:r>
            <a:r>
              <a:rPr lang="en-US" dirty="0"/>
              <a:t>is not solved within 40 </a:t>
            </a:r>
            <a:r>
              <a:rPr lang="en-US" dirty="0" smtClean="0"/>
              <a:t>years.“ – </a:t>
            </a:r>
            <a:r>
              <a:rPr lang="en-US" i="1" dirty="0" smtClean="0"/>
              <a:t>Stephan </a:t>
            </a:r>
            <a:r>
              <a:rPr lang="en-US" i="1" dirty="0" err="1" smtClean="0"/>
              <a:t>Fenner</a:t>
            </a:r>
            <a:r>
              <a:rPr lang="en-US" i="1" dirty="0" smtClean="0"/>
              <a:t>.</a:t>
            </a: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(2002)</a:t>
            </a:r>
          </a:p>
        </p:txBody>
      </p:sp>
    </p:spTree>
    <p:extLst>
      <p:ext uri="{BB962C8B-B14F-4D97-AF65-F5344CB8AC3E}">
        <p14:creationId xmlns:p14="http://schemas.microsoft.com/office/powerpoint/2010/main" val="1355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“Being </a:t>
            </a:r>
            <a:r>
              <a:rPr lang="en-US" dirty="0">
                <a:sym typeface="Wingdings" pitchFamily="2" charset="2"/>
              </a:rPr>
              <a:t>attached to a speculation is not a good guide to research planning. One should always </a:t>
            </a:r>
            <a:r>
              <a:rPr lang="en-US" b="1" dirty="0">
                <a:sym typeface="Wingdings" pitchFamily="2" charset="2"/>
              </a:rPr>
              <a:t>try both directions</a:t>
            </a:r>
            <a:r>
              <a:rPr lang="en-US" dirty="0">
                <a:sym typeface="Wingdings" pitchFamily="2" charset="2"/>
              </a:rPr>
              <a:t> of every problem. </a:t>
            </a:r>
            <a:r>
              <a:rPr lang="en-US" b="1" dirty="0">
                <a:sym typeface="Wingdings" pitchFamily="2" charset="2"/>
              </a:rPr>
              <a:t>Prejudice</a:t>
            </a:r>
            <a:r>
              <a:rPr lang="en-US" dirty="0">
                <a:sym typeface="Wingdings" pitchFamily="2" charset="2"/>
              </a:rPr>
              <a:t> has caused famous mathematicians to </a:t>
            </a:r>
            <a:r>
              <a:rPr lang="en-US" b="1" dirty="0">
                <a:sym typeface="Wingdings" pitchFamily="2" charset="2"/>
              </a:rPr>
              <a:t>fail </a:t>
            </a:r>
            <a:r>
              <a:rPr lang="en-US" b="1" dirty="0" smtClean="0">
                <a:sym typeface="Wingdings" pitchFamily="2" charset="2"/>
              </a:rPr>
              <a:t>to solve </a:t>
            </a:r>
            <a:r>
              <a:rPr lang="en-US" dirty="0">
                <a:sym typeface="Wingdings" pitchFamily="2" charset="2"/>
              </a:rPr>
              <a:t>famous problems whose solution was opposite to their expectations, even though </a:t>
            </a:r>
            <a:r>
              <a:rPr lang="en-US" dirty="0" smtClean="0">
                <a:sym typeface="Wingdings" pitchFamily="2" charset="2"/>
              </a:rPr>
              <a:t>they had </a:t>
            </a:r>
            <a:r>
              <a:rPr lang="en-US" dirty="0">
                <a:sym typeface="Wingdings" pitchFamily="2" charset="2"/>
              </a:rPr>
              <a:t>developed all the methods required</a:t>
            </a:r>
            <a:r>
              <a:rPr lang="en-US" dirty="0" smtClean="0">
                <a:sym typeface="Wingdings" pitchFamily="2" charset="2"/>
              </a:rPr>
              <a:t>.” – </a:t>
            </a:r>
            <a:r>
              <a:rPr lang="en-US" i="1" dirty="0" smtClean="0">
                <a:sym typeface="Wingdings" pitchFamily="2" charset="2"/>
              </a:rPr>
              <a:t>Anil </a:t>
            </a:r>
            <a:r>
              <a:rPr lang="en-US" i="1" dirty="0" err="1" smtClean="0">
                <a:sym typeface="Wingdings" pitchFamily="2" charset="2"/>
              </a:rPr>
              <a:t>Nerode</a:t>
            </a:r>
            <a:r>
              <a:rPr lang="en-US" i="1" dirty="0" smtClean="0">
                <a:sym typeface="Wingdings" pitchFamily="2" charset="2"/>
              </a:rPr>
              <a:t>.</a:t>
            </a:r>
            <a:endParaRPr lang="en-US" i="1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(2002)</a:t>
            </a:r>
          </a:p>
        </p:txBody>
      </p:sp>
    </p:spTree>
    <p:extLst>
      <p:ext uri="{BB962C8B-B14F-4D97-AF65-F5344CB8AC3E}">
        <p14:creationId xmlns:p14="http://schemas.microsoft.com/office/powerpoint/2010/main" val="28373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“It </a:t>
            </a:r>
            <a:r>
              <a:rPr lang="en-US" dirty="0"/>
              <a:t>will be solved by either </a:t>
            </a:r>
            <a:r>
              <a:rPr lang="en-US" b="1" dirty="0"/>
              <a:t>2048 or 4096</a:t>
            </a:r>
            <a:r>
              <a:rPr lang="en-US" dirty="0"/>
              <a:t>. I </a:t>
            </a:r>
            <a:r>
              <a:rPr lang="en-US" dirty="0" smtClean="0"/>
              <a:t>am currently </a:t>
            </a:r>
            <a:r>
              <a:rPr lang="en-US" dirty="0"/>
              <a:t>somewhat </a:t>
            </a:r>
            <a:r>
              <a:rPr lang="en-US" b="1" dirty="0"/>
              <a:t>pessimistic</a:t>
            </a:r>
            <a:r>
              <a:rPr lang="en-US" dirty="0"/>
              <a:t>. The outcome will be the truly worst case scenario: </a:t>
            </a:r>
            <a:r>
              <a:rPr lang="en-US" dirty="0" smtClean="0"/>
              <a:t>namely that </a:t>
            </a:r>
            <a:r>
              <a:rPr lang="en-US" dirty="0"/>
              <a:t>someone will prove “P=NP because there are only finitely many obstructions to </a:t>
            </a:r>
            <a:r>
              <a:rPr lang="en-US" dirty="0" smtClean="0"/>
              <a:t>the opposite </a:t>
            </a:r>
            <a:r>
              <a:rPr lang="en-US" dirty="0"/>
              <a:t>hypothesis”; hence there will exists a polynomial time solution to SAT but we </a:t>
            </a:r>
            <a:r>
              <a:rPr lang="en-US" dirty="0" smtClean="0"/>
              <a:t>will never </a:t>
            </a:r>
            <a:r>
              <a:rPr lang="en-US" dirty="0"/>
              <a:t>know its complexity</a:t>
            </a:r>
            <a:r>
              <a:rPr lang="en-US" dirty="0" smtClean="0"/>
              <a:t>!” – </a:t>
            </a:r>
            <a:r>
              <a:rPr lang="en-US" i="1" dirty="0" smtClean="0"/>
              <a:t>Donald Knuth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(2002)</a:t>
            </a:r>
          </a:p>
        </p:txBody>
      </p:sp>
    </p:spTree>
    <p:extLst>
      <p:ext uri="{BB962C8B-B14F-4D97-AF65-F5344CB8AC3E}">
        <p14:creationId xmlns:p14="http://schemas.microsoft.com/office/powerpoint/2010/main" val="20587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 = NP, then the world would be a profoundly different place than we usually assume it to be. There would be no special value in "creative leaps," </a:t>
            </a:r>
            <a:r>
              <a:rPr lang="en-US" b="1" dirty="0"/>
              <a:t>no fundamental gap between solving a problem and recognizing the solution once it's </a:t>
            </a:r>
            <a:r>
              <a:rPr lang="en-US" b="1" dirty="0" smtClean="0"/>
              <a:t>found</a:t>
            </a:r>
            <a:r>
              <a:rPr lang="en-US" dirty="0" smtClean="0"/>
              <a:t> – </a:t>
            </a:r>
            <a:r>
              <a:rPr lang="en-US" i="1" dirty="0" smtClean="0"/>
              <a:t>Scott Aaronson</a:t>
            </a:r>
            <a:r>
              <a:rPr lang="en-US" dirty="0" smtClean="0"/>
              <a:t>.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ý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(2002)</a:t>
            </a:r>
          </a:p>
        </p:txBody>
      </p:sp>
    </p:spTree>
    <p:extLst>
      <p:ext uri="{BB962C8B-B14F-4D97-AF65-F5344CB8AC3E}">
        <p14:creationId xmlns:p14="http://schemas.microsoft.com/office/powerpoint/2010/main" val="22800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163</TotalTime>
  <Words>964</Words>
  <Application>Microsoft Office PowerPoint</Application>
  <PresentationFormat>Trình chiếu Trên màn hình (4:3)</PresentationFormat>
  <Paragraphs>66</Paragraphs>
  <Slides>14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Calibri</vt:lpstr>
      <vt:lpstr>Candara</vt:lpstr>
      <vt:lpstr>Symbol</vt:lpstr>
      <vt:lpstr>Wingdings</vt:lpstr>
      <vt:lpstr>Waveform</vt:lpstr>
      <vt:lpstr>Một số thông tin thú vị về bài toán P vs NP</vt:lpstr>
      <vt:lpstr>Khảo sát (2002) Khi nào P vs NP được giải</vt:lpstr>
      <vt:lpstr>Một số ý kiến của nhà khoa học (2002)</vt:lpstr>
      <vt:lpstr>Một số ý kiến của nhà khoa học (2002)</vt:lpstr>
      <vt:lpstr>Một số ý kiến của nhà khoa học (2002)</vt:lpstr>
      <vt:lpstr>Một số ý kiến của nhà khoa học (2002)</vt:lpstr>
      <vt:lpstr>Một số ý kiến của nhà khoa học (2002)</vt:lpstr>
      <vt:lpstr>Một số ý kiến của nhà khoa học (2002)</vt:lpstr>
      <vt:lpstr>Một số ý kiến của nhà khoa học (2002)</vt:lpstr>
      <vt:lpstr>Kết quả (2002)</vt:lpstr>
      <vt:lpstr>Barrier</vt:lpstr>
      <vt:lpstr>Nghiên cứu thu hút sự chú ý gần đây nhất</vt:lpstr>
      <vt:lpstr>Phản ứng của Aaronson</vt:lpstr>
      <vt:lpstr>Tài liệu tham khảo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P != NP</dc:title>
  <dc:creator>User</dc:creator>
  <cp:lastModifiedBy>Nguyễn Phan Mạnh Hùng</cp:lastModifiedBy>
  <cp:revision>20</cp:revision>
  <dcterms:created xsi:type="dcterms:W3CDTF">2006-08-16T00:00:00Z</dcterms:created>
  <dcterms:modified xsi:type="dcterms:W3CDTF">2015-12-23T04:26:14Z</dcterms:modified>
</cp:coreProperties>
</file>