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9" r:id="rId23"/>
    <p:sldId id="280" r:id="rId24"/>
    <p:sldId id="281" r:id="rId25"/>
    <p:sldId id="282" r:id="rId26"/>
    <p:sldId id="265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BBB58BDD-449B-46D5-9E07-A34ECF8319B2}">
          <p14:sldIdLst>
            <p14:sldId id="256"/>
            <p14:sldId id="257"/>
            <p14:sldId id="258"/>
          </p14:sldIdLst>
        </p14:section>
        <p14:section name="Khái niệm" id="{D32D848F-4392-487B-945E-72B60B5E12FA}">
          <p14:sldIdLst>
            <p14:sldId id="259"/>
            <p14:sldId id="260"/>
          </p14:sldIdLst>
        </p14:section>
        <p14:section name="Spam" id="{0912067A-2D3A-404B-AFC1-9AE581D3834C}">
          <p14:sldIdLst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4"/>
            <p14:sldId id="275"/>
            <p14:sldId id="277"/>
            <p14:sldId id="279"/>
          </p14:sldIdLst>
        </p14:section>
        <p14:section name="Spade" id="{E9C99036-4215-453F-AABC-573A900AE9D7}">
          <p14:sldIdLst>
            <p14:sldId id="280"/>
            <p14:sldId id="281"/>
            <p14:sldId id="282"/>
            <p14:sldId id="265"/>
          </p14:sldIdLst>
        </p14:section>
        <p14:section name="CMAP" id="{F1557DE4-DAB1-4B1A-A83A-82D62647268F}">
          <p14:sldIdLst>
            <p14:sldId id="283"/>
            <p14:sldId id="285"/>
            <p14:sldId id="284"/>
            <p14:sldId id="286"/>
          </p14:sldIdLst>
        </p14:section>
        <p14:section name="So sánh" id="{2D2B13E2-1296-420E-86DC-3BF691EBC7D9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1986-DAE8-4542-A17F-C21616B50C63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6BC-DBE4-4492-B5F2-9CFFED87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E6BC-DBE4-4492-B5F2-9CFFED876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EA94-F0AC-439B-B503-E7E332697577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07F9-F47F-4454-AD39-F0BF48CF7C81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A13D-5A9D-47DD-AB7E-75BDDA91975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AA54-559E-4108-989A-64E9069EC73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47E2-C232-40F2-A51E-B5533EBAE09E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ADF4-6EA5-41FA-90B2-9B7C036534B7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1E8C-6BBC-4351-9D49-71628BCD250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059-BD13-480F-93CF-428C8569BB0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E6DF-9F65-4422-9875-997B0F369F61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63FE-7F7B-4C2F-9660-DCA356CBC9F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BBE9-A694-433B-9D6E-5005D7281A98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5C87-BE02-4F6F-99B6-BC22E5A92A8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C55-4545-4C81-BF14-52F5C09CE4AA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98F2-2166-4A48-A914-595673F6E45B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F42-A946-4CC3-90C6-6103654B7AEB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3195-3220-48D5-9D3D-611456790E17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24D-4569-4596-AD32-8D3F79BA62FC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12232" y="649706"/>
            <a:ext cx="10202779" cy="121518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KHAI THÁC DỮ LIỆU VÀ ỨNG DỤNG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Nguyễn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Nguyễn Phan Mạnh Hùng - 1312727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6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 = ({a})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b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s-step,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-step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Đường kết nối Mũi tên Thẳng 5"/>
          <p:cNvCxnSpPr>
            <a:stCxn id="8" idx="2"/>
            <a:endCxn id="11" idx="0"/>
          </p:cNvCxnSpPr>
          <p:nvPr/>
        </p:nvCxnSpPr>
        <p:spPr>
          <a:xfrm>
            <a:off x="6514749" y="4704348"/>
            <a:ext cx="113773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/>
          <p:cNvCxnSpPr>
            <a:stCxn id="8" idx="2"/>
            <a:endCxn id="16" idx="0"/>
          </p:cNvCxnSpPr>
          <p:nvPr/>
        </p:nvCxnSpPr>
        <p:spPr>
          <a:xfrm flipH="1">
            <a:off x="5621146" y="4704348"/>
            <a:ext cx="89360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Hộp Văn bản 7"/>
          <p:cNvSpPr txBox="1"/>
          <p:nvPr/>
        </p:nvSpPr>
        <p:spPr>
          <a:xfrm>
            <a:off x="6377532" y="43350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Hộp Văn bản 10"/>
          <p:cNvSpPr txBox="1"/>
          <p:nvPr/>
        </p:nvSpPr>
        <p:spPr>
          <a:xfrm>
            <a:off x="6986274" y="516938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 = (s, {b})</a:t>
            </a:r>
            <a:endParaRPr lang="en-US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4953335" y="516938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 = ({</a:t>
            </a:r>
            <a:r>
              <a:rPr lang="en-US" dirty="0" err="1" smtClean="0"/>
              <a:t>a,b</a:t>
            </a: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6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S-step pruning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I-step pruning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 S-step pruning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249904"/>
            <a:ext cx="8915400" cy="326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-step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u = (s, 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(s, {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h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(s, 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}), g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(s, {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I-step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554704"/>
            <a:ext cx="8915400" cy="326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I-step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= (s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 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(s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(s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I-step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554704"/>
            <a:ext cx="8915400" cy="326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2109120"/>
            <a:ext cx="6665495" cy="4147302"/>
          </a:xfrm>
        </p:spPr>
      </p:pic>
    </p:spTree>
    <p:extLst>
      <p:ext uri="{BB962C8B-B14F-4D97-AF65-F5344CB8AC3E}">
        <p14:creationId xmlns:p14="http://schemas.microsoft.com/office/powerpoint/2010/main" val="22413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(I-step &amp; S-step)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chi phi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(horizontal representation)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(vertical representation)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B(a)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biễu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bitmap B(s)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transaction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biễu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j,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j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Bitmap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({a},</a:t>
            </a:r>
            <a:r>
              <a:rPr lang="en-US" dirty="0"/>
              <a:t>{</a:t>
            </a:r>
            <a:r>
              <a:rPr lang="en-US" dirty="0" smtClean="0"/>
              <a:t>b})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28" y="2603577"/>
            <a:ext cx="4477375" cy="3696216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13" y="3019925"/>
            <a:ext cx="1307234" cy="33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I) 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sequential pattern.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IV)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SPADE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SPADE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VI)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S-step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7" y="2595694"/>
            <a:ext cx="5484247" cy="33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S-step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b.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s’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B(s’) = B(s)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B(a)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B(s)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B(s),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j &gt; 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0.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s.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I-step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03" y="2642240"/>
            <a:ext cx="4790520" cy="3629930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8274270" y="3477126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B(s’) 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B(s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i="1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hỗ dành sẵn cho Nội dung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item),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prefix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k-1 items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i="1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2213201"/>
            <a:ext cx="6838095" cy="3619048"/>
          </a:xfrm>
        </p:spPr>
      </p:pic>
    </p:spTree>
    <p:extLst>
      <p:ext uri="{BB962C8B-B14F-4D97-AF65-F5344CB8AC3E}">
        <p14:creationId xmlns:p14="http://schemas.microsoft.com/office/powerpoint/2010/main" val="25019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785430" y="2007741"/>
            <a:ext cx="8911687" cy="128089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Ở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thuật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toán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ta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đều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gặp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phải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92925" y="3709737"/>
            <a:ext cx="8915400" cy="1403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sequences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database.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ình chữ nhật 4"/>
          <p:cNvSpPr/>
          <p:nvPr/>
        </p:nvSpPr>
        <p:spPr>
          <a:xfrm>
            <a:off x="3105461" y="2268085"/>
            <a:ext cx="74823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Liệu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ta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có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thể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làm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tốt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hơn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???</a:t>
            </a:r>
            <a:endParaRPr lang="vi-V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2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CMAP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42" y="2751513"/>
            <a:ext cx="755437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18446"/>
            <a:ext cx="870706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∈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(u) ⇔ ({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∈ CMAPs(u) ⇔ ({u},{v})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sequential pattern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pattern mining: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Xét</a:t>
            </a:r>
            <a:r>
              <a:rPr lang="en-US" sz="2400" dirty="0"/>
              <a:t> sequence s = (s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, ... {i</a:t>
            </a:r>
            <a:r>
              <a:rPr lang="en-US" sz="2400" baseline="-25000" dirty="0"/>
              <a:t>1</a:t>
            </a:r>
            <a:r>
              <a:rPr lang="en-US" sz="2400" dirty="0"/>
              <a:t>,i</a:t>
            </a:r>
            <a:r>
              <a:rPr lang="en-US" sz="2400" baseline="-25000" dirty="0"/>
              <a:t>2</a:t>
            </a:r>
            <a:r>
              <a:rPr lang="en-US" sz="2400" dirty="0"/>
              <a:t>,...i</a:t>
            </a:r>
            <a:r>
              <a:rPr lang="en-US" sz="2400" baseline="-25000" dirty="0"/>
              <a:t>t</a:t>
            </a:r>
            <a:r>
              <a:rPr lang="en-US" sz="2400" dirty="0"/>
              <a:t>}), </a:t>
            </a:r>
            <a:r>
              <a:rPr lang="en-US" sz="2400" dirty="0" err="1"/>
              <a:t>và</a:t>
            </a:r>
            <a:r>
              <a:rPr lang="en-US" sz="2400" dirty="0"/>
              <a:t> item k</a:t>
            </a:r>
          </a:p>
          <a:p>
            <a:r>
              <a:rPr lang="en-US" sz="2400" dirty="0" err="1"/>
              <a:t>N</a:t>
            </a:r>
            <a:r>
              <a:rPr lang="en-US" sz="2400" dirty="0" err="1" smtClean="0"/>
              <a:t>ếu</a:t>
            </a:r>
            <a:r>
              <a:rPr lang="en-US" sz="2400" dirty="0" smtClean="0"/>
              <a:t> </a:t>
            </a:r>
            <a:r>
              <a:rPr lang="en-US" sz="2400" dirty="0"/>
              <a:t>k ∉ </a:t>
            </a:r>
            <a:r>
              <a:rPr lang="en-US" sz="2400" dirty="0" err="1" smtClean="0"/>
              <a:t>CMAPi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l-GR" sz="2400" baseline="-25000" dirty="0" smtClean="0"/>
              <a:t>1</a:t>
            </a:r>
            <a:r>
              <a:rPr lang="el-GR" sz="2400" dirty="0"/>
              <a:t>) ∩ </a:t>
            </a:r>
            <a:r>
              <a:rPr lang="en-US" sz="2400" dirty="0" err="1"/>
              <a:t>CMAPi</a:t>
            </a:r>
            <a:r>
              <a:rPr lang="en-US" sz="2400" dirty="0"/>
              <a:t>(i</a:t>
            </a:r>
            <a:r>
              <a:rPr lang="en-US" sz="2400" baseline="-25000" dirty="0"/>
              <a:t>2</a:t>
            </a:r>
            <a:r>
              <a:rPr lang="en-US" sz="2400" dirty="0"/>
              <a:t>) ∩ ... ∩ </a:t>
            </a:r>
            <a:r>
              <a:rPr lang="en-US" sz="2400" dirty="0" err="1"/>
              <a:t>CMAPi</a:t>
            </a:r>
            <a:r>
              <a:rPr lang="en-US" sz="2400" dirty="0"/>
              <a:t>(i</a:t>
            </a:r>
            <a:r>
              <a:rPr lang="en-US" sz="2400" baseline="-25000" dirty="0"/>
              <a:t>t</a:t>
            </a:r>
            <a:r>
              <a:rPr lang="en-US" sz="2400" dirty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⇒ </a:t>
            </a:r>
            <a:r>
              <a:rPr lang="en-US" sz="2400" dirty="0"/>
              <a:t>s</a:t>
            </a:r>
            <a:r>
              <a:rPr lang="en-US" sz="2400" dirty="0" smtClean="0"/>
              <a:t>’ </a:t>
            </a:r>
            <a:r>
              <a:rPr lang="en-US" sz="2400" dirty="0"/>
              <a:t>= (s1,s2, ... {i</a:t>
            </a:r>
            <a:r>
              <a:rPr lang="en-US" sz="2400" baseline="-25000" dirty="0"/>
              <a:t>1</a:t>
            </a:r>
            <a:r>
              <a:rPr lang="en-US" sz="2400" dirty="0"/>
              <a:t>,i</a:t>
            </a:r>
            <a:r>
              <a:rPr lang="en-US" sz="2400" baseline="-25000" dirty="0"/>
              <a:t>2</a:t>
            </a:r>
            <a:r>
              <a:rPr lang="en-US" sz="2400" dirty="0"/>
              <a:t>,..., i</a:t>
            </a:r>
            <a:r>
              <a:rPr lang="en-US" sz="2400" baseline="-25000" dirty="0"/>
              <a:t>t</a:t>
            </a:r>
            <a:r>
              <a:rPr lang="en-US" sz="2400" dirty="0"/>
              <a:t>, k</a:t>
            </a:r>
            <a:r>
              <a:rPr lang="en-US" sz="2400" dirty="0" smtClean="0"/>
              <a:t>})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endParaRPr lang="en-US" sz="2400" dirty="0" smtClean="0"/>
          </a:p>
          <a:p>
            <a:r>
              <a:rPr lang="en-US" sz="2400" dirty="0" err="1"/>
              <a:t>Nếu</a:t>
            </a:r>
            <a:r>
              <a:rPr lang="en-US" sz="2400" dirty="0"/>
              <a:t> ∃ j ∈ s, k ∉ CMAPs(j)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⇒</a:t>
            </a:r>
            <a:r>
              <a:rPr lang="en-US" sz="2400" dirty="0"/>
              <a:t> s’ = (s1,s2, ... {i</a:t>
            </a:r>
            <a:r>
              <a:rPr lang="en-US" sz="2400" baseline="-25000" dirty="0"/>
              <a:t>1</a:t>
            </a:r>
            <a:r>
              <a:rPr lang="en-US" sz="2400" dirty="0"/>
              <a:t>,i</a:t>
            </a:r>
            <a:r>
              <a:rPr lang="en-US" sz="2400" baseline="-25000" dirty="0"/>
              <a:t>2</a:t>
            </a:r>
            <a:r>
              <a:rPr lang="en-US" sz="2400" dirty="0"/>
              <a:t>,..., i</a:t>
            </a:r>
            <a:r>
              <a:rPr lang="en-US" sz="2400" baseline="-25000" dirty="0"/>
              <a:t>t</a:t>
            </a:r>
            <a:r>
              <a:rPr lang="en-US" sz="2400" dirty="0"/>
              <a:t>}, {k})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78" y="1905000"/>
            <a:ext cx="9418277" cy="2869551"/>
          </a:xfr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1" y="1417741"/>
            <a:ext cx="9285930" cy="604145"/>
          </a:xfrm>
          <a:prstGeom prst="rect">
            <a:avLst/>
          </a:prstGeom>
        </p:spPr>
      </p:pic>
      <p:pic>
        <p:nvPicPr>
          <p:cNvPr id="7" name="Chỗ dành sẵn cho Nội dung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70" y="2484223"/>
            <a:ext cx="8678486" cy="3077004"/>
          </a:xfrm>
        </p:spPr>
      </p:pic>
    </p:spTree>
    <p:extLst>
      <p:ext uri="{BB962C8B-B14F-4D97-AF65-F5344CB8AC3E}">
        <p14:creationId xmlns:p14="http://schemas.microsoft.com/office/powerpoint/2010/main" val="3431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1" y="1417741"/>
            <a:ext cx="9285930" cy="604145"/>
          </a:xfrm>
          <a:prstGeom prst="rect">
            <a:avLst/>
          </a:prstGeom>
        </p:spPr>
      </p:pic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91" y="2484223"/>
            <a:ext cx="8373644" cy="3077004"/>
          </a:xfrm>
        </p:spPr>
      </p:pic>
    </p:spTree>
    <p:extLst>
      <p:ext uri="{BB962C8B-B14F-4D97-AF65-F5344CB8AC3E}">
        <p14:creationId xmlns:p14="http://schemas.microsoft.com/office/powerpoint/2010/main" val="4250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1" y="1417741"/>
            <a:ext cx="9285930" cy="604145"/>
          </a:xfrm>
          <a:prstGeom prst="rect">
            <a:avLst/>
          </a:prstGeom>
        </p:spPr>
      </p:pic>
      <p:pic>
        <p:nvPicPr>
          <p:cNvPr id="7" name="Chỗ dành sẵn cho Nội dung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17" y="2574723"/>
            <a:ext cx="8354591" cy="2896004"/>
          </a:xfrm>
        </p:spPr>
      </p:pic>
    </p:spTree>
    <p:extLst>
      <p:ext uri="{BB962C8B-B14F-4D97-AF65-F5344CB8AC3E}">
        <p14:creationId xmlns:p14="http://schemas.microsoft.com/office/powerpoint/2010/main" val="16816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28" y="2572066"/>
            <a:ext cx="8030696" cy="1457528"/>
          </a:xfr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item: I = {i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X ⊆ I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set: 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Sequence: s = {s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⊆ I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u = {u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∃ 1 ≤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 … &lt;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≤ m,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⊆ 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⊆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339830" y="155170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(CID, TID, X)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CID: customer id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TID: transaction id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⊆ I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81957"/>
              </p:ext>
            </p:extLst>
          </p:nvPr>
        </p:nvGraphicFramePr>
        <p:xfrm>
          <a:off x="2090449" y="3745052"/>
          <a:ext cx="41163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29"/>
                <a:gridCol w="1372129"/>
                <a:gridCol w="1372129"/>
              </a:tblGrid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b, d}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c, d}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d}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b, c}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c, d}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Bảng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59995"/>
              </p:ext>
            </p:extLst>
          </p:nvPr>
        </p:nvGraphicFramePr>
        <p:xfrm>
          <a:off x="6598678" y="3724732"/>
          <a:ext cx="4656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234"/>
                <a:gridCol w="3321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({a, b, d}, {b, c, d}, {</a:t>
                      </a:r>
                      <a:r>
                        <a:rPr lang="en-US" dirty="0" err="1" smtClean="0"/>
                        <a:t>b,c,d</a:t>
                      </a:r>
                      <a:r>
                        <a:rPr lang="en-US" dirty="0" smtClean="0"/>
                        <a:t>})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({b}, {</a:t>
                      </a:r>
                      <a:r>
                        <a:rPr lang="en-US" dirty="0" err="1" smtClean="0"/>
                        <a:t>a,b,c</a:t>
                      </a:r>
                      <a:r>
                        <a:rPr lang="en-US" dirty="0" smtClean="0"/>
                        <a:t>})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({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}, {</a:t>
                      </a:r>
                      <a:r>
                        <a:rPr lang="en-US" dirty="0" err="1" smtClean="0"/>
                        <a:t>b,c,d</a:t>
                      </a:r>
                      <a:r>
                        <a:rPr lang="en-US" dirty="0" smtClean="0"/>
                        <a:t>})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SPAM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(Sequential Pattern Mining)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Lexicographic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(DFS)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Lexicographic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Đường kết nối Mũi tên Thẳng 5"/>
          <p:cNvCxnSpPr>
            <a:stCxn id="20" idx="2"/>
            <a:endCxn id="21" idx="0"/>
          </p:cNvCxnSpPr>
          <p:nvPr/>
        </p:nvCxnSpPr>
        <p:spPr>
          <a:xfrm flipH="1">
            <a:off x="6314959" y="2358189"/>
            <a:ext cx="3312354" cy="62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/>
          <p:cNvCxnSpPr>
            <a:stCxn id="21" idx="2"/>
            <a:endCxn id="22" idx="0"/>
          </p:cNvCxnSpPr>
          <p:nvPr/>
        </p:nvCxnSpPr>
        <p:spPr>
          <a:xfrm flipH="1">
            <a:off x="3448105" y="3356443"/>
            <a:ext cx="2866854" cy="6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/>
          <p:cNvCxnSpPr>
            <a:stCxn id="21" idx="2"/>
            <a:endCxn id="23" idx="0"/>
          </p:cNvCxnSpPr>
          <p:nvPr/>
        </p:nvCxnSpPr>
        <p:spPr>
          <a:xfrm flipH="1">
            <a:off x="6280484" y="3356443"/>
            <a:ext cx="34475" cy="6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/>
          <p:cNvCxnSpPr>
            <a:stCxn id="21" idx="2"/>
            <a:endCxn id="24" idx="0"/>
          </p:cNvCxnSpPr>
          <p:nvPr/>
        </p:nvCxnSpPr>
        <p:spPr>
          <a:xfrm>
            <a:off x="6314959" y="3356443"/>
            <a:ext cx="2909680" cy="6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Hộp Văn bản 19"/>
          <p:cNvSpPr txBox="1"/>
          <p:nvPr/>
        </p:nvSpPr>
        <p:spPr>
          <a:xfrm>
            <a:off x="9453227" y="19888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1" name="Hộp Văn bản 20"/>
          <p:cNvSpPr txBox="1"/>
          <p:nvPr/>
        </p:nvSpPr>
        <p:spPr>
          <a:xfrm>
            <a:off x="6144079" y="298711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Hộp Văn bản 21"/>
          <p:cNvSpPr txBox="1"/>
          <p:nvPr/>
        </p:nvSpPr>
        <p:spPr>
          <a:xfrm>
            <a:off x="3134557" y="39662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</a:t>
            </a:r>
            <a:endParaRPr lang="en-US" dirty="0"/>
          </a:p>
        </p:txBody>
      </p:sp>
      <p:sp>
        <p:nvSpPr>
          <p:cNvPr id="23" name="Hộp Văn bản 22"/>
          <p:cNvSpPr txBox="1"/>
          <p:nvPr/>
        </p:nvSpPr>
        <p:spPr>
          <a:xfrm>
            <a:off x="5966936" y="39662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</a:t>
            </a:r>
            <a:endParaRPr lang="en-US" dirty="0"/>
          </a:p>
        </p:txBody>
      </p:sp>
      <p:sp>
        <p:nvSpPr>
          <p:cNvPr id="24" name="Hộp Văn bản 23"/>
          <p:cNvSpPr txBox="1"/>
          <p:nvPr/>
        </p:nvSpPr>
        <p:spPr>
          <a:xfrm>
            <a:off x="8826132" y="39662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</a:t>
            </a:r>
            <a:endParaRPr lang="en-US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8577051" y="55862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b), a</a:t>
            </a:r>
            <a:endParaRPr lang="en-US" dirty="0"/>
          </a:p>
        </p:txBody>
      </p:sp>
      <p:sp>
        <p:nvSpPr>
          <p:cNvPr id="26" name="Hộp Văn bản 25"/>
          <p:cNvSpPr txBox="1"/>
          <p:nvPr/>
        </p:nvSpPr>
        <p:spPr>
          <a:xfrm>
            <a:off x="9909945" y="55862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b), b</a:t>
            </a:r>
            <a:endParaRPr lang="en-US" dirty="0"/>
          </a:p>
        </p:txBody>
      </p:sp>
      <p:sp>
        <p:nvSpPr>
          <p:cNvPr id="27" name="Hộp Văn bản 26"/>
          <p:cNvSpPr txBox="1"/>
          <p:nvPr/>
        </p:nvSpPr>
        <p:spPr>
          <a:xfrm>
            <a:off x="5505678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a</a:t>
            </a:r>
            <a:endParaRPr lang="en-US" dirty="0"/>
          </a:p>
        </p:txBody>
      </p:sp>
      <p:sp>
        <p:nvSpPr>
          <p:cNvPr id="28" name="Hộp Văn bản 27"/>
          <p:cNvSpPr txBox="1"/>
          <p:nvPr/>
        </p:nvSpPr>
        <p:spPr>
          <a:xfrm>
            <a:off x="6668653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b</a:t>
            </a:r>
            <a:endParaRPr lang="en-US" dirty="0"/>
          </a:p>
        </p:txBody>
      </p:sp>
      <p:sp>
        <p:nvSpPr>
          <p:cNvPr id="29" name="Hộp Văn bản 28"/>
          <p:cNvSpPr txBox="1"/>
          <p:nvPr/>
        </p:nvSpPr>
        <p:spPr>
          <a:xfrm>
            <a:off x="1340918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a, a</a:t>
            </a:r>
            <a:endParaRPr lang="en-US" dirty="0"/>
          </a:p>
        </p:txBody>
      </p:sp>
      <p:sp>
        <p:nvSpPr>
          <p:cNvPr id="30" name="Hộp Văn bản 29"/>
          <p:cNvSpPr txBox="1"/>
          <p:nvPr/>
        </p:nvSpPr>
        <p:spPr>
          <a:xfrm>
            <a:off x="2535675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a, b</a:t>
            </a:r>
            <a:endParaRPr lang="en-US" dirty="0"/>
          </a:p>
        </p:txBody>
      </p:sp>
      <p:sp>
        <p:nvSpPr>
          <p:cNvPr id="31" name="Hộp Văn bản 30"/>
          <p:cNvSpPr txBox="1"/>
          <p:nvPr/>
        </p:nvSpPr>
        <p:spPr>
          <a:xfrm>
            <a:off x="3698650" y="55862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(a, b)</a:t>
            </a:r>
            <a:endParaRPr lang="en-US" dirty="0"/>
          </a:p>
        </p:txBody>
      </p:sp>
      <p:cxnSp>
        <p:nvCxnSpPr>
          <p:cNvPr id="32" name="Đường kết nối Mũi tên Thẳng 31"/>
          <p:cNvCxnSpPr>
            <a:stCxn id="22" idx="2"/>
            <a:endCxn id="29" idx="0"/>
          </p:cNvCxnSpPr>
          <p:nvPr/>
        </p:nvCxnSpPr>
        <p:spPr>
          <a:xfrm flipH="1">
            <a:off x="1797133" y="4335559"/>
            <a:ext cx="1650972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2" idx="2"/>
            <a:endCxn id="30" idx="0"/>
          </p:cNvCxnSpPr>
          <p:nvPr/>
        </p:nvCxnSpPr>
        <p:spPr>
          <a:xfrm flipH="1">
            <a:off x="2991890" y="4335559"/>
            <a:ext cx="456215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/>
          <p:cNvCxnSpPr>
            <a:stCxn id="22" idx="2"/>
            <a:endCxn id="31" idx="0"/>
          </p:cNvCxnSpPr>
          <p:nvPr/>
        </p:nvCxnSpPr>
        <p:spPr>
          <a:xfrm>
            <a:off x="3448105" y="4335559"/>
            <a:ext cx="791719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Đường kết nối Mũi tên Thẳng 49"/>
          <p:cNvCxnSpPr>
            <a:stCxn id="23" idx="2"/>
            <a:endCxn id="27" idx="0"/>
          </p:cNvCxnSpPr>
          <p:nvPr/>
        </p:nvCxnSpPr>
        <p:spPr>
          <a:xfrm flipH="1">
            <a:off x="5961893" y="4335559"/>
            <a:ext cx="318591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kết nối Mũi tên Thẳng 52"/>
          <p:cNvCxnSpPr>
            <a:stCxn id="23" idx="2"/>
            <a:endCxn id="28" idx="0"/>
          </p:cNvCxnSpPr>
          <p:nvPr/>
        </p:nvCxnSpPr>
        <p:spPr>
          <a:xfrm>
            <a:off x="6280484" y="4335559"/>
            <a:ext cx="844384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kết nối Mũi tên Thẳng 55"/>
          <p:cNvCxnSpPr>
            <a:stCxn id="24" idx="2"/>
            <a:endCxn id="25" idx="0"/>
          </p:cNvCxnSpPr>
          <p:nvPr/>
        </p:nvCxnSpPr>
        <p:spPr>
          <a:xfrm flipH="1">
            <a:off x="9118225" y="4335559"/>
            <a:ext cx="106414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 Mũi tên Thẳng 58"/>
          <p:cNvCxnSpPr>
            <a:stCxn id="24" idx="2"/>
            <a:endCxn id="26" idx="0"/>
          </p:cNvCxnSpPr>
          <p:nvPr/>
        </p:nvCxnSpPr>
        <p:spPr>
          <a:xfrm>
            <a:off x="9224639" y="4335559"/>
            <a:ext cx="1226480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ộp Văn bản 61"/>
          <p:cNvSpPr txBox="1"/>
          <p:nvPr/>
        </p:nvSpPr>
        <p:spPr>
          <a:xfrm>
            <a:off x="11136865" y="198885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3" name="Hộp Văn bản 62"/>
          <p:cNvSpPr txBox="1"/>
          <p:nvPr/>
        </p:nvSpPr>
        <p:spPr>
          <a:xfrm>
            <a:off x="11348159" y="29871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Hộp Văn bản 63"/>
          <p:cNvSpPr txBox="1"/>
          <p:nvPr/>
        </p:nvSpPr>
        <p:spPr>
          <a:xfrm>
            <a:off x="11348159" y="396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Hộp Văn bản 64"/>
          <p:cNvSpPr txBox="1"/>
          <p:nvPr/>
        </p:nvSpPr>
        <p:spPr>
          <a:xfrm>
            <a:off x="11348159" y="5586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7" name="Đường kết nối Mũi tên Thẳng 66"/>
          <p:cNvCxnSpPr>
            <a:stCxn id="20" idx="2"/>
            <a:endCxn id="68" idx="0"/>
          </p:cNvCxnSpPr>
          <p:nvPr/>
        </p:nvCxnSpPr>
        <p:spPr>
          <a:xfrm>
            <a:off x="9627313" y="2358189"/>
            <a:ext cx="964156" cy="62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Hộp Văn bản 67"/>
          <p:cNvSpPr txBox="1"/>
          <p:nvPr/>
        </p:nvSpPr>
        <p:spPr>
          <a:xfrm>
            <a:off x="10383720" y="2987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Hộp Văn bản 69"/>
          <p:cNvSpPr txBox="1"/>
          <p:nvPr/>
        </p:nvSpPr>
        <p:spPr>
          <a:xfrm>
            <a:off x="6089972" y="62677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1" name="Hộp Văn bản 70"/>
          <p:cNvSpPr txBox="1"/>
          <p:nvPr/>
        </p:nvSpPr>
        <p:spPr>
          <a:xfrm>
            <a:off x="4348041" y="329200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-step</a:t>
            </a:r>
            <a:endParaRPr lang="en-US" dirty="0"/>
          </a:p>
        </p:txBody>
      </p:sp>
      <p:sp>
        <p:nvSpPr>
          <p:cNvPr id="72" name="Hộp Văn bản 71"/>
          <p:cNvSpPr txBox="1"/>
          <p:nvPr/>
        </p:nvSpPr>
        <p:spPr>
          <a:xfrm>
            <a:off x="7447865" y="325563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Lexicographic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sequences: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(sequence set)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≤ s ⇔ u ⊆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x, y (sequence)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(T):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x ⇒ 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∀ z </a:t>
            </a:r>
            <a:r>
              <a:rPr lang="pl-PL" sz="2400" i="1" dirty="0">
                <a:latin typeface="Arial" panose="020B0604020202020204" pitchFamily="34" charset="0"/>
                <a:cs typeface="Arial" panose="020B0604020202020204" pitchFamily="34" charset="0"/>
              </a:rPr>
              <a:t>∈ T, mà y ≤ z ⇒ x ≤ 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sequences: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(sequence set)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≤ s ⇔ u ⊆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x, y (sequence)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(T):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x ⇒ 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∀ z </a:t>
            </a:r>
            <a:r>
              <a:rPr lang="pl-PL" sz="2400" i="1" dirty="0">
                <a:latin typeface="Arial" panose="020B0604020202020204" pitchFamily="34" charset="0"/>
                <a:cs typeface="Arial" panose="020B0604020202020204" pitchFamily="34" charset="0"/>
              </a:rPr>
              <a:t>∈ T, mà y ≤ z ⇒ x ≤ 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566</TotalTime>
  <Words>1334</Words>
  <Application>Microsoft Office PowerPoint</Application>
  <PresentationFormat>Màn hình rộng</PresentationFormat>
  <Paragraphs>205</Paragraphs>
  <Slides>35</Slides>
  <Notes>1</Notes>
  <HiddenSlides>1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Tahoma</vt:lpstr>
      <vt:lpstr>Wingdings 3</vt:lpstr>
      <vt:lpstr>Wisp</vt:lpstr>
      <vt:lpstr>KHAI THÁC DỮ LIỆU VÀ ỨNG DỤNG</vt:lpstr>
      <vt:lpstr>Nội dung trình bày</vt:lpstr>
      <vt:lpstr>Ý nghĩa của việc khai thác sequential pattern</vt:lpstr>
      <vt:lpstr>Khái niệm cơ bản</vt:lpstr>
      <vt:lpstr>Khái niệm cơ bản (tt)</vt:lpstr>
      <vt:lpstr>Giới thiệu thuật toán SPAM (Sequential Pattern Mining)</vt:lpstr>
      <vt:lpstr>Giới thiệu thuật toán SPAM (tt) Lexicographic Tree </vt:lpstr>
      <vt:lpstr>Giới thiệu thuật toán SPAM (tt) Lexicographic Tree </vt:lpstr>
      <vt:lpstr>Giới thiệu thuật toán SPAM (tt) Duyệt cây theo chiều sâu </vt:lpstr>
      <vt:lpstr>Giới thiệu thuật toán SPAM (tt) Duyệt cây theo chiều sâu </vt:lpstr>
      <vt:lpstr>Giới thiệu thuật toán SPAM (tt) Tỉa nhánh </vt:lpstr>
      <vt:lpstr>Giới thiệu thuật toán SPAM (tt) Tỉa nhánh - S-step pruning </vt:lpstr>
      <vt:lpstr>Giới thiệu thuật toán SPAM (tt) Tỉa nhánh - I-step pruning </vt:lpstr>
      <vt:lpstr>Giới thiệu thuật toán SPAM (tt) Tỉa nhánh - I-step pruning </vt:lpstr>
      <vt:lpstr>Giới thiệu thuật toán SPAM (tt) Mã nguồn </vt:lpstr>
      <vt:lpstr>Giới thiệu thuật toán SPAM (tt) Biểu diễn dữ liệu</vt:lpstr>
      <vt:lpstr>Giới thiệu thuật toán SPAM (tt) Biểu diễn dữ liệu</vt:lpstr>
      <vt:lpstr>Giới thiệu thuật toán SPAM (tt) Biểu diễn dữ liệu</vt:lpstr>
      <vt:lpstr>Giới thiệu thuật toán SPAM (tt) Biểu diễn dữ liệu</vt:lpstr>
      <vt:lpstr>Giới thiệu thuật toán SPAM (tt) Biểu diễn dữ liệu – Thực hiện S-step</vt:lpstr>
      <vt:lpstr>Giới thiệu thuật toán SPAM (tt) Biểu diễn dữ liệu – Thực hiện S-step</vt:lpstr>
      <vt:lpstr>Giới thiệu thuật toán SPAM (tt) Biểu diễn dữ liệu – Thực hiện I-step</vt:lpstr>
      <vt:lpstr>Giới thiệu thuật toán SPADE  Khái niệm cơ bản</vt:lpstr>
      <vt:lpstr>Giới thiệu thuật toán SPADE  Mã nguồn</vt:lpstr>
      <vt:lpstr>Ở cả 2 thuật toán trên, ta đều gặp phải chung 1 vấn đề???</vt:lpstr>
      <vt:lpstr>Bản trình bày PowerPoint</vt:lpstr>
      <vt:lpstr>Giới thiệu CMAP </vt:lpstr>
      <vt:lpstr>Giới thiệu CMAP (tt)</vt:lpstr>
      <vt:lpstr>Giới thiệu CMAP (tt)</vt:lpstr>
      <vt:lpstr>Giới thiệu CMAP (tt) Áp dụng</vt:lpstr>
      <vt:lpstr>So sánh thời gian</vt:lpstr>
      <vt:lpstr>So sánh thời gian (tt)</vt:lpstr>
      <vt:lpstr>So sánh thời gian (tt)</vt:lpstr>
      <vt:lpstr>So sánh thời gian (tt)</vt:lpstr>
      <vt:lpstr>Mức độ hiệu quả khi sử dụng CMAP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THÁC DỮ LIỆU VÀ ỨNG DỤNG</dc:title>
  <dc:creator>Nguyễn Phan Mạnh Hùng</dc:creator>
  <cp:lastModifiedBy>Nguyễn Phan Mạnh Hùng</cp:lastModifiedBy>
  <cp:revision>180</cp:revision>
  <dcterms:created xsi:type="dcterms:W3CDTF">2015-11-16T11:26:12Z</dcterms:created>
  <dcterms:modified xsi:type="dcterms:W3CDTF">2015-11-23T10:51:52Z</dcterms:modified>
</cp:coreProperties>
</file>