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3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16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notesSlides/notesSlide1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18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notesSlides/notesSlide19.xml" ContentType="application/vnd.openxmlformats-officedocument.presentationml.notesSlide+xml"/>
  <Override PartName="/ppt/ink/ink35.xml" ContentType="application/inkml+xml"/>
  <Override PartName="/ppt/notesSlides/notesSlide20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notesSlides/notesSlide21.xml" ContentType="application/vnd.openxmlformats-officedocument.presentationml.notesSlide+xml"/>
  <Override PartName="/ppt/ink/ink38.xml" ContentType="application/inkml+xml"/>
  <Override PartName="/ppt/notesSlides/notesSlide22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notesSlides/notesSlide23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notesSlides/notesSlide24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notesSlides/notesSlide25.xml" ContentType="application/vnd.openxmlformats-officedocument.presentationml.notesSlide+xml"/>
  <Override PartName="/ppt/ink/ink45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46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notesSlides/notesSlide30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notesSlides/notesSlide31.xml" ContentType="application/vnd.openxmlformats-officedocument.presentationml.notesSlide+xml"/>
  <Override PartName="/ppt/ink/ink51.xml" ContentType="application/inkml+xml"/>
  <Override PartName="/ppt/notesSlides/notesSlide3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52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3" r:id="rId3"/>
    <p:sldId id="274" r:id="rId4"/>
    <p:sldId id="275" r:id="rId5"/>
    <p:sldId id="277" r:id="rId6"/>
    <p:sldId id="278" r:id="rId7"/>
    <p:sldId id="276" r:id="rId8"/>
    <p:sldId id="279" r:id="rId9"/>
    <p:sldId id="280" r:id="rId10"/>
    <p:sldId id="283" r:id="rId11"/>
    <p:sldId id="282" r:id="rId12"/>
    <p:sldId id="284" r:id="rId13"/>
    <p:sldId id="286" r:id="rId14"/>
    <p:sldId id="287" r:id="rId15"/>
    <p:sldId id="288" r:id="rId16"/>
    <p:sldId id="289" r:id="rId17"/>
    <p:sldId id="292" r:id="rId18"/>
    <p:sldId id="293" r:id="rId19"/>
    <p:sldId id="298" r:id="rId20"/>
    <p:sldId id="302" r:id="rId21"/>
    <p:sldId id="301" r:id="rId22"/>
    <p:sldId id="294" r:id="rId23"/>
    <p:sldId id="295" r:id="rId24"/>
    <p:sldId id="296" r:id="rId25"/>
    <p:sldId id="300" r:id="rId26"/>
    <p:sldId id="266" r:id="rId27"/>
    <p:sldId id="304" r:id="rId28"/>
    <p:sldId id="263" r:id="rId29"/>
    <p:sldId id="311" r:id="rId30"/>
    <p:sldId id="310" r:id="rId31"/>
    <p:sldId id="315" r:id="rId32"/>
    <p:sldId id="306" r:id="rId33"/>
    <p:sldId id="318" r:id="rId34"/>
    <p:sldId id="316" r:id="rId35"/>
    <p:sldId id="317" r:id="rId36"/>
    <p:sldId id="299" r:id="rId37"/>
    <p:sldId id="271" r:id="rId38"/>
    <p:sldId id="3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h Nguyen" initials="KN" lastIdx="37" clrIdx="0">
    <p:extLst>
      <p:ext uri="{19B8F6BF-5375-455C-9EA6-DF929625EA0E}">
        <p15:presenceInfo xmlns:p15="http://schemas.microsoft.com/office/powerpoint/2012/main" userId="S::s3820109@rmit.edu.vn::a0d32345-587c-42d6-a280-c0666677e4df" providerId="AD"/>
      </p:ext>
    </p:extLst>
  </p:cmAuthor>
  <p:cmAuthor id="2" name="Hung, Nguyen Thanh" initials="HNT" lastIdx="2" clrIdx="1">
    <p:extLst>
      <p:ext uri="{19B8F6BF-5375-455C-9EA6-DF929625EA0E}">
        <p15:presenceInfo xmlns:p15="http://schemas.microsoft.com/office/powerpoint/2012/main" userId="Hung, Nguyen Tha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333"/>
    <a:srgbClr val="666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FE202-9178-4869-B979-D4E5ADB188AB}" v="1" dt="2021-08-26T13:32:57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X1%20Carbon%20Gen%207\Downloads\Limited%20basic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508378036733143E-2"/>
          <c:y val="0.15334130948859515"/>
          <c:w val="0.77081905783885718"/>
          <c:h val="0.7572936082265079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'[Chart in Microsoft PowerPoint]Sheet1'!$G$1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strRef>
              <c:f>'[Chart in Microsoft PowerPoint]Sheet1'!$F$2</c:f>
              <c:strCache>
                <c:ptCount val="1"/>
                <c:pt idx="0">
                  <c:v>Sanitaition</c:v>
                </c:pt>
              </c:strCache>
            </c:strRef>
          </c:cat>
          <c:val>
            <c:numRef>
              <c:f>'[Chart in Microsoft PowerPoint]Sheet1'!$G$2</c:f>
              <c:numCache>
                <c:formatCode>"$"#,##0</c:formatCode>
                <c:ptCount val="1"/>
                <c:pt idx="0">
                  <c:v>1900000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2-4950-A4D2-2E87C01A79CA}"/>
            </c:ext>
          </c:extLst>
        </c:ser>
        <c:ser>
          <c:idx val="1"/>
          <c:order val="1"/>
          <c:tx>
            <c:strRef>
              <c:f>'[Chart in Microsoft PowerPoint]Sheet1'!$H$1</c:f>
              <c:strCache>
                <c:ptCount val="1"/>
                <c:pt idx="0">
                  <c:v>2017 Target</c:v>
                </c:pt>
              </c:strCache>
            </c:strRef>
          </c:tx>
          <c:spPr>
            <a:noFill/>
            <a:ln w="1905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'[Chart in Microsoft PowerPoint]Sheet1'!$F$2</c:f>
              <c:strCache>
                <c:ptCount val="1"/>
                <c:pt idx="0">
                  <c:v>Sanitaition</c:v>
                </c:pt>
              </c:strCache>
            </c:strRef>
          </c:cat>
          <c:val>
            <c:numRef>
              <c:f>'[Chart in Microsoft PowerPoint]Sheet1'!$H$2</c:f>
              <c:numCache>
                <c:formatCode>"$"#,##0</c:formatCode>
                <c:ptCount val="1"/>
                <c:pt idx="0">
                  <c:v>5200000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82-4950-A4D2-2E87C01A79CA}"/>
            </c:ext>
          </c:extLst>
        </c:ser>
        <c:ser>
          <c:idx val="2"/>
          <c:order val="2"/>
          <c:tx>
            <c:strRef>
              <c:f>'[Chart in Microsoft PowerPoint]Sheet1'!$I$1</c:f>
              <c:strCache>
                <c:ptCount val="1"/>
                <c:pt idx="0">
                  <c:v>2030 Target</c:v>
                </c:pt>
              </c:strCache>
            </c:strRef>
          </c:tx>
          <c:spPr>
            <a:noFill/>
            <a:ln w="25400"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strRef>
              <c:f>'[Chart in Microsoft PowerPoint]Sheet1'!$F$2</c:f>
              <c:strCache>
                <c:ptCount val="1"/>
                <c:pt idx="0">
                  <c:v>Sanitaition</c:v>
                </c:pt>
              </c:strCache>
            </c:strRef>
          </c:cat>
          <c:val>
            <c:numRef>
              <c:f>'[Chart in Microsoft PowerPoint]Sheet1'!$I$2</c:f>
              <c:numCache>
                <c:formatCode>_("$"* #,##0_);_("$"* \(#,##0\);_("$"* "-"_);_(@_)</c:formatCode>
                <c:ptCount val="1"/>
                <c:pt idx="0">
                  <c:v>6440000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82-4950-A4D2-2E87C01A7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38190328"/>
        <c:axId val="438192296"/>
      </c:barChart>
      <c:catAx>
        <c:axId val="438190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8192296"/>
        <c:crosses val="autoZero"/>
        <c:auto val="1"/>
        <c:lblAlgn val="ctr"/>
        <c:lblOffset val="100"/>
        <c:noMultiLvlLbl val="0"/>
      </c:catAx>
      <c:valAx>
        <c:axId val="438192296"/>
        <c:scaling>
          <c:orientation val="minMax"/>
        </c:scaling>
        <c:delete val="1"/>
        <c:axPos val="b"/>
        <c:numFmt formatCode="&quot;$&quot;#,##0" sourceLinked="1"/>
        <c:majorTickMark val="none"/>
        <c:minorTickMark val="none"/>
        <c:tickLblPos val="nextTo"/>
        <c:crossAx val="43819032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Sheet1!$B$16:$B$26</cx:f>
        <cx:lvl ptCount="11">
          <cx:pt idx="0">Brunei Darussalam</cx:pt>
          <cx:pt idx="1">Indonesia</cx:pt>
          <cx:pt idx="2">Cambodia</cx:pt>
          <cx:pt idx="3">Lao PDR</cx:pt>
          <cx:pt idx="4">Myanmar</cx:pt>
          <cx:pt idx="5">Malaysia</cx:pt>
          <cx:pt idx="6">Philippines</cx:pt>
          <cx:pt idx="7">Singapore</cx:pt>
          <cx:pt idx="8">Thailand</cx:pt>
          <cx:pt idx="9">Vietnam</cx:pt>
        </cx:lvl>
      </cx:strDim>
      <cx:numDim type="colorVal">
        <cx:f>Sheet1!$E$16:$E$26</cx:f>
        <cx:lvl ptCount="11" formatCode="0.00%">
          <cx:pt idx="0">0</cx:pt>
          <cx:pt idx="1">0.26873857404021939</cx:pt>
          <cx:pt idx="2">0.40718562874251496</cx:pt>
          <cx:pt idx="3">0.26027397260273971</cx:pt>
          <cx:pt idx="4">0.35661764705882354</cx:pt>
          <cx:pt idx="5">0.00308641975308642</cx:pt>
          <cx:pt idx="6">0.23448905109489052</cx:pt>
          <cx:pt idx="7">0</cx:pt>
          <cx:pt idx="8">0.012893982808022923</cx:pt>
          <cx:pt idx="9">0.16443987667009249</cx:pt>
          <cx:pt idx="10">1</cx:pt>
        </cx:lvl>
      </cx:numDim>
    </cx:data>
  </cx:chartData>
  <cx:chart>
    <cx:plotArea>
      <cx:plotAreaRegion>
        <cx:series layoutId="regionMap" uniqueId="{6C980059-04F3-4D99-990B-31103DED84FE}">
          <cx:dataId val="0"/>
          <cx:layoutPr>
            <cx:geography viewedRegionType="dataOnly" cultureLanguage="en-US" cultureRegion="US" attribution="Powered by Bing">
              <cx:geoCache provider="{E9337A44-BEBE-4D9F-B70C-5C5E7DAFC167}">
                <cx:binary>7Hxpc9w40uZf6ejPSzcOAiQmZt6IBVnFKpVkyfLdXxiyJZMEQfAAeP76zWqPu2WOStXj7YiZiN1P
7SaLODLzefJAQn//PP3ts364636aKm3s3z5P//g5d6752y+/2M/5Q3VnX1TF56629Rf34nNd/VJ/
+VJ8fvjlvrsbC5P9QhD2f/mc33XuYfr5f/4Oo2UP9WX9+c4VtXnVP3Tz7YPttbPPvHvy1U+f6964
4+cZjPSPn1/DbHdN3T38/NODcYWb38zNwz9+/u5XP//0y3qsf5n3Jw1Lc/09fItfUMaZoAiTEImA
Uf/nn3Rtsm+vEX0RohBRHiIfC0HIt6lf3lXw+Z9a0W/rubu/7x6s/emf//3u0+828N2bwtbRVxlE
9XG5r5Pf9vfL9zL+n7+vHsCOV08eqWEtnnOv1lp4k98V+s7cf5PEX6AE9gJTHISCoMBnoS/4Sgn4
BcIhDQTB2CcsCL9N/VUJf2ZBT+vgjy9XKvjjxVoDb3b/eQ3c5IUumqYwD/abJP4SJQg/oIL6OKAs
pAKk/BgJBL/wCeZcIMSpH3DQ0VcQflXCn1zT03r47uOVKr57t9bGzX+BNmTXm4fip/iu662903fV
N8H83+vEfwFYwBQJnxIR0n/RCfZfcHgRMEAHRswPvk39VSdfV/bt2VPLeVod375baeLb47US5Mv/
PCT25r4GOBR3z+3233MNHnoBjM8DhIB8uO9T0MH3kADxIyREgDn8gJGj73gMiT+1pqc18OjTlRIe
vVnrYR//5/VwNd+Z6q77JoinbO7f0wLQDg4CFnDE2W/EAzb+iJYEf8EwB2wgSgjhjK8c9J9Yz9Ma
+P3Dlfx/f76W/tXVf176l3f1Tzfx7V8nfRwCA/k+wgL8MydcsO+kjyE8CrgAZIQhC8A9AEAeIwDW
86yHelr0X79ayf3rw7XQL//3f17o0V31qb7/K5kHkxcBxsxHYNKYB4KveAf5LwQOGPcpREyhCFe8
82cW9LTk//hyJf0/Xqw1cPgv8MBX4HXnv5T76QuOCISiv3H/0bWu7B6YP0C+LxDnmBOMVnb/Zxb0
tAb++HKlgT9erDVw9fE/j4F3xYMzf2XkgylEmxDw+ARRcK6IrhSAwheEcU4Ixb7PKF7R/p9Yz9Py
//3Dlfh/f76W/rv/guDnW2D2VyXF/z/shGrFb/axLmSsc+FzDu7fi3X+3/C2pysTvxdq4jt3t/mt
wvOoOPH822/qWn36z3DkyTj0K1z291AF4hBV/l43Og7xXRjzB/euPnm4sw6+xuIFCTAkxQhcBrhj
8Mfjw/GNEC+4jyCFCAJOeYBDyKlN3bn8Hz8HL2iAGUYIQicqMMb0559s3R9foRchYxBLCfBBmMDH
jPxeVrup9ZzV5ndZ/PP/fzJ9dVMXxtl//AxM2Xz91XFrHsE+FFVgFATPP9/dQg0NfoT/V2WqohKU
2US09NXSLLGPq3dCsP0jUTwxPEjqqeGPMcrj4W0TusXUuUsmXsoaG9lRdIHFG4TUVqTVxfOzgAif
nAUE+HiWGuW5nxWDS5aCJTwItrkWN88PfRziCfkcTeDx0KXrjD+OvUsseZP2eGPLB93f8GY6LMFL
1Gfy+WlOqOFYN3k8TeDPmc156xIOMkqrdpMvi5xNt3l++OMwT+3iOO0jLYu8pSqnMHzaKhkqHWl0
JUYnaQ2p8u8mf/N1qD9hRvyomccTcO37flW7RCxt7BEtCeUwSR8/P/yp9QMMHg8/534ahK4BKx3U
tLUNVRL7YbYtRNFGQVB6X+PPrwXRJ7ZBTlkSRAyPJxoWyF8a0dlkjPK9IrHXxebefCw3xWaSfqzl
FPWX6ee+kA2XiMhwW8W5HGUQ8zOqOmUJ+PsVVE3qk6KzNmlz/73y7Meg5jIQU/JjklzhPReFyXHT
2oT5rpODyq5b3i+xnfCHvuzPgOaEutgK9fnY67munU2QGKKsyWS6IJmRd2Fa/tg22ArxNsuzcRh6
mww52sxtnlie7UaDNpWXnVPEUSRPgIatoO9VIZ1MDaJqnEcC2c1ZtmOLCmtJpyA9DC0mX8pc+dfY
tmpn20XHA0ZFzPG4XNh5KHtpcMY+9OEUfsxw30fjUqJINBW6ULbKpqgsmuBuHmfxWrgabb2Jq7fI
1i4ShZWalW08YTHsF+q8OGOUbbu21EmRecVFYcPMRoOnyb63Q5ssS7VsQja5fdm7Ip68pYoWZNir
Iu+G64yK/CIbp+m+0Cw0cgxtr6RqSPDGY159SVOrruzktaVsc27fuTZdbtrKN+9+yOrY0VAe0QMa
yrkTA8DKZSzKp4fJPVD/lebsDH2eMrgVv9WamTy3AJou/eSxKjHpyxw1UcWL6PkNnOAFtuI3W+Gq
oynYWyPCW16Yq16pM3Z2au0rbmstI2aZJpsQVssyDCM3vlV1IFt7+LG1rzitp3NQBkTbpMd1F2Fb
WlnO1deM5SRjHiH9FEhWdLU0fWorY2xCKb8XRf6Qm+Wq7oqH0gvuBmvfptgmvmjePr+Xo0Kfmm5F
X5YvoZgGcARLTyPu4UjgnW7Qj7kZf81biwlNnwPiQ5xtgmCR4NVk0KbSetUZbZ8wJH9FXJPt1NIP
CqixTdtDnaXF1pupPqNqfBT7E/I51vofA414pul1m4E6loVvasPZFqLONO6DNpNjX9fRINB8wbu2
OOCho4lf2ODWFy0/40FPKMhfIb2ceTeptLZJXrGrPHC7dlGbpRY/Fmf4x2kfEUnRjyUzFei/YunW
LvX7Lk8/oxx9LbuetOZT2lnBXNnG+IGebZLxejP0WvahPsMgRw08pZkVzMMAL4tjI4BB5VEaROEi
mS8iYm28BOMZHjy1/hXUKzt1mJXAJdPQypJfduqMYE6QlL+CeVqhstfHgbkhB1d+rKYpyZQnZ3rG
bk6JZwXsZqJ+NdPKJt6CLw1z+3rIbqfF+7XX5tLPgzMAOSEgukI4R3hheQvm2VbtIKese5PXY31G
+idsn66wjTMPvHVQ2qS0/Aot5vXUOch6WnOGO04oga7ArbOWKH8GGbVZexmQ/pB2uYqGar4eu/L1
DxEsXeFX10r3uQBnkdaf2nKRy/QRMoczAjq1gTV6adOMNQJngUW4URlJitzczBAnidJePr/+Uwpe
IbgZjEltDzCDgIajITJ4PiP9U9pdAXgOFWmDCpwDKcrIxwfQtewXdUY0p9a9Qi6crmgachBNN2tI
0ZxJuOX3z8vk2IfyFPfQFXqzsu+Ej2HpbiyrXCI2z/FQT/PG5ayLvInkr6jV+lOqbbkruwrtnGrG
2BNI7PxlGV6HGKO7ORyyg1N2iN2Q8Ysl41lcVGGVZCkeDoufkUvL1HJRCGXPkOYpg1mxwlzkpeMM
6N4avIEQbKOQuRtmlUvi3I9R2/H49rFL6buxI+m8uMTM7z1+l+NlMyIhKxeeMZwTmyArWijJRJYg
HF3ipVqW3UuedXE5q02o5jNiOmGaZEUMZhpDX1HYQjoW4QfjanzhuBG3U2uyL8/b0An7JMfNPXK8
Uw/9XWkFU7h8WHJwXa24o2Ks4ueHPyWj484eDW9EqH1cli4Zg8OAZ9n2NmqgQGFUuX1+hlMbOD5/
NIPlY4f1pFwSEPu6alis0HBm6FOLXzFDp+a6zBcocnGvlW31kqcmWjCAY/Z/UMFrdujxmJEsAxOy
WM55GoNnkTgvzkj/hPMlK34ITW3GwRQuabtPeJzk7D7SqZI6/TAGb54X/ykTXSHZar+yQ9NAHW1C
Me/tplL1zeK3r58f/oilJ6Kr4xHzY+0uXjFQ6yqXlOU4v0+rEu/SrhTvUGvUrnGqkg6l+DIT9XDG
0ZxQOl6hWpGhGMI6hUg7yz/xLFskT1klywzFbYvPecwTmsErZOM+p7MIuE1Mh2WBesn4HW9ErNgU
2enMVk5AAx+3+AgaqcjCZSYC4grSzbJz5lfRjeaMYzslpxWyG1PoqnUgp6J+N/jvBpvupv7XJevO
QOPU+CtcTzWlPtMwvpcvLkK+SUhnr1Nd7Fs87p63rlNaWAG8hbzJT81RC+4DAfc8q0D26MYuXwzJ
zuzjlBJWEOc6S12DYA4owjeSFf2nPEDJ8+s/Ab7fssVHCqbL6PHxuH5VX+dcRNk8RwJ9eH7wU8JZ
ITs3I698AdxkA7RvrIpG/C4sxrhgPMro2x+a5HiU/thEtRowHwUUsFnQJNQ0SVgtn7qpG+Q8mLtx
oT8Yw6MVrHNaTmWtiU3mMY3DvJBdqmMSBGfQcELLaIXnwJlpsQiOW1TNLn0x7muSnjHSE0pGKxRD
OTSfawfVFuelEs9V3LJu01R+/LwGTpUW0ArI3iCGliIEuXHp1Idh0G2sdBfE2mvJaz/TMeuWeZL5
pMQN1speVArUQ1HankHIUddPcDxaId1rBgHdrqAaKqR/F8xxmW2WKvHr2LOxHs/MckpDK6zPedF4
nYJIxA/q8IL0g4j7dCRnpHhKSSuUs5H32stB/9NoDpXiX0rjvW6D/vZ5JZ1a/MqRCzKl3M0LVPcz
8nKEpD1um5mfWfsJoKMV0ItqZLPgUBwJFd7O9AP4DVnnkLyRXoaTPYOQJ/mcC7FCOh57IuYmbBPX
lemGQyq90VXg79zoufs2G7wzuzkeof6rOcFEK6QvoyazWoo2yVm7r/1BEm/eiRkd5szbqoltRKHf
B90iKzjtGUoll777INozhHZs/3xy+hUTlP6oF1IubYJc2S67mpSKStQN+UbUIhtk7tc+k32VsSvq
NyKXhizVpmXNcAh9FH7QISs/lsgLv6TzXEVV6MhNn1foumrnajMj5C7AlCGVrDSEi2XmZO8Pvw4+
bfeqKLwvs+o8JQtFxMZbuumdD+2TcuAD2g5jxt9lhI1ROIrlXdOSPEFzlbZnNHwU8L/gGAS/IirT
sWLJ86lN4GAYVlB3b2czX6T1tDNzebOM01WT1z+S3MFcK9JqWOW1s8q6pCgc3xDufcGEvdIB/uJs
9uvzoHsSFzDHUcOPvGtK3DK3Lu+SiRWjbBtgI5/llaw02WkPwfEgDsozsvst8HtKeCt6EmA3flgg
k3jZJ0WITEN2EVAiM+Rf5JDbk6yQM6iusmM8DYvMRRCNExQsMhV7mm0tayLh2zMgepLOYOvk+61T
OJc1TTGaJAu7TGbUlbHxZitHos/6nVPiXXFar4I87zU2SVU5b1NMGu9mQRoZhJze2GkstlOfdRvb
eX6slA4kNOwtu6HRwaZDU7mlo2FJqXUZWz8k7wmBf4mRB8nz2j/JIytazP2uoZVq4VxuUTyx5RDc
p9PYveM8neLU5GpXo6mJirHAWsIvu72eqEp4zWxMAOpGUkXVGYWcYM9wxZ6L34UZ492YeH4h07rd
0ABBsWqWJbk7s9+jbp+wwGO3ymNzLxAdymbpdIKYHnnU+MVUS6/N0s8KYsxrT1iPyhYjfO+BZCCf
xDiVgs7U7BDy+w0ebHcmcTlhGuHx+SPk5ajzrBlCDIcN9fU84p1RZj82+SWv8BsDlPf8lk9NsyKs
tBtTzpuFQOUvoFC79Kor5bnmegxdEMFOEZICO7L5sdlWlFWRprSzQiRRDZ2ueurlL4dpbC4rzNll
YILBSG8MpjPndyfc0LFL+LEImZhr6NsISTJBaLdDQfUxLJrwDPviU6Ov2KrTLm08pGgy1CLY5dAS
sOszrzJStRRHvoeyXQ/Fh9dty4tkosRc5F5fQ3A0ehudmnRDmlRIKKWn5+qsJ5xPuGIst7jJzLan
iYEFiOwSEe9LalvJ5zHCSn+AQ7nn1XhqohVtUYtMNgpN4SROveT1a7qUEfPzmA9WSaisxswro+en
OmWfKwZieDZUuIwmY2m2RcA2Vc22GPKWULiXU/1jYAtW1GKrtNM05yRJcwV1dX/yIrTwWk5OfaR5
/2nELj0DgRNmc7zK99goKVlYp61PEr9pclkIlEkXku3z0jo1+Io0XAGl7dzlJKGtKm51tqiDgDP4
H5TSiivyEFvnVXC0ERRi2i7QqnSTW9HteZuKV8PUBm/pZM3757dyQvHBiiqg4NRWQzFrOK8mzQj1
uka0Mphp8RYzPux8w7ox7nuG4+fne7o9iovgKNNHhKtnjD1hmjHxM/cxI81tPw+S0zdQ49nzQSdd
a67pOO+Dxm5N7W+awY+Wot+SIPsCYIgo8TY1SuXS0k2BEMAugGi0jPqKAanphLXlGeqhR+N/wk0F
K+rRoZ9XCrEh8UOQg1Rd03I51n4X9S7NdgP16gO0EsSL6GMTLMkoKCSvpoU2otYbPtS+u3cF5Zms
mgJLyv0ydmmlIlR1EGZBONVuIfawuxRCnzhgoowrKBlsUo9XiUuJumxF075z3pS+HvOFXdNGFZkk
JajojDbwqS2uuGy0c7XkqQVPjKi3TUsyQ4gr1EjlVGVdETErwivW++NrFNZm2OSQ8nxmnb+cK0uf
sr81xzGeaY5rnQyYoViNtj5MSIREejq9X0w/v0ViEfiMGz4R26xbVVN/hB6rYDJJ7qaLwiNbCAvf
enmw9525ft7AT4l03a+q/KKYKEMOakxDMg72LdbNtlBdGNnKxoikJOqLoZaonG8qr79/ftoTvoKv
+K71iM87h/qkoiaNRV3Ue2+ZWYQG5CXBlKOXPcr0LWq96Ywsj4B9Ah3rtlY9MGTKNO+TMmN3NJiD
D7YYzxXrjvTz1OArDvQ8SxvHPZc0Betl0wZNJ3WL0MvMFO3t8yI7YQx8RX16rM1Ueulv51HdlYO8
+apgdYagXUeIK1ZNZXdGVKdmWnFe1jY1r4VnwMgRdEw27Ss+5bvOF0s06vwMk58S2YqtjMcKzs0A
xWu4SZeYBYl49vkiewV1/x+TGPmeu2uF4HQwh1ythzQoobOdt37O1EcGlZVbls34TDSC2W/NAk8Z
wIoXAm90VQqdzAm0R7YPmePLdYUzqNHWBZ63edr6+4bM9dt+mfUug+D9QmA1XxTQJi8bpbOICVvY
CI9ufC9msCHCNx7Gr6fMbKdUb9Pxc7nobWOymJDckwtk24MWhwo3sS37xNZX0E6/wwPZLBO02mgS
i2KISqc3AXT0Et28As+w6zp7FabhOw6/8bWIoevrYvYaI0OTXaiMldEAhRgsboJi3NCGSe3yB7j2
Ds2/TRqlkEk7WsrOGii3TtummaJiWi4aXCRBbq7AMUiv/6AmaIHl6SAVFlLVZJ+lXikV+5jXkMMy
Dcc69i0XTbw0wX3Vo0tTQtNIk3oSTVqO0MHo+UpOqbf1Z/Sg+FuvzjY19S6CGcdCDzt9bBk8VhR1
tWHuVi+zk8hiJ5WrpWvrA1mWN+E4bquFXEML/jb1L3T6qaL4RrDxo2+bz1N9PYBzQqaLsb4Z9Rc/
vS+WWipeTrKCDLbHCjrtOujqHmPfdlEGqSwp/V2XdZdZ0D8YL5Ot10SLJy5YuuO43RCWOFJGs3hj
TQBlijauyldl8cEb0ghX19qpN2XtJ3YpZUre0HSRWQfNMk0fzfhjAb13jbLQA8m3bWv2tAAnWxge
5wHbQ5eETCHuCJcyzvTDaNp4Ll9VKHsFx0zbtq9kU1ey79O442EUdtVmCm5Cn1yMutwf82Kvnz7B
db6kRnaf0mmvwu4Seshkl10Q+6Gehw3XZUKMktVUyFF86s19ilzcmuW2DYOoKdIoh/qnfcAthbrc
wZHiohmvUwGtRH3VxbPqtw4dJveOk+rAUiLJ8qsm5Q2FP6Qy/lqpFGzyOi9cFfmFF1dZMjtf7MBT
XzkORxpsT/HkZOH3clwqHQUOuKZ/1WkTt+kD1Jsil7LLitVD4ui452CyHIGhZHwXpqqI6vSN398a
pF6lQL2Qm8MUjUS5v/NEv6uC6YYT92opputO1JdtmEaQqnNZ91Aw8pzaMlTHg233nvhUw8vJHy79
Mb8R4RcXWMlGkuTEi0OOwag1NKf7kd9g6JWHwkpRxJ5ysvL7qIWEOSu2loRJ00MBk4v5YmHpR2g9
hoKBhQ8skUP40EHgNYSLF4Wof4Oho8aqLM46A2EZy6Tv3S9NuIUAbLM4qKU1t23AItGiXd0xH+oa
UPFpmDpgNENYGUic5kku7CKpf5P3YssWE2X5GxdgT1JmLo0Px1J1/QB1JOnNv/ZBeI2aV3V540ID
IfR83QRL3I+LhOO4wxT2coJmrlSnss/39QzG6gI5Zmaj7Uc3+ZemXrYl7XfaFZtlhGsJzQS9Ze87
2l1Py/IRj5e4AK8B/WDzDW9furKMpnKIOvfBCH2XeubgvHED/dkXAVEXqqukN4Rbs7BNW+NNR4I4
IzaqaHYBf6HmE24gimuhstO9DNgnLdTGY9ApPnzK52pbe3RblDihqgKwVm+CfHxFerjD4MExQJnH
IwKxD/6GBezzYlghq7CTCMoYupLQ1icdfdukWYQaAA/7xIv7iXzMiZM+r2PewMdtyqIUNLqUE5xQ
Tukr5gVZNM3tNuU0Ctp6O4iPwzBEKFTvh+yqW6CxfIL9hnKYU+kPAuxU8F1O2A4RHZeo3bH6Q4iL
w5SFCas+amIijLuHfql2fC4uxhBKm2mFIxemF27+0LZ9ovPEufqQTddoGd507ZXpPOk1V96Y/jog
OALOwc8wcmECETW1uUIERaSike8Dy80qSiHXMGMe6yqLSj7HOem2FPKmwtlrb0abpXkpQkhZ/I/w
h5BkrYFs/IcmmyWCUNCr7yd9Y5spxoF5l5Uf/AxHvHZShAzS7zlOdS5zsIe5aA7c9Rc5otshaKLR
VHJiejPnD2EHYgjvamXeNZpcTUEnm2y8nFtQSRu4iyY3ke77Tal7gCSRtEMxUEPSAlUYqq/TtrvD
ptySHKy7dyM4ienK00ATJDzwsdynUFahZbBEmpAo14DQie+yRkW5SH+d1ZvK8ggVPMqzZdu0U5Qz
yLwC9+Brfw9N/xFcrEigBTDiHUSfhdgsdpKKvkdjts9pHfekvhkQnI5mdhPqA1w32IQp3DbAl1UP
ymm1ilpKEt3ekf6u0mqbz2XUljaqQ7DcSm0bVADBXWUVTF0Wn8sc0jP0hjQMVRIuhsEVJbjP3r0v
RF/0QGxmPMBfNvHh1gJTUGrrlEsPAbRphVLXdfqy8SvysjEhipslawqJBsYg9c2rBzQO6DWxUxWn
xDS3Jaqzre5gB9AyqZaoXyZ7gFJtfzl5ltGYNel4W+WZuurzGe9Lr4S7WFgU3UUJ+VMdj5bkFwXm
VSXnINND5M9Fdlg61lnw4YOArmqMN1MfBrEwZbGDs9hgiuAU1v+iCiX22pEKkAkVLiaRKsYwauHe
+F4g9i5zQXjZ5Yu9btIJ7vswHdRv8snc9YW3Uy265FO17zJPHzo6d0tkF9PezHXlJJxhoWSAGGmT
QWf8xg9CJKHd4lPVTG9nkR/dZz1smqzbt5p+GqDyfOAU9FATYKa6gGs5C3Q6W/UFCf7S79IowPVu
Ceyhthj63wu7Hby6fqsydDmwatPBGTO0DvJLOFQZN4spPmSphiTZlqO7Qv6ydcVYveym8ZrMbbOZ
4M8XvFSLej0dW2LglsklKfttSXp1qIOhi1hLQokX4uAmFzR0K4o+Qn/hptZtHyPtXpUirKRfc1/C
ZcG3bA55XKpxPJQhv9KiKOGCDRCcFsPbMc/fF51Ae4ONF7VZH1chTyUc5AK6ivJ2aYb3mOB9od3r
PvQvmeB7WgfeFppcPxRhvZmWOgDvycvIKTjwa6eJw5WlFs5Zxlxi1fURrA4GbNTtSGxcOrersX8T
1OZlW4pdQb246dH7oTVFNOfdBYb2jQiH80Es83uD4WSkyMMPLhjEPs/R6yBs93ATq4IbPnjThhC3
YCZpqbZF7g6hZQezpDLUnTm0FmmJ2/nXwk1TDJf4LnLnVzJX6YU1Jdp5GZFQY3mbLiKLNGP3cM0n
jaHQKYCnGoelGWpoRhvQxCCw7dQ2WGr/c13MSxQWrtjlZggKKLJleblRNC3BPbpQcUlEA3GFly5T
C/fEaJ5vWN8X1RbOr4m57a0OqsgLfchPLIZmMa+mzRbxkVSS5nZ+I2hm3utFdM0Bp8PMk36eqhS+
9tVDQOtGSy1qs9XCw69QONODHzb9HNOm61qIu5fRlz2EV5+ClJbQzl6rNuLZoluA7cBpTLUXblVZ
ocuw0ZAWC6WCKz5SdxXiBQJTG5Jb56DXZSBMRBgGiAAvJd0GaTg2u7FbxjtMjpXfQc1ullU38piE
rbflZbm8hcYGriNvHEUXqWURie0scEuILCq2IkflBfbhhuNIC3coScrh9KvAZQA0m3XdAe6/6WbT
ll4H9V6Q2vDZL0eVJ6HnQ7/CTMNyq8MFbxx1yyVrNQIvylwXtVXebkAgGdT42TApMEOoNsBvuYqK
cqw2ZTXlV6rXxS7M+/529CzIMRh5wy98E1QQ0QjoIpbw90LKFuhSh1gKH2LURnArqfAsuPeyTeu9
X4mmvugpKd1+mODSQ0TnvE2BqvOm3hbZ/+HsPJokxdkt/IuIAOHEFkhfWd5010bRbmRAElYgfv09
NavvVkxPR8y+TCaI1z7nsG7mkKvRTDvBwl95G9qnDuEnrQs/KbnvCHo4wB1By8uNp0rXBs2rPHrH
VlEbleZ3aGEhA5WoYFBo6Li/0YtYqyXN9FBazzd0bFi4RyVtgGuXueiDV246cjsKdNhuSqJv09yD
IvIBaOIxCvVjmsZbf9a6aJsSTky45K1IpvuMRdMxwXk+FOjRLinPJWqWIgnPLk82YJLRXFwEVrTH
OB3UC+0YvbOdG3dc+/Wxw41Yyy5J1gdgm3NQZZrZO2uz4i6dRXSYsjDcdcU8HukUofxJfXybjHl/
hUSzrc26uic5RKJaki18WDgalypEJt9rK4eD5344Y4EpLzojoGbDvg32lA7Zr0VF6tGYOL+V6H+/
r4HWO4tVGr4TyUxFPsrJ2CWDOBSdoIcsSaGiNGQa9zlWIgfNeIqoL/0tS5Phsol42md06PZDmBfg
09IkWpEGxKVA7Z+nvd3KIm+6m0UlZdaa3dCoE1WUq9KYiO62vnFnK3rzNDeO3XCz8L3SWXsZJV+e
uRjZfvgoU9OwafCkL6H5C/VNW896/O7buSvZMt2v1AqU9aC+0mCeLz6Lz4ORCBTTA0cLUmZiJVUb
M19HPsdSp5N/Rb67Nukm3lW6fNtyht40xGZEDOyRkLlHG9t/BfXFq1lsfL9k00vYCFvRph1ve5zg
/eQKhls0ubLbknAX4ucQoYc3FQSqiox5DSBvP45sTrFsylCfhNHJjll8mId5ORKxyZr2pNlriNZY
nK4XxmZW9TTkV5tLUal+iyFilb96hqikMvFGhgwC7UXZayoLB6BULvueaX3XyEje0Il9EGPdtnMF
Kepxsb7WgV9rx+egjgZU4lPnn5YiHX4WuaYvAcU4ePUJvcVD6GsZjLRqjOLVZPL5ae2oPBUGraHd
JlptPKd7O8bZLg8Ve2TAry7JKPpSLbgqcWtalKLZm52HEJi2YZVqu/4r4ySoeEq2fdyNck8MNPIG
rWADzqmyniY1RaU9J2g8SRrQMpTpVuYMUsG8C8yzE4JdJ+XJAfoWgyKeibLQqTtLp5tyYRBJTbpg
Nytp5Zl04/IobQBwhVOO2YhO0c7xFGOZZfvlu6wooel5m9q4xWpcjU8WW82TJno7bLZd6jQeAwR7
aFezVOprMGV9pZfQQdbr2tNCh2fdcdwWJR6Vlls9NVruukmuWPDL+T0RbvrSrmEOiVJ/pz7ix2yX
rsL61tWZyF2l2+7LFrR5RVII1XvR8yvbhuzQNqYAXIOLjDYsvo2XTl3DIYzKycTpjqNFuguHQtxM
zRrfxHzmNVb8tEzx0+WWJlkdio7bcoh0UKt1lNWSLW8tSXTVG7dWhSmQ1QG4lz1Ztjrt0ekbrv9q
dfg8x/PDGqVThY3dvZznH6GT8Q51/QPUxxmYGLFVIjJ6B9pCvoiwwDAVfHOZqfilpbl5SiA62o1R
7mo7tw/TgCyqSawPqcuDw1iMzw1CYhVrzFTwRcBsedrvfKfPwzTT0yJCtgtWBxfXLaqThOHRxRq4
bMTwPezn7W6LkmPBGLaLmtjXqGH9bhy3CMv8MDoujv+S2Wyq2Irhzk9R+OiUNZVUQOFVRE8SaMxO
Q6W3C4ecgwkUahfa9HXK2vkqktUezRRBqbv2yTGPug71/vI6aI750qpQamYEvYfbLpFQt6ssKLJY
Nh/dXCD5sqC4bfnAK8S3U5J1wUUWS1t3BJpQZn9xivtAtdM36aQGLHj6/gh1H9knNqIHYxS9DMFH
4qbRWttNJmXEpzvUYSc8NjerQiyJA8S7gdCfcgyGe3z4e5tPVxONujm63qLoUllLd/lo9B2GPqTZ
dc268Yqy9cFBcVOh8+oe4nRbfqKZIDggdsxJFfHZfeOgin25CDmecswZdr3v2LZbMwpYXef6IbS5
r2Ljg19jT/JKxm3yuEnN6m3lQQmVVrdDH7p8ALDLqRhsUcdaoCKG0qckAoJ11kfifgVyeOF4Lp76
cPMvaBENIHI3Aw8yUxz9zLqc71ESjGXXyuZe2F9NGvdH7dA2NpPcDqsPMQPUUVJ5T76spGnrSITo
nQsUTxdtWipQxofF64rc8BygiHtJRjPsVbQkFaTqRSn7dnnwZG33RAnOdlgCjH9NjTf1aJhYa7/a
Ji0XtejLMozorgpD8PdDrdTXhDuYLIwdwT+JR2QTEYclcyJ4H5JGY3JnI8yBWPQoOq1fprHPH6cx
t/toJdlpGAMEVxOQixBZWsfFjGi0SB9i4Yg58CuqryLZ0YEySPqj1b874bwtt2LNsav3GcY3kWMQ
Sa1oAUyjsECUI/q5cjPJcE28W8D2uDlF9EjtMdpYXIVrEl5h6JI9RBy3blcYXxzgJzEdo8n0pYhw
zT+6sflANs/PXb6SXW4UTmGGUHLpgih/2RKLzagMJeaGIZv6L3Fok5/ZlmZzJTSUXKhuMP4KGt7s
WF+ENwHm+i86geLNScu+KTJmZj8vWttDqCVmer1YkbWSjurXSMq+qzraoYbGYyyaCqq2OatyA5XS
DkIxaFG3rlj7B1gSyOFqWxtcnNiWHKK0li+lFBglAi8FkdG5QB0araE0XuiW62vWsGg9kBBXtwpM
zm5dn7fnqHfyZ6bQZ5SUW3XRLuE/pHNTnanGfm0M9IZ1l0KlXgYBc9dwke6MPBOhD7aBlGUcN30l
oeeoHYE6AdMBn0W7BhtbU455YPFYjzLO7yDe5a9+M+o0eTn9mEQbvfAtSX+uLs7rILTilnFu91z0
yz2uZv/UKoI81xYx2opGq9qt3pcTXGQ+dDwbO/Agj2tBW0iY2yy7nVa4wGRB0r4OsKHcTS4zNySI
4jc9GfYly9L4l8u1MLVq4rar4o1uc6lHmd1kgS3EjqWU/iBRnx/GMG/uzRZPVQqTgp1s2E2qzPZ9
gbHuBVav883Gclmn6TLsnJQI5n2xFkc+je0PI+f2a1pQik/Al23e8wWjDAyIAz7cTyoJdaXyKfCo
7Rp1WHqFytOt/LvMtaz7wMg9LHLIzVr0yy50o0T+dn9JjCmQMeB1U7rlQwmnU4zVEIgfqUdUcel2
Cnoj6inVfVWs64BZn3qzzOPMsLcFoh4L4P/oLH5DZPm8M/laa/Tgu2AmruRtG5a4l7XquAM8DEaA
hjn+gaM3WT/fm7m5BF3Wlc4uY7k1w37xUpraLcgtFt1IrS0y9MSou6gtxFi/6V/MzA50Do5RW2Bs
5/KHvO8fsbyNAGq1yW5ONuS5tcB0FHWXkP37tKjm4UNkbMl6g95hN1nnUM11PxPnv5IkerIeH4r0
KKRtUqe0uWFLchMG7jC0sNvIfXYOFRrhRv7KI3WkbsAoCKNiEAFuQyu18A6GAUbPF6fVPSbfR5Kr
9sYXTVcK1qCGJTrD3BuPnWc9Vh3GJdc2eO/dxdngVQtRY0JTJarhH7JMeShY954rtuNjciNnzBlX
+JxeplCf4744YDlwmCHAzJw/ICTRA1npC8aF+7iVaD810nB8F7RjUK0GVTo2Nhme4u3gvQAbqfR1
nKcLD0iRHjBLdV/SNNv6/b+vG3+30fwEJXWW28B2fj6syRAcc2R07Df+rsoxsPr3f/HPkgTYjn5G
kiLO+DjD92lwoyW4bJjKz8tuMnK9dFpgo+AxbgRhdgSee6bdm9j69A/0xW826J8daFhaRKzIB30I
5Rqe0m1KdqFat/929dIP4uJ/QBs6zxjzLUl7UGMwV10QA6kcVwTAYov/sKclv7lDn01ZMPYR7daw
+BQg0h/BYOd9yYJAP+Z+Xi4TFq+yNAkJ3hBekiMA4/gx7frmtHEaPaCMt+c4n4abQMX01C59qrCm
0Csrm1hJLJlD+5V40jywTeVZHWez30U9vA8CnLGmTBbMnk5Ljvz/74ch/lgu/8PS+cOM838vWaHH
Ik2SOTnRQrOlmkmcg9tZGoqqX2/8Z7BgDohFBpt07ReujnHRrTutMV4EtB0O9TY4WVSrmLtfVkr6
umlEpnLuV0VLhaEzGnCMNK7YH5CvS0DpbcNk+5RPtilh/NYehIxNVsXdqr/RbZNjbYNZ3Jl1br5j
86wfZoe5IzJu/gfXs9/dv09gwpqaqV8oSt843oJ7DDyir30xsi+gzPrgv0ED6ScugQXdmmbo3XDT
4/VHHnvzXQ4Bxpc+xXDBgsb+w2n8DWUBM7v/d/fAleH+mGQ6xSx3uymjQZ36Ue9FHq93Xdzy/8bn
pZ/QhJhr69YAQJ4hYXvoMXx7DOPWPiaxX3aJy/gusWR4+vcz+Rs+Kv0UA+HutNA+9fPJIo9DUf5h
yuFnuH8UtYZRQenhR/GHG/Wbw5B8CoVck9AWRI0nMdgBKyju5od83sJXmsj25d+/zm9C3mfvGoga
0j5dO3dqW9E9u5SklXfZcPz3v/63VvcfHuDP3jW9L7RKLJ1PfTGjLG8bX7o5+OrxSo595BNMZvsW
vUrToEJakwgDGCZ21oZZnUDxcEqjpH1wmex3Ll4noBFhVgoZiZ1hmTp6Bd73Dx/0N5Hms8fNskxj
uKUqPTWoXPMyodv0gyRGh9UQGPqimfJ1QS19WbOxm8F6jPTepLY4a4YT8Ycb/tvL9SneGZXHUkHP
c6I2aN1hxPLNVAOR67lTc6xrNNLBQxCm8WujP6rodODhC8ZN4UvkZvp9QbNzpH0DwJYCPlDV0BGg
E0E4+l2ShNObCzgGPODO/PO/X7ffHdFP8UptZuhcKpBvzEQwDEWX8JRAn4MSdWR/uiq/QemSTwFr
XgpB/SDsCW6B2bmBH+cHLGPORA/qRjem+VJgmLKht+2KNyw82V3roLMNuNl2PZqiZ0jEMR7iKt3G
ywoKdLexdGmrRMv+qDIT/ifPhgwWxv8/4KnOQrqQITZkYBrPkOheJzkg8nnsDP/9ev8mpH727BFh
a6GNcHieFhLdKEXyK4+T6b1LPsB60vypEvrdff0U5TBcseO8tvMJM8MJ3bzZ3li8yRYnzqs/lHq/
+S6ffXvQaFkuFK6WK/gxR78LWCvGCteNe0rcn7wXf3N4Phv4LKQhhZ1HxOsoIB7kB7aXUzc0D8Kj
wWpt/LEmLHylBbabfzixHwH6H6LeZ1MfmFzEPTfzfFLRGjznQ4JZvYjVAPc+DTBEReQ9jVwCLqJZ
olsazP4/SiE+W/0UWmPJycV8Aq9nMWpK1HCh+aRSWB02iJsgpJNnrEuwI2sUBi+7fz+WH+7b//iN
PwWuAj1czAE6nBZQ4L6Im8usfZCBK+DdB06XtMdskMOFOTXUcMwyGAvb7tAag0rL9dOflL6/g33/
lmb+T5HdNt2SjmgDTxTuEZdsVPlcomiMVJnJvK2EN7puWjZXhqBtRS2JnhgLURn+qej5nT4m/hSt
pnECB2mkO2GOTt4oG8lUtybFECoKBqAp0OxfiiFJflKON1RVU6TX18zNUbtThY1qphZ3DCOQ9VhV
j+gP/nAmf1O3xJ9iUwKZd+Gg/Ty1SJ1vbFyaesPMupLWhXXC5IAlZTH84dH+3QPwqSILrRSdbKPt
pJoguXQFiasIg5ZzKvmHL2a+nSYmmr3p4aYiIq7+EB3/fsD+6cH7FLbUPGLM4jL8eSwmd904Tle0
EPqJSBFXPO9TV9kMRL/uXH6M5Qwqq9voe4rB5c3YgaNlKgJiyENzDr3IHlssRHYhxmFf+WIiGP2s
7VlP4Dg3zLDznbRj+7pKsb56VpDXj7q6KKc8tXcmsNv9uuV2h0UqO0Ax1Vz9xEE5bgNjMGvIFoCm
4C4yUB/neJnTq2pZ8YdO82/Dkn+4Dp/9j2yADW/i3HbqHTM/GO+nk8Y7J2DVHGxpWCboo9/TbFG7
LtLhYZEz+ZXEjcSyfZueyJTDyWOKU3oojCMVtC9puZoM5ptFF4Zf52ia6n+PG79JAZ9tlJgmGOoj
/55CGz0oDDqAkO27OKmnsWn/cPCj+G8pyz9djo9n4n+CAl0n0s95Jo4F7xtV53Eyv3G4sOzyZWAv
KdXNLThwLBvhTD4/9oJmupRcDj+sstvT0I/BscixwfpwQI6jUrMxPjS9WZNSdoKgDMPu76ZdREDq
ufH5sI+wj7q2cREme4rK0oAeDdahBKEwXmDmOAUlBmjzX0xZn1WJiTtQfOC279PRhL+6fIhOjinR
VcB0sM8VYwK8uNvc+m5XS56INc0rLL4zCm+OtcDsf9yWU2LmdYdzBU0wzL8fmU7CBwx6MXUMelqp
rhF/STrZ3RStC9JBzoO7GWEHd3pk/VTPY9y/r2TSDXY5YRBCRh5hYp6G4XPfTT4pzTbDTzai7qXr
BnYNchU/jzTdbvwsh7uuCR3mGTQBsya3OEgqIG3u0uVZj13gIK74EPM970CBwUsnJKe++fhRC3XQ
lz7r4o+JoF7/8immOuXa9F1etpl3R9XCAxZ7NcaukRzjX5t3OJyhmOZrBsbobo1s/DbmCT/yHpgB
dijFAMYSEf1HoFV0MZDtfCkG3r3l3tiHeIrjQ5F1Y17Nw5repIkPynUYo3fiCJbhSZwcmOb0Nmn6
eMDgLh5vWJwDuoXG8C94boN2a+k54Zb/avBUg61FKLkXfppepjT2r6FPXrFY46egSQeQWHnT/OgI
bNRkXPhHMi3xTa4txuA9z5dTREexW1HBvVtIA2wpho49Lz5LeUXMkDwVrab3RS/bHvPTacAFhhzw
PIwLoD5exC1+KvRIFGszXlvv7QnFf3zH0hjr78YjBIo0Uik8c6NA1XiW9VZOQdfuN8aTMyM+37EE
rlBHuoTYYGZsgnJAqLepiAuMkAlkpGWCWvADLijGV+Sz6ZvwI1NnLbuYAv6bAabnwZS24PXj3Ox9
F2JuqhBj62UqqDgqnqQ3cTzA2mOeQ/aSLeA09iyS7EriFoh3rNA+ZakXYxX4aZxrkqxgw5jxsQBJ
TTBJt60ezlMUZWsZOzpd0QNT+DASHZZIq57WOE/0lY50w4dGGE9L2fruyOXYjaj6V3aRI5Nf8yZL
T1u/sAF7yHaohgbLnnJYi+IGb4VkTw6U3ofimF96MLkX0afNiSgTT/WSTFNSBXqg83EWbNElTNja
2zzDZEqxufuWug0UI1rBYC+NHD7uSOx/EqwvX2Gv0cF3NvsQlK1DLSZLfgK8CGHVvMZNXDW9jl8g
CRi/aSjZeB0FvHuAakH9SKOYXXDspKqzj5TZTEl+dR5mZMPWtcChsEskjac/YGWSfOukBIPI9bYd
Buydjin4qKByzUjvNCr55ymS22sigc7lmGN9WQvogzAAGl/JZiaBXT6MGkqzYu4O4EgZUbYDUAMs
UklaO+Dgx2CTEdnNoHQKELRGfNfh3O99lPb7SfNoqdsmCpEoBrK9kUXMv+ZiI12duqZvy3Eelr8C
RcUJ+80NiwRpv6D6H8fKeAy+9Za47zbv/VuKR+RNhiy406Kbr4FIijf4z6+/KGjD/eDmMKuwZYtu
c0pzoON+Q/6aO/5r5mSC3TZYxvdxtRTq0qlJdvnKiheTt+NxkKG+L+apvQStpW+bk/pusVn6JFun
+jrv5uKJuiIlZWHJ9G4S8MIfW0I0nSYEyijBotNV5R8nnQcDfoq1uN5pIS82bKL2hP09TIsJ4Y6W
eejXS6HRVoBO3sbSw88YmLnfmoNtaPeS6tFDZc4RRpuhfVGrzCFh8ZN8ZXQDRNoxZo5L4LdLuMSi
rwgptrTq+g82qxUDMMYwmMegzLt2XPcioZBjLL0O4xKkxDiUU5Q4hbpa27eRcceP7Rx7WJm3ffYy
FCs5biK3v2haTLsU1wo8x7QABMm9He+zRjdvBGPkHwXLQc5Qg1jQtWL5Otqi+CG2yENuEbH1RcCY
/Tr60f7cAGc/Ejmba9ECUQM9OA+Y2VA13LJOyxuyZFjTAv1b8jqii17qIS0cQOIVNTiLO3x8XKfZ
1PBSwl2dcCttiWVwdiWZ2/bSCnaGS435ns9gGaPQhGhrJu4hJJ6QkWsG+uxgCD5lqaMBcgI2Dztq
gulJZ4M1+PgjUJOsWLeq2Gx83yTAWpEjkjsDxA5swAhLjwYTYgnw3ncwvkz1A7Tq4Tf4YCdHFCO2
3raGQkgwbLeU9jDm4Dq6N6gAqzEI9anR3gDXEvImi1R42iwQicw07Z5CHHpZk4DcKeOa28GBsBBT
h64IeVlXYFmCL20P+W20eCoxTs/dISLwa6kg/01sqdXS3ICQmrCbpQQc32x1jVmq2clsxGFMCK2W
IBlqhnfknduCIKtkunspsnXy+xGiEAyDcijhZ/Ri9o6JBEc8GxhnZR+67KXD0pbVUAUhImYDYN0o
QqYswTNu70R+rNFTsULpsYG36MF3AideC6buOon2rt1AGne8w2q/i7r4i6GdubUsgM4I1YoHFJOn
SWXBd4C0CgPxqLFDuMPNkt/iiUMykuHlwbexCyUtKTHFCcsE+kWnBWK4bel4S62D/8rM8DaVqmVD
9iingu/CLdoeRvAQpyTuJAokkvZD5cKEvXDqzfMChwHoeVMqIVRT5mXoIrOLfDDgcevGR9cv8l4F
dDn7rAVJHvHR382YVr8OXheQ3IzBZdWh37mO5d/GAuG/xFtPokOPJ3AfonsE64/rR1oqQQ/CUHVg
Cb6Aj/h+7eHHjQzQV8HWhVWHNSXENPn0UU8v+9n3Em9paIu3uVmSp8HS8akghpU5CckX06XNPhxJ
d8jWsdnRBpoAOqfviydguAQIlhp+bAkYMCibHrPEi1vuk74aZx4deRY2cTkWBCVK3yazrRUQ8hL/
v7jb0ii4HzLS8wNglXQtZbJqlK0Z7gwgm4nc4exoXSsbz9uNzRv3IjM1zc/eganbJSzccgA/Wn21
OY/fWU+y56BLBSlFOPGkRHZNLPCrEFuVFIz4UuOtBVGOrem8niQxEL+5YtVwR1um4ZvNk6B7ytdc
HsQ86B8aDDaAEMukrZBNYbWjjVg/3JIihHHnXfA083CC1oADmngJum2lR5eERVx6jzkf6Id5N6bT
vKMRS56sEEOthZsBEBZLeG1oYfaOQnhQAlyGH/+2jaiMVg8JeKG9eHMol/eMuADilgALZ+hMKw+a
cjfSft1NOYmPYct1XMosTv+acw5BEj7VUWpMUYD1pie1TmvloIr+piS0ZMIY/Wi9XF4GROBDPo7k
Gsd9TndzmDRf2liaO/DZ/Ssbuu0NL7kRp5VHzTnNB3lqbQPuT5noQ3QYYWiA3HJO1t596/u4feAq
f+2hvHpDiNQnIFkBZlhISja15n1e7XZr+sXvkbbZcz/x8BziXd2XZcyaY7hBPJZLukEWNNLiyGZH
TslA+Av0FMVLhESHeOFjXNCh3Yt1xojUpwCeeEr4ieMC7fzcg4TI4BErQQ1q/8ATqQAVabs9phSh
FlIzscXQSqz5Lz8jIqiV21/LrKAVWv2c2l08R0DSsnS5zGHb7JqegEXP9QCRoGV4NWIl6DBhtN4x
NBuDTHd2KroHP0yUfrCM/XkIjTgGYQhGkiEh1uiGpDxvASFnn4j5tu83e4RCE0IydBQmLgcKx4DN
teuzK6i6A/PNLhpDZQ5jz4g+2nXBQ5C6roZF+fayibT5Eog1fG67qDiAYJ9Mhdfw0sdJwn+LhXN8
Y4OhP89B5ABvZ1O1dGNypgGwL0RrBiEdUsOpWIbpAcQjXvvTbuonHwfkOLEE1SQB5bgghiSYwVph
XT0QQpDu+holaXAAMbbuWseQLxEdpptOTwU0Nb7obtO1bfeSJRucnucBvroTfFXERLu7AfRqWGI1
kV3w0qkFwk7bBdcxiMRjNsXJJV4ApbcAjC9pK8gdsJy2LhBD7UDdicIo+Umm0gA7F8DES/hKLvd8
c+FBmRlCkASdzknnovslliSCqNWrn4Humjdk7I7Ds7SAfXSUxEeyoAVZCKdnqvj6Os35clwKIi5K
L+pxhXyzAPDcKJgJQFzSVCFwtRz8VZCD8IfOF1iq+brIgB4DTMxQK0PQUG5jtnbAikwXAihzQQQ6
nRTv8RpkV55vXT25dTwatn6sZZbehmU2hh74AJPP6xD3+zkd4tchC9oD2n+/wzxuO4J76b95+NOj
lhUd/AdxQIHAT3pw+PN9fofk6m5A+xffex7ExwK6quAMkcA6gPNR4qfIhYO8qEn4OW/X5kbhJUMn
us7yR5HL4HvBld+ByLVVgrWSO6O+MnhPB6CW69I1BIqWoTjmcUew+0LrQYmwLz0KO2QWaO4gi+tg
tBFANhOPm6qRv+QxwWl5R6SPfq5BF/9UCj325pqkAuPCc7wxybJ9At+4Z+gSzB2zAkNlNgAar+BJ
GFVmCvIdpgrNCf91uJIhD884DBTqPzqUnGJaTAlYDpyp6bTCHRMAKcR+lNMeYmfwa/Afa4v1pY+C
5r4HJVPLJuuvYPxhbwpaeA8brOg8o7O85DzDszgmxXtO1qmr20zLosx6AUHprDBpKccxMm1tkeg5
GugIYj0ZL7fDQgTH7L+zN67ZsLvVXOMZGiJXOrOKnUC1/Siabdp3meb3bDTbpUXdeB1mutz0eI/w
aUkK+UVura9sE8OTJCaqSvHSh8MgRFS1Qcp2hcDgHboID+y62w4E3MAhBvwGJm3xOJomw7RsaMCE
YzbLG8hRQzJC55EXLdDOYFGHsMmCk+s5hL/Zgh4UTn5nrlRXq0iuj7qArE2sUGhxBlDw/6g7k924
tTVLv0vNecDdsAMKNYhg9KFQ31gTQpZt9n3Pp68vfJ03jw3cm5k1K+BMfGwppAhyc+/1r/UtVYzu
3k7j6WZ2RrLwdAjFu6IevFPfRhEeRNvhC6cmOkEn58RrB8FuLgPrzujjWaI4kRnikJddCoak92EX
iGNtKGbd6RRf/e3y1rKS5puFfTu/0YMrb73Z7mArqsZ+Sfu8+6KFkF/HJmm3Y+wVJ1Zv8tJajFW3
igYs3lv6UZZ43bCkfuZza6KKW3VySufJ2tVNXB9SzVNzUq38ktlX3HMI1YD0dWbwwVmI3d+HuR0u
oo+LAyZD7qAMW4+9ojLMfTBT9qxtMXnFHpjv4sdJPjxw+iDFYqXhtElhLmw5U45kzBfnyKjE2AT5
7B21k49fqsUI79ntdNsl8Qy/GzN9s3RN9IZXQUfrRnjNJg6slGdsxGjWCgAftkX8vUk7Oa+1svRF
e3nWM1Rq9Al6U/mq1VDsVYdTORS5JJCH3WhVJpbEw7pUd2K0i3kTN428FGLkoelI4zxETr2zbbM/
dOy6RmQar7sFnLTcgnYQPr1V03MMU8Zbz27unXHX9isWX71JndJlKloZDsicMr0tjSXsNzGUO3Ri
GgVxbU5Ef/DilpADJrMbmFZgul+PzlKQ91PlK2ugeTuioB3avnDvLHYQXxLRdOuGQPS96w1io5PA
eeya2Bh9UbtqzdbAfvbKBGdYmNvpqazTkalLzAS+K60ClbFRZC0qc5Mui3XPE8Z6aJOfYZYsnF+x
B4neXzjOrYlXJgnR6lBs+xQP3qhytU+NqThljZnfx32sCJyRcktIoZ2yqRBri0Xy6vxkEVky8UAI
JnvASht/C4tcn+o6Xj5TMulEzqfFesS8FxD8HuZNUIxiFdXz8slu8mpu9MYNxkm90citfmwage/Y
pYvJooUWzDV8HCJ839jN5XokGrApakK/ZtPKFNa5Wi4pxIcXg3UwWs99mexiNQ1bo2n6W8hG0x0A
6GXTJFM5rty6Yt+Vogfb0eBuDBNfLz9KH+9SZ8R1kObZpTHskEXeTR8meqOSVWjr5KVzJ0x+UYfH
EG9/5xuBPbMnc+OnOM/HC26FFm1qIPxaaM7PzAyQgopw2URTmrv7pEScg8WQpU9eaPSfEsDJOSDw
GvnmyBV7g8cwYNeZj866qxRS4Zjq/rYO2HWvc54b3L9OvO0E1sNxaqEdYD7JT07i9e7JUNLRflVq
gZFfs5gNjZvdqR7beUex+nOUhsRZGTz1q4YwEJCjbtyqoDD2udmN+3Y0SOD16HnnBNnTWI+lN72M
qYmvNyuZPYvGsS5ovMEjWyLxkElAHPDa2QMxgRGbMA5DOrvSlkBnZcfpO0JjxPXaJHiERzvxdqbk
Oe2TVMgE0s9YrytmyzvEv8E4UczlOZsis52v09XiS8wtPMi+Uff2WM3ebWcYpi8GWE1ParANbxuJ
2CRPp6TqzrhGFzQ+oaQdPg7gPD7ieJl2nKA5dMtJw5LpJ9PtEPfa7FUYtp5WRAXK8Bkasl35Q2pY
qLlpMNyQAkch1Ma1c4RbEyc0HYKxZAPtAZidmAOcqiG7ntItC5SIJAJiNFa0BqlgWxszNIPhbJvB
nO/DhocnRxhPOkF40AHZFwPuAEYX0zLQhkZGkJs0rd0EyIEIb2qL6NSDUHH5HNToGr7TRB4m5Jmw
1ToqEzRGr4/qb3nS9qZfRM3c8AYhKxzrCRvqSs3G3G8IiCj+eTNGGJMiezbWaZTj1FPeMsYryWjq
Gd0vHte1w458Z5tTMR6ZkRB7CccxN97LvIKLIyER8CgevhHr186XIsFlD4W0MqAK5LGV7JTdRGBS
xVAth2EYxWPMTszcgj9PxxVPgGxB02h4HjdRr/14aeTtErZ2tEJyjQuUsEE+TFZqf0iLnQHO5Dm+
1bbgg19mj2a7ooCsESfbpuWibbENv5A5SX2FyOk7Yz8fZRBwtsFdu3WpdFNrYjJo5pNuLXSAJIG6
ojNZ7nNtBBuHvRg4AzvjgEgWn2zCkqbbtlnCB2z2Sb1quNCOhP3C3YRD/7Gp5mzbC2sJfYyA3aV2
otbeI6aEpOyJBW9yPdRfWmfuviO0tlvZBppCP6TFIWTiw/wsjRGJZEqqVCbzyg6J6VaGtfhNH2YE
sm0ks0sWT9OPWl8N4X04mtykRXxZSnZBsbkwJG9lGO1Y3Sj5pKZgNySLfo/GBI4Lrur3IkqxVimm
kDdJUPXvTKHTW8Xt+RC5SYvw59bfl5RwR9nHy5YYTrzFkGB8YRGsojVthuOGYH16jBp35DjGWOZd
J6BGl7GrvsslZG4gYlz/ZDYg7LFVshN51rUxf1coPNZaNVP1TIo02g71BMyBuPVDoxFwnbBwj6g3
wydPgxF9VDWsK3xI6XEw7Ppj8NLolNod4aAxt0u50pEY37Bg6YgnIaTzqxGFoEgzI+P1sNy+V5wB
F2mtLE1Ev1lFoOrRmUR1QlbwjgR7+nxb5I352BU9i1XgVoNvBXEbIlZEpBqWoNqQPHLQhu3locXl
ep5xLH1agRPyQ+b4Q8fB6NxVHcv2WHSTAnfSVEgxAcOzwuhPESfQH5Jt1waJ9/oonJHEu9B1+7V2
s/LTGBr5YSdldKyMsvigHzj9BN/Y7uthYrYfBLbh99mVofLvp6j/wqwjr9PVv4032yFoJ84ypGam
zNkvXSsuqJr5wblewv9vL/GHvyNcnMiu3FbsGTh0W9cx6y0BEgJYfTf8F7Pgf/Vb/GElw44Ciqls
YMCk/bQDFjVsIMx62ybMf9Uy/uqXvvvHyPcfTcmf+NEb8rbdH3/8P09lzn//+/o1//w3P6uk//NP
u+/l5SP/3v75j377Gr7vr9e9tkf/9ofruLib/1Zk/S+qqh++t3+rHb9+m7995X+vx/rqgPhnp+/1
O/xWY82KVXyP/9ev/3cth77++//osLb+UpanlW2yXFr21Ur+jw5rIfRfpiMclkLHE4CgsYz86rC2
/jI1mAePv9BCughx/+yw5mtMxRSX2bbj/vyG/5MK6589Jf85sud1lamkVEppT7rqZ8P236/tpQK2
zVklPxTOB8OXbSjmr7mTESOCQtXFNsNiE7CBOaM/OtlpCvBr9J65yyi6ya9i1QL7ZfaS/4IL/rth
4deP5bmeRPKT1zfh91suz6I0D4I4P3DcOJFZOikbKJRXkdbnHPi3z+rXxfr3/uU/zPz/eDHyQVJp
tmyKd/73F6tbKBVR3ucH+m5eOb1uaJ865yV2EUpA/S6y7yXcsLGajsFoZ3DGgok3JMMa2X7aidlu
oA/A5TB+DFbCgI05szBws7S28a1xf3gD+nPlAsOppXqRKvkvfZtXa9Efn6HDe8VlAeyNbd3Vmve3
9cnxjHJmK58dUuF92thSaPqav2ZDDuYj9ps96KaDaynXb5yIhqWp2vX/w369n+/hbz/DH15qw06V
mOuZKVBNOsxLeXpN7r1IW5xJrnv/7z8xbqZ/9wv/SbXsxcyenmoqqCDj16mqL0VrfETFoV+cb1ls
P//7V7N+Fpj8/gZL19bStj3lcL/82aRSGR2eP8sz9qFnlgdE/A2ZRJ7UOAZ8z0z2k2UNfkU8eJNf
D1oQmNtrpXDiY2BmygGj4ZKP6SZKSw4S8XRn8SA/1V6RnFsrrfgWzFBlOkKxhIaUN1B6JHegUpBD
EgrkIBhF66FoemKh033Prvw5zpJqNbfhA4PwgGESsZNlQlyxAq3v9TBe7IyNqqpJi6h2E8BOL0L5
ybigBoxt4m7R3m0h+Y7CBEkVQt9xq8PU1BMySPdlcu19V8JsYCydhd25/ymu5ssrKcuYlklY+bog
BOeEgh2PIEifLNOxAITBHlVWd+NSNps+L9S25GAcZiO97DETFxBdB+3NLT4nh+1COOwmyz1X/czJ
MKw+IsNlUpO272ZQ7gerHoHi5d8gLybgAqr3JdIV7YEiXzNyK4JwfDD4MJZs1cxWdtZW8S0d8T6A
BX0vDWC6IGQnsswAtMZcXTIhonMaG9HZS79kEY1EU9FuzYERiFQi82mSMCAn305uW64LI1muA7NH
jbfEj+1Srww4Gjot9rDwv5jFciCWidSsN8YMv4n6U5BcNTofO9a1tppTijV0W+HHgwtmLdvJ2Q+5
124owZZbnhbkGapnt5z6tSmim8kF15UZRs/BWzcPZrWsC1WTZGVy2Nl99eL0A4pBjEGjdci95iAQ
fMgGQGzI4vXtgxUxHrNdb71Y/bSWzZmtWXCqy/RLA0qR7TCspOClGOMfTVmyGNnfoqa+MLU3M3Na
O681DtHtbI7vUU6smB9nuLGyAW6kh3vHNjU5jIelC0z6POhGIOwIMEmxSwUDQaFQsua3dXZOMG6q
FoZi71arwgJGk9dZ7zvJtHHt+DWqhhlEw/jeMGPelXP3xvm85x3zvvE7zSs6qDnH1yC3JskAfkzV
0/jDwS/DuCoud3kiaUmkHgC61L0NxcSHl/eUtpg5GiP09bSQly0ZQ8pRQd9r9sxYmu7YtzPp/XLY
M9QGqVYIzb1Fp6AFPCrgJrg+8+pQnety/JqzdKiclOdiPQ9VsSnaNFq3z3lWUiCX5++2jt5Y5C6u
E25Co9JrNAOxMtEDIKi2azPDKuYk8UcdZq9Eub/WFZa+rAIGsuQ+qkSBq8GTHTrZeWiCdJ1WjGVb
HZS+XvLgVIwQjyPX9Rmsthvd8AP1fX4G+VPdgGV4Opuxqe8qkqNxlD3WUlziahDrwKzlxuzkB0Dz
V7hexsodbBpmqCNHDB1J/qbvdqGfF6ZvqyryXmvehZVq3WOdZY/ASoSvtJFDWwvfKrveOYz3Zq5C
lfa3Zt8yNWjgdsU4ZgAGqXMGdXSFLQ5bm/OKzccnbAcKgAntQUC5NK4yzxy55tusv5ntW1Q41hfh
wFoehnRjFa3YJGUwfSGN4nsRCkYYF0+hKB7cEHhQidHvEqcVkwvhbHtwVwdNges+HJjhLDqxfa8Z
OjAaFlsSjyp0S+xiQ+TvTJZu7GY5QJ0RX8asuOgY5XjBPnjjGrCgLD5XmqnlsqNMCiuD6PXWqJ2L
aQf9rmOouzbHsH7ukFisbdH1MVN2UfjRyG7cSxPnEhrhvs1MtFc5mIcO/elhSSrUbhuqaSVZMkaz
AgWAuJ+G45UVWF8Cpg7b6/NeieEHbCfz5IZyGwv0jHQI79qigwggYm/vutGREgr7GMbccFUi4Ekx
avXta6g9aoxs3abzD7Ya8brCzLZJUsLWs6GYDPPY9eG+nxfEzDXXPiySsY58oYyNERv51hLkfzAB
xj7Dh2Vt5zUDWOAqEfWRm6xOfuT6QJif5Jgq8pNy8xkNJFAkk40bpqR7O7/B4Vc/mEli3mTp8mEH
7aM7IePP83BWqDL5dQHkBNv7onM2WXZSUa7vls5+DlnyDm6BrbUBsNQS/bwIvFbgEWH3QhVQwX1Q
DhnrDXC1Jp78rK0nrBIQRSKd7o1KvgBJdXcmhBffHjCx9B1ASVBqjIUvXqytYz8bJ4V3zu87OHFx
Yd3LeH6wh7DdQm9qyuWtgCaBFz9pN3WhHkjN3JKSn1fdJL92rjPQlmm16wzWA0lU0GjdAcgTToHq
lseWt4PY5GPSsU/JONE75hxEJm49zMq+aoETjjq4dxXgQ9zYd4TJ2OLBO3ODqjqLzBpX7WzA7MK0
XCyD9JVjMHCKnGJF5t9bNzpHGKunNzco3qyymgiVV8eyBQPPp15Wyo+vME9cdnwP9jnDcta6g8NQ
M8dwlrfWRp0o2AXhdlnWoUYXvsJmDAi+rdvwdKqd1yr8scgIyO3kfeRVwVq/3AbjYB3MJj0Fi9jq
ZPz+77dLSlz3y79vlzT5Mge4MX5dVrQ/9tNVXWe4ZsuUOwEOS2fmA0+L4CGmAivICnlvdWWLjdte
CRcxudPum2sCoITdgOVP3nZlmINghE7dJzA2Gq9fM/p1EfGL9GLV7gbl6gvilryrtfMYcKXLoOB4
4s7teZi9kzM31UpLSItTO3OpEJwAk6LrVaW8clsa2CPdBCouyMgF1bspTODAM9YSjITCIswfIPcX
c7gv2/kkuJkoqTnkAbNWpUi4OHH76rRsWaK+/uaUbyTX5GaqGSosyozRWoYzronk6IiIPUhtkI6y
1m6dOTCLomzt4S3QXei7Y/x1JsC5Cruo8lmu7lQhHvOw3GM0oumz2Xmm+z1rLezHBXbaAR1MZm8M
21ooV/mlz/s14MoHCkBuYfIPB2l6Hy5Z23TJ9blONFvAiFK7lGeYbsc7o9pQyHj0+tQ4dLVGFguT
dBWP7medgh4znAoLU75XIWTw65M4LuPbKF/2hRmjgS0Z1gNzOlz3YdZY0ZUGE9uop+08jTxwXGMz
lqCsEuOKXo5r3831D3u8qmMAFoWYT2EJ/ELkFB6ZbbVnv3oHXNvAQqd9rpYbWAcJnm0aw1y6u4K8
3rrzhHWNqelYg/Q1bQnbLjE29RU4+MXIh/fry6SVPoFZWGGV3DPnu+R5tatcHMjK++RxseAeSt7b
On0fu3qXdhyBctyaBOlyEIx0P7BtAkM9+kNysvrwLZjMvdXFl7oK39QCvbElvNJ0/FRmdCys9NsC
3yaS/dEV1Mo29itYlksbutmVFgIcbXDuM1itrcyfI4TnNrgDmQS6zWTX0WjrHpLhzpt7kJD5/BVZ
EYeE3XorAYBnBAEKOgfDbF6wGoKofF8Gka7SDEsBvv2g/ep4VbIVhflVOsUlDLkjggFnCrf3vk46
YweIqgV+co1fD7epdwTQdl8ykyrS8pNTqXOA5kQ6fVq+qh7DBF4Agts2n3aQrvIFwGpBDZZQODst
MM6Zp78nFhJyHfEUIZC7DqYBkrX4TPnwGJM3l7FsnowFSII55J0/Rd7BxqdSLCiJ2C06bKt32saY
O4TKXONFvbfwrMGRnYZdbQ8Hs07oIghf2QBIwGFnzuH7tiTAJaUbrm181aUddeuMWjWAVvEdW1Ob
T5kflCT6BXn7bs5ryNKS3lU04ZdydAKANZCHPbhHLb9VXIUBeEfvzTQchqJQoWVEnUzKX8EqZDCF
PQwX3AM79/6cMarlf48nlxC/31fGe2bOYFvk96KOf6i2wI8dcjNVSfEl7S8tyHHuSANfo24OplmJ
G6e7If0SbfvYdFYhtDcMMl63wkL31ckDAUxG3RVoKJr6jJZjyTTYT5BXYl+ZHP4gkZmePnJ8jrfB
UHGYKY6Grjg3dA+VbmrfnLoAbEX62TrjlW1ibX4u3L/Us7t/rNB/yHR//PG/o9rdxJ+Y2Mof3Z+y
3W9K3/9H2p64Zhb/tbh3/ijbv0t7P//5L23PdP6CXW8z6IZX5l67ZH5Je6b5l+lq13G4tYVtXmW3
X9KelH+R6VDINZ4npOAj/ae0J9RfHqIgxjqIs5Zw4GP8h6L526cXfi9//fnvshba4u8qmiGFdrTL
Q+kP9SyNoBE2vZEd6qVgFOOV05Md9vBU3FLU72Ens8vQyeQzjeR4iUejv1ESQo8PTaceDkuHr2st
HIejbD+H03tMGRsWZVmU35OkdGnycHF/QGmTGOuYcEMvj/SB8TdTZ93l1hMDHfFsxzGsrrRQJdBL
bGgzw/LpGrcOy+wy4Y95NatmPJopu3oFlP9SA4vat3oZX4ACcaN5bOYbxrNW9whvKnzyhtQ+N5DT
NrUtA4D9nKE+Me2EW5M5KqUIYpQ/gA/B1S6c2bzpgf9eMiN3H5ZrcGxdDp31Yi9JN/phVbcv+DsH
Wtn7Sj+yKVMC67iDL59D2fBYZWDRE5JarKhp0Z4Tt1b3jH/Sigp6bbItnryzqSb3dXbHyVsRaTI4
syaBcWcnon/MAG+91FPAmGdMx1Pm1e2JaIFz6pXTouM41vhYqKK1qEap2QIH+Qj1a3HDGOtaaW94
PyTzNbpqbuKyL7+qlF95M9q40vTIjHidAKRmXz8T1U6H+ZbQMgwScLY7zzKrrfSK8mL0ntj0IQT+
1SJtqGf0Doq3mADBQ+k2+kUV+AlDz1DRap6G6nlxjel71lBIE2kzwpyLtyeNRHXMMZSvDOwx2EAD
k44Ja4T0GWQhFLk+rB4yIBToL3m+b/IINBTR25ui5GGlk66797K69N0s1zsFJv6k4rA4x3nP6crI
teJk2RfeA4O38tLpiJywPQ0x5xSTMaoxcomtOrxr294cpl079m6xFabKj1XmBZTZZvk5YmC1xZGb
bfDtyLtwattqRY0uNtzUrrxDz1B/R6+gfonrObxjIhm/q14zZ6y56JCZ2GMabRId0prhJaJcjfQz
deLlmtX6xodDrM+eE72Zk2li2lnbwT6gwGeDXaRiOyjTNtkqNdl3uozHk5WjkLR2Hn1mEbM16pPi
4Ow4fbiPnEzsrrfAe6wXdY7tLPcdw7t2DsnwAoEv9mfPndDLeqaq0o7oGs2bPtgC4Ik4ck7GD9MW
4nu9zMshglnKztDDqIIBh81enC2bRdgcVzV2fvjmcXLKIDscPTwzB13ls0uhJXUvPttayFf0WJAM
gDI5L/H4PsdL+JZXOC4X5XjfmD8Yj4r60qd+iKhlwlX/PAlreMG1EB9Tali/R6Q7zX2yjNR8kK88
GSXSD0ZqdUpcoR8MnA0fuMurbh3SkudnTQ3Al0/tOKZOsk8tzlFLYjI/oIzp0nVRfBqzYXR2djKG
4NRaN3oGtZZfofDDvrMklh90xxa25ZRF80p4iAwrqjnA3XajcyPndryZTYKwihnzLf6l5OB4XbVG
Q+AQEI9e9VFaeZOtrdTt7pJJym3X40fxbZiHeyqM27uRIe8Hf12/Xv20O8f0xHM+d82mcToTd17d
85ZNcQaWEbP6bPKBkcS2b6UqcBOGbvKWlnn0RaYuGxnQfGwn8iw7D1VvbZJZtP54TczNghxNnrqA
iRpczrbltLc0qswXgb9gzfkjPMmR8wT47to+L5ID2jwlQf4YFJw/MQgtT22Z5ndLrADHD0t4s4CJ
RKYZaZfDC1PDMGNCPbW2ujgIOhCsTdorPNewT1LD6kYJY6qBz+Gulw0LXqAaNLIRtxwZtUhQhi1y
gbjLhb9VAGpBOvaxdzAXt3lwcNP7pG/qLS+ZnSsNyI16aQyYlePsCBPEeFjr4a7Fw/qcVkmZUakC
3zWOhsV4GHIh3olDtRXBxKYAhJb1trnP2hJYs2fZjo8Pl2xDNdbi3ZsQIznEFtHBZqG77fKFK75C
Ifyet0a8TSfdX7RLMnAXjzUndBulWqMWU+WVJc09SMLm0DiTeIRxP+5T0SUXw5rHWyRd/RpMyIYr
VKjiqWTAGZGByKf93ND1YqVsxeCnYR4cwqmC+hEu56LIvPvBAODcONwlbRm+STsoH52sR0medMIJ
qsn3kvTi+5QMCTmiAptJgxD02dEVuallB3leG/UNwyIroAeJZakamuQT1Xk8kKXJMWgTy5kCNKfC
yDjwDvO4j+YM77gIuoNwos5E3zTdJyvGWF1nXroHL65QsmbvTNzTRPFMzUtlp+FOlP0IpLmsmflj
k/NOZTQ5u9ihxSFsh4RaaHh0CDPxq9D0GQ91Uz+6i3a+l3JBvw3bwLhSWdKNNlXzkUX2tBW0bPrW
IIrzggp2U4Yx3bhk43CKTQhPKcztm3CYFcuvtpwdeOfxC+Xw2SZYZrIMWSzNr4R/SU6xysK66FNr
vi1yKS9kBsGht8xHLnRr6m049YKjqEtkBhdw6jgIvJWF8LWE6X6cquhOdEb2vSs9+FthDDkKBRbP
HwDg1kZ7Hpw19i2X/HCIYdeT1XD0zL66iVrOHXZbR/ciEubRHRt5yHUY3TWSQnab+ujjwAtxprgi
gjtLlzse3clZot49MvIRu8q8ejn1YhDCs8Tw2nITPyjshCUJq75sVjUOamz7EcoYO4noJcE3dxSq
bD4QcpwdTQzLjD6d0+gTI1T4ToHTZZ00DX22WR3IoxEZ9QXwY3BIjKg/p8Bj6XIwitt6sGnM88xJ
XVwvVPi5OuBIuOcEueAyP2s5BUfqHpaPUsVwCHrZ8gQs1btSyI6hnY5veEusuxwg5oED8HycqpEz
KK4GrKroFkIwOjD6Yy8PaUNSa/mWTYlPXcOqq0oKKmZHb2Lo0X5iAGRdoj5ci0jDIM8T5zOqRVqu
MqXcixUkxdkBVI7FmVylKtLeIp1aTxUhurFlxOoa51oHtJpkBloNDlHM26EWGKGbMvBL1zZPQdfn
uzmTDN2gpZ1DooSfbe+y77N4rN7VU5OfXDc3TzzZki9xJ+enDhoSmttQu8cynMObLHOCvZPBiDam
Vt2MYgiPTVgEiscWWIAVdEjntMDS3Nga3v5KknW9cCBLz2ZnN09un4ZPWLMG5sJR/zbg/T6MbBde
eZYV0OtQDK55YU6AKjDobKmdrsbraFTU1bQTyA1mLnqvuNSf2TElL1cI+7YSwmNtCO3xDixn4zeo
nOtRukZMgZJLmgKfq/SDSne1L2bcalGDFU0xFIuyYPCza6mElSoaTMqctqYQf+2tbZfRK66t+bVW
zvRkLoN6smBYIQmlJAKY1NjRjlrVDygi6R7T1mvtUkRRQaWO+cD8igilWneyFE8usPADcfGraTn/
iKOW3lk8N/rShVa0bQpdEXenecCXixoQxPkWkc2VNEpVUqkFoOuTwssBq5ibPasyzcBGavfGbPMa
ozfkvDMhI/dWmVRQkCCYvmaTEb/Eyc9+wLLFA5iSGL830Ydvuo5KsxV75OmsE4s9Tb04FuY1I04S
eJO9s9MMCxk1DZyY41CYm1ASKovtFDdeZzkRp/F5uCuVCM6k8FhPLax8WVRKBqIulUR1gbcJd+Yw
HUNhy8vgcJ/MekLR0OCxDkQ91GocbRv5oUeCGw3qC5C7rXtSuWzRmA4sh2tb9aEK03AzVmF9h8kp
O9lFNNwhmItLeTUskd3jNakGxb6bK0Lsg5U6p3jSxhl9ePlG6aNHACMLmRAl5UklYbbJ5lzeUzaU
fkhzKB5d7ypgKiAf28Luumu3a9sYTJSFuNflxAN37ux1UeZy3ycqeEFaaGDu9pnxbOMRPDi9EDdk
kpe3GevSx9KSKuhKgFzragm6PYicEnxuMnAxQfz9WDwsqlaTGvedMKZvDMuSWx5q/Td3dIdNQ7Lw
7GatSTlDFx6Zu1wHmjnm8DGwhvexJM7CeaV7GgQdQUJmzR1HL+diLAKJiZti2eTstXfQtUiuBdRT
7pkpW5zynOlzbAPrhydFdN83onzqumT8xsA/XF89qufKcKc1qCrxAZRQ7S2c7K9zyM3dXk9TKzGV
pPe04VDYli+Mr0JybsaVwbsh85/fyWVCXQ+d6HnAXkgM3PF2i9uXzCXC9IN4kD7CBNa3A1ktH0Eo
9d3SWe5r4daffaj1i4n14L0fQ+ObVTUtPa49O0PQ2BxrPbwyYS2rjZfOA+spizm7rHpcTZKt9yhi
xn8qYZZtz5O6medryz09UPo0Rk53V1sVFzDvjb4swhAfyqQ+Dstb+FlFoTmuh1ba6zl3jRv2j8Ml
MiyyjEyS7FVvS/7e7HPPt8xUs6GW8rPuO/TmSJBEgFtrHu0ipDrDMQz0R3t4YnVSHB5gAsRhzewc
ublek3Bzf+iyir4xzVnQL7nKm2uI0fVNs8leHLsqL3PnXcMvdGy1IunItNAyj3K+2OAapm7tLiZF
KnPAl6uYxm1Y8JL2pZ404MZ02uAUOAiuQMNL8ywXizfZ44FUNTzOMviRAJOnvHsZFfu5gZm0uuHI
1Wa8SmXuKSkHgKBUckvhaHNXRhZaZ5b31+GRibzNu9VsMqeL70FdGN1appyWQW04P2bdszNJi+ko
OSIcZ+ZyBxmiBrugIrjLDGZBjereSK4FG+Rw+yFwezgmE4umD9SsPNIzMdwy9av3non+u0yxvilj
x6Fwbl6Yw+lZ6GYL6b7E1G2U7MEmU2wBTaqvYzogB/aFjeI3N4YDbCDPjzhG+h8RlcAOwOeAvLt0
8j0vQvMcBNxSilXG0MHs+RUdu03f51TBR1laOh0ayfoOzgRrq06AzVNSAWHUnFr3BgzOmLK7MnJQ
FpmSDwtFNieWrOysXJckM8uecSC4nDPDJf7k/V/qzmO7caTrsu/Sc/wLQMAOeiKC3oqUUmaCJZOC
9x5P3xtQdVVlfn9XrR70oCdcINNUFgVE3Lj3nH3OWi83KzuwUSZJg/bUDdJ4k/Xc5wBnGo8En3S7
TraUkpJOo2COmsJ7LTA6fskcGt4DDV0+IlYP6y3EXzaE3N8GhSQ/Y41LrgFjkhKwey5+tCKsrlbU
FxFne5/ZnD5Kyg3gdcUHNca9O2gI5BoWNQiKhYFY+SvUgeozu6/yp1Yo1c9QSrVPPwqhnQNNiD4b
LxvOjL7qlWQX5W3MsIjfhWlEP0NL2nyf0u/+GAZDOupmihqhLQ2WI9jD8YfLarr3Ieqt8hIego9e
ZVUXBujYsGmOLdvoz8QOoFiJbppM2RrzjkWQdEJdmE3OYAIyHuA/F2gPImUhjS8MWxIqxMh7QeVT
7/oC3abemOkVVB4CB0KrQprPuX8wVL/17srcD96tcZLCVH59UFPVepKw6H2GZIDQ+DCS5talTcd5
kDbaok1IccOOiSRupbtliyrPLMb3iL6ascohIj82RYDvHPs1yFjX1JXJHBjTSkcD9Nn4CasBqmfA
GoPl0Z8wW13seD5SZPsmJQigZVzWCSedZ6YyeKwMmSY+xldoPGqVy/eSXlXLqJ147GHlKQExqI31
DGjG3dtu1g+72hbdooROQnqQJBLGvejBddROmnwQzGATnplE+QInGz+RMOMVKLgjqWbsSySkYZJl
x5/Ii2PXxxYuiipQWL448n3S1BouTK66YiUpkcGuDUyWgYwS5a9uRUtlERSBvAcYReRL1jAw14K2
UB0Pk8IjFpXsFYusupnAgY+eS06AYkrmXlciekiF8Anfku0IN4oxngYJFIAhKu3VIkSK6WDT9k+l
igIBh4clX2JMcmeS8zi3cqwCyk+4n8L0RoQPWHPc0el8T5N2qqfEkqNZfXpA2GlvolbtF43RVZ+u
2knrog+QjtiYLNdGUOpLPA/qYwbRaGFmlOjumEdvBIZYG802lIOBG2Yy3LTNQycqY622pX8qq7y4
UKKTN+flgqgMQq3vc0Vr72MpQ2HgQ0fAbdikKzkxBgQ0VU1cbZyNuz6cggFNlOcEuEaACroIV2PU
mk6iVwiq04iYmaAa84dK0jP0OJI6HWVNvCNOXbRiCQobTUutJg90RK1VlBXWV5xK0pduBvJZ6u2I
TFR3Co1T5fozieiVcuAP0FD17qsUaRMdaKj3BCMZa6vXhwPWWrFlw2S7s6zRfLN6P78kNTlkatJI
nwCIOW0TUgN6BnfA1u8l/aY0QjyPgVT8jDLXfxF0XQiRCteDqwYfBqbzraYxIC/I0mGds3uFDULz
DFQU0XCsx869mplhvHalJMKl2SRi15Z6+w6N1HYQx7SO6yf5gsMHBBLLrnGSqDQClnUTpl+Rneu4
dwR8dsJ5XiNh9coibK3iIbB50nV/kralgytf6aQlDgHCZLoEeUOztIvi6JDEsobj24yXeRr5yxHE
2V2a5O+ZpG18hV5kbCU7n66IJ3WTpW8DCI2DRqmSceyRV3Mzpv9b0ZGic2cHeY2eKeDPMXHrEvah
mh3hzsZ6QHHRZtYzmajST20cpbfMb+utq7Iz1yxOGXebQSiSSDROyQx7D1UxGP5CKXvjpQRJ7yMj
0slI8aOuAfKTW0fFZAgpKRhf71KrEk5Iew2za9kfGgXwDAguNVpj5A3x8KQRM+xm9DmSx3hCR63G
cgHHQxOkIkIFVSzNBMs2IiKkw4abCrUFoZGyh/dUU+Nn8NflxZMb6A6J78bHISOJTXYthchHzKFZ
H/ZbnA8MoUM1RY1r9/WnHqnBIi4npymdCbW8M6SR+qePs2CF/Nnaud4gXfk35BuXc+TOMpr0cRhH
mYZBXS9R8dA1qUkLNVSpvkz0KaoyL92kZUqvUPckenx+d8/C2i1p9iB19TSxSkqF5BlZLXaVJYtj
rKjhk1pVKdl3Wm1viLQAN1DV9kMOqOHRHDldegM9Gbbq9i3vMjQRFBIboqOYFzaY3t8sOmsbTdju
ipQxdFT6GC6Z1lSA8lLPoyCLg4PtTe6jCvua1kDXics2RP0bSQvd1KpbAs32ZFDFLShSue+0ODkS
CFJt7Liyl5lpBkfZxBTFV83eOiGB+1CgSqrbKFm7beDtik41znFW8/RKtXSkhccsKBEEXpMUgnrM
6MuHArAat4ZueZTbie7v4tBsV12gZERoueKGug952ijJjI0tu0rf2OeRgjCySnTH9ezqM/G0yODk
0wR7QOS60xepRK89MsE+DQywCPPD4L/g2Gg+xLWHvzMzIXF0urQ3DD/onKjspPy+4868ak3gmouy
07J4TRodKQ4uCqn3MKiMczHm4XNS6YTmjr1rXDi6YDXpXbLn9KgUQMaCsflBbFrzoyAn4wEMAw6t
Nq20qys0VA5shBHhnUFfP5sCm8bCxOMpLzWMYo/gAKwdrZzadpCLB1t4PVCEpAgci9PTgv6guhvH
habANcTaR7gJC6zkvukIK6d6h4p5yWSdXV4ddLy7NioC39bw0plS6J0ygV4SdFfgWk6PyYrcNj/v
g6Xnw8xYGD7NSqcm2lnmxOFKygGvLCIqlzwlYl1xhtEjkPPho/dlDZxVkQu69EVWkJgcuC1VdwVn
j2g/YiGyOLK9PUgSV3+2a1/+Qodq2bdORQ7s8JMLH6uKgIm70Ic/Q82txh3nThrSwUemA0DYKNyq
0pKMoORn0I2iPCne6CK1ogvefaSpl5prhSy4jt5n2P+U+6wkDs2mG7xEzQ3su/GoDx3bnTqvuJAZ
vnPQMz96WeoS2D+WFC6LvmEJAXVnbDxdQWVsZFLEaR/nUeiESaoGFNEmBvE0DwN1lakWiqpa4njh
jaq5K7ROuoixDlZx5RsBy75VK+9uVidXOTL9jcpmfFM8Oz+2cd3ay7yFoOXxe4edQBn4WuZx+DmW
YCHicCwv1uhSBXrjxrWzAluXR2K3jAEdpIMrahB1WnMMdBkLHGsNCc8VG1J9ZyWS/1xJof2zoqL9
2WEqD5dNDVoLRYpXkTYXtiTAd14briUS2whqVJEWW3To7tqEVvUg6/FbOLYDY0AGBSewD9YenE+9
ALsQf5mWVp8z2GBHjr/j2pdLY5uWPEPgC4g4qqQxeuZ/TFuKEf16N6ra2StBVyBaap7GeiCHSB1l
8gAtSdphi4gY1Pb84T5r3moGp9WdiSR7nXKkeaPrSrnNxCP+amQwnkRfg/rBxrhMFVF9QNxqCHkn
yQUJXucfS2a2jm90xn2jN+2qlCpKORKI8A9yYFf3bZeJa6KK5lb3JM5VQMJ2fm6UBoGmVvBsqFHG
zMGkq6QM1TnxO2vvqgaPehcx7WKy6WgTBka3JKgIpdI/DjUz4wFF2K7pamNbgRYDihuUq2BotEVp
wgu665psOKngeJyO49tw11iwyP3cBqnH9yKuEU/1rSW7hL9XjbHi4UCpFIGtuugvnpkXmyBKux+c
Di06/HWFgzuSvGWoNuorxb99yWEfr7GEeBvynzpjweBRqRfE77TMx1FVsbNVk/4GgZJBJCnMPWKe
6+TEtmyejWj0yzu3CutLLTFZQOLG7Q+zktFKoLgqIS/URtQeRHF6nXZUc4VUVQYkuFD1XnvJkqlv
aPaN/oGgjC/N5SfOARz9L9o2j4MdEHTYeqBccn5yvaYvVSVFeTTF9Ur/byQm/z+JR6Zglf+zeGSb
fmbpzyp4+0VBMv2ZPxQkmvJfsqqYFtubDJRh0kp+S0hs/b9UWWOYI0yNsaU2iVT+dIcZlBI2lh8N
3SLaE/5QhQPe/5//Q1Lk/7LlyTrG34XXmYHe/5WGZNZq/k3LaVmyqpocNGjxYVXjuPKrtyilMM+b
mrZj5hXuWh7qeE1SuXXMein644r4Z+5PadyHapReNMAxu7obr/O7pBzFJmYK5kgaG1hY2IRKadFw
gQI0XCS7Z24n5JOtS5ikRuWtCMEheuowXKPGJy3aVcpnxdbfQ/7WT1gXHJctRpaSZzu9V3G0tZsv
uqL6k+JG71Uq30fp0N5zDJdWUlP2e8hnIz2n1l5ViejvVS+SF3KYG8+65/+gVxRBdM3cEgWp3DMu
J1u4RNO/H0Si3OqovUZjN7xGWod+n+P5fuwM+QYu46ozNcdebrUuy1v8lIouYw4dIrWW2/LeCszy
fv4sz1SU3768Z1x9mmQVt4HUv9t0QkSO6iUEv0akBDPhEJj5NTCu0xW4ueD76q/Pvq88nd0vh4bV
682wilp7eE3Dj5AJ3rM+Egw4f4yc4MAYw0ZPTgp5AAj2KGWSvAa2QiUtiT+u5s8GqJKcIxr7EOsX
O2yjWyWa5IF4OA44MFj289sqkVkyay1bKna6ALTc/uBohateybzX+UrqDOnlb1dR/8OsXwK1q87e
9CLcuDrXhUSn0kxNOvV8FlvZvySUYB37VXvM/WpOhkZdw42mCmHwaPzdCycDQcfrQj8KeXiwSSCo
9IbrvcAWFMsSkcYdLEux9+r8MZKR9yZ9UpEaSCFiJH2GYVyq9l2hVvt6uspHFaY8qRGL+Rcs4kbt
hc7uIDdMMenJJu9JFJTP+QOnqOGZM2KxRgvprgM9ko6pLdhSlAxDQmlsirjEwQ8W8D4YOOqQMRlc
3YZ2cabZV48ewZZiQux8Pfnjav6snz4Lp8+8XiElOtJIgAPyccoISXHQVJRPQ1I/dXrE6dosDtum
RxSVo1V1kD91x75JhqMbq6HTjEbycf3tl+W2TpYAD2FU5BxrU9eqtqEdeCd+UsWyzsfuIVbQCitp
Ub4XmVj7dXBBKTa8NKa+huuv4cPWULwDXLkmctSuqrjXN02GQ05I1RVnfuOkCULo+e38MlG/qnDY
aRgUS8aOinUgCUp9DNS7oB9h9XiMPvMkbHeIMmxHM99rs9OiY8SyscwqLX9ww1dh5/5eCtCAi/BD
JRj+Z6ApP5s0Sp56mk1OafnJJY9Cfc2wHXGDWskbOJKTUY0HelRwkBl2m9+TqhEv9Up8xo1mnlH0
fbVxNzyXFa4Jbi9Oxp217Ug82w6q4u5Szv1bSau4UgMBLw0bu5XV+s2wpWfZi4J3OQF7wIjYvvSG
hrqDThJnDvvo2QTVB9OLgIZ5tgggoSNmH+d38+dZvk1HM3ZMrEfunRfx7ClV/+BNC2VWJPVZ4kzv
xmj+zbbTl/O/U/Yl9n6eiaVEO3jjxsV97RbiSdXyZCusVOZowFsgUwuXlPU1QIQpDiDvfFy8QYt6
gOTj+Z8W2hUhYFKjLsLaTE5EFfXbeJeBN+ZYAkQQEBkOx0h+KG1KerQ/wFI6F3W9NpaH+SXO7fKg
99Q3f9sw/xsd45xh88sWBD8JwLCw8UHjsv89pqceUS0qrdSvukSBnuJa0RRojUK/6vaab3xZzLI6
NzE+3TR4V8ZUfmQ+k6zyrht2dC3nBZep66ZvVf88r8Ecer7GsUsgPxnpfakZ/s3N3QTaD3A20fg3
+NqO2oTGSRBc4FjhxNLnxHfPeqbSjBz6i0pK94XirrrUzKqtRDnYeZItsyE17uCfj7TtU2Im46bZ
u3CTSppHKNw82U8v5meuGdL5+5ocxdU/f18zfP6X74ujEDZm9mpN1vkn/AbpRwJB/HNeqmsZIA5G
iPwpIpDiPWqa74vpE/g3cPUoYE9//nqJr6EvsRiGJr20u7qJGG+lSX8cO2ypuJ57E5MkcvU67n7W
0HA/WiV+VPE/Pw4Q+stOMdorw50H7GLsmQYZs5peaf8CSPjPu8Fg1MmsAqmbKuvEgv66wNdmXkWc
rnR4M/gfpYp+PXjR2BH9GHx4SzHdrDlBtTgCo/FYVRzB0CwWi4FiY5ob15I4zusNpOhPJKDDxsiN
2L3rAGK5NLbaA6kJOGk8kV/nq5RuwBUlIhSY6SqV67fvmsEsAULT1EGdPrZG54jwp68mPSdAAQg9
pieu5JqDDSjZlqRKPidGvhfoOq6xZkqXTBWwEPPgGYOivQ74iU5dJOBqHbOZGAnZd+mN6Pq/lwNb
Uy7GL7cFWmRMOcJQVdswAMz99sXRQggVBTiaPi+8qS9Yu/j+HpVc3od2MVxyXW/gWuW3SVxxLhF9
TUUM60jik66O+rPWu+7oG1GPaYCr0u5o4Mt9uOub50HWygemlOLR8p4lj4iiJJR0jt0ZQaleNK7k
On6W4dluk1FHnFolzKTU7ti6rlN93zGDWKJr7FVwcTXMbvhCLIbVDRVt/gITcN8Q3H2WMCVswxaE
hVZlxdWTJI60+Fk+KogmaQjz3sjT1rHyrP7+e9vROOeaHT10GlSdEWD9vht0+z6DtVLrVfBgYGh4
KEwmvH5JznA96tVKxwO3Ynlv1hKtajI0WUVzmlV3ctiphzbDfAHUpkBiWKUclyeEeKmwPtD+W7pw
OuEZmfXOLNgk5gJKQm52DTHr+pGZPPieUv3LU29Nhc2vP15VNyxD00lbsVRVmX78f4MAKK0id0w6
onWgVMUhSYf+YDJX+b5KGfDuQLo5f32EnBtvS0gPKfLw/EBphLQ8/RxGzfuKLWGcDfcTogs4s0Z4
mw5f3QR4SSkSm3Zbau0bcinz6KaecUQUB+78SPyheZw/HcGVrVVwsncdEuozS7NtRGdtqgHDqfLT
jXspyPVt5eU1kGAbf8h8meSZAkrIxZIqq4d47MVbRlcPvan96UbsdUwyhwdsLAIOUdru8NBLJxvn
9KKRJOM18CCwqaGNT2f4NAnpvUubcHRiSzH2PTfqukrja5IghCTey9gTh4xIwsi1Do5wVi2hdg6b
SZl/l3VDed+6NqU8OO/vz+T64udy9ZbCcuA3WP5z4EYVHvA8u5GRiXcstb1zkNXaOimI4sH5qu3G
IbP/ZQU0fg19MS3L5FzHnq7pHMoYAv1W4oaJ7ekm6NY1glFpjYRTPOot5mZNhvBGNvyw1+YSI1NK
B9um6cxv8a9zCGNbB/gq8ktePdjTKaUAXr/N1RGmqdbr5qpsKFFa2kYJnKGby6issQp3NSDifYQz
5gxTeVRH4iuE2Iajxe3OdiY6pw+G6kcc0LXsvH74lFVvMVQ+UCDD83bqdt5IytRi0Zhews54Tket
WSXMWx2kPIXTWcZwsoEtncyWVjymKfkoJSm3bTZERxnuBgm6OowEAPardCQXQcF5TbeGiOpFnJKF
kYwfQdrZX4Q+XQZVJG8ZDREUTnrwI8vzgJNW3t2DXUnw5FbtUZQeiFDyujf/vP9Oro/fnkTBT0i3
bZwhtqn9vtBy3pJUN2pB0eeK6hRFWZ2zUMm2YQNiBSzXeX6ZP6epL/U/LMu+SrUmnpre87a91WpO
My04GY/5XUF2/fxcEpWzKAwhPdkepbon9+g/TG94nT4fc+sU2FG0w7ytnIpx4vdHqnxKCjypcuSV
q/kX5s/mX9WJribR4lq2o7w1ZcZ9nofxXEv5QehxfjIZWVL3ZTu9U91rVqifKTOedwEX/S7uO+Ue
zugDaLN0ibFpZ8RDekFI98dLN6YbUvvUB4QwUHjt0VrNNYGu7DutiZyu7DH1TucDzdQJnE0ldzW/
RTZKVM2ASMhPm22jB8F73rTNopDC9FQA7j6VUUXnrPGGf3moJtfN7z801Fxzt0WY0yr66/JZZj2L
P7zAdUKs8qlhMnwj1USsYjlGRTs/H9ivX70UscfcFCjt/KNpH/JppeimlQLgI2kTtIlXoo44+Wra
kf2q27mESS4kPfScylXpsqIFY4ZeBvfMERjI0eXuZOqEHmjGU2RnlSOnQ77lC8ifOOgzpMzls94p
NDxyTOsBHL6rjd0QZ41Xb+e388uA+JCxXXsxk7hGXo33I4d1eJxfBk4Tx3VmYW6ro+AU17F+GxWm
5IXv6itJb+Jrx468Ns1CXXu9GT+WNXkkfZ9CGTWTM1TJfGWMEBt1bu8nFF3AwrSsOhlqkp1QSWen
QsiXMs1I1pnezZ8jRGMjBAW6TivbuBiWR/++1G80HrRbB087QLC2IUfNVlbMERjPKuMVRcMbJUV6
QicpHnMh3uyRGho27bP8PoD8fbPLrlmqo9Tv/MLsr3b+b8Gtc4rbr3upxpzMVmTN1mmj/b7CMsCX
gK2n8RrMJROzCium7UM/KLtT6CrR+ANqBu+Rql9IUkeG02v5UZNioC5ollZJ1he3yu4BEBiVWIpC
6UHvGB6rs5xeZEkgcrS9o5rZsPerQM3Wbkpts5JoaZ2CqYmWSmmxymm7LyrFCA61FXZ32hhjeB1V
8VSjcXJKqlnG+bl4GupwH9gv/7yKYZr5jyeCrY5dBuUjxSeWq1+fCNNt/KEDgbj2tW5Ytkqv33qR
GojFjNd+eheWAEFQuWNs9CNg70UtywSDq8Nm3jugukDgI25jpWoYhXAAlRjHNHSFxtgfdV3qjkgY
qRC5Ve96C/PBGNBZy7J0ZDfhapw+m9seKYPDPSuYeQJ9gZ61TS8YE8ozCvhh2SEDehXw5Sr/eS4V
6TQe3bHlcBe4HmtkCckm5AmDRklgwJ/PhG1nxGTURb+QM3zzg93nLwJDzJr80cFJvSZ3ylEXGK1d
TzCu1e4L2T51GGJA6/alwhEhZE5l20fLgGLMwMqcTvrDKjcLC0AcL0N6TCP1LSyKFYCQ/BCHhbwv
5rZfHzSUP9PekDRhtBCWgY0NEt8SYIOy+H6iVAIe5lpdSFmz0Mk1q0Ay+NB0ETky53ZitdfYW9zF
aLGqQ9s37yYEjr/w4Yif7MhyFN+6haiwHryElhA21/HkhqW5GxNK1lCjplOZ5TlzqTMXPXpfJf9y
8gD8+Z+3koZbhhObahkm9emvtxLUx67v3Chbq7HfrIg3QMTWm3yDZIFc55eyHr+kZiwW8EBQekjy
Jywg9jZSHknQU5NjqJvifkTq7nnAoPcmHbZT3sgsPjx35I3K+h4bSr2q6vpthIR9igjXLMaoOMxV
p5mSmpJJdbGpc5wVJpNm38nqAcZNl0kbUGuM4Kx+eG7Ql/2x3peEZilJkV7cVEkv85Wa9elCswLt
Ds7jgSkq07/OEy/zVTg04sUvRiZlZXvQp5WxJxRj05fB81z1+natHYvK2qrYM4+FbKmPSZ0T9mIx
vE2JyVmMve+uMF08z78YFRWq8K41FtNHSieLVUqixirmVHbsyHAAsWxcLBP0ACYCmCfYbxyXlsWy
x/YITyBNDv2UnEFelrbozap9QOWYnlyzeJjfzS9yf1Bw8t+8GFVemijuWurqzEkZMN3SrkHSzojc
gLMt31cTat01aFsF8BAcRbeipyLrnxFqWLtRYJ8bg/5sNyZEB1wGTjb02XmwaCq2qlc4HKLfA6tM
jrRfiZWYrlK1I18o2zALizffvSpfRsEurAv6Lek2lNUKyiKoDS/KoJV2AUFfqB6EFuRPborGkgCs
BnkHb+lEbGi6HDnKmu9M2Jk2ZNG/NZjlXz21VN+WJk8mIozkdFdm++7fz1ka3N2sHku6cJP+vjbL
6sAyiaOzNo9CEuZRmV7mq/mzXrMBMBDZ0+XiUXL1lzYReF2nd1UrXsoMFHhsh5uu8ozbGCa0m0qs
jnTJ9VuRKtXe7kcc71oB9RmoCiIheofOWFtL7rzMu+u5ChvgPWRioe2ovP99Bcpl75egTFEXLdmT
m5cW4vnSLMdgP0TV/YhFYJ8Bp+JWIpB5OjJ0YAbO8xX9T/J+reQ+BSiwzDH1riWjyp7oIiNVbdzh
WDIvfCqYHBq1nzy2mUlpE5frsYHeMriWd8Ir4B8pHipnZJaOoEUZkegmj3Lb6u/TBTHz9gZaqEbu
S3euUNtdcWrllzAfPxJEVweGoOFCZnKwMWJdXs2tW1t+htkavISxiDfEINFwhhjg0n24sYtlE9PU
/ITHdteGuvXQz00dO0z2ZCCk667sqgVpB2JfduYjMk//hh5hoggZVGJ5ydvcvRuyQH1yRxzNo0kI
E/SbHUxibxlj9/2XzET9t7sJ5iNbimzostAoOYCm/LoyeiUiGjNBUSzYNupbKCntTSb1b68HSbZo
RuQyDRpBpFaNE85L+/y+lbAiVsI4tcLg93mNucQnaJ2jCiCXUll7O4rZpsDgOCRdvfuZnz2kff86
KJn7cwAQ2+cy0fQqQXBIIIZLPURLfgBiU8t5e6PPCnYmHJMPFO7S4Cevcsjh0dBTed8zfaEOiK6S
gUHMaCtHGoV3BERM5dph+ETlVcRrUoPEYzkgEIf2rGx1vrkO5vRmrv98M7ZWWixkZ36LK1Q6F0//
XL/M39zfaji+WQOfqUJj16RXqP8eE6uPIrc1rVWReXWsrFGpqzh0gvjJc9tnO/OknxUB3i1T+tfv
BS6aIDq4GGn3Dsb9X1f4we59N3jKXZmdFVU1pgC5jamav6y2jHfE9FTnhpPwnU9rYRkWCtyKlgGD
h+Tt+wpv1MLz5cjx5cyIoGPbAG5gti+tMZNf9d69m/upWFMIgyms4ly3sblHUb6oeUZQA2PZXIzZ
uHblpmT0JzaGr4nD/ALQQju4KgkVfL8eBqGB8R6qSf5U/JAYaX8oiqy+ih5HPFKJo9JZ1bWULdIh
YBYVAPPvUCa1ewiH+cEMzRwXekdaARkm98x/rA2xpv4GnUa9yWguOPPWMr9A5v7SNQJOODoQrcgy
s4mMsDr3tUkCayf/KKXMO/ixwuQgr5uV7LXtKqsjDIh6Le2Rrf9AA0QKhV2JH0kkbTo9LTiH2OQV
mpF9p3NM5NHk+APpwD00Zek7dezbzNr/HMhfvm+JXzgJvy/pgD/pyNuKrghdyCbilV8fQvIgR3RJ
gbLjEOifo9xoVjHwAZZKcqUQaIjomAnpsbYlMNJU+QvOw8Orn3vIzctGvgxRt2YQkzFySJpLg9dv
gf/A/3DLj0Su2oVcK9ZmSILhQoZRtktL+5WAgeEippeq1pTNdz3CxHzhEkkTZkn65LX1uMohnm71
pDmC9J8CJWsiMvAeO6VRfoZZRsZMnu9QpWX3ZClRRJClsqED0K2nu7A3Mpt4OKrwbBA3DfPztc8k
82T2AuwewqKXaIALlqdet21tLXQANzXrnmDeRZyg0p7yiorR/SJLRWcXYh8gnQVFowXrLrcgepFA
nSCs1sr7YRjy4xg3Z9+vtvloyI9AVMj4hYH/XZ9Pnw/DSi8l7aOkOqOMrj9pGJwqUds3gHop4iif
2XYk1DVJdSbrRd7YjlBs3B401yNOzO8WZkGiuaQXTi3JKhJyt7WkdlJoMeWv0bAtGtuyjkE+QoKb
y2zdj/ItiyfnJ0suifxBU76S5Y9andbXQm0/swrw2D/fUcavzQSasLYpVGpGQygGekDjtxvKcIFK
eKThUY1qw1KNiuyU2wlWqKhBsVqX+spjiLKI4uA2jHZxUbMCMkW3Aefv/dD1Wr3vc2OfojgDagOQ
sKksmhDTW1VNhg0hlNTOebTNKrt56lhmMDdpX1h8iHqTjBeTJJRFGMu0MAEor0d5oNPruu62qK2U
1g6FKceFeqG9D4VOnzdRL+W0Xv/5rsKT+9e7vqheWs+rL7DwlY0xlOXSi6PhWagUh5GSfHki6fZ9
kiISQcF0oBsOnyD1ky0HgoLJZ5lQ81O+671M9KIZGj+wQWeoxoz+XU/aHUTB4V/qtPl0+tfyP/8I
NEtH/qLaPNpIV359pt0uNZo2GYdVnNk/zdr3ofPwQl/6jys6hCub5zIgIEbbtAJzgEL3N5Lbaxsz
w+2It/1MCOooqIlfB9NqyUsy6mPaBoz16Js4IPp0VmXoUK1E6sIdavbywPTZ23cj5lITKl+UqkRQ
qz7Ikqna1yL3xyBa81RN70zd/MF0xDxFmR0frA6mIcrHBRAMqEtWgW6XghympUO+iHItphdVbekB
ACBZebE1Jos++FEztLmneyhf67IIN8QSlIsq7erFP9/T3Lh8Y3//RnWoNSbLo6mogIaZMfz6jTa5
hYLAK/RVSfy2pY5Ptu8u4CzwmKdsxmt0r9I6HOzCEST8kaaS50+ImF98qxdnILGs8ZYzWGD6dIOx
uWYDTp47aYnsrd06rn5AddS2f33u19JqaMqtXyK6aa04XXmqiIA/wnzoSJjdVvptaIz81iRt+4DP
HDsr2NEDuYXtQ4Q30ymShFyZmIO5AQblGMRYKZTIdC8ZMIMj/xPRwms7d0Mnl5QZLSTGSEdgkeE1
voV9WV+YkcC6V7KFVJf05ETQPrRY0yif1fP8X5XoZy7CjGyq77cYl+4UJaFMavqrOSKdIDzO/Cy1
LXG35MQxJHbc6c5QCqv8fuH8Vh2SQuCsqWv74qv4nzLVZrHO+wMaQ3TlA7Uc4bT+QuqycdNxCnPo
28UbtTXUR2Gh7yvgLeCgGqgX60iHJQVe1JjH0JgYAziN+3l+3SUe4qmejtk4/8yidoEs3T3GgfvR
Uiw9trF9wa1XbZPK/Jjv2fnX/3wXxpq1NAwXbabhEXRm0GFv8mB4dctORQ5ErgREADKTSrvlRwyW
wrNywDhVGq27gaJb8oOVTVDVi4FkZaWVcrXuPFN+6X26ECDYpm7AuUOksQfnYCwkNuIXQBgygke1
OOHmQl1pIUpgDHwRgV686C2uata6kEwzfm+gaItAH7xrGRpbqf5fjJ3XrtxItm2/iABd0Lymt9v7
F0JSSfTe8+vPiEjdcg10X6DBJjOl0t6ZZJi15hyznE9BvtC4lrKPKQe+VVf5qyfyp3aBalpbefrZ
jm+qPF362H+DiVAibdHVy7ldxEe427hHvco6gBustjGbqA9jwOmvs4K9Q65Vv+BL2OdABv7HGtb9
9zyCNNhE82AaSPA8JHj/KsH1VaexF0yCXV440Lsb7MPy92htaIX2GAbwkTP7vZ70tXqQQFn+fr1I
Q7LnSzHsHYcegofZ8aiKcjmD/SWxsIurCVC929txs7ez9iQsZ/mYvHGvmug8YhYhoQjOygbjJgJm
fdVYc/yjLfVNjnT/1xTol9Lu6y8oQO16QvMPLWEqNiSWXPmEhgd1A4kxu1r/uCISqjhNAU8e9Yws
2RYUWDaaVpRP6gw1SfkUTzjAilErIVxzFnewUTLfnTaqeLwswF8S9PJHtYOQCKGDnWoVxnvrEFEo
faCL69+Tl3T6q9CRN+jidV9/HGQlBN3KsGrbuDgXJq62/zFamv8xWhp8d56AVOBQ1DR0FJ9/LxMM
mjf0WLLpJwzJFOwoLg6X0Anbx7Sa90GUjR+FjV1lnI3gvgQocC58bSfzT5tt5AM0ZP/7bFNXWZVD
iquoAmRcBT95rCFWoUi7p1XyY0IXT4Jk4H+rumGr9nbQxZ+oqpcffet3m1krHudYn+7DZP6uvlSU
Ye9RYwcvvRicvfBEeejxY7xEw/C9DJxlLYSfH4I69++NtIZBGZJxOpSTf6/FLYmj+SggD7D12s/5
hLEsqoorHgPCoHgMWEZn8BSsYaMaU0kU3pcETM5INq+z/MypQWI5YzN9UpdRO9nbbMnIvZTvTggr
T0sdIioqaPowRCOPlKr4cBzrC1jJn4UcmAcrojJCBmWG/JsRyNK3tV8ixOwiI7mrcq/dA9mHWaEV
2g5qVnqoVd+xx8xFrpgLB5YOJEPAkQpF84wO/1tBk+fbnyfg/r5rbKN2OpUgXDwwcbApZtO2RR2Z
mgDH3cqIvi85UM2xrF9pCJgHMvi83RR3uM4YfwFdppuUXfXFsYt8S+MkPtkxUdlwyyQzaf4aTYpG
vvCf2kj4l0CEzhmjt0bWWNm+DiMOEgsD3U+UYcgwrfAHjvREQnOmx8opskPflPGxRcv9P2q17j/1
k54jqEW4jq4LxxQC0dW/1k1d07SWpuvlHoeVfqjk1nHO3Hgz6pG7U5cYO8XBcTXG5drsmedrG3ZE
0d83ZZmd+t70d5iQ/7CaOtqqFjMNcvMhNg458PwTTG1qVvA4HlvojTgXkRotWVpcHa3yZSGDD9Yf
tnWb1R/u4oR7GE3XyLPElfhXn2mvNR9pUPkb0LDmYxm3j6gtipWu05nHVEL/2PkylDrTXArnxZ0B
POAA/Ohtmpld311Aho0vxmS3m8mC6Ut0lv0eZdOd7iSob0sLkeUcfDPDZv4YRzzdieN2+4gaJAjs
qDh0U0+JbKioexX6Hj3AWuS1s1UrZkKzpp26LDxRn+fCguvpmvc4TL3HtiPPbbaaizp4vdbvygob
jbqEGPlbav//q/dR36SJdhtxOV1NwY7knyNQE03k/oIo2ksHdbolhhyQk6xVpDpRm2WfN+uSh+Ua
VvA4w3QEXunF/++sHJt9+frX+3+dqT8ZTuLJ8jLzbSA6FAKK92nAvllXfUbrpZ+GC/pAcZOTZIHx
YSAz2ggtbi7kS50JfaSvS0bxWguGCfQCycAYu2g4Y2TQB6E/Dbg1d5YZRhcDhNSFCD+PWwk/ZIpf
cUMTcLqqGrgReph+qbp0R4iBOI1md/rIs2StGVn6hmeWhMDO+DbBIMCsy5IPMasHq5OChlcEzUNB
/tva5Cm6zl79gVU5ek7TZKDuVuPAqwtGFrWLjBadL0q+XRL7k5lmiAzJcFmFlg6Yahzii6iMxywM
ivM4gQJpZevarvctcU8rzS7mV4avY1F2xcd/n2jEf8wzLlsctcmhWWmQ2vbPb5n0v8DRfH2hudvS
/WkIDo5k5S6M+6fWdptTMdg03pYJeY7eebu6S+qjMZnLk+PrgO1YCgJj0o6CECpr5dSVfeeOIQno
EHU2dgjHFBjrU43b4Jk+ySjHaTVYN1P26kIFulNXeXhC3DQ+1o3u3keW+8ukWfdEs+KlcFpxKsIh
OhTezPo14MoDCvSvM3bx+rHI5aLRa1CbSQFYWxv6ynAKa5+n+Z2a6EWCAb6EAballIPqtqYUppvI
UMtz7TqAKcTQnv77J2z958bHlVpyCJ/cHK6OW+OfH3FT6xC62sTF2+qGd5Pug5eJQ+9N7euHrBKb
ekg9JOJ0o2IL4kQHA4IyBbRZszfoeU7VUSmfuyxP7kNWXtNrOuraoXU172UhkBPoMppj+krHAnxs
5I/VWrUL7Ii043kEHV2SUz6vBEo3OoZmrIsDTVVsZggLd3RmiHhze+FKruXB1KseaXRqg8htrHVA
VMiWWj0FZj82+Nz4ZImfNXdmWIGHJNhnO9Cm2WTBEpwTeVBnfx1az0FZYJNmOTpjsPFDisYmNVKa
RSF++b+d5mh5eFSj9dQgraZPkm5DoW9vNgl3ttcuEJM/WvQVXsoSZcIpvXVH27/Qik3RUdOSxCzt
Prbs3HEoMUrYRfBTiwyBdG5qKXSV8zYtKxp0qhMytwk5IVOw7EgLsre1rGGoSy3hMjHaYMWoVx9U
w7jPZmeNBtbHmEWHPRBVehn8HKk1G7xsH2QZZHQne1Kdmax15vvKL55Cl9CKbOrJls795kzGe8NP
kPmfQczA15jsbyYUpkYNqg4jeXCNTaTfcYE3QjUwUcPTmEm6/b/eVOv4v/7WiO7HiRfnEQ/bG2u0
4M4uo+RMEZX4FPKcyewa3PPfz0CnLErBfPsdsoXs3y6OjQs/jn5hIEeBjKDF2hpaKOyD0WeoW5PB
ERd8aOnerMvoaHdt+Ewr682/KZT1+lmtTaox+YYJjUU4ZcHLMpn6uin8+v72RZY9i5MpmhEGG1m7
Rwo5AVpq230Ylb/PSrKIIlEcB0JtQYUn0xUVUbu35NkkX2ut8TKbwbBTtyOiW5JMsK2eyVnjljHq
uzD1deBWVoX2CDVuOJa/e7bE5/pnzXZnMNcUPQCzivEQI6qCbfkyo2Z6ygMdHuc0FucwsdI7ukzN
JshBr+UVeNRLlPrjFzV2c2vBOFMFa3XAcf4lnU74AmIwp4V/15bLmxnp5mtimcvO98Q9aK7+kZiv
g9rYlP+4Spy6f2xS9yCSCbz4GL5SIGzP2HbJGpTzUjuA6dG+PI2o3rwY6CUkbBCQ4HI91+Y3FvM5
nZUA41Jp/9IDbRcBpAQHABJK9aaYtiwCUsblSHxAt719aQ2bBBiyfPGtPDRTXO+KpkWeIy9LRpw9
jXSUJ0SvD8JOnrEsJ5co+tWbaBvUcNKIembfK0XqejSQsAHKPNHT5StIAEwadftGx9U+qtc7E/4T
qJeRZB+ET/T8ySsKzTt1FUIEXY1+0a0LHg2CObzkWrBFccXSUxKA8XQtzfXNbjCTroXlpl+ZVekZ
VOns6ZSQXdPTFF23tZs+mwtA09BbVreNAHfQdJJ+UnY1WXhS23CyMUErjMPhJt42gTYslRY+o40L
NkvuJTv1wYF5e7ltN7WhXNZa2Ez7Ak34VYOpFRB8eF92Uw2jv9V3Sn6jDhNB3DufcnHrOPOFtX8N
ap27QemSOjuWCbj9vZAKebWjqPXQ25JMaJM12ld7N8Tloz4WJa5gvXdfkzh0GUY/ZLddE5I1m/lD
ovc29boGYIbRFiAPUNjyaUGHrchJZLyktSq+VFeTLSGTwRh89sHnrbEJg0U/qrlSZGiTLaMkb8Nj
xNFjct9vqvTRXF7DetLgLgTzJfeew7LhKZRrKF030k1sD2LTJpUBLWunfiT1M6hDihj3v8+mytD4
zzIiGXP8DxO2rbPT8GRH9G865SC0G7uLG2y4eRysZ6P61oP1RX0Q+HD2CCUZw8r8WqbnJSztHdDO
jK7S7OzMehr31RAalIr0tZvm/lvQdChsxdhunJHYl2S2f7kzXMkxCJpzMIv+6oGH9E09uJvSafI3
ZkAqa5qzd5yn4E6b9e6gOVZwNvNIO4+iX9C32tkerAGAeOkKKd06e5g9baNcIeoQD1W6mUqdepbW
PJAy495ls+ds42Wi2MAcuwc/xsxnVQuQlZTYH7Oa7IMYq/ozDX8WALPevYpFUV6QgKGRZ6rGQEOU
+r4ehLcxpe7NCfXHUBBoG8YBE1hdGw+FWsYnSbOJhhDjdkU9+5S22tXXkEb0VtSRmaSJO92DGjjo
RfxMtLZsqsWUNeEpvRlB8WhmrKdpM+L6EmW+aVF53AsNISE5E8mhnLz4USYdDXGJIFjJ/Iyl/1Cq
MxA17cGL2c6qS+HoRArHPV9hFr33TD96GnevWebY1+aKQXFJRvYCxbaDB/AwyAPRcP3pJnS5/TJL
NbInD4uC/BY68OR7fFEuyfeqY9nqDLbkld0alonWnpY2XQ4RxuY51NwHpRhlh+YQJMCzMkSj8z+U
vLQJuBn/UfP22TnpYNpdVtfI4WSB7m83a1U4RNjkKXQZpzZ3FW3We1pgr8bgmK9/XtEWt151ZIIn
VnbbEej1doQ6eax9e36Zy4chBqbSZA6ZWvJP1jmysa6VTDe1/CCvhRiR2bkWosSelMMLMXiM05kW
buva8NnrHL6QiuaYPxKgDave6CmNWAXpDzhFuSFCR3tSZ2nY/z7DkkQTOwObNou9a0yPThr/iGUF
SpWh9KLagO1x7+j4VgffFyhDquKLek93p+7A2qm+yAru7nCvmq/ySrRQAApsYxvNncn2ZiZ+myYq
aUpyMfrnzJaolyJDKqpKz0yi+oV18CNW3uowjkNOYQROQw8vkzqQ3Gt0M4kXTW1EB1id1l2xeB6Q
vBGlvx2SY6N+3oHWyDpOXiEeMhMClL/Np0IbIEmI2Dyb9EZWAjFIsCsjqCHq0E6L+aa77S7vu3Oj
syCDgmKjw8vpAo1eeDukIGIw/QBDKJyKXeXk+ae6c7a2lCcmFUvsLk1/pHWW71uGizVkqu5IyDf1
f+rCYLgQFKRzHb1mgw3OF34+e6Qq2ppqvVVYItirKci2QxJhMrCdlj0khyG2S2gnMcyLwaaInM3N
C6buPUlGyXOLpA3KxqDdqYWJqjjg2zzb1YzDpQd3ht+RQgps89tZgBR8nrxz6LbLzkJ3uY+omH2a
IanjIP1f0T0Xl0oXaDMGXm9SbStiUj26zMMN+Kdc1yoJq7jdWp36Eajbjc9Rph9RU6KSKFKDZOx4
eMh7tuJOWQYHupgP2BLLI5wFVczN77TR93ehO+5vc/J/nz5M4Ul/198fSbQONKJsE2EuEnsdf/s/
HsmFTRNJ52mwN1nhHH0w6CvEKdHOH1gYqoM3eYSu/HVt2zDC3e7blGbf1R5BA1dxl0/x9zhy3HtQ
RHTCPQKnKMJ9L0x6B4W2aBdhYbO2W5tmqdKuejX+b6qxm67vBcZDUgJ6Vsyq8l5bHgMD31qpQXvv
6cTe08YlXEZuYqw4eFD7mjzW1qoiFup1sC3zfTznNPRdYTs7DANw5kL9VStoj1pVeVCLDRzVPZnO
XKplR+hQSPHIsEo1LMEWzrWt3frRK/2sDMuoQNyDI5mfUTeojjVkqBmW2XwTHfV5O/GzR+H00UFg
KXCKmV2lXMOp5Ylt2jAqhYVAQ77GIpPQJc22Dw06vwrBP1wapqU/r9RPI69g2NCWlJvKP9/7/YOz
VkVLCYYKLh3mecrcc+xulaiXWkX3NNEPWkeeHdxFQwvEnHLPirZXhGxTFV263qeuA8W7+iSF0fkw
l+40BNg8+8h+c6T7p8eFsTELgnPK0nL+qPsct10zfONvfozoFSAyZ8HO0fDnFsWQXUJt+lWKwHt0
5vDCDiZdV75IntQh11maLsZQ7JeW7fxaJ0TJCaFWU/VzUSsn4lg6HUE/Zds+uqxP0fQNFFZMn8B1
B3jVaU5o1wrpHs1NtrO3KbQPjC3J7j4saDan5GWG52jot7ErxqvaabpWcuchZqbO0o4kjOX1C0vF
rcg0613QUj1HVtevKcV/2KNHGU/LH9s6Hy+aZ9/dBGGTY3/iBzAeZo3o0R5QwhEhUvzmZtGhZ9dL
p0j+xTBGGOSp0W/RYECa0EjkMBhW32/PPFNQt9L8jlDOwZ1fDbd4of+k7WCORMBUCr9a4ZwYzo2J
HHYXVuHMkyC/Im9PIgil/HQFvHxCmMv/g+b61TqZv8nnUpNBpSN5HrMf7NnHaytXeuVM5/32D4ux
WE56RC8yzCXmUwohHfg9p2zCgd2UhOUgacEv7o7YWIpfGnz7dDPnnrG+/QfMsp9W85xND2mlvSnr
TOQF08GMh3jLWqHZwxDNtviKZqRRVOaFvCXmoE8eNeBZScn3o2cYdlJV67eXE1bQ8C7xUjZcXR28
aXVYH4vMTi8Tid/qB4SWMZDgNi0HpdRcLDs46g7hUDqUVykaVnphdWB6e4FDmLN9KJvj4OnzWV/S
Zrf4UfxS+Ay6oLL7x5sGaBw+y6bMH0GG1CeR2vFurFowcUHp7KIKyxWrwvy97Fk70gzxz1TBP2/+
rqiDPmHRhRVOiIPRAAG3HmYU06M/2UQ0cxBd8ftAaBJRAuuxT9ozqUbdfSvr2urgieE8YKGkFEtb
CqsJjRAiOO4KFqyktblwZyI//Kl8ZyRjIgNGwLj3a61416zA2YoAE9GgZx1lXA46gGN8s/WZqRPt
WoAgxbFZhvN6e1FNc8zKUGwCPd+rS7cS7qEoXcJCRSXJC3axV0uW+uv2EXkTa4Fazy9phhzYKYW2
TUVpYeEsqBIspXeotB5eftmHzWvzrpbX9ICfMZeFINzG6t0OmdZQsBizDvFOjv8NyzH1OBgtcWJN
PBHBIp8OMK7R/mb/yQzXandT1STbRHYjI6+3XktzrlANaqsgHaOXpsHQ5bBx2Kt5ZloMa6W7TX+G
dAEdO5/gJ0oBSuV6qPf4LnWkk31XnW+/2Dxb90pOJXeHkTCK21WUEq4VJstb2RNiFlb2CYA9ggvL
TuK1WmOpgydXW10O1n64LQ9dOPVyaZY8BxmWPBsNHO72zt9GaBLaT5tFKtGRUXMpE7GjA0HihVtj
76oCnCppSlJEq5lSW03VUK4BI2nNpT33M0u57QW35DEGDXtX+jKMde7Ht6ELfoEWj69zmDvtbuhx
IsjPuYzBlpqL+wKVPaXPBQC/TXrl4jsgzNA/Mti4yuTmNN1PR92/ackt3oQM7pmknDCTPiPhvM/C
yL53En84uz1hPFnK2nCg/X/GpHFUWgut0t/1sm7ehH0PWbldq0JcoBVvRlO/2jES4ELSOoj1eR/8
On1k4J42uGaBy0Rcb4c+J4Bm0Z2D7pT1HvKT+xrXWMeLQH/BuSXuGmd411FFjVYhcAFglEzj+QfU
ufIYmfa+k/Ipt3J14HfTdBz5ESlpFpACIudMJtmXlGU9qUNtLNa6LwX/MQboVSa1JqNscJp1XD3P
4jZU6U2DcKrs+60SMVluk46rJhVXklyio7pRNXm39ghvLlP+2Jltfo1KlkatnHZqJ0Zzz2O+QrsF
zTOzcN0YBpl90jrjpzYyC8d4H8Fl0HVxKGwacXTFvhreDn6Xfrf7oj3hrSX/zO+mg6pnqwNZEdWU
EoGMSmcNiax5FIVb3SckPSlvnIA7SCint2xut90g/e09oDTlJLU1cziWGLEwqcqVTqxVh0VLWxL8
WOn4Y1G8jIhv77rYoDWDdboceMhzz55PPtOBcsk1TlldcjdGxO6G1TuUSGeXzqLaJZZ7YQHmPyiL
URmilVBn9JPzjV8xwAYtyoNM0s0qaUwDp1FeLG34Sf1qm8JOeTPsdtwgG3IuaQ6Nt8lqf6c+b8lo
W7mR2ezUnEqHAD1YX69L/EGPelODgvjzTG8s43CbqhbgOkRcOy+J/Ihz+RGrAyK5Dz3JmisF+UMf
RcUPzwBM2Tv9N5Bz5hknxbiPkzw+uTzCd0k+LJsgBt/Q0q1ek2OF0ycYH1SPyu5namsl/qViidhN
hg34VX8eHww7jJ+nuSHXfuaJGg3jIeomkl0K3Mvq8Qty4EOEHG5czRr2iO7tOxojPILSdkaiTL1n
kxWRrG0OwCJh3UZhXp4werHWanvrMYz+8MMGJUD/qTaR6iJuvsSi/1Gyab6o2vvo984FhRnSrNq8
3lZ7i/EL8znJIWnNAlW2KWv2MbeRl86dTMvo461aXvkdISqRZfyo4aP8qJf7ce7cP8AFTKtomkkN
VIUSw2irsz9SYK3t+PEmfqGYv4OQMG1uBrWBVO7bSAUdWnPpNo25izxbem+d8diZufdmUbO4a8Vm
LD0Lh3SGEAEc3ZOw63f1ieH5YY6KvOoyWIn7lHfl7XWfLhc/8/RhGoCa1OdXa/UarGbxSlKmuAdO
+x3xHDOHW7YPfTh86S3KSE83wm3Q6gasvB6x23icJlfbuYHrPtHzFwh3s+mHlPBrDAgvTkyCAXmF
4z22r3IND9/7csjqpAe4HaGbv+gpAmWCGN4ad7DesVGywHLs14BV3K5xWP000okS+3l/QK1SUxOg
/2nEWnxQ3JSG7YnWmU/VbG4EmjvSRam14/mXK1rsqOoy9hPSIQEHskaj4BSHyXukx8beJuhuP2Wh
9dZXzWkaKrDNE7txJUVj3+Rty3JqNoKAzwgWX7DGMBAc+ylFjd4iimfZRZe+dWlnhR3jTGd28h2u
yYi4hnn/7qNWOjPCoGGX97a6/eG/ksVCZek0SdSWaWXT2ZJ/RL1bhVn/wCjKQrp5xdQHvyWp/Ndq
em+locXpjIwImjRfZVGU38dC/OxzeINO7iy7OrLmD9cLPwPSkx+i0Hce07zAM1LNH8xB//5T9qwH
12Sh6z0RHrhle+beL3+elaP++7W/zsIoYnYu+t9/rgzS6mpFfCmWVezdihbYkLYRAQHseyqQ4O+C
BJo+RtWoM2lcvbrrT9h0sk3YtQVSOnSc+wJAKpXli63n5bvucTNOA3vHaf7Bq/1VSYIbMb+HIzRU
ey4Ru2T8Mmu2qOFOGZvjjDVOSyMXyg7DuxrVqUAaK716TWrfO3spOpppzl/UE1EHuFODwClWfkU8
a+Fi51btrlD0BZnnlXzk63A75aY0XACgSoAmPU4DlUV1pl6L5GuLfE2dJV64I7HUWCmfvKDHTuMN
ULK67IDvDklqbZwpbMASQzBAQwV2gm0QicOkHITp1OKniE5YmmEI6ChRvXloeByXcidqP3ruM0an
2xg9gzgL3Gh4znNneLbq6avR6QBEUT886yQJ7OtJRoLIN+HEjfQjZsIQ6WNChEYzjIaOfsmAwmF2
kQeTbtS1Q38egOFum5KkjKwyjL0MS9xYjd4+kCtG+7GYbW7k2aY+mmp7O5iy+8FFSQBysn0hiKxh
2vbRsJvxo+WO5pkenbUZpMxAyz7szI8/aX+P0pYLuGfehYvJr5gK+9kEan12Mv1Nt4ftiJzq9JcF
FhQ9mPXeaA6LQA1S64vcrjfrJE4tkO/mr0ZKpeYGTzvDOf0Pu7YuC/j6KLadbzj/1oq7BESAMKda
t/dE3rJNSdqEaHFiFtVorw69QNWZBZSSCLe67VuravR+b+BKfTDIboq/PCa7Uyb7s7eJAjzbZrFJ
Y5U3HvxqRgx3aTY9qCHaZ/I6iWh3lJ4kwsd69B1KCf++IJYxH3lk0qI+0FavTyHWcqyjIQDgpGw+
UI6N7KQ89xVEwYpgtxCnwZSfR6S27+MAR1tJS9kYHZYk9rYkOoTrW+XaEg74E619UCb6RDrpmyV4
0jV7ujTGN2X0pJRBmoofkvlnjr+RJ5nd4GKUac0Wru11aredHF6c3e9SONq2Nf9MugFhI874dofn
jvLSWLnDWxZONF/jJ9X0Antb7Y2kHXdE1dHapx19QgS7EZPmfviwVHZjYbsHfSZBr8jtx6Dj27nJ
fTvLvisTjUWUXNowau8Cs2xPAcmP96zMmZ6k6J2+mEn/Pq9xgXppvcW8G39fbM1fd1qSXc0Zimjl
yfS0RhDOFQrWYouGHlbP03uezBh7Uf/qyoYHVQ8D2RwUHOwKqB0lPARb+d6I/Oalcjpto8cSrDTm
L2q9MC4u4nKuOmGGwLt8fSvmiS+t6cJvAWKvxBvNX32crHgOZTYxeSeaOQd/YIT57DKz/+QjDEj7
c8qHUecGlMMA2WUetXar2U6BKfXZ9vB9KDAUoqVgDyaNMFrMdnN26+iSmon7quGYpEYUH3t6Aztj
YLeXN4P22MxWuF8yKzlrXk8NZs6iXWZF5dYbOnfPxoesP7TQSHbgPqERP8UWTSHuM1LwyNGhTIUA
KEwxc0TW0L+juWwD6gbp6OoX6AoZORBkDymhZm2Lq4Hq6g3Jrb3TYg2lXeSw/6opk0HgsC4teXVs
9Ddl6B8xVJk//3kSRe4lGPH3aJrcTRp5d/ULai+wveITTJQvh3/iDO2iewq6oLuDmQXpqR4QT7Ia
DGKnPVXYtXcWOSEfi5MdWFpkP3JCbVeRxqAWhRFeNwBJUyQRXKPe70kE66+RfE2dqdfCEB0+6Sw8
tINvbIJGjlSze1JSECGu5ADxK1bdQ99mzVOalQ9RawxXJPU5fTyeegORte4n6AUsb3nIxTuOiAF+
ZCievXoMUMOW4xc2yHvPzyDvg2HOvKlniMrSZ0oOULszXzv6GSaUgRTFbSMX+mNaendUTikhiN3U
M7DPPdrVpiGPdE5gKpi0KBgSaMsmg/XkW3l8USUHvnF/20dYS0fHJQDEjKH24QJaEyO9UMgc/7Yz
wg9R7hy7GkAGZzt6VO0Pu7OJ2MaDKXr7s+sd/y2q3J+9MAjSKab51mY0oDXdo33ae1l2+9NYHr5P
Tj+9+QvEUp6b/mrj4rs1Gmff36Q5kqqYzMK1eow6j2CqxjGWtVUNL4Kn7pmue7IixSN/YvPrnHIP
3U+La/zLFO+W9TqGZvqZ1VN6cOfI3KktMy9XfpJ91rDIDyU7kDXxOPHR+SOeo/IuIx3hYrnLSYuc
4tjASLy3yEyhUqhln76GxatK+2uLUgftqP5riI3xMY11hB4h9WkGm/4wOSlFWXm2qLMQHfqtdiEb
J6uIbCWif1qcTVMXY1UOyyd3gP6vCqfBQookU11xcsn7OgCtoXAZlv7O9gu497KK7XVmhXasj5HH
s2o1ACcfb1N8ZHjoxKdZcu3ayGTqg16NR9tM2GIzrD1LMof6KEu/5UFMq5+KGdd2TYCfPwo3ynoB
iLL1GgPEQCMOZe09KWliZNI2wuNKyGU8RoA78/6sztBNd4dOLODE8Bvp0aHi6X9BRoYyziajcTWB
6Y6kyEuVd7KkO4VtSLCcOdvHQW9D0hbRv+X66K8SvDgPYxd55zyO3Q1pBdl3EPJBphnfUYUNTJlo
bPwWA74/lvnvN3SXG9Im+qbtjU1qkZGX6k21reIuWKltbVLQ08ui5WTSnbqyYgNq2h7QeZW/Sqf6
18mUNYfE14KL3edgAXNterAbhDU5QAxyCnW0VTnTypXgnT0BVGvDLJZrJxVsjTwYgVWdm0ScQ5v8
LI+4gr3acyxuBDNkEMtGXWaWFz6H3rxqRdacFeHjpmmcwZtRNi+Qo8nehJXY7Vldslc2Tsaox2v1
WtI3NspXKlg4WbtzbYOXxy+fTo/6rLtkW3yp26MSiLUIvbCLc8tynQ0wHnK61tVCR31FQH24yeHz
JzbORwUGUYdACu3aqvfObPp3oZ5MG6tdkLrN3e9lysBNc/qtCYDwvfIwtavayl9VFhFMIL5toz9C
tFq2zmhrlB+pfTSxPZ5jp6uox8niB8s9JAbuRdtOWuA/60SMvqTcx6QMd9T95ih6iUun3C+yeqLe
pYEd32epdsGnONyHUQsg1DCOdQujqXSW+GFKQWPpJXq8uUjeorDU7uI6JYe5yD6gpvrPS42db44Q
w+TsI79IzkF5VVX7Eu/vPmRXf6qpw67+qgjV9Ls3TppCuoe8vC68dHy33OrcMlO+3bTZtZFiE6lK
wnAZDL1iPplZmn1RE7GZqqL5yLYAWjA3SWXkYmuZ2Xx7hm1ZGXBDIokHYV5Gxxv3LJUhn5KEd2hU
n67SrDtTw/IdSL5ZbE47CFn9Tj2/Q9nq+EaEu/Y0IC9T11FLgWSwYeipvjoTp40pOVhKweEq47g/
UOtAQ5Iz4ebj+zISyF27xERKz1sV4YlQDdqmqpItke/Rqmr6Y0KWgJLSeZhLtlMfaEeWKdGbfH1Y
2rWJD/edeNBiK4aOAc3Ubu+R4tRgwXDivWCw4IPFOSnALRYOORl5O7IVjO0HxxrtX0HvrALgBH/M
WdfSVdbcF2w6JoQ/aXenVr1eaDfdK8uEMUPVFplr7PwKrUiSaS+xx7KiNKnGK9uUPTm7eIyrV6PW
+ktFz2EdlOKdAAr/SQunVy0R9vdibP99UpfnUocHuzjuzwLqgl0nNKkblmUJ658/tKn4Xo6l9WES
2kl7be6ebRNdjOXb/bkItEOR5zni89bBnKehvOG3BnwtNTjyLJSvxfLdf/+5fPQPyHFeE1Zeu8BN
ggey20iZrsfo1Slok1hRq3+WevUZ6bX1R+4aW2RPoGWC9kxyOQS/0Q4vSa4NO4EM7TD5Jpu+mj2n
C0D6wOpCHCL6Ug9jQCfUGQEdF4nNnjPpf7IK/6qbGSVblUx71srB/dgUH5YqPpp4Cpa5LzbqMqkx
ssRVvaY6OT3hdYbFUk/Jj1hk604aejSt+pAXiOmrazf6+Usd0BZtReUczGRiS41Q/0B0q7eOIin0
MMxvpkYRRKL1qih9jJNCfNYl4ACkC80TcQfVLmNXU4UvtdG/9uQ1fVugxq3isojuZyb0O9cHItAM
3vKtJaxh6Mt47SoNPfv+G6eb9GFsP1b0QwscFJR5cTG7hZ5SXSL4ZKUXnQUpCP9H2HntNq5t2/aL
CDCHVypZ0bLl/EJUuaoYJuNk5tefRqr2WQv74OJubBiSrFpWIDnnGKP31tfd6LB1HszG75DTX4La
rZ7utusuzG6LPoepgHcuY+243KPJ2jyzDTynlXJsi7wnjNqsX7vOFScNrPxz0VL6gSryIeMzlwij
PwHD8UdDxGIFjg4MsZWsdbdWZlJTtWF+0xyBjL2kYFmONO/VuzUHJtWr2qbyxWlRu3ekMa1p6Vyq
visp3lneZZzrR3ce0y53DTzkTm2Zq4XG3M0UlOVWUuuUNXnhbUaBrLKp509lBqUsvxD0JZmVph/D
1PUATdEf1TZhiQuUCxH4uArpcxy1bg8l0XuxesoApyX6dhmeG/PdeHqmU1Eek/nq3rUYDWvTiLfL
3dRt66NjEf4w2fkZZWlxBbU9He3Rm4kf4ALJTyo2ZI2OOys9Lj4S8rarbN25RJJaY7uncLOPWqMa
mzzr6Mdwhh6XH6kj7fstvv7CV0i+2ihBgAd16gztWHX1f27CRoeJjJxj6IIc7rLenWGyNpsoDpSX
Map5dWlQ/NKKCSxM96t3HPONvKrn0Ymmz8wGkFklTfasVVhj0k5LTpNLoC6wum6zQMQwdGhHp9QZ
mM/NC8xoOvk0EEaXA4ZONggM8CDLkRPlo7IrA+Zviq3fxZhxxgKJzJm7swYhdlKc6Dm+9JCWIvuY
5mbHSbBHYehuYJEbX0bxTCad8d4YyqfwMnwjDOyXHzZJc6tOz73dvctsZeGj7NK9TOvNnOL0TPqT
+lx74WYROMj5Xukp6+XbVNQg28oMf7undE9LnW4MkdxVfc+cy2bHkde1es5jjUk1yXjoEyhrczsp
YeUyvVb62HjQCMPceHSCDSXq/iTjrnHY/yHJIUkRxOKnPjDNglCj7XXS1DdusWfHHt3MuX8lPPux
CYf9It9YfqhK0a+yMox3jTQe/s4wJ2Qu6JCNvayhX9rG4J1Fp+qbMRPBs0U+4spqG+sjiquvUe/D
38S/+kwS8M7SI9hosn3kQmbcm8aWYRfrUjeInRloOXWapVCNQXIPRia9UVk85XwppzGhK7AIAP73
LgVU8EA+9UhqamOfotnRXemD8lpgxSEADotylLzU8y55vtd7TfKC/3t/X9vy1Pns6FTui1h668aF
2iUn9kBuZWtEWiE6SOeq1iVCFwDS9Ludp22WSODUgkRSe6QABSvAJr7zdIoA9TGFRoq3dbs8d/nB
l7HvZVJeSKmV6xypA51Id7jWlrY3aTYibOOesHIQHrUtsULa1Qok8EXOV3GV3L1LVPXXUpucetXn
yZZUa4KnQ+/bRMIIjmIe2MmWBlcTtmS1ivurXv42GZXNXIglFDiyP9+vqWFqaFdP07KVCXWYios/
E+qIxtCwgOvKy5hYCQfvOYbQr86MHpejYFH3eE3VnqrhlDqIhmYIbzy3peLhpOjURYSbwyBAqdPO
292uUbNj59gkMUt2hjiH808GfDQxZ/8p+dG4Z6uzUbK/5WtLNqEjgbLOUuZFwEwWHZVTL+S6Xuw7
886c1gINSx0e4nKuMI3U9ySfYcWnkk/Yk9G59uYeHW8mZU0G/UXSR1ujhfNwczqek2xIyC63i/c3
VtUYw4H2QTvY+Yv5INJGue/DGOGRYpgBhs0Ls7sqST9s/rmFY6S/hmDzNiMp3R7Q97+8RRFdUCfB
wU6LkW4pTEd2PC6qTYDIpDRWvm22xZXKvLvQkuvQhFURoPdYLbYV0Ve73AnERmSNtq5I4v0K8eN6
Ib00xaRzixfYeZ4yhLzSVbOHeqpvXawER5dd58rsxuYrtKpTOluqgxATT+MqH2lvfFsFm2Eruy5y
9HKmHqa9BxwR4kQegy3oAQ7jXoYiOs63FJMVhZTbEofcf36xPIV0xQZzVRYd+/nWP7+d25r3/8D9
ee30puH1pU+ATDQwhtIfkijaFzT1VlbMV5H0HUUd9Wr7YAUFM0B6Dg/0Iz1/MUCa6LQJXAmfQ7Xo
b38bmwMjZ8+5WsPUXv61hPKQUj7rUmByDSv2MXX/YXZ2xcDHQxKWIRhSgsrcZmlxvz7n7mRhvphW
dVRtl7M+7otwr3n4m7qu6B8M0SXrJXol7dSbR7tKYnug99GH9Z9hLjTM9mql3fRL88zeZ+//t/fa
jJBXewKlirmf1jE8ebcaLDAzVKUkT3QM4VxraFGEYRmbPnNbtBcA53qTYz2mX3u25rt0AigrsmmD
V2za2a1aP8i5ZdfBtnvV3fatmYjgiCb3u+/t8dwZ9Wn5Zhnmym3LPGwl9Y5Sc3lQzfONVmv9Wczd
cI9+NKd9Fp+TsSNxNc5+h9lw5AzPftdBcxR8aXc9GhrXtXQic881Bj6brN5ghZHKQ/vnrcqeltc9
lISzdDJDKBI+L1+cm4Uq1IXgiSmuvraZDh6SEouR7rFANCOdySi2so3lCedDaxAxzX3ilFONjVp2
VJKovCnYE3GEMWPPRQqYP2SImp8FBMd17ZCfsfxlNaFF7TIHU7x4eDNGds8ieabL+lvtCeew555x
kFIgszdLzqGbty9Vr+013E0wuLSXgeSKA3kQVFBzPV9WUXxwezYZy4UlTu2nvlOY9C1Xdk3HRibT
Hvr0rDfrTafaJR3v6ha0nv4e6bF9xlzT+At3EJqfs5ZRvPFMQfjmzBwprOHPsuuct5hE6A6vaGi6
3ciExrcCHfH1vPJGSpscpxqBMeMWbW3FQ74bgQ09RSaIknkNW+7ZrF+tPulnJ+jAbzhjuLYsOo3C
FT9nI8YfN2XyjLbM9xTjKpPAvZhVVqPI8+q15bFtdBs1vhg98+ZosLJv2yW8WK9/4u9r7k8Y4I5T
vDN4/r9PkEbMQHsw9//1JEXbijRt/t//lf88YXkdUHrDc+NGR8rt5NTTKfYrVSqfg6n3SEqiWe6t
TjezRe05P54AqNhkRm7skxKfdUvW0PJ8J2E6U1dpsWMo3KwG8q5hAGje0zClu+WIjOOp/rvwwVAj
atMaKB3nOnEobPr+svqcVIW2KWKJk3BAgxFsrh3NmKDKMHDTE43Z5WtXLKj7ijIb7OajACfvT8Vy
27VdDdmjSBGAyXm+MejyEuWOgd3GpOltdKdRC4P75o7crnGXl9nfuxnU2Z2EM0qC4kyWUWM0Km64
0u2h+1Rd7z1uo+E3MMJVRWxm5JOLsxYVm6l4HL6MVjGOtaMTL2uxSFZa4WI+jgOqYXShuZV5751q
ncvKkr+01nlX08R79RryAgBC0ibhZHwUMZNTUsrV1UBo+qEaJrmqWjd/tjwLNjrBvqcIoeIRszyu
vMC1rq0QJ+DMaJjmIgquAw6r6UuLOpILm9OyJbjXfI7N+exgU1IbkkZLs3kz2qE8VDNsjCq4vjQT
RdYyUjIqI3iiegkhtVhi086zSALcwwq74WRq5abLneHcGvyHhEcMSh7j70Rqn6HlT6O35Ralfvj3
FhU3u/9ihTUIWwxwjh8REt9pKXQnDLGNbta/9A4JrlcV+Rvex9U0ll/qEk6C4ro7AydMlAKgBHgF
eJC7qlbIX6nc6/Kj9tw7O8Qlq+sx06ZDOOREMg5055YNv6P0CjWR+5Pc+5mpOP/WpljAUiPsZjpX
njDux8pEG1VpFPM9noLNqHCYUCBhT3WzlDx18D0iacsfWTOs7dnwGrDh8x0zUV9C8pu2NjqizA0L
jI4oa9GU8E5SjGkrj3J2m1WC7vWs2mowaO+XuxbTwJXSGkD5h/LWxCL7xniHy4sNB0SlkPpbjvEh
sBx5vxDadhkfwDn+vWuB17+vDrGqwLkQ4km1eMHKKJlfLZGHgAGwEEQ2gtjivCwd+JKDQ5LA312u
3AXQ9bWw4vsfiDz922V8d16qrqCaPosJPqSL1QMe/NkcxxytFHunElMQtOsYM2o+WfuSIgusJmFi
6kC39v6iAsQmYqAzulzE1SzqjiDt/n03LWgwKiQ0hMSmf+UhggclmaK/twrvzCrUPdGQq9YZeMdH
y0u0h94q832T6wZx2fTFTBQESaVEV6GXCr2C6cOb9Pp52W8XVmKvONMQC+MVAND1/6FqGK7+3ygf
4KNYiRBc6AZUMdWdQwP+5SSqaQfgG1DCfW0rc+Z35b3kgeduW4niEJKQ9xI7tbeXGs2g5bdIh0c0
LsGP5Zcwle2nqhX3f7k8oYZ2OgHn3FpostbLQxPZLWNlG5f7v/FyHP1MuQ7LLxmIgdFDT7BbfvvP
X19+2xDLtTdJ9Fm1LmSpqW89SjjRP6dopAYtvy0/pC3aNYu/w8HCY8lANzYJywcuo8X9GXrrIqsn
feb+r0p9nE5CBh///Dd68GrscWRGdGdT3PBJJgcpitFfnjK0CVVRAaautW+xXonzItsxkevsKzJa
/bumrS3Nm2aTZc3Q1dx0maLhu/WcYx/l+oMx3xrmx2iezY155He4bvaIewL7AEQhxXZZ27uIwduq
nSmwUUv90AVu+aBJlbTWSqVCCRbeZzEg2FOkvkeLUD9VrFFdl7R7lHnDmYw5OCBxkmz7+S50TjLh
CgWp/g/LCfofbkJMdkizn1ahHA/0jd9Q1dRHlfH9k5zBibVeHzL1MTSN8YuRS+Av8FcIZg+VjTQR
1ZH2Xiv969InVw28U10x4lsJ6W54UvrEnxuECxjzYZtSdTP5KTZSgZPoll6xWzD8WVOnLAMgNEeP
4cxcZkypd2gV1fpSOzQ5DlghtuyEJEL9VLZpliubzj24Tpy4OxngiqyDyF6bTv2W2z3p5moL/DwP
/n0LZ9H/eexfz5sNyXXRvIxNnr/GGU/tsQnf2Ui2TfyzXYt1MctyUxaT+SLTI6y1MGEDCBBn6gmL
ye1A9vFMmteSnkO5gIOD+oHrIF3Zp6mPujPX/uqOHdFLXOqpbX8UjputF4kWdqe9ovZcc/Ox2t8N
z0WrrAiTylalRglWGGiqDKZNs2hZVcIfCdxcWbr0BRIdCBVA4ueFgUPM7Qefb3BcHjIn0qUibV+7
hGotw8mepPH91FUNx4NuvOZDqexzRqFYvuWvQmiNTnUOPRC/R7AJSSt//OdWWDLPayq1O6izzdBa
MtDJlDqgb7/LvZVxArzF9mnbpUbpL+rv5TGHoD2iGn/U9O/APjreZzVtAKpg/0487LWz1WvxeyWh
Q0YEV/TQpd6V8Tgel1v//FClM+wVt7k/45/H7RUniHLSZaSvm9qibzpjFZcfsJXUdTcRdOFao3Np
vHK9iH+XWSwSVWz8dDLxoublO0wnJX8H+F8+NkXxLTK7ePfaJNpH4KrW1ZgWK2zrLge1Wu6syq2p
RMfqE1BoymEyBGwM3OZd6Pn98bII3A2b4vXizFSDd6jA9ctyJx0Q/YaEJIcl3YAOCYkyjFAL4BD+
cxoaHcPH5THRON0DcosKvi+Dlx4jiG/0FW3v+QwfKvl5d20mWpP5BSHuu5re3JvjxU+TVqafQIcZ
4HgWqFNOx0lW47WdB6Nt1LgX2lT+/d78UDkW1krxYDuhFEbZFsBbJdnE9O/HPNVEt3PCUXvGEvZn
ojv1U4xsf8YgUZ6WhncW0crSdW91P5YTZXqouqoFhdIZ79TSa+TtIzKbuL5qQfCORLC9WDy2bhm6
iFSgz0kauTPI6UIbwcdb6uqBVlX+MtRqeRYKJOikRLpjwwpS5AuK8ulZSdRZP9HzTkzAvpql0l1F
QkoK8d/TYDkD0sF+F0iQi2Wqugh6BXW9Az4R+wKDPctUtk1ROox26nILAiJas0/4+1bGHE06GzMv
yqYvpe1w81vkq1ukjz70qQ0gWJQWeyWHSD2zxBInKgdypLETWdX9mW9EsX2/gTzhfmP5VdQra12r
fNl/mx15hdC5hrM9/xCtcPZpV+p+IDO54ePDAL0kDNWtx9VV77DX5E6zjlrR7xd/Fu62xxbt71MA
Zgz8JlvxZNg0le1evHn2OIqsPLCrgtPSOeqVaKitNELEWA6RFIuIwqsCebgfUGZcXDGSmLfcy50H
iHBczOdRhY0S6pYpD7JS7FUO14IqEr+oX4S2ux8679Cr5AJJ64oNR/y9PnZaUftM8op9w/nNaJbL
TyKT+MZiWZ+Cqfn0NJ1TbPmtpeoQaDLbrH7SrSLGdr7K2TJ1H7C0Ov5yvVt+BO3MJIWpQaz98KM0
dO9Rh/P4SPNeP9pZdbrf+9/Hvd6iFasEEv2Lvl0+MVW40ZY9i2RigcHN083ED4LUujRhbm8A66S7
lv5JCzpUAFa5FKlJ/3u5WxQs5zlj0OW3mTslOM9t5qSW2C3vbcAJeB2maBMMIbiOqUEzobcQVNGN
/HbqDfyA4Hc/kQFYaXb9mufGR5pIYx/X8Wo5Im0SVvZdQ8DG4gi0L/h8g6fldt4U5gGMBGuNFTG1
8ppeMlBUADKWeNfa9peZp9HeKCxUpx5rypAm0HRyn+FoI2jK8X/pbGOAF7y8WYJK+B44+Qitx+DX
Mmh2FvXTfbLQznerxIs2UcfoI+ncx+UZy0PLHtlJjb//wI7b6VT36CGflyhTSF9zb6KSF4TM08OI
4GLZZzTjQKhUbzeb5RpYZWp0kFTdODP16SUrVDZdiI3lAtLTDV19WLYOlW7IcxhcuzChT72YgoVu
03X1mvIUjKa1pl9a/UiJ3jMRaOeVQx99qAuuw1VnszO1XgE4mBcsBblfpkZI4RV6ODnKfRZVw1Z3
pQWQBhCjVipflgDbUQ1je7iDEDMLudU6D8z3GuMczbbqaVF6zPeMgRiP1KisvbRoFdkuSgOrseS6
NNJw8xd/j2wWORBDgTyxN12Sans3Guwbpt6PRdTYWTAgBxuYQKjl/V5TYnhhVbohK857r4iyWAxF
TpFdNUb7FyeQf5AMVlttknLfFln5MrghBF4q33KE9YrMvb0CuGnXgHxLfEDaig8iumRIra9LeF4z
kz7KyeI1WfXdr0S0gx86ifoTJA84Vra8187x3iNGMrsYP+FdNSkSmh15zbQrAEO17uuCpT7Gc2kX
avdLDdNVvQyLMjjhhTvVP4J2dAiirfRb2adw0BSoVFY5Kf5yydOWslmlK7PuBzpZLpK+1aLqdShP
F3He8viAV+GQR7HDwmw3W1PU7t7zMvsJKEs7m2HZ1g0vy1tbfmAeya9x5J07Bbt0ZILmkgIzdZyi
onDUxHiCtIbG36ZdPsiRviRZTrVwCxD4TeQdrKF6zTEwBL6Z1dNhtjn7hYjEc1czdrIaLXkGA4Cy
ZgYgmNNm2ZRHIikeVYJXlyWbSPVmZ+KG9O+bcjPW9oZRW+I8Rhx6vUleThY3EJ0WfpIbe+eF9WHP
k8CxKaG2jE5zUAbUEhOyy8UsqsgGyK4hkt3izorGuYYs9QcQJI/lbD4moWxjE0QIM0FTmN8XAUtt
fJ2qdoS+RTuek63ZhyUN9+XWZFEiV1iXdpNX/lwO69xL00sVDL5UUNPGsScepaNMj4OFFvL+jkuq
inMSNuFN8v6tuFQuhcrXh4IiZ8A0lI//dQsI1yqzyXSZC/WjHeSYc/ManVMWei1WPx2XxjzQhp2e
nEszefQC422R6ap6ZG/bPlO2Qu+814IuR6ETLRDG/Z/5Bm2y4U8ocNTyvz3zVbmprFFD/4j/YHk/
rRFeXD01Vxq60L0JOeG5segYYgOur/fQ1ToQc8IzQnIsB8N3o63KUksQGBKQEHhJcdWllXI1cMdt
levuK4F4b7VkZ4/u3+2enUSMWE216cmeO8WLPUMW0S7UegxDoQl0TmY5eTtu5RtQNCYtHi9x0vz9
MfXGeEHDeplEkh+Wx0F1/f3liPjpkGs/JHmOyw7WLI3mZNad9LWwuiwiXQgB1OC60T+3gkRQqPzh
QcxlYks7eEc8Znv3+zeTew4TXtM/7J07gIdB16pNWtD7ov5x54hgFb2MevuDIkmAF0XbPjaHCk/p
LW8n9xg5+nfn5Tm9ZzqHk0T3qTuGtl7ioK0KZK8mgd4MU61tTTs3X6kmVss8mqpQ3Vel8awb7fc/
jJ9IqtXFIY5+Gd/1mtP8DQA2pQJX2MFAFtB/edQxSByViE4f0rN61YZBuiongpEd07UeusCITjLN
ZqmUUu/VOL3EKAfunKGMts+asMBxa6tKhgywnR4TVapHoXTZBqL92z0XI+TSp8lbA/Dk22p1DUC+
0128rBi3aokys9VvDRpmBCmldm0nDbitF56XoxUzjEuqeI0wziR4OLTi5ETqwS+CZ92zHCGHxhV6
GTv/GDTcE5UlwK+EgfqUMDPoFDvcgKzrdsYsIghgb63vIchBCGWAPdq/+D9lrrFpr4NdYbvDfmlO
uMAms8CzTioprNCtFYQks06tG7zAL9VA37alcdIzkyRTISAFFapf5QqJ1HnLqsWG1s97+9EUP722
YY4dWpBPvGevg4Ps9smDzVagyYtbrHkniNZPA3qJFa1/Gxvt9DzQ9bO7wlvLrDrCZubQCJF+aMh6
lM4eN0bPmtQOhLj3J0T8yrqM6bD2JbQiZutpAydBtoZH7JS5hqIJhtzTbd92va0W8IoF+peV3nB6
m0F7a2Qy4GLQ8Ps1j5PuOWsnkWKroitMhP4wxpqFVYTpbdPiZYkZF7eDSyQyf+U0CP6umwHVcqcb
TVYsi5UHJyhcE99lPqR9a61Eo7xDsXoSaS7W3SAcxJAlqbth/quwVGzKmESryMPhzRA0I77WD2OD
HgwsBzVHXF1H483yGnfnZQ0MrV7fUmIcetMY9pa0EWHntO7hsq5Uz3iKRJ/5DcjXVVSN4WoApORz
Mr9kU8w0o6h/Fi0Cc/HV6l/ATSESiK2eD6vSdE6EFcVrgNekpzPcxVKgc4wEBWoQ5wsgw4OTqe/z
50VcMIDByIPKqY7UXXRbLDZmm8xik1TTx9g7Af8U9e+TJdOzqbbdNrXABjlqufEKeWPh+UYtCe0H
WZ6dfyNuIwmQQW/AQoGBERWnKw/Msr5caV+Iu/YTjgCtz+CXKNkhAXCzUqb+B20zv0zQL9WZI7ej
NbFRGwn5rK2QBJHRudIN+O6b/L2InWs1m+BdlipDS/WN0CUda6fr4RWrV08qBzIRlXPZjfuQJgmb
Zw2n89i9dxTKq2pyDmqZ/bZKTvXeMNaabf5s8/IWRzlg5FbbZlPwokxZSUt2flEGjqFgZoQM8JrN
NL7lpbYaudArmhHCno4rPmgauyX6J0tHunquK9ayZBrBECaaWLHRzAfPWzl4i8gOTuGdm1qA7Vve
cKrHl5ZLWo2Rsm2YEjFgBbqjBAYepnNQj1RDBuHfmvmad9AyXcl4bXBVgV6u1n2H6sIHxfhpwUI5
4QCFFOb4JJRmfKkB564Wf5cFc33BNDYo42yTatFBj+qbq9doYls4lFyO32WPGCrrUywz9AcCA85z
TDofrGcJnJ2lPFbbLyMFgBzRIuhiK3wwZPeIokayL4qfc4MoQbdOPrCxb3H2jCs7rkZk63MX8ZvJ
UbSa4pH3QSpwMmkfQ2ye2kn+ZifT7aQTPpl2xxtx6H3pyPrqssKw5aIKDIpsWqP2bA9Nbh1VdyxJ
vWkO7UjzUZ/jqqc02qQO3h/dPjU9m6phVH5r1QT/YCyvVtOhoLDbi0sOtk+k0VOlOvjSugQbRj/9
ahr1V0MwKh97FvpYJPbhTDqcZmxm31xHW4khP0CYKFrozKp448KMTr8dEUzS6sjcDT4bdjBF8OVl
db1PMK74aSgnjuU0XDcih7WlxpQioMt7tlokhr0ndC8QURhsaK1dUspHx0mfFE3/VOwpoByM31rB
FhpKFBlDaeNsk4yAlG6Ez1KkyVHEyc5uXbZctYLiUkF4i2c3jCeBYYFsCB0bnuZZu0mWb3lJbaKE
SEGV8FcW9QmFLDpad99nJr0j89xKfEaBnn8QGf9otkqysjk3OkPWm0gQM6SXIB2CaVc2tTgZ4UcT
gMhBL7KaSO5dQUz0MxCEs2yQXCY7PRa5yWI4KIlvxbwOZ5AbSG+PXlN/pJAa11IR4Io4+sUL6oTp
dWbBRdVvgySxHa7edC2iugc4MPx2QyNeT/U1iqwffLJSlMXbNAUnEmFWjtlnG1URLCzNjWivG99l
e7CjAG1BOA0sN9mPRtP5nLpd1dBbTyMG73jDB+0JF5L2BHQWAV8wbuom+sxLtfcH1fg0rRF9XBB8
NKFTop2WXJoM2n21SNeG1annCj2Xbapce0DMEfmHxJk0JswWlDsgZegiKNhv10ps9KsR7P4ujq2H
SSXdq3C342yYdztADXDsj0LiAbK9/ibMs+yTbusF2ptR6q2fYYdZG4HWrNpR2aoAwDH2th3ahTZ+
FHkErAMjuGKla6TKTEKqa2kGKOTC2mFOV8NVNAYOP/lnSsTTlNLI7zoQhY0vcGCvLds+23X7VAjr
IdFG+qOF/cFkrqMF+0MDXbMp+7YgSiZmUmNS3fbKi57oH2oZ4T/Bo1NrGBo96RErEjgv2lQRReOS
5hB7/aHt2I2PYKa6auxODp+bb7T9ZxSUm9HCoUhhyQBVpxFVBOUtCPzAHfVtTO/QLwmHDojKOdl9
+hv4z3Oumv2GiYTppyruy742yEuxp3BlGtWz6LtNK+yrS73CBYhvS9SEzGjq2m2K9MyEfk/9Gh7r
GnQLtgPdbxLl27am52zSr72KuIoZ2VuLsPRwoaX6XeTGldjJ8Ux4+prArx+Ypjh2TLgDpBTCqH2L
+3qnj4zLrYAXZiM39EOaiOfE+gx19SirNt3Y2O79ASA1H8DJxWQwac4qyanlektlERxKUDX5RdUq
TKDk0PJZcn3lJAKrdnILzveSyHbfwkO3diz3M5/T0TMs1VwV3RdbBE+OSudaA1nUGRSCiOdIJQ6v
omUOJhKkEpIGGeqCYNNRrAHfC1esJw9sn5wHxFxPnIOEcwFrI5Fc/HHq+NbGQY55Oq/9flKAUSIA
BaI2XMPqs8r7AmefID97UDt8AxYJitG0MmFzbGRYcp62JO+GSbpOY1j5pN0C6za7CQfDdM7K7DNr
oVBZdJmy2n1Caim1zzDIJFxyNokVrp+46Teig77bs+NxqeQT2IOGIruHpNVgTqmC/Uf/YfQJAD0R
O2cx1NdqaF1i1ts3mlfdehrIUmC+ToJZrYIo09nah13o+qN0jTU994MAq8BYLox9A4nAhnagwCka
p1vsThsFQc7GDXJS0BxSBb0yw9I1MbCs8gJ7eROt9TIDwef1rARa+rOhJceUAzmkrRRfIR+wppQv
ZqyUXNut1gc0bLL3yXaqaVFKGpGxEfDXgwlyaN0ZHzG5NWbGoW8gVHjBoFyP9sZRIsGVK8TdWbIX
KI0/cea59N0sVjg6kgMThXUP9ymlU8lenL681fDNF3yElTGDWJE6qAk2LtZgDp+63/fRRjjJlYCY
et/1JVKcpGDTjKl3MFMin/jASxMhram0a6dkr6bnMaOpccQyPb0NVX0KnZTFa+Rs73T7q3PDg0LX
/ZR48W/KGoLzprIkQodPzmvNG0EsL140p8/+HAqcurmtJGvT867uTBej5Ya7D91IU+SszE26jok9
XNWTEft1pxeAdBSPcxzPKbvxVFfTrUbE58pxcW3Eb2mOo1bqSKMGE3lH1WRsj6J0NaAPBSqKhyw0
98hEz6bNvElQevkD3mOa9RUMMBZardQbLrt5BTeNLXGKF8VU0LiCoPWhb80nZp0Y8YoYZgR+VXSN
0am/2+kqx23bohmgC1dgoevO89nS8fYa9OpqTV6zEr7CGPlIRrEt+FoTnTQGPdB2TgTMnlEDgutB
7LQmIhKaqYels10gd2mldta4VoPqQvkAJv6oAGSjXhpdfyL3VJTZLzdhQqWn9S8aGO6xNX5ZClp4
J4y0NZ21Ixsq+JJmfgmTtfTJOGNLExLdVppYInLtQlFMLqtaa7uekVdv2LHvouJbeQx+kOBxiQ/9
sXeOtWnXPOgpl3CIftlediYglqlcrD4pLeIzqZRnBYMSMW29P5GBuGYC/7N1sK9lI0dpALqpyvc1
p0LqwTixCk5hWz8z17vl6TNLAcMAtoWeEReHjmE6luqaaIf0ZqgwIbs29mF/oKr3+reU3kVRbFv7
AWDrzyAkzFWhqb51Y9MhYONFrycy4XVOVuZu9DPUa2tDCKjZODQbK3ZebWj7qxbdd+1M3k7XhIXw
3lpz/eJonE9k1e1/jX32QEKK99A33TazY/3kwCRXypABUTblq/RpRpKCY/zCEnZwkongAvY8GxNc
jN+HlwoSwbWTzMlhiOvMYjfS9qj0isbeCyr0Z7sIN2OHQnmisJqgwXHMKBriJkJoKQO/mwA8bh0k
x56ab5SI0cKGvz0xzhBV/k5K4s2rPHtlKowNx15mK1sCFO8FVB3TbY5tpLyPTDd9YdD2M1TZs3dG
xJNlhTE3k5yDURfZ1o6jT7unBWV7+tVDtjs7iMpNox1g+kApKvNoFYTBq2e6n3XefJCCsdLLsthl
Vvwa4IFZdUR2+rkVftml+4yQoAIOUQ/roczKLUK0UwPa1odGeS4BHrApYeOLSC3ZetjKkC1y/e8D
d4sWCUFefUHszzGqPogxCTaN0eNdiYzeL10k+h7d1Y3M62grAspwfN8PahoQojSjKMmPANbINZJd
Wk5iq9WutMDTfTEYlKVcvDyLkOW0qT7qiKyk2OmZCzPOeujy4VrEweiDURg+nOoXF1IW2YwLVk1l
5rhwpwdMejj1op4gG8S0VcQstxMp5hTJ5dztX5q2uZJFY+KYcz5xF2b/Q9h5LTeOLFv0ixABD9Qr
SdBTorx5QajV3fBAwZuvvwvgnDMzZyLmvjBEqo1IAVVZmXuvnXau16TqNQmVjHroZzV1zNUhE6Iq
xaULvWPlx9nwBIYNx21cwTxh+2yjTaE55TqCunNRw1d3ALk3GZLBMHI/M4ONYs2CPb/DmThMBEYm
Y/3ayAQWOOfDJAP/VaqeaeoeJh2KqSzlbOmIJzR6wyGYERNJ5n4PCcE9eDuaBzh0a9NH/BggZTDN
giK3CQ4gDD0N3euI8zGMZnRBZjPlyd9SzhorrMqrdt7Hs9H/cKL5olUtFQpCixU/p7FtY8RlvZjY
BvFW5PEMYVrVbYOrp7BhhyjJgyA1xrCSLUkz2trA+8a/QWVhK93KqI1yI9ICHHLQigM9mOaIKPU3
JsqjbNsvjPGMTTn2rvNF4z5pW7XK7XUcQI8eAMwfTNCIK/xDzixLWFWi+o176luDh7LJNfNKzlp6
ZGxw7kubgW1XOp4QwDCZSZtYrRUvqCcII4HDKFvUvzXrxAHTPYR+84ZO9bFSQtjyprzijNrY4aBf
o7LUV1ph5esoq76x49PU0lQcIDYssrKJt2y2P2qGaV1VYJuNQ4+EeIN28e+87p0NZXwAq638FihI
ndB+CFp2ovkYbFVm4Nmt9gZ1lZF84IsNCVBne1Rfpt6Bhg4GNABoSCuPEjhTnqu0fRmiwlmr+viu
Y5DlxqzvHKVIT4KIH/q000M+RqfOoqyTVvJb0mQ9IWhbucLKqAXV+tj6EVqfMBg8YJeAIJlkIGFQ
7nQtHVaujS5R77Nd0fcrRzfOOfKe7QAVydZt/FdlQDKY7p+GQT6kSmiikVCfu6FlH+VKX1nKkDJ+
ZVwYJBJzq/WLPPVj2r6CXxIbF+T9uoEP5QJhXEPpyzexwREa3QqfR68+dXVpbGEIoQGNN43aH+d/
3RqscjtZR5b7hCZUxpLaYdNo8QHlCrnYNZut1WyDoTO8smw+XfU37ja6QRgJVu0IPrjqqViTEKYY
hs9V2Q6/iq7OIZkQ8VaHbUAn1KkO9oSNTaXbvakNikj0RuZmrIlArWdmAc5vjjRifARAR6EwwV+Z
YpOuYTu8IBD/jmiaou1v1lpDCh+7BUi5s5/RgYzbAJIEXcKsIrNYDMFXigJvrbcVl3M37dD7rXzR
33OnVOyeMiQbUHsGJocBXNnZWv2CVx+jgcZNZCrmC0xYg4Oa+pjH049wduraGQHqccNSrQ8gYOZ+
DJnpK7VT+P0rKdgwK1zhjg4RgtIGE5w6HdX+MhsxbqRTHp2elOmxidl5hE1Woj0897RxOYZ8i05a
q0HU3caqcL0R3e0I8Y1OuuEA/kB/hyl2oO1AZg/7yk7rlW9o/OB26TBe5ILkT9C9IkQOSvd31tMT
YDohGM5PYgWwjuN7sBakrh9VrTgxyp4oR7gxfNgh5FcPp0wrvdQKStBQAYHAcMigTVRPSGc3Mo7v
6FpM5CZOEwYI+5DhChPZdI2TQPWkMO5Li9bYgAt00lWd3pswVvoQPqIBOBXQkAEj2XQOxZfttE+1
U15T4W8A1OLMjQt1bfYqfWRKiJB8Z68r1G+08YTdSUficONTVvLwE6CNRyeArvBUoHwDZgKVq9jg
UN5PRQWp0gnxpHXdE+Ja5odla2xSammUT0ijjZrkiyZ+x2qRcRwhPQci8Fdct9WD2e7MCsvnWAS4
0/W5a6J3RDwyE7Az9Alpf0D7V6/XtqBrplAl9qW8N3JOA+CKaWQ7cuu7Ffq1yibEKhEPkzFpa1q9
0UoknONJ7AtjjDoDW6sBr56+ynfnSpCq0UscTZ6Sz5q0GqJAkEcv2SjDvfCtVVlRdJGBnXu+GGDw
rX1iHNeVzW8nEtGzpoFGjgZaGerwwBx95iBS1Yd5+9LhDjq2QdCjMbTQpCeJ6g0O6eZzphpi480s
T5rYOwXQrR3n4D7Km5fJMXaaLMszqHWHFiQGmKH6YSkRvp8SwhuZz3LtsIVrGEq8Ik4/u1r5Ugfx
UqcEjOs92PU0kj4SKLAYwseLrljRyc2IyhzidysBPlxAA4FDtbMmO7wLNM51msRz1blEyIQk4HUV
ba7+2JEqsyWZJF8bOmdWHKzDWqMyXbk5ht+yyT1jFNTWmvnQONhLNMTz26yPPtPK/yid5iEG2lVH
he458euYzL6chGJpnMKtdNvgvstLonmdtcKN69FTydeCakcvmMGqWnJB7rpW6+hFVFzULm4LL6v9
fk07ZReZ5rYK2nKjucqvbMquocRREhmsfbqVHFx/op8sgPI4am1u5ZyKSII2BVdh/0JYL/dV1L9b
IToWI1BnTW1OhAFrDhqo39msl6fqh3O+6bVGOcb+uKUZ+cuCPbmu/ereH8bypCVxAprJTWiE7UAw
4VsSarsaXGckRR0uhki9PkFYP4TJnPZCLaG/JRV5hwjJ7Q3DPaywudwbJZrXCv/qaFM9tLzVRuWN
mSZabeO1FvkBotRrBH6AqisktyVnxp9YSImE/55PxkfJh7XqWnfuU78kqWutVVJz1zhSrX3VaNd+
Gu7ywWZD6yxtl5a/VBDteV/uMZUqjz6G311u1t4EHm2VE8kdBZlnpM1wpAr4CMbBWhMwnHpuI5EM
8TvMJ3pdUoEWY/Gktr/4cU82ljPgw8kmFMqJbSKgloKhLGd/S/DZTC2nL+H+VnHQV2g681b/2Qzu
Xk+CY4pY1oQOcsSlem9XpDe5sRlvde0cjtSmbm7UfEhoKvr0u9IFFz+InlWVsc6DJ904CfOqhMAZ
SIT5pmraX+0GakgHIhbOv1toc8Fkn4u8IP+u/1KRdOFKSU9t7n9gNQzW0wyfnnLzampIQ0MT07Tv
DJ6sGUjR2PiBW4wEmxovSSphK7qDf5mSjhURi71bKhET3avfGGg7JWz/KYY5SroR0RfIOiZgg5Yb
vLEdh0P5u8MlCyyCFgKhBGvidTRKnoIuhz89lgldjLZu7e1gU6XrFpopW+CFD9jLqqozr5Xtf7uM
QZGEdLRPOMmC2pSr2g7LA2ZQB/Ug05HeUMu1Sd1EoRl+u33WbYI4UFjlamRa5viVhLLZNbytHp+Q
gYDDSUAG4lqih7aL1L7dIfS0UHoiOB6YYq8iNGvU4ucI04sDphDtC1OzSrH2yI6YxPZUfr2fb+Up
T+lot4gSY2Z0zxnDKHzKXLOcfXcEaB/amqu4bf0CvWrzQ3UDzgLC/ZhjUSk3g33UdcG6qFksJz+5
Oui1YJM2nI46qm/HA60PHVBxDM8vtQurWr6NwaWN1SQZEYaYMyhSglTdcdHO96QQXhR1D+hQOzJd
M1CEY/wO3gd8vFHjs9N2E/Cvg54npyQeTiOCGHVXFRzLjdZE9V0kT3a8zQYgx6YKCI5t0J4MpmNB
c8apZB6mnnh4Cz027X6aq1OSr8q+3ApHf7Vk8BKr6xjgyM6MjV9mxo4nx33XDLhN+pAJAP4HaWiY
IJCkmbpeeojuH3OJ8AD66j3h5kTzJdFe0j1fS0cn29xx11adE2FnAU/wLduBAavRVjAAeWc6mZ1h
vsbcRSe94dzR0Ycd6r7e+27HUGVA5Kj3XXk0kH1FI6u6XriA+MrXURt/ybcy7Pw9vFQOWYnurPRS
5EjV8/yCmfg4VarjNXNJSGqFVtPBnYI0p5BFNDXhyUSRiAqVY68cfa8VFqoEAtq2jXPU5PBO+gEx
AmigVdP9dhrc2yRGxW75ZQ76N7KQLcTuaTVIuXOHzN6nus8Ed7A8aF4ZKDV7p9v+s1aPe79RzS1w
6oyWwaWd5rgM7KgrrfMPlap/KoKjv+ueqzYioQoFHsBM6yXJqunEOe97QKEpoxQk8dg3h9rM4KHw
o3Nu5JNJzdEL7d96JL7jlhXO1Cnvk0y5M0paqrmVf5ZNwLEC7fE2ku0B4yxhbH6CNFgNtrTAOfTc
Dy22faBc7ko0gFqC8XdbMrSKRaNuRrs7m4JyxpI9jrsYCWYmXyrhhxtaK59lwaAUPTRNUiuZsFB8
wXp8ssH4bmKV0AvgqzR666eKG4nKQadSMtJsM7S/LBeULVxBvCnrpkiIEHDGN7NEZdl0XJHGQLtC
o//ZhUDJAph/my42XxIEKWGlvzNj+CqqsqJxongIHUyHtIWVGMHrcWC5VGn+YgPZAcRuemiokadG
n0UefScY1mae0Box64SYhf7/MBTjRrevuQ2CMMwe+pyzS68Y4VbD9W8UpLq0En0YYJqTT09qncUM
aSp3h6Q922W2uuvIhUfqy9CcVhWze5Yhk4EdiMR1mc+wDJEmHuXmKgq5KcyCuy62eXsiQ5Bu6Keu
oXmspyzGDXPriBY+jc1Kzgr/raJE070wJgBSTXiKesXLII1uoyL8WTMlXol4XuLB1IqJVmqQAOhQ
EecYZE2cBoYdwNhmYqB+0VLZrjNhH5ui672cUZ2S2F9ZTxYw3ax3peJy0lwuGpSHgIhUCh7ASoGu
fyud5s5bNUgFZhho64iu0Mt4z3H3MNRgDHPkGiZ142boxYc20kDMCJ+4ugPUx2LecyLZbB1D+dKd
4kvoxu/c/DJAnK/1XkW2nlRPNjIZBWAh+3/LUBwGe8UgZ9Uw/tm1dvXkC7U8lIrqGX7W7avg1Mo0
OaARos2pVBYdfJfgCNX/GSUDcwIyQCr1jmjgdueTqYB0tuP3wwdh2W29HbPmuQGyuYWEyK3le2lm
f/nckaBZzMcpxqdNQXNwdS1Yh7X77Ew/ALL9YFptX4D3+I0ZYM1oH+3YyLYSVb4WssJoGX5UkhSM
7j4l2tJ22P/KahVnrs5xEQcnB0xJT1Mfd2Zk75w5SsyVNV5sisFkatJtbBVHGs8PZePEKCrArLbK
LzlPSkvQ9OzKNLn9jOkNSgJnoyjKuULpDugYFgRt6oM+VJ/6bDctHLN8KsEqRtapcqA6W1pte3js
zJ3VBNbMfjHW6hDmH64fPeSIDn8XsQmC3LbuGC4T3lezIG3noxybXf/DKeFYhYV2CAfjkNBavfRJ
GVwW+KtwuZmMMmYo4tjA/jUUhRQYBT7V0X3Xg6FEa8lJzWKw0cYos6tF4V8lwzYv53SkPE0ftbrZ
IBcq7pCNNutkNEovc5QcnpZ+AubY7h3bqh/bAD2eUCgZb0/nSAiZoYnu86RlBVDUfSF9ZVdLVT//
+ZXrpx+2WqOFmO1ZeTcFd/SO7lQ6yrP0FMVEIPLqBLR/vBC7uxehjwbCcaAbwwnwuma+XfTBeBuH
PEZMUAZnqA/Gm6sna3yKEfLj2YoimdKWOFaohnT9sriEb97xQTf25hirlwzVYQtb+5K7WG0ZmJmM
BkMCZUjfeErse5piBvoihxFG0jT5rpT9fTUHTvc22khHd/NtZ5jVAbq93Dj46bnioXVzbi/uRxMh
2MLgX76h23j/EjwD1yEb0cH78IsSi5hBC3kCsmQCWJf/h8Al+0JgLvx+rTLuxwl57w0RwuRNh+2H
wp1LFs9YFD2XTnR7RpuLNzj/zZiBjRK70b71yQ/3XSXdOrOgYwlmTOuXPz7fSOkOeaNx+xTRr8Xn
iYnt9mwRoS+adL9LX6MS//HiOM9jY8U5xPqUofJ6+2d6whC+MoMUPE2bfsjYMlYGW9RTi9QCt4tL
XkFb5yeEhN6YOqeUUxOjR/y3uqTUIovT3BltfUlN1Xo30I0kdYUPxtHwpIW9c670zLhHFc2ZF2al
V8YBwmwt+FkJ6TzkgxmzoNcdVicQNvPrbWJcCfJ6w6gpvMWcb3U9iVrkwN4yvI2KGrg3ko+81bR7
xUznLTjQ77lzQQzT3Nxb5CvN2vfkPEnSbJib8jzzJSfNJbeos7pzQ9vurqvH6ur4wPssgTu3o3cZ
ubLwluQUJPDkPyn9Qxm352DQP1WsPp+TOWhrPyQwosVyvV7gVIHIMk92VX7Dn0ymmnFe1d+k3X/c
osLUARZkIsLpFJTKLKWFsgsNX0PHbR5zFac+9uJ6myckpdwU/pUQ03WikohI6fs5Gkz1dMNJXyoE
usixI/VixFlyZAuMQEu6x3F2rGRLMAh+Oj76PwgcE4RljzGqvWeuOL43cbwLM8CiSoiJUlQFQ9c5
3C+2Z63IRGmhFJa/bRTDONI8VS+Idcm2GaX16urUVNk4no1oBmnPMZjAnTs/vsajdF00V8rc62cr
9K1gPMSBuVn4NjRrTqoqmpOe9GKX5BBBon5QroXFna7UqD8ZygUblUEVTWgobb2q7qsRedgAWfPG
JepKtFgUwdKLHZLCjc7JN4TmuDAQ3eDOCmV4QfEChQHg14rJi7+RwKv3SRF+LSwYB+f/jgMH2oRU
ya4Wyea9E2Z30/xseSkbjV95R7b8SL/pxijBePyq6AbOK7xMR1ml9lYTU/cMkoURs2+3z2KYI1mb
fsZIoSlk2qUbb3i+wm0T+tUump+ipo9XGo7/XdJP80Ed3E5gxPdERMfXBZShlcjpwjn3TxvTbitr
dEW3Nc7473NUM7xjlQBQOSXesnxptl4cbAfTlayr8nz76PtKDNC2GLfNEt1YkZxSGOFfWri9jGWq
RzdJcbIljZuDCq1/LyuKkyBydgR3GR5odZXmMHP+gkBq+q499nVHhvNINaK15t7SYj7xqW2e/e61
w5lxf/soxoh/smuZ9wSsxdgE+Cp2xLrCAr9vWEfuq/lBAjtZGz2andtrGN02/JRiVwxwfbJaVPdo
tgzPKUr66AMFzAJmQf+wZo0fPw313eHE38S9uiqsJv4pzJ+LecgOp29iJsrXRIy51wN+YdjEUGYR
bhuD9aFHVXe33N5t6H5YelavG2Fzklqw+rYfxQfFYh1Z7lDFzR+GWqaPGUX01SmLr0a81oGhXRf7
P5aRDdJE5XBb9Ps+Gh/oq/eZgTaROAodx7rWoDKotOwO8Ke9puWYfY/pcYzUWUTSjIfF1tTkrn2U
9nRlLUf/FyqucmhsToU4baaDCBzEOzLqnrju9ssl5s42wKIoTfquXGKpihZr9Dl3gwUOfohUm76M
Sj4R31w/o2+wsIlacMvm16O7WMrmK8aY4CmpPh6KkWENJIDqYM1He2EGBsCWsWYGqKkpfaL+DNmM
yNsk/+MBSZy9goTX02PQdjMf2wMbN97WQk537aPqfsDhsZ7SYJSHLhhTStjnnKzpL5eOBKgufzj3
gUtHmEJov/hdFzNThWgX/duwikGMbpeEYwWRBDAtYtMWQ4nbaAby9ri6U+gsh6Zm0oDovvVgFIdy
lOoOQZf9kFcl6W+jlf4oQjHDbdqHHrTcKiaCYi3RRp0b4g9eMf6t4q4d3m7bghWxjflpHNNrkfWu
yjBbDOSA/Al3qrsONpiNI21G/siREweKqpakSaQuXm262kOHTZ1gNutpmh98gJIUBrlzrDtmz4CW
1gsn74bOE/G5idm+l2cDZ0CysissWs+TqZ1FUkY/xhANf4vI+84AzQd9pqORP38jmeKdNCLjTWVO
twNnm+0jRUle57+5/IHlb+YCKVjY9CtYdtFj5yiXxXiq1KZ6iDOGmUopjDeY6ahu8V0ouO42DWda
YPAzNFdvkV5GkZzn9q15p+kReltqtv0U6pd29lQZCeccJ5r1jWPVXfC7W0SECPs1TzlPaOm5YO14
xHNZPcp0Oi8LolOlzqGvlGzj0g7wypafPayQDzJD8wk71ZUnCA17S8qR82hFjqUKirCYrSNCYRWz
SEi6uKa76sswfy4b5vNpm1Xnymjy5xQ8kpdz4W4NoWbPOZ8AdF7OfKb7yYDReqLDaT3JkWp/Ai+8
EA1Dlapu7omaEwmxxDkC2g0u6hCVH3lSJ/ysfekteZ2aqn7kZZpuepo9d0oujouzqDT9F72r1Neh
hT41sUj7lv8VlhLx3+w3XELbCtADlWJUW5RFkqjtlCylvJBvwnS+IGiZv8vX3LS635aRP+vMut8y
zvUb1RD9peDsfbLUjKj4GUFzc/ndircxtK+BAnWoolc6y9GnZz+GxNzCMPqRWRVZiSHAojGVXqSH
1bfj6lvVt5izA/vB6mZup0ZOhMSwjHQAzFehragXZiwF833IB4Yetp6BSACImjRerPkpKTkK/W16
XygdgqOgg4FPxCSezUym9yy1dLITIA1mInbMvS21s4s+8gJPNquT6vZkeSVPaCje3ofucDhI7HhO
ie9A1hV+vFmeLg+qpWhHqKT9Pi6C4YRXFnJgAn20p8Rz4xEdYCui7bRUH4baU5HGUJCYdb6TheAy
jJPppZIyPdP4+/Bj+3P4r+3bGZNkb+Shig6AQ+ef38CVmNTMuWVLhBFGYlQj8+rcE6PI6QW2/lC7
97dV10hLlObFFN8FNcECNseqt7IJ35LG9H9VeKdAqzlHaAgWvWXY/ZpPDLhZZelrK7TdgmFZXneE
e0gnfDRMeUCgdjFTvYD221JlLmg9G2jOxEx3ioqvkdVybep+dCX3AgQXINJdATl3PbazAm+y2mBn
SGB5nCifhcMkG4KXCmjf7B5EY/9uDZsq3sZWgIIp708LqrLqFOvoTj6zu5lc6UoTr8LY9phy6WnR
OexUyH3G7McWmZlv/j09VsyQlb9mx7qmYxm26tiqgVUcG/jfISyVJgullWX2R8Job5k17fEoug9w
62/z/37l0nq9vdZwIwlzql5CKgIRxP6LSjjXPQMctIyhlT2MQUbSXZGhy+pd/zRxkvLMaSAY1E6c
6vYiakntMEdHRKo7XJWuvKpMJU83n2OLGNdTzdLc0H9qV6oMcih8/XUAxHffLQ9pMlHwotcqM3G/
vJ4QFXixQ/Hp8j8/OYWWbM1OxYFd+MWpsg13G8MqfMTk/Vgk0atpCf/FHR3QkfNXTCHydZ9BWmmQ
XG4IOQHWBkxyfohqVJpB5VTn5anuq/bGMjOv8JlYKJMRXEKVh+UrPdReS2yfl05t3xK1t+46s9Nf
GCqRJVewhLqANTLOyTcIpqtioTSt5qHqQVc2PUMwu34rMJVsCevCJDw/+Glk3tmuyjt2kue21d9v
GEEHTzJaFRzYkZowOqrAzv4/cd+m+7+XB2nDQlMJpgeCb/+D0dOiFsgie+wOVmfad3o8MwhpGRqZ
EV7NVifz2dRmX9/CIImMSHrKPOYMsXopVqtuJBkwGxCNdJqWk2ApY3d1q/0yyNGnW5HhN27nb62B
o2Orld+aFcs9pSIkA11B/mlhupvTCioOKCSrwQ3u6KXeikAL0a7Xy+c6iafHJX9mcLJ+rRKpso/n
JJqcqDfSRLLtkBo1PEqoGnII4Aag1jpG81OtTx+dunevNiPep3+/vzRnDl/+2w1m65rtWtidNMJH
NXPOU/8L5aiiks00U9gHhbt/rcYFNGK1kQw08IXg0GKOWQkrPC9BpBHb9BZRC2Nagdc/xRuHUIZk
NzkzOtO3BRFgaPEwY5URwAcpchxDrT2nhrtlxbDpUR1rK3Zl/8cUuvD0QNsU6iN7hgUEI91wH/dM
0P5TWqpqjx+8bF4DA/G2M4j+m2YLWdL2T8p6BDocMNYD5uMDKgZuvmbvAoC9l8Z/SAeBGKJ91s/y
KolLKpjuFvNhQNTBKpJ5cM8Z0iAqg2lM1JkIIvyeAzHuhft4foCtZZ5NHe/SKNJ3uOhkGtBAuX0l
XYvboJmuGu3g7RQ0bI9JlN6nFhM9X9z7cRQAwh7Me1OHa2U2m7idXnCHNA8N+qQHiGKvo03cDJmV
2qqoAnTitSMwuDGm2bXV4FxsNXUvRVWPXuJryfRaZ5VkMp75Z/S/Z9RO1UNCcsjKMM3oPAb2GcRn
+FS1unnvZEwvQJaq9nBZmktkQoq7qRtfl2ecSg++09cbQjXb16moT2HrhD8GxaaFKsV0F3UtS9Rk
nZduiY2o8wwxh611eW415fON1wmBorxTijHbYvct77n8x7I0CTOKEm+B/oWi/tGaWvhgq0p0DdCZ
r/RJoR0YRYFHFRsS59V0Z6kryanOs2DXgZB4BPDFKS90gl1Ituo+8lsvGTp+7Yr2Wxl8/9lR+2ef
Oe3ahz21t0O1fiNpfjv1Tf1lAmDaCGFNJ0cbJNF/wP2gWnxRkONa01Pt3piC72jKLmojujNywP6M
EWA4+GQsq9Ry5wyz0uy2xpi5Wv5MC9XWMuqPMvKPaMqKF6cy+2OUcBH7JtqIGxjt3+9OW//fm5Mu
ImJcwuFUx7Q1zfn7zal1tSORjOVH2++Lsyyt6HkwES0bTX3Vl7z6G4mkGDTn9AfRB7ZParUZv1zk
amlQejfTfJu2Fh23kVHTQnbOQjkC3mP0VANq0jjRnhc7/ZBwIBvDpNsOGVQEvSmHHUIB7dBV4NH1
uVuxPG3mp6EZVmtVsbA0zXOwEKbd4/JVoGXRYz2rmjUtvEoZkJcmK8oH5CRXMsvoYaa47JcjatV2
5rqNEIhRFQIQsQv+n8QSZzmQYkfm8E/cd+IpdWS7z8oMHXmP/iGAe7hpTD28C+cs6YUua+exwtsb
+/8HBmfNi+DfFknHYCKguULXdUtHNv/33wMLZ0YoYZhjzqzDVWdmr71OhW7qR5YeNjjbLYgB1ZMv
SXuaZ3757DpOhr2BvE/fyuGg+DHG8nIDoddFLU7nLaNqYE+UwCRjkd1jRd0sVBtkgZ95moX7JcnN
1JT0cHPe65WlHMbIXDUaJ5Ie/us+gC22dXRr+Jxf9zn7rSBdGnsyb34trVLfyQ16PeFvzrhQvv/z
TPETZ20TDnHE5uiepg6d1lJTLg9AsLaw7LrTv1/N7Br/+BgdU3VUy9VcHWHcP/aaWFMrTmw546xm
prpktWV/a4X2h+lcDvQRuoQg13CKZ/JXmDzfLt7CRG1T9M6TFU3KOpiYOGoNkeZ51XEr091fLcfB
nmks6Wqkr5dT8Jr1WrlvW+tHEdF034RzBNLymojcH9xXv7VlKnEDl+QcBJDEFtz52S6dZy/LA2FF
4YWm3qpGqPxIzOi7OTjandExKW/CBpPBbJnHY/9sKMqIOzwcLmmDtNAKXcNrc9ffaqF0do2euTva
LzjiE/VhYZSoUcGJUcneCfoKvQBN2kap8XKDfQ2fsoRJKGDBxtNNTT4KZ5svrVx6ZQjcmgvulleh
SLxuGQ1jHRndMi9aRkWjbPM9Yz3L3OMaAPHFR+n7yg+IlxWt4fGc22q/KqN8RLSVogoNqZbPywPS
5Hh7q3aI8LV3I+LHmlWwSs75fx9CTr98tJF3uyynUvkyBvK0ll0zsB0QnkMAGp2NPFrymtAxzvkY
uoq4XbW6x7JQxTXvfqBYwHc4LwuVj4izaVxEZUp2l5S12IbSJqTEEuopD/A6OvCxlLSuj2qNzoGE
PdoUit9tEMkHtKzD6KF2e8QvCNLO1hS/3KqvW1FHffzaFV2F+YG29J8chQWfUAsiiOr6iVHOtFug
6MsfGOY/j19ZrLS+Cy4EFf7lm+HQngCBxuflj1qtcNf/fqsY/6hrHdcRqsF2ZHLosdT5TvpLVcak
N4H0rzYHoZjd2nYkXtliFBrQL3aDGvko2R3pblmOBzGJB+a0VLn29DLtjWaCp4EB8TkI42y1dCTg
++OrSqeHlnWPqURqHmYm1TxfT6+O1IKNH5T1u1lWL1luGr/V+KX1p/uIwmq5b9R5mrB8ZfeTB5Sw
3/SJjgZSc+SHnzyU+Ij+/SNw/rH3uRB6DM2hvgf445r/g9+kJR6aVuwPB6n1F9Fp1mvBZn6sSqNb
l7KwXm1c/dugAojqzN/Fgx9tLJUciuW76uAyh0YscKHPAf7JAu1sjfrnAsqxjRBBWio+ugH+UIdp
D2WrJtZ/Un/cEo19OihzhACDjbS0/7gvgtnXhpT1LZk044Nj3Hp+QiMQ9gBfGNLiM4a/iMcLMY3h
ZvdlOKEL5eL9smCVh1odekxSQ/SomXY2utFl5qITLY9afa/2BxTD4YNJRYo0e5y7PnPThNNjuFsy
RqYKOWk3a+7CxMmeExHZZ9hQ37XRZs8yJFQBAzNxpGndHKbSR8nhG3fLg2pP5u0ry3X/n4OY8Q9Y
Kg1jihXBWd3gXen/c8Ey/dbTHHnJ0eiVApgMEwZfMT/VLArXrZGRLRPKYEtkvWBcpMijGqK/U/Nd
XoIwZ7WetgvJTJZF87g8pG39K2PKLJXWbw5a2zu7XmUGJdC032otJVZOeZa6P6NJO6TUIXBMaSVj
ayrBS46rqkkBmzM7ijKj3+QZo4p/v0Q1Xf9HYeA6gFHRUqBS0Kx/XKQJCgDuU43u6dBFRwzn9eMw
xZ7NQIueSCW3hVGHqKt50Af04LexPzHggde3ZGhNRhZzKojGd6i3BAxVsb4za6TwrkVaaGpn1Ucx
IK0kE/0Hunbm0cLpzn6rJ1c+CIZxaWC/u9o9jIPh1HN8qMq8Qjbt8qhjcjgtD/zgxY58xJ8L404l
HknSZL1HuFE/TAMMOq10GdMNy6wa5iU0jJDERxz/4hzPLSv8fwets6dPw69JXKnc8Vpo3H2pL68N
KJ51ryld6LVo6bbL85mosoVlje+mzwtgCSW+kpbc5hDwnzJHG43bhdJUx6hBWbqj8/IUMgNxnQqG
KimFvZGVWR7xuaNg9Aec1WEAP0dlmDWp8sPOcC1MjW+dc3+KD7dty/UL7EZaG31hsSbsAPByHowt
QqD4eNsTueUngCJuf8mcodgmLbL2BbC1vIYzxu43Pki2ydbG65JkxzqE16CrYjpCxFNXodpcUEE8
MOakX1Za2t++y4D0YuU2zUKlcq9oDsajoZBOV8eaPLkRQ86LTiaIl5lhfphIfN5RzYvHMsWyJstG
f729kXgaPsOhydjhNcbNyf8Rdl5LbjNZs30iRMAXcEtv21vdINQy8N4Wnv4sFDWj78xE/HPDIMDu
FkUCZfbOXGnkhzK17e3ctOjo0vEsork5j52gQrrkg6gHdZ7Ep/PfUwFk8NsSJ/NwtIClgMlsCawX
CLLlqoPVthG2jPfeLH43VRa8xAbYH6PDW4td1r8brOl6K4PYHTR+36dpLBKxW/ikO3Xpmpp8hgPr
HW/TvZr5Wd3+udh15D064/WT58MzU0sfx76XCZnoPWtB2sQT7VOanKcuS9mxekb/aI9+fy1ZzmHw
AiepXkD0HZ2s2p4e6AiIi1+PkqruYuEKTOhYKjd28GTOqlLfKQ5j0gPcB0NMmWcpn04pPffYdvYA
cdzN7WLIHQsnuovyn70W+TJTINjKOaNzr4k1nYSX24olilZzPSPdRZi/KltJI5s0BT/sD011mCoj
flaMsc5zMAxXkXdQF3Me4yiJ4uo8pDjlsdZY7C29/nkQUFIcABjM0gBekeYHtJRlsbOFH7xb9OB6
FTuh2/twaK4V09BPH/HRcicOuHewg3fzqw6AeatXMqSUaX8o3lUDqfQUmNU3dQTH2zwkdQqz1mo0
qAhdtierMnmTWv0YVhqXbp3PZ71P/SPy937t0DB6lDFFjWW2j5f1Mi5wOh/+r8qg4qjerNXAyggG
/u1pcrvPvqjZl2vUHlsznl5NHVGdin5WbyHW3YqSGesYM220NV6wdqcAs+oFVCLdUSXGMlkhQyGT
eu9UUoLDKOQd/sRuk8ekzfu9P0GxH3J3o4vuakRug6wnxFwkZgA8mB9XAcWbm1yoa95q7rw3d3Td
u975VZXjVcKHuKgHyil/nlmj1C9UfShsNncJ//9NMoY4R4XtiA2e0OLMnbNepLSqXGKCH39ajpSu
Sh2hb9io6qnhU8FaXhsZC9ZxHAX7Qeubi3owu4Eldgrg6IzFk1rlanCh6Rpx5hyKsEx3GbEKJpGa
0re/qR24QttBkQAk1m/KPOleZo14yskiVrw02frOy7NpOadeDavqN4mQ4/0gzfp58beYC4UY9mf9
bNLYcsJxrWmD96BGr15Hg67rJqTparBWtRrtQ0n44G0zoLt9szeK+IM4JLzOo571q35K630gTZI1
zdY5AyKkpMyqqDBaYm1Dc6OGTvUAPIDmdB1o29ru42Pa+09/xyJdZvCupPjH8PQE8ayA9AvmOPPD
du8IA7ul33w3E7O9fYy3T1B9mHK0m4vgu5o1f2IDyaVVH9Wd39IcOd9m185Ps7XaMJBcDD81SB47
R7eedbCj6rQIDCzxScBGxQo1sMxVvgpnfbqXgDC3BrCpV5Hpv0xEL1e/mq9JlmRXo4qGbUsw4qZX
bZ+aNjuQkcWiVF9G8uzfhcDSwuhozS1unQBPH5zhaIPcRX64FPxgZ9v1xWeTzgyHOCT3YrEl6z47
UvmKri3BICRyMnvHLgjrMSt2VFstBELNdCGbzdx6SH8fb5QzTQseWj/W7uD7EJQ5dNodsYHWqij0
ewVYjD0nPIcR2q3JcEYcvwg25+XZFKEgU8/UuRCz4u3VqRfhdhG2bv7+sHo2xbmHSH9YaIrRQlqK
Propsw8x0XU7pYVDUb0mMleg6F7Q36hfNRR1WzUEqMHAyqfwfsDQF+BhNmv9qkYYBdWNckE0FIt4
shUW+vtigP/3M2IyDFp8A7K8emIvrJ+9Wo633zbMVvuzJs+ivD6ogNY2YryCpgLyw0EWjEszPtR5
/IsPtn0iBy18LLWfRVTD0rKqwt23Ek8BaFCMm/boETmo7Tst3Kix7+97DJlDx9qAwuwO2gGVrXs/
hqhYhOvPn8003RZJNTGkvnutlySIviq0e0u494EfQLx1NZeWaojQpRzKfZLQQVeH6mHCD7EdhGyv
+IbH2co+Eo+KM9mMA4Yivd+n8+xhpLWJ/iVu9dpVqKlcxkB1itbh6rbZLWdsUWGDjoM9snmfaoa2
xfIR20l8J5ZuRY3I5y5u+kOYtwiqUzhbo6yemXBoCdJcX3bQFNuZYfXUeu5ci2gOwl/fdG7zE9xp
rOeCLPLVDfI6JCOGmGUYUA+5z6BsThVxMsvIEDhnz3XGxywb94gx8h980taKmQfAY6V9Vx9w7I0Y
KLV26bg42Z3zZdolqWOTRfZwxTeEp14/64P8rr49SlPdU4OEcCO5Y5nX++6qJxiQl//naGa0euY4
3LVFbeDWXzC0mhVnV/UveXlDyrmXnKIRb18V62DpEyEuuX3S1DLIa6M9m8JqE8/x8LGAUqNuItuh
sKy1uoyLIGOGcmGJN8a2LoLiqOO329mEVb1lIeHf6NwO2RgaN6lYgJBYr8EPld1o3RUoIRN4vD/y
sv2OBRXqtGkZO3SWN6EniUYGeFAMpYsINI4i47lE4xPZenQk8dBgvSvsZ5m0T0HUYjBalCRhXdmM
R7FOsLr9ZKleFwGPzq6eYmDFbqchbXC2RZCEL1WOC6rEbMP1BOrxdiXWgHp0v6WsEX/LfchkzAnf
WJ/m27kw5rMGLwH9IUiBannweiSYt0M8NO+eS6nRCljH3Gq4IR77jVXlEhRBY34WRn6v6ghtRpqk
nKwfUZXgOZll+WjokMYK4A6j18Xefu5AbsZFTodjwEDQFIjxO23OLoHRzIeqAvvVIVJBsUWHuV6W
7YR+uJ5nXxVL3C2zNR3x7vJXNKSY+RZIos0Nst5RKt16+GjpQ0YG9sbQLzdUj5stWnqKZLVWfVGW
ci6AesIbeLNsBEYzALGnFmHWTGbweYoX+xsbPoQLVnBN8yAlLNR2rkOhPzTLPS/MITzldrire1bm
sYUyvbaBgDoLpZaV491NG5CwaVuFuY/qzgqoM97UG9LB9J2ij/ojcKT2ru0aXYDDMfT3XEObU2oC
M/ZyhTitZR7KeP7WE9i+hkboHzopJmgVFltsf36xuBrXYRfjfp3ybO9ZjrjaDM23Z0ifMASrfucU
DsF6AQg8t7XWXBurfbNGg820b8lrHa1uJVIc2vZDTwbiFrSbfbYhb9z7WvN4exWZbH/yohZ/Y7DE
HPhYHS8JIU+QI1DukyQjz8TFAo2yhmHPG31QR3/P/z0EnIrccNZDtBUzpJNGPUJbCwg7sEBKFetO
khnQtKxy0CXxI+pFp/Ix4cs6OKtDnIE5EdIM662EF+thJEftfaceWndmUoxCDWiqYXb72zGt2GOA
qg0aD5J+vMdnlcLYBX7zGKblsxtK96zJ3H1Iy4OeV/ZRli7tWizw38hV3VVV0L6p83ZE5gOdmm+1
52gnmWnyReQmPgnnqenm9vj3OlaaiS6dWMWB9ygqL72XeNyOQMZCEJFz/ug1yLQN0B3fG0i0NzXL
XIQPkaTtuRU/4bHUD4Gdygd/dgBUGbm+mrSj2w/zThXrKnJLb2U7VcBzE4jX6tW+joKjXrURaRsG
CnwTnfZs1SNIi9J7Bk9z6yu1aBN0QIbsA4ILYk+2u1D5DmWUuvVXiS/zoRn1g7orpcJT52HOMh9T
DU5qvnKYqdyw/3gJJ0kFR4qTejMzXVY++StClFetzRLwKIP1CpYbu1RTBKeY8Q8epHOkAbxEqxWM
de1SpVtuwkHdj3NNz5aQrnkbJfhvqnFAnChsUOv90YV6TQSUFNdccx61JqkeYza1U1PUr/HoPN+K
w8lkYQmZmnHXYl5a/83aVM/+vhAv7WB1jiCup76sKvjavrgafn+aXa84iWzoKcAs/54DR/hqemJc
SVk/ASju6BH++1vyQh2lBlLt5TvLgkE+xGxGL1bS3VuWs3fdsb5XY0YQUg0Sds+Kf4IQspaR2MMP
pcdaAsDXHcc8NBJ+87zIkMAr609lnRpPckT4UiaOcVLnTPgtdzrSQvWiE+f+OZXOD9MGQiuspD1K
WRovI9jlXWyY+lYdeqJJoDsW4VodmqQq3FOsvidEzmBtSrsoH9lrTo7ze7BM65Qs3H31QOfJcviP
RcsZb3SonccTGXge4QyGRpkTy5K+29xkQ7fxvApeGxN6H4wcRo7AhQ7ogXfYqQ8hwxQGFAroxW0c
rbzhsQSJ8ecTAod4uy9yELAI9kIkudCRlaoaj8G3qnVfiC+J5nEVEOf51op8Ffem/tGi9bz95hB1
/la5JbyaTowD62yvfl8dskjv95jB+zM6rPAQ2sM5kqFG4pbePVmNWVzcSb6pkiUA3nEnE+Bj/7j4
jeitkTNUSvTIaGmYD2rHdK5x0dxrbmBd8ri5v13L6rJWD0SMb71G+zAMazio3zHMej4TUv5b1zy5
R3256K+KGrSum9oJwUdOtMeBW7/VjAil7lmrP3NfJtxzhAzuPoQWcZx07TMXmQFmfjnXUAha9+Ns
btnf43mImuiYgURO2gVS2jxixSseM2LoeK7OVmRSP8qTXH6isLptYGWQPHPvVX1erkEHp2xHPPsI
Y97iKXuhEuf+9HFXJ40+v0Kt2MwVi7RBF8HBmpGrdrUFE9WU31K9DHdzXYQoO5fRBbycC2ZAwn6A
HfKontUROv2mC/ftFLR3dpn/iRgHtYAUqyeXY2j4ApeVArgGDysh/kt1jUU+yi7B+uSsi7bf+6Jr
dgqxvUz+lZNjWW5pZVPYZFoezDg5uWH+joLVbLTxvZrD/BJGhHir3wmaYQsjsDqRnLP5jyFWDbtR
28eXAqg6EJ5mWxF8vJ2WXSDp4M0Uzxj9p/Tilt5d4HaPt0w56B5QIkY6SZgOgFmwRVlFoxaz92cW
Vh4BB7jR7VstYGedPG96bID8XG5/gBIba9rQf6FmbF+rDlOxnQaHkA9pr3JYsVKpS2mi/nog69PG
2nYosOOBoeOE3UJLKsaDVjburygkGHkRX6qH3pmZkFWUhFY43UFdo2ollNoBJtMUdyENe21/KyCz
4S5OYwDt+f8utyN8+M/+MU1zcHAYGVzTdy3zP1tCvlN5MWTo40zE4hcJA/AGW9l3d1PMfTggSdpZ
2FtWEIP2Oe4/jMJka1ks9a8hS+JlD0QPlsCGLqEghQ8ubhoG0sKVh9Lnsk1Flh/1sLqatAsf1Clq
gdXOcOrPVvrypI2Z9zCAr1+5CIK+rFz8VH8V3FSIzBo2pFP2J7hj9KeXGozrQhcH27nFItpT9ehq
tF64FQ3umS3JNAig6ghrYioq3JEsoRtBX4r6A1EgoP4qHShK4cwPaVB9H2q6pUZsJQt+/KfmudEx
0UOxLKrzByCzBzJNkt9MKjwBP0NV2tvyy92p0LRprxXs1lR5KSrtT+KJ6qPa31rltBIenYkUSAAc
bosB2orw++pwBIsoly/kJbx4lRF9aUFJaccuXG6zXDKOo523RUjuS4VaJKsgU03E27+XCVkQGhDt
MhQt4QLsvO1iqB4kfEatkdqlGPMXK9LNV7tPn3rNl/f+MvDWKR0FsmoGgkmYUqhQ2s9dRyxzKeUv
T6bf1BsetYooRzCC66oU3yRQpXMHL0/tjC3q2vsgAYLroFSMi1J+02wv3o65vm0w9m0dilJ4DisC
+0S6u3UHMv27Fk9i77kFY2hp99s5L2F3JSRrE2ihrwt1JU1wIp48WGBJaZRXeDcfWIvtu1q2Phsm
rPXecijoTiLIjZqVejVbmm92UIDV0bKLmeAOh3qH/HcZ0mZw9LsggqaEG+7T7Zkl2GHC6ulGX2zL
QQdytTTRjT1k1F/5or4tWSo/6k4MyT76HOBlUVWm4NHgMcXDHvwgXvlikXV7ZziCvwZodPFuoLUu
C79a3iaoMp1UPiMb3wl0hfRWYlPviMbZD7PurUuPLxZ+eYctyMOUv7SdMlSnqyTVxQmvInSExMo2
MGb7b1kidzk14YuhAymv4FqUG00nnI1C8b2yMFSjp1NLnQjbG0JzB/JYXw9LxyI1XGORquEzXloX
JbbuiTUaFof55KYe6oSlYI8Qe08GdH1wW7zOmqsXL2nUtSsK6eaDN5PG0Q6wBRLc96GX4k1c4mKo
F8wPIQlbCW0JSvnW/KKk8IZF0u4s5/pouyV3WS2DHYsZuC0OUzjGfphMWAMSPX4OfUzjWmkj9/f8
VTlizF6T1JLe3bpBVeOtQLasYP6LV7+QTyFj4V2ajpDzG3EUGjzacBTtjiQGTDDLYlc9SCpBbfM/
RDWW/p9jIn0amniGTqqUbov/1NQQntm7BfCWYyGcTx9WLyF2MRBb7JnUmOaV41K3UQXGksrUBh+7
cWCfeTL00AWI6QbbCib+vAfTB3c40We81+K3mZS/NXP6UqusQabeaTmqtGmlXKOaN31pZmQfbMGk
ZHmut5DuCaSoi/h/KVT9/xIC+LC5Gewt2ySK99aD/YcWwjOhNkvD9I+3Ib0y3WfEDeUKffX46beL
bzGTwZ2bGH++K+oNNOwM8Bh7NHCTblSPEG7nazkVF7Lr433bhSZ6tNFke2zh+mxq0hUWdYRWG89x
3MXverHUS3Vs6wRx7emZQYuYZRafASKwEsXRdR8ihV+Vy8uxg3pFC7EkWGEjsfg/9hODfJNpyeMc
SRoYWUt5a2rd3RwMnxCwnU24xEd2QE6nOI3hqTZrSbIxaxSWqpeGgD/HHV/07L10EStC6IBpsaS/
mX4NnJaSycmpyQDDG1ttVRrMlDVPoQNRDZWUd0kmXcCs41n072fYw9I1DosnVaBT1fw2CZmQKhiW
tWHeKTHJKJr2IBlhCFz+iSyBmgcxLxoR23OxsTQKNunQkE3k/4ZjwQYPhw/eysxrwSczVkVKDpUE
F2BiYo+FE5fqMhGyIJ4vuv/dp66uMhILArF2OlE5eq+52zCC+KmeaYRe3k+F424ts3rH5Ebk+XIU
aZy3AYqtjdjbocpCZ7X8gxTeww2Vz2IXjtNOFdnMvFrkTRiJdARf//K330ZEJ68ymEJacQp0lnMp
Bn+AJxTwq6G881K8crzbB+ic2aYm/pt8UG69M7RZLvze918T+uvrqCkILjaF92Wg7qawInCwQlne
AvIT29t0kdi5dbU01pRcvvEPmfzAV26vxnr+TWvVOU5dD+zL9Nt7SkHJihps9nh7i6mDGPhWbarT
etiplYY20gQogjdtTHIkoCYGlwJxpKR8f0CjLO8pH23/lsCcCLkPQ/gZ5JY6mxTm92pq0/O0dLDJ
lDtkVmavvBnNk5bSe4Gbdcemawki2at6zN8HVagpTQQGUTsYJ1NNLRNsSwoi5C//34s8579Fgj4y
EsNlLMOHLxAA/f/SJ5IDIfN3WXRypBj8teOmf6pQelb0Wy/Xpm0oi+Gh9WYomH1LqgGNSt+C+kAO
cbWnoV3tZsiF1Heolt8+ySZy03XmpPAPSCYA+2z3xVkdD9zMayU4h55p7IRVQXRFfbqzHbD5BgbB
5zpLvPWcozvL+4qsb3gI6sFxv6psjB+dFpqKleB6ar0a1D6R0ccJSyH4sxeqVdhOylD75dRXrSus
i4G8mQJRFJ+aLEQfu6ztLdGVdKR87zUlmmRC+BhhrNm6LVnUIrJ+kE3SvrqolwrHnE/2Yr5Thrwq
tpuDgxLVD3zYeHV69YTLbpykbiKc+5pIlG76nhQwfcsp+OVnA/gVjbBCIpdp2S7+N9shZifCY3DO
Z/CzfHjRuYtSCw8hug31I7OhQfyp0NDXI56vROYHIJ4emQLw1YfWtNCMZQfXt44AqIb3stN/wbse
PoLlXqoWmsHya7JrzIubJtVK9JO9N1IRbwu3mq5Yw8Zrlb9JNrEPbLebR08nuGx2wo0N8mV9Ew43
aYuBa7gmtsMWrUAHqHt3RR4XMJ2Ifh0N+1PdKUyTztoFJ8WI0UJOGNrHuuleK7ufzv8+fTOKpDoQ
CyAroWG/RY7j7nRfTltnLI7xMowpaWdRO0sHYFkC2CSE/aMMbTntXrO1elOkdsQ/BFZm/Poz9dD/
k5V8vmEDHLDlBbZFgr3chwR+3dSk8i6xU3B2HqtdT5OgGwlwAak9zGDmBnO57RFE05XEN+z2Ezir
dEIQ8VUGrljjP/FOXpdBX0Q9RuqHuiNxhjIfLVvpxJcQeZFMR3SLr6bBDWPF+saunYH2jh89zy0a
kKB8zbvslrjq1WZ1nxXJC2u/YaV2V0PpWew0tJKNqhjXRpIYw0af7KHfJRmMqC4VX1ZTTK8FArYl
di0+5YnR71X7q+5bKJNx7UAbEqsC6tyU9uVTnvbaQnqyvkZ2Pb4p9VOiQffTJIE+steqY0LLFFYJ
G/jG0esr7V3/y/B389yit12qg8vfs40QsV04HFWS9G1yzlMXcpY7IxWiae0JekCRLTYE/iaQHxz/
yyOU6qiSo7uSDNAI4Z6XAvlYVuhqrR5SlvJaRjXqR81Ri4cX1dBWb6YgPofs9rkm0yy962eHDM9l
HYsYUyMczn3OGpcCW4bJ1WZmWwmtj1ju+v3BnivjWGoeRDaO/v6YxkJs5ZjlcNLg2zwMfnjBowOQ
coh+lQSzTGk4AsoGKjO1fbpWs41fFt61Xkq6rmgexirtkPLOEI1G+aC2WcT2iYPOHgLh1JR9kUJm
gzLecr0kuMZ74raCkkWD3eZHdCRiYxTJj4o2x0tDDRZFjNyqFqHqxvchuzVTNmfRzzEgaMkYEhFN
d3MPJEmDJoThF+VayP27wtAT3w0MBWhkcDYZRC6W9ZQfxyQ4NEhScvTbnrWvpOOs26RMLzg05IMw
YErptGW+cI/ub1ugocrKg3ofGT1ZmuYTzhIXKvyy01JqETcnXqWT3JI6Rq8NWHzxdvvdJAm+zy5G
9HYpWXmNKE91X3+mld9dW0gtBHVg7mHzciyWNwfXgMStxOlw2rZfWtkfQ6BUb+TI/eu0+oHRoioi
oK/djqb6uWpJ5UjyO7U8Vg9EbuXrJqjXHiHvew8qx4FrwFuJNtyLnlIZhvqffQKJJ+vLlcm1/KSH
n2qbo3ycjE+AYunXb4aO7ZAqR6L4MNelKIs9IPwxWasOzJiVxilpkA5Ms1k94T/YNaU/oJcLjZ2y
aIYUWPdoQ49qc1VGS+hYJshstO5nY+klJM43Q3bDi6lBorBd8HoeGT3e0OlUUMkFbYfE2ZEX3Gxv
JQIiQeByxMbWSucDDeEBlFUG9sPMJEGBs7NVDcXobUpqDVgqkJQsyc+xpyN0DQAqUABvHupC9qgk
p3FfRE23mYK6+gyjn/oy/XXs51edLORFYlhy3dBpd7XeTHvbKKad1E1WiOToHuTSrXKqvjuWjh2t
lchKCa+yXWtHHm8yajCq2eUZCthzGEy7egi7s2oBEyxebfRksIHVlNbVGEmgGu4FGrFjsKyAItFO
Z6ygb71eYFBbGjsixqrk2qE8KF29enDbIbjcPoObCtVFL7PyHa0guqWyz6Gd1heYPpRABMxCl5JM
b5jpSS2uHaw+DE7RxpYMUKqvrB5sCx6+OqfUEqKP79Dc52f1uYo64/byp+qzCQN5xCqI3HLq6yOM
VvvZlVpzbNjasRcGuchG9tNOooPRNM3v5QlmPA/NxoiDLYNfaJW4nwfMF1t9rsSmhx7IRpbl9L5M
XjNUmxSVmUEMortWAeHUuZ/qbwRM7r04dH9Wovouqe6cp4iaLoAdyPKF7pINn0TVs3pW1OFHmetP
jOvz2baNfFtYXvlNiyDbmS/VXBMBBulnRU7MHqHAcPBKtzsZA40P4Y7LlWXXF+FE/s4LItb+lkc8
b+kj5RgC46wZhgMWkZJxJ5xX2p39dbBZVosZlGqJLAAntu0V57bhjf8PQTqz5n/vRD3LE55OAdLR
XeH8x9K0Hcp+mIo4ON7+qbRcPiV4PI/dkHenEuXXzm5FspqKzGJDnacPlit+5mgjP0DVZjt9Zt+p
DvNMvxvtLr3zy1GHPI60SnkJRpFU23ABolb69JXbFXjgpQZe0QXc56D82d+V3sYE/LAZ+y66uGzL
VAlyMOLHyR3ya0oh63G2CDReyAZ27+fPRFe1YUTrD1PPUS1duyFqHt32to416OCscC6ap9Yagdha
UXcirNPZDlT8NinK7wNcpngTh2Z/0TsUyxSRcOpEU3m4FZ/LYXBXBLGWBxilKdBouEGFKBENZ2m5
Vrdopec1IeSbbMj+FQZLJY2GWzKhYre4xRM/WBQNGI3N1qdrkQEAFV5EHqCRAzZR6764tb97uv3B
pso8jIuNyijFvuqowgy0dQ1rno+mMYLwJf9mQZQkG/RW2Uc0zm/0+9ynQIs+UDs3F/UQiKy9PdPM
oN0iAeIKYqi14dAk49rTxLgVVM3hsmoBwhcALaqROoPcWPlw3/bobciHsoPfQWEge6kByvZVnh9p
/OYPrOGarWvETFSeVV4HMdbH1syus9aV10CTTb8h8hu6bx1X62IeUB43cT1cTPNjcWfgf+k0lnS9
nmfYV1MDsil2cjvqgxOd/0d19PfBtQbi66lzlffeXJ6T3vBXmWUAc+ps+8XR5hnDrnc1gNo8zc5s
PZmGdlKO3dbcl53T3Y+UW0m96dOD6Swp4YuLtgB1cO9ZJ+lCP6nMmXloSCb2SNJ68tMge7SgjD7b
Sbc3AQm8+7hOQRIBpza9AY2I8glTH6s3bWVMGy1mX4biD36X0t2w9G63CPe58YvS0O81rg5cP2J4
Jk0CzezYzEeEEaFWg3RejFGFptRF7qYo7EtS28VDXmGDcBATO1qAIHBJGfbgcO71turuzKL+hszG
fC3s+Xak1qfqtcx+NbBIav7LoOEndhPzbELe+Qh9y97kAtIDzULjLjboRC7yqMJvvIMIKLlrTX9j
Bklf12keg9pXS/2gYQepDqfY+siT3nkC3XMFxyhe+VraQ1br2d4grxzWnLOOqzvlZA6c/hfd4/Q1
GcmSxBTFKCxtf+0Pi3YI3CgJJ5n1zXMF90iHdCNjUaF6cKx5sZCVK0vK8YD4d3pQD53VNKjGIiIG
F4RFP8EUv2k1kojoYdVmVQ9iabjmXt4yjtAyXmMhDd5Dy7AIrUVzY5N4fHUphtxMU3V5yiYmTeWb
IvEj2OgOmj4LFcI2r5Y8DIoC9xQ9X2WfPIQoeb4MfLjFsvVsi/aFsrP3HrAHleWy4xNNfuoGt4RN
Qn6P17JPUWOd7sr24Ta5IobE1DxuDKf7pLFo1V8I2kQWTvtsnupr2RUT4Yk885dzpRcI4j2QMuio
f/YhrfLr3x/WhiTd+8Y/fv7vDzhuib0i17rj1G+0XFD+rfz6vstT8dj63luZNvVng1ZjqaGLA43+
AZiq8E+W79CNbfIfdqKZK9/ztIfQcoZTB1R520W1djGh0qwmtoNrKAbyLhizAPxhJ9eKl5PFxcGc
AeDDlmsOZdd+hKkT/JLo83v8Kz9g6nirPKA7QnV92KvBJ56qnygAcpZDKxHM3S9T/8Kslf4MImJR
MitqqZwTkFZPwaNdt8ln3r5n8yi/WRh3AaOX2QH488kZKhC8xqId0HG35ToyAfX5kwvXkaOWTYfK
Nn+IZrCOfyeoOjE2gU6XIJk0/d5My+TY1G17IJTGePBj/l9dXzA3WQTlKdRk0mSPlAbkkfgdnP+1
08sLmxW68bWDhIuwqQlTI5gvtKcuwPfGItsZ0GAy2Q6d7LK6owhJ2hFlAUcfeBC1dk271nD3cOgF
aY7qD5ABg+RO5q15zE33PTPT7e0L9eTokctHySDThrPf9VQ0TQ2tQAEne0GEVqeIavLm1tnNPNpD
o21eaA1gKQO5lfVW8lzY/lNIOuImNgr9UT0r8ll/lKzbtKw38ajM4EwblJkIFkGs3I7zvEi2wqma
21//PZXO+BE0+JudbMibVeRT9w0IE6JWPMhvw+BfIMQY11vDnbCNkyWMn2E2Am72a/nMtdP88h2E
lInMmrvbdDWGKCvKMS6PsOn9TbRUQ2gyLpOH/Yd1MucabuKZZBtL0587ss12kwcICcsqlQsja7es
ib95dRbTjYYN4trlE2FX01M2W+c4csdXoLF2uxuRJzFGEqGxYKIE3+UlsXIfcEoNPEham4aN6R+l
XIGz8ViNzVej29HFDtviEtgWlP7Z9l/CDLBeUIDaNweUTDOV742wsvSk2uQ18su5InREs/PqZczy
99jMui9tLN+1RMfdb7Gs1X6nXK0kMqIQdnEv7Du/eJ0bRK11Lf2VXaX5EaVfcWfo8bCh5hp/QLXY
SlzPL+Gs0XOMo6UUG38QnKrt5klMO2s5NGZx7LUekPmcA0uDpKZaHoB595WDODTybW0rS7M/RVg9
HrEq/3agwHjKOGRXxX1fIemwJmSbien1VLSa6VBX9OLpHobnG30ms0gxbD176ye2vrJEkxIZYxQW
bVSwULmObnzSidDp3K56TmAM2hVYMlcPTp1p3qvNRFNjZ5k9DDTzAle1NVGmW9+l4ozecSOka7wi
yZ4AEhMNV0VkRdou20/V97Zlga7TGQaq5sZ2Dv3f5HOLB9id5QHgKAUw2+/vvYyGEeEXlFHEIE6h
NTMWGQA6G2mWbxOfMlJTEqshc+6tqWHX1HbDg2dY44H9asAGuBf37jT5a7uxg3VcmjlrILT2Zql/
EO/SLSSvftd0pXYIDUyalt7LfVnlAQbCpSq6HCY+DQa1S6SK1MQzaTMYQGBam9Z7Yy/K7dzWrr09
E1BeUZYprR+6lN5jlZjxtXDxPqTL2Ieh+sGtZ/1cWWlDd3fo69Pt/qFk6e4DapKvcRzvqMZXn1Sf
5V5rgnlnBZX+IBLkHwrTJvWEnqkXG4dbf3NCktwehiwon9SJMi3dg4gnb6XNrn/VCO/aJAsajvGo
ePA0CKZF15EDUwBjqPNAX7hzzQlpNfbnxcDZpHX1FA/67Uij2HZ7ky6qWLWed3WdQoxTazCAoMeQ
VIFOS7JJbkp7LY2uv8cYk51EiTjZ8UzvIkv+ex6ZuRt8Bdl3RuFVPCwJPvGk3VcNfim/DoiRa3Rv
a9RjgW6FS3v2WA/kWOEpirtX9Yy4sj/PEgMLblMgBqzIWc4qTd7x21CEsvwzHCztHE7Wgc5EsE5o
Tz5PsF/oLM/+szoXTgBLAVSx5NORuqyH/0fYeTXJqXRZ9BcRgTev5W17dUt6IWTxNkncr59Fou9q
4s7EzEsFUDLdVZDmnL3XhjtTbSNJsks0VMgth6qH9p5On9Mk50iM9c5Nad7SQbZw0n3VWqwRs11X
8Ib04pMI4kfR+/M3lw7b1g5IZ4j7sWGqX/xtSdFCuJAJ4PUo1N5r6skjsZH0hBvxIksdnhaXXWIz
bxiqzU3fJeJgCtx2UxZB/JZW/jQ1U3ale0P46uAPX6w43VvLnP+vP2Fb/GKlv4n1vvi6gOSbKTG+
dz1o2DgxvLt6wa7ooIjmDddxcJ4FBW5WOMGtS1lHynp4ZovebcgDu/VqLWsTFo7aaBas2bPwDrX8
qmp96GDRDqPYIm2DRy9xYveo7jJ1v/FrVCQGiNOA8fGUEB9xJr6nRmAKezHEq/Q5F+0jxNpv42iP
r4aWSP6d2ngjcmzaG/Nc3gWD4EXmVGGG8J1ALGWD6jvoO43hM2GHd0Qb93zSsjcar4yatJySAMKd
WXjXOBgIQbEoKzVBrt0pim4bEmToRAfgWte1qKXN40F3xpjEHQpLK7lSG94LmNBPPV81IhLX3Cey
6PZR61hPpRDdPlmOouWaOlLXSJceHpGg76ZiiWdcRLtKvgucNTura2phEzcD35wZLnEuEFE1Enmf
gr6JKEIjnKaapH+SSfs5MwCIAj5/AjZGYoTTmVflm+20YZtm7IYSQIY7YTkpjln/ZZEYvLOuLg9I
m/UL/jjj0aG9t2V08n6UZOWRtFAQOnNW2MyumLuFlk6KxUI5itKPmJylT57BdEGFedXBZcYcnkLg
oxBwdO8AaAEMTUDR8GY8EhEBMy+CVBEuL15KCvIm7SgexykRC16W0P+pQ8qL5KVRB3lYEY/pzIij
GznqXExO7iCNL9R2Xsh7cl+ioXBpYzKg131koA7i2ew92WJUBf8QZlT+tdbS3u/qtTWM6snK0Yzq
WfQhBmkjc8ZiW6M1PA6BXZz8HLM6m87fRqgdRFs5v2cO8uXK8lbmw7fqgnm4pQmL+9hlgdCEg/HU
IDLgVvLj70VJXpL2agHlfXZD6b/IYLpmLnHqVZvnxDnMzi4tteTzLGcSRDw/Qr0/0CMgCW7TxpXY
zLKs3vDZlgfwxmSJLsHxJvirva49TXWS3HzC6p/baPg0j9Ermy78GG1T3QVrzrs6+vvSSr885719
t5PivC7dqG4W7whAHj0a/7+EHR6WwLRvFHQF+CTyy8Nsb1ZFAma6qO7gx7ydbhuAYqv6YqARP+na
OG4S+s4xMP74VI9UFAh7174ScLytaiP92S9+Wayj5UtqI7XwWOgd6UL2D1rNpqkM/c8akaGr+tpx
XfdqxjNMJtoPf130VoePdQbdcQy5Ax80PT7MygKJrOA2LS9EIjJqhg22GiGXLOjwsUCdcw39kaLL
ojmIc58YD1I4H4aBFRsrm6VjY7vPHTsjO3HQxi07I6IIvRMrEec1ITsAHN+REDjxboSOfU47SQlq
WeM2A0y9f64baf5ryN03aoh4VmYlITeh9+dpfccK/qscnfpYFKF9lKZHOMscrTR8P9EJVQ2aD8pb
5MEa2UdZFPXZYO2xL0YdQixlFNi3ABYC1SfrrP4XFjxigDza+Zr9nvSB9aSV05+Xsf5B4UA+tmZl
r5ejwWk2IOxQzclOnlWRXxCCh04vrParILsjZrYapxelq0yd0FrfpM0rd1EUDNR0K5qVkd5DaRxR
qSkbVu2lxj10T92iMGMKyu5jMQD24MzLtfBcx/O76jopHBAe/fhOXN7aFFvEROqyqxc/jKyKaEGa
MLmKBX9Zgnk4NsaMx88ielejTSJC0sI7J232En34zU16moYTjk5o9lfCbMIrjrRwPVKnVhRXV2OC
vP0aLZS1qURM4dl58MJCzDpmDXKbdW/OisncOxQit5ouwq+tqx3NIQ5/JUHzAEqwP4Y56zSlM4k8
HCXs3uaDAmywXH90c187jZpRnZzRoB1VyOFxcGHhNdUUPsd6cETfHzyqF1Cy8Kc9S9Knl3+uYXPt
ruuad560n3HcvKO8thhMfXoUHRtmdYqLnQDXeKLYH2u3cVF55ELiK1JUCXap/K+RAUWjCL6PpbUe
9P85WN6KHfYhZFx+/d//XEyY2heja7HUpg+Uftyfc+s8A4mWH3YjW/JbM3HTcrAXQoZom92i/GzI
/GGIeahsxD8w67RxR4euuhS63X/O81O+PHVGkPmnooASork75OfVR1r09a4TbnfuZF3Dayy+1FqA
U73XYY63Xn0c7HezyKyPZEicm/JFq9OUZd0mkjpL6wBXchb1V9d4LZaTP+ifID8OZQT/NuLmfMF2
PGKUI1/CJFp7YcypF2nW0SXsCGlqlu4atFH/WkKEg7LgsdyKxgln+9iswJnaPvU+yixb+E9Kuoh/
FNKsGT2x8Jp2PTu+K160CF83aT9CDvYLLVfMDy0ERw+lSxON7TUbC/E81gMbYRJhNl7WW18CDMZK
jzr2EPV8WZa3QDbVuVsUi4LuJ9UwFmcdBrs4AVY9NZVGrEb0loxO8aP1/N8WtPMD3sNyZ+hhjqye
PMeuJxBFOpUO3C0mhJHWC2r5oHjB2FWxsnukOhHs/3UUk/mzXkvVESXPXW3M4sTDdlX3n90LDTg0
KZrq1IhSnFrlV7cJ6m/8F8d4qfaAiH1M3MxjbnNPpcwtYmid6JRmA99yS7uQZWdwnzuj+iCNaEMT
O3or5Wu1iCccmq/3ecwdBE1oJiL/BUAeYVD1cE8n9pUIATBPKdDp5Oca0g77ErqjdsHPjg7Tjo56
F8OwXM6sqpt2RRmkxL211bkKgE+v7d6/56kjKgxj5DEa82vXJ82T+o5iQ6+P69ZWjMjqwv4Suc7w
azkQiTOqAzyz4a1BWriiSdqiZM76B1IyzwHlgDq6qevoR870EsRdzWUZcVYEX1r+TtkuiinJYXLr
pBaBOkZ6I+SvUGQbRiTxo4C6uE302nvu8WkcbSRfZ6tGXzaUwtpOmR4dh97QD7ll/5513foqRu/3
UBd/DpLS4k5sn6IZEXBc0ddRxV+3/DU4XfjeE6956yISStRlsnmsTVtixfJz5CqLMGflZatDf3yM
Av1Qhw3LUBJUQVLr2c1uOkZsACn9Dh5/REaQYFsf9kgWl11v/s9pCO3/eZLhXpX9nMmfr+Ws71ec
WSEtRBhyRqpAjqLqF+MiEq/qbBFXZ2UAXcGO8vF56M3yNawDkupKA3dvbZEJR3V/bycotWc7vAbL
izrq7J67JjWm4ZyrKpsf9L8RHD7Pvp8gYS54Ps1jZkU7Ba9PXFqPdpZET16JQMzwDDq/iGi3Qw8x
vvMswlSUU0tL4Ce3Tmic60mbtpMZ+HcQcTPKrZja6KI0Novu2hc165KIvv0yL2kw93YVFd2tCd59
/QHVG0H17DQhC7UFHKAUbkNNtLIbkdgRu6gMj6nl0gaMJ/mrTfWKZKv+wdNN72hntnH9+zI7ndVs
mnqhVffYrJV/kO3WHyehOjVMOz2FQf7QQi9EQlli/zCHP26waDkyO/mprNl5rh8Z2T79JiGOd08N
Xt8oiJzCyQUWMU2JEiDkrfVaku9BDq5wudWz9q205KvExv+NTdeSTGRYJLoG4kEjaA06KTrerm/s
B+Fk311Npi8zALVbNbuYbvHtHundDaRmMEPadXr17dq/TsuZsvp0VuRditjFQYDmc1L928Yk3r2r
UvfqeDYMyLQrNhS5A3GoP683jpETxKyqkSnYuX3b0NL/aw8ShkG3DJTtXjUjWmoMndba527M+qs0
u/4qlhd1pK6NWGSvIvGpPYP5JwP0UbahfVE9i3HpVMxBPOBGMcVJNS74BFkt2mazlTMfJqsaCWqC
ucfw6+7OhHNUa3Q962usXwRx/l2yqyO1lg+8ILsWo7iaoXsmuk/c10nGdNIjAl98quUPvQ5/zqnv
MaIZH+sw1s2d+91CJRTNVvBDDm63sWRioZACXNllc35CfnoO5pAdjHQxyuvlfort9i103fxELkhw
jGDKvTmt9Vk9KbR8v9liQhcQ5vpNNstqStOtbaJsla2ekrdFwlCcQCtPDbvcB2H4GtDvgeRRy+MY
hMYpyakCGwHpR6Eps69sHg4TzFP173dFhNDMacanWqdaR7artdeIBPiy/Al9mn+WXpa/8DEFhK5P
8mLGifhkTePFQu0Hy0+QNcj6Db8KhDJyPofXuoqMU2Hr5WeXWVWReLCWlQce/rPUB+Mwsct+sbwE
wVPqDI9/itq0qTdgvE7qp4qzwqCA2k3k/jTwhJfiOGESe60K6nPi5Ls0bcFVxoBVI9ikDd2Ji9tQ
Jk/pJaP2yMZG+z43w69e5PH7lASEZrXo7eS8yNPyLjmrvXk6moTUTPq0zfOJFJo0YRyyM6Pd2bre
HJsGZU60JKqYEgl+UzT1wRqQ4qmEKV0jXpFmHRtXoDNgBncj5TZFS1ks+K8+z+7Wj5x3qBsj2BtR
vzG1fhNa0D3nUv/sLMYiQbiEFveL4YXkrKym/lEXwbeqstyfadIdJVrdjwFdZg9F4xWd3nhGgWFt
5iB3TxZL3HWFLpZlutNDxzLD8AxQICYgsh2O/RTmJHejo2yazkYCODyr/1YJpcDe82AYenZs7KF9
S6QL1tt8lB5cayjo8EAXd3hdgU7Vovwhz2dSLxwSvZSbHBhzdlenE6iMq2ySdssMEe2dUG8uM9al
7bzIT2KzSo9dZJk74EfhVimr3fz2ZxEeZ+3dMargsbED/7FMquZoQYFAUDRgN7RyKF96iP1EpX41
DdFjHtYtut7WAeiI88pUK56tlsLkQjcI0jS6rP/yaAMhr6Lga5r45rflQMhuPdAHJ/1MYDuekepg
LjrzWRbFy3LmkBeLWjvb6OQVPYVM3RvRiOikhGFqOauutbKvD2lf7NUXPXRV+AQucOujQzquewRK
4t5D1b+5M7YOYxlP1SYkNER7ykYEMKMVGo/5QIrtLzto+LoU0a/S+nZfuIQ9u0b5HM1RdU4WuzCt
Fe/eLSZhdWRUhAekvm9su6YVGDIN67TCKxx5aAKHQd6AQYgv39gBO8pe1DWw2x2J0dI8R5C7nqi7
vBRW726bUKecACwSY46dbfXcGfd4duTjEMTYnfykX4/a5SgLbSbMrrffx3Z8KOhYf2JokyeEq+kx
LYFNr58/PrlvxMAvodX1h+vU3h3qMnHTi9WrIKzvSKWlAVOKyCmcNFhfTunjlEHGDFT3CSul/aSO
0ll7iUvICOrMmu3q5I2F2XzX8e0fXHoU7ElfVJM/teurIPF5r2saXv0FKKKRXvrkVJ12bw0UL64B
H4Q1Z7DNWYAgHXLES5cTPl3ZzmKDZtXQlMOPElTvQhFwQCkw1Da5HHflEKJ5ypk8+PvyGqUEm4T0
ktBrZosvtka18LF+B+DF7OPfqgMjtbebpq7aBvpbOsN3SGMYMiv7Lq4Jc9JaukVLMTLNyLWO87Qk
fZ2jqpDl0+h3p3RI540SJNDWgF9W2/kiQ4V4Am3buKsxJ6dn0QWJcdMnqOFLWUDVBjovQaPgGGeg
A/NRyJzl1HLP2LbtXIxU++EtanFfgwHotD9Z3mubGpw75MmM/IzFTGcZNId8t/dO1CyxVzlW+Ifl
QimF5ko5H0298Ikem6GgVRJOn4d/nr1X1b1ZE7nAyzDSmkiJVbNpxfy3ttVuLJolKHvZe4aFVR98
khqpRo/WB6ydclMaVJcVb4JIbGcbLmLmyOXFsv3h9OcxN/hnYOI2d1LIvG25VAEz190HfoJ8B7Lz
kS3pqRUJQVGsVrydKDXSr5PmI8gGnVCreNyrTrCwUx7/xKZOoXTES8lEeEZ0I5mBOimr5jYHobcW
m4IYLEcbO2elESTgqz2PUG/APX9uKPY91ZmGv0uED5Uu+jsjb8TeZdG18GghfQvzuxK4uJ0V4udk
oo3ScjqiYC22SqpqOvSKUDMZ1IsJu6ugDTyqIzz603kxdG3KgOhnuzc/6VNm3hfjFc3S5LZ+XqJ5
o+jUn1BfW89TiA6frp3zc++L7vf6uenVl3kxWdtFz3ZAHyhjUJIh3WPYu3ZACtDSeWI3UpxGr2dV
upzijDqsLXRdMoDVbrJTX63DIndrSFPcxoqcqlXmOMyTj1Z7CfgTgbYlUO931uj1HXBXC/gqoVop
iepj1PkIRmTEWZvKXVYkyYaR27vwmXYkWjTjI/LofQzg8GHtGLolNiI2RLc4ig367Y1xq3ptvKb1
9zR0XsrQ6gHOsPvVokp+ocix1DypXkmlhe2cJrismWQhqQQXNCPHuhSAAAuey7W9BBhwm4qmOmF6
ETd1FNWTuMXLtXm5FkXTf97NgnC7dlxgjsTr7xRk4GL6lFbpROyoXdn1SaLJfRhoWe7zuvGYpwgp
DYXmfsmt8c0uR/23Gbx1da695gzw206jeSrN/MMqIsYf9QzE0Xgz1E0k7QrEU+aybwh968HXp/AY
E5axsbvSfnDg+t2oWW4lPC1IQeR371fx8qUEpHdLJqu91f8ckUytn2WIvrZ+UXFkc+yOb5HxIhb9
kxg7daLe8fvB3Lhz1Zy0siyOtsWpldfiEXaMeIyJ0UGquDSVHXvInt1cKwnobsa93ejyvem1bO8Y
sXWE8dK/J4QxbWMP2K16twvGclNHs7jPZSnfUxtzdh77ZKC3DlLCwNw6dPy3KWm0dy3Hwt6F2W89
Spz3Vf5JxMDB6Ez2en0/7/WhCGAryLcyn9ybzlx+sPODj3wa4TLwMb0nmo091NAkAU3CLjgZLLFe
BpMyrdc1j+pMDPpwqiL422Px/a+QRAtpXCRt/D1fikx1naFA0c2aimXyIcDnfkRZQHSP4SQPbVjD
FsiHAT1VCJmuFy8ZSl2ccZb/HfLeth2H8FecBcfRRLqwSP8KI6PbNRfNjaRYwqci+2cVOpjRo7bf
yqUOicJ/3mpWY+3rFICtXRc//6YPIkH/tupXkqlCk1dXvnHQ8j7ZRS7LP23+T6CL38XxfWqAn7hj
mF76NjGfTMc4UIaiIecX8yNx4riFGvcT64XpovL1aqx8bR8+qPEyKRryYkKJ1bwIyYEt+GyVtFil
leSCojbc1a3MIMZW46jtgoFNQrQkz4Qymy4ebcMNsGNUnGI3afD93bCft76JhydrM3TRjYH8xy7g
5EuX4cLEebne8OuNbewzfTYIxHMxV7MjwsSUFbBby268dx7a1cRME7ziM1gYxE0/UUhs/DKKboPW
eDuPbPFdnxU0aJb5RmTaU5N0PYFGA1zlLq6W6aIG1x11OwWraybvsSja7E1dz5frhUaCTBkZ3j4P
kpmVfx+fMdTZb1ZdvYphTEA7R1ifbe/aoWhWndAkrOihVsbaFy1KcFtqU71ugioenBv4DkmiRfnu
V9CP/r7AXP/vp+qNqSIk0CnQSZYhRHNlTRc9WHuUxBMwtPZP1d0dsDb3aUqtD9ngaSqDZJugjmRm
rCiEmtzSywi/DvOjs+0HxKJqcFXD7PDqOXPPVIgT3LJFfOj1kELG8uwv0skTlaZyE5sQTPM0FEvW
ifUJGCRWcNfs72vK4T+n6l10qn/eNaeSpPQ+pr9rdFQ5kuhDhnXx0NYgJggqiz4gQ2TnviaXU73b
5yV5PMN1VVNjvzBOXSOV2Dayse5O/CgBKKSoI4RkyU0jDOr3bCGYkSl4YQrYSAiWFfnfMofDZLGx
hDmc/MZ1DhSBAJ/hOHqWxrIpp7ymzkBcncylSKbOKOedAhoXRipvyg2JkDw+N22Bx5iQ5KsZ9PlO
TXK2Q3010sZXdZ1WG1b4SveuJmRxalhl88zu/9Gyk/ojEeN0GeJJ3zrLaSpo8qee2Nmdi9aphKiz
GZaoqIkfeLbC7oEniN5GJOWuN8LomAfBBjB7/B2lr0C/xEjSNFX75NsGkKfc1jZ+q7Vutx8ATDIq
sJrKrIxYtkaSkI0wZ9iRAmLf6vI1xrd5Hr3I2UQNsP1ikiUGCgsXewbtt57CG+Nb/GosQUa2Vb7Y
dhBffBTiF3VErj0+vekRcTSN5kVMQ4YDaROMgA8GJODHru6ISuEXe7Pd5qoynMfO/yKqPAUYWvio
qKJdxP15reOi28rUa2+WUbg4Hv3qI2lGn5x1Fm2qy6FVfbGNip4upkluRpkm4ujHMIgz5AYbg9b0
Ru3VkB73dNEaWtw2M4sqVUo/6c7sbkO+kBojyRLvpU7VSxi4G+89ozbuOHcA+3+eEmcQ+QGiGbHx
0v1W1ZrOmr22L0HFxKJ1o7VZZ6Yw8/MHrGzNNcMUyJOJcrFgcUxS8F1Puovr2D8UetMSfbJpE1Hv
7HT8rHJX2eh/czRqdOut/mcJ01IwDJd9jZL+215TngCB9ptMOj/+b1ft/+JcCGwA7bpJdonDFuhf
KU8orDTqdtRWRPmKq6U6/m0RJxC98S2nT6q0boMWPhDbF29DvaUIw4ZW9Q1UB+FfvQQrKOfDioRs
Y5+1pR3SXhtEjM+t+l0v9uuVsrJcX3VnY3prad5cauAX3m6eo6sYWcj1FOMfhoxVdZG9VS13F5Si
8RJbuPDoofr72mNwlkXfv4EPmi5OGrAvXN7tuuZJG53LjF/+3pjzeGGbdVQ7DB/nCW1XxX4qk1bb
jagOt2oOIO8yQesgt3QYAIwGDO6tmbDCBYeCobE7eMKHjDiOPEWIfR9WyGETzujwQ5aMjVO5G4qT
4tltjfbZi/rh+H9/Y7b+b7NJoHPNNnBA6y7pBP8m6uttRQSEaxGYS43kiN4Qc0SY2tcwqOZ7MjQG
pVD4DmnUJ+DEdMR4c2CclaPML6jQtVNZEeV2aYTx3CyFI7tP8oeslt/VWV/a2YPmD9/LNHxD4Vh9
EfqCjmCs5iBr2ulHJb0PkQ71U4Rq40qmNguyEt8VAvEEWzr61dz0Ycagu5ib8ZtGzvcu6SL90izZ
nO1IfVszDwig/MPYZ+M5gY6w9/r0ZQpr76Zbw4rZEobHVlUIwDUEgD5OBVG4DvoY4ZvOWYneug7C
IQSTBi+w5S3UMQocc7gIBuBJpkP5lvZasjWBp5xtMy3fjMzJcNdb3XOvudG+7eue1Sqq5Qw7xN0B
/7RBcCUeis7X34xqZqH7LSTa4EV5TPUUh80wGS+L6ojGKbof5ctibvtBoEP9il5aRwnpta9I7s1D
28rkWvtBeiJhwbj1REFfSsN8JUOnfIJAaN1nqM0LTeweKv2xXVbaAeUe2aXLtNZ6aXC14xjNIqCl
chjDW2q67Y2uylIoFdrFtAmATwyneFLqrmIkHSKzx4yaUpxsEYosG5a4urN+YBhbIMSFkwWbGecN
YVBRSyc0Mw9Sm7Xnsgswuevj2URMvE96D4aiWdBckb2k4eJa4XVww4zNLZ+CRrzevTQH/bge6Ytw
sDTRqwd4OE9BE7THwg7KzdBl070t/K9BKdq7Pudi3LjoYO/redCVVwIiduqSejHXP4KzGcb/TXUx
22Q8jk0/XtJi+r00tK7eXOnP7pid1NdSVtI5VFBgNtEwYE2PLfO10tmljL7zfa30QFxnC03iqy7H
PgZARKFH2tqvsE7fY7+xv8wZZP8si+KzS/PiPhvdu4fE96dWo5ySqIc3ZrWp4SclGzHE+9x0+1+h
yaTvTw3iHoExIEj7j1bTmi1+NwJUGv/rlKXJ1UlFQr+FIzPBgJaE3mle9DWKM67Y437lRZghFpNa
Uwf90czdL07izqdYxWjH0oH3rhpouPzrTW830ZboyGLhOiwOXMMBBjpDP+sZHE/4yeDJLbJLdWr3
br/rCdd7SBz7i3J5V5Lc18GagrOuF8PeRkS7H6tBvyfESKqKmXoxy9DY13oS0P4uPimCxtSRbj7m
372ZdZGVXtlrx6/11CF4C+SwgfTOUGkK/auXu9ZuDnXnqnuUk+uy+OJYekd3gxr31Hb2zujlSToW
/k8t+aFapsKj5Ao4+UHXmupJRNl2ImaFMcYpQCZELHRrtE+913wK3bA9OOnsX6SXNicKOQYPKh0Z
Gl33US/q4ziYM3KrNAAsFQlMljiQCiHPFejE16FlyWUGbSzPPsnoyGJTlLbtm+KlGO5jHyPW/WvC
LLT4S5sA/Bmy/okFCKrjrkPsvxxFkjgDqXXeQ+x2L7ZrDY8KEx76/ctQ6T02J+T0Bda6I7X44BLn
I2Q/O/P3/M/xW+2ZM98n4ra1rqhlY3sTVMPLesq/Jy0jHuVl57GvUE0Yc/ZigNfdhhPBJ2rJ3Q08
/up0GFIygNXePJrmeqO2f1QMFkzLTDeBSts2EjiZBkqOJ3us85svh3NJcAsiPdj3cKnn24PC4JMV
GW1XLY8Z5fNOdRfcisWL0U3NXd1bHq32jbRzJH5FucdCy/wTR7/yBUalC6FBzVpMm9oklo8yNxGy
ECQScdOS7RA8ZAShKWNFjXvvODrAOsXsOFdfDF9tfyvasvoJwjbaFqNE+ZsX9ill7FnXR1Y35F9Y
lMQwKFFo8LVgHVtaLeoF1SB1GaL/0GcNw0ZWuf7YpV32SIsPs4fqWk2IY60eQPUyctb05S5R1HyJ
dAzEZKp/V9AXtRdXq36idylCW6Y4pGEd7ZyoDI5pQetVsxP8ahqlBqJEsv8HeGL/z3ne98ieJnV+
CUYzzCWg87/hjWRtEqmDv/0yluPHpOxO6JLsXZkXhxxECblNkfuKO017zut+oy/tEWwQzuvQ6N8S
79lMR++gZ6MOmjW0H4o+HUO252F6VXxwBUZTR36T0pC22+SohFYiS8ovDaolpdpynfQkJPG0FEve
ZnQqICdY3lAfDS5ZMH5VZ7H8GhCG1pJuVp48nqw1qtggg25R0/zfKyDwTv9CWwVAnYLA9Pn1Xd0J
/m23XVqkBStq66IRNrMfyEFEYfHJE3V66GWPsM5wf+dOOq09YWTUD6YV5OA5rfLrZIhzmiD8UsI9
avPpcxXTjZpeHO/FM2KIZZ0kFENMxr4vAbUYlN/BRf72BCrhLYmD6Pbctrk6ViD2rSnCz4ENkMU4
5WVcgTaRQM2qsrlQ4ngvhV/t1arKt7ICgY4/4+lt000Um+O1h7GlLOa43xtEum53nxv8vpSQfowc
4HsN1EGUHWUdIyfLOmIkHBPEnUyjLbMDpaRswJAXZJK70/aR+g+DuKapHSIsckcWvDmpeaZBePSI
QMfCTXclrc760EBjcgP5b3yYMGF0OOfUytgJGrJ/6+PmodPdJZbI1x6FnzdHgNCPrgJW2+ah0Coe
qiiV8I1xUZnpXD4KA0P/0kkdLXBaEHycreq1mQJb0oC88KpGxiksYWJZskPUHuCrq8y4oNEFHTju
TO+1sokDiS6tYbfH0egR6vsFyzBiwOovc+iRbEhixqHSg/BBHUVZTtvaw6dcWNQQ0VZ2Z1fL/Keu
8R9cp0g/Use7KYVXA6SsmoxPeDGyr2NkpRumXNK1nbo7WjC2lRPOi25g4AxgUskIcVbTL1kkYYZk
c/tEOhOcbU2ID9MSP7vZ7pmWMW+iXG091083HAStVr9SZgzYTxx9KsEfVeLI5Z1//gh5myxBahkj
zly+QNXBGuba4ufhq11nAkRt3dAUP0g3+NaKoH3zYof83zx9TbrB2xjJhE887LOnmRDUjZyQBfhV
gFi9afXTmFMKUG2GIpHxyYOTtl0TisJM35jR4EKbptha2NI9pEqnAmt/xt+8W0v7TtT0+9wP12QA
ow2cm29QZfPaP/EvC+KRXFuCL8Lo14QqqvV668PsQ7S2+MN2CDatj0IjKDhZkA2MJoe/esE+0cjq
BuV+VnrBiqUOnrQygJNAtaEPiYXHk2CvwaBFtZQX6/qk2uN6MuxFCvRPmQLmfLoEhua8OHoevWh6
+yANwrJaeCRwt6hYe0Y9bnHSvDWxp13HRfCX6L73dSRhM+jPfZnKFzUOlAist147uxvHLn6yIa4o
rSyxw2tlnhy6eDOMoPscBrc1dD00h+Ixzasr5Bf7MNmetzKig7CSp9QCCuVUMQCxcGpOsLWaW0xS
yN4jRQc1rvWAOQ/FR+O2B1pEVPEtwmxOA0SI7aRvSN6lQw09pSy04sBuetq3MTzHBssjy6xqvK0R
uzrqpRdIG8ZplEANeeJ/Oklmf/Sx2cMl66e7+pziX+xh2M6OscOngQli6DwTYg28hIDC2s0dxq+5
A2KRKITpgEgpAMPp/k5MzzkLchP2KW7bXUNN8VTofneNqbdvY+zQ23RyTaLamPRZnhC/FyDhrMvq
l2otaC4WoeWsNiPtNJDzcEwS1Mhe7v2MZfZmQ6t9dx3zcdAinFexYa5fqwHABiOj4d5xeUZvgvsB
gmu80YzCPChncrDYk9ULvuMP0Vj2LQPEsunstLwjJRl2ZmR7JxbF/X7utWj1kPST+N4I036shfWz
oBywevbrEF2b1vIZx47/A/tjeGKTkP0/s5bzPyLhiCvUIVx7uu45puX/O7cQOVkt5raeL1GS/pxk
TH1Tn+etCii12liHLmZ9Dn0j3CtELHVfhKc+tI+RQLubp1zIbCHiiyILj9VMflRu3LPAyL4tJUlr
SdOgEA5SyX5c50HKbvMOc0SMKAM0+t8XvLjvWCVPqy4vCPLxoOjICj1P+mK1d62p2Bs+1nkHjP99
YVi8EYZ07SeCHQEU8E3g59uX/XgwpzkAQByLq5/2zvsMf1Mfk+ZL2KLiTiuwzgzL/cYY5Hx0RUKV
XiZ0sa0yZuhOTJg2CLkKOXYrdaIvetAjRYuIimisx0UpWhma3Ok0sl7+HkV5AE7Ha5BhwvhXerwV
/K/OS5fnbdEcLnEh/6SGN0ByTvFs04tZrinfjWTyeZoS86V2Gu0CPiLY03byQAygGvAHM/kaDSAz
/4uw81iSG8m27b/cOcygxeBOIhBapGQmkxMYVUFLh/76u+Dg6yp22asadBgikpVkZwLux8/Ze21R
3ZOZu0v2HUL6iTtobKSK1Fn+UhONsXy/1DW/Fq7qneTfGJQmcxfXfJNlaTiE5z70yPT2stgnF3g+
sjR4+8UjeAJNbjH6Y4+bbMh7c1hEu6Jr3EvA2n2XX0i1jOlMsDgXSp1hkvywXDJ9JbggTpXmECpC
2xWhFdzBnqAONuGLWAar69LkHjWYq8gMUOMvDW6VX4EfLW8jYd8h2ZHzJMA0NamGPUEtrFM919VT
KdJHyScLx0L1DecmpfKyaqF3wrAK2S7cQ8XEvwspUH4BKXISEAQnfR22Av+jSL/A4VEPoVFlB4nQ
4WPGx1T9PViuHovsEaQJTPF84l5tlP47hrGeTjB6xv5hla/ELlGYqNANVCAnyZ/OQwXdAnjIHeBz
xBrW9G4PanGSCDz5IixSBKVIKYz78iQ3mNqZaD7pGndU8qwWSn+Vx10UmeJSOvb3OuoEAPcUFSyA
sG2WjN4u6+vgYNKm+sxp4xrrnEYLrbEugelV53bhK3Ag8jZGrgyHLlLHx2lRLcZVKQ51u5MjAjEh
qVM9a/QbRHPSEQDgrdyEhm2+qB1sLjNUinfOpc1BWCUDdZSGtFfgiim+0tN7a82hPChdTVoL6rGr
VenI+jkVgWH7VhVBejOTbjivOzijhnnX9wMxr1Okn+Tmq6hWd1rLi2j4KWui2DS2TjZlXywPx3LL
NCkZCSot9ZjutmK8MSt1zi4ItVcrV66/jDqTRiQEYACZpbPaUCuW5hXoKYs8WfihB2FkoevFsQY5
HCc5rmV3YP8iO04Q3LmwPTS9HCgfl+1WtCpG+SFv9hJdPPa95RtmAP9kWbrC3mHv9TDES6lbRZ6N
Z9E1lIfROcntvbO8ZQE+Eqfk3fDXRJcAy/s62yuIA1fouO9KnY4bFXZFseVWH+WkVhv8LD/LbpyW
ypvPdRK5nD6nd9mZ9k4JJmPjjdmxHRt8rUi0d1ISMomG3KnWDU7xWfoKApp9PlsXbVBqJT8LFfXH
3Kb6YRUP9HHEHjfOF/lDFG7xKRZT64tJbVfqs2w46EWrb1PyQDY0ML7Iv0hy3cKy3dtKXD3ldfo6
zE65Wr2LNH5V6vkDa5PYyz8tS7SiipDiL7bvkEDXP9UuWvQQkBBzRTnLkX2BaVG2Fs9ddNZdoX6g
N3IReFX0AXF27Rq4KT4miYn0FqN7kIXmqp8c+aWf5LLDgLlFU5NW5yyrggPqw2a7arBikIkMLCAO
rv8S2wQKQFqnOCCpz5kiTSUpfOhf7KbXCFFzkq1wuif49hDyF2vJ1GrebdBqhvnJa+cV8U0+vXqh
GjApkq1c8eQ/gvDyBBuUd6TZnTyRijn47hyq+xSZ/CVzig7ZRKfu+6ZC9RIF3FZZPwBmGcpdK7zh
iq/ZvBbssrtqJPBYRp2Fqf5ais77Vk72a5ki2ygslIczaQmn0lUxMTBX0w06FJwh0lOm9dE1S5BP
ymGzNs7oQQfWDKGNX3/JoTJuHIQZf750QbIE19f3fHarUzEln3SqvG8jzUlDhyDPCK3aCHxcvqc1
4UEsm6Yr98+eQ95u7bCEWHQqQ3X8SEZqV6jedqPq1n6Zq+qlttI/ZFqKHTec5iryWdPhp2dWyjc9
clk8m8Z4IIVEwreTJlyeHhSZRdWAc5i5QQoOaRvXsK9ygythgUMnxKe3WQdWrqN6ftJofpGAGA6W
XC1d+SwLFAleLeHdXUqOoG6Mjr12S+voWDznXWC8CdP9w4zG/KGCjphqjn6W9YlzHbzevVJTjGdv
UM8TxyAAKtm+zCyEcHEK3yNTyi3zsKZSP3nMpD4b6tSiDBveFY6TtJ5GhMfD2Owm/g8NXmr6jYkG
vR76Xbucfe2oLC8Y27Hi1qW9Ta1S33bQUzZTUPOv4Kna0n8g5huGmG8uSHaV9upmjkSx8K/o6kV6
svvnrgahwH/ralg8BLYNqtsCJOYtScp/6fdEGfMG/AZknQvL3rgTi10ss8Hs/oVdWZy7gjFVUxkL
XpTYTxWR0EtNlHDEdIMJQ9e+utVg4Ul+4/ZrHxgKvZi0Niyoa0Gl6a9ZwEwCeykSbzNKHipyAAK3
HL4ypy/qdPiRdALS6Fwbx65bMGFZ8pr1VnyTNxBqMwwLcfcN1mR4VYu53fdm0gNCANQOyAfZrgfc
z3ZpZMycW9Mx2NqeGDYNhD44cPSlmhJ9d1Do4V6+BWdcbJvZe5W31lqkMYwr7WK+1euNxvltDxQJ
Js5SpDmdlW3xNunEcWTIN8cs1TbMz8GGVDo5ZabprlfR8tlsjNMWHdemH0NkpIy591LLRhDPHzHQ
v8Pa4aQqbcljJNIzLeboFkYqfQH0J8QOajU9hsbZzy3BUvJvRG6zkUKZAkyE72oRzLyeKNmoSb6a
KozHRMykW3E1xLX90aU6zf7fbbUG9Ee/CqhSUI8PKCctZz2bG+nLqn8zyfgr0MntsLC1T2Ybxohi
REvTxOl/pSdFzD0ObHPwoVnj9mTkwkOuHfKPK8opKXh2Q3xRUfqJSNj8UzP6wAVJveVy2T8j+uJe
dO/LNnkfg5ajb6ay7C7tBbjknwyoO9sgIyuwCsHstIH7AdB02BaWI54UbW44mgfauZ4THGbAINue
JNN5wH4uX0qXmA231L/Ie6OZ4u429fxAG9fGtO8ED8UEpZK2e7P552fI+ntj0KFlaiEk5/DBUvRf
LdM8cKDXYkM+e26k7gZ8i8Iu1O/LhRHo64WVNPm72VVfXRIdsCn290zX51MXVubW1KLsahUBqSWE
gNQsg6ckAllnWOrVNRe+6tIBm6qK2YXt/VwrINbsnSQQkZoTIvssCZ0A22ZZXfMifxVKRT6MHjcv
jUNVgQoV/1M1vQ00aL81/+8iVfq3CB/+FgkPQb7LUyUdRCKd95kziKv8SL7Ixbrmc6Ay4sp4MfyX
tchy/zs8wNNc23NMuv8O51Wuf1+LGBcFGany2SVpxl+g8FBoVxxTG5muZ63+5WxZmjurKinR53g/
Go2Gi83TcRNCTGC7Ipmq2Dcx61njFcoTLE331sTKCVZh8GTMQ/BUzKh7iHcDtL98Jl9CetFLAsW5
UaaZWZwNDR/n464GVs3a1oBYHbnr2upB9ladKXmdl3eV4tQsA47H6SjBSmfp8JADneRnhi9XtzXi
K8IgaSaXB90gx7wgT4lpZalP+YT2xiYu4an3tO4YV1V9APC7JU85uRBgVt/nsar8JvRSaAwtXyPd
REc7JyHM8sWOCBZKkLavkEUctVhJreipX5CLdEwS31k8qsVJTsLHGaZj56SfZprpdZtmp2yu1TX2
yFWrr8LSCkI4kEWVSvvJWEbCRZumd+CE29ZWtmmEt56BtbJtjYSrVA/9Rl4tXzVy55tbRnAr+Hj9
A8sfNU1hYq4xajJH9b2m5d3XxhHNtsgKvHOE3x6cdjiZUFkfa7iBqyYgyItNyRkbxkd+xxbR/Vgu
ZrLVDopqF+yUJb9nlJkHOcpTOlCDJPFBqnBvjgGJkfZUt7OLP/QzeWvgjCer38Ym1O5YUA1UfUtg
tnsCrEFs4UKrGlPjYs0YknoUGFFBLzmMclJifS0xLqY6/0TlJvy8TP8Yx+jkDMr3Qq/NbQaaZbSc
L3NXF4TcdC4uC28X4njKqvzrHKN4t1Rf0SsKmEZ/03HYJagQNzHpo9biMFW+h5pG2bOk7OZ29AMy
L9SEFAtmP3lnHl2FDQ0JsxHv49o4mGLkO4IXmmgUHNCnQKFLCJA0yaZHKBNCyuwOjglruWztDiSS
eh4meN6wi1PfwZfV7iubE3RZZ5+G1nuJGRwc05AJP+55SyQXlZtsafTT3nXINs03hlYfWqe/V2G4
n/LYWmyazS4dPgEJUf20a4orTibuAypv4mI5f2ak0LMCBZk2XZco5U0qRPjM2ToAP8JpZp6Y4VXP
QZGH+2EWV1ETezyGpX6yLMgJjXd1GsPbuGVist0ww3QZxXdpMZ6VvHi1bR0fF6dr3xzsebsw48MO
Qn1SjD7wnY2Ws0mTDnlCyPG5pvZjbZ2vFeZQuJVHQI0/ZpOm7qx+MbVHlJ7pRgfB1kMFyx2BiGUa
DlPr/OgKjzs96dqjC9E+aZa5qTO/ZF5CHmdEXlWvmSfG+sihQ1A+hHl0r3NpnaeipjKx9ZtWKD8A
lICyijYTzK4HNehuWW5fnITIUdzh17rneW4p8zeDUvDzQ07Udu3FU2J9qzVki7L4H1D1WJuF98i+
i9p0hCbrji6IbJ5btxY3BiYv1qDvZi9/EsUfKvPwwEB60esf85Tau7HB5xUVrx50WuS+hjiankrq
Ubv0g7ro6qrN+/CfEItpuWrRlC057VpFkLLhZvqbABNPf+x73EweTSc121furB4omvqXpBjOQ0xf
xOjSdqct+xhduYSsJEpGp28/TRrutCgoq6d2aN+8Yrhn2hie/3SzEGhfXsTcblM1q+7RssYPmEMO
NaqPMr8XfV747Zwf+AoEQvBRxpfcsKCNz9ApW3S37xSrPl5GX0GR3JMsGfArG/lx5YSOJ0Amlv9N
/QssL6LMKDmn7hlm4h024zaw35Iu27TTzKKdcaxAH6M+xvGXykDDbUCKbq8CokFU/TSN6wDDyCwe
VPso3GMIFKoH85Or+3FETRpvshAMjH1wwhvMezPYZPHnoXO3NVwcUx1BDoGH3LkplDtaZAlRBvF5
Uvd5c9YanGlugJFIQQ7/BljD24bqOyLJbwULz4ObPktxbtcV2rY2A4TelfLsIT6+BB2dvACpoGuF
IMTt7KIVi4TEuBrZWR3dxp+Jm7kUI/XUYOY/w87yfAC30YMGkaLQvhgDyjUQ/0NC8qgeDJsI198W
uimRumaKxCRsscLpwXMfBNvIzUHNokM9p/2Ha6Eb7NzgtRFBvqPb8z5pKlP/kmCarP/UD2l9yzoF
V7PrXHj61FMc4YFsluHGNJdsEqqh+WibjgEe2EsHeUidWUamSmSn0YYRUCwhM6RfuKRU7MlmKW/2
ZD7oKomONRrfLv1eEhus1Duv1b465kT0CFLHTcZEZt/BTZqaU5jO5gm93dfUe2+DUoUE0X7HlMS8
vs+8R9nPqSPiYF324bTfDl2MBkoX1dGt1BpB23i07TS6qoHzWbaZ6Kcil3JzfQt/y0Zt2RfHOfUo
3/Bl7JJBL57zssLFNAuVliIxoXYXQpE2EIyAXTQwaDZMg0vHuBugdfdI/BcrNZ/Jr6LyKn3mfVZ6
G4zkdVSGq+JRGHl2Ud9XAaioAHhkIiZlIRbDO3ZGmmeETUuU+fqf5p7ojppWey7cKHYGWHbYi8Kd
J7wIRTKuoHnRIJvV1NDO04Oj6biIolDDFV0ybXWEZTuqKBX4DQxEOV1rhTLtvdw19/Gir+NXZqxR
4lOnhSCjrHkvbWAgLSOQUQnKLWlws6EaRTgAD9YYH4swbldBB8NDjoHL2zIlntrAvbiT2klzQDHb
kPAm9MLerb2Mfy7bNRndUmYomIvTj//9H8pLbRE1qrbl2a5l0G79vdzUqYJtQmezS2txYKPWG2+u
29p+SgdzS1pcdFnncLJ2R5J7FCz3b02rfqCTAWbrTfN+wGJwG7zBz/CFvvRq+1LMjnK0LJvIQhbS
Wyebj0OUfFjC8rukL97GSrutx1Wj/KFFz7J4iYaBuRh0qosH6OMCNyeFFgcpBTBz8JLr0GKritSp
UXh0M9LuzHSMOXWolhMpoMprO/IQGZbxNbIqmgbgGV4N4rP2jpLkfo7hj3UJmmgl6FjJ8wS38uSH
jvd9mDFc0ZyaX0ZVi/1SsMMNuQ8+rn5XnGWmmzvpLepM430uT1FdO/cs7sXjpIMpXU7dWZ0k27R3
+fn0xVM6OioD4c72h6X8HALDvRvzTdTjAXY1eXdAEbwbg69DWBSEsXv1TbbVm6z+qgwdyRtLJlDF
rrL34MkygInqrQ3a8NaFLfaw3hWgpuPuMsUchKUxr2tulYNoPlMppBJKWVy5TM2jq3Qqul2YPjjd
J2c0xH1ti+L/bW8pep+HcYov0lniMoB8zq3+1M42LL1a5NhlRvM5y8rdan7759tP1/522kGYqDue
6rkmRiNTTu7+0nkhL2Fowp7Vf4UbxCXYgGAC99XRjTUiXTx4hYODzHEfunzsN0alxD8qi9q9c370
C7BnrEkKy61mPMlhD60D7rwxOZaNsZNRM5JOoGoGcaG2+ohl62ZAngmZPd71LCmvmtfYfp+QVbD2
3fiVo3Y3ZmzHbbwNF7d5hZwAZ3tP50Ox54GoBcAhOQivq6SHRIDCTsy6j2YaIe5F4iU+1hbHhB6a
qsOrfJlcIx8v3bUo6aK82/EwQAJfiOrqbW3qtfVppT3YMAkvkgPRlbPgMcPsbQVOe4+HTFy0Xntb
Ke/G3IlLGxA9Mn3RTGUrXDzWTquPcHxT1B6uMC+j2Q8b+bNkg2m2I7c6wzNsqvLF/bL+6PmeM7Vg
sremOP48gjE7pK0ijlUa259AjN/nXsM4x7iyZVvc5PbEhi/pRc5y7FslJYYSXJl4Ee7NVOUvfCyP
MRNMBnaxjaOalNlR5QcyWXh5cZcXbTRIYlz5in1JJic9Y79XuubauQQlEll4Njr3ZZ1jsJ8ykg9q
1xd1hPQ1GwP3F6vM1DNlL/8SeyFE8p2dQXPYSOJDzcePutL8xH2sXTgIqXumFu7GM8CrSiJSNqq3
tWnOJPYLvFqCKgOrua+QdRPaHbr8COhVB8ts1ZBUAw7edTeKqVJoGOF1kC8ETWN4WEak8q0VA2LK
myyA1EKyrxi1Dm/gIglYXuRnWQ3WrG2dLy3Uh5M2auZD4GjN2ZrIj1/eqW1owbHlatYtss6Rs/jy
bRDgyl6bIjqm3O2fk4e57ttDzHl67aPxwD12iWVT2nO4ZvRcKcCiiGIdF4ucgcgB7kSe+dL3poqQ
Vq/TVkRDUc0m9MaJuChfk3JXpkbxFyGt1NWGyoB6oKltwih0moRjmD4quqEhgFNsSDp4HdbHQrQ8
U4yCBWhAHznK6Z+XFWuxTvy2qaHyMQyHVoqnumxu/9VDoTPuaqXaiLNBQy+N8pozewR+Z7lyFVPc
Z6aZvot6+7WtLd03M0a4WLHt16yNpsNcxpOvLW+ZsRSXacCcrpadzbEm0h+yNr/J/9RJxnZbgqbU
HyYWzgZxSgi/pO3OA4HBn+tuepRhWtkChTItoFBUBVC9PGqOamj34NqNT0TEjJcZZhuqJUf9QCOO
2HmOrYdkaLTHRhmIKosq7SNDqY+ChuiFdSEO3Lp/H7RlGgDNQnEoW0nTFC9GWUz/op8wlgyN33+c
lqkS8qtCDTZN/Cq/1whDtKRQV1N5Bln8mESc9FxL099DpAjYl4zkoZyBoxOCkm2i3BJHMXYsLsuL
bJwMWQiCNOQk1Djd/c+OzWCTomVXHRqwrrFPzWASWarZyj5BPnO2c/O5VMb5jr98t26akZM3J05u
lnlEzjc/AucZDtGsKH4TJ8anP99KDYyYUd39842lmX+bFLBd2bYHstYgc5N96/cfhRGqWBgAV561
Sdr+jel56tJVNtL0yUDRU1wCeNzcMfr0lrT8OOo09wM7R+VaxR9hKj7GqQy/LRdh1ea7JtMbXwYn
Fi3nOyUn4y0fjUU2iFBN5s2UgzlS+9bPSpCLy9im7gMRYskWLKGy62uCJY2CfoTaeeEzyMPqWGvq
fGy7BWdZsCtkWrELTdItYx1JeDEizi35uw4Wovb3qhuozh3XZoqG9yuyGCmFOEnnAZKNSr919izv
rVR+ymSp2bUeyxRtFynV4QtO536FywnrXUBJQJU2GKdGTNleG2zjGKp1/DnNaDkoVXW1luzlfoq6
ezcmX2ATjCfDqN09jmc8aGXtHPDTtc/SIuyNXy3NtNCNzxa1P4GPpLowIka6Y1Avd8pzCjc5ijX1
s+7W7VGFTONNnxKNyTN/jJsU/o3Cqb97VoglfaZyGP1OVXWaNMjH14VodoWym226a6oSfg1VZfrM
WKzbWIX2XBJj+eZU7hPD6/z7OLyqkDGTYOZMbNlkhypFtJWM+KmnOaSjXPSqLn5geMNCKl8EIrdL
YtMoHsj7XZ3xjRrNO6xKM0MFK3lUJutDktt7zy2PQdRWOwwdxWG03WFrM/JmdPifYkOtvwE3s04y
eUhhkFoEubIPyym9x1H416th7rPtxEkIbTLCwWl5YfNT/6Xrb3vL/f770uAYlspIDoGr5/Jc/P48
ICEbOQhBxY8dIz6PZb+P6ukexsNTOJGxaSE8j3K8Awb4Mbst5kc7QfiZV6q1170u4FZSCIWgMGe8
PX/IqzJWp/Uq+s9n8qsjtepf/lyYFt+Zk2oXxyun66hb9bZZMiGQnvOLsYryNiiqe0ljTLOQEnaS
Kp1ZE4gLJWUnXiDTfenNR1sLdF++7YzB85Hn/Ggb/AuSCdIOWD0Je25WsQ8ned7ihIC19yODcxMg
p2xpbddJcUDgOD7KF85xZFvSx8DswVgKy4j3ECxmUoAX4HgEPvA0jeGHL289Iq5ATugaduk0hKEL
aFBG8LjmEJ6SpmzXRJ7CND+0Ji7HpwJQ9n+F5bh0pq+Najk7XB2DArtnPOui6G7K+AvGhkF/59ld
R3w5WX6aInQotPnsw7BMT6p0EOmh5m7ozDHcjFAY683k4OnpONOFon2CH79J2Gw5RBvDCyfLdDuL
MFm/n4xTzjmJ/aqitSVataghAoClTS8RbAeCNpzKd7yMONMi0nciF8GuqzMG5rQnnuS0N/KyX5/B
pnM2kxGilEDtdIME/teXFtZBG7TlWX6eADxhWXPVUzQLOt7hgqde2DiZri45h2F1HhY2Tt3Gz2re
Mc/PtrjE6EdEQXNRCsN68xhwStB8FtvlkUROQvlwIDFzIQxqXLA5uU1TOBncV0WJzXaXLPcQdogH
1Y3xpoHQ9KVT60/PlrRw6XM7X3CPhxYOSlCchUwaEw9amb21vQojcrbGR8VMp0et8Iada2sV4bno
X3WWFLyofHXu6Ea4U3xSZKZZ3af6lVv40QZ+Pc/j18ip6D6lbksWjDCenaD5IwWcfkXZq/qjoENk
D+JziaPcZ9907rmq6CddIUwumsRnQRLyXiwbqNGIHJ57lu0dkY4HL2LeLUqXHg9BDnfFU9N3E6v9
ojdGDzVuYI9wUi1j45ZBC/dNI6k/aP6d6byr+yLPTUpyJpN2FIt1PCnfqvQ8N6OdENMlWM3boeEx
TBDEDfXHaMODIqw730dCaGdVqVQ/ixykp2H73jDYPtQDM1D66cNnU8S+aybq165TZx/chHqZWmRt
o5HSEF+oadmAvHQt3achz686nmWAzvnMzwIgJ8Y2b2tkxVvqLfwCrGO/+MtlgNxPKNpLPAjbxxTp
HaVwXy/nFxw7KCRCbob9qqMCIhqemT4T0EBDQrLCJNc3L4jZ08mP3Um+VTCmAGcaMe5siqlTtvB3
/vwCnoNxR4vBfECrtSGeJn0gcLXBmaNWH/FE98LpKjxXVTO8axVGw073Nn3DKSZgCPlkpjQ4e1v/
NFmNvWBUu02rCrTqGhSancTT9DBIWQa3dqYY727D0D0KVHGRfCDs5sBWg/oK6LXcUh7EvrWkG2EC
IQEG4jDTsGuaiH2nm0cdLd7FQS1xX9XThCiCJiER/ldpr9nzxTUcFGeEtqS3UplzyE4d3X4wLcfQ
gQE5EPR49KhczF4nPXQC0ZFaT3I8HkykB6UOQfTWfNZJFyYJZ36hvV75Rk1YFVJ+EmtytXjMOsck
+qfpd7qWqR+CpUpu8VYtun0Zks3j46vEoTxhF2pMO3ppo7x6iGpusIplimKlfaWxUy31c9uk+Js1
od48Ye/WXLNoYMgfRlq5MaP84iCb2siJHHJT92JYiLNyFzJ3KMier43yJuOmkJkql0BlUABtfiVz
KiTuPUy4Q3NqdDMrqxeZzADtY2vEbvmCsqHbNFYHvlSOdiOBNFHvoi9SFGqY7efB5hErlReJeq+x
6ql0TV5CJg8vA+PYbmG+e0YBDKnzEPJRBr7YA3oNLGUot8rxEjo6z5fj3GBm9KRIkIFxaeTBmV76
e7ZwfrIF+wO8mgdhUtwtrVLDB+NH6tYiMXeCvr2O03hlmnsvba37kTCElBelXe5bL/CzVM8ejUXf
GqNqVckYeoSlGW9b6TWBSY1FhFSpb4YN+Bwr7nuPE41EY9j0SsG5yfHMcZtRi/kp1sbbBAbomqFC
3uVMjfdMgrrjaOsY2iljBQ/dnkbqDGmdP8a6STyDB76PUJqbPFZMnd1ebMUkEm/Rr8gX7O3ORSP0
HBe8AuVuIqKhEvVWygKjXPN7hAo/ibvIKodnzFEesxCxrIW2+WXOp+flZvso87rd1gV5bUqNLb8S
C+ZeZUo9TO+6DvJGqtBqxpkb4PrVVb5dHnZmiv22743mwdSIB3PztvmQV1rm/LqSnw3wdtlmv7Cn
9U89btibbjNbj5b/36qDGQonH+ChsDmRwOE+xJaOVjrXqw8Jrc6NpjzrQzjeV8NekTsdjDWAiZqe
EenhOg/dUDxWufFLkluZTn4zBighstFuxsSFzUuqNx5x7XFI2243jBa8MBSzvtRa9HqgP1qIK5sp
OJtW+EOyAkNVG3ZJqTg7MTvmC+ir5PDLWJvQmog7ZlSrmLjtBXQ4aEvbuhQCr/j0HZfhYjyh0alw
aqanQ3PKWpp/Nf7Nq2s72mk1VIZ6S1xMwwTyP4yUEJmD7upn6W0AIhXGofcdFmmydWej8zMUGLBV
ObVMjfnRk8v7eZ4TmqmDOEyz0R6r0Jq28t+cZpw9RMgd6jgn/IazT3hZvoe8UT+MVkWnQrKixjn/
EgXOm75Yyf9S7DNwZGHC828/quym8Lompr6BU+wUbBLvBM88wgFh1zHyW5DF5h2qtHnXQize2Gv3
gKa9qzcMuz6eTB75kDBXlIgD4j2r7uvjGtDRLFbNwpm/BZOZXq20//Vi61lKqDKfucZ4GCX2xqvn
70GADFWusxxqSTaXysKyMx6hOO3+v9+jIR6xm6zpXiei2cgwtbA3r2T3PivIEz4VIvk6pbn+dbkI
VV1jxtgbJxnwIUrfoaH9COsFp3xYjScC6bGqc3ibuCh18bR2y1KLUZltsxRPzRB8IKh5hKsvQkyA
D7NZRH+0k/tNV+rhrDdNRSQO5bMaRsrenQQ08OVtlruUz8vVYJr1Jl0KbiNvqrsTjIc5y72brCzV
sVFgBjgIa03jqywMUablp9AVHcL6kLGpzfitw8hyNBMCUlQrsO5mU3zmNFs/amWivsL288ekwmkV
sCMtIC4vNeoL8rfwZEfzvodTejHjbrrIqz9firrQ/aCL/viXVoT+91aES6fDUBc/i7Ecwn4/erX0
WWnZMH9cdTQMZPutWhL/Ho0xafAIVbdrRjFBZPpB1uegDc/UAeFZmGbjk1Bo+WbTvtma0V6Kwbis
ulYKt6tSeAVDR+dd/k7lTzEq+SiYvfeASdEJzQqpUURwnroeFu+iwx8X4b2EBMfoewnVtG+l2Z+1
IY4fSqGMO/ib8bVudGaXiQ1BX8XniklkWB5K6JYjyulevfTCtf0kaqBqM27cIgvM3n5d/Vx7mMv5
7SUNqi9WJMZX2+MJRwJ+EkltvcUZWMwlby2povHUlfti1tTbHBt/yMCqankHV/MPJuDGpzTDTKdG
oXXRI+1iLXJTRMHEmCxkew683r5pwdhndBqZ+SrPiXBCWokhNfxyhhJFNZbMGkukqiE+a2C5nP3T
jdQOSCmBWQfxuent5yRN05OFFHIHAt7au2FT79xMhUQ0cEAztGG8xknxFLdtcWe8OZ/myEEUFzHs
QtvAjDkE0DUaBjruor2k7viVorf2NfRafi2qIwIncGhLQ82zJ+1gQQD76LDvE9NN85HszYoDBKpW
soV55ob6wUmR8dckdM027rawG7/oGcAkJ1cXbxO/EOejzkX9LwgVXf3bXWs4WIjxoJo6QkFOM7/f
tY0+GMiukDBWVZVAYJwucHeZXcQVQ5iqIqzH7hySqbPXEM90rlT1Rc51GlJT/XVIwgHFufUcZoZF
njLacGO4e7LXEjFJXJBYmagDSzBXKQa97Yz8ZquZYfzS5Ljh9SZr90FEbhrSGe8WOEuTTS3EizNB
eXZTtAcishxt3y1jDvoD3jU1pj1ZEvURWxH9GZjkvjGXBvEs8/y+NvsqIu93gU4b1EZAzEngbi28
QEmilFeukj3jWxkOZtA/LvXSZJrqs6yXlnctLoBneU8u78CHHtzEOsiQaClkVFvwJhk1FA5GsGWI
o/90KKR4pPKZc12qACxLlE6/4hIAaeGy7B7WBhD0Zp578zjGvzxNzbglPk3dySYHPyYTnW561LEX
Xxuz+iH/Yb05MKTknY7cdrPOZuwYuzL4UvfgYQw4hXbkPQKxxOoVsfjieuuujaYjelVxr8vvIt+m
2L7xasTzW0kW4H7QclAOjrgM7oj4W230qdpEKWorOnplfhSqdpc1G0tKuxdj0AFYo46bDd3dr4uA
1TIcNvSOlmOqTyfGlNobKo29hAlZ1G9yq1zPaGMym5t6GqP3LCxOMtw+TmAk1vOQ3RPUZMch0VAb
G4P7OObJYuCkUk2G4LMQk8WoIne2aD175WX2OHd1ZHYqLdbwcFlo6lZ7MYLc3Qe2ofocJdWjkoz2
UWnK6DH0FBsQquF+oANTR+fUIln4mWQC3BI5Y8HYGZR28Hy47T9rjpufgyG8SJYDgIKFMz+8Fbn5
OeNQdymbGIx1ULhHK88SqDR9eJLPajkXe7se6b63xqNEqrU5RFj0cM8LtOVTyObFKCTGPEQ/lzTh
4RqaMxj5Jf6nKr3Pk+VR36rpcAXVYG5VJ6TYxE5QAOh67DQ2e5Buscjr42TD5peENzSqdGjyroFY
QYG7mzAmyW+o6uqPyo6SfxlDuAZLw2+9RozrWPgA6zAq9sz/I+y8lqTGti36RYqQ2zKv6W1Vlgde
FECDvPf6+ju0xaEauEE/nDySKouuNNpmrTnH1Oaf/6tXTHEWgbwCR13rPe7eGG14A3qRHYpNbyrz
AyYs986oRv/ShJi65MASBz4hgl76hKwEleHP6xiVX1QjCo+FnqrL+s9lpsYM3KUnybvG0TIczBRP
HjWmJ8IrP9ccrLvJdXaLGyMG9XLhpmaB5farIpnSx67DnybGMfrYwwjHYQZtwxjm0AfOaj3+cT2x
C+NBoF6i95a9dhgEj30joNvMpxlllb3uDXfvgUgl0K8DwGgW0nNIErhhA3oLGjGtLYglb/CKdlNI
50jtwkPh5eNmJP10488g5QWfzN1g3BHNSBdhXyeV/aXPtCu82OkfR6M79csBAV7LFY0D26CQMDqh
sulbXiqFmPyimE11UHz0+v+xqLH+0AOYusUXm9QvG0gyfoxfP2MDMGY9EC51UgiJPeJlNc9kjq9l
4zx0BuhZZWtCSEyax0mx4o0DxXM5pWyrnHzkmiulRQna1Fh6MuOFkxQOzUuK4lSpr4tgpCXttYs+
2GZLW7QxKRU5AUAssykfjTi/OcyCD7pRpU8teemQYeJnjaBlhS8lWPhO3KmW42y8LuhfVPYqhI14
/VeX0rELtvcpb9NqHehkHk0AG8+56YW7qWiHeyECwA9ZzXAxHw1KVqwrq0MV11uvSxkCuHuN2fRj
naUCOPq4HsyW1rjtuEeXJNL36pKnem+wh2FmzXuoeJz8W0dBGsnNPbGzfMwat2klPevSxOe28EdF
GUGx6ut7xXNOyeR3Z3MWu2NJr+/lUTt4J93o0Mrk7M0+6mAxdCoM9IM8Y912LB5WclkjFziyZRV7
LM0FBtvYSpMt6xUCbHABLg8+JKxNH9gPWpb0y2/KX1p+XUqidG+aY4CDYNcrwcktQNAOphI9Ehzk
7zy+f5tY99p4LZq2XeVJOh07JdkjFeifyJBg1qHTdBGak8CcX+t4ds7TkGYU6FTuiLQR1zRr1MfK
zFkmFiZtBSXcQoc1EKwW6p5Y0GGJF5Em5kn18h3IJ38lT+VDG6MNXKrjVQxZXS6FR3fUdia1izUY
B0DmehNulFwxn4ZeXPtB0+8k8622ujmL1Vn1Wh9fwxQUCPGJ8VUxERhRZS2HIn7Rxuab7OFmlb0l
+rj9j3vqz+4tnDobW4aq0q8Utjt3d/81bIKI0LiqmqeySy/aXCUURq/sqEq1W3mLtFah7BTd/3Hq
x/EmIJSwNxr7TOAQaASlC7Y/TwkKOPiWDiohpXEZ2Q0xmvODPBr1yEbmxJDSiZW8PInu+6zgQM0J
Kz8wPeSYZvRQzCB9+WAOOvCMgB2VPFWKSLn+fViR5pNfZg7TNOZtEnOGqel/eCpwLDW1rnvuKSGL
bFsQyU3vPv9WCT+iKFHbz0hWqh2d0vhsjjbbFlXTNrlwIKuP7R3zQP7NauorXk/xISi6cROGWXBn
2/C9iUYtT4YBEmjmaxmGPtzg2q5JbQ+uVke9GXyWB8UYf4ofi3Q/I115pViiV6ZPCNAxEhHf4jjh
x327zZ1Su7HyXYNkJeyrKo96ayd86dHBvD9oWmVuOrpNawiVyX1epfo+gkm6omaTUJGkcbryKyZE
s+bX5mtj5iDdMLoRGMpY3Y+K9k368YinNffAyvWtNoO6XDgdhM5X7mYsEqggDXo3x6M8qSJV+PU3
szKFEyJUBNd2mO3Tcow3rmUkBtvwTe6miGYCsN92p1GDnz9sveyHIwzmbvkmyGtBn46bTBjBTli9
efj7x67pf84mgslkXi2gXYDl9NuKoW+0pIf57J4W7dZAjsYFYtg/tmPaVy1o3I0Sa+YuGEdljQys
ItgGtVegYbcRdUlc+eRvOgalPaWuYivwv76UbvjjVN47cI3a1Y/kXB/N/WDaI+pm9paJCvfDVPgk
7SF8oD1IDMEsFLSYoVu+G2qRf84SYPOJZ+n3taI4F6K5oTUipX9Mh1l6nvjxkRRq9blGsCZXrZRH
WaK0+XA/ec/UaaNl/Y4NvdqDHQa+isxAMcL4LHsQVQrRkzS8cJlHXAVx9VKW10WyxBtivoR7BGJo
N+KJXU+9SA6ABGlIzk7gNO7KUxo3331fL+89DNOtsNsneKF4N7XZXDKfdkTYXkAGfFrOMJk/GcH4
2k7szBJaCntzSrtngsOLDfANc2/Np+Dz80NFcXUtf6qrFd6vLIlWRU8WlUYuNpgjwz6WxZDsg8r3
2BTE9P0Nq4NjElToiXiXW5jSF+IJIeTMp0VjHLoKBKz0sxZ9CO1GDPkuDXCXWjTLJXLGYQ1BmXi8
D+Hf0MidqzkEqD72mj+8MJQe5TKWUre/hSZSgtPWj3//akriyC8jkqBuQ+GWjaTK4PQ7R8uwUmqE
ttGf8dIOeead22B06MvspA5WtQmtwUO9Muw5hVwOJrl5ikGgX2yXrpVPGu2K5LuccqITP03qmDOl
5Alxzs2PoxyGSe5k2bUSMCv6qXV3i0Ndi7FZwBBde6FdPTSlHpzstg5Xi5Gud1J8KZGykcVZejIp
eXPxEw4f5aC6no+filWHPmeDDRE1AnvUnlI4Ckcfa8uuePn7+yT+rHIJIYy50IX+SOAYmusJ/5q9
SnDhDciD8pwGtH8mvW/OSqrp6Vnt7Wxlz6hX1wv9lZrz3hEB17RWhj1S017IqN321VfHKPn6Qiyh
wb5ZRl/moFvj1xYfuIPhYZZ3sG6HqedvBnro8BvbvBtfnJPs9/iB/ypMzNQBTmnMTHp+aWkpX3Cp
BLvAIwxMbXN35VLxqvKHULUAUqJ3wOUqN+FomOLjMAM7zCkrL+xVt35uORtgRQFEEqG+gURboQWx
Pup1jiC4iV4h0tNddWI4znX7YOUx1oigNx/rOr4ri0g7jI5abqzZEVnmuyHo2sfErGtaFnpJVGXj
bdH1duewmZwr+k2AuTXl0cLEyKEzpp31YaDKPm/+NMW7RlaeHpdNdZj1x7Jxsju77KuDn/dfxEz3
kxmp8npidd+XPTU+UrmyfIfZeV4WH5ax0OiRsRlO42/AB6BDzuutPUehmLCNgl3mkYNWzD1/KX1k
U/ZAQRI2KF7EC2GnHZkUhXqTR9F8lHvFh9JXgmOk1sdgzp6hV5fdXFvAl6tpakIPQFIXatuBSTLY
mrr4TvmWBn0vbESwkFuWzFkb4vJ2GQGnQhs3C8ukLAELh7FYhz7j8RSo/ID66YLcj1UWS8PoDRsp
ka5MUs9aIwSdkpNJIdmchTXyOqf2vMQTTR4qDkm07EkgO5BQRTICccNzuKhWrJ2eaHrb5wNRomC4
lAZ/56haGPLIy9JnklAaxWKVJMEnxwuH3aJ9i9LvNvy6/YKBqLIEoUanWbt+AOthpwXxek77HBre
eFnMBh4B1asFNYFu3FrJlXcZCrHN3cAiiCVpTmS/Hd4/4NAXhKN6erdOZkyWNfd4B0Utrxl3mryk
AZtcu7M9QP5r0ewRKIk/2mgViT9aodebePTMY9eP6ilI9R9HdaKQOW0aS/+I8ZwbIlIb6mQMQH0R
3Ctuah6l5UGWMK0u+AjS+cLWob1VPRwmZ2K3Vs7CeXlKFOp+Gv2jrPWEoiEVw+iR2WKmeyq7/tnu
aI8CczgEUDCDB4zIHzv4GAfIlVtUOT6Rfl3xWCVvJDY/Sfl+VwTEyJQR2QL1GjyzB1bVq2+d2oPs
DZEsLSsIfAj/aDmrW7khxfWiXOa2XvaPTNw0O3g1jVOGS0miJNfvCMDo1Rn0V5x/u1ixm5eWFBJK
soNvOUxmPdSg+VSk3QdkVMOdYwMHQsCqHgs/yikNMEDNSkrEgOyqrKi+jxCh7t0SUxcu+BFLnLAw
jfRavfVn8FqM4WUXRvXZlsJ5z9osqpPe0sILHV3Gy/lhTt5LWzrPVA+1e15OvEuqyNuIKTUurWtG
G4C7BzkAFnnZnpbBzAP3j8yY4D3JEZAYzF4H31vm+oPIm2zlov892Hzdd9HYOWcKz81FpY+8Rbap
PPY2OjAiYapnJQrZG/V1T3SIV60bfPSkjhvTXtqQuvm0KYWGk77dSBSox/4Sibp5dkcR7Lyq14gj
noOhSA5nv1KNF4kdEoW4CxRA75U+Z9vj/FPXqYGuJWlbpkwGyGschMMmLIPggvFGv2kkUC1Y/44w
d4WFuaIMxmd24J/kgZJ7nzK1Mx40ZAcriT6zCLGbymg49VBceAuTCH1iSN1Qbq/CjD1pplJ5MDuq
PglEs5cpX9XEn8Qr5ARRhOGYtf0qkQc/f0QTViT1M/uy9rnsiUUP6r4++n7kv+UaJDheCjiSKDl5
pQ7lFZT6VhLMsg6XWeHiUoZBJFewLB+tM3l5lXlrFOc6zvK/YAzyO+bFYoOYNNrI7wpOG/Q8kXOZ
KwkRHni8MPV4MQBRYRIJcMQ35X2HV2XftzPcs9fuiro3yi+RQ6CY5NkVUS9uSb5TevReamqle8nY
S2DsGqumY2zDaz/seTcfFyNRO/r6Do+OeGoTyL6VV/8gpJO4Ha6ssvb2AsXpWgCI3chlnHwwsaLJ
+VQkNLMIIl3LfFw5zMrc3DY2iq1TDS+VjhF2DqqWDxj1HUzuOhEFP69Fdp1clz29MluRfNyzXSLC
JdRVvlspxjK8JT9/IrkqbN30s5+n1xk8u88wxv44CtXbFPnWSYq80YL719zD+Mc7VoOGePKhVKxN
LOinpTZLMstyigEx2yQT2TAaqtP7snt1Z72XN6vB5JEBKWZFuwY+Tl6/BF1nPk5MyBQ0Niy/g2w9
CdQ3zTB06Dv8kHOvOnnk9NzJ58ZJ0u8qS98pAwmjclVrOTDNNayytTV15/frATKi9+tlg1KPuxPh
Icx4K8KS7SllvJN/vzmfumMc72Rx2UPQtW36B9Lp+ZxJRP4UfZP/KT01MowDYtjnaTZfTQoNv3yn
GJckdNUtxOU5oei/UBSaLBL+sri2XEulcyxsYLVCOL91RqPMMEczF8nZr9vyRRWo1FQt9l/lUW6W
ynJNHvkuUYpO8FneuQC+GDcrx1xuZHRY9TkFFL9icX5Z3EHU2yModT1WWvYUe0mFkMmzQPTiU2qE
T/oMRJNjkQwcdpFN7mlU06zoJhBsDve7N07EjbqqCqQ6H7bvYEVqXJqDOpol1ingi7gj0a56qUbn
q2+T3J3DB0Lx/HEIR2ulCzu48+pgfNSK+lleB0qZbaMubIG0uc4L+wN4GO5+rIfhqUMb+0AQxKPU
743Q7Y5tqD1QFulWctMRmpWxMuqQduE8tCyuoGXBbITP5lQc/IlWviwgoiDHlBUp5YFV+F1la9SE
e6V9zaona6ZgVqpuXcIcggBBTrsfIHgJLesdUe2tWIO6UEZ37wXDMQHYppV1vEmRExhVgIpbTb1h
p8UEVMsl6bwS7bIOmhAOppVbF+XKK13jLVdDZzdmbberpDTRNyBvk4iXlQGq3cyssIPz0Dnjm0BY
sF7Wf4lqf7LtNr/lzoDzPgMcJmOFwijEm5+FT0rY3AylV2cijr7OjTr4olbhPjdC460QeYkAhgT6
0C3u0Nz5c4pLG6ntddHdDCF2QHXsNCafrqFvhXlW92zW31nh3JsWOY+L4Obv+yXjD+fLzA4xWMZC
DmFj+bufzgHfoaiQh89N6gxfp4IsM6LFCWnhyAx6Pm+rz9aeb7w6mhO/ZAFZRjja6kNVEQO1fNp9
rolLYaobQEisIeF2b4qarrc8Wq7NP83ktV+fh/iGRqESZ9s0wxkgfRgROV6XuO7u//5SzT+KOzZb
QhyFLvcJaZy/1zUDtQMXbDjdGaysfUztkZXEnIiX1iqyTrxWXZjGtGzN8UM645Jjx3gWtIYvaj4o
ANCcIwX9CLrW3Nqa54a4tKdT27dPrJJ/XAr9/MZ9z82IZ/U6wpBi61uNH7RO6an4smvOFOPmaVSV
0aRZF3CK/aXs42I7VpWKeMK+OdCQe3CGHxhO4eXH2feR0MnMysLnv78hYqZU/TLs2WyfiZTB/CQo
Lfw+7GnConEymsO5wNpMEapiWzlvJzx7OAIyV94q1/lUD/0nuaprnOgQN8njqEX1QyQq7WQX7ne5
oTYyER6HrtrFputf3/EE8ijNIiCjWhNuR8u2yq3oDOTqI2Wvqq/RnfyUMzt6p+6bybVX8trYltO5
ylTyQ8pCf+F72Rkv8vDgZxWrIjfHqzq3IuSY6rfjMaxD4ywHV68YO+ql4XRiQ3ex5q2kOtVPtO6i
t9Qe+i2xHP8hsHH+n7fTBnWO+MW2aFn+Xjz0vAqrH6TW06KiMRvVQzJD1lgWQ56Wpg2IKB9CiGg3
THbJZgkNBTSWHEalx5o4OUTXOUkxVxSV+4AI3IAG1RNkjeIpaxsGdOtNoS9xKYz4lFeV6aDYpfRC
rKu7kTsKL5tOEKWzq6+0iIttvQEoUowfeL43DepbnIF4bfXhJLdSVSfEJvxYKAolysIdPoRB/TiE
mfcAz+SfrkRHyXQg9n1GnEnTgnOTR9V8JH3+Au4/fRp401JCA4aQz9e0iXzyYEkkCCC3nua+ukAZ
EVHSgzMb27+jvnkuO8+n88EGzTY0sCmzk8jOGmurlSp5JPMpUIARJkzto35jo2B7zkj/Idyoc5vO
h333NJ/JqiofiX9X+y6mdwO0o2yHZ63mnJfB9e/3jWbM64FfbxyL2rHmaJTnoS797oFH1+r0Corb
M0/KjwyE02PXkKpux+4OuUq9cwhhn6sllUvHD+L6mxlS08+68a3um68F9hO2GN6dBNSSnpFuXRxX
O8Vhvh97bVpLnFSpqxi75pXoImMxNfeoTPSvZZ/aEto943P6zNY5P9sk8hSq90TKtX+VD9JH71WJ
80ME0zQ6wAdwI4Qswxh/B7nRZfixUsaujICZKOk1yov0awFqA/R8damCmZUzV85aR0duN9XMo1NM
D7T47I9TcqpYXqP0MhEm+vpxTGr8dsgrftSI1KwPH6Q/HcXSzfB64i0H8aWBGLoNncaDnqOQMBga
Fi6TLNnJu781jVtr4WIbQu+fRC0CXMm0+Yp2HB/wwC1NvlyzTssURPe0PskaA15M5TwZ6soThtlv
CFP22UdryjZLTgmEiMcARe7aL7O7vCES2g7c4Iwsjg1eYXhvecFk53h8cqptrXx9qtYgk+Gt2Vl2
IrWJSJf5aywfvCwEPiCsM4o91g5GsVdyY681PgJ+tXiIw/EOMKbyOqXueMZOCodbJ09PU9Ro77fo
/AkSCh4jt/icTwPBaeh18U9XmwYq2Zh66msTZCQMQYBfvsUKYfJb+c3IKocUiNni7WeFeWAUf5vm
avZE6Op/OBj/DHBwVctxDUpjrtBsFgq/1lP1NHRa04GfWw1u8hyOKdLcAtFlpEEoSU3909DwyrS2
jJ/yiCz7cmDABX1Jg3Zw7B/SeCS83W5IoZ/OZThLORqF0917o57eZHWOxEe6IGoSsNfMT9Ikjmkc
TZXlqucluCvrwcvG/rNCJfmrPMib5w6m8yOpM2Lt51p0M/RA4Kmv9INUzcwSGXz6Feinon4A92X8
R6vU+mPIdzXUJXSpbJv/t34f8lkTYMWq4NXnGuFWRfMh6/F/rYdJDbAzokxezrOaxp/SEtjEcqe/
WG3z2qRBi9UMEIkcwHwcQuemhEYiT4GwtMup5uzJFgM1E6rVysNvd1MNKiRDO88fs5lFUKeP4Vi9
eX2m7JUIjbzfk7KsKT62V8XJLIgHeBsoBHjs77E1QLvpbuato0NbbS3hk5qYkbdN/OaHNE9apJTw
VQi/EVjJ4Lm3hva10031QenS2YccKZ8TvYS/SlxqzC8GhedSY9HiXUZg7pzf6VQFiCanMVfSPGI0
fC2mIK32Lji9v4/Fuv6HyIcyPAZOlnQ6MhCEIL9+PyMIbXlTKf5lNPnzkqgHZGw7ySUeEfUNMSpy
JMnhF97fV8WhoUT5GZZLSEWLVUtzKk31mzyT06efFNVaFCrEUeYYU7WO+B2yh8pyrFMUEvbT4wRN
SU78nrnxpdCJFvHM/HOhXHMUYHQERuOiUPP63KPtoppjt88dS7gtzhblEjoq66CCrNhSDz827pwo
y2prckmEdpQCU5fS2iffoJWOklLZjBoCTDGT5N6t0Xqb0G6Zkwp121lRbeHJ3hBCOmt67RAYDGuw
d46oluoHrODOrokKdS3H7mmYDqlRBg+Z3wKZMYYHBNf6SpVw56VaCbaNdxNEFaKuFzuvPwezmSea
dOZ9D8W/o5NNKaKS4hz68bOH8CNh6fvYU+3ZajYmuaDtk2NuNYQ3tCFLWNFQKovNBx0TSlfrxgsz
6j4eGnOJs0tp7iVpsQ6rdoXQs3i01dE80U5E7DrnZh41I6w/9pkPFXKMbOeAIb6+L0TCZlJhSx3b
AR5FUEurJMa2SPnrlNTwN5f+QzYae79k66dkpbuqm8o7SOR15bTHwWNmZJ0QA0GC8WePLR1xXfMe
LfaEq4a0rNWS26DoxJYbg+tQQHP8YwlO8zbaAInUHufVNLn6zRnOvcIbNfTB7FngCbHzuPiK8awM
iKxzcwMb6THhkzpLuYvcx7oBCLWpdvEUaKq/mWyguV7a7WxoSN+FZRzJmIs/uzRxCFyx68fKyg7h
DCKMo9Y8JIFonoohosVpcqtJj2+T9LdKjMV6UBVma6j9+yJ0pqPmT8qdkVXlpu3Cm5Uhk0ZiQpud
Oep9FM5Glh54ZtWrCpFs56the/9+5DjVo6tXd3WGALOzVfKTe689dm1l7kzM5L1V4Z3KiGieI+Th
a/5jTfF4X1Za9+IgchVG8iwqcylpKTXDsga2f6sh4SzSbDcHsZ/quZemd2CXVOxwJ+lDyAQG0gpI
HVwDsZP2TfnQQTPcVlalr96vySOzasszldSjBgTtGjnjuG+yxDovKvy/jz/GH/Jkl2wjxDAukwyU
CPc3xUDhWDVLssk9g/XOtuyPxBN7YONkpCSKyfWdvGY32sq1j3XSxsvdLG/pBjXGIVZN+rbzbU6m
Kboxh/At26mbc4iXbLFZDeLFKRx9uVI09ofWq9vT0s6r3Ys/IQLHWapsxyEusfNNNplj9EukL146
5OGCEXyt+LhwUjM7jLbG7u8/xmJ3Rj/9sixGNyHouBJpadFxcH4biuMRjmphoDfGpPwwZh1WSHw1
R7mj1uyJErrWvOBANxktKWXJ64OOjruIxuaY5hmi2cbpqISWzlG6taRvyw3S6dNs5SK6oPhgV4xj
sGOp9liEsTmhGO6j0Q53MPcGQMpBtJPX/JSAy9ih12fbNagHnapWlj45Xuo+0vw61G1RvNHOtc5U
a+jLZTGxElNjAZtJc3rGAmh4MOlb+k7KKavS7EpK8ioYnO+B3v+Qv1URYaKwyant4sG+daEV3UHD
WVNHCDCzcUk+mE1ebG1BlvX7NfmUJNSOUTRhSJufqxbqCutoe5VhaFpsD5/iGGCRTEST2WieR1FF
7bkUxmzTdeIlqZS+qTVZmg1h2molkFnMPR/5QEmT7o+efnCdQT3qwPqOnH2KDdNWN6H9rasxbmDQ
0Lv9gDQVIQUgMVFWylUJy9PfbxTd+QMKwndD1YShwf5HDvV7taELaWtUYwwXzoOnKKGqeFe/C5E7
90Y6xLw5GsmZbvVml/DnIyN1SawuzTeTL5KZgC30aQs/OSwTN/KoTyiZ5RSWYov2nSm8H9ffn/F+
FJNli28Bsy9dsRzR14Ue+aWZaXCx2fYP1c8jZM4/rmFp/FwY0XSSzfiJAL8fsiC1yT9O1Df3yQQP
37GtYh/NR6J8lotyK8FwH3of9YQ13S/ybcLJqLFA5tWBbgC98c4LrUoa2CqDhf+ynWFP5tD/YQcJ
OXAj+jZ+S5uxOHpWxyADZ5QXrrqwy0Sd74MgM64TOZv73HP0a67P3X8VV2ntPSosnvD2NiZeTQNr
ROVBXytwOtTIND+2Y7ztRQ7vQSXLYyyUem+2briV9Z4pNut9gkUWicSc/gUdLdhWVfzUyujIMSXd
NR7flL4Y7kvhTA96WH6Qjvh8iNutj4H4kOe5tln0Mv5EMGCaYrJWs/BRrgUSwP9e5Cd7T1UUPJJA
UgLXftTZSD7kY3cnoyAtZ2L9JH3wuBZZGs1QbKHj8yyVUtnlYW5A3lDRWXoWfX+n2soMFHmUYwkX
CZFPct1rRUF4AtlBKlOvX2BuEWfB5LT5V4zyID7HjC/nxMLG6KZqvucvpmpstNmNddx4RyfTWVUt
L5lcDzqtIeBktmngojx9HSE0uYyUBvsVlQNxcGsF5iUZ1Iy8SbmVgcYTr35D40PsmDeyU0AY1Hrx
VNN0R0WgEqVTJDZl+KE6BrjeTxmmlEVro3OHbP2icNaSrlQLQDcQCtR1n2ofR9dTd7YeQWcyWmAs
AH4f0BRudKcFHqGhGfTK4iOrquKqKgmfe+njoVfF56TWXmTMjIVTaG00rX60ZjdQqJrdLgvDaKOQ
7fb021GWMmlpg0rR3rh1s5Sx5QM4AR78rExoFyMTJ6yjhcBwZ2Vj7Ix0QB0sSp4mqNSzzx0Pk62/
Gob3GDe5eLGLBElamohDGfBmDj4i4OljFlBlkdCrTCBDGpnRDxMBveB9vWM39vU1RDdKFvBXOSQW
uv2KMKZ7XHbMGB6Ug2WvpOfBHbL0HBeQh4Msp/uaXYlor19aAlOliMKtEjJOyMud/3yWsP5V/uUl
G2tik7B2B/N8LB+in0dWvyPiWbksr0oqEuQDqSzT3rCLb1bqVkQaqNZ6nHR/WKlKk1+XQ4hyp8xi
CgiAnW0CXfVbnGM34arVposbSuySsZDrVz0OcCoz68jdvxU9KGUYr2WsaABXGN0Nf16RmrcoLZzH
vw/cVLV+ndbxqjFk27ahuibJaGyzft1hsZXPwrJV9POySfBVZNRWm7P/SNyguTN9i6I2Bbtt2kAi
MoGo4EpAJGhkNZjLlE+78ynraFDG8ZOxb7KaMr7Y9hRffmoh26Ed7/LS7I+Wg2hat+v8AZo+oDSg
a2dyxNu1XDc38/q/wSizaVGabTOqY9ei7TZSF9QiUSMYbisSMLIkDd/iOSewgse2cdK+PjO1qVsW
+kTDwQ9eTb7wj3Jr5LD/OPginbDv5w9+bOtfAQK8H0B3JOomj4HVRDRl3cbG+NZp4jUqGvQ2WVbt
yiIXr1Ya2+QYZM5x1EPrdc4tXykjXVe19OCFNZo4xZ5DCkugpS+j5/wDTB3ZZk0olWonzd737e6a
l3O+ELYqS4QECyRGs5dOxCZysXtUXrOXctHSMD7jr80PTVp+g+2EqyF183QTEMQdF5h/TL2yLu8P
eWKG5D2wM3u/Jo8abbyvUQpuDAx4u9xBZyTb0jr1pj1JcM6anCxzY01q81YazmuM/+GbR9CDwRrm
5PdUe4UJL3A2H0dTUK5qK1CfkrSmrmyz+1OE/sEg56Xqh/ALEF5qPLXpXsCEpEfL7ayzP0cB1wE7
qioqiO6bAIJpZGbKklZdm4wq86lsJfs1EStpNlms9NpvMOa9bwmSeNE1/7QBDK2yaT72HmwGZyYo
yQdvPsrMHI31qCHo1IS6qlgoH2mJRY8E1cePpBati6KKbvISTfZ8XUo9L1kcnyGADq/IjL6D+0i+
J9Y6jXvzO6zbTxNWwAORAsaCQcVGMVxxiKJ3qcejMpOus64L1snIq9ctR0d9URxJZGUahZy1kS8o
VBJtrxs5NMK5gufEU/kfCQF/MMi4gQ0a26oleG30wIzf9ihU5JpGiQP7THq6tV+sSKPSzdAOddoq
Y0R3qQ0D+rNWF9+ou/nANgzkeixLnpe2rmsM3yLVDA8Qf3yovqX6jAvuOYZM6SmUK+uhRrdcDztZ
4JM1PVb7EZ7n8FOVkOb5LsKzifUhfCxcBVNbbWpJleiozBzj2E6fy5yUJzQy/VlOY0DtYKcH9bSt
UvVr3vk2+haRAE8nCNuRgiUrQWrNBh0OeJHbt8qih5ZAgrfQRMgr1jDZN20scWJn7un9UhSqb2Nq
DWs/Q6eTko9Y3C33RqVfWCydiJU7UufJyQCZ/t3WUoBRLdBH9i0M3PPAPCT5fcWsYvdg1Wz9y9Iz
LkXwMS3c6hKYRCHIh1bHMzINFgnJll9u0/mLL700Uz+3yA21f4osPOLcbrDY6sKntx3qm0ZAkSwr
i1VWG38IEu8bDUPl80jIOcgclE3D9F3xGULmg5ErSp83d+ncZnPnMqvAuJzWWgFBnApsnANRWvQJ
qtXeo4OLLzn65UuCD+iUqfTDf14SEzZjwzIeuhyfEhTx9q7C33mXWSSgtoxRXzyUqiVmVbe9SJF+
aYbO/cjyShUB1VAzMrwDhVKUPdrnhULaTnF4QNKMN3JmWdpuie0gJNR07Wu62FYRtgqG12HqeqAh
SQrVTjfeWJR1/1HeZrM+B438a9eKPNs12ZfQ/lT5n/H7rtVAtOH3LBqu2Bx3gBUidq0hSXF9VZy6
+UGevj/Iaw7Qp/WYEqHlj6jNyJEo8pOW+aw1EJz/+6LZ+vmJGEOQhvLwX8+X5/KhzMV9K/pxJ/+d
9+uTbWTkHBIguX7/yVTV//svLv9Y1loR6wOYcjrfWrTqxfLQhEF58hsD3Le8SK5ZeZIX5SkhsmDm
QS6jDc1O4ThlJIP972gAN77Wy6ZYv1+TT8GYyH/9/dm//fJvp/J58tr7P+NT/97X7GZ6xSpPSjn+
eBhEDdZaN1nUEvJzGoTAWNlVdrySh2mJu3+VKGV2Wg7/9YRGicy96kX7Fokj79X8JEHIwrTF6cY7
qL1hyjimln5xcbOsvcD5xtcB+Vxnig1mUPI3jmaV3IuwmlW23X0ChW/VQK4fHSgzhRj3aWFvRPgs
HGhbWXif6kwjddSipPTDixp334h/OISZizsEfRyuw61peee6cdLdmCvgKOAMkYrQN2ulhjUSj8+e
HaMzsuuN0QgDZFgGTsncdiUleJXNXJlNWzg8UCrGXKycKfw44kaPc+xj6N6SYnp1hjmIGLH/uki1
pzxp3txAoT8T6NZWL/WN4QeXQSntjZNTgc+r6FJrIylrXzCyhzvCVraJ2X3JmuwT27piFSWseACH
9JN7Io3loXY71mA+CnP4+2rH8DP4nwo/CLdzrpardvHK6zptReHuOc20B886m63IN2PlYXE8um+W
oOAYeOW1zruj55IF56wJmGEFkX+zXR0E4P9xdl7NbWNbFv4rU/2OO8hhavo+MIlBJBVo2fILSrZl
5HwQf/18ONRt2a7uvlO3SoVCoJgJnLP3Wt9iFMjvIhL6BYPBAujFpXZpWTNkylddz/W40G5LUh0X
g6EfYm2pRMqrib3ToBS46rLwQ57e63PHwtpCgL9ts8fELOo9Q5RHdE6U6wNOZZP1alfjQ5G6BC4G
dybBIo4axkuHCqgfgJAEMbg0TRLmVH3h+VQ4eVsV9NGA9ZZxaCOxbfpdnxpEjczpKBVlBLN7MMOp
WhQT0X9ID4EnRNVtHqhLr2ZQQXluGztcDf36swADv1Iz4lZaFMq1Blt28reE9YULJhlkcWiM9CvF
ue0865TU3h2/S5VvpqPhE4KURQEfoVHH1EFoeBLIen9xcgyDVXHXDuR8BQPjjzT9YvqxvbLI8szA
FIMu2mcuccFtSDgE6RGUjaqvE2oXLvEPfhw94pdc09q6x8kzYAq50Nz8Zpba2axf9MTbJslBpY2D
o8t+ch3UrXm1a83eWaaemS8mXXtyCnWVhV2zyYzyCbzbl26apoVpQPoMrMfMvkQ9+lb4PMu6KzZG
10ZLftekyDY42A2CI+omG5ZxEu2iDv2qE71m/cXiaw2L5dnGfreuxuCxtoaHOOe6UenPeazcKYLx
aK8+Y5IlUUvoLqBqkiP9bnwifbxaqM2EyTcqlk2uEy3i4GP3zOciN8gsyIzVSJRWath7WrL5qiqj
E90rCtbiGYJvt2gR+8Q8xXqMFsQNvuZK/c0cvBby4NhMy9Er+20Om88pg2Fi1p2XkJb9Yu8G01YZ
lPGmb9Jqjyyj3I+QPtLF+7bX0QMvunYjz01yIc+N8vwk194PyPOl3GRcqM2eAwJi51OiPC8Gmssp
UZ4H5U65kOdCPFCoBuX2D6sxZEk/U41tZHvjSKOg6PK9XIReb/NVTh1i9UwPqbGW5XttvuTINXmb
Xzf/uMn16Lwp17LrPQiSJGnpZyv59N9fSJ6R7Tfr//K9XFyvC+87GQaRjioP4dvgVcj35f2mclOY
XbTIhiBYg/zkPTDmR3fx6l+vFXLtfZ/cdHgKSKf/uI08fP3v95u3ufXFRNW9Lhsmhwd7vmL3JDi8
rcqLMKSvkO4LitkeKv3WqkFJyktaOEVEqS+pSPuc/omtVxROaeE8Hgi7MROcE7k7uR2I5GNIv3gx
kIe6MBsaPGBPzHtNLTu0i7gSdPRYKyleTIqCIpCs9JEE5S5QU7RuNTHZVQnjDByx8LKIM90YcPqr
RbmtJ87pjAQGvOPNRLrB2C2DEouxX/Xagzc+MDGwYMCxJw8zg7NJmqA/Zp9dfVbdoj5Zkbcg+wwr
/2zylsPaiJj4BQE0QNXm8eDoIKlXG2fHzAnQrGu59o0SEo4OPXJadUGA+7pP071hkiYha26RqHCV
ATbfyW5F1pHNgU780bZGZz+5Ac6wedpDsyMSw4cU8smHYFiGROPQmlsUH4pAY7KAGIc5QfqmMZFq
E7mQ+zytQLwxv12V0XDCmdBhO7P005oXgd2YQOhg1sElwPC1rUpATllmd4+ppfp7rzWwX5WoMpdu
pB2qECzKEBvp0Rzj76aik2sE7/SeywORUmrUrHmXkheujg5kvC+KEzcrdxpGLAteey4nBEs4WxZG
nniXrG3UU2l6j3JLVbLoscc/IbeuC7wWVKi8e9XpvYubxC/AruzbGGy7NVqX1HMJo2uAlJIfAng8
yODt+8rcSGUTYT4UkqS2lnKTRj/FqTaPFog8NzRRMjLbDHGPY3ljdiIjwosKOjYN80Hem+3Wz2Bs
raN8qCm0v9VhiF1gDO9JMeXDLefpQD4vCiWinGulAcXW7nMwNNbLvDKljvUyDM3nwi7tl4kVNOPD
M9moizgzWswKkX2uYs8/4eYwFjJK2jSntwPNfMBsja0olL2wHcwpuW9TOKKg2s7lagkywNp1GA1V
3BXxXR9ZyVNUhtmdPkFumfGs3Zgbu1FV4hmvtGinoTtL8qrjDhN8UyTsOvlud3Jfp5fOPrL9J7nV
zuBsLSguRdWdNC1S7hluOA+QN/a4r/KHqGq2gClhrnWhvu+G6vbNz8QuJ3fHbR8yghgoAkBQGD5i
ma+o2U39mRA6FWhlWOwcrvD7OG9vqzSJ8UOoBA7p5oQ2ZvLXqZ17j9n8VTUrywHBYF08bxLaSoSa
vZgcPjWfQdvJtqpM5WyShjwTYhgCF0Kh3PQ6Kzz1LT0JaDrH0CdZu9IgqIatUFPiqrSPZtM2i8b3
lJtepO5dkWdUdpKufpmMiPFoYQb3rWOpt5gf8dTOB0otOmQtzhDHzPMt/QjywIn9DWMak7rSBocx
Rlil4Am74Hvm+54xPesb65ILR7uMQBc50mReTmm2aJf44c8aQ9KTSOz2Unq6WPaKk+ykndeLWx8n
IoFc4wCrJNPzYKVb5Nek6ZyHMC98z4vwoHOBnvdDjA2XRW7fk2FgHweCfa44msKv4gUjIWxbU20f
bXi0y8Hhp3fliw4u+SWyPj0R/tuTb8XEexg2XpInm4Fz81Eu0C08107l3TTkzF53yf1NnGMKCjqw
68gGBLlJFEYY79UL6E9MWu3uszppYotlTAFzrwjtGPUfJUcFOsiuaVzszl4YLnssCMdu6KaHxvIu
SmPYz6k9eiva9cFeDcPxY4sYiNOn8yzURtzwfQTbGoiHwvOIRxxE+ai7CtFeRd7t3Nox91evXgCb
eHvFl5qBRSXUQS8o8uGm0fLq+L5mqO2P+6y0R0UnGs2+sRry1Y2SQKxMgCqQCeha4R+FnUxnNQJ+
RfIDRj2Ee4uibrPFnJix+kUd8K4TKNCzroxsBip5FX7OOWL9mrNuleLoGtNGhrB3AUHyfWQbjCgJ
JEeKnV8iP+nWtfDNI6ygcceFWN1OrqGckNxYK8Txi6I3px0VlO7i1gTZNEmCnnHexPebEDXhki3c
at3FS2gwX3GSnj+O1/fVil0YZ6l9XzZ2dao6bBvy/Q5JD1xmqj8eMyPSH/ywYezK5xDblbakFrq0
p9C6JSurPxRR2oAaJlzIVMijgEhYHgwPmes0uNCEVReaC4aIZMbtTkNUPduB3i7RwnQ7tUqxekTZ
Bodf9Cmv+2pB66w62d0YPAnmOCX0mk/oXaoDMGKKJ21ZPSjK9DJM6YME83q+fuzzqfo0dbqysgVT
m6RhFB83LpR8L/9q2k1/U+duf5S4ObkZWcV3uUsuJkw326vbOG6w1vFE/XsyaJQiTe+jecMYMchb
kX0vD3kRp8bQc8cbNSfLJLH1r6UbDbdFYVuPfQJKKKseeyNk4zU2geA5furdxklPb53Gh94H1cVM
hM3MsjiSFlQ8GJltVl9cty13AawM2zaN7x45wbjvhq8KMy20j17DPLD4IpQ+Rm+JKD3qX1GWoTKu
ivYyWkPCldx0DuPEF5fknSXg5sraW1ly7pW43FXZU6gWgFPaPqxWuaSupzRCIWcxN4qtfLyL9CKB
qU3qWd0hoXVojUWKsVa1dNw6fVk9J16NN7GsPg5Dv22smDluqH9DFpDcuUVV3tXunSwvXyn9k67Y
tDEttX1N/MS/BFNkLxRYV/cTew9Ba3xpyelbyZYmEQfKsmaQtJeU6HrCUE8cZ1KO4b6fOaXSpDYY
U3SOtYWVDSnqAStZh7rTXUZ30leNkxHqR1bQJUoG7GqTGBGXcrSvG3ONypSxE4q5peIOxYuoQW3P
1XkbRzS5YYN6iSEDYh22G0y3Y3IOcgECSXE3thmVH7u0FSsNW/zOnDe9OHuBzz2ck6RVT6HtPccQ
AEwjrI/BLDOTHZR5l6PVNYlXwOivwnZD8WgSUCG4fc9VDhvKO2hcXvDLbYb+zg7pWk22bdzBTCZr
p8+fNUHL/X1/ZXjtihq1t7xy6v3cupeyNCWAJmfq07NTdbjZVHh3fmCLXdxhDx1T1f8yFt/Blzqf
ZrKf1HMYA78rwAHWSm6mXKV1M8x/CIXN2gkgazyO67GvqfsiH15Sz9BvBvwxTFb5Xo89lZ/Mtq1b
rtfFx4xr7qjW6UWn77MpKyIH0qwd18wLjFvU/yO/5rDeBPQKLrEToXOjVG7ppQaFuMwvBKp3JFmE
7rbpvexSa0D1FGMmzQ9iU2tK9rE2oBVA2VUfYHX1+6JQuzW9zPRJqZWdhA9Y0xTcEofUL2RzPNON
W9QA0cKRcVFFWc78h5SgVm1Ct5uhbg4GdNzhvDbN+97Xgr5Ba/PH7ShxUH6Mt7/coLBJmRmGnNB3
Uzs0DgZmXc3+nO1TKJ8pNquHCIX8slINj9l5xyiQT5m3sSw6JG3jC+yZ6CgbADHyqXXVDepGbg4G
1V87baudFffmWS4437yogE5/2KVRuDu71cqYb+QMXG8DmAE3iH2yZadhM9EMpXkAsiQe5uDBWAl2
oad4yyYw6r2D8x8HRq2f7Dov1rZfOlh6gnAZ+b39XGnDhSaw+t0D8+CpZ3zyyX0Xe/VdoWhHOX35
Y8uwgOfRBnE2gUkhQddpBiCbJljUceABxNq44eMMHxNPi3DSWQs5K5IzpXIAgihvIffJW+QN83OF
dCyHsNWdnDOUanCrMwe+k3MG3QAeMZQC9u8840gifvOT4kxbeTSth3hT0ZMAq5s2N3mP0Yni5yQ+
B/YI0a9WNQZ4mvLUlLV9U5omLqR5M0vzemXPSZJqKdyjRWrMgv7QFv9q/gxOPFzzMbS3Ba7Eo+r1
DA06z/ts1u6ysCOXqRAXa5rEAymGonjwsowys0LniQGOhkxg5k83fvTNa6KtOUbFxvIZChQRqj+e
l/HAL01ZJ6TWwhJzsBNA2d7GVIxO7CvWLQDqtRLFHjSJXDk6SXWug3bajVqHjskjbX0VhS647vmo
SL/jDy54CSNsYjdHwOHTsiI+mR5MGlXU+1pvOOWTV2/4bTIJESSzcfrfTF05Hui+vC0MI8A9mMfG
gCzbOkfIEw+BF7rEFPS3V9CA3MwTcTsZ46qrAm3ZMHpeYq3CR24K3TleV5X0RANy0daRuIUWGw4L
8DvFUS4Y7BTHZkr7ldNa6jICDDWGpnKWGj5KW9rampJwLXV9hkBUYM/e03qqzfsuh+I6Cf1DkBnm
/ThL2rQX+vnYCRLnIOGfkv8gGqfddHr4oDDGPkuFpWrGD1kD3maibHgyE/+pV5V7ebyaBZkDt/bm
W8chMp2+tS62cmxMRX0ylWk6MTFNGZhNGPrNzgJqan5sC7PYGjPydrIzq19peqftUzna1EV+TtNm
rc4/SIiiDHAHkGhOW9N4mfdBkMTAj8miTf1vmdk6x9pOy0VE+3iF7B2PtFoZT1ctQqQEGzM0ySkn
jWLEgcVEMV6nZElWvqfe46JKMVkC0p09plE+iT3ZqM/BpH9QoLcHxfjZpHywoVWQbeRzkc8AOcQi
S0uBUFYzDk4hXnXPV9aoHuuroTkrx7fNsP6cqGV+r+bmeB80B/n/clFVPfkysovsZt5KJw1UI3pn
IIbEJY1X0sql7CtH3L4Lm+JTYQXi3POT4iIFcZwU73TQLm7p9PeKVZHwySBwWTk10mh2IZ/QLg2x
zgtqm5DYYLYvykJVbuq+oTxISjpRLKg016nbPGBqz3AYVtmtZY3usUWXhYaurl6qPF8qAYE7Lk3Q
RdtY8NCzSN/kBTNy+MSUvPQE/LvRYduoxzsas8eMdvkPC8QJ3TrHtbjMK3HmTJN8+2mFgkB63dPP
zFM16LZoIlA9VQZByXP1h9kVOK1KUbZx2kW3RV59t+cfrFy0AD4Pti02qvy9yn3CcMdTWRNHrhXK
WXPMeC2B0navjXcBZY+DbzX3111dku+uFPNrvzPNr/PbjpRt3TyEyMs+mVyZQmP8JEJ4gEz4kQgx
/tx0YVrdDFHYMQGI8oOkeWf0lFo0c/inq5HSmGJtibjt1sUQ2ctcSeFrTJYXEVYELS+m7gzvI8Wq
4ZjRF5No4sLtg2dDHwNUKnM8JDDybWmBq5WOAzWp3Z3crMa8ODU6M4O5QTpl6NocQe6kxAm+78Oi
dmyN5N50i4O0dF2Da9sa/boT67Se4gMtV4p4M82hdsf55+NAd1DjIdzgbvkaSd1R0g7jTjZvPbzy
J0cZNhK/J3dNucoFNCQ/LLag7iTYHw+tiMTDUI5fXMXqr1sJhqpNhkpi5ZeYm01kI3u9nMoFcnM6
uEnd7SWT12difQiH8mEkGePurcg5VAzvtZjk4spFBT/NVIN5IYNuqA3gunanQxN122toIVmHFkwa
r1hVjdISpcLILAmC55QwkDMZ0Eg2kPZzWtgi+iASfj6zhG31ikgjP8itLs3iM9E8G+Whc8X0ApRR
X6VjCOSyjuOHjpzGhTxQNIlYGGWHvMoUHdMtUa+l1UxiKd8TwL3JYILKrHyD8Ks6tFa97aG2PecN
eM+ZDzwqKrGSntLdRl2dnpq2X/Cm0Eiw6ZaYpG9f19739SWycTHakBic8IEkFHKCpzK4hauWHPBL
FDeNCJQ7+vpYsZEv7Uu1Rt/jKMuiLcfPuhP767hFPKbVXnQfpuYWJEaC+iV27uxiUo56gZI0r+Bp
Z4X+WKhjvnBNpECyAmfLcZqaeTRSrFzZTmZ1a6q+9ilKIoexcVYcmVrgrsA/ilgSlHLmReLidg5X
SivqXvG1cCVGzm0ZzWoijPsQVdrb4n2zctpuz5VDGRERAafAf129wBz7KlfcLvhhpcKCllAt0gTB
aZDtxCznzeHD8KsL3Mu14mO0HqQWKgCbvktUUl6tbHf97VtRHpwo0EFGr4t+jY+3PGFIPUoUJ20k
4BJZfZYoTuKBFPQx/VOqoxCR+siyD7x1rejt9SKQz5shqI6NnR5Rd6fPmlFj6SyQZohgO2aT/9m1
lWkxUdmyTNW5CxQMHIlu5Ts9KLpzq7jQ+5o0YkKOAT5QjHwxziVUuaYE5vDMlBQ87byW22hU5hrS
Ei4UQEAvJ70Id81SIqXttoQ4MPXVQbgDKPt7ELb9g9eN9hVCGIVluUg6XYPEqybH2mf6qHrZQ6tV
DE47L/AXhVGmO2mcDRskhVY9PbZqfaZYSTlRs0BNmmht123sKveBvpS3TNr5C6lr5wzz5O6adnH9
eWZ4asKW6BgJIzcUjVTZ1F94U+ziw2DMpAqvuyUAMiBHad7OhCLWqcLUagjyt8Nl4FwwcXY7gySq
swTQAC/rpvIMyXhcR4rv7BLFX9EstL8FlcVEZpqoVLYhtTF+XNIxPlW9t0l7Jk0SLuBmBh7d2a9E
XMoyi7ga6foEFciZ6VWpTzyzbjJh9hj99mL6VrSDeSb8M9wpvUaizMRFUDT8VKfKG9eW0g5reT2M
tSg8ogULjpplUR5pwKm3lrlA4xS/GD4VVkh7wVlNzX6PuOozoyh92ahheupH19/82VqR6j8eLV5C
s1UWV3z8UPXRPqQnK00iBfYUyH6TOOpZ6pzkpJAe5gfViNJzGtX8WueEhUijdzm1qX4WkRvtKIRj
Swf1fVcE7Re31h8CJ0pwmhB3L9dyWDHLkhb3cerEUXrKeifi7cvG6eopkwUAuU9XaEFFX6vZYIgp
rTkQxxYujKzj5BNDV5o8u7mZwnramXqQ3lEHaJdNxahETEpCRJhPGUlZdnMlyVSE9Tikg/dWwNvK
y50UCtVMBLeuKBFNzjS40qy641UbnsIlWQ5W9J1HHG5kpI+ra+VWLQ1t18+peWZkZ0uzblT8IZww
F3Kniu5h9Pt9JvDMy0ev6xGam0E6Yj7XuNIWGEUpbHpBPCu5CFFqcvZrd5UilFtRufYW6RsEizit
PtlX97UZPyJfBWPBNeJIraPZWgHmR+CWNM9Qrt4oUW0/VirwqK7vcoBDWb1tOyDEFgzoW0a93VNn
9Qu1pXTmZx+8AsljovDf8L4y8lpM+5E2BAkIxsWNAvvbhByXiWD+xdLMcZnBrUW2OekLpeA6mRdG
9VGukYpTf+w7zpdKbBAOUHeYIefrrMf/njo4dK40Y2tNYx2viiy+TS5k6kys0gYjJdDcRex72nNP
vPjGh6y00UZ9feXVVSK0YSgaD0ZOp2OokDoquuJ8guK5t5WyJrjd+OpGVfABMJezcatE2bV2lN+1
jl4uW4TeX51+EZSjuTEM4qXpF/UL2MLik1zrdRATYsxPcqhjJWBcBJUipNVJditsaNMOd4l+K8VN
YkNJK8h1O6jJ9KC2jrKJzLR9qlT7XBqesrMm7NWmBZttdEO6NSYsAkz1uH6qeJfWCC4UF34p1bf6
uQUrJ/38Q2ZtFHxUW7lbs/50d9/eIXf373O1uHRpHT0k6kJQn8IeqeooCGyKSjbWm2FSwnuvi2NK
Z8QO4npRnmrNVNYZQ8obuYlVI152bdUdrCCfsfHhXetDyaW/Z39LUWAkiMNeTEKLltSik3PnVmKf
N72xiQkJv7zfVieuiot18eKlOs1marWHYY6Mzy2/2VBX0lc57wf9Rpo+HvRT0nAIM/TIRlqjSyOI
SjhvoI1wjCHNW4dp7n/IqL7q2hmZCBys8+70xm3WERJqYYjBkfxBzn5VvR4y4gApfM5oLm9k1tg7
XnlQTIUi7QxB93q3OwQj18wKHc5eXohro274+qG3ICyZsatif06s6qFQXO+Db4aYcOre2aZ6UNJP
o/05WAMW3WnAszpq7R2lDWyO/0JHTwDvdm1M8oHcZ1kW+MYEG0o4jDM/KKHPE8fUgBKCJJ/DsLyl
IDE8lj2qICyPqJlFGj6nuV6uWiZ4ey8s7E/OnRdb6T5vmQKpmd4/AOlaKraSd0uPia6GE/ke8ww9
M10Qzkzwxm0zd3DBMOhoZQh0cIr4u4SYyIV8qy2Pm44qMks5pyDh4HNl6ArDB30/Jpmy/+GqNSft
xaQELizi/7b0vroLxWVxw7Adac+8Gc3d4Uh3v8utYCDJYTCHU5MZwarWbGd9/dVXRlXt9az5HOPV
X40Zmih07Q7RTGhq/aUzWOadNatp5ULY1ofSsaPD+66M7MoZWp0YavKt5rw+Z+XlEzbjBhDoWgwB
06UIV4qXWeVGaPMvoUxdukTG3NeepzqKnemHtmmf3YQL+pBO/VFOEhvXD4hMULqjhIgx3Hs7+n47
eRNw+P31JvJAYHswrYzKObkGdRm3a4eNHLvgf0ruc4QQcqsoScR4y0UC9X0TWx+HQgi66UW1nMa4
/h7V2d1Y0vKOy4KpuVOrHwVBeMtJG+zHcUgtKCxlc+fm8YSKlDDZFHP/1g2z7O0yNgg1WRdziWVV
OuOxsexuPzgZggB7zkCxRg2Fjk6M5xyJlyljuaEsznnDyh5rn8SxTNcRSAz5o56MS6WxGFz2jN4F
IdDLOnT0tfSDUGc2ltdxcD/592aVIG2fqyO6Q7YuuO7gek8OYPnrpg+f97Gtk6X3xy75D/IW7/8f
hDmnVw+LgJcTKUaHP7vh+/IhLjLiA+Q+nbDYm2YOJEeJHj4w5v5QARF7rmjhr3sBlkFJvZIpGsqt
oV9ZMPpflIR30/ccoHc+wn9Bgu22qB3jEW4uYh87sb+WXX1ozCD8NJDIRqZRnB6wtt90ttvf2Dq0
1wkE+zV0zFXbTZN6yqcQo8A6wjaysbMM8xqXp3YhhTVSGhL4rQts0Hgu+qG5b+x+L59Z1cR4CJvE
3xe6Jj5GCoPv+Rl7aEDoUMbdNlWcrFmli2tFId4j0OoeA0OFFibMe4k/R7CHt6DHdhTyZViYGFre
yhxtCbyPq9FWfsTBvBl15k1BTWZtzWxeUdC2TkLw4/OWXBBXQQBvqRSb6xQGIXa3cFOt/OhY48qk
kUOA4MQFuqISkBvWq3S4G0lo0Id2X9U+HA+WMX6Rpcw/LWrKI1bonLTaWfKmz81mfuLGvABGyMAP
4rvc9X4uYHKzslutBC7M6UEVfkI0Dnlcfh+7N1GgqTsSBvxTxVd7FRhN/wnyC4k7302jV56Mauj2
ZpFMS7lZKVm5aU1X38hNBmzlEumGtUXL3WAUc6B++qTWzWqekPzdhaXFswekpXKYlBdokwMmVr15
0HDzHZ36phAeCiA1D/f1UFuPWO/0bdJ7YumPoX8bOP2TNJQlZjTiYAzsbWgBLllG87ZplPhQ3GBc
5OOIgzKtr379d9N+5vc/7Dd15WhYUYjAC4lG0UG+yVzz6V2hQVch/ZeAg9z6Eq2GFHbIW0SVCxiA
kPpV5XU0j5KowTtswJnwFJjydqPuozm5RYFkcCdaggvx7n5PHdxQhdYWH5CYtkuPi9B1Te4TcbND
H1oijqyoC8Hxupl4fXvbpKAeNOm47ixXu8B8EYuEwOKvOrHMkjjQOsbZKZXhGZXgtFQSh3BhPTeW
sUniGCovlH1zbKRdwhOPeqs+aGpvPTWjtzA3niSpmUmWIo60oxtZATJcYlcD3Vp53RQCW2CYyLli
JGlSLQnmHH0AKMW0l/vkovFJAfCxkyhmvTFyKuCpZoMGShjknXwRk8toDHdhkI9LNwiHvTGaX0fY
fo8Ck/2erqexDjTmW1BQYz7SRYQJ54ZLp8X5g5g/Qq/oxcrtVvTZJlAq46Zk4nDKEmhMjo40ryuC
6UZuvh+I8GvNOTpf8aGMBOKO+Z0cgMpF2aJE1hmRpcT6yuE+AfTBsR7a8lBqxjKY6dO9EbS3PeBS
ueUJLoNp3EKcm694QeXvzMijnSq/h9CQKAdjLFEEgfHQuLCTvk8x5Zrb5tS9dNjKcjNEaC6UzN/X
iCvIR2luZWH5Wl3uiUSJoJYuAhRoSy+poi+0P27zxMmfKOml2yTumxvLIlvmavURYbetESJy7dGo
9hmeqLaZGPxT6mRviyZLUtBkKrGzNFibTdMRNRNG3UNPo2X1Z2tFBT9EiQZtSzO1zEiK9WC9VfkH
ChVznTsK0c4QfuWi5WElNghUX2jqXTMENH4D29mNM/4pHfqPod4itZi3nBxpSTRRNZm3Bkd/9dpu
3ERRZd7CQlevJKfRcT7j3ysfjDogkpK2BXp+6i3XOXqVOf5GE12HoLJUnH2t6Qs5sk2tcAcDfHhM
0IpvDCyAW0dL3I+N1ywlgCub92vzfpCPRCuaJ/mGd4bdrErCMFeynh/aVITfOh+VXWHw5E2sTP9L
PSj22/ss313ylI11rtYClNHwPXB1/dwT9bFzdcb28oJs8HFdN6vY9tcYV/QbjSrcmjiD9EYOkuRm
OiTA+b3RWJax330y+45CVs3AZUZWpmhmbwNbce6aDjlTRe/lpWuNb5YwjQerMYy9kvPmyH+wtHkW
H33ImhwORZ1ueq+qdgk1ww9kJZ7rzp1eHK+l21568amk7Xp27YkAXIsWd+R02SknxqbPbOPbvKKY
1XVlnPf0ZnQEk2V+G1mBVWTRFE2ew1YTSw2C8cGS2oMkPKIUde4nDKeXeCRBb+65V77v3OawGRfG
fCs9y6iElvQ65D9F4SAY33YZgddDd9Pyse7s1Ax3wjXLIwyKisJgV97bmUhXPfW9D13O1BEJjP+5
AEs9EtvyXTA7KVEYATZXPnqlg1DL9KZDHAzjXauSBJxnXfclqeuzF+vuh0FJ/RuTKMibFNW7BWvw
g2WpZ3BGxb3eqdmHBOxzR0HnY1BHwckG63jd7OKT9Ov+99fhf4JX4KLpGBC3/M//ZftrUZKAF4Ti
l81/XoqMv/+d/+eP2/z8H/88Rl9rAh6+i7+91c1rcXrJXptfb/TTPfPob89u9SJeftpY57QBxvv2
tR4fXps2FfJZ8DrmW/5/D/7Xq7yXy1i+/v7b16LNxXxvIB7y394O7b79/psOb+K/f7z7t2Pz8//9
t+MIf/ul/vUfXl8a8ftvYCn+oTm2TvSLRlav5gJ56V/nI57OARiZhke5QbVMG+9zXhAhweO5/7BM
x7VdjttUimcaSlO08yHvH9CENcCqKggS3UIF/du/nthPn9/75/lfTG/viigXze+//cwYA9BgOgx+
uMfffgqymKZ8qI2qpayGful2gs/1qaSsEv0bB9zP0Jb3u5/3/5CTkZNCXyWUv7ZmEJfAeEkSxqma
0lDpck8T/4YN8zP84/1R5hf3w6OEeuF0ZeOUpAYwX16mjSs+hVlh4V5vdL3dtpU1WXeCPm7yb17X
X71tv5hd9SG2CruaClD+nm+i1tfKQ5i2+bT64fvz9jH9+LFoP9vi31+S/vNLqkQMDzEdi+2AWafb
ilazqe6BA3lWOkX4ey2w+ldD00HVpb34ZIAHIr27DNGlqdhLn/7+afzVy/yFtaOk6A9Nk2poV7Z1
uLRAZqESi0fmk3//AH/1/Zhpuj9+cp2w6lQ4tPEDo3vMe1f7Tn3TNZeoyIrhP3oQwDA/P8hQxrnN
mL7cVlFOXbEkbeuc1JyTl1ndT5u/fyV//lZZvybCCNG6gxUW1dYXWodIqOzv8LTqh7+/9z9/nwAl
/PwSiqgUnajBUrh1ZH5ImBllGMfo9y5AZmv6zd8/yl+9hl9OBiriEhzkfsEEVHSbqQJ1r6ZwVP6z
e//lXBDHSq5FTlxuqRO395VWVj0cgRqg19/fv/ZXb9L8sn74MmnkHpujUpT0ysehPwcR0oId0D6G
PCLLqnA39mVxqOs4J6ZJRX261JUQWarpOZF6sLJZNegj6TMX+ZSVw0JgA9OopiZoxf7+Kf6Mdv3X
r9r6leOFDKkvwEKX8IgRcaPIU6ldJ2ZgMk1IFK/4jA4HnQNhqqVxaxPMMKxLM9Kn+79/+PlzfDcj
vz/8LycV2uo9CeBBtbWL2t33ZKLcTy62rxJT+kEB7/vl7x/nr75Hv5w22nQqGe/HFciQIH/ISLqh
TKEVIGX+s/v/5awRROX/cfZlTXLywLK/iAiQBBKvdPfQs3j3jJcXhe3PZgcBYv31J/G9caOtM2ri
9uPMA2pJVSWpKisTsJQmVOfSL1UZSa+unnmVip2oZ7Ejk0NKb3UdCh7989SBN6cY/fyTk3b5r2lp
q51oYRvC0I8avKQD03vRnoFe7dnWZ1fduR1kzsDfz/lt7vyXK+vCH0pwhoZ1KtQ5R8MVjzIUyJMI
vGNOubMPtlkY8QKH7SrRE9KeGUCK/WmdqhYp66rvSjALgQP7+m7bRtn+fzEN4rpsQRcQ1MRbv4dq
pTOAcrmHKZdv537AQ/76MP9y7f0/5/hLvH0xzBBCtluiQHdmfIL+Jipchf7EvXnmb2p03y8H0AWB
ggUFLuJ+GMtlbW60BeMuMaIH3qNKImyNWf0ZQjsMuXo9A1tThUm6J2a77ckrvi8M36fdPGmAd4G8
KtCEAQFIPBqcEzplKgWuUS9bAIwJ9PL9+mJaIoBJdzCCaRRSwW17Hnol6pNUPWiY1yGtn2/7vhEB
ZsVdFB8Irq0FLtbHXPXoKy5d0Pzf9H1uXBmglK1A55mpc4buoAhkhO1xCsrydP3rlmOAG97fzD2p
Ojdvzij2p2DvSRMvm09EoMHpuQTnW3BGjs7vD9h9SJIVrRLoMpfhtHcOWDyKG7eJmiQjA4QL0QdZ
tq+youS/yV3n5FBp4eycNRYL4EZsCBwHpA/dgjt510zJIUe642ECQPnPbUtoBAW0rBYup1D+FtlS
9Ac2gO3nlJROL6ME7TPIKPVZqyIphQfC3GIpvnGQ5f66PrjFl7hx0UjnrFjAG4+6P5pGqyM6YNL0
nBfeMn/IFBRHPvFUownl+mC2hTTCg4IErkSDMUyRVevPHC+qZxfscXInhm97/kpc4EZcCCDalLUz
sm+6XJwjEPFfqkUfGkBFj3XbPJdIs16fh83ojEtBFap0WLZDW/hjocGlM4LWIoCiM5K0nouulduG
MSLD4oO2g3UjlsuFDsbA22cNTlmk3crbBtge65fHES1l3gMprc461F4fBdAZkshfgiciXidd/Lw+
Dcu2BEaIIO3qAwiFd/nkl1X9DEQDxI4h8iToYUvC8rt1ArljNEMGxdmZmMXQAiMqVALdStTD/dzN
vfojCmBo2HNHWvU7lmYxgMCICMB+QOHKxRtGQXy4iEboViL3r4i70RPPzH9/feVs0zAiQ1JSRTTY
sc90bMQh7IP6QIdW3TiJbdSLWwLIicC0tHljLWv6WAPkekRRV39uljS77a0XGA4vA5AMulA9QLdn
kgBBs6ld6OmT06NJ8rYlMnw+BblX6xC086sZfdTo8nTvOrQS7Hzdts+Go0PQg1Rj0mEDkOh9JIgm
QPWnBwqd9J0RbFts+HgKubywQgselBPT9gdYSAFwqpysfrlpeXzDwwU0ZvHqnXFvrpbmXeM7y6kN
ye5NzOLavuHayF17iuCBec6W6c8qc9DA1aj2ZjN42LV8UzvpjiaRt63HK7HdNzx6qdGPxZsa+1zn
71eSfYXmxB0R3fseekBqrB5USv7gEEVpbsPQ3LZ6wb8ekrszWtuBhzjPefYQ5s5PCI9+vP5pi2X5
hmtr1ms5Q9jmnHIGsgDA1Q6ecryoA2PPjn9vv/K1JTP8e5hHoDNR9QRz8xT7kKo9atoH94SER4WW
0m/XJ2IxYN9wcbARjGXmYo1ECgK2dfZR+YNgyPH6121zMNwbUsxZRxWu+k2bPeZOgIqmJvkRmw3a
pnCV99eHse2G4ed1kIzjjHzLGeosLVqb2aTetXhh9FGNLtjiRnMyfN0ZfVDHLugY8dCcQKahRs+i
4rftNjM8vaVK8LQn2IfknfLWR1TAI88DSRUkY68vkmWnmeHsaQ06mTCYFAr2nUdRG5bz+FhXQTed
rw9gyRSjWvCvvwm/zdXUds3ZqVY0/GZkAPsgOKaqtm6AbCLlR0o4amZ9yU6eWoNPHYXCvD/085fr
v8A2RcPh/XnxAQcBR2iv1YKg3/QfB2DKnq5/3RIt/0qWXxy4HsAHY1PCmAmtnHdJPugejIWglzwM
Y1hA1EE37JsCKUd1m8GxbZoXAy7pgBYLNHafSeG1ywGUI+ALFRreend9Rha/YYbz+x1PIHiKEBNC
wQIoVx+11Ux7TyAOmOLrQ9i2xIgAaQ063VKiPEFFgMbhDiTnva6THce3bYnh+NpXRZf7yJSEwZp/
AvsjuBuAvPDaIa6XGuVKvieeaYlkzHB+pWbuTk6PvUgXhONpnVDxpdOTTljyDOqr6nR9vTZvfCXq
/5XiutjzBjwjIWSOsV4EbaC669A5uTRfa5Y++Dr8sLaLPhet9nc8xmIBf+UeLoargGRIQeeEcyxT
OT8ss4fKcA25r2en1bK/zQjotn0Xo6zo9xjzBIs3OzMwoyph9wLhYyfuWEyMGl6P7oTUrQqYGHyf
3ynVDAAyyOI2H6Hbyl38dreDDF9YIzAnQ9kch7rzIa/pp2dw7uxdIm2bYPg5cRp/oB4CC6ABQEGh
PvC+UaGbb3273vG6XdkWyXB1wnXu0SUsz31P5wiItXVjYOx3FslzLRc8avg51DqCnhZ9fSZlWH8Y
/QQjoRXrXLlifSLF0MeDD+IKiMArXDJB+C7qfji4M89+zE66qYWA3TY7ot0T0Jiio4EH9BVlH/u0
BQ96kwueg8BVTp/HtQMbuihY7Ph58cBXNTyX2QrmPnecHzP0m2wazeTXMPXd89hNiQ+4DCUgGdK4
l6P3J3cPIpdA8P0F12aQ0HI3dknuH6sE1CQHgQsRwM3gUI0KVLseBlquD0SK5p3H+vJQLdnwda15
mUDcSFdf22qmEKaT6xGQX+dPObWyPQhVBehJRqvgiamihBAbX1/AqqRfQNrUkJOfELQ3TGv5nCz+
9y6f3Z8N9NMeMHb+vVpS8YWANOYAoYvknAKjEfkQoTlggrgE+qCpFuPkntOi01CKXdxHkCWADCYo
hY8n+VLf0XUlH3nKxH8AO6vnICdhC3AYiD0EaLuGgwxQyo3WCuLFEVqm+WcIeaA3H/w3/RCBsDtR
h56jBwSoNg58dD4QtCqJMYSUA0QHIFkm7kq/SdGpgRbDaMnAkg2IS7uRQIfg7tRjJX83IF7dywds
l6DXgqIR5lU/0wKgl/qsIP3yWdcke4uE3g85dVC7QosHgNJTBVIdptrwrQSNY7lzAts804j6C57S
0AFImnOQV27MUbACJ5iLfpO87Heil2UIk23er6epnIALPK89uOPAq0eWI0Xl75vo05zdNg+ynTYX
QaxHTwtEegp0NwuvOBFwrP+XhGjpX0P05N04hhHk554xsTJVnTXAAUen5oB6KrBWoxNV71ySbTdM
YoR6kFM769S75TnJqOM/cPA/Zgc0GKBv2U1mDxVMzQS9JwPrZJwL2SVHtH1O8zld0LCMVKwUK935
MZaISoyDoYRwtwOduPIMrBb0jzXlA5THBqG+3RSxiXEq6AZEiyxZyjNzRRG7DFRPOtV7b2OLS/2V
mbuwiEWO08QXUpxD6X+RJG0OGmi3oxZgmyWQmgamfsOWb3+WecVuXDPjlJAMmtFo1y/Pyh2Tu3xc
utivw2DnFNos7ZUwYUrjDdMKgmVvADql4ut8GKZc/5dNrfchbSmLu2ACl1w7VMF0o8Ub0cGR7VxS
AhQ/mws3P5QKFFsRywoRop5elS832YG37eDFTnl+NoHkN+3PRVP5j7Lk5XtoUqmf17++ec4ra+YZ
kQE90jP04VNIsvkJ2i9Gr1sl2BQoiYoh5/WhUXk37Oy+LQvkGSGi9gN/GPLSid2coO2KKpTjJE7m
Mv0xl+lzD3GJOWvU/YDb7sT0h+tTtDiqZwSN1RvyPoVyAp4E5Rw3iePEbSa6nUlZ4vdfCMjF9hR+
H2ayJt3Zdee+Qi+ZSPzTproFsHIlZbMzjHXtzHCgFC/DTHUQ2AmGx2ms2vbHVNBUPQqXc/kwbRng
u5KA5w8ZPKirQkZ6TXNQ0c3duvMjbCtJ/zVFB3dIN0OJ6Zy0LYN0W3PMy3DPzm2WaMaGJqN4WqHZ
HRhdMPQ2Uh8XQTPwWupPmRN+uW4Mtu0yrhKQEBp83kGRG+yKJYP8T6q/lW01sWMjK7YjAmYbxAgM
QqPZGS/2MGZZgzHaEqR/xcwijg6z4/V5WLbCNaMCepKrVrMwnmU9vgSUOm8kOCJ3zh7LXrhGVJgr
SThzChlL7vlfR/RwadzBiS6OUwMG0TuKZKfamYllsVwjKIQtGLqF4woQwGfBcelxEwULII2SkI53
1xfLcjCY0FKPAlagQWdwnl3pZ7/5iEL2A1BA9RQ7LmRsTy2y6tDInHAvum3EbbIXUaGvkiJHj4uM
MwecinXvMz9S/YgK/kgJzge3LEBMAaVd9CNfH9FmENv/L0YcZ5FCITN34r4AuOagxQgtg4q6vbdz
2tkGMJw/7WbpzgWCZ1e7AmKvwIQVx2puoSJ0fQY2QzACQE5W0qnckTFwrPoO6PjwnKTD/Cjycd4x
BNscDO9vfdLk81JhkUAreujHxTvmguyBKTbveOUs/fs2vtgCFdTVANxCc647p/+erSs6oTjUNk5g
nEXaFQ1Kp2Jj9slR9rptRsxElKIBAOw0oYOO+rn8Mo5o5QRZXb2T8Xx9uUCq8K9NreOMRmm21GfH
XYZ3/gJmCbDd8p39tn3dcPwC1Z6gkEgZgFW6exxDNzxr7Xk7/mDBYOJU/PfHh0kJYQBZkXhIguqr
5g47gJRqjsICaOwUxA0ArM7ANlIfwgTKI4/NWoYPPB/zs4ZAFmj6CnHHwvFLlyw75rcN/b8NhP0V
FL0wENr6LgVrYgXJiSlEQOBy+qnBXvmh8Irg9wgChWDnpH7dl1i4rfnFSKJcpj7skIQBZQQ5pIkU
b7jrsXtXZvKm4jAzEaR14qCBFpoe54qF4Mh1Hf0E2hHyGazo/Z9bIgILjYiApAzABojWoPHZFGrA
CggoMLRMlyEcdrbEZoRGRJBkAuObCPLzVAMGcleXM6uihNcJ2bFy254bd4GqG/xWzRgAPPLDiz8G
9OwgHhxUV/jvyqbZA7VYJmJCRfNsJQhsco510YEa1G/I1B4Dd1j5zkpZTGprGrk0qYbIZQjSPj+P
4C/9r0hd9jSU3EMmt4Lm+k0bbuJEkd9SAfStsrNc8vpucBm0T51p8ZcDCHiDH7cNsu3UhW+AyJ4j
pSexIx54SA9hUG/UlRxUxdC2EZQfrw9j25BtHS+GYS0gJsSd8zMFheOJTUN+mKDIdONubKNefL0I
WIm+uS4/+wLyO3pcm3d4J3ofyrwNvt42AePAJ2M4F1ONIeaO/GhTJIqSlr257duGZ5fJpKHoXkGJ
re8VBMUhsOOypr8tNJmYT0jqsbXvggz3h5avh7RhHY/yBUz3oDgGBdSOtdp22HDtPIEMmFIOlL3c
VANoLESSgBOPir2SrSV2/C/s5zxB790X6VkmDLroKwSVivyJzfNbUNqQnaPi9UwQWrz+tSTFUwGa
vCDFLOjb1Zt+T6CaPnhyOIKZ7kvvEB4lOZiA1s/Xt94SR0zIpypAAFSByxn0PwEg8+iApI8uS/R3
d9NevD6GZWdMyCd3fVJ2Dqo08wpuklWuPPY66MLf9nXDs2eSk9mbEogDNh4oHWu8JlF4pjvrY9uP
bU4Xnp043EuCMkGFCZRbJYgWA80esnRgP7UHiPHbCgzcH9o5Db8vleeif3gRSNafr0/NtjmGz+sC
8sYj2I7Po0fme9KNzgf0CmePdZLz5+tDbHb1yiXIhHmCNA6iKIAWATqjT53gv+s5LaNk0T9CtiTR
kiN7z5a5vs1JuXHAB0ENUAuSMmdUQqaT403Dl3ApdrH6NkszYkBTOhRSprAAh+UhSIsoKjSjbHZw
U68/XP+2Y17aAiSM/QSUE6BfKrz3HTRmobQ5orOdfk1X/qXu2c44lm03MZ4K5NtMp8i9NE7QHHvd
QT9LIvcyg09+Zx9sQxi3/WpYQMLmukgp1EBoREGIvvC0dRiaZpqhpzeOYpztHcRgRhClIr3juu2Z
L+CyPOVh1feHYSn7nQuEZc+DbYoXHjqtWqHrHbK9PtXLxvf0RCfwF1x3D9s6Ge7PUc7OeD2Ax8Hx
q0i22buyYvkxX+Tz9QFsv95w8XZE3M0FBiD9Jl/sud19P89tfNvXyb9r04GNaPRyJ4zTrM2eQKri
gjau3gPu2n674czgAS9XNG+F8aCr4A6MMAEAH121s/S2rxu+nFWBj8pYnZypbv6IBkyRIvBuy50y
E8oJMh00WDm9E0OeIQWfXlaDswXsv9eX3WI1JpKTtp1XD3IN466n0GWp+DC3R6dK8bbVKa9uq3kx
E8aJYug6oYsG+ZOAkvM4TpAm66fhtkuhbzjvgJ5eGuZNGPMcrNZSh0k8QSfnpqQsRA/+tUxPzHrV
UiIAgSy4PvhjDjZR8OeNJEprHAs7Vw/bTmzGdREcwLVNxlQjzgUL/wOm5yKC9sEb5UGK4vpWW6zU
RGxiZ0HiA7r+c5cX0LDTE/qgpbitkY75hv+CfWVsHYViSRd409eCDfmp80MVrSnV72+bgOHEfAUh
OBi6ILatJuTER/UF7C/ejctv+HCjwBjWrfh464F0UahHVskXBuzv9d9u2V0TpikHkIEkYZmcFbDE
9z0wjWAFatfzPC57WGnbEMZ9PFwavYLQSMZ0WD+kS/3gQk2uVM1e+53FfkyUphZdEdAsC+NwyiF2
pqqljGjnQL/o+hLZvm94cUuTEW0pOB3bYgZdks78j7rtp9NtX99W7cK9agYmxRmiLDGoVZMnXi3t
OR0AKb7+dcuDy0RcVmKZlnnG2eiAwGVj30MhCjwvh1w91InX7EQi2woZJzCB5u/kZRDibEFjAOS7
ytsoyZbZvXEHDB8mRVoDLdPhhK+hNiozcNJsYom3LZHhvdmM1YawuBN7GQRYoLEBfJUMPoyISAdQ
a3y9PorNCQw3JkrkTo7+BBiRC7FSBYbdNz0EicSTj6fPXseZZSNMsGVegud/GjIZl4gWh8kffKRK
+byzzZbLu4mtDEBHzdDzg5UC2dC9X3f0A0i260Mr8lNdieK59YTcucBbHlUmwtKvGAkXDtBLmmfZ
UTlF9xACInMPueHqFHj1dA/Gl+WUg8d9xxEtrmKiLpcaoZDpCixAfvARrNWAfUEx0dXt+yxke6hb
2wYZ3g4WGrcIK9QhCUh0T9ngZcfSH/bS8bavb/+/iCU0w1UsZ6BMG/VCj3kf8iMtNd25ktm+bnh5
M8mWjgAdxmOneCwDNH6NJS3/D/0RmIz+f9hyAGD897cD4NIpkIfhmVAn/hwjowwWa7SN83wnyWEB
HDBqOHoCEoqUS5gUleO3oQm/6HBtT6GzPpbTcmZV3R7VRD4vS/7gyvnPdb+3+Yzh99AQacIVKhMx
+rYaEOhytO086KRI+mNepaBnW3xOIRQDTTSyM1FLqDEBeDp0oMKaTU6cklG/D8NxOrtg6P3oVd1e
f4rFV0z4HdUZXZGCDONsKVWI3ipSTYdK9sE3gum8hcZdt7N+tqrXxhJ1adOtkIjPK24PjdsG6Udw
EIKWFhj/anmv3LZ6Lx2IXt83Ra1WkCBxVUUgkwc/sMjQ+B9DcrUMT9CpcMePCeSLwIENxmOwLtN0
FzVl8QsTw9f1C/KNCcMWAzv/HTKGaPpyuW5erluQJX1mwvIgb5N4UMgNY524J7aynx3kIcIg/5yv
1calKT/oelFvnWy8Ldls4vSYAsF0yloZ97T+tKbz2yBs304tiNavT8i2XkYcoSh/V6rSYZyEaNUh
/lrGjgOJzOtft1m/EUda4LOhCQaoyry20F8SH4LS+YDH6V6O3PZ9I4qA9Ap02nwMY9mWkF+o7kHN
CAGsdsfebZ834sWUaaDERYGrjhyCSIwNRJXKAYrTkD0+XV8hy/qb+DuQDmezbjAD4fVQj4EhBd3O
DcHy603wHQh5IaAIEcrYkYKeeNtIUJ7X9SlbwmTHOi2hx4TcNSMo3aRb4z0HKv7P/uRmZ8qd8D3v
5p9BQffqzbZF2oa/OEqlhopmw/0wrhMN3lFv7iJc0Pe6hG3rtP3/4uvzojsfSAFkN+jw5GhQ3GfD
wwLties7bDl0vG1SF5+nDfS/awUEUuIm3mmGGN8JUM7mQEmmTyRHRydJhr1z1bZShjuLNJUt6xSS
hyr1vhHKq59tBnrH61OxrZThzrnsUaeDelfso5X66DagkUcusYnXoNy7+NkmYHh0yJMamHUpIKAX
qM9MBuQdFE1UfH0Ctr0wHJoErJ5qBy7RrS3IOhQ0+M5z0vXI4ibjsfBJUUbtwp2d8GeZjAmjq6Bu
U1Qj4kcSBEvczQrhuwQN/PXJ/HXkV2odJo4uG1EEnpISh5Hb9L/9CbTp98zN5t9rgZrBXZ4s74mr
TsHiZe9DkLYn9ySVi3OYw4WkMZrafvEhLLoncLD7T+BIDgQowhnkSte18z9nUFtmOz/VYjgmCi8v
Z39QcyVilEmzLxN0zD8BytojUd/P9fn6ctjGMILEPDtDBSklGVcZG+5CNvjRzOrx1Dq7mCLbENv/
L1y5pG2ST+sIV56y7JCEyVuoJfwhyf9lHbVeuy3h1DVCRQFGVUgbeHj1dMlpLFMoRCsA4IpxhPza
rYlo14gRxehBtzhHkoN70JQq/Lk5uZnfHq5vg83mjRgBuYXc8ypfxkh14CJUJe4n6fL24/WvWxzY
NcMDGDu4VEMYFyw/+E6HxiPQGUczX5cow0Oo95KX6yPZ5mGECi4SmoG6VsQcFKc/3CzRd0Sl8tMt
X6cmsG5gzeSADBXzSMSL76v53SBF+vn6x183I2oC66CtVriVhztFkJLHBfpPlEIEAn1nk2R7cMrX
l4eaRI19AJUvseDe6KDP446D/urNvA7+8/UZ2L5u+DI4YAhxc9wbQ8qKuMpTFSklw9P1r7/uxtQE
ys3r6PhMDYDPylF/ATm284OsA7TyOqfdy6PbxthmdhEqHFCxB9AgFjEEb8r7pqpXaKk0wwnyBLdR
tIBU998hCggO103tC+TKygef1Sfmld941e6skm0PDEeGFrGvJq3CuFwD/piUuryXCgpw1/fAZqOG
Iwu0grRBgZsjzwv2MIMR9c0Ehqb7ylsAdkEiKdw58m0bYfgxWL8p0JkVUrpJ/6Oaqq+O6z6h2WUP
uPz6ixB09//uwlAChhV4BaKpgk7JAepPso6y1ud1XKsihCjyTDP/HvvjbgJPLeujtlbINdy0jiZu
LgwknuTdhCMJCt5R1UO7A6WoOvKD+fOMFN31USy2YCLnnCHoPOmsIkZeqPsx6WU9u+u47DxULLYA
gud/fKWavTnjAobMnPIeAhTQc4LmLKSVmgiCgLdBJanYDOTCI5fRIVBVRGUC0uLvuil8Dqv2rZLk
81ACPHfbOplenwZjSDqkfCFO2p5A0x/EXdh1N2XlqDAcHmI3q9fJHg7fJjPKyBU5pUH2cttPN9wd
jTcTtII0j8ep6ovDUmVlDvAESC53LNVmQ4bHJ9O4VCMbRJyOszylWd/GaVXoz7f9fMPNFXS9x5W0
Ih6Wnjz5xVqfgtG7jWGUmlA5ZAjnpOBABkxpk93l2Viepn6ubrMaEyO3yq4fIOgnYr/rijjoFYk3
jtSd5L3Fu0xEXF+DwbsTiYgbLt7T0hujvgvfMF4MhyUIv920/CYkrmI9Tuyy5XEr+/yLp1L6YRqU
uulqT7nhuh1F8kLlQYB+dGf+wEnaHR1gCR9Bv9TtHBMW6zSpDok7QEjQTRHhekH7qGrm9CWAEOde
psr2fcN33R7vL8imBLGYINgLxdQumyJgCLsd+7cccybujUrIbbEEecJaDP63lTXsvBQiuVfzmny4
vse2IQwH1oluIbye4ajB+fVpYJmE6kebH9NR7aE3batkeHHDWZgJiks3lEPbCFIqfZSMai/RY/m6
yWgYyHUTKEx53BBkYsJqcZ4gJtm9v748tq9vxbOL8wUS6bTIU8bjrWPh2EJ29ggxTm/HBWxf3x5E
F18fa0Tlfju9aAJ9OR5+J7677ERmS4QwCQsZheBaPuPlPFV6SKIuJOl95o1D3ED6w5vD0t8JdBYL
MqFtYzIUq6swCWToz8vMT4tqv4UV/XnbDmxrd7FGhZyrUhcrnp4gDn2papHnd1qQrty5p2w7+b/z
LdAG+/f7/VqXk5MjNxVwcnQc9jSJ+Ve7lt9Qsz6XYonb0LvRmIzT2MuTDrDSgCNpSCH3TZ2uLKOl
Tl33xq0wnJk7Eh0JDd4n7exBOSmt4sUTp1kGtx0IgeHJbKb1NCwcnjwjH3NMQw1UFAh+2W3KFNRE
vA3Qdi91J3Bp5JBjapXLD2k47JFjWSzVRLwVFCgZkSAQodidHgZRfF1c/wtH6/jO+lt8zsS69XTI
VTvj3k45+zjX/XhXg6G/0QG9dxb3tqBhQt5a6Hh5hUa+CrLAaKLq0KTmSohOXHe3vy3ur/iDiXmT
0xKUEHBD4bEI0wT0eFA/jeeELyoKPDD2PAoPWisALXMwv9cC7BJ1WwYvSoVO9wftDeRrMilQv0om
1H0OJMwvxrrQO4lwqvb6ZGwbacSEthroCP1SEdcNekmPHPMfIu3XAQQMORQ5dkKoJTybsDkfpHoz
WqLw3K/H/llSMn6r1inYuZvbJmFEA9Ehd5okBLbepm+x5Eh40ewxzfTH6ztp+/VGMOiXxQlUX4vY
LZcAnBlB9bKpfe+ETdvXjVAgIN7iucDbxCltWQiFvTyZDmria7hjiJYBTNhcNkDoU4GcJ0b6JvyN
S+HyWdR0fL6+OJbFN5kNy5xPK3gZw1gtQj1AJ8w9jXkFeJ4UwW3PaxM0J0HLA3x/inSXLBKNhhgA
m6O2yHxxm3myLQpdnIwLQUEuRJ993IBRJObQ1zrUVbbHHmFboe3/F19PWh4WcgAotSk0xCYpHhjj
Bgze2d7Xc77UhM2FbkkGCFD6sdes94EM1SEtScy79iGt+uSYqum2C65JWEjTek5G6UB1LPWnuILk
MDRLmPuu99f2RmMyPLmacmfNyg7H4lSOz/7oeEVUZm0IoZZ1dr5et9jw9XsKM9y57FdO03TiMVG1
fz8tlP0mGlLtBzXykxNq9CJPn9AZJaHaXuV31we1OaHh5SB1mLSAlE4snGl9CCsm5miap2mvkczy
fRNNtxQsWDua+8jHF8hiC3fxvw3Q33NPN/1+E08HDQdgUQQWzeUzirO01QeoKO/V4i1bYiLoWtay
mWxQM+29yHIFNZY+hylS2yM7gdr8yPEs77xdjKbFI034XLmQfOkbDMegaauiUU+gFHU6XoEtlbOd
U8m2I4bbr0MHjZ0ZzRisKce7TPTd2Vdk+n59P7zNJV65XdBt2IuoIlAGZqMQQdwsQzT47t0yVYe+
/LGUGkqffSQG9qiJul+7PmqS7gllrdtg6pTSf4euVjxBp5xvQy8eqgQ0jKBgARKrvpO3uYuJsAuW
rFSdYEEMQn2FNCf9TxbhbaxBENv79/dnmkIqHHqj8VCV7QmsmP2hGyEZikNx531is2fD29XcsEWD
cSmmvozapLyT1FVR4+fnnLjQ3pnfhqs4ZnQvfWKzBhNHh4uj7tIO+VTk3oogLgsXuvL5kClI867O
nB8yUjjQtlV5uIJsv2vmwyJX9MsFbtU8TwXJ0XQ2uXLZQXVYjN8E3ZVIVFTotEe6NAC4L89BDI2n
5x5np+3rxmvfR8sFUHJpELdTd4eD+qVg/U460PZp4yqAtmLoB/vI85bBvJxAsDQe+n7aw2//ZUN7
xWtNgFzg1i30jnGVRA+bGE5iKarkGzgOQRojwP7bRkPmeO+DJOucSHIm5T3EgPgUuWnn8sgJHNc5
QKvL848ZhO69uy4NwU9XZMTXD926zD9dKvjRIcF7X+o1iVbcspvDBIrJYOcgsMROE3HXZUDDOZnw
46Zrz54sX7J5TqOG+Hu2bNsBI7pkDXeDMGfbAMMvD9scISdyW4MQJcYFo9jSjMka+OBW6sHHKH5V
a/Ip9MSv61HZ9tuNyFJyTd2ww7N+FH6Pvt1uOjqlu9dYvdnga8ZjRBVkMInHuy6IIQuh3yE5VKTR
DErZYwOKtdNSJeFt0ddE3flZn/PV57jpjYz8bFF9dA8FTWCT15fp74demYmJvUOfKDCxoLKIEwKJ
y5Pj10N58ABH/eyBLeVtNZcLeywrXesvTpflyalcSf02DxC5jlANAbUKJIfJAsWkRTgHnQxdHUEv
csxhK2klQJWKK/0R2kp9AIGRZdprcLLsgAnoc1KSZEz6fqx19rIZ/2Y+PBnbKM3H296DJmPenMh1
zWrC4wKNQSv0ngIyHCD9rve0DSxGapLmNXQMgTpFrr3XDES+uPHclymhO0ef7evb/y/uJWExJhBx
cf14RWoRvEth/QC+3XyvoGv7vBEdFnD74ajbXstunvyaVIecFvLg7h7rgyW8/T1gL34+hynpcZp9
nFmMR1O74QdKHkaedG+sZ/3lV70YAuTS6DcKdBDLFPeQCHLt9bdUyeK2MujfloKLzy8cyntFr7EB
VdLe09TXBx7oegfSall/E7OnoKnkzrr30cBG9cM66/KMDb+tCRjXyH+NB8pzZQ1QNIsV1OCP0gn9
o1jdGx/iJsxO9NCk0TVsh4IiMAVTdV4lEWnqLHko/CH4cz24WSzI5LsDXnZFxx1qfQNpx08s4e5H
TpbsF8j1knrnELak2t1t7Is9BtUZkOgFAnTX8R+4zJVgDHUbcCOvVcFws0v930OYZF8HPnnjzpi2
nTccG2A4QARwNsdTmKbtofLAAI4rc8d+X183S2w1cXfO2NbIVaCKCc3DVkTd0Pv0wNY1/C/gDfu8
AGDxcn2kbZVeOX1c4xKAtlq8ldIOb+Ui028z3Gi+B0DSfpRFUN/mhCYQr/ADLltFUM90guHeR04S
ZUGv2KnG2iZgXARqofqlcgkmMNV+d0jHSb4FuZn4LnDX3zmjXzcxYkLw0H6SBVAN9bHdOUcje5Cs
f9KGMBb5q1r4fbImpXwzdfgh0Qpo0p4U9OtmQEx0XilyCsNaEL4S9i5QzVtd8uOKQxH34Tw5XLeA
122ZmPA8yAOKMKsn5MwCL3xHq4HdqdLfg/Pavr5N7cI7Q8YqWDJusOvgpU+CJd55SP1ixw9fz/cR
E56X9tU81rVH46Xmw2EAt+lDwELvDvLZw6nTobwLhcxvchViUtlRFuRLDb5vwF5UuRzSNGvmI7hP
/4ezL2uuU1ej/EWqAgkxvDLsyUNiO3acvFCxk4CEkAAhBv36Xu6n2+7r66o8nSrnJGZvpG9cg4DA
LiAln1kV/fcDTd9j9aAy5iBe37Bjisv4prvxwDqlCrGl/3Qf6XsxOxU13MtmYceJi/08SDHABCf6
TJ3toxf+ruyvVb2FLtTRMTDdcOgWgMiTNRgP/3ZY3932AZLu8OpV0fGNMjnmVCzhtw1mx5+xkD54
+vcQvW6AwCxp8O+37D7ySX8b+dT80xyAvsffAcFhw7aRKDOnJQZqKvpj34yO/+mLeQ+7w8AeCkAT
Kp1VeHkVdkKAS2/iTx79g3v2Hna3mG0L9YK5emBN7wtZdz4F8s54XIYo2vkhCebse7vQ+eV/f5wP
CAv0PQSvrmPhfJiyY+eESYFrd1BmwJCVLPnbvOrGmbSH3QKFRaMtB+ZggQElWNgFlUa4aMkjuC/Y
irbolfJspfFeyBiC5SgMJljJ1jKA0hNYo+yS9nP7538/9EeH5+3n/xHrWgktJDiqsuOaYJWYb4Pu
5jw2cv+3gp++R/VZhUVYH6wIDbOcyjG0UUG03sp/e/x3pQCVETGe45X6lS4nMJz6O953/2ZfQ99L
4ak1TaDsFNAj1GfGEs4M80V7LGg6JT+TQ/sgTafvgsM6oC0fTUQxaOu+7C4ChI2Km3iy32oNhGIf
LfQwfLox/yBOvwf6MQeQU5xodoTkDTuvjtBiq6P+lOJTfVLbfJD/36P9FondzARNd8CDsz4pIt0N
37OgNmPBtITEXxTE9rO089Hverv6/3F4LURurOtZeNRcuTINel4EPd1vGIwKXtKF7Z+cso++trff
/x+/J27mWm51Qo/W+xlLBmh/zHma2ZYVw6zs8m/x8D0OEJbu82LfjtuKJfIJ7hh12QL98cmHeLvR
/3/VTN9DAHsXgCJlWXAkfZoWbRQnJd7Nv0GDafKurydi0hiJhnj2N2W6vQ54qfrxM+mkj170u2uu
7NbYGBCEI+yvNARF9jsbLGsJtwgsej8Tnv/oC3pXBSiiEgtbH4rGe4sewd43RVIz8/hPkSp5d9H3
tO2i3gThMZ7k8jhESt50W/+ZU9wHye499m/Rabd5Y8Njmk0i98OMKeNsSe1yYpvgW9COywKCOqk/
oUp+8F2917wTjPJdLit+37oCUhG5vsCafP4EMPDB635vYbzyCC6Ucg6P3SxUFcXR1aj4YeXtnicJ
4Kv/9Ebe4wL3uUlTtQ3hcSTN+LDD1/gLt+tnM9IPYsZ7MOBkErQtPT7DrnZxswmSXgUm3PscrKLP
0D8fvYW3n/9HXPJgXWxwtaEou5vovplmdTPElP76t+/n3ZVuXboMqFuCIyza1aHHrKsM2+4zD4aP
vp93V5qhJAiTOA2Om9X+oLJM2XyZ9voCsxEQPP7tI7y/0nsKbbLQBcdVhXUZwz/tykfLv3nn0fcg
wIRPjQW6IQTTMBq+N8TrR9D1Ph2VfvANvYcApqvhZjE17hhfJ3iTcVuuMIMDCVAGn7RV/33PSd/j
ABMu0djqFa+YDMmjQU1abMvY5DFZlysimIblWtBd7LB0j47tnyFNP/pk7/J2QlQziB6xUMA7hObT
OPKXbA/ntthgXrdV//vlfxBF3sMD28iSBvJfSHg7289huIqKgHlzWH0zVXqZ3ScD/w9i73ucoBcy
RDtBgmPYwaLx5HsY3YI4rl1X1S7RYwVRBUkhCPxWAP/vj/bBxefvLn4HZbxl0Do4CjhqYnQENa/Z
tdPh3/71dxffJ8mSBs2b+P9mmy/GkvBJ7fv6yZn76NnfXXwn+gY6cIIew8RN1cjbF9hy+k++mI/e
+bsLz8eRWvB/cWdMMhy3gGSnXncevMQkvYWI1L8JxgOM/v9G3lGDRUH7hh6nPsL8bNzNmxT6Z4Nu
xv9ve/RfqrX3oD+S6qCHji89bqxp/gbRyjFTTeddKgelDmW7L2LEOOHMt27Z8m3ad7S4IxH+odZW
LeXe1lPwha9JRot90v1SQcN1AzwRHXFdQM4FrhHS8tF+z8DbDPJ4l9FSBsTJfIO0wty2QRGl4EGs
8oed9qs6qfurNWP1XcrcfgcvJVvoKVkKs7RbPqVjh8Q2hDlJhzUHneiyCfsjHIMt11nTFV27jEXM
99ehI7BQnKL1EvvMAJJvbjDX2coMa6yy7urTGrk2Jx0Z87g3NezUElrpDC6OZleFARp3sfq74QE5
dN3we2HrBqn7DpxE0tyJ1f/RY/1mBBg+8X36A5fL73wOHme6xkVHnc+XYF6LMIjiwszrtbYUMmxh
1B8ICNCcwv8WMF9dNJJfFkO+xi2bSr3EX+G4OueTnG7dGN53IX9UA4RSOEURqoaYF1Mywow5Dtai
MfuLb7bxQoLtOQVFskoymHXOoX5MVffUZt2XBX9ewW51Kje6Lcdh1lkxqp3pvNsdjOpIZ3Im1v2p
mS09NhEyimzczVbzh1ps5NxCyxgzfJYjJd3JzKkcIt2PGlaohfFpg63qOJZpwklul4kcTLO/Ggd1
aBEFJndBPAPB0lxctolcJBCIs+xF8nqFvDv9Y+roLoh6fkuMu6BCElAmYwB/CPYnoGSEQIxSx3nJ
ruphuyiXXeDs/cqV/01sdJ66nh23aE5zESs4fNeelhsK0xy8LIOPaJZiartfk0zD0i3Rno81VOrg
lSTPfQLddAz2+QmGLP2l3WxbhkJsFWPdj0S011bbNI/nkOecw4Yjou3ftY26XFLV3LlmuIc4lASG
kvd5NydjbrCEzhM5/oZC017Og1qqRAWPQ7JsBV7bBqPNzuV7ZrbTZl2NBaFNS+aUKkM0jvks5yfK
3cNYT184CQFJnjGjxT1KscsFYMKl7UMDT0usp21Xcg9N7ADiwMfGzw8hZMVyM0GtzrR+zIcknK+j
fbrBpfqTDMEpaZK0mN4o/gusovKAZbQiVi851fM3FfXozsLh1XH+C7wzjIUcNwXEUKE3TPEWXZP+
WHRvKx10YTVgAFKIqDV5tHY/R5rBL5Y4zHFGn9uwn3Hp9J/IoIsECvp2isK7RaXwclz8eW8WXWRJ
d82j7AClm+7KT7QpOMNksl7I1d4qf5q8/dLZ9t6T6N7HuDZY/OujIQh4wah/h41jgDzr6WBsitrW
8IInc3YgcevKkEhfrAropWFoSBEr/zrTpcvJm2A+zE++zmPwKJLsbqD7XPXw2cxbhKfCBQCNrBbo
ddvM0SGuzW87rRKY2wnYmEFwGANFS6GgcpJ7p5uC7mAjpXSnJzaItjR71B7m3e1FCIuB8xjGE5xO
96AgfXTbx22bqzh5NXv8NI812CcQ6sZJcS5fIC5zDCOIwmbpJh4wrOKXwREr8ikAdWRgWfA9BPr3
+1RLGGKGdQj9kWmcxF0G18eo4IOlz4IraYGWmuOb3abTRTgmDxZQkvtpRLRxwdwvRRJhhl0kUHxu
84XEzQHXv9kLFizkSS6w404aNjV4DXQ6qnCLTgOUZS/BaIKThVXJYWEyQsaJ8RS1d/7SbW9e8XWI
ALoBQnGOo2h+4Hs3TUVWgydHAZHEXG/YzXUwTJg1ioaLKGcrMEo51Gmz28Dp7q9vW341D8Bs5NYk
5mhgMFlG+LUidzFrr7ij4rTMNHF5iJb8K2FR+KNvF3sF3kH/N2vH5m5KB/4QNqn08MIOw7sms/ut
Zqhmi5QP/V2UNuR3tK/Lt0avCd5uSr5wL7rjChuWBjmOyyu7A4Ke60HvN8nUWXMzwAQMVjw87kk+
U8aus2ReT5aJTR0aYtkp8/N+os76b0uauccZ9sfXZAcpPofpo4zzvtnqcqJvXhbDzn1fTTQd/yRQ
Ond5K7YB2vk7RAY3Vz+QN+4uIsRtu/LXcQYEpR9tX4Qqk/kwD697Pa733bCBEsKsy2kQTF8H+Mdd
oBN0A5bonjO6HdOYfq8Ve0hxgHKI/01IXvhMcGfT5eDGJ0IFLSFxg5m3xfnjqX72LXn1OEhXUWPv
nNRATkHU+VsX1DgkcSIu8OCoc1jh0GoIwiDvd5A9EMbveZdcak6fwBp1h7SHWrLY9X4RNhnyceWy
sCOcW9WInTyI6BvCrpi+Av8dlRwY1wIp75eV4ktHMLWOp2QoABQOr/ZoguVnGvuCcXMnDQwtezMC
xK+xrGrG4JbH1CCX47KO8Lk8m0TdzrAlBRel/rbNvIdhNa0ijPjL2Q0cCXyZCurFnlOrX22Tgaq7
x7Jw+7IgqPcz8j+aEEXssWdGFCYeSQ4j1Vvl56aoO0UKrMxJ7jPw03rDHoXabeEDlBfGbf3ZtOMv
bIZhSNVg4dmjOsl3Nh/XGIX/mFpfCM7TYoXpWgm88rdhBy9eKg/Rs0D9SsUCy2gzN9UgwyeIwHZ5
G4YK2GIdlStfNUax2VL0ZPo51+Fv0CGb3Hb7XmYTOcV8SOE038lylkACQpfwqYc2Um4UvQ9CZi4g
hgA+OvP9Ju5VikzL5A6xIP29SeYeH21KDu3G1sNghu4hAr419/N27BsdHBbkN2BM6psFqNQ/2+qn
HEk+OAGY0B4IHeLDOCl+qltKMHsDJyeL014VqR2SQxPM8IGEk05TwmNbSET5XQ53piO4F6NYsaLr
4SXQ3XDD9HRKwbk/CP92XdAXvjmd7w3/yrZgHMB5gJpkwTub3OOQLSWlNj2zLHxr3YX+vfhRnuNW
+xOQqHu1r830K4jboUhM6r6mS8QutBbpaRfenMeM+4eA0eiLpZu5r+HTK3M6c/JSC2vutzCqb6HL
GR9INrbPGjzfE+zg6nu47s7ljHnHlzpr9R/oNLRV347+Js3YfAXJxQaKQiPWzbruh6IOZKbyia6I
EEPqHwyLIEOX6v5q2ZfVIi3DRnz1QXYVNHVwhLDPWq0QX77bd7GWLlM+QmQc3Q3OOn22TWe/NQPq
m0FJVOKSraDm7QOucNw+yXCSD7NXtOqXPQWzl6kCbwV1n9SYik3WsKuUeH6YOx7iyO7bTWOHunQs
1o9LKNKLMrwVecpbcHCQya9NIwZx8Mx0ZSObtGBJTQsQNGUJDbHmADEojpU3dRX1HTv3GR0q0c6/
hprUr9pt26taG3xPDaNVDHPalyxesy8ZJoI4Ga57nOFXcz/13XRIs9pUXabbo5i7oXx7zzcaFl6o
LBINgGhNTnZrx5MaHVhs0QSZHRavF7CvFYodDwgrluRVC/++AiXPVk5DHz2xwMdXC+5umVpmbodl
HktB5hVbjj78OgOpX9g3NT3XrQlwgjEtXRKTuyzh8UnNmB7nXmcImU1d0ycr5mw8QZAHru9zPK8V
TH2VgHtqMnR51trgezxDzSj3IJDeSJmQSx9IBdbhEKw5rZfmq/Qrv8MG2f2Otjl4WkPOrtQW1r82
WoffqQiy8EnwxmDguysKBwC7C/Iz6fBlHsZwr3VBiJ3pT5mFai/FlrUvbWiW4UaEwzBUZgdLEMrE
kCQsRMvJM3wMa4X+pOm+C9YR8CAaDG0u4cKJqkTjdJ2jWGdRybrGbRccczVeWArD04JOuuVBPrBa
/o0AzkEoJx0Yh6pNxH6C5WUQ5TbjU1vaHWoBqFPpMFZrmIEB0Zm2KVzkRnqCewE0Rhw8nfUf2sHr
/couu6xPql5CkotFLD8TeKx+6ZKZg+c+LjK+aqI99odpI6HMBeq+Np/2aFjuFh9R92PGbHwrgChB
nWS0neU51SYL85UkvQVUkyJnaZiowdxSvBEPxzTpQJFpGrRIsDIfgnLf6g3Hr8MruCdIQ1CobSe4
K4DSn+ljaNvkt4Kg+lqATBma6x3YkrqsozbrL5HrUn0xZE6HXPcknIts8KO/jeqQdaB/muzahCMK
Q7FNLrqLFAOTFS4/aBl8xmdkzWQWQV+RyUosYxXxD9moe/gkcIa9dsoi7w6CsDA6LPG23UNugLAX
oFKxkqZ8hB82/CcjWfUo381hiDbS3UkyYkujN1nXpZnCWMBFfZRjsdAlno4mHJh5CaSbA1SY4DCg
9fAicPcQzWPy0k2DwPJohLrNJXVhiDJuhbDtw96pLb1MpAn747jbES9B9kJuZ52pKDzXapjTW4wB
EhHmyq40K9ZsJTZ3DK8tB44ohlHjLk2L9rOffrdDsuubnfPZ39JYw0I890Hb7i9MM9kWNUkREIie
wvTSNdqlecbdBoQQnOpGcPwR3iu6zegMAkh4dHlHWnUaad0AmI4yATaPa+8Qu6A8XFeKEqBGkQlx
KxuxIA8vK/aKD75hAXl+s8lmB0dDFNNBJxna3n2IvrraMegjY32R85Wk9Q3bI6rKViNunIz165Jj
Kd53OO1yxaESTRZX+yQtwbSDa3NOAUUOXmrYvNzwrg8sXOrh8ZQHKZ9bfKYBekRehdl+COAKRdH0
h1rgePtsXPJ4dNmK2ztAJwSRfxkONpznv1bw5WWeoKRcrtDbrU9SAxZ+GxtC0wulUPcrgObflhxl
HNuu4f/lw5LYodU3Yun5DPWLVPVnPdd9WLltYRomatPgnhK5h+yRWoYYhmy+7sVimzSAlaZKmkvM
GeSNI4L/VDXEz+l10wbmznYZtqZoN2t7QFZG38eY6+SNJDtJLg4Fl4SkQQcncFzBZDmD5ee+1VbF
34lolhaTGmp5sQQ1lhEFPDwae0AnPeyvfmlZdIvVbDv8gVFI6P5AdB2PZ+CbVtGUZOKVeqV/hRz9
YQki1Mxyvu1+uR0D8Me+9BvQfoWN05R8heXwZMu0Fk6gpAo0VvEgzO1IBjRCXgD6GxOmzUhwjFar
m3JHLYNQ4EQrvkLbo5uemwACNBehm+Flk5kQd5GmI1wM+TT3ldFazUW612a/+HTuQryoqVMgqoqd
5Ttdmb/19bDux6XXO7moeO++j42Ym7tlnRaWO7euwxlnhw357kXWlvAz4VsV+tWsRzp24V82tMEf
u6T4//oQReIRvZ1NrqfEhgrd94pY5Hvn+M24gKdxdnw2wWVgfvPnaOqm5RBENdE3ODEhv8fKwWF2
Ba54VDger1EV01G4slsD9PIMV/0nnGbt/icIAPf91gLU5HOMj7vomLI4gyZi4qDUvigVBwA6BRbi
y13bT1fRrFNfhuGciCpet8Fe89h5UbA4IulZ0T4OIItnUnocwgXNQIbhDToPYld/aGHr9zu2ajVl
NJgpQg5yrbrGBn1mF7sNM+6wR74qHVEdr+rEt1k1z8a4IwZzDqG+5h1OPeRe27wd7BZVqZyyrQLl
Y0STAFEHkmOjEEy5UxjDXqEyiNrrpkNLUchpXXwZOBJFFUCI5HYZlRDHrAEdJTfCt9hUAoZoc6uD
WF6hah7mE9rCyB4XZtq9VIj46MSSrRFXQke+K4nYqMe0TNd/A0bIWsVypLoUplM/FJfNE8jGJiza
3dC/SQuEWt4vTs7l2CZsLFu3sjtwGMY/bz9E3Qt/yabibUu6Mo5M85xAWTbMfRzzH3MUdNN5o208
lNM+Loi9rSLhUHBl2V+w+ldeLdjBTWjja0zVKGtRHWEu2OirDTIF/SGZnZRHa/kgLtCHivFSYDfq
aOFqM4uDSbI29rnENWqrxUJk6P7Np6M9Tw2UnxBy42a6cxnMmwoshcL4xm8GrKJmtxsBpGILGAgU
c68WekEjzJNySvB5DxZytijB035C/ySgGoUDCHsU6GCP/mlYZAuDeHT8cU5EtPGfUwem41cGKcLt
EEFip3sARjVMGozKoH1QTGJ294k0gCFxDt2lb0pyOZ1UAypUtWRKyfM0QsHyd8ibNLxkUEgG8Sns
O/kMe23VHxCfY4wcJ00hRY8LaSrSyCAq5epM8wUJDFbVkpDU6BxyqtCVRwGChf91DdjqWuywtcDF
yGQ2vmrDYnPyWyI2EFuMN1cQUdzYWyTc276Ikb6mHEl9EHmGahOJWxq53qHdpPiDWmI5c+gxTPyC
is40hwkjpjl382b2coyBjz+3qBbDS0R0Ml4MJqvRpaciPMHz2l4rSNHqs1EascdR5tF+jmByVkyH
MBYaB86wdDC81qd5sl0CPLThD+vuB9TpynQxBix8xrijW+o6l5J2cxmHEceodVXT9HvmLiAlvk1R
38G5DqNCbSL+YCApYJBCMOWsgOJowgMWpzOiIrhjsoR2mrCXNR3qZ4F02t50cLSN0JyKMcmhkOyz
W56JEeDvPRxcPmTpUrKGrlfw01j7fDarOY02C39jIh58xXA7eab9bmIkz3Wstm5coGavRn/3VuSa
fG81YFAixlQ60XN21477avJ6SDA8FlEHY1Le3mc8ZhB4CfbXRKfNM9LKciXhifetJmGAElfo8Th4
P6KelNbXaKAhYyj7sDlQ0iZVDA2vm2A19ZwjKuH2Roj5cCybydUUrjJ4mz92bTWpWr7IccWMpNvn
5Lo1UHwphCMc48N6C6q+DpxFjs2CCgRo99SHVDs0RRN/Uhazi3oB6LOSkyRVMtvp0uG9YvmQTgEO
T51hY28lPGghJJscRr6t6K1h0gPOk3VfdkbHx7rr/YFjRqEvXd1AZT50DpOliNDnrHFeH+zYK2we
WptSNAUb5sI0pW5HxZPup9ijFbsbon688LBGX2wC+Y2YGs4jRMivtZ7JeSMUxzBL9U3TrRxmIXEK
SqNdkwUxT9PbSGCD0Cxh8AuuUO64LqBcv4XsRyk3Xnosv6+4N/Ka4vci1gztQzJu7A5eI/XPYDJ/
9ZC2xbJGm8sziNqfxn0JWI4EuGL+u2YIEiSBgjJDksIO7bHzEXbEbRA7SJSNy7WXNHmZ4gkBpxv4
IWsi+6JmbX+6UTeXOWrn3ypJMYnfUjqDyYoOKN9Svd0kaFJ+QUiXImZu66QOu+3BQ4akaMMKmszD
XjYeNC0UraOL8n3h1OfjHrbt2YlUpZWe6m09mzrY1gPa+VfpxaMU0VSBZ8duw9irtAjBxaoGAOtR
CaJfOySDmYPKgwKZ5LhvFPPhfX1IfdM9b4ypMpshQdWkS/sAzWj9d8AO5jX1M/2tlUfxuqmgQ0ri
UxmMVqFHUst0btfgfk4JlryCvVIk6htA07BzFtH+nXViKoIps9B1iFypGBvgutRnRbiS+pEl4s39
ttt9Ne0Oioct5KiwNVpyTzBZSlQ8nJRiGQYLsN7F40aHDY1alen65xDsNZaBa3rYAi8wPBLqgPw7
P4OMhPoFmP7bxtenZONBFWzwVODEd/nSO5DzVbL8DLqGXC/42ro5WK9UsK8n5/TkKjAGCDZFcMP7
8wZAfKEQFa8sKIWVtfA0m1PDDzEhwZhznSavYAvHGbxHJ3NAjImqiUTu2sE85zwmJjvMYgRyRCdR
gT0k/natuksnYnKJXWrP2L6Fp72HFNeGSgsqO1tcUpXWj/GQuXMWhDGuJUdTHvPsFR7aOsmRe/1z
R5iHMxysOfCX/W+mEaxCjeYlwYIjzyBhnWMF6VExzKT0qCaOQYvmdGaD/RoHkTxb5y0MYDbcRtJF
XzSMpRT2bOlwhIHYlvdQBe0BhDD+HiU8LzWeuHLr0rbo2gn5qsdxuUqzhj271rmrFk1WsfVE5ms3
o4GmUm+vPvXrScO35ppQ8tKHMnlalnr7pm1zl0aBA6kfqy8jNoEeCF5QAs/0ECjenHc+jEU69eNh
GMfhGdP99OvOW/OMpY+NynThyCsw0CzjaY77auSLDb4Z2eMsBcukjmnC0gryIW0JCLeG4ihPpwrF
VFQtZGT3s+JZCeqmvrTSedScmcilTkIo5LzNM2o7YpUTbeXgKbudh8aVvVq7Wwwl9bENdViG2far
QVVwA+f69qvvFlaCZ+BO7US3qtdobXRIsiIZ25d6Z7etHdHDhB0rOrN1hYJx1Jsod3OMaN2X0yw7
B9fyBJNiXWOwiJn6js1GQDM0dGTFayyjqOWv60jam0x19DLX8Uoxdn4b+q+0PlAAl0uBhRweTdRx
sbhJ/p7i1ucxm7undaKIS9gwnVky139aGdoriDkMl7F928CB8RE9JfvGsCda0MoXydBAk7leQ3+z
vTn48k0BN4K28z7QLHrmPBkceklQ9ouEwTZjE/RbKM1Dz1E0FymmRRhyi3GBcZTE3iXZEF7yQUNC
L28YxLzycBgdJDEU5J9310y/4TPhr+giu3LcTOyw6bOwocfg5TylrIZztaeHdlHnNHDzA4mD7Cnc
G/siJHZtI8rTMoXk03H1PQGxT0w3xuEygqWor/qIJOfeyRaHZMaCo8NI5iHKmMITEvhcKvzTwHhM
Y1WrGOu91Niqoc0DdKWyw0q2aMciME0uus0yDCOIZFUK6dqfJgqhewZzroJjUgmJioTc4qJPeYJR
/quPSPAwahafIoJAOK1rdlngA3GY0chfeUaSG4z97I3ZLZZMtDvBsLUpINvmf2E611aBW+TXgKnH
vg/VZZNjh125XX9Oo7oDTx5brmGCWRawNkejyXJGRbbLvAl9fJA+ejSIC7lkY32aHAKWyxb6o1V9
+Lh3K4Fg+9A9x5FUR63CEJUxthoAoO2/6iBgf4M4/TNDuhmbi3FMyjdtBWx1MuzWM9kfnA7sjQr5
euDwqCoy3rNbhwiP7GSa4CSlVSUAM6A7qSwejumb6YYOpLny0HM7AyLS/Mww5LpbRAyd5tF1Pzc2
L0e98P0hXePh4sOZVFKL4Us2WFLuJgBRucvKzgpfJUYAZpTJZ3gN1TmAHqJMCS4rFRsGwy3qaspk
8gUQw+1Qt2tzo+rsJYmZvkvM25Apo+N6RZokvupch8Uf5jZ3kRjWwyIXzPhFwPrCoOSu2mbAm40V
h85shDiIGR0maiBd2QrSBvY3OFH0lmQZObhYqFJmGwDRqIgvGQ9jGBMk/inEdg7dnEyvW0i2Pw1t
auDGSyoG97Oyp1l/TUOoHeCXsOZVp6kHVZz9WuSgb82q7vpgj75ICmOdCbOma6wLeDX1a3uKeM2f
4LGU/eTe1rd7h+VkL0ZzBovS38Cyur0AeRlWQaArQEySrxK1YEWI+T+cndly3Eh2hl/F0fcYY18c
nrkAUBtrISlxE28QlEQBiX1NJPD0/qpnbHfT1sjhiI4OKUpVZAGJzHP+7cidUXM6hmaPFVivoVWa
KflSeQHgoVTN96YHaFF2DuZSFz1Qosw2q10bm7mH/quzcdrSFycnOk5vP4AwbnkuOPsBog5dNi/v
qpsIT+xX5zhX0Nh5zXmupzaigG5yD0651DAmYiu7pdz2VW9tbURbL2IYAZ5y/8l2i2CP7Uhd0OkH
8Vr0edhN6G5QKcDakIrpbyWKQ+rGRZ4BIptLYeXDXvPT4ghOkYXDVLa00W3J80AaXIOaORoCCePg
rmlcMfLsS9dDjfSiKWMzoQAikMCI5gVMIeN0OblG8FiS7Y0AZ+hPGkTC51QytDMECpxOZhbkJ9Wu
b16faQS6JD+8xdg0vVV+MixjJTIMrkMzdSesVqPaov4ApV+pw7Js2CqRqH3vyreuDTrgvMGM4Kzm
3bq27gUPhwYOVshyvza2tulX9xsPTU6OsmpPwaBPe/qvmVKiKHegy/ZnDTrqgBMe+qD0XgqHMZ8J
3nVaB0YpShPP8aIv/cEor8TGAm2i1FyDaThTmNDqP1SVOYQupekhoI2NJrCDr2BH0MXMQnjxCr94
Wq7e9EwnjiUpBu1Iy+EfHGri+1mmxqFnY9oymxM1jUajeZZjkN+X2F1fPDWJu1IwA7O/Kq6StKsP
0OHlWfTdrRFI/E7d+txRCGxAONOo6h1tPybBZXCXYItU5tskvDnW0zJ70qg6bgvi2bZFD5epvFLe
KCiCvcjsl9Tg0U+GSZrEwBRVDOndxr5vcQ5lY/mO8KrfZQ4cleaP437RZo4JDI1pQoGLYGD9PjWl
axF9kHs3wg/qcF7z/H1t4cCMJqs3s02QmmuO5daAzqQSyXN2dzoD/H7pQbdQQJUAMTlNbFbfzq4F
NJ26MkK9NYDTWV4kjLo91YnTn/q8TA6LkmqnS5/s+DrDY4dD+ITRrg19myn2hmuqSKaasaMT0e9W
nwFCs+O6begBIrzMOXS0V9ZarLL6eV3M4punK0JxAmmnR72bfbCR4R5Vixe6ZSJiL3HeLUWUkmt6
625IhYrzkW2u9EuK0noctquu+q2dBF9aH0VSnwdzpNFrAWW10+10/aZK1M++aPStTwDUJ79KgvOw
un3kjiOEm1idm2DRvzi0SmCjAwBDUh10/M/RoIkL+ZFUmEY7xlY1A4yS4Ep1Vr9UPuXstPYPPZhj
rGZQLMT7a5zUonojA7G59ds0CVdfqqe8INDXsCxxUyxacyj94t10ZUrh7T7mgWNuPEtZaFD8LrZa
kJzBbPSN2aLEq4m9Oalk2mskh9/XTKGLyZPOObJ41GY9XZBwsJlIScCMmwUWX4c2A3a1iNxWZvug
MA1OF7M4WZoCZjE4x3XdIHbNyd8HQ5ORk/vpJ0Nn/ySwCm1dorxpu+L/iIemhyNlRl28Ik06VOgY
IqBWN6zLqrkZrolTQ6vQ88G5hCDN9aGey2lX50yPGPoWG09NvkumZ5/Ik9PQjdT9UTm2fhqVTF9N
M+CtsgNu6wlCr+002c6FmzxNFV6cJMkIaHPG8X7iGL9Jteq1C+B2x3HFdyFKnqxVL+O2c1wIGL88
lpr51VXOs+XC9qjUMULDRJmK4GATBAmSNeTPnBVaSy5Tbcgb3bbcW9zz3lk6hXlmIHwWiVG/H3JX
HmxUhrEIgiZeers+jjpAhT2pPMRUOjHuXoJzpGjR7aIyOSdLNwyg0RBI6PUBbBelkEFEomXQoqbe
IDe6jaqgZlKoO9evSY4OAa2bHqZIT8IUhUQosUdEGv53CskqPQ9iCk45h+Bt7hbOPlPJ/KI3xBTB
dhjN7XUKbDj1lXTZnCqAzNaZ1kdPF3RoqTQ3oCB6f0J4F9whHkOEYZg9gYfJvF95vG8g8JY7kjQy
lJP6Fi1Df67T5IfMjfQBKY4TexOHoTSN/JgxdgmikZy5dFT9J0FsZTS0pIKPmaa2YJvJCdLSCG0H
Xk0Y2td0APCTc0NXr9K6IZKoVhVyKdJVEWJ8nfiyn6DRukM2pSJysvFe9NywXK8ei3m0d7lAJc9W
UF5zAd/gL/LIdbWjX9FNQf9jtbfxbKlXcZVuTK4cd1mXlRFXrYT2dWxEn/nXK+MaMWre4qh3X/25
+2rDtV58N68oQNuj6xmXqSedyWlVWBbt42Kt9ytZZLE5I3Gx/H7raePz4OmPnS7J5FKUGcuq3bXL
inGprCGyg3q6sKQsmAHLipzGfa/7Tux6XzMi2wIIZ6jjGNbIInf5kJ0rJZ69mdZolW0XerbbvOtM
YTxR+zIHEx3GxfK7iuYXUe+Lj8n1oVblqKN0DWjPCoz9kjPt2RjGYed3sts7pQg2MCrOXvWBHxUa
IgwEm0jKo7VYxfdGtGQmr9msRTZ8404bgUjXPp2Miz7ClvZ0PD+g1dtzV1EV1LrlFmGizW0c/C4X
s1BXZaPsmYpY9FBOthsjGzPBP5wUTLX1xtdA9+GDx4n2YKnlJx0V4Rv5duVbn/bXo166xz4FdUMA
mGg3S1NZFDcL2kxpDPZ7wOSRH03aMPurQRXMAebKJ6PCgMEmozGMXhsmU4/Z65ttEiQ2tL4kZsHS
avUmGWm195kZRm6ctxzsTKLTcddB3Y+t20HUz912totil6ypHlFXliegTvOcq1nsl7mvKLGLAVUz
8er11rAS9wcKB3EYC4iu3G37RxmIaZ9rHjKUmq21LwLrvqGUv1ED/tF5aObYXiv54M76AkTJz4p9
h0dVQ9X/1DtL9h12kSiQvAp0gEwC7p+hbOpHJmS2T3rmBBtrsvN4arT5qOt6O4bNXKxhm7bDdxms
bR+6o74YW2sRSMYYCLuumwGVKsFjheiqMK0Tb4+3Y/jGxBBQW25nQRNNM0YlkZ1pzbSjxhDLE5hk
iWAtH01k3Wtgvi0BCZjIVfOZEKdC3CYulCKnTovMgoLzkvmjuavIIf6UdoPuxQ7RyCBKOTgH3a4Z
+lldPqFG6mq4eW+kGV+Iuzsta6MHERBPEyDXKOp5D5HWvKlUL5+aQJ/OAqUBzd2KNJZUSdDUCBoS
PbbbVd68qZwlgApxvO5oVyNdC+SdkYZ6N2awOpkelJssL9Mx6qrOXp70mZo3DJSRetECaLMploqi
MONRGyO7LSxAXSe3t4Y5y4nmpGi+oWz1umtss0kb0HpTFunzPDGQKB3dJi7qUWxW6kCgn3KkU6Ao
nvadPTV3yeB4G5hG69JUcFiHZPUCL2oRJrjnSQeYpjQl5G/buLUehP0QFDdBnbKAlQUrsHFrCRhm
MZIwp2Ce4a15YLUvOQBg9alIMlDTvuamRAO4j4y7snWaGNui9Lczk0+n7bXSuxuMxg42XW/1dwjd
g8M4pF4T16pfqwjlixbEuaFBEZtSlBbl5CjebIa6OGFLAV5vltJXM+KWdcFCkLtDcPCEcD0iSrHF
ckHKNukStrc+sL4hLR2LewE8toTIeEz7uPiNa0ZIzGy5YSpbUkXSy8G3xmbMJ1i+vkL+BvS7XsRU
NP0eiX2pQgA1rlPCPq5i122s5HFszCH5rGp/ab5keSWtCpHCXOZbt4Y1fIFjVdPOExRDI5Pnly7f
1Wth+nEia/GUp2V31xDr8yDqzCtDDdT+0muC35J9lVLJ8TOviiujAda2OtU/wRNZIgb17NeDZBJK
G1XLmL0MuWEmUcd8GnnTzVm/xHqlPKjtYB7yb9C8tn3vGZ7e3lqJnpS7GR0YEfSDVsIfuC6STYZK
XomSmaSFmyRRVzn3QtXOtMx2fbTVon+dm0LsMq2zY8PsTNJzx09FlfFNUj3fJ0FdxcTsjA8e8tB4
NLp7Gm51dIl42fS2Gig4hvu8aBKE6X6qMAY49VZNuR7WaF1jphuDwvKLRuDHzWVVBgVFUS1M+2Nq
6q1yWmMJqdjAnOGNNzDa6ouzyHsOxGIvTGk9DLajbmyZ+rcDwxQw73Uomtak26Wtw5Y7WePjCsQG
Ia1eJx0BWFogTK6zOYt96FdkmUoLM9/MdwXBTdcakcy3omk+w0NRbtqyuFeG1sboEeTW97I1VmWj
nWe7RanhYPWeJXZKTSE7oZpotnqeJ0ys9WxqV683l8tIf3GbBuM8b4LOM75AVerssA00lpm03cuY
L/LQogYhGFLruhM6Sa2PapTVZkSB3sT5NPgbzacjwAnDZheWXZK+IvHsT6Kg60NRZMyXwF46hPdq
6t+FDmRuoKw0oinwhYHZpcRQUIpeIeIxFMdEMMxba3DM2wA2A5ySBQU/Kz+nzjBuZMO8HXwzNtr/
Mn8wpy499O5SHfqldb4XjUlRaNbtbb1k7SlBi/XZdXT3aGaSU2M2y4FDjYYlNKTdZttG2C2Jeqbc
Mu2bhg0ZHcOqyRam/IeHe1WeWdBW+c167JVcX+0eSCt0liVQIcGcSZxD4x04DIcNvcqTY7pJF/fu
xIg6Zu597QskOW07Gp9tKk/6o8mLDeWQV+uhpHZS3X/yQOV3pmAA3TKKT0mgvRJ/UkDJFdmWLN1L
1VB/rMvqHWxCbbfsjAcP2VtMnGOy0UEu6fIabl5z6/X5yZK1vsl1BIR5PSNg08V4pJPAFmF4Dh2r
9dYIgay/MctdI4c2zO3hLrCbKV7bPI9dORF4M/nntaZi7oK0vMl9z4260V1ibRw8TDztxZ/MM8Kh
TVta9X4di32fzXHuIfxr+sG6kFNyV9eIqRlC9lRmlU1Qb2M8M27tbYHrD23Z+pEmMxRSnvMAzzlv
NAI1N8xef0NYdHaHdedMtXdwtPY0Ou6jj7CV1CXVQ/VkZ9b7AgZd4yXqUzNcEqPfW2BMyTSlsW/l
G2cuHyat+NpnOtUZhAgTWMBLs4PpZKdkQHCFF+0M/+yFaWfoB79dmJPGVjeGcIReTC6JDXFlbxJL
jJR62t1Vh4runUcMX7LVdYepzbIH4TYXax2niEG4RWRYaU590twnCrNXk2bwodz5UIG1Qo8MWRXm
nS02doesr+OEg9ZKre0wXHcfp9DFmQrnrbIFuBmnygb2TqJCGzyQaPo0q2g1TivgdzuRN3Vvn9tm
fvMN0cZpsHwJUAlmEKdw06l1EMEKyjd7zrbOegwcXQtuYYsuWmCFD5Dw1mb1s2ozjZixrLn1vgc1
xJan8P4Q22sdSbtq7xmUMD64aQ7aJZWIyX+Z4my2F1SqwTlvlpWH3U6DpylwnlqrZKgETdO0RT1z
krrRPmpeefaXKo3QWAUMmnb1L4s7t18zP52pymrjDH1d5ie8E+yFUNInr3FAhjVKxSVZ8q2ZIO4f
sQEsQ/k8BJ26w/cDeYx2IVJu6twoSxp7ZiEurzO7/wMkWhrnHbh9IMzbCVcVNNish6PtddDSwkRg
2eIg6rI3CmyMYOmQiU+9phs40pD8D7WXqWiukTUfgRRgC/vp64hm8cbGzjdK298muYnAqp/uc6QX
HHP+I7UrchENIXopeNY9mP7UXaa9PXfD97o3131rpgd8bmebvmVvmFl5yRGUoAf7kjfFo560X4om
PdZIhHYBquIz6cxTDB4tY39qli9cPGO3UlDHWjVe/TrtqN10xdRMob445rkh/ynKCp5Sr1oQ8KF5
yE74xXkkxw5r42gjyvYsM17KwNkX2uycOt9rTjDbVPnZNH7zWj09aIPb/Fgd1odr+u7FY0eKsEwZ
W6TXWVRIzQaPnNpTOU/ru/CGvCcGGzgPktJF4hAk2Y1v5+JV1mRO1BMjp6raal6qnA3R9QpYM+cH
3oX0uHjK/AH1r26aLCn3Nd0iskkyuy3CEPejyorIYUzMZYCe5Ef6zkFo2BYxZqRlODCs8+TJhGZH
F5X9Ks2VmiNj7OsuGQc/P1e4WMqIQer6j2r1QNvsau6mT6roDYQjeRA8qWpwHj2G94qwa9rl3GiV
3AcwjWJXdOBB0Oe6uDPtoP7KwknLo9dY3qfUS5WL0tDBSJeQ0za5M5aNazrLMVGdeyKEzLjXUe43
UV0pRTCR0OfYCeoOA4GrfW1cxusqDBQL/VbqFGQ3WdWdKKvsdaSn3ksp1/dhnbtTERT5FNOx+89S
rK2+y7NlAWTI0cRK3bszWbRDOOcT+JjEmkA9bNgPKMACJ2rq1UCWBv1HrZZ1DnhB311MVHYPhQbw
Yg1tecKnMBzAalCP4Z06d4mpndeC6TN9JroEs1tfq62RZG7c6trQc8098xNFp6sI2g/EFwfl9LG0
9eEgamfZmSRdo8wZfeuMiLe6tya/jv1uxtwwNtZZ6z3jRImKLkEQkoB6BXHMjFcSe34wPNQUuHFm
XFE9Xffbuxa9YhHNrXTjYRrLaDVNyIVRQNg7yxfbpP8bVDc+iczXts6SX31Ts3+f0/nS4liQJTN2
+W1dqh+524n7MsC8C6WYtO+50VJNDKjpqebJxkj17myYtrhxslLdOF3vEFpk46pLGnW2zFXbskaK
jeP6yJTX1YpH4mye8nJhEiXn/y1E9GfHGMQeJe+KLEcMxr7QbYl7FRgeVfY33a4BWTLasdUp58iX
YHodRozQKN3POub9sJUdfr8Z9KWzzPQBYY9zKNLV/Exgi9wMHQp4Y5ZjJEsD8iiz8SdQDuFObpcN
WjmLZo3r0AMvXJUKwHkd34yunP6B7fpBWnoVZw1DSMcUJTu1eUPJ46YHA4qVTQNAldRo88AoYIAE
dxmjBLHqXW84agkRmhjfOYbUdiiZfuFMPSCmRpPOdG1FX1Hegfn6WxozMvfhgNAOzoguAvckBkC3
LsuCb8zMu6JiiToFfSZDz0xgZpmkvCVnhSrdhfrO1ulSrYtAzOtSPBAcFDPxJ6cvDyBYhZHcoteY
I+58tpsy/ZTm/S2Ecw4cigIrHwZKfte3PttXQq+sxA9JexPWqiDQXGYGj+MgdousrFDHtBKNOtIm
lNLGJsWAyP8S99I2ZoVkMvAuc2E8BoH0ogaV1d3M5XtF+/HDulpU6pTWzhD6nXTqbOt5SP3AhYA+
6VhCoyM1epAy3eSINmkYfA2kxFtuXRIxm3xFQ4sxs7uaNQZjXkMmJTthr7Ps7RJsrszlmXqiCvt0
JoJ33rsKKVrqIM8zumDfq4K3WTSitnMdUq/sM9OcRNRKjJ52R3RoYrccH633g42AwU6Vqt4rx5c7
e3W/Uw/3t50luJwrQAtui/EoU9zNfaHfMWrG34+N3x2ESIrQb5uOdtccOOqRe/kW0hvsThREsDi1
ViYsL2cwLiUawF2Onjcq1AKDd51PLmZSktTavhRTdR39QQlZ1fbDSAvIAnHz3RyIAAIHHe5Ki3zD
NLkXEgqDiMPtCAQ98c3TOkacUG08gwk42P8qCn4LEp/pUZcc0eNbNmmeoEoZnaPlzd0nIhq1W47m
ZS/6qafD7UZUjKnDZjAj36oRBo/06ju8e/c+eqGj5vglSH1pU/wK2j+Q10M1y/qTQl41pbpDl8Qe
EYwgstNqW5GLFyKkPhKkfznIE/DR7Tw/03h6A916dvWliuA6eNLrRsHWYxtoW70Gglu9VxksxX5m
ktJlRbD8SZVyijUmlVxc5dVbEmaZq0qjBpRQDvxRuRKvVYW2O8mWiIEdxUXpKqVwy+vY9NVKZspo
7Ukw+jytgxHrKrjmEzTO2cYwF6FoBjc28bHR1mc3najOaKdunaItt2JI012ZGLdF1Z011GyRZeCM
81XDwQg4cxh05F2L8MdnE2scREM1IAer8r2yhRdKL1lu86TJcX3WlIXzFAoUnOxsutywa5/n+gr+
o6wdeoQzdVV4x3H1zIcxo20oJQOJR9FCDS1Xw3TRAG33NYByrk07UKpx16PKuqtdEk5ye5Rhbky3
qIuftVnTN0OZaCFStOFscd1jz65uGit7RvU+RLpCfd06lCP9Ml4A3dbPg++1p4GMx9YcXpUbdNsC
cy+wGyNc1AD6mdrMik9Mqo+ETcNZ0YnhC/mk2EIjPVePjOX86ghOcTdT7RbZi9zURSV3VpmdE9u2
NpPvfHbSSdJ5BHu3sMvNWgT6Vk+blNvRPdoer7cefEVVP/cFqszZMZdND1bgeBjmOsYKbCxUKXtv
KQQa26I6JEM2PHrSeln7tUDPAPdQ2yPiSxl8N5jtTCln1JHtsfCWtcDfjr8Xd3jJFhGk7b61A/Aw
IT5bSvVvuV3fuKZY3jBqFcekMNMbw8z9GDchObZN/9YahUnj5vSwrYt1y1wJ+bVXTbFdaTG/5KUl
jzWeh22DMfFz2eOYc3pE2ammo5KxHBM3hn1LTgAUdwDzBwkfWvRpnFS4Be3JiEzXuqW3qMhdACWU
DLzGm7R3E/uO2FPqHbVrdfM+1cYtO+MNsvCnfshORs4Zh3ZOREOL7NjjqiOtGzf427+lqi44RKvr
SSVD3yiGmHP1gjUX1ameX0zCLmjk2FjbRMckq7Rzssq4TcdNkEmcJpN2YXK5s5nkACg7mpgn0527
5ijxyumHywlMEIenNgu1Zqx47kPGw5tx4OffcU7R2JfE0WI7JB+kLIxmY4xLcSfEeCornxVgs6pS
jQuBV/W1W81H9sJXByZ1m0wBHr5Ms+PBnVBi0d4iOa3ElnN8he8s0k2aBmE+tNYlsDKIQCN9xGzB
Q1JO69Ev3M9Wu8y7dFnuDZR2BDo0qHpWOMe1KEpaduznbWfUR2q37mqvKRsgx0Q+iYnBAYOJiMAw
V1Tbqvvii+EHcSL4ZJFg+tqEwqFM0tOaYABFnbRGmB/x/nRM7PWY47u3a1dFU1rpUIEUMFWJMcVY
G+RNCIVCq9EF3NbwmKVrDpK3XmjDrqWTzKMELfrGwTkd6oN1Kse0D7MCDtNdtDaqMUKEoNYPTWMZ
4ZiYdwxiR3pSgjkWjo0LB4guSqvsSwr7LkC0C4VWvdMiQd+18Qvf3yJQryOnqt6TZn1aA7fcMkzk
SviUt7YwOwShLVK7Ah2rcDCRBkkHjWuuW8Ne1W1QLG6UUTY99dY6Ra0mE56uJY2tDrrX6wt/SwZK
e4RZM0N8+O627THQQ/JiIQzM45L23hFlwQxRlomtji6QXWn+2s1zgtFMlTvLHp9kUd51wImhBBS7
uvHF3jS7t8bXH7NswpI4Z2tE5GfJqobKXvRrbsbw6I9ev/FsidXnKtRvTfrqqqJIqtYnfyYAgg6P
KRCJBkPv6P1uRWnFSM0ciNmWFTVa3672rqwGNMD4AwMr1haqhVAVKw+JZpTiNvN0bmJmueU3XJfD
K0hW3UO5OynBqYt3xDPEDog/0vgm2NNl3Ft2X+20qdOMeAGfanZmpyP7SaVG4ozfByPclVPnyWFO
s4ko2UJ4GRod1XEfNasPdo4zNcHFnlNHHQ2jl09zwvJ9KFyJ3MQsk9ENG9dKpi08uRhgHIKVRw38
3AVv1hF9of4Qv8r8/km00sdZfsnkGJbp0Vy7WodMPAj05auPj+rHP8+F+klsl/0htmvRVqWU7uCV
NtYKfZSSJ3A7phJlzfKLYG/jmgL1v+UeXYOd/hBpl5amxLeLyk3otm7sKapzg1UHyBUtCPiI7WlE
zwzB2hVvFPvtt37sFhdMLzGr82pMVbsjrkXd//Nv/JM4Kft6Jf7w2zDagUca7GmXNA31V9BxsDnz
t8qVX1Zr+UXO3k/yw+wPYV4aJUXhQ8PvutquKB+T5MkErBFhmdp4c9u84Bk3OrTn//xL/WyVfIj3
SrPOK5CirjtsboAXWrnGk92bn/9/n/4h3svQrRl6tl939dS5MS2Pvdf1Rvwi3+tnS/BDvhfVgJ6a
ucu1khBkaE51/ESAnZ6X/Cqf/WeX50O0V9kHje4jLNk1RlAxuwwfiklNmGe/yKX+yZr6OOlPq40a
Qxxexay7z8xpX9htvFCOzdqvJpL+ZEF9nPUHiVKSz1Wt5LdZ37oETtC4aE+Wue1E3/z/FtHHiX/I
lyd0EAyF7gsXDGJxtI0JK7D/54voZ9/gwy6gyOZwWj1fKc6uVLczNLuFoIodiokldnojIVqka3+R
E/izH/bhIS/QSwpn5IYM0mGCoY7XZSIZ4WZJU7H126oGupLp39Pv/vWb+rf0vbn7+1Y2/O3f+fs3
MLdepNn44a9/O4tvfTM0P8Z/v77tv/7Zn9/0t4em4r+P/+RP7+CD//GD47fx7U9/2cA+j8v99N4v
n95BgMffP51f8fov/68v/sv775/ysLTvf/2NrLB6vH4ae1/92z9eOnz/6282T8q//vHj//Ha5a3i
bdFb9bX5LtgT//5h//mO97dh/Otvhu79BRmeZ7g60US0h2wb8/vfXzH/YllBEBBC7vmB7vJK3fRj
xpvsv7i+y2tABL7FrETu6NBMv7+k/8UG9vACB71x4AJd/Pafv9mf7s1/36t/qafqrhHI/vgm123l
v08jD64PmMwPAsvSPczNH8NcTY/A71zJcV91siF2OAmHqntQnspPU283h2n2fOKgJALLrBwO6TTq
iOgULYXe7PvO8fdIwucw8WcoCoEChAlO6bYlx83p0YapMYEUhnw80AJ3IQJFuRPTsFzRzxcME+Mj
82KcY2AEm8VWwXHGrL/BecNpSI4lNgi3i/LGxdzQip1tkPqLkq7c2QOUFr77Z8wA9IWOsf3DDfzH
ZfrjZXGuW+GHy+JZ2NMC33S4Os71ifrD8ThJJpKLLhv2o+6QLeZ2e8G1jDm5SRiz8IKXmkQDTicU
I890jr9fK8bcOJRKEnBadC+Spj6FMAcd0Qi2AelGdvYsIBmHoexvWoG60TaIKaeMvOA9HGMdI+M2
MTIdW6Jxn+GyP6c+EXX5FRUzu+5q8je9uOI+hpi6603VzGJnyeXr0vtqm87aiwy08hTodHqOdvAd
65DawokDUxUEG72vmtjlBTk1qI4eqdQKVIfeL/Ya88+bze8rynNMg0WFiwXt+odjkjvSMQDL6/c2
oSdHc6rVRu9wiBF9a3MbIyuFXXX9sTmQ5CS361QBgJBVqJlvVin0rajl2fDGPOpT+Rgkc4pGjSA7
BMw8RygSCD3aoVEqY7inhviSGk4bYzQWCduIcaSWvziQ/5wge/0+ju3zZNiGhQ7Tcj7s2ES95MTi
GcPeu/5kV4l95/ZarJsNyrbKeCLLKNQqh56gl8YvkkQ/DFz4/Yc7gNaBxbVyDCrpP6/D0Zym0dMw
jA/gcWjuKvMGRcxDfb3xvy+cZX0hmH5FOpErzBK5fZeOQRFfY+n3c738cLkBhwJcWNM0eWbGox7X
0/qr08z4n9sIv6bluU5ggkTZH1O6CZHHEU44954LZUbzrK2IGbU461z6njU5wpD4oecv3GcODlTX
BILYuvhFbQ3W9j9/kcC2dNP1mGngWY73oQR029KuA6y9AK/ljV5f2BVViP3Cjyel5xtW4R0DlbpQ
TQynMaDgsrV/7/GooBUiGtIZP6cFwrscbOvsrgbTKWQSd+bKwsv7F4ju3C63lre8whRc8V44yrmf
t5WnHxpNvmizdTsW7klqdJECW0I4eSRRmeYNGN+My5HYAFU/6nAHxxZE5jAQc0U6vr9ZS6uPSmV4
B8Jdnl2sCQzSxOXGjJLHTgT9Ns/H+SZBpYCzjT+1deKHi98NgP1hB8G/9mLjaV574YiPiReMBgao
Hrq2u/L9rnGwfNBi4Avr2XQWojMloAB08m6B5dx0KxD4YJn1bVOCx4p0KDAxoD6fgQwZ05DhT0bU
slTDEVdJfh+Qg/XUJPOm4OjbLgFMQ4AUQa7jD8s2P9su1jn2+QMcy/3ipnfWBDpsTj42NL39UvUu
Yh+hXko9dbbOVwRHRbwEg8XmgDCvYa1GlY+IaTW0LM6JJ4GPQscK3yT2aCKtOJmaY9Ha3RYbi4xM
o9goBexYDdbZzxgtvGBxxnpH8GSrEao4AOXnGS4ve0CcnDo+zan5wy6tLmyC9L4fx1cOtv/g6Dy2
20aiIPpFOAdoxN4SYCaV8wZHlmzEbuT49XM5m9nYHokS0KFe1a2cFEKP2IjFxSlN2Hau/Sev9sxA
mu1IHzYTxZk3y3jM+HSO/7zE8tGQ4tm3l35fmsik2cjsVjE0w9y8XHu+PvqxfZ90oQfxdgusEsE7
7t6XXANfmdq/pH+/O1/O0VgSCXVZKEWN2zZl0B32MQ4ibSV31e2W0XjOe9bsbbHIuxxc18aXzYSf
u70jFlNve2U8Oz0DTUZwybKCW7GtV5g0r2vtXuayPsT9n1i43wocOXnFGhxsKs4wpO5aSeIjvcds
eGAaQ6y0X/EXD53H5MXZOl5JSm7OsIliPbZnZrem94XxntW7J9/ItHO1H6xhuaZG+7lK2YemkaGg
TPoV++SwpyLT0OmldrMyBFvmH0vS00v9kuCQZxeTPRxV56n3QNZNyUg2vF67kGb6dKfXHi/8Gl/5
T3X2meM4ufFlTnUSmoK4dZx26QOoB2cf38qMfZuIkJStdWIe/zWNXXWfp2zSHtC3ARviIckssQHZ
+LVk9ggWF1OmQ3SLQKv70AzL2WeCxj66MZWx8kL4V5R1a9tUcggFIP3NYJWgr3BlHIoyQX6yuawH
nXuftGA1lxRXrNEE+yC1wAeW/cXsW7CbWIdQ/tzNKJa32YWBOxvVNVZ8X1IxIxcrmnbd+O/OiCzD
0jPBMe7nDd+SnrzxzlNA3HBaX7HzY+3w4Z4Z2KtB84XmMB8r3f8xJMZegvzWButqvkmPxC6PEJZD
1GTyplncHpCucDK9pcjXOxw9P3la/aXzb362WKqYBhlMt9YPd67enaxX+9IophDGx/hlHL2uOhRd
PBz10riRSAAVpJAxZ8ucN7ho3gpZ/nPTAOCPg4uP2PPBW+BLTJU78E0xYSA7h7YYt++F2X6kORLt
LIDtKkUDXTVejeBmbABglQUWfakyqymgXj/nqt0KsU6/PU72De0SjwQMKzKsqOqFM7yPNc2pZL4p
J+4EyrEKERqKg5+Tx2l5bvqPUuMLy3rD2cVZSsbauSVTLPpQfdjpoT06hHuq4ivnGEuaLX0U5R2g
9vFsa72dtbsp1kfTbMutaghDLgLZell7QvFFOu9I7h+g6pHE0gVo0278JajPm2Oa+7LyvyA2qtz+
wNhKylGaVQSdcYNPSB3q5BH0/JNfGa++hW0i+5uUXgT/sd2Pme1uE2K3eBFxPZkttD5NWNmN14ep
CnHWiDarj3PmVoAwIQq8gDTxgeSl/RY+H1N0lxGT+uHoGWwCEnQeZOPNwOAmnIzHXlPYKkhLRSQa
Dq1RNOGc9AE7o38tUe52MfNMRLv6yF4JKdaEVFpIgjvC4S2Vw13uV8nWykf2QdiK5IlwAuQgxQLM
pCjAURsk77NsWD2T5iPZEtWeTwuptKzaG2MLoLZOD8XaFqeY4XrP0FeYyWsu+o07lG+m7z/7dfys
ZPzdtHcJaO5DvHpfhS+PEj7YA3vDthu7jiiH30R9Sx2Oj0Cf3mcAFUCqLL9BjSWs7NUnnRTcy/Bt
LSPQqcFF4ihAu+0sLf+aee9sLdIqAuzavquS4mjVaETE2NUcNIcH1Qz2owx42MaTO1lsePg868J5
MwQ7Dxa7e9uXGu1WqE1g9C+u119TBkI0lMcfIAE2gbavDOnMM1UxK3OYpqSmC0iUtTO0OFqN+9KD
6o3Qv+aQ3MbRGP1nx16mnSyqh2L5gVDrf6yuWiKL6Jy45cNTwUWD8IINUIWh/FpH5IAYQBPwwkX6
VOHqvcMP7EqMN8Br2qjW1gRwOh12eCGZ87kLszHXnEML9EItv1K3a/eONpdIeAGK59Se2p2sbLBc
pYVhIF1fxw78p5u/+/XKnul6t7hhoq6VnP1IcrojFjv1R2QkHCee2jOLEue8kXRvJt5tEd1PowCL
mgOpGC343jTcXaaR0btLHPEQw1rcCZpCz+O0OpeBCQyjjOySemN8KetuXxcTishixFEGRIaJiX1k
Xf+RqftF01i8VyZPrE4C7wy6q8UWX//cYOoFNG0st6dKWP+MlE60nDrFTev4x8Wcq2sbDK8BBJEw
8LH2ArbWGyZFCegml4lClR+agpGxu6Lh+3nnh7PzL5/Z4PA3f9l5eRxEBlgumxq8vV23lSXZ4zKA
4HvzK68lN+R6+rc01kMgWKrqEjSG/2XNOCYM40y2CUVpAAda2Dyy+PihHxfuCd9394ab4atLAY84
YCuy3FgfKkj4+2HiWDE7O4TSZ08W3/SmTixks9zYXvraipEmdmn+1rw9TCyH7Vo/EUknbVrrrxY3
isS8gftSHOr5DCH8CRf1dHBjGN+um3zK2T7Jtox6M36B4hKVwzJEYDg4ofh2ESrMXiHxRHJm2XFl
UBdpH5RQNYi3hCtASN7yMah4j53lI+egsvT8Mup/wWi/4z1Lw2kg2kzAGYyAtVGe9dCYzT326K98
kp9NUL1U2W8hh78gUT97aU9sWSDMVjNrTmAEfte14vZgc28kMKU7DRyk/YgJg4Yizon2CLyzmO/+
Gar9gRzwWaRQXf/fI5a0P1n5bRyX4ipxYaHF3nK2BgIezjzdGZblbDHdLGEbcFht0nup0r/xem9Y
073Swx9lNHFkDEawtSrc5e6ssdFPuLSIOqaRzt8aeQbm/QoQN+wcDSWgKn+48y+B+9iXq8FFg/bz
AoBK4/Fgdcg7nNXkuWKobRnmETfdxi+oKTYb/GVep4/uCDxq1g3kBobJJjT5iKlvJKp2n9ftU2+R
A3cLiO1ZwSMtflfaLUE1waEaXgGlfMyrgxMuZmSlLYye3WztXI4Y+OSlsS+S+cEN1p1Z4+pSTuBv
BsM64/lj3Qy6uywhDycVoQNV4foq3YcUXsM4+5elWf7EJuHJ2XwunemP6VuncSXtKeV8alTMZcNz
T+QcLPjHhQ047NZbtYCzm+FVhYCQ/LAcOGcO+Wev6DIgvge742rl9oMnY5aHim2Ud+AfZ9J5Uw/N
tfCcB8ODGrUaDr/14jJIiLSwYe/JzrIOBD6efa49eR3cTHsu1h9R4BnBTmYuFV9qFK+D0xTbzmRk
KhL4KGocn8GrYSKHmsrLw+Ey7fRLV/bVduWy+jQ401V2I5Z45pXh2KdcJyA8Nj12hayzSYtOxcHr
WK3LYhcUjI2rxW/RcogxYCMNM01CrbMAL0n5UyaTfdC/S5ydx3aUG9PM/9aFyTWJLinFu8NsctSb
ZjTMqE0JXYv+3NABdl1kGTEOLiLb86gukMcu7/EkLfBWoN2eK2GWLGLBqefPdvmC52WsCbW56xZb
mJHW+OQSQF0BDqmdMxXUNth49nnu60Z1O+X4/0pSRPFYBLwEZR4JbTyZdQ0Fn+uBnQzPS9K8F3V6
l7O+bhwruO99/SGWF6fVzQ7Aw4nplcbDnv8Cayi8HE70iCnKTbHs1hkBAyxGges2W2MYrtIqu5N0
nX0Vk4KC8RMONeZn/vWJIMlJMugAnXiXSFFv8E+QK7g1QVTr+gcr169FT9wymc/JgO1xtaYzSyMp
hJX/d4EH2vOxGGg3uOJKrsPJLN76bGk2xf9kisAtN5qwKhC2BW5S/oAN570PrGBTAlyLJhJ5Rb0+
qJOHCiZbSTzET+oTdXHsN3hjsZoBJveP1orzL+hdjstjENUsX/BiaOTub/03853RVMYJ2DIzXpJi
mGtwP5ZgpyOly7PdqN8czuWOX+HRs5M9aKuL4TavrsvqL59hjuM7zq8+jvFIJeORNY8/SBFPR301
W9M/WR1LrT09cNV+in1/ZSTubkuQdc+2AdA9FnBrxpv2kHXN/ATgZ6YfNQQEkYXrqMu9FGSNmsDF
O1oFSH/lXEDYICGdsK60ZtvuMuXVZ8snVVBJPPAYofShLrv6YSZf0LVJfHKC7Awn6QR4y9gGpucR
Y8CC6LjpQzHdRIWVWglVzPSgk1ki0UGbST6foHGuByhn38kEUBYbWMJPtZj3kOjykNk90iXb9GVw
2N8G28Oiw+G4Gef6EAz2T1uybhYW3IjAaq/K7MlKD+o6xUrBAM/AlMfFkxrTetdOAcs40Jl2PfkI
C9x8hbivzfGlrD4qQriPAFbIFGf5dILv++y0MfSJzIw8G9tAgRI6zUECjmb0nwjfXjC0orL1JcE1
9yoI+eBnhJqhfdBRE5d/VhSoP4gc2xUkJkJNuRlumPF6sd69mfVvZgNiMMh1JosfsMMv3GaYV9e4
M+0sgK+eHQ3Fr8zNqKJI8ng7xYjJEuea4bS/2vTjSPXtrrWNi7KaPfAw6HJ0uxD5ROfBDvTiLTjQ
2tLHhdNW4PAFPQrt+s9pvUubdWpDdoyfLlsKxH87NJy63SY2J3bIAl/CbB5RpDPwli37QJdTTANW
GqNL8iKSwwSuhptgijK7koXm61iWeBZqjHfZoI710LaozTYqa1O/psLX+7ZJ8cDV6tk3csEuE3+1
iOFTcCPJZn7IUPeTN5KClBjoD/Y+jUbWQhI2xkOaua8AT6ZoNYmfo/O89HBbuMmwmvYoZR0H7yYG
vIU1Vd5MVC0wuAlwVcmPmMWeYyxC8WZunF13AwXaI+ZagwsuvASxSSWmqx5X+zb9nwRjTIB680i5
BRBbKgzWkeMV1zW2E/sI8qw80TRXEf5cr1ZdIPaV8LxIBNxrbWzH4Lb3Bp3JnDy2Qg9nY9H+BbTn
HgI0JZHyLSwWYn32kHeoN8nk+/RW1N/2j0OhTFjm03GVGqvSggEKC+7GMZqBUwQOnbT1PlN7bU9W
UmCOJ2vqVzMXG7QZIISQTkbHCAc8ksdhpnalK4ItGNHhkuMnP9CE02/oUNkaNQVFTh2TRI3Vvnc4
d+oqO/mZIo1WfzaygOJoAj6pTkNtxsSjUQVKFYe+eUfBDjMZwDrcLdfvoYd+3Kiek+/cHVkbCMQ4
/ouajahPxu+sVMWWwcENyVxKXrcRz6XQ/4SRu7zA9qPiJhQhlpGsUPKn6WHuuSmpgzgwdTjXwW5x
vG0+P40WUFwYYRBzl7d0tVkkniAyLjjkhRslTXZ0/AkWtSlerd6BWbA4P3TKP+sSr6KI9T+3Olek
9QGqXfExYL20EjzZhjrgkRdgA+ZpS0j+rvGW5770iHkb7sk2wWhVoLxxfnJYGOguq0sZTSl44rm4
S63Gv8C9/RO0UBQGsilGwufzXHYqKppQJ3PSAjhg6E5gANAHzl2xCJgI601TXTirdljJSAFmE8z4
RqmfcoQy5RlxvUk1VS9YZOzN2uIXuh1hy7Apve4wN/7VWLF0Zv3LqtFX6Zdg+6PygB5T5rO/uSb3
UY5Lu6Mwr44ABUnoyvuleexT10SW4BmsDfHSuPGzaJx7cul/+4Uo9Gjwx9YTgEi5sTKiQkUrBs4w
2dYa/BfHKZCDlX9Yp3QfiO5Pd8PeCQAvqRsfTLFTkPT3fV4iDE/Y5RGB3c3qBZG9tPGmWYNXzK40
98xkWUUq7lb7Fi4hcHsPiv3PBHSBayH2COL3BV90+SzmdEfgokU+U6BkyscZJWiTuuV5ru8Kz5yY
bNEXglEX7Atf9eZiiwf8y9iOZ3QeAiyun764tss5ZMnvCFwaENkswp/QRUSiQQXZHYcn+ItcyYDb
cVMqJF9d9v7Ce2IsYdCbnzw7LmPOOGGFQZU7BJS5H+q0vhP41UwLELjtlmzO9PmCVLIjOHTHzu4q
iOFsM0Zhc0tCsKPfm2Ogn/uPpT9dCUIBaV6GadM13C5VOVQcNksOmol+GicDg3RDQqqDWUe6zuZ8
gj9rncrvJKW92+3jCyoAWdHKeVKe+yq4tW05aKDrpwPVwnRqeskJ1xbnUdid22QhISY6nyOMiS8Q
OiWAiHhfg2YLkRW6cGJWlbm5OLE4Pmka+xDM/y5WcRdgazLmdK9Gbim98WivFVU06/jc6wS/uU05
lNUUP0tymhQm70M20PE5QQ/t0/zOc/u/KAtV6Fokpuq5q58Gca5vV/nV4dS1ejydA9nsEE/zWfIt
QabviwvyValuCUfmIKXqT8WwrrtZOL8whDd2D07OciE1ZeOts8UfLzeQuJ9kP9Ifd6oILrRxHZzg
OGNeQYGTKBfmLcwGyS9sY4qZ4iEcONEg6pd/PQEzp6z+ZpzMSMjAgLm1vjhPVIbQR55azqYyZxGB
tsn7xxG0fVh3HGssr4jGIUAYsPW+BunCpltzPzQfK0Gkdl49sDIgeoET5j5nmBrCYm7Aw8KWzzNg
xcsTvUJpFE+kR/pimA8NT+QyjXvAwm40MVyMBrJtDE0OQLN2pG7O1ZDtE55AIQ3zjB0EbOlCcj7g
N2e+Vm5TRbUBiMcG1OwnBYpba5UgQ58TB1HJ0BxVjJHQmc4JZDG9WJkTbllLsa86267OCSdztBMD
j26RjwfTax/pXUs3QtTLUegnZFtmC8BvtzNP04gHm5kDT34sQRGtvT2GYz68tETfT20AaxCVPeGY
6x6aucRCuuSPy7q6ERaZRyvz/7Y9pL0g4Tw6eZ95O28BweO3tqcT9k6EfYLM/QJExWS0ZTXeU+xk
77GHODUH51WO+Xlub+Ui/XBcvFrgc2+e6IWj5wuNPYPxfddhXM+rposgV1dR0BKjFSZtU5zpB4zs
GxaykaR33e+MFYYKk+mKqzKapq+JSfqjgtpScLbqotlFFEHNumWTbgmHpnktrSGS+a9bBDIaJ0hT
pRxbso2lydROgdUy+QzjBK6HMSdToCWGP6DT44H5AqGBfHl2856sRn0Y85L+OzIRIS7ss1dwLmnb
hdIQfP2+BUmpZW32vLEIh5IJqSoJo4Bk2/S8OPAGco11X8Dkw2LhywO2bzonWAXh/iiIrqz+Xmwe
18DfjVbchwNUIg7kPMFKwZYR3jGQ4sFMg7+cQhbc+8D1aJxdmA0SPzAg80ZDweHX8vywn/mB15Rb
c7oZQ72WDd9S/mJzlYEzzkm9Kaetrw4ZI60dcPf7wXrTLaOXjHF4qHPMzMCmT5LCHKdxEFx4EHxP
f/Tzb2npHcn29F0Xw0NNeRYed/O91xMY0Th5Wyt8wNx1aQKkaaZUbXPCoP0sZPuY64/YmV+0quS2
7LzTEIzmCVAypWKTgW8keamsPHKH5i9HYRAq5G19p3rIbAZgMNMrSDETKv8AfWSY7JPidxMtjiJW
vKQf/kSZmDSMg4mNb9O7Rb6b/KY/mPALEdTmo6qRQQxpm2EKlJFwj4nvOXht7SMu1zGc0ueASMhu
LCqfz1zuQQw8Y3WItOweO1TLzJvQr1DxjQqVANf1o9cybhDM/Kye3iZK3Al2rjPojuIlnX3B4Rvd
zIe4mFoC5TXgYbaMB6fmVtyaI53sdy4B5V0wFMaFqh5kZrCNSCegnTFrFyp/SFouEi0+UrOP39CS
zh0fPMzgloe9c8CqzJzJWIqjyMW3aS3XpSo/PLt7H6GqboQ/hb6H6ZiuJVg+HPJC6iZgl1d838U8
NBuT0+L77UQnYna8aWiv8YNb84HSDJp7qV8n8oXESl/clFB8kzXPU8KAiDnYRg7euFWDfKHMowWo
1Z/XTG9553hRKkAgugcXbjthbbKDWBaVsgQ5OIhm8Zf+nzFooNloE/12XKpPI/2UGKQ3jiw+yoKe
CuWTKqsHfZUycffZ7duoXRJaiygxIhkpBZXrT0WlPflULmABi1ZtvSk5TFGQGXqzfEwD1Rxian9N
I7mIG/Vp5RCyqdS442xtnEdhM/hhBuJJIsHcrLOJY7EwZ1J0cbqzgQttjGD1QhN+C5S75zqw/iF2
1oDT7i0LvVnXzjXGjbomsOgsYjiRQzp8ckb7mqqPzChPZASsiBKweD+uKISjDZC4BOMnkDmY9oR1
MB2yUraMUBMRBrk8slPbUS7kp9cFf1zbj8jUvTsIJGZPOVrjjvsqJ6ReWfMbsCfQ8jfUGxazTcF1
Hk+/WAAhpGP77ihWsXK8Vj28mUT0IiQcsaClr+NhBtq4MQae2WEVOlyZMu89AY/fq4btYsXm/eKN
l8SbqmuhC07qy33lsslzvjV8nDBwdBGn+idKG0/9eIs54byHM149OfHkHfyqoPswKD6yAeJ+m0Al
kP0TXItiP3BwC0VuPDe+EVpLN21cqw62zEvCdE54fRQJomZhGjaM871lq34bmx/gEedNB2YIXStO
wra1P2GbBsBhS485bcf9MscJcSvt8okVeA3HOxj6IU2jp7XjQEfwQuNAAiWLUhhvtg4TsjO6HdFM
+U04n5W9VvAADIWJCXF/jlUQ+R39mIKGF9oJu51TQO9JYiKlCjgRmm2/q+nb3Dv97IUJiX4UOvNv
imhC0eRE5Wq24CeLm885vmuX/LOegnNndk9+gHosGown0yQ3Y5uGHAM1TlHPCquYvDW3L/Syhlh+
tpIgh3fLL8jawWb8Xk3+YsXZYSBzGVnSArXmkMNpqk2aoo9aHjyOlB7R2pgfPc+7FfuNTMdVRhFE
D7HLn6jVowjKHjUxhSF4D/j585FFVz4mKL1c2exL4sJbbuHupe9e+lP2Bb2tGWNQQ73kQfWRxt6J
VK9KqCV3bkurKKAfmQZbaHa7xq7mq2KwHvZrMF3M9E7OtD0XS7XjLt6dqafkXJd8j0xANpmziMj3
lic62/YE+h7njE8xA26dr45M3/Kncajnp3R+hWEI0mjBSFuy/W4gILdRxYsWwou7yGrSoeXPb724
ZR9GOnHXArBeXjkUIJZV2NHzRM8XEBsK8zak1b5X/duVrBVTz1OfBZyMKRPbYJqGNsVfy7QmPeRY
xPjtS9Pql4augK1X8HHbbN31wJ8PBE+PnWd9apSHLQ0xwZ47hHUwFLanyRjfdHqjAtA8QhNUcwcM
cGV5d+4lONFj2XKbCEasgpry2cxwtnT+7hd52/0a8z2ZLUR3T+6yvMy3udDkRsbe2FPb+YBX8G+c
lwwUFAM9CmF242T9utJnGKISmESpkTNBRFhaF0gGNqCGoHos+pGXu2ZAx0Vj12U6SnscNFXJi28n
fwo34U1J/beVI689zsPBZC7D2REqN2SRMSJq+6cyCYVCGDgAtTphguJCj0GjNvt8F4809JlyPnY+
igOwlp122Hda0fVUhyxfVcaJw5yGCwAAgMvMbG5IhKH/NQfKLet55ecK32fpGZ1xdeTnudaEiyuW
YQWTNmfYVVkPndfOmK6MKqpM8+T+73CqSBUTQcKDELANu82XSpdToDkZkTI6DH214iqpLgMdLxsx
I9AmzsTIgaepSJiepBIJUHtXw+vHc1F8LTlLRjtQCtPkvrnn1hC1vvmIl/tSGghEoLUI+xVMdjGN
cvehjn0e/toj+dEOrpZFbm2X+NbA4zgw8cq6B8PhOef0sAwe8qUur6Vu5bnL6sNcTHvg9gGXgLQ7
2/jQ5jk/LoUN5B7TIr/t8ZnaNIM7ujIvFZ1h9mqGw6QfPAxnWz9IIGKuxa6z5T9ysNsxs/7yGtIm
B6jITgrjfEvb8eDuRwd3JVaAzyRgCwVNsi3L5E1zy/BSeG0mmUsyKpTCDPlPkNQeI2F2FLj35JnA
XE08v2SDaLJZoTFWebOfMhA0QfdT8twTa771hHpJeljdZ1wKFBFojfzWoF0QtcPJ8UUjjbVnR5Lc
szSKipd82T20FHZElMCRkktmzp3lfpoQ0cIgHcytQ3AB44OMHwE4+VObAFgH6DhRXRmJWb5mHgYm
gce+pnFAeQbVU+SV5cpLx7P3KvtFAzgjobbGLSdkz2eoRQ0qPkXNmc1Un1aX0iOgftd46g5d+xho
fddOcOGAU3O+7+wjPNOXVvnUOrjUyspUwQMo0CVn659e7jtTe5h/UVt9C5ctGWF8wW3vbCZLtRcN
K3ZDWDHsitqLJkNi/Oire7SybuMPUkb+l2Ez6FwcMoEABl44vl8ZKNibTw6xhNa5m8uZQm8jb56W
WUVFM+xlyrUmQPDkgfPoNGPh1RnoYJXYAzkxb9sZ+X08aJQKfmC0pwOybwN8UEMb36q5iuPqj9a+
ONJC+Mp+f+g7YV9zk5lexbLgpy1bgYbL3FOSPAfjqa5J09odVTx9538tE7QfSpTZcJwfiO8deLQU
vmp3ZNT9HS9zcQJl8GmX9JS6TBgzDXqLk02YrPqtLrEHcCvYpgt0bdObPyZEDjzR6ifpuaMWGRQh
PX33Pq1VXKa4+yFLbRUWzqQ7kpIiezq2TE7xthCiTL4Pput82v5cHgv/Fnb0GGePPTw8oyUuMgHy
cfKfm21+z9McmVgRqZ4gVkmfjd4VcEw2dcUJSCrJgTJn6uBiv2PTxgqhfAjUuIzaGrJk0TEBhf/3
zVXzSJgGMnuZnY1R4+LyMDnZC+4GpgWoPa+pl3SP81SYTGJwhjnGUFDNGj/LItsy6V4jBqxJiPmN
zuvymZNccJXF1qaTc7cuFrjI8jOGXUdtK3sKy8hw4qJItxO0sPFf6UA11ab5SJqL2aErPxl5Rv6Y
5M+QAY4UPT1lbcvAx2/eQf0SgvWCo9PW7P0A8BxC4oTvnReOuREGlL3lk8dk2JVvlyC76mCyd/x8
rlZiIB7dDjVOUM8YEPoJ6lkLB6RRf7Nx+YYQe2QMgDXbb/7JCtpvBagaMAk/DhMIl118+LGBdQHP
PFMv1vO/SK3P7RR/4wm5QqLp9jih8eUt61sGlnVfW9lnalonTyl8Tgo3m09rR+q7tCPEXFUyJ331
6+Z7JncbqbWFNJe9mZQ17pVM56iyjftVkEGbPoW3np1avQ9Lc5nnCjUgRaix3V/mhvjV633rW0xz
TW6bJT3fMAPZaAPPfQsO9IM4vBftnakxYAn1Vi70+VRcRHmsLALbsCSZXOzaou/3vkJSrFgKHGKg
yQhshAisG80Zpb0Lnp7KdX8WJ7kgYc6wd6hQsN1s2DrsuYCW/zTBLPZrKz9q7QLnkKp8izWZ8znf
DRlYqXnJ34Gf5xEXPTKXMd2/6NyhHUgGpjmWPooucTV9yy7DWFY1X1b2Z3ZYb0EPhWqlkbNU4EhS
/uEILmCVs3Hn5ShNY/faE+zYTJXSO7/09qQ2eFeDIouUCF7pj+F5LdYnh9EdaykDjxTrV2e99Teu
F+3GKegA2sQggrTvUyY09JNbexFBWV7j3IOHBsaQJYJrkAY4CF+GdYnJR+ZyA7WnnMIPUBW2WeyG
ZgC7Jfq958FQaUQbNnGHMgfYN8v9M9WsO7cuxNH9FgtMKolAx+Ul+158JN2GulaVAGnvV2w1scs1
soZ/kJdSb4vxZphO98hqLoGXGWSm3mIfElHe4vyYM7R5Iz+Ndn0/MDckL5xeQPZzLk6zM3W4AQSp
kqQsldnmlIaVavSWYrG/Gf3PWxP3Jx2m+W4Fe8IKlZdRzAgGZK0GomMsECPj8n6t2fQ9ycgOBsHe
9scwF7AEg85jtKXxIoBBbwoD3BHFUlYZIIoHTN0zZqPYulb2J459WIwRN/RJJOUPVcCaRPp608Di
Y6xR4PzV/J4V/Sgj4MMkST5NuwdDyHcb9R5tXiU1xDjy6MqYIHQmDhcN52C4FJDahMBD6bPex4iB
TgN2y0wPIycGvLQG06TB+17s4Q1f39meXuxW5JfAnfBGOpjd4QmTidkFhJJwbrTeFrvoqZO3gu4h
hzofIDdV0OkZwqh3Ezd9xKhP0cBnn1ij8V/ZRnvht8mnbEu9xVOFTQxhkJbncVsZTrHDeMni5CTP
VYYcTYMEtpVR3lOgcV4as945ZccZbEKlweMVnxmW/1vhL/0fHAFMdj8TIboHKdKHBrazLeP6KUrj
AkJM1efQeQ+VSPdwgsRjf00UbGA/+1eubnU3wf92R/FiVLZ7zufhtgQOGALofcJMeKxTSYEVTYXX
1q5fmswfwR2JZt8nFZfrondfhlZsIaHya353VzamJMD7JOyWwQfXzyGtaGTm7/7/nQKoJD2T4mMi
kk+DMm8GhqVNAkz0yFSE/jn2gAjLXGgNM16KFMdAP11FhyO8memOGmUCZk4WlwCAqOp842j0K6NA
MkrOTEcXnm3zLNNTqYf+iWh4+H8cy8faEDZrmp/qJGBBSrtjay2/BAblyZi4OTm+3rYaY5ShHR84
OXmtOWUzkSJ5927ad0bP6lYOiD2qQNXCk8yhfPG7i0qaCAIkRhsPExdWhyp54V85+xTDI2ecfH1u
lb5+FIRU7sYUQmvVlzS49Vl+s4TxsRPk1jkBgNrnj2aZPakhm/donQwq0R6x7nGU6VTsXPC26dBk
RFAtcxBVWD6jHJE0KtLhwerBBnnOq5+rcm/MZ3uevetCV+h2BsS/7ax2DYXTARcdFTi0W9atHj8s
XpwH3JXurpvynzkILlSkAtso1i+D+9eZZMTRVPkzgFKXyr7CfczUqmCHlA+gY7M9bOiaEjWFkSAz
7whQwR9waocWuYQqna48NjqWDD+do9vUzl0MrGcwBsHxDlAxd5It5ZG0u99yb5qurY6/ftVlQKdX
R1V0uyYfJu4iy84hybEG1cK6UB8zRF7r6qMKpp1RLWqnB6uJEkf+R915bNetY+v6iViDOXS5cpCW
km3ZHQ5Ztplz5tPfjzo1qmRucfEe9c5wZ2/JJggQcwKY+EOwkwHXnRJZBJ2bWrsElf9YAqSRcm1Y
g+4HP5QIWwwmgftW6G843IwweNZdHxcvOK8VrUXRrxD5Hmx4KrUcDsWgEaklbnqOqdxK+DJovqgf
BUSDKK9G1VbsqKdLlsEGKBJZ+bVuFQMusX0cobdC4OC1jLtswYHSPWlcEtpppfwe8iYGi9imB23s
e69xpVbJ6iHvasAogoJnrtVl3wsNHK+Pa/gqJ32WTZ0CWAcETPhy9NM2iYWXVDUOaD3+DhMqZZuM
VtEjp8sa+YlC4B7LgRUmUB33oS7CHRA7/5Ar+Gricl6vjbzGJly8I18CitHIvqlUQiGQtNe3B3cF
xZNUTzvo1Vm3qaCw2U5i9TukeVU0E1FugOi76QOWyDgDABYPbcGdEBHho1m4VpRuH0G8tL3eQ8BW
Qd+U83gtDPo59Z1143P7KFE1OoC4NOxMb7qNlklHXDODG3WkRw5BBkauD0klWmwe3M7ZUOt4aBC1
TnKkj0UvfNDkdC10HDddp4rQLCu6u8QwzyzlYH7V4sFCoWn9RmF0uFqmEOnui4J8bOL02Y2xjooy
8/uSUtLf9B3mByjVpHshz84i6/BKU/AOiy0Vb5vCgl3oansJfHIQc18m1HhIF37Xn9ES2w66zw1m
FD7oghqv0IkUR7BQv0mKRrpVqY+mrlzf6jXX936o3lLq3aDEZtwzj4/uWMXrGyBWXYCPj5MHv4bQ
kNCdYHYNVom9fePoayGL64MRWS9V1N7FgejfupJLkSwCEp6pCOGPfz3vVIDRnrz5JTDpTnUNITsd
ODl31oPWUtAx/K8psokHQUCdU8AQc+VG9Z2B5u1ZLfAASIDGIHyEapDbakdMJU9+wPUjoLRypVrM
EDTHcBsMPJFjEUp0CiiLyozVrZn3T0pf/kzDhBOg8z3kVvp/CHH/pkT/xfd9neNif8yy/ouW/f9H
1979TkfCc/l/gLAti/AC5xnbd56PTkDmJ7/L96Ttt3/1+39Y27L+L12UAX6hq6Xrqgjr89+sbUn/
lzUSW00LoqMGafo/rG1Z/JcFT9Qy4Yq+MbP51b9Z2/C5ucaG6w3EB9Y2//h/w9o2/2InwzVQDdXQ
xTcW5jtWMsVIJ6u1eDh3entQ2+7VNIJqFdTInaHFdNBQNMebSPz5bmw+IEP/Tej9b2sTuQizDVj1
sQk9Oz7ozKpqzonhoHgtuPe4xn3LPP18vSHpI2EK+jVluY6WeK4j5d3ZTVXsIivFVB8Fjg83oWgO
aPx5zW0K6vvU+4H0jFa2/AcQd3+GJhKDZUoT8cEUNTZwVMWozl5/qY/0OMZ3Gr/Bu7F2E1gZfuH1
55aki4J9Um3kIgIKDDdggWE818SEZB6gRuBwC6UcAqiDuTh6QN9EXb3w9JGf/F8q+38+3ziD33fA
8500NLDFOMtaHryCisEboZGop0fAfFUP7ub1gZL/5sz/t6Gxe+9GynDjwjT8rD3LcKOeG1TLELpK
I6rqibbx0rLZap0aQvBC0DJjb/cypODxHCi22AdFfXPbRtnw5KCTMNiphz4iUrrRV1lLq25jkelR
ESDo4Pyb1tP1V5bmXnmciO9eOVVjoJI4eeAbW1nfHaxVWEtd8anmdTzsykWwKSYYsh8VdxEINePy
t1LHut719uWRC//RtyFRvG8fGWzg+sB1zxitrEzTu8uV8pWt+b6KKTtxF486743aUVbrOAex2TcM
igls92rYEG2GIoMEx0ZD4lKSKUWq94MLvTYx1oPSfnL+j6/+bogqyar82GWI1Pohh8sl4iuwoIEy
N+9HDve7R8vo93IUHkcfL2333Ginyri7PrLjB/xoYCc5CzuzUHSBtZzT+NGLnl3t5fpzPwwmjTz+
9ytjbBPGIHGbc4lNSmBcdDTkxlp6jU7b51qY5hvHS0w/4c0V/2EYfpU+F4blqw9i8/rzPxwZejBJ
NkYXOyY5liTeP6aZuM5TZX39yXNjM0k0nEVdve488ySMN2LwEeEihgdm63f8o5KF4flwzvD6kyQT
W3KDTpnunw1wgSgjcigG2IGRQ9UvTJ25bkxyAt5BZZYrmXFS9P4Ov/lHxwcVVWvqF2G8ibs+Vh+u
qXRjEviNUqPsUjuMFcABrXmuR+YNxH2p+K0V8ep6Ix9uE2hkErpDIJnoucvmKeSizc0x0OZyK6hf
VKfeCVxdVcrj9Ybm5tQkkHXg/AmSCebJyPRqO4Q40JtZXSyM1dzTJ7GMJnJJ7Y+nt4ZDBdkzy3XE
ndL1V5+ZT+zH/spBQY1oNO6bxgmp5GOv5l+VLN+oYbKwpZl7/CSaG4zJcal2jBNy9pdI7g+dilZA
lp4+9/aTYC5Lw1EDIAEnNW1vy1LYNUIXUSjOttef/7aj/EceRYNoEtNCSQXOylz9xPWfVkPgIyzA
devPoziQtEMM8OBfrrc1M1vNSWQHYi63yZDoJy/RpbVsYPXlVxfPcR5KT37s4c+N9wufC3JzEuSC
04NDyyjRaI7F/WJRvxpN9gCZELZG5h6v92gmyM1JkFOGtXIlpJE0jU+JEHertJXOUguZC1/ItUQB
eyFEZnKWOYn0sgwwFwRCcNIUQPgRKCUqxerAZWByM5Tin+v9mQlEcxLmEvd0rTnWtcA14IaO6AGi
n+H6cw+fRDknpsorcmaaTvbFD5m7RE0Q2oWnz8ShMQnzSo1M3wt49QjmPxLxYA6h5sKouf7yM+Nv
TMLcirhyFjPfOLnVa6IbdoX294CbktFurzcw9/6TQGcBgTnTk0cSauZ7RHPhenQtipGiqy9oDc31
Yfz5u91YEgtuG7sWsxUQ1E5wuaqEWUllSkYQpYCIcL0nM5PImIS5aLVoLnStcbKcYadjrxmJmbfw
GeZGaWzzXReCIkTFxc+NU4fMcApmcU8ZfSPB1d9df/m5BiYRLceDh2yRi4Ssk963vvIlFwoE7Mt4
IWPM5EBjEseIDQdtPAj6KcB6Rq6bGw9Uf9dT9dOa2ww8n9r/vt6Tuc8wiWUDA8sePWL9JMkQhNoC
g3MTLuL1h89NpUksI0SVSQgSY3EIcC/Osq9DB0DIKEA+N8LStmDmW0ylpkDF4zqZGPppELWvXP8+
d7X2MoDF+9xk0icx3adB6+J2pZ/Qikay2s7Vcq02w/5TQ6RPAtorYzfTsP49RcYvPfAvLVCWuHNt
zrkLgTY3PpN4DkMz1cWG9wd78iLLjvId9zf/SRcRj77eh7kWxp+/C7cBiDGsEb4ApjAWBPfEWacN
vIqO88VCEzNLqD6JaNUSy2EI6EQUPPT4lQnAxgpEN3A3wOotXX+uI5OwLrrMhZOWZWcM86SRoars
FBT3dpYOZuV6E9IYwh/spPRJaLtKxe0ABJmz43GuNzDJ2w5Jji8I5RHvewq66Hsvljl+9nGTbyD8
UsdC3bjOgEL55gVqvLLwKh9XHTRLn8Q+Ilim5CRlei4SZdgMxmht06ZlCOQrkxNUISCjgj4yuhBR
s6GQ010LBxLgrGrddI2g3uUOkFSHotLWCRFEMAbgcWvBqPM7tHHjU9pmYCN1B5uN3CiBwKNie86a
HDfX64M5kyb1SX5JrAYakGkW58pTgA1lOpdYaFnXwrMmKwiudQnqv7bZjmh7tUCjeyH9f1zi0ixt
so0IiVAr15IIcaF8G2iI5Xe5reTynnoLOGBkpUzrhgtXLhiDo6BwjTvYvSxvuZjbFe1rxS1QSCrB
n+yhS2pEkbjQ/Vy60ibpyg8sH+ynj1VQg4NzpebaoVNU9RzEQraQs6QxHj6Yw1M1TA7EoQglKjqL
VpBVt60TjKjYyBAPegKPAgaEBvBPbZXqFgx1vW8HJHygI+fy17BxhxsjkuQjmNf6z/V5MJOAppKM
XNbnTZVm4VnjQnPle/j/DjhEbPDZajbXm5BnFkptkuTiKhMa1FsTMDrQcxO3hrptWXX6W0Y95ge/
wvGxlhwKnHjNNU4hblVrSHaGWihfHY2KGWjM8reewoZBRUjwOjTlahhpGAJr36o6C3D3zULt5CIA
e5+KhfOMeLJ69LJGgjkIPPFz2zttkkldzSzESGGsouKiVLjrNX+89M5ql7aPc+M0yaE1gEXRV2Ng
BkWq4ior6zcF8vULh8O5p0+zp2RaQ41O17kBOblKjWiTKbW+EDpj9H40rSf5UAu5scWmI+V6UwdI
jOA23JESLf9CuWjms9O86cktNDY3Zye5S3U7tqOUwKFNqLYc5ZtEwGCLO/vr83VmwVQnGYrzutEL
ekZuL3CXP1f+GUe2CtWyfPh1vYW5LDDV4E9av6sqxuscg719aQct3zWQao65Mwh7TZDz58iw8D7v
EXJrTTXi7G4qp0rq+XuFk+6SvIh/XH+XmY2mOtlFcbXv6bmmJojs5XukJO7iNHjBovvObLWlxCqP
0+CD6aFONlJmlufQmor03K66dbTNdyS6rboxttI6XZlrGMo2KJsdLM8bzk1rd329b8o4Iz5qd5J5
uBzACrVjma7WkIC3PyW73qEssElXvxv72/l8q6xevjyCutyIdmHL9uOvX/XCAjszSaeC/UUO5MJK
wcPL8DwQ4gWMUYf3Epar1/s2E87qJFk4XeYoIij2s5tk2YvswxSs0lpdSBZzs2KSLHTkDWSmfHjO
9C+OfERpe2TyIf6oLATZ3PBMEkbEYV9ykVc91wKMkgi4G3YNUMlBuy7lpLk+TNKEN6AipxQ00SJJ
2/juSukArhR3bX13/RPMNDAV6W9MDh+lGYXn0r2pC9xtsRhxZOg4ibwwgedamOxIRFFADEimC5oY
oPSLgAPLnszB1kHP8HonZubRVKO/0HSx1Lk/PZtwVwYDVg0c8+uPnkmkytird4eb1rOa1JMprQpm
j1BfW+CjFATHtt5kngmz0BEWFuaZ1UeZhHnJVi2QdD84N1V+yFRjFyMH3PfFSkKgDVnKVYqiTqsM
SxYqH196apYyDua7nrlg8b1wNHFli3JWS3mN8/2qDs21VONZjWpM5UWoxrg7TwsWBnMiCv7vu2Ha
nAS80RsJZklxf0LTax1ucDbbxBtUj2+bS7Qe9q+RLTJF1tULmWZV/U52tV2vMCPaRKtPBq0yyQoV
3F1UOpP+pCX9bQxlIIirfZIKC2cDaSYpvClSvxtW7A+RbhXG59valqrT2t883CHBaZcHx0Z8Zxcs
JOePYRIM5iQ3YOPjRNAg+hPewdZz9D08Ds7avDM25avyBwm5ygUGsnZ/Xg+EiQb5f76dPNlSSEUA
wcWlOfPGuLi33TrI1428wn/dfg1uYdlsXc6zK4Dk+25hXZ+Ja3mSOjAGEAw9TXvKtRmebc1T15df
Froz853epui77yT5adjJFFNP+QbQ2Yqd3qqzw1Viozq9kjYIsq3MzfW2ZnKIPMkhCXxZANHMehlg
fZUZdz3iA05VPetmtmkrQu16O3NdGn/+rkthkfa6gzUWkmPuRUWZqWmKR3xEl6xQZjL529no3fPB
3MJyMczuFOvPWfojx+Au15SjD0z2cx2YpAdsjkqjocRxKvoTLDI7M587rLmvP3wu4b3VQd69fpvo
QhmhvHQC81l9p2CVFXbuqwaGsVVzS9h2kBKN8FA4pbfL4Uas86zwFtL73FSe7BV6eHqIbNG13KjT
R5RhAFIb/dK9xtzTJ6kgNGNZMWujO4XQZCv5JyjVhSwz82RpEvWOIqE3Z+rdqTK5rvJ/xOrL9c8x
M1nf0sy7r4H3Q6JastSd3Py3k6NHZb0K8uP1Z88EnDT+/N2zC1OJ0ESJrFMGsrhXMlTHTj38swZx
PsNZKIPMNTKJatT0cDSBxXbSKwUWfI0ywa1mxchaoW4SLpWf51qZxHSK+AoHamLapGSApGRsZhDG
MXQTtY3cpgv303OtjF//3YCh/oAf88D8kTIBgRvssfOsPBdh9ivpi02U4wt5/cvMpJC3w+RfDWHU
7mIgeVJ7JJOz7NiW6VZ1/BXaINdbmJuw8t9dqXMIBlqJSV2JiUDixWunWJhVby/5wUlsirdskHnN
3Ezl5XfOH2ikaD3dlOtmY/0pn5DweVy6zn8Lro8amoYzas1mVtKQd6hku90MZ2Orr5I1Bru2tDNu
nIt2jH+Z23yb7OIFDMFcZXqKuiTIa7nGQvOUafomd4HxC8Pe6VH7w9McboSrl1tZBvoFrxWnwEfF
+Xr9i82N6xRbGXl6jOgG3QUwMmzRs9jqB/HgHpiBNmv/aunOcSbliJO0IMktxM2eqYFGCGgbaJ8O
G9yFBD9XIZwCLJElUUwUlbtTrRTCCBGVjZVTNj6Cp9gqDsAzQk5vKB0VmtBtm6Y2Dp1b1luxVy0M
YfN2i4V7c6P4anYwkHbgvyJ0PyK5ReDaSc6yh3CqG8fZ2kLVhABS4rVcNAJim1qGcM/1jyHPDdIk
4ahU0hO0nDr2r8nBvO+eUc681Y/mDtGIFQQ/4BcX4xZi2kpch98rbHi2wrF8IistvIE6U2gRJ8lo
EKH5UV5nMbPRp197K8F+jg4wye3L0+bh4Ns/oX1eOnt3/v6CMPqKWSLaL3fj7m0swuB5sPG3wtrc
LO20Z1LKCPF+nx1DIwW2U5bdSXTORfMqQxVbGOy5rk6SVRyiK13qdFXYl5tuLdjaHh09W1j9ZqEi
t1Qbk4oOvC57jAJxYarOjvBkMyLirA04j4BrV8O23kApOiPot1X4028QfVn1/AkO1Tq1Lduwy422
rm2FD1DasFo50aSrbF8d61frR3Crv8LT13pbW3kbZ2lgxkz3QQYUJxkQebGik1PesGAGSGeUKbbI
Pq2KTcuY+Gd3l210ql0Vbbo4D2yuf4+PVyeMvv7+0CjoBqaAxsQJ1fhOOPklyNro1KZLZ+6PJ5Jp
Tc4zlaCrPQt3dwqK7061k9uFNe/tJPHP4TKnaM7AqWU0THhw8+p+5WLCHueSsq5v/b2z+wEl2nY3
CICv6nX3RzmOH+vYnmGs3pQLm6G3I9lHbzDdDRVGEjomb6DRtrNDjmrvcahyN9XeOTtnFGDXxca6
gdWzTzbBRljDRtooh2pbr+JvS4H6dsj+6C0myQsBrwSCO7vV9r7ftLvs4hyb87CWSCIRE6g5WRvt
QT7Ih2yf2C8YGa+8Y3WTXrJjeZH3+BHfaevrU0kek8NHrzLJYnnedEEpMCA4VOBsdHAfDJa2sXBb
7bN9SGT9EH446A/cSivkZNblSXjK90vNv5UzPmp+krOKJuGckYwzYq2untHstP21szJ33q/gzt1r
jd3fKqfu5H9xtualPDcv6jZep1tgd3wdadNsZBtbh4VwnilVIDv3d2B1wTACr8YNjW8Ll+oJTZ7h
m35nfHHZRZ3LC8ycn9JCMMxsJ+Dl/N2YYKECUgIuOg0X4zG5E37GN8Yq2/Rb1ELPfOUFdMvMLg1/
u7/bkRsVmr00TrZjdk7u8tt2l+6MBwb00dihxL7XVthMbaKdduh312fVTAKZwlS7QC8lKJwsjX6+
Kn1x1aXdwjeayX3mJDf1ueRnojh+IkWGYbFRtOeOA3Li9Qvr+szOwjQn2y/RKCCtFiyjyN4i3umt
5HvtkO/d23ivnPIv+Vp+jVBYv5Rba1P9DG9UGxK7ndx4v5Xv14dvBvKAkebfn0zHmwZeI51sthC1
D9kBFaZ9vYvW4ZFK5C5clesWQSlpUx9M8lS2a5d213NfbpKZxMHC/wXjRfT9beE5u2tvwi/yob+E
B+MYfo+O/mOzRNWYC4ApqrV2GkcrUoWT6c7fN0/iTfCos502n819eqHo7n1yNk5yjCyLGHU69AnL
m3WDAWWL8PL1LyXNTcdJxmj7QOhNj2djkLfVd9pzuFf27tE8+wdxmx/qg7YKL9ZCsh4/wgfJcopo
1erEQ5+BAXP9G0F6KfRt4f36ZEcmWaIzSzPzuoE9xX38MJCE/0Tf1S/yd0TYcFZAgB2+L+JelQ0h
/3C9zZm5NkW5lp5eo6hKk4kSbKvuQjZc+CxzT54kCby0/VTWqHl0GId06r0W/fzcK09yQ6uI3khU
55U1NMy9n34cfQpLiVXs3yGfd22LDB8TycUXKSxtJ79F03HVyC9dgKdDsRTg4x7xgzk0BbT2Ze9l
HnKQ7KnVo7yJuBwO1sJDdio26Tk+BHt/i8fDIWfb8zkOj2mMX+ldMUVpqkpNCrJZbHzLqWi2S9vv
cdQ/6ssksD1kCQXF5WtEKMgoMbYA8JaD8C4oTLvD+/L6N5+5UTCnMFdRd4VKH/NHsR6e/Rf3Vj76
+2QrnYRbY4PcycG98x6K2+ToLBx85pZsY7I1AHXamkZBoGNPgESXb0tP2rf4Pv3ifMdCg/PjJt/2
+s45oZX3Wu8XoXYz2cyYJAFDxXdGd+lpaEPwcS7dtlq3m+KgrMctMmJJWzRHbrM/4YFyy4t1TB5k
7h/GvcMnc/UUJhsP6JXpyIACKa6f49hFoc1bODW93Rh+MF2mEFnFcwcjzOhdvsk3mo27m13u2puS
A2Ox/vHksfOOttrPdBfemGs0aTmzc0i3i9/RJjghtsOO07qLbj53w2dOMbXsNfW4l2sWeZI6ujog
AeUcHXRHX1j3ZpYLfZJSXGGI07Aiv+b9S9sdRfPVCxbSyNyxQZ/sE6JU0xMjYIYinL4RLtIaY9ht
d8Dl59Lt9XXGGQrhLyZHctPv44u+L0gq1+NxrluTdOL3mVnkHZ+x1ZF7RZZTeEn7hQLz3LMnGUUZ
qqrW23F3KSlrF/64g18RSphLqWRmYZrCav1WRv5x4N2Baj0XT+pX8SZ6LE7Otvrq/zK+ojolLewh
Z3LjFDUrO3GkDwEtFY6/9t1spUbcuLo/DEGxY89aWLXUMTN8FFPTjBHLTiuLzINnefVDsoP104+b
0OZsf/PTP25/pvbWtx+8NXWiyO5W1k6nGCzaf5CVZs/85/T1Plp9vT4tZoZ2Cnb1FdRtrJqFDR1w
kpeeb1pVeLn+bHlMvB908x9w1VFkw8eO75Ru0j9I1yLajTBX/yV7NB6sH8lteQBgy2UsWq/HZkM5
9BR8LoinIFbcs7wED3UKFhmVzarAsOe+R9jyesfmVpopJtWBz65JA/nW+YJi5qa+8Y9oLR4wd7Co
UrLH2YlneZ1wNozAdT1cb3UmyqYgVa3vTV1B4+gUyzvZffIdBwerhcw0A2wwp8jRzBdwbOwZMMxy
L81ZO/n38RfzjE7mHd/o6F+4L12oJs1NuUm26NwsGgJtHDwLSy8EmaPw1/URmtmlafLfW6YcO7Iu
jMZO+A9J+qIKd74coMajbbAisevkt75Uk5u5TzG1yV4jCrKmyA2a6i7KpT9mB8seCFaEKi8g4l+v
92fmUtvUJnnCQhYDxVw+eZY1QIdu5Ry7bslZSYqCaxnXRr63D5J4b0XZ+nqTM5NsCi3VoPjipEKL
pXeTKS+adDO0T9cfPcMzNaeYUiSgMSORxpMLcYl/c6k/985rhgll6KirXP4ZeSWmFK/lsBAxc+M3
hY4qLVefjdN1J7nibJYIdtPAYQmQqJdw88AeQEVi0PJGndGFtWpu/Ca7ByH25CiNSXmSihah8i0W
Lqny5foAzgSOOrb57kSQmIIkI+085mr08NWweiyF6O76s2f2sFMwqIuWYTf4jnJAc/2+sPRdIPdb
mB0oaS6h7Ge//yTw0dkPzFwQlENbyEjJ9gGWCCtcdfOLq7QdBq114mLQWeLhTrU5sAUjTbeKriWP
GAXEm891dJIjVLz5VIHT1sFsjGwL8xjUdA/cPDYU7HfLcmFLNNvZSYIIfL33RU3SD3JnhDJ7VE9/
xZ8Nj5PexY8txU8TQ5MWDdGhRhpFwU4hkw0Foo3suUtVubnZOMkfbaMkEP4E9ZB2YvUYurGwrasg
WTcUdhZQXHO16CnGNNFkv/fwvDgMTYxfxc8WCUB3cA+erttuuxkNLETpD+plmGoIK9l6wbdjJWIP
g6/cUGirnquY4sa08LTaxUG2yuuv2NrUyaFnaVC1Cyqcdp48ZdE3A3+c2jDsaHi+Phdm1gtlUvCQ
zTKFsNTph07Tzb3Qgsu0HB39Ng8h8UjCOIuJmT87UaEeKj+rF9L6zFeZAlqlQgf1jbzuwdR967nT
0/JBN9UaTXI9zn5f79pcG5M81MeNlldY/Rwa/Knx/wntwO0RnFXdP9cbmElGU0Rrr6AR3uGhcbAy
kGJSgr2shkXDQjqae/2x1XepLi19vYwkTzsoVn+PYh86FgFSwELQfbKBSS7qdAWFug5NZFdK2iO6
PyA+NEouturmHJCuj9HMaWKKRg3gRIiaifUrRqsYfz72mA3CaLVj96uG0uHnGpkkmsrHs0nBhfGA
nXP2PER9dXAyJAxxEnFf00Gqdpj9Lp1gZ5aJKSpVMsOow8vbOOB/cg7haNbYmqahd9I9cyFzzjQx
RaKmrHFFIojGgRvPB6+vniX8XLwK46TIyhY+zFwbk8AXK1UvmhzdRNTCV1l4Y9UCpCMIHwgrXP8q
M+ExBaAi+58naPyYhzaw7pK6wOm5+Xr90XNLyxRx6pk60rhZyxfvjZ2kjy7jykYO0VLO7orotXLv
0wYN1Dp9zfNw4cg6N2JjoL4LyLrSGrVye+PQetU9CBjALj+wqDhH5cv1Xs0N2CTi3RbpUUcRjENc
9ZemggEjWwuHm7l3n8S6NySa49aReRjC4V7TQZUY+sV36q3TIWR8/fXn2pD/Hh9H7vHNMplRRmWu
XAmDL/8SZbc+1orXG5i793k7ZL/7AuEAaXgQYuPgpVKDcn1h6mu+SncRdUxEdPZUJ3QzwciwHF+M
pmsTLArbBOZiaTpffSw1VLzfzHAhTGffZ7K30GtR9DGlJblhLauuIrPCvZKbnX3tgk3vdT08G0it
rPMCQXCp9vWt6FUKsCxpsAUHNx2V4+yv64Njjo1+UGl4O6i/GxwUs7UYvTvjUCmCdO4FFf9LKcDv
Qcdq1MtN73ct9OLWVDtzF1aO+C2GyLuto0y4CJ3kPmEC6YW2gcvsQcbdc1OqTnkZBHy1K0H1+F8p
3IpwRLcu3orsFUPloUw6/xlaivNQOZJxypNOOKge9pKh4RcbzO8we9Ld4mCWIq7diQt2tGzjlR8k
/gZZq/BbVZniMZQsa1/muYi7V+4+dWFTb6rIN5DgtvzBHgacX1MRtdouE4+lb+qH2A/Fb1qGbLMt
1m3+QwtiL12pjWs94FPR37JwBrsmRF6wH/LgzihE+UmIBNyyRArDQRgP4Voih9gDyouY35aBgBs5
lhvtkOd7xg/ghIOh+dYvMshUMbrLd72BNS3GWkCaIbAUCHfj6vMD2Tg8UuNYVbdpZyFOJ0XRcO6N
tLqHptzdtkWDP1gnFgvbtZkUMQUVM0BOgMw8TupZdEzi7hnTjIXsM7PfmGKK9dBJXDxczUOBJ+BF
06PiTqmzzDaD1Npfn6Mzm4G3u9B3UxQdXllgfrFhQrMnDiLkir/rXBEG2tMQquvrjcwN0SRNs2XC
OFGqJWxyDAU9s6I+Z57RLdywzI3S2Oq7LgSFW/bGUFS4Zel4LFeaLVfeRSmTn597+0miFt3Oz7M6
r05qKLAdk3EgFM364frD515+kqHxwy4yU5bzk2s8lwmuudmpbxeW5DnowdtS/W5kfN1qKzdPpFPT
lvHBLfqmW/Wh461CDQl1zVHLrW4K/Z8y7oXbYKiHFUrCgAWktvLu8HVQ73qMbYdVGHjZsWotJLxV
QUYdMm4uqW719cq1RqPuSm0lbFxKM1RtUpHs2tcHZ+Yk9FZAeff+WEhYWHRlsCfMSEd4o9kOEuf/
JNlLeLKhySX+clzne98YC9Ewt4mZApJFwUoihoURS2sDPQMneUKlM7NssxfzB0vCKXHV1xDzEQ/F
QAQAHOHoWJG5QRnQWFhU37SbPlg3puDkKipc1VSRdHeMtufcWvoGfuJhiaWRU7qaagdy8afHOfin
7iolQCuMPbeJVThnre2bvTxgQoVGOM6qkVEf8Uj5bVqFcdMaRYdWioAHre6pKz+Wqpu20/2XDq+5
lxox0lu887ofrp6otj9gJoO5Up0hwBZgeZSXEtZl0sgGREY9OOqOkwMalmp04R39vq2r+CsSCPE5
ly0RhbEq/KaKcbhvvBKp9TrHejAK/E0TCICUfawUd7EUf6vkBNmnrvS2cpbJO9gqGuZWkYi3qpqt
4qy1di0dxw8Mr44eF+Z1UlaAmuVSXYkVjn9qWiUP+aAEOBLHEYgyZGFuktqytq0g4s0RVvGuCDGj
T420PQVpmd5DbTA3RTr63FCy4oIhwwa6X2VZnGSHPO8Fqoulfw8dx09sPZE13DC6pni9PqlnIn6K
CK8yC/v1rqlOBkYOaxzPHPxHtNzGKu+TmNIpLFytQnRUCrwxCrH/UZn5keU8sf2y/xNg5Xy9GzNb
S3GS061GNjO3q4tTLn1HmxYfSrSP/7jMnOvPHw89H8XAJKuDWi+HTNfzExYDAqWhdqt3+MKLvnHE
s6lKzKchT79db2tmEfwH2BqvQsGtkVbN+vanE3UPURwrcBn7763oYEOfRAuDNvftJ9ke760Cooil
YLuBmG7cbNgju6a58PS5bkzO3OzDLayfU+lUsQCuVD/ZOn2DIU7BWRsT9kEPfl4fr7luTDbZFkyN
vDO5ZiiS4gsWw3uEGbZatMTe/vjxSJb/vaBzRmgDdmrdiRQXrI04GA491uT48WRLMj7jLPrn7EL1
4u8mqhT/RLhHFRRr0/gVpIn3EEX50ilk7unjB3q3bmWxoEMuqcaSuPm9K/S15AQLJ965sRnD8d2j
sVxiSpqDdNLc4E4SjYfSAmpa6AsL4Nzjx5+/e3wlOUNvNEVxkrAxQq1LQgwYa8fr0+bjlGFY43C9
e7gZeQVeroVyyvJ7r3nM8BISjdcaxcjrz/94/hv/ULaNjaFMhrIiJeUVlpYwDUCc2Gkr7zNfuhMK
+fv1hua+7ySMZdXAnFRkP1soylofXSRqc2EzO9eHSQwreuilCZp1p7hxFXzbZfQLBMtfZR3uMLkX
/DCjpN9e78bHKdaYgon5sHmTYtGKkVB+37mVhWev1FDIBrosYPWiyPprYUlfr7c207MpjriQpZDa
tSqdxNQX763atdDS9X6oVivtQegCZC5KcX29rZkPNAUWV5nfyBg8SSdTlG/wTudmuvx2/dEzETJF
FKdKbmJTSQAGCu5grWcOBwyLhBsLYbJP1U6NKWI4LULHlTDbO3Vtd+OUFMhlCQtBHXOc1nuwRFQ+
r/dlbpgm0c6ui6kWW+IJ/0nxNnSM+GCl4pK3wEy4TyHBuPJUWoRJ5MlKsscmKzk26f69GHuPlvY5
LUljqnNrwSFt6iCpSSm6cyzVsNzgbrKESZwbn0mcV4KCUVRX16d0GA24rbOlCZvrQz8XDZM4D5Qq
iaQiL041frKeidUPtsJ5qe0scAH68PN6KzMR/laYepdxg4riQVNEmKT16p+06lMcG7s72O6HKgVM
W3ayXfmpsDCdZkJjigGuQ99J/h9n17Ukp65Fv4gqiSDEK3SYaSZ67Al+oRzGSCIjEb/+rvbTHK5p
qubhlKvaPoDSlrT3CqDk0Liq2XcqwCbMamAMbRhPX27OSqcttW4JLIYCk3DkEaA6UZn7HHhCgiMC
rkRRQLLPhWD//PYPnTZnI0fHOQTB4x7+cztBAeYTd7P3poN6I/m7MjBLhLBISIGHeSTuMoCxPWU1
OwlXI6+hPxwl4YAtLPDdcvfxcsetTOQlUFgZq8qhitrGFVU3VcevRNtdf+7R51d+6K1Ul3Un8oHG
WTXvBwEUCPBUlx+9EkD8ReIF2kyNmh2E2rK6tVy5yyk82or36XMafv4SCww/0dGRpUdjl0xxyrun
orB/BzBnvvz5a8thscT7aSo6AbmB2IWzvT01TyYTx06mG1JTa2O6OIRXwlE4FXcmNnBwz3z7S97A
Nu7yp69MzyVy1ylrqNoGvIlbeARYcxpl/LVwB5hSF/vE+dPqjTL9ShctUbzMZaIYGpzYILrytcwY
DRM1vuBGtIX3XumkJS7XczXpskZPseyKewfe7HW95cex9ujzrP0w8XsoV81j2tI40fa3MVE3Qedt
RIe1bjn//uHRRE1woPRwAFANUicu5KuGn3Br/tyyYosVW/ciqX09mVhKiMKHfaEgl1mwPs6LilwJ
XxYboWFtFi3WL+gVSvtwXo1l5l61rIrmEUpfEqZ3oVJoFSQqAYGUW+jKtQGx/9trsPclAmb2DQh/
5a6AOuo0b0lIrLVksZTrqYU1ZoBEamXVJ6C2YMphmWcOwzjusCYaKng+Gb/eWBUrRSxYPy1borjW
YAXHI8O9XdmdW4W0t9kPeFF0ewhNQPIvQf0mb6bpdy4F2acmMXtSwON+hrHvXrNg3ji2r/TqEorb
G8qnGi5z8TAld67WX31IB1yOMmuPPvf2h2kOe1vScdwLAP6Gs0PCx+lhtLtNxjme8o8r/hJsm6du
0fZ9beK+uff6ZyS/N9bPyupcwmxN4MiONHgwSo0x68kB7sF3Tbul3LQy15aAWt9PJzLPDo21up5A
c591HZIMJati3NEAalH5xjlnZXtdgmthcuj2rB1JXHjpI5lsGjr+mIY55b84tPgvj/HaSxYxgGZ2
kAunMIA8Mx75Bay4LNmmOy8fwMLWbfrJ9ywWvzNM0m1HFGmG0foOh/dJ8VDazTW3f36uIYsQABoP
9tkO261OXBK5wg1eu7HLYqHrfE/1Z29NS3BtxXLY6aCYGRPZAHzVE9jrQuPc31nZmJwM2yTwrxym
/w9Tm/u49iNNH6caftjcu66Dl0bMsEj/hW3+cLnXVpb4Elyb9cxxrQobfF/aE/SW6BtKJsXnFuIS
RytcONWZUTtx55NXp25/ZOP0WpDq6fK3r6zzpfhqT1AARc/bMbKdf6idQU186u4hs/dJBom/hM4W
MMAeZ507sWvnxY3VSGffpl2zq0gJHpbdj/DspKDup2K8rjQZHkRQ+LtW1sV3r7OaVw5f5BOcwpxP
jtZ5FD8E5FxXuPdYkxNzP/1qSpR7mLcFE14JBEvdVdgDt54C9DOeRvWuE72Hfvtr0w+/fONuHLjX
XrGIAUHPepPJwYkhRfaHqhTKkoiiLnmD/crGlrU2JxZRoHXLBuOv7Ri5gXvD/D0vTLBvoW59/Nyk
W2z9QV5Ce9WpvBgWB2EzkLCGaJVotoRuVhb9EharNLU9QgAMGX2Iu5bSPQEP/FDZ0Pu0qrGMssra
QOL8XSb/2H+XMFZoe9W2EtKNs4B1kQ1SwLXoXfvWa6DxhBmdRI6iJXIemXWEQ2MOjqJ6TjLa7gwQ
Go+Jd9Yg7d02Qhm7hP8huOqNgsgtMEXTc6+a8jqF+zOU84AqDLoCsjWOX+0n1/BD7Q0wLGcF6oR+
Bjr/lOeRYNbz3NbkWvPybtDGuZYNeSt88l3VwOD4bnIzU+ns2iwjV0Uzvs9pPUdF0DwPBax+qVPD
AsVNwLC1kdQYe7Ylm70ypZa426mFG2ZhSIlShAq5a8HULwmrcdxfnlArEXgpJot0eM/kOLqxPzlI
mHQ3Q7+l4Lb25effP4SLVvdNgnSMGwOMFHbpe5p/T+ct6cSVxbyUioXPa8cHS4Dy0xX7Km3CsekO
3oxi7Wa+auWktVSGJah164IlbpxzSDRrFbq1D9vL75RCuS8HFDzf2KjW2rIITJyPdsohdRs3AxT1
SpG+GyVea+39Jv28cQBaG4xFZCpy+IjOFWvjQpL3Ojcq4sV0Rwz5dXkerbVhEZh0oJpU8iw5USoi
J2t2GsiEZAA6Ift6+Q0rLVhCbK28h13G7Km4S15a2CnoL1Rs3ERXwt5S1DUHNrEE1o3GjUlfuqmn
10WbBlFe+fVOovT7mCHJsTHYa804f8OHVaFJUxGLF24c0KF/mUtOD0CUQBSo9NKXyz21AlPxl1hb
zy5qk0+o9OpA15BqK+ddy1ryYo8VA9shLwHRaO1rhX1pNzCYNxky8agdhfNl4wvWWnn+/UMrUxKk
VRM0Ls5egKtr6RWvFKeWe06lPnkAX34DoeBtCloZA1EBEwCqiuCuFKK9zTN4nqtxsq/g3j6GbeLY
D5e/amWOLsVifUu6U1ATFMBN3iPgtV22yzjuw7QqcVCqNCqOl9+01vzFtabxJE8nVSennEA22gUa
0kEan23Jqaw1ZBEwAjHqxmndHPmGwjvkms77XOf5o2WK7BDkabNxBVxrxiJoGOxqhI8CGlXqizfN
EQuu/F5Hl/toRXnb/2tl82GODLqZ58lJ25hpM+yrrnKhTQ3QVgf7Wjs5Vf7YPvvOGPzJq2T67mIy
7IGw878IWPCFrYBOoYIs4L5pAgEC0pCBrGPJpvnTjOV0T9rMeU9sFziNoalMFAyZuS8S6ZJQ44QM
eklBvTsxBZ0Knczv+6jhSJpsjP/KrrpE9s71SIEICoZYjgiFMDrKvyUWcCIbj18Z/yWmlDosqP26
SU61dQIsb+fJr07W7yycNS+PzUpAXCJLOx9wYwuwP7h3piBsEp4fEpmqpyov5hNQV9kVl+l0dfll
K7NsiTH1FPwEYMqanNraeZ00eZSMPXBjfTLi/mUPf5hnQWCICyS3daK6vSrpCNFaqn/V3rixMa2N
xnkSfHh+MVq2NWUTFrt/VZObwspgen1vmy3DhbXJtAgmrHEBz5mldSolfYM9hX0uCG0JkK7tFX+5
wh++XjNH5GAvytjzeXLknW3vUBUkAGyVbdhKKpFhzAf5LZhb6B45uj9auPXuAAIZvlwe/5Vz1hKG
aqc5UnFjHpzshFewLCrHHdR/f0xDvTNzemTK+1YYnXxy7SwOKrSG+JGdzCZm9I0291A5BWTwGYi+
jbC2MhuWENGOO33lktk6kflek1e3gbeMeveUd7jcWytLcwn+1InMbF9pnKoxEYj5nfWAM/4oxWsG
3PvlV6xMuCUEEQPgS7A6+WmeWBEllWc/EmPLjeW+9vRzx32YcGb2aGDBSArXgnk+20gWNzJN+Y/L
377W/ecg8+HptIYevwsI1KkozENNi1uhxu+O6eCgSzdesRKvlmKwRAmfG4PuqYCenJ6dAr4U7tPl
z19ZC0uooQc1eNu40xxPcO66lSbgNykQmq8SovNVNDhNsWcCumZRMmq2VTdfa5D93z4Dr1Y1Fk5D
cZEMZgiTJBsiDR+R29ktpo2GrU3bxVFiUqQ9ywhPcQZuX2BBZbIoUytURfKT8VmGVWJ9cndcCrVm
lswyoxCPffJcT3+CjEXGPItk3Fge/24KW+IPWYIOgzl3H8+T2jeW2JeYAZX4mVGQJLv3yxPh32PC
lghE0QWD1YwTKpMQiNh5Hbejtk3YGxJ+sL+9/I6VQhJkh/478OMwZ5SP3DoVE7Q+tT70sxIRcWxY
59U7JRu4HTvgdvdHJ0hDKth1Kx60Vf+8/P5/r1UWLCJBbTlOMaQyhQ/ou8N++40fKfu+7L9efvyK
xCcLzn37IRboBDyqzsHG7/TlvqgzYEKKvVVbB1eeiOV985OXVELEpY6l/0058O9Ucse9jXTj2gie
49+Ht/M8aSRkcbN4RBJhF4xVek2oUftynLKNS/2/QylbIhpZJWnvd20WF4hGuaB3EALamhxrn78I
ClY21BO3VReXWR05YHGkRbfri42hX/vyRTiAqPvQu8zHATnt3qW0YqWTLQnrtS9f7PAZt+x26nzr
VNW/LduEBDRmeyspv/LhS5hiCk+LSvquilk67pFvfHB68Xh5vq589xKVyHxYjiFphnMw4zdJL9/B
hzs6o/gcXoYtoYnJCAUJQK6SU5rbpzyjUaPyneofG/rlcgOcvxPv/5O6bAlNrBUrk0onKqYdo9d1
OYFnzRMnwgkyfRyV94VPEwnFWH5L3Ab+UQSoVZ3b5dG26+QYICVyQ3QLKVbLq6HKPOsXMaVOJBzr
eUSV8NqpwXTJM3LjlhNkv2dYduGf59AsmbwdNBX/NAq5cM9tH6vUqa4Vy0WciInvgCKxkSf3zmwZ
54dQOXiTZf/THVLIqqjAe3UMqWFKb/JoUA4LfeXlOyAHqyYsTYv/3yZEwGjZZnv8IwBgIXOI9DN/
n1kdwOROwpiq4qB6z4JCm3BuIR07BWM0imDauw3TyDJPKsyrVp5yWY1HZbV/CtLlYddzcWh1mRw8
RxdR6qN+BBVTeCugXlFEonMh9kHAjP1SBNr7MlqWhTNZ70J4ig3J7diRJEIlUzdhYmqzYyYzoZjA
ow1mkCJhzP445kx9nwciHuagGY79zLM4h4JEmOCqsmupDr6yTtoP2YTy/eDZVQikkIVDTd4Ad9b0
lnffJhY0QDra+K+2DPQp62px6wt/Dh1rnE6Oj0J0mgVF5FjFn9KpQBaFl3oEJaD2JLLWCZvmzKvh
zi5w3LvAVqd6ng+l1/yBTvjXvoX9muL5y5h1LBxgQgoSoPRfK9/QiMkSgu9DLSPKaXowngvKRZY9
mTkPIiS6nGPBzS8PBYADFKafialUSKX95PVc7xwgHQ5BJ8EA7SRkyHgPjVYrI2HgpphII/LGle3g
hsuRaXJr9Uc75p6nhYw8vwGRcizriDXyPWCqhUynuW+K7vcQFFfdMGRh48xdmOX1q2cNfwRAe1GT
Vtme0xoJibmYldobJ2kfCJeOv+t0OrxlnQawhTBnn5myu89tzzwmlpyudAOx2ql3/L2tfDi5yXo8
m5EATxX0b8PUtiBrpdk+LQMSJbmaT0OGoj+VE+oT7RC7Vu8eRtMWuxK5LNj9JeQEH8AcEPFM4tyI
6oTyqv7o1dadk1ew4ZoVDNAt3PHGfs7CHnbWu7lUCovHwdxRqkLPgK2jzJCCkp1gjU39LTxsnvMg
eerZ2ESBSNJIWLUX4i79ozPl2Wl7VHtW+dOLT8ASRbWyuyWktfao6lU/SirmE3F9eEv4dRbZmsLz
QlO9mzhpDpk9madS2TfBkBrQyexHY4oyLBJSh5Mxv21V2o9A7lu7Ip3gZyxg02Is/42aAJRO7bxw
br47JAvQLO6ErC6/TOcSORDFcEm1xCtXw1fhyRdGFGyu0UQ8tvzJneaadEl7k+RBs+u8zI6ssdBI
SEmwmjV1LHL0ZA8KBXjMg4jawp3ge1ilSu8DSn11KGsVYChsC/MfzGr4aE/ODGEZwprdRCv24g+l
OAo4q35BNYTHxHTBvq5xLBVKAOaQS+b81MwvrwLB8kdvrir8/ezU1+Ar233YYP7utdDJDnpD6SlR
rfPEutE8dv3I77q5gNGFnTtXbR8UUMe2e0hG5cahzjOdCvcxcIyd73zqCaRaPRhKKbjXUcxhuAVx
aFHy4IuX+PUvCvhCv2OTn0SF8X6xclY3vqnza0SODsRNu+vvk6RtjwnMGffCt4M9tDTEvs5l9kz9
HibdpASRxe8h8Tvg5vJ1rDP63CLb9ub30+yGGvX+vUAF0+y109bXTuI6R2FxaKTYST4/8wJITrdB
2CryXLg7i+TgiE92FnljUoGL2D2C2uKeWki2HGzP49EAmEgadoCCpvsBpKzn1irzq3kW8iQoQ/gT
A3bpLPuecn3l1fxuHJCQHaCdtLcksFqop5mjNIOCdTtoqdUo9LUNkmPkNT6PKKu8nUlYjU6tv8J9
S2IELD9UU3abDG5yBNccNbmk/BYI7pwETJUjURVfGpAdj5RYbOf3EocmCRWg3hm+ZVblnShC6W70
p1eRViCqdwPkBUf+AiR8GY6dIj+7qiHPgQ1iAqv6CHJScmdGRAOikD8esTEehjIrTh5S7KEsGhpx
W7IIFc/mcZj79g/PJvytn6U3/qygZqS77PXy/r52QDn//uFEC/aPW/LMmFgE7nPKeyimmuD8YdOG
fv3a4er8+4cXsBKLIOAqOFk+RbzMr/koN84mK3eNJRNAtEQCzIK0DMoMU3DTA66Ry8fyc2LRjC9O
yzWyvam2ApS/cFy+m/Uw7y1ithi/ax+/OC2LhlWukJyfqKjVTuc970KWzRZKkn4uog6mmRvZq3/n
H9iSERBYZE5QvElObvezbcUOf7imD0EjPnTe87ClBrPSoCUVwClGJZIKKb9UmS+TZd+61nST+OWL
ouJzd6MlGaCgGisXLNSTb0NJ0+roa++Y908thCUFoO74rGqGot1ZgkdOpQhTkeoQSLbj5RespBiW
+H/X9YCqDNLgNDso1g2jupvBVDPgMtiN3Iui/nr5PSsLbgn852OK3G+DK0fFpqMD7gfMtTYevRIs
lkrgpqYOhHXR/1JBSeq1zN9nq9yYpWvTx/lvnFB6pjCGgC9YZ2c/WgbFZqOH0G+qfemUz5/rmsWK
xi29r0sL398U+W3H7J8qGzeg+Wtds1jO/kyGvJ8GfnIbqNe2N1Z+R4Zfn/vsxeV3ShovqesqOA2Q
NkkzWGPhwnX50QF69x+XuyXq36QeU4EFlGHlIvVIKl9H3eTrewLKcrvzVTXeQh8BpwcNyP7OLeat
i+vKaljSAFJFJPKStRsnpA/hD/yo+XRbnSn803A9zfnhcvtWhmVJBgha6A7xcQ5OBS+iepr3anRx
cXm5/PSVyLpU6GbGtQSF5vmJm6SH8NA8X2ediFEf/E6c4Wtp9Q+2brdettaW8+8fdtLUoaVtIXbE
gT86d1IP9TfTe+3eVJVBNXoe8lMSTM0VbAggyksHfsgTq4taVEyjvKscfJvthRYbh32Z6fzey6z8
NqWQidilg13vCJYfKOp8GN5wN7QPWQ0S0VHrpkpD34z0Dt7U1lcXjN6bOqDtHRe4GwfQYoFahD8f
tGFgoI9mPLhNm93ZczI9FUMFP8wAuu1H4ROyd7vhxUyZ/dR3gwSqnXRxOkDYcIYcZxCKgQMPNdYl
TkEVzrY3dtrAVsIbsn1nGrIfRys46TkYf45sAsMscDx6U89AdWSOImFquW/c1ewqAP/9xesIO8EN
ZTz5HaSzK6HdsOMp2ReaTNfBNMjrwalqXE2rBEIRmN2CTOnVTNPy2NChvpZ6tq4sp4LH6eh3NbBm
JbtxmWOupsT190LT9sbN06oIJdVAOzjtgP4oHG8+ujlPDqmb2bd88vwtcuVKYF+SONRs6qwMSjeG
n/COnwEWXgoIwuWpvPbwRfhNTTcSD8YLpyIJ9sztHwM1biBx1mLMIuq2AfyhEj0WcTJNYucliXgC
ckn8Ypw6R5KT8UugWPtQzTW/nauhNBtNWlsvi5DcdKJ058bKYt7bUPcstbVjrvcnmxPrc+ngJWlD
jYUa5tFJwA9xMFnplaP5zvPmzx2dlzyMrOq61oMw7EkG3evUjHE92p9CgbClIHqf6YCOEttVkrxA
mTgCcnOXZltYlpXJtORh2Hy0oERmuzGE/p1oMEX1kijKf1+eqivjuiRjdMIrvCCdsA5U94MU7RDO
xntIRNBtHEXWPn8RaMe+d2SgsGl4M4fRY723Sj/75LPP7/wQxJFQ8MTQYt+jzD1AwvJIZ/bJMV0u
4Wnux87GmKaouDh5cO8kcDHys/3nun2xjLMGYjIIOGBGSwrvPR/pp8LOf5fWFrF7bVwX67VqXN1X
wKWceCKhKg1Jec9Oun3XbR1fV1S42ZJokSSuysuh5ydW5Ve1LlQYGHiomv5cLWuOOAxBD1jFaZ6l
Ydls3YBXjjpL1gUO/U1mhOEnu65+naVKJXsqiIgYLaC84Ovj5fFZCbNL3kU5IHynmTPDKLolYY+r
WFim7Q2YPrcZJW+eRvovIOqxqzYXysqILdkY3GWA0ELmLaaekdddN7gjJGcC+1U7nfp2uVlrvXe+
L3xYMJmfNbnPgeOcioCFJBC/B+JWkaTelbJGHsKOaONNK8t+Sc2QUJoqVQfu8WTzXVp2r2og5cZe
tNaKxbKH260NKVkgf21vHmJknvlJT9kYTgqgco30Y8i6imzg8FeuUkvexdg0pfBZP8XFBPsh5AXT
sDYECftEvep+y8dlxYmYuYuAwIgDAwXdNrEz9D0IET59kG03P9iCimdWu+73LOPufghE8ZCD7Ruh
MtTfEa7Kq9YF+AklCd9DeIUYt+VbdjwHDBD+aSR3La3bHUNq6ioZGu8OWakBVeqp27kKUIoQmgPW
RsxcOcH/ta79MLvGKhHlULVnUOf4TkkDsVp5gDbXsWy6r24rIwvJsMsTeW16LW5xUFdxkCpO4RfJ
vf6oWq+8Rj6z/X356SsTbMnyQA3BG30HBdLSrp5SS/y2yv5L4j9LCaYvHLf3l1+zsuKXDI+MWU0/
SdwXkxpK9f2wz6sn1mwxYdYacf79w2jY3BlTPyfWaXSRg83bkFooG9ISafrT3JDPbcFLeoSVtFVj
U8BWWOeZB9HU7CiYyf9c7qGVxbeUI2/FzMdR+W48JuRtNMUDNGlP6eBVoZfxLfvslWm7ZEp4qD6W
pGPAIcw2KmlIkIfuGNz4bYoLnjP+lC08WVxXb5zg10Z9cbIYHSvX3K3BfLSBH4QAa9D+ApNtY2Gs
jfoijpim8GAFZ1unpvtpmAlTau0LWUBWEviU+rMzd3G6yElWGzMMUFnCPfWQdV7wlVgavve59TmZ
P7bUJG+bcua4FXax05EidDl2j8YrQF9R/OHy5FoZiCVfQti+8EyHo0Rqm+McALxb1Vd6GjYuHCtz
d8mZqDob9QAfJ8jz5ZLLW8n1kYMSI8XWWK+Y8bGlHDmKvtmsUOSK7U7LI3oruJ5gV/0197TYixTS
zVDQ0Ies4eUNzz16gCKKdaB+54fAhBfHoJjpAfcZZwjbBgUgwI2KPXZX+N2A7rGFCFnriPPvHwKR
NdSecamXnLocVA4fUpUJgXCq1i8QGvY+F0v/Gth+eEkOAIDbphY/9cnPCdqmrQ3jni1Fm7UWLA4c
yP5UgBfiMG13yRxqKRKo1hdeSNP+PZFb/s9r83ERGCpRdsnoAKjUWGTY4QSKcB2kqM8K2nyylxbR
oR9TCnlu6sZcDFc2E3tX9EeDevPnVtQiLAT1YLKKAkDT5S8FJpXf3Nn9VlJlJbIt2RB14qK4kza4
b9T9tWuX7/lL5VlROTZHKWAq8qkmLIkJcOKpdeuy4NQ6LXSQ8106P890y4t1ZYiXvASFKlgPQg0y
qA09pCBSAhtzNF2+sbWsdNGSlcBc0c2tsuFF6VhIFMYKguk8/VHN736xcRxegcOzJRkhZ14zZ1OA
Ups3fO01/UGEc9WN/JdF2iq0pSV3dV9f85L+OUfAnfS3cNFrnXf+/cMStyDpbirUzU9ZOb+wsnhy
5+qeBt3T5ZFfQ0P+/f3D831I6gLrQ4NTYtciBn41e6mCUnytRGvg+SsoYAR5bUcFtwAQkHCUqRKV
X7fUnqLU+N5bifPcvnJk8rkK3V9U6ocP6kna82Y4Z8S9BhA9Iacn4VlbnL6VI/SS1+BlShLt4Byi
lRmvS6tOr0YATj+3+y05C45DeDr0SDEjIQbN7zxy8neCw05Gv20M1zmo/KPashS3nmbLDCJzgTLn
xb1M5T1tsyos5fRmcIUKqdvsCK/2jan2xlXXvEmuLr95ZTdYEhgqpMuKlA7BiXEYm/nWcaYCTkd+
WPobi2xlpi8pDFVf+DbvEEfn4J4AR5eT4FgiR3f5+9eevrgYENg3Dk7hBycQJULKirACEimDA9Pl
x6+kTpbiyYzBcyHpShTY1ABNHQtM7CGnOiJgakeIe+4RooPDSVstOxlyxuVdfu9as86/f1gtxuvG
dtZZcMornX5L4G1y6zll9jutC7Ex8muvWJwDmt6Bbjr3+InAlJrYr71NQOH9HJEdN/7/NmBSxcwy
avOTk3W7BHhJ2taHdtzi3aysd7LY+2vViGBkOF6UZXMYGHCf3Pp9uevXVsRi37ddn/BBA37B7K8V
uzMlsIJ4j/3JFPiSsADrNAn2NHLIojbT16z1rStSJ81G4eHfHQN1mP/2Ox1UCrI8s+PJTDDfJEgq
ViJ9u9w1/54y3v/RFEZ7mkw7SyRkhqiHU2+kq/TLnJT24fIL/r3cvCVFoffFDP/FXsaq9m6qADYg
VrKbzRA58tEu5DdUpNGohG0l39YadJ4DH5YZczt4i+SpE889hIdbC4SBpCvgC0y3jmArRwxvSUuY
0Ug6IH0Yu8WQ/KxsUrwxmCJ8g0d0Vh3qits433de9USG4ofgnO+NmP0QJ3T27XKn/ntCe0ulZUEH
t3Mo8ooGjgxF9WPgP1LvhqstP8m15y+WemN3ch5A6jwl/Q+vGELVFDttykh+UurTCxarPZvkkJW4
2p24H8CqYu7zK6aQmoe8KN2Ncq6vc47wcrm7/n3u9ILF+q+dqrDbc0KW0fwLRFJtHY65Czgf+8Vs
QLsvv+WvrsT/7/jeUm/ZF8ybSTaBWpBX5AvHVek2HQTolzQXNxD0gYnS2R/FmvgA9GsN4aecwGhH
uMm8Fz31IKXqu0fPssiVUnl93Qm/ANYNVEGkYcrI2P45Md5949AO3Ckb3P/easpQSPCw+hIVSc8j
c5QHPAPfyGW7aTbZHcinyVUlk+B71qVoq9QF2RLkXllrSy6FZdW1Tyo6xx7tHuZ5POYJgdOkzR4v
9+hK5FsSKhy/pFrA8hi4AQAyAX2eDk3ryuvLT1/7+sU5w0spFEhyHF8FwP68qW+o4zxbY7WlI7f2
9YtI5AZpPTYct/K6dvfBBM9wXX5ygfJzmz5EOdmXtEFXAJzlINWOFO1UTz9SMWFvs9nucv+srJql
vnMTME39HEFmSMG6kK+FD3CywH9nu9TPaXwhlfPfhoDWMQgt1RwPogcmsh9/Gp6+KuXvLzfi38lT
b4nrlEWuIVJpVBw0V5UDlbqshu/vMbUrMDCDuFVjdPlFK/scX8QYy0qzbIbedmxl3+qyjNrsLbWf
bPKQkTva3U9yC0u6Nq0WpYUJcBPTTwhmg6Nha+7Qn7Ct2ThqrAz5EtYJxQOINGTpHBOQSNry1unK
QytvIWsTBvz9cketLLslrtPNuzFoiD5f0AUYPS1urhB120rmrZR9vSW00+amKquWT3HuWY9tJ+Os
IMkrEG9uVJYlAi8DUYk1drvviszeqXT0Nk7fK5vmEvPZcZp7THMfMgVD6MonKNZFvXM7bF23156/
WPM5zpa2zbEez369dW+H6a03/Og+qcjkLQGf7SRyu7IqVF947gKeDLvgpDlQZo8h6PwbQWWFsuot
RZ/dDtr6CqbyJ5UDEYRLuLk2ClkmKwdXJICj663Jtd6RaXAObQCoPZFtcRiTHm4PEgf31AF/YmPH
XpuKi0OIT8uEa5/5p5z5YBgMz2AG3s9g7m08f205LWICuC4qqcqsBAXze6q/WYkdaQTRlIw7TqrP
BR5/EQ8EoN20b1E042L+2kBFZVcN9V0nUNpM+7u0l3C0KqenzM5+fWoBL2Gk6VllzVLoNdvnD41w
9rBM2FGXbiyjlU5bgkWl6cocIrf+aYAyXofUphTPGgcX7iGL4mxMw5WRX0JFSxDWygqH9hj5wrNZ
ZA4CF7ImEenEvPGKlZ1niReVmhWwtUc+GDxFkLdYd3J7CVimfGtJDh5L/aJJ8amUiccWoaHqfc4l
Ph36710IhedohrGwKraoxCuRZwlGLAcB7RBhoYhKagPTT6vYdVYO9QoH5c6OM/E/zq5kSU6e2T4R
EQxCwBaokR7dg4cN0f5sg5gREiCe/p7yyld/U0TUqiN6AYWGVCrzDBvHz9qsaMmAbVe8GJwS+Z7t
YqsEy6mzWSLJ9HF95a7d3Ki24UeU/cDMRM8rF3QnW3pQkkSzaHYDpgjEnjIqfFbHrCroHvUasAAz
eBlef/nKuU21YBBQA0tuQDpY225SW8Fr481frz96bX60EJD2BGY4AicP7HGisjsoAI4s/1s2bCyv
laWsYxNTBRjnJDD/c/Doz05YzO+OGYRAapzH4WfWbOHlVra+DlSkzHeWtkP6URQuqGGJU70s9HEZ
oSye/74+VCtLTEcrAg+M86dzvPPYX+i8HYMOoKixFbsNkMnKXOiAxVrh/tZ0DUWjr07DPFN/iDW9
FhXOa+ApNmLk2ldc/v9P+u/KUirLB+hH2DT0YVINYed4Bof3+iCtLFVdORpq6F0AQU+VtLl6N738
bXHN3W2P1rY4M40aydekEtN6bJb7etk4lNaWqLazgZBYrJ6INqkLu7345Q77FvrNYKuO869ZIo/o
lcdOUFnzft32Jfp+lrKAXU9Hz7zwnlqrfHXQ2r3+6LU1pO1nJOFV6nQVPTOrCVX2deEsttQzE0/X
n7+yfHSQInyAMtaVVZ94aeOHQZd6YQ3V813h5BsMmZXp0PGJ0BCwXNfNVTLSft8wkN6Khn7MExsi
JyifYY5zAC7gtsiqIxMdf4TxL8PLsosPMnHf4MH8ettIXWbon41m1jaU2gaqkil9ktVDQL6x5tv1
R69cGHUEYgWRI0DfFCC2xIzhZbnrwPZ2naNTQoPWCXYK1yO1peywsqLIZaf/8x2jB7FrMQYq8TLo
dEMWvAdaZX7pCoLuU+9u5aJrC0vb3W7lNiXxXJg6Nh60zV1XwMl6umvVWMbXR23tQ7R9XsFaWzgK
1ztbVmhygnwtIKtEPlx74yxd+wRtW+epHKGBwb2zN78I736ExIzx/fpvX3u0tq07WjXMGBz3jEMu
mq23wPfD7EYRKFcHBU7Es3vZw9rWb+VHCcJ6A9/hUDX24fqvXxl5HQ3IO0uUqhN9Mpg2ommX08iD
wz1ce5omhhzA/vprLivykyKqLpfc1pZ0ikBCN8nPHyYTpG4onXQbB9vKDOhoQCjuB9lCrCbxg4fA
fUuzj2HLLmbt0Zf//7PDqOTK6J2cnjtBXdTJumBfwQUs6q15qyC3NjTaJi6LxnICb+kSTpwkh3Qk
GPK3JRR/S9r//HoLBuxymQNyRoHvOZ+dN2nwnVPfRod1HW3X+oanTNXCXSsQVRoaRPFfQ8C8GBxT
9g6E73hPXZZvBNa1YdJ2sLCzDmr0LjlDpfZJQMojXgrIH11fnmvTrO3hpeuryb7IJBNvoE+MKdhp
MwgqRmOQu39ueocO/MvMhThBhQ9A0ZUPfyxn32ZbO2DlYNZRf/7kzmAQlm0i+yIF2mHhUde6jIXM
64cjvE9EJAvDea6DtN6AWqyV5HQYIDiZ8N4tuzbh9h8wFY654Oe+HmMG/YTRQ68MQh0h9UTUuLcF
8f/RT06bitkz+MWVl0HqJXuFljJaH96W98zKRUVH82XCKGqEqTYxbPtbSq12P2U2C33J/H1TJ6rd
KvauBF1d8Rhu3y0BPkDBsYFUIVyrnbDhsg1Fbka0UDc2TW3t3EaH1BymLKhhSAUvsMqLFlDirdqL
ri9o6++DPonqthYAmsWkw0V3EdQbhEj4AgwxDQYVQxPKeZhNBbrmKLPd0ls8jwyatomvAudQSOke
UWVYDqWXO98K02hid6zleYTxTFjTmu16s8kjV47W0aghB13wnoQGc1NYJs0dCwePLY/gvo0hmZo0
HuH4mBAOMaJZEX5qZkBNUS9p7gZKkZryIH1dUn98BEOoP5pwF3qV0ku/KHvo4rzw3Z0IvPxUg599
YAuUA02vZxFUCqYoH4wh5gb7mUKvIA76pjgthWhDxQN/N0MYaydwUU6qjI17xQf5FrTGAgGWoTln
xIP9TzkbEZtH9T40Tb6DW/G8bzsrO3i1hGBSwdMTTb3yZGQ1nspBUnso4D73VVZB9lMsEN0IO3Sm
f4vSKk8wXc0OI0TEX4Xj+Tk0eNp8z1oy7m2vniPUc6p3s1jGfS2luZcBbe4kt/Kdw0vzlfEii728
dp/zwR6+wC3e25VjFxwrNL2/Shr8MSxLRLbRu5HBK6T2GQWft16aI7CbXiSCyUwIaZzINbP6pPyO
fmXK4x99aubvHiSc4rHIQMdS5mNegblUzFW5hxO9fQTD6Hfvo5NZ5VN9bAiMLKHNKCLf8Zun0obM
EmuEivngWDsT0IUXoQTm21KVFbISgj4grfONYtTKMWJrx8hYqh76Wi1PiFNdlFIIU3d9Xpcv1/fE
WgjRDhLBBwirZfC6lFl3GgWUyxenPsAd6scgijLsjOa2goSOGDUaf6yWbPDOKOIBDfQTBWP4aVQR
FLri65+ycibqqFFV1XaRSdzps04BU9tHAyTU+tuMmVwdNCpp4VmZNNyz1wPNVGaxWd7l9CtULG/8
+ZfY+2/u40G0L7Wpe+4X6gMxQu6bBjjzoiu2IGdrA6Tlhj3a+qg2CwxQ87sdf5TVCBzgbcmCjgrt
STDQUs5jwhwKgEE5tU+B6yrAALz+47b51U6HwYZmkur8OpkGZxc0QexDkwyGIDCIuO0F2unQWrwa
Kxcv4BZoQN4PgbJHv2Vs8Rcw+snZo0M9Ub+yINDg40hpq/u6NE+yEOdi6sFhLBIwGFWooJUbQthw
zzofQm4Qw/CNLc+llRNch4EK0FDBesPJ14FofD+3zRQV5tIeGvCav6Ru0962inXUJzTtQMdbkDTS
JTtLZR7p6IYw5LltinTIJzMtv5+Z1SY9lA52aU3IXgA6HRHbERtfsBIRddVq5ae95wYLOffOc8Vp
hCLqLm1/cPXRmlus4JXZ0MGfI0ouU+DA1BMB90jK9hn6q3ZEpRN1qdHury/ntQ/RtjsufDaKd1aX
wN/pA/ZfP5WtYPmbjcC8DXeSNFv9xbWvIf8/cqV9OputCRSIu3zNW6iscRr2UDSjbDN3vzzqk82j
gz4XT01cNMOM0FVY59x2xUPlQHizEaZ4cP02u/NlCT3ArHDvghJLr8kHyDqiPn2XyRTUWsA6dzTr
yMZFde33aKGiq60pz91+SrJCPkLh795fvOfr07Y2mtqBPwjl2iSr2mTk35zqjqsgKgQkStLf15+/
cgroKNGm5rmtoHGUuMAHNOC+dQ6kPdjWze7zxxMdJoqrHIXSaNsnaebdQff70LedCGd3/nX9538+
8kRHipaOSpGwpF0CncUXSfoHRw03FXCJjhHtep/1dY3gMnZ5/Yjb9VyEQ2otP2/75ZcJ/+eAr2dF
gc6diiQvO+8/kWZwmQqQOcbXH7828Jf///P4iolZuD4hsKfnc8RVYUXKH8AEDMTWAbk29pf///OK
fmqydOntOTHa/pSaxhHU/y3e0tqztdPdcgmDLFAQnAlZyi8L97p9gdL0xuB8vqmIjvOcpyko4PJF
znkDMTpl3+VwZ3Ons0y3aDdrb9C3rWO1SNArkBEG0UNqTbx6pQt58B6XWXfLUWEliSA6trNmbC4a
ExUsBpWZJ7dC0huSZWgPNJfZAQ2mZi9GXp1d9KAOZt3IeB6gC9SOvvFfGwxyo5aystZ0xGXuywD3
O5SfFGrHCtj7efppQov/ppWs4y273CqgDkzR02+7/UARA2EYRJXcX3/857UnoutXN55yi2bK3GRE
kbGRbtQ79CCL4AHSjo95rR4NRV+vv2ptnLQtb5SQsTZqAfNuA+KzEmM1TSD/bjWqV/aMDr/Mizab
mvFiRAX4HYegFTKtLQzeynrWYZcK4qalwJqGq9IXZh9p74dL/wWK27eNjLbdZ+b2oCkGBKcQbG7q
EwjZIXNvXJ7a6dxYDfpwRkqTlFVPNQr4QP5D1zrvNyC7a2Oj7XVoKox1VgM2M5NfLXlxZABkwJ/F
uI3iAtL2/4+zkGV2GuC0aZJDC6gbf6VA2onmy00jr4MreQ2waQXJ3ISNVWQUTiz9j9KwN8oVK0Oj
wyqhTU0YAwk1cfgZ0JzKeujLn3y67QjVUZVGitvw4BTAS+WjOuaL8PYdNMQ2Mq+V3aojJxkpWJHb
lCZM4eGN8i660GcIpG4VIFcijy6T2VRNXnO+0IROkOCZivarEMF9EIxwk4C4dKuG33TacsX4PP0n
Oo7S5BM1uM1dGATCDBJazl2AOrcNbWkPMijk4/pqWimpEh1IWQPdIKeumxPODX4ah3He9wXEIuCI
l2eHIgjyt86DbvOXxbaXLyWKhRKK83AKjUtcgYawQIoXW8MF9NZUXeROzaAiPhG/RTfPkicq8uDg
Q+f5R+2bwIAqQLW/F54PyXQYJ6ft7vp3rIRSTwsZOUwFJM4DjFb2sXjnkm7RdNYerMUK4fY2OGww
RjWrZaeqGSKmwUYYWnu0FiZQzKRePWYEth3BKWvFD2MMNoLEyuLRwZXlkC6pcFF1zDPLezbmiT/N
TsNO4BansPFmLI3dFiay1wd/pTVDdLClaQ8CmsoQMEF5B34BKCybhw6tezl2EWnNsCreqWeD53+b
8iscQv5/hG0WDyuQw/8YrrwvFvB+cFZkRyhKWRGE7/7b+Ky1UdSO/6qZSxu6QbC/G3kMeeuIi/q9
XEYYVrS/elHuFzYkVTWe2mb4b/aXKQay+rUb8xMsC/blUB7KxXn3Iai58YMup+v/XqOJDtBUhj8M
QZU34O+UYxRYOaRWSdDG7YIrg8x8lGrmUqA9YWRWaBTd+FRR373LOr94pGIodtyCt294/desjc5l
Wf9zm4D8BLQ/YbaR+BkPJXvuwLG9xCcfqcAAKvRtb7kMxT9vYXzIhuCisGV378304EJ9pc++MPMr
Im58/RUr54YO5zQXmM6nsuzgSdWPaH+wPK4KX+47c4uLvDZUWhAhQhotnE4Aqsg54mb+jbnslDUX
vxN2AJRt4wK8cnjr2pI8SyFM5ZZmMlWVh3zVW57dvCzixefF3i/rLdzgX2GiT9ahjuQUrHY6t+3r
JHCd9tEjJD+0hS1OZUFp7EKwEH4OBTtB4r5/DVq0WtRQlehGCJEe6tL3YubKKvZHEw2XqhjU0RGZ
H7acO78mVcGBwgvYriK5+QJfXPMd/i7iJ7WMDsKQtsnfRqi9fiEQD/vGijJNqqAgXwc4uh5gtmQ9
GlOg9jAxMTJYU1Tma1pQlJjnxve2+pwr46wDTMmYAl3i+S58V4eosjI0wHt45xqwxtpIw1aOhv/B
l7pjuoBBIJIyq3/QIP/peVsXg5XVriNLpe34JisrO7EaVqOILNz9Ug1dBFOs24iSxL28+p89Gxjd
TH04ricAl+5A/nqfae1Gdm+wyJ7Tk3dxiLm+dVc2lg4xFZCcphxlUXyMAY6MHA0V8tqvvi0Zc54q
wqsd3HXyrQRwbVq0YASrOlkz7naJazav3KFHJW/TTCGulsBAg7OtyWJC0i6zya5Cl2oHelz5NDkN
P1wfrM+hgsTVopCqVO/iOi4Ti/h+5FH0li3bcnZe0dkx68ghFZm1cwJlxYLP79df+lfJ6rNYoWU5
3IYaDBSY7GQ2C16GqCaSryB7Wr9nx1+OvVzQuVfN+OjC+DpK+/6/BU48cUYG89lgC4mHRti/h7nr
I2No3Reew7DFcbzxFfQRGpOJzffcnEBRaUrzd2CjE089mLQDJ4AWDZ+cyIDSdNSmruuA+7pAexma
pON+ybLy6/VPXFmEOg7WbuwsW4SaLpKWxQ66GdOj27MWgWf+D4gRYM86uJbfljTqkFijFeD8uKmT
ZLST0TJ23hmK3ePL9U9ZWSI6Bta1TLSNLQBVWx9eM+qjGzIkOBRi2e+SIX2YWFSVt8k0EaKlVxdM
CjxsCicxmjQJ7PSxKdr/qAffods+RgtDeVeZjcg6J7EzyNFbUG10w7m+mOoEgILgKgTs0JjnUQCi
OlyzqNpSkV45H3SYbE1pNbg1gNHL8gCGCCfLa9vZRyvd4h2txCFdrZPkararqrEBQJzUG5jS7FhR
x75NY4ToKp2KuGgAlNxOcqeHJ5Q3Aq05TM6uYTDUuT43a0OkxaJRjktbtTlJ8v41N++KqT6YgCY5
sOG97QVa2Gl53qR9VsJ5fmA738fx0zVhKYK9WLaMEFZmQYfK9gaB3kSau2B/SRo5tGIhTbc811cY
jkQHyk6tOeVThzKnWZV8D8cdocIWFwB4q4FkLnNziAqvD77k1MyexMXOMhPMiE3aiTd/Ho1oKK12
4zr5FwbwSRDX4bSMCTE6+egkQdfedRJ9SIu1aeikfXkCIOi30VcPcAX6jQxuP/ruz25GcwqCgzCG
qwpgwIJ+I0CtxFodettXzFeNzJ3ErK0fndvfCa+ObTHRqG/7n71LtxjAKwtU1+QMHAqVLC54Yvhw
C8RheYb056uhYIcAgsjz9UW6toIu//8nUSqCRnrUDPpkDKDAUdjuhzVlT7c9W8tVsrkos8oprYQi
CILgTe7FXG5R+f6qhn62ILR0JeioCQRQbyYQDw0rsOzuAfWr9vWz+7X/QQkQNrtgwC0gsn7CYvtE
4vquP9l7Z+cfwTNa2i9obcDKhr00b/jD39i0N8MtIZ2VFNfRgovK+sX3SoRHR1oPbg8x/Cy491nz
fn1k19agFlqafunMsnKnxGeLne28SYjXYSj4O+h4w9085/wQiKY+XH/bykLUYbx+bXoWYlifTCaD
VWcD89WnNm1Dc1N6f6WsqYN5lQmie0taOxFudwhG92vXmZB+hJqPKOV/ztL9oEb587avuYzpPyte
DrXTw126T/j40k8oFnleNLgZGqkbcX9lS+mY3ToY4SVMM5X0ELaPcpX+snPczG779VpGkfKCtoub
ApeoKni80enom6MIAZl6nQe+QZNcWb06WDeFvlfplgCXFP4bxLBhUPqepVutiZUET4fompY3AeYI
afShOloStiWtHZHGDkf5YIxvdS1fytvIAEQH62buwizYP/Xg2NA/HS//s3Jx5gvsIa9Pxto4abu8
U1UGyXIb5X63bk4D2rd77kwQ+6zgRnj9FSs7/X/EOLM59frMcJLRBKc3a09D5iWGAclPiExDUee2
ZEjHVioLBfWMTCSB0WodcmKZoYSNn8PUo0/nP9e/ZWW4dHhlXaZphj46SSr4OUIm2ZycI8QsN1p2
K+tKh1fSUTRdltckaQqIPkCYcDZkWORW2M3HNngq+yBscPW67VMuofKfIGI7KJvlDC/Li7e++4mb
BbBK368/eyUYWpfh++fZUyDKBoqLBCzAMfZgiWq5DFP9dYLAB1g+VnrjdGhHP3CKI+dy6BPfBRid
8IiZ9kHVW7IBa7Otnf6iBQGtkJQkXjdGWc5idfnLbsyudVVND5aYhdcZ6IoszIl85YD/kfovtj9h
D4rX61Ox9g36BscdYfas2UtS5BZDS49pwMJmcG+LHzqksm1TywVgBfXreUDmbqJVaHi/inr+cv3n
rxzcOpTSd+H041gTTVSVH6RzX6qHwnvphX/b79exlMZQNKTovDaZndGKOC7u0GeFGXIh1RZAYe0T
tNM6gMzKhPqtTHrbUHFJqgCsByG+DDbx78SkxEZWsDLTOp4SaspiNFFyT7xlMo+Ifz6O79Leq7b3
NtLhv9nMJxmrqW3sue9mmMnittbFzot9plF9Ht68n0HSnYad+6Qisit31Qt79r+bL8G9dZZ3xbF6
rn40P6i9MzbSE2utV2ZqG98m0FnyDNzremFlcaYM+pQKM4PMquefmE/Ur6meze8oHiFbbwPULsIJ
RJSnxjLgDDsazoOdL5CcGEG3ne0FxzcPliwSRM2HbhmXmFjFxci2tpdjwTIAfMyJNHuW5z48CyZy
VkYA0+6iLuLKgeoqjIOzj0owtbOCZjiwcvHLcGp9+gVye81+DBoa4nbZv8zj7O45gXXwooh3YOMC
J2JgkHfCb8Q+lZ08jTNTJ5iUiJDnXMbcT+eknSfvAVep5mRjb0V14S9neDxVZ4qD7sgVUhtSdjKu
aqEeTV4Yv6tCvMOkevo+dyI7GB2M45Xb2vt0ovWZKAprZ7jcdneG4nOcu+MIHzmFm0VmjWDSzPLB
E7Ifo64ovQdhdcML4Q7iuCT4+XXd7NAYBXqiQcnQ/BEs5ikz0A41J9c9DEFdxktfLR0qETS9g9P4
Hwky0wNZJvAcZDAN8YyK5U7QfohQQUrjPJfkpSll+wzQPNqPYydkGTn2RD+GzM92RjGy176soBrt
cIghhKnLZ3Ai886MR7OzopqSOZ4ENaJREDMkQVk/+TmkQ+IUyLAsNrygVBsH52WNfbYHtFMBHoCU
SUW6pG1zyK5TM/Ynf+NAW8mVdOHVVPgTrwNvSurmj8e/jxD7YvBaV0xiMWzp3699gHYkULW01IAl
NuguAN1b2cnPi931cL32aO1Wh2nMO2eggFtLBS/drEPHDGXy6w//PJA6Oqp2yLEpU7PC7y7HF1qk
M8yqGzg5wVaOZJus9s8/wdGxtWyyhOW4rEuGvLZ3PhN878lhy/9t7Ru0w8CnRqBKuCcnMD16KkT9
a5Dgw4EJeiiafgshufaSy///Sb8MqOhAag+9WAXNEGMGHnI26J9lzIvIAZZhYx94l/XyvxvB0bVX
GxmMRm0uQ2LM/YML4W7Igg0ttF077junWtjGs8io/EO5V9YhyijDPWwnzB887by7yjFAsSqbYgfQ
OkTRwWg/WAAjfEf5P7/v0LLbdzx3zk2g0r3VoZQaDcUElJ9N6u9iKeo4AxkGNEE4VZqwQ4h6CTPt
2mLTYclUFxutRN5ZTvDgZLaPONDW3Y6KsTlBIZ2Eoq3mhPRlAaht3j35Zl68lyV3kmZS2SPLhXPy
GbViy2nys/DH5c0hvIjG1DbhYu72oS8CfvQVL080z5r7svDTI3jCMjLNsjy1DqTM7YC57xf7NjRT
pmxXFXXfHAI+GLvJVPMUtoNUVUQhYfuVSG76UdnWsjjNUA8SyJYl0IYibwNUCc13a0b0vb6NPs8T
HF2wVnhL71vUmBLSyS/GMMcDxnqq2fP1x6/tHy08sq5qaiuXQwIY1H+jPdy7qX+8/ujPo6OjA5gD
jskYYVOfGI6V4XhwYVHf7dsGmVur7G9Fv+VZs/YNWoQUMKzjS3phNmRFB7Uzab2Nnqq/Xv+MtQnQ
gmRXj8a45P6UdMZQvUP2lO0ll3MNkzW5bKAYPr+BOTo4ubCYrWzOLCSDnO4FdFn2KMTm8Tgpayfs
Wr762WjuFsdcNmRmViZHByyXQtS8t0YrqZw/BtA6I7afDRS4pB+QCdw4X9Zecvn/v5FtWURpOKlI
mEAHU6IDNcNlBWl7Fjpe+7xk7QZTc2WOfC2EFo7lQw/RHhOZvjQgm6aPU7ExUCvRWQcs88Gygino
oaoBR48cgA1W7TyikLyCRX4A5uM2D2ZHRy9XbEqnApnfmXQLOnd9bMHGWnQf11fx2lRo+1xaJTXF
3FfJ0gM9IqUFBWV59Oxs71JfhqbZ3HbHdHTd2CAbIHNYwQklr9+498LNHZt+Xf+Iv1iQT84wXSp2
hs2wXXM2J9a0OCwc6ayivrK8uKpm55tbWX4sFgY1ZcbtHWxMlipCDwlFnyXNdr0zmW2YvrthSkKb
IEcbHVg+/ykUsSMrLdWuU33ThK7P8p3dcD8aYdewr7JqPtgBNb+APC2QhXG5m9PdmM7jw5QtzSEX
lfgJY4QlqtXYxCY3YB1SigWGcoaUUdN33beMEeu7BNH6GYg1946WBjnxYiq/zkWa3eXuUvKwajg9
2H4LiW3IPsDrvufmHR1m+E8sA5XPNTj8pxHORG2EVkT6Df0ptPYK33hc2rTbkhlb20pauHPGzBpK
GEUlF5scbr+N5elWIwRHB3LXOJV5Q20JjCZYBUUgHoqLiWmJUv/1FbKyzHUsN3yiYBrL8ixRyMj9
bC9IHaaDG1bVuzEMGwfbynmjQ7rTLkhhyMODMxJaErWZv7ONrt6ImSvjryO6GyaazGxrGF9CmKG0
bSuE1FgQ10ps9XBXDhsd0q1mMEV5IC8eJB+BeLEH/9nGdT+AFIFVZc/NsMV8XQmdOpybYiWNy8WX
wlcSkpe28dAusNpx8n6M62nasr9YGzEttKFmsGS4j5tJJnJgebIpuIdQMlj7dLbi68tqbcZt7SAz
VFYRFBoSupwccNPadKuuuzZGWu4S1MQIbCWWJK8k8O6mW0asRPK4lAVqW5R9uf4Bf8f8k8ipa92K
rOyUK+iUBClTvywxBDyylwtwPRODDc944n9fyBCACtvRWYQSSCwSgdWZJ4MzyzJ0JAfH3xW5u09T
bzkrWky7PpjS+6z1TTP0bNy/Gs/rYU/lwJwC2jU1VO2F/0CscYgzMzOR9DfqaNHR3xWFTe5x5Pkf
KUnT76Tn6Rc/n4ddAxX201ihJ5AB1Hh0xrmJOtORsfAGGLRysVhVNNeuF/VjmyK8W2J6B2zSOEqe
t89GOfBjV4xpbODOgLpP230JRoFTQnSvXR1ku27w1Fl4bfo+OiM/tX3AoJc6GXFXBPld35lmDOU6
4wi98/KXV9hyT+sqOAsa4E7md0UaBWYLv7+2645Akal72nnFY7q0bdKVs/MxexUZQqdOl3NV5b0K
Se0NXTiNrHm5Ppcri1EHunNlccvt3DkxHWjOUD7MYVWPP64/fGU96rB2y7R6wMvSPql4Ve7KAaoO
Q38eu95NiGFvJYYrW1bHsqsU4AKKdyXl6FU4XEcJNRoyHbg9iv31D1k5CejlA//JPUEftFBehb6/
uzxh/jwgtafmjQQ/KrLl0rg2Vpev++cVEFkZ26quysTJ54g2XzooMsFnZp6qw/VvWBumywr45wWV
zUZ/LoGVkNDj6b0+tJsharKNdbT2dC1umrO0Jgiip+fSGyGhUoU5CCqdvyWFuvZ4LWamJfyns2m+
OK28MSs/LnChLoOttvTnzTdH1wSWbCD5XEOPGICqPvIgsHcSWcrGEBcO4ziZfXlA3gZxpID+4jDN
27iN/+2JfRJHdby5b0Oes2LQIkZtxIg8w7AfXNiJxw7oCVBL8z56Sfidy10RNxlNgUiCxWzdEztO
jZQd2tROjyXp23ih85Yy/MqBrkPTDdvM83nK64T1/RQDeOk/Q6us+2+Q7gUUarePzljbWRzU7RYa
b2VydTi4uRjmvKAYnOS1lx3KFOZEfKzUfgQPMLq++Fd2l44HB7NsJsYMF3rL5F/haHPK8jyx++Kt
JtNGtrj2FVqMUC3c640mhy8n6j/CyuNmAKow3+KH238VST9ZLToqHDJICrZifEzsACwI12G4AS9m
o+I0nY3ffKDGi4mKE41rG02PCJZqfWwvFj9VUH37EZAFboXstMC++FC71Y+lDuz7wTOcQ4D6HY2g
wS9R1R+QJBoV2gChgZK9tWNOhxwFgEw4dmS90z7Q1pjv2tTMDpPd+d8DU9qxCzL0a0lZtoecWLZn
vQ32+lRmOz8Y/UdKeysF6osBDAnRevwWN62jtsrm1xTmNT8tx/6+VEK8gybmwLLDT5Foj+O0/Omb
gN3NnJkPaRmMEfEzESlpVlDvIKBGw8gVTJm5PMI9oj2UTmZ9563ToRXs53EqjeJIRYGTVfH/rHrw
99jZ9sGxl+E4m/avciEtCJpDGwJLWZ5kY/yQHpmfx9ab9w4kSl5gkPw1HXuyy8Bk/tM2aRb13Gih
zxXMjw7cfDLc0pY6SRWwfFRiEIcsmyOUXo0Pp6pQpfBwEWS85XEdBE240NTcwU9YxbWJHF8KFP6q
JZ9eZGX/AAgSvry2N9yTfLKPAGfXsdHI5gRbsCCqlGCRx0wVqYWqyOrqX7lbQW3aknBvHr0CLrNL
ucOlEumeuUBUe2oJXHpduzlXvdfCc7MZoEkSjEBvR/WigsdctWCouoM0o24ogn1dOE4IS6smFvVE
IjJXH6SkInbcgaDUPlW42cIOcoBcN+HHvO3V1wKaaTtndNwTdZBxks7u9/BbRIRsQfXcLybEdQip
DSv0czI8lgYcMglHRWWsZms/cSl3S1fV/8fZeSxJymtB+ImIkHCCLZSv9mbabIgxPYAAIRBG4ulv
1qzm5w5NRG/HUBjZo8wvb/q0f+3YaI46l+KbldR0V4+FemiQHr2XDRKMEUle6h/F6GoVeTJwIpAe
+q1tO8U20eX0zq3xt1P69Z3XpuMGnwYLGawIna3PvGEL0WMQJzB5bQeTTDvXRVZ0EyD+ODaWZndp
0/MbgjzSx0Z4rkIVQ2L7MmbQYbpKA9dVJBUqdt7whoxsYCA5G6MMbOVDzdvXUiMjsZN1cueO1Bb7
ycnGW2NJs0nl5YXrDq1kKNXViMrczko7Pw5IomLUvoPnIUdVYUjAe4w8joryzQha3V0WVOXbiCSM
Y+GNkL+3va1i1ujqIOs82DpcfUe+6pscexHzqk5igXPrEyo+7TYvXLovkdsbxFai3G1tq6yJZO+G
1SbkIX3q0H4QVqU1e8DxUk1ie0T1fkOn4QGghnbnp1W76dFBN5I9yp5aKFsnyBg2dVXeB2nNdqSs
5TdstZ8qSbox6ngqi60IgTZDk+Wx66clFBMtuyvq8WWy/cnfBJlKb6dKAjmXWTgctCYUkNCXEse7
csMm2yjlVgBTFPCHrIz4C0u2ubNlsNwqaSC9PxUyea/aFGfBBOwBDGlRN+YfRW7tPp9alibM2con
mFSZTLZITgmpNZolOl3CH8eq2/eG71rbeeZOtcY0Wliuz10uSWYCSktVn32T5lHijC84Ltl+/iBL
157tHlkqprHCPgZp7RhDqt/NmmNq6cKzKtCUtWSSwkYx0u5FlFfDDeJp+ebzu16Ydufmkbas26HJ
LUTWpaaPAFUFwi8E4OKBuZm/5ltaWD7MTSMp6A+gUNrYYvAxToufeU+jGtvsbI1nu9Ba574Rm+Fo
yHEcevacBz99TYs8JhxjBCQLUqycCyy9qdkCJdcB7IPqAt1Cr4UYITIlVAP81+ffYekVXX717+1F
DaQ/HeBm1bl725oAWp3io6IQSAjjr2jL/qjh/rEEmhtDsi4dML7DJ02t3j3Stsl3WdCm7yKvsx9i
SPp7q6X+ybRjF+uiDbaAqEKcCRM+OaEQi3N7OH8il6jpOWk60O38ojqSUesVFd/SZ5yNBXZnJTCT
QB1ayDtiSFTwPQ1JlA8faxbmhb40t5ZkjofQywkqnK7AGU6JhVYsLRxlfv4Rl5rIbAjI7ARLyxRN
ZJhETAHFI+63Abayr119Ng4gLlt4ocUahENk/NyJIrnHYbWKsTD/WviXM7eUqEl5Xj6BNiC0u23y
KU4J3fDGjWm+1lUX3tHcV2I5KZaGEFKAXUduTQWWK1bVhXFWimtLl780rb/6ETVdmASSIPsNiVE9
1rHSfrdXzzxwkX/0n7n7Q/WydkcfpUe4jsf6O6gn4fj0+cdd6ptzwwf1R5zhB5g+hlecXrRv4YvX
RVYV+VcORDuRvCFP+v1RYg0RTY+f/+ZCZ/hjrvjrXfVTWlkKKPOTC5PgHQboaaNDOCE+v/rSl5h1
ZjZUQo0aAd4DO8jkvtCPk/fy+aWXbnxWzmiQd6QRuYYQao2tBpNb1137Dkt3PevC1BuImRycMONs
cdj6fZ1uVI1wOj/TX3zrs24MfEqDaBoG5Y032Nc0RC+rEXS+1o4ul/lHG537NVTadsq9nCho29oN
KL04ibhCheBUm+k1tTPkg5bfwjrftvjyXxuZ5g6ONne6JK/H/owwqE2hSMzlhwP875e+9hy8njIC
526SGHBK+AnnCKdUq5W3tTDrzt0aYS6zQtVqOjP3p1HP0qvg0T3m3tfmgzlgPdOWy1IFgEce3iTl
MXUfpvLu85ey0E7nLo2RAElXdQgD11qfDMswockPNmS/Pr/80ouZdV5lIX8I57vBqSVNzM23UP2W
ysCUs8Z5XOjCc3dG5iU9T7Me0a+puQ2ZOgR9t/383heYQs6ceX3JxrKrBtVOAhLAZui1jnNudJwl
Y7UDAiPbu8Qv99y20vtBAGfiT25+lTYX4SlU6wcbm+VXnYIhYtQIOQaZeqB33DAiPhDjMCGH2xJC
lP2AGCgQ2CEBBBawXxnblj7sbHiwcajTJwiHOWv2M4eRITDQoq299YXN1tzp0anREgyi6jMADNOb
P9T5PWZMsrEQyPk6WUp8t4U1IGB+wmHJ519jgTkI9cd/Z+Te9hqqJiQ7aocmuzwErr1E8TX1XotL
NcQPhydV9tc8gG19RLWt0HdZkqw5BZeeeLYeqFD2K4nDkLSDsaP72Sm1azMdqe6pxWbKyn+uPOXC
sEsvHemvuVRlvASK3DVn0bJuI11e7DxUTXeNAqQ8z7MiKnVQbkOoxU6FotmOgoL0tWFm7hkphsFz
RYUB0ici8rEuH/I2CvTH54+2UN2fo7k7j0OfVGbtOVHYmBvG/G1oFd6u9sIonbje+VnTnTTXbI9z
OLqy21oYH/7Ykv96n2E5UmIFZXuGVu2tJ+a96v2VFrkwts3NIwFraZKgI5zZ+BjAHVzkDEMcizS3
V+bDpZufLSLSvPf8dnCBRjBVdY0vPR0LJ1urmCyMEHPjiEld7maXFCzp/+zNAAXNr2AVnrngD0AA
4n8bsu+7eRF4SI7KhggMZGL2NfSWeWQqJFrA/B0Fa0nzly74j5XK3EDCy6LqLRvxf5V+5naBPfWv
EpbMMn8kwRpb6Q9E6V8/Muv/SvZA1xSVOcPr7L2VxAa9Q1n+fVGBJcFkitwHHH/eei5H7gWXySad
EJ47kDRmetIYGFH+DP2cIsRDe0BsWwip13az9Qav2NA+T2+dFsKwoUrwF47AX+Stg8MAO3+v/cA9
Tj7c89y7HPbXtYiVbVmbqrW7iA8FeCMTgT9iyuEHESVyKOraB6GuCLapatX9GKb9luVSwhmUscgp
UN1HMR5u537K9vgX4bNjZSIqSecfWiArs8jzEAPqoliMJAvSo3LZ9lmEMq+eEH1d37lOe19W5ifC
XsZ3kRD9SzJKx8i43Nn2ZU0R9CRJTFzVrkF/F1rr3Fvju07PCb3kEowQUedjispGfiWIvcZiW2pG
lx/+a6RIfcQ7shpQHADLYTxxA2R5DMQed2HvpkcWGHNDiWyHldFj6Xkuff7vnyuxQ9IGyV519wDS
iskhUvO+Jp2cY8orOJMJsAniXLrfnOGuNo+8ff58FF+6bfu/tz1YRVu0YJsgB+QpSB4SeavZylC9
dOnZaGdNMOYQ5YqzQlSohXOuOtSbfi1gcGEsnfPGJ+MAetng6sXogKKVR0S9fP5K/n1le26KMKEN
p3MYyHM6NAkQl/UEV0T3pU9pz70QYxgMGeFIyWN+dhQ2Oypv+AaX0/7ze/93o7fnrPGw890wFShk
UyquHB08VFPwbrXWVoXBe0Xlmqzi398Wysr/Nhvkgtm9myO2xElrEwlvDG9tuxtuuUf1yuplYYFo
z80QtaYtH+xcYH+nb9Miu8nTfmdJeZshQ7K2rae0t9tIB9UxcSYT91bz1vbdiqT43+tDey7pn+B/
GARvp3NrwbPAdfDKLRNGrp+f7IKdbZUeCtKvNIqlFjfbVWEo1B7LRv9Ei/RGhOVLJtTXdsn2XOFP
sdX0CyBIz11qPlq3+R2KtTDDpUYw6+BZWoctIj4NsGNhBMY9ULBBlJX5ympp6fKzHY8TJKOouso/
2Tk79I74QafypqjN/eddZeHycz2/giiCMDX0Z97BcFaRiz/Jg0/VJHwtVHKhN84F/LSVdtLmFvDw
Xd4iXoIjeqVGek1jQR8s2OBuba7449ee53ITf01AnXCp8ZoWGSa5f2v7zvewbq6U6/38/PL/Xu7D
3/Pfy9eeE0D9iPRqCZeOpLD6FNa+EuRK9M4NdjOb0bRbqzCHz39u6dVdvtpfTzMqNoIJV07nithx
XeWxo5MogSS+gVDPwVH95z+z1Ahms7ZLSB9YmqDnNcE160ocwFrwsBYrY9i/txR24Pz3KfwCs0cn
LXrO4KOcOEhvWNIFvhMx/uPzB1j6hdn8Ld3U92GWNOeyfqNQx7SePpbmOudfg27Zczl/A91QWTjY
wHb8nUElwKE3vPhDP7/9pfc/6+NQvDq5q/h0HhkcZMVTjawaQ58/v/jCsPp/SnahKbCcyLDuavWE
0sHJC7O7zy+9cN9zDTv1rLxzOxyDY5OAdc1vEv7MxPSlpaQ9165zVmK8DgmWNvY9ET9KeWObb1+7
71kvbnNZdTm05aeEuht7qCMuBuh+Hz6/+kJjnKvWAQexskZc0qBqyrsIpgpxHY4XxkYq5UuBnMGv
NZu5aj306kCXFXI3Sj+PsuQtz6CKdF++9hSzTjuZoggxbNeIec6/aZ0c4Mrc1Al/sOo1/81Sy5z1
2qKwp853EHQxNtNN48stnOH7z+9+6dKzSZkWuvTSIfFPLId9Q3puGmk3/eIHnnVXZYhlgrBFYLjn
P4Rpdw9B0IM/5ae+b1Z2DQsQX+i4/ztmTj1myKSqxrOXZKAgEDQkHzKgQyBGWYA6FJZR01CKIylL
3kyZO3YR6TV7ZIaSl5AEHUoRwvcfRgspXiDYtHvX0J5ua5iQuz3jWnzPcuNbR6ZrK0I8L79OApZu
K6j5EWWp2FvYdv2Vokm5HwMW/pau3X50HRbRvTewI8Srw88u5RXMSk54lSUlTqIVYY+ff7+FkWUu
7h4T14g86QAJu0jyuaHNc4g3fhwaz155xQvddK7sDgMvGwR08Geb2BtVfeuzXzTgcbIai7P0DLNR
RiCSMU9zQc9uliUR4knvWm0eUriyVvr/n+OM/y/fIL7wv40kLQwSm8qqPQs4DXb5jX1yYzCPN0Bq
WbEbtSZWG+sa3IVdEp0e001yU73427WfX3q+2aohL3O3KIPOwX6clY80D/l17YYQ2rZgsK084sIC
yJ+NQj5cGUqqooEmw4m6V4I6vHOrk3LztUNruIf++wobF5mmnPQAfiTejtEfVjbG8J+s3P7SK5oN
QxMBaKN0uIv62hAXrhPT+sZr1yTeC4PcXOGd2q1T6x6BHcptHwEVeGjI+LWF51yoLRuogWWgzVml
sMBKOwhfGpJb7wAeI/IVmtHfUOWufeSFtzSXaHNXIqYC4rAzTwzqzR9F70X++PvzkWShm8/F2d1Q
ZXYOK+TZtiAfBBuTc7hQ/JeqOn7+A0t3P+vm0rfAhEvApFKk3ntSnBKnicmwFqj052j6H518rsyW
dksFWO2gOcVuHHwbr6F8qJ676A6klm0Rtwf7rUNO1SPZQdJ7tN76l/ql+kEekK/GNuxYxmuw/4Xm
Nhc9mkFSa7LQmAN8riMT7vDkU5OsBR0uXX7W1S81m8kmvnNu0rC+CXofGcYoUq406KWvNOvnwVAj
uDDFV6r6Dm6o7jJzDtcwYa3FbCz9wKyrI7JLNVM12GcmLvtO8LANFmMrpZGFYdCbrTj63Jo0yrQe
vHfvNSK7+yHdZ+InDbNd7fz4Ujueax0rJFKkNlXeH0icoPBjoEKehWtUj4X3M1c5Bh7qFpzDhzFA
fw5AEAKrG458Qf72+e0vNJ+5yLERtLLsxHHOhnu/WuIfYbxZWUwu3fqsh0P14tk9COXnauSnkAUf
IH38Iixc8XYsfNw/loy/Nvncd0ma+VjrlCS5H9zpvhTWDxH6R9PIWI3gb37+hhZGwrm+MQ1ZG9J6
9M7wggffDLYPkfaHbBOYsty0Ti+2n//OQtHQnXdk3Y6ND9f6uRu6ow3giSPHs5+5r7ZuHpoxeYFp
b2V+XXp1s149lTjwCRkfzqT3NxnLIm7GfcCsmAe/Gf/5+fP8OVX9xwjszrp22VYkyaD3PXtYLByL
ppuwTK5w0CscfoD8xj9Cd98fCl7Z13Up6YZBRH+wAznA1tk7zylN/JUHXmrl84EA8neOahosjoVT
xW5rAKZq1qDEC+18rm8MAr8A4xJvs0YUgJW8tdXvLluLalpofXNlo+gK3iV+DgVfX27b+nowZNO2
v0Ln5fOvtNAU5hDsAueEE4DxSDmCp4HXr5b6Ad1K3Oo+MiTcf+1HZiOBr4upEgHWuIOHALOMDfUO
Zuti3xhavRtNClARcr2yQVn41nPN41D5Vi41nghYp6tsxDoM1MiVMWepTc/VjTprgBnt0EmJU3Tx
6E3dfV1l1UPRQXbHYSs2F89Ieh2UDttXFQt2uZ8XJ9ao5rqxygl7xqoQK2P3UtuYjRh2oIVllQBW
Bqw/9gxyEH/qH6c239het3agftk5/6MXO7OxQvoucDstiJIl9A1RUbEtS4ajZznAI5VXcrBUBBmC
F9mVu/u8tSw91mzc4E1OS0x69rnm5HFAjnI0iEuxyeNw/TTjFwfBP9kef80fNdaGqpPGPgPKcuNM
wa+qhMeiC2m4w3KKxyharyjQF1rkXD3pBUg1Z7oYzpqPmxHE2CxMN5+/q6VLXyaTvx7CVnLI4SwC
zCPQNxWyGJCXtDIfLV36MmL8felKJuOgcGmReH7Ep1HEXijuv3bfsxFBBS3px9FzkUJWXms9PSXl
sDLvLAzHc31kELrA3qFCidS8wNq0RRVe9SXoMKi66pVhYGHQnOskQ7B9gjKvqvMUwLKUpnLYuqQA
gBLU9IOjM4TbsgC7i6+9q1k3p2XOHA+PdQ6wUHsNpG7epjxxVnrb0mee9e9yzImvqk6cUZt/oal4
aNxxDUSy0JPnmklW2F5IKvhPRKHimt0wici5EDbFlaF+aTies6w7wMd6kBLcs+maW3i1vzfl+Kqh
gY6qHoMwUtajwqevjIbHzgJsM6weQw3mZb+6OlxobXPxowhtIAsdjMGXDMJMNFFdDFHrrR2VL7zB
uc4xKUpeA9rnnut0+ICSZ0O0f4It9+AY87XR6Y934K9+LqDQqZ2LeyUM6JXbqStIDlcOOhYiNuy5
gJE7yF13s46B3AKnLfsR0O9ysMFQeJy6G0f9JMGdyF9Ic6tlHznWiz8mK51m6btc/vyvp4LOGOJu
ItmZZeVtNTlJxCp+ClKnX/mBhX4zVzAOROegpgjvDIDzWaTgGFL36fMOv3Tvsw5P+EhHldTkLB2e
Rr5DPtI6/eWAsbBy7/Qylf5jUp+rFTMOf2SesupMQ+bALJPS606x8EHWKOkxROJU23LMygJLJziR
OVHKxtG218Wp7tu1jdXSY87m+SQMlQfJmH/uDSDA6DoEkcJN9/j5S1z6Pv+35O/GVBWDj2b9o2LP
o7ei7Vi467mUkYGshJxzXNfqRwDGdh4iQVK+8uUXhJL2XL7YuWCb9n0lcSLbDL/aunZ3nQRpTPbj
x2Q1pI8ApBBNjBM+cjsqqoeITn2zhqJderj5nN+6I/PawEM0Uh9X+PSh40akefnSJ5mr9uBgL/JS
44MXAyK3PBnZ5tfnV16YkOccbBUiTUQLXNnv85hSOKOnIfKSJqL1I3we289/ZaFJzSnX3TjYxgOn
62xJ8V4P2VXhqzVJ+dITzPq8cBvCmBN2Z5sNEhnP1VE4ACH1VnJOJIB+1trKa+mHZvN9jYhzBkA1
kI1VGzW5HeU10OG+OVbjlU7alRFmqSHN+rZkQZPmudODi9GR41S34Z0ymYOs1mD6YmuadfDGQbVk
DMB9HiV9R1bzL5q7m88/9L/vns5FfFPBJiRxkvFcE7+Pyz7vsggkbFNGLF2dof79IehczJfSxkkr
oEDOmtJ84/thEWVqpHCLqE2p6xcaViv7xKVfuvz5X3OhQDBhS2BSPzOHnFThP/g0+wks9Os4prf4
85XZfumtzdb0vp8MfphnKOVyfZ359q0nEV/Z6fevfZTLz/71FCCedJM/ot5HM/cWwcU7v8xQPKIr
teIFlj6di/Z6DHeiA4oXWre23iBfEcyNdsge+lJNsWvXvhu3XdBscqup73jWV1fKH/ObICz1tVe4
08YqCrmhdg+xVpbivDAPqnf8j/Fo5byMiZyayGpUDSt8ENDYcfvuvXDrcWdNXGy90AxZhMNmL+4x
qmxJ14wrM+HCpELD2diSwr46hkra58Qrwhvg4PytryG8oqokxyFtLA35OkLqCHIQYlYP2o+JN2Rr
gQtL7WI24qhaos7XIQW0acLbiYSP1piAObHWWf89KtNwNtTUHkIvPE7tc9gBb+IDp7znNQlXtkf/
XoDDGP7fVjdq0gxDktCzlUShvTUIkZf6LdNrEakLdz8XEgJ/0k2GZurMvELEOMsJ8ZXs7Ph5n1m6
+qw8IMepCgLt2ud24ncykT+Eb60FQi41q2A2rHRDr0qpEEWZAfh3BkadXaXeaF4rjt3pxsJJ6Lhn
onTvG4vAYCykCJ85Fpz29vOHW2hXc1HhGIRQSDY9BZ3Nr7dKBne9D/0G0DP9igJv6fXNhpzEJyPo
b0iKrMDPLlvykubm9+c3vzAmz2HAopVIcoRK+eyQOwNwGg7aYqhLojJ4Qcb6yv077gIWks5FhGIa
PEdOEho56mfb0tD0WwNn4hEQomI/DNxsC16UZ78Y07cux3ZDGla9DVYbbhPRDG0EzxGGKFd6TwKF
4qNTTfCPe1Ov3wEC5seiLtpbOJNKCTt/S289YM+uphFxEamVWGfGKnNd4rThwLRX7RA5lTwhc7Hf
2yBI7SuABzZDWqsYgR3Bkx/W6Y6DBHaVeMQ6BaD9bF07QzIVLYMbUWT6aBips5iMvQSCvUooAqxU
cY0qQLsRuio3eWHMnTSdQnaPH3bIM3NdesrcdjwBEpkdhkCB7Fk19nTjmmC4SRwxfARhSr+ZPqjB
pczpA6h5TRA3Y1r6QK6UA1xKRXK4UIjvqqzrDxKb8q1BlOJr5yRyb1cMGh4Xpb2pVuGDp2HNihOY
OnWMdm+l21zJegvHSB4BOlPEbpJdJJ0j+M8KNaI6zOQRiPlgM4IT+pxA2fsMNWAO5lqXP+RtVcPE
5HIb9j+nvqcuHD3VCB6yqB8bmn+UIHjuBWm/UW7nN6VXnu22xWzjKxgbDMyBpaUkCEZBvUmUiPMk
O9ZpduwzSErLYTiKPpfPmN3MNpM98ghcx4lLXyUALhfTjjXWD6uwrG041Q0UTPWTY+UItmudhylk
cLL7NnJU6m6H1dGHp9rfQL9MjySUxQE/OZ1SAnBoT4JiH3D72tL9dy8pg7iXw6M9BYhRcZ9JWICZ
Zvyr1ka8ZulTOA25vFa5s+NOuWeBute5wUoedfeoDAOOGnT5LnXrxkmLCNwUmMMY6RlsX4TqZmBQ
eMFtpA6MIvKe6gKZPoOqe3C6pP1ihPZOA5KZY4V8x9aQAasIT8Q21XnE8oI90dpY+7oMbzUn3jsw
AHInwEHbgHVWnpuLRh2ZF9blPfUYrcsqFkPo78uyHeOMOZ3YjDIbeJTqrkesioUE28uCAfO5J4Zd
YOrsNOqE7kXg62OTtSgclmTYtgHXB5JOgAhmLYhloCQBgVI0gKjJ6kRE3R4dLN622k3YPcfu8xtS
MQYTdca29kq12InWjn1IkjyJ2lbWAoEKjXoItB1sqqoKz54owahq7fK6CPLhLhDh69DUXQxnTYsN
U7sxufNMOTiHYuRPtCm2Fi2AXqTPWpd1PBbFb7CmyJPT0ACxUgEmcMf/Db7eyVLJeyBc5F3iqA8p
aUF5neb6BPDbLs3Sj5qByAEO7RMG/j4OeLnvayMOrgNXaceSLW+qA5HizW3FtRqcjcmSPaiqN8IY
oAchkYW02uXpQ+aE37WfP3YEwWuZwcnraA4ycxFLYfS0HRxzcFqV3Vhpf22Segek3XdS6a0W6hHZ
RFcItXxFlPo+n9gGrkms54U4SQLvgVHkqkvoQev6ys3Ls1TVsQc9rZWCRA5LoYouXoCQA33MBpEv
xVrOyqyHMrWutbGPQTI9QBt4yzr/m2MHu557iP2h9yQzO8H473Gw7nNHH6zcuXWZ9Vg7ro4pSa4H
xe6ALd8lNL3raV5sRgZ0UUuz6ypwTkUpDnVa7xKdHuoq2beTAXQW4w0UqwmkGMh00TL5xUXxnlLw
N4HhLcABQPveTiP+S20fJ4T04CRswOmuj3Hcw0kNJJh7XG1XDc0N+Ha/PKawD2Q2kKbZzpDCjzRp
s5gxlSDozu8Qq2HSTVeEG2LGH5LoK8vV17VoT06uSii+NKzq9pMdpNdqonlsBLvTlreppurFghYx
EkX74hvrufKsVyrltQ4wKhYOzgC990SKG1h+msjtgo/Khi9N0ydpl4ABuWi3rAu2sm7vcAD/knpm
Z4XeVe2NZKuAFLQCHsaOsUrYITzwhsJNHppDYCmU4uC5HMRDULE9R80fBRMf4L7gCBP6TUfyO3uS
L144lZEg40+c2Il48JsbSLLPGTEvAHPnkZT6rhzVHeUhECPfswBzRtMEd6Ogu8yWh4GXV5Pwbooq
vfJDDbIansJUpIiC1Ae+srn2yuAZWbLXwQjU8oRhSgHkFZnCfQntYYjh4vzFILoYmX0jsJ/Z1IEH
UGT/W2sfziS1ySu/iOsgeQtdeQUXO1CG7nhbu8FDaV+0MuJxFL2OuPL2fGxw1Nnf4mT7ObPoXdgE
uylEGw6SV+TMX01VcetbqNplRLzCG/oR+tOdP4prZxLHBjMwwHNi24DdSHBnQOiJyHTtbWIPB50S
xGXn16FnXhB8bMdhHuwBR7cxg+Y/+6G5pULg2Gkor+xMYJiogQiBkYTdeA7rTr6XNTs3A35GOVMD
il1C4r4tH9XQwLVWAHilpxua2SiY1/Js5/gxt3xBbHCDwgTCU+1C3XvoPkYVYit+yMF37oOcovUX
3D6AxWfvFOhFB83YTXUpxST+kG5Myb+BnNdfdUVnDqZACjfvELZX+YZjFmAyHhw2RYPro5iWmGs5
5Y+ecU3kCPLhV2h5JDWofFZ5GXnMviVO94jI+AO1miFyGvHUltxEamxPno0GHfIN3Owx2HIvgy9P
iYvQ40l64GXLFsYT5u0RuAxwU4sXbZV8n/Hp3hr0BCBm9w2oUNB+ytu2Sp/AGnsxhj/1Zjwb1m3d
qth1IsfcVr15ooawaKxeTdXcTcy68kC6RFqZvK4nJjd1l6UbHiLZpqP82kubLQcRBk6Xfq9dgJAm
pK4VxBxGJQ6hF3ywxttgXEd0se0WEZcFDuZJds7xy1ROx4blN3lBtwVw4nubE5QBC32bCYxAMCAe
3USgZjHhZQKM5gq2bS3rA4u9Kk5M8yyL/DVMp6fUsa3bnngMzQsh9Fbl3bmsOiBf+SpsMOI2LZZ+
AUduZ6MmoArz8YR1FyZ2/oxKy107sVNVVsdR588qD4BOTemNj8aQAlKZA7aNTtq811P7zMywBzP8
MDQW6ItygzUL1oGOAOgUEWwnypqD06h9BjWNTstDmfrXTgo2pxe2p9EezzYNn4p+uB8IMJKcZOW2
7u38UqNkEUK5d6BWog5UPre8OXHRmWOWgV5Yjtb4qw2UeJNtuut7U8FjjcqNHVo3BQ/3wvN3SZWe
cWD9ousEEBCYYeKJoXO2IpziwmcHlvb5U6ZIdQwkrNghWOuIVhLO1ngBRoyQezeadHXkiRFQVCLt
DbcVi6wghGfeDS7Ih0dLe/TYCB8BpYbZdyk83ndU8ilObBf+J442j/38sMkV0THItyROxsaKxsn+
iUTC/qBLRMiXCL3eej3Qm1M/fktIw6JAqjcbHok8rGxkxrTlhuOocKNzq4vtGn295InY0LbDCsZC
83L5hClUljfETQ7kYg3PauQNlMpHXHreyqiQ4TGt67fJGdsteCnfkzT4IIOt8cpMtQ2ENUVdZwcR
nHsY/AkUKYipjRum79sMQx1OdV88p/jWO2gyAzpTmPI86p3sDqWFcVdVfoaOPbArcLrQsqT/ZoXV
kzBDGWN3EMJa6N85NHfOSUqdV2x3cOJEJUKuBoDD4UM8eaV4zmo+RWCq4sma9K2XalvI4chLFTdN
vaWg4k99tpU0OPjBdBVW4ZYU+NY8yZANW164qRtfqQhF/F0xoq/5yFmtSoolpNo4qRODgBkJv/o9
0gmRfXX/P47ObLltZAmiX4QI7MsrAO6kdsmyXhCy7EFjB7rR2L7+Ht63mYgZmwTR1VWZWZlnb+oP
/rp+kGRyiOz5l+fjphsa63s5+ddIO3vd+Q9GZN10tSWU/kMkrFsQFu9Bk3mYDBeXEKsACEe+zVp3
B7gBAgw1RS5svDUeWKiMpW/+GjOBR+u9galGQpJ9mBanNsxYSW8nxPY4b+yMVvw+yZDXOT6r068i
I0jSqb/teaCyzutOA7T+7ja/i7uhKNN5Lv39sskgxfDfP2XV5P5blDBi1iryUz8Y43HNrO4QqGU8
rUYepFKF6gJhyt3rDVX7ZGbr+G8xXYEnDr/RPmxMf++GZv5e+MojQNDQTIa9lkcjHIdrFiDZnyqj
SceuHZnAou2gzSJIaeHtc7PypXtqYAIoPMfDvJYH+mbvtcRo9wGWVh8UnsrHoDFWMoJziuxUdumw
5s1xG8b1YM2RPyS66Pw0Yk3lbdN1fmq8MHytlrV5zcdqSUYifNLa0EYaqrpjH9M2373NFa+ZO6ud
n7XdZzZswcWfa29LRD3bX1gDZokY7XW/eSNGrYY16biZcIRC2CXfAnZOrk5pm7cgsMy0BxjgfI0k
wHh6uhX2MqYTUODN0b6I6fSct4H2/oFOp99j+bVhYxL6j9w67EpMw2TeLOxrz6HeBmwh9BpP2IMn
jNPqODrauNLPkswrZx1vtR0mvsV6SmzoyNuN9IGnqQqiV83zwgptOeuW3xWbZfm6urqxE3RbFZmT
ahyvQ5RVjwXeDseyLbvrGI4tM1I4WnuLl+iJtiIXsbZCXJFtIU6eO4xPIF3OSZAIx74vzvdvhuDc
F0xLF2YzBrxeBbfVFIpMX1hHkiK8nMlqypwdGqrmXE5eli5uVR0aTOWSyu7ncz37dYrRdJbILAKB
UIQN+Ibt78PeCI8bM9LenVf1UWQFou9omN4it/32Oqi7cC6MV0V0ZoIQPXqagmC90lFv6dD5fqym
0kk9oLOXNSjEu5fjnm8E1Xigbmexs3bTLg/7/CGwfUIygmGLgykkmsxuwpdJ2vo170ab/kmYPPKp
RTu6FH9q7RjJWvf9wWraqks7i0zM+6nznyITC+y4zGeakiDv+eMEIeZ6EUWiCcyI3YDHsHgT6Vqi
Y8E7Js/ZSJrac2KyCazXuR69T1o3Ij36SNMWiL779BzV3AR1Qm2rzfHNHjH5xqIh/zO4xkeR59Uu
sqsv0bTz3u+amVDV/oFYvHdnDg42KW4kLWFDHRxnIn2SZVRwalHTPhoKEZa7WHcEw51Tr+RlwwPz
2HrLt8VrFRtjcAuMcTj4rbZOXS9vZu3sjCHwgNRleMmN2qNVceZvXxY8pjWUSdP53UNrBHZi59uW
2qrkRjT78e42ksjOfOuK6HtrpExQpOU77RPIurhSkikYqARMZeGeLD+jqZbxms9nHa7fsuJkrtEO
x60OnSuQCzsHT1G7zEdXqR8ymO55X4u/n9aNVcC6fhDm8lXYTHOMhkmmGs6JxuS7nHKKaYur3hoa
v5tpJdto6qakCKYH28zHtMgkJor50WxYLissjGewOn7MXZGORXgaqbJYsb7R3mF45KQ53UNCz/be
wiDG7eJssSqyL+UUewLF915d79Zp/iW18Wbq6veqNial3gN4Kzo1HVVrfvp5l6rBvwybmW5iCeLW
zTB138Y4cGhutnG7at/5dOr1uwrW47AVl2Wonkk+fK5XpvXeuDfjQ/bLlV4d+0v45GVyi0NTT28a
z5BHyVySJ0RWjZcc7dfOCQcX4Ke9GXl4izqc22u/bB+swP7LFGL8wcZ2Tlv8d661dDeI47Xdz9Fq
PnP/DWfDm6dTN/nBY193+og1LEf7Hp5utHaUeEU2Pft14aeU/Z/JWg7amE/CpT2ZVnIlRKI6c18a
zb+5NZ990z94pl/Frd7otf3yJg3Yi76I3nolfplT/QAWcV43eVycAUvdSTc7z7T+zWZ9cJdiv/bV
U9GH284s7TWpi/zBYp8ppX27tS6v4mQNJ3MMmtTBAJudlNKMazlGcVh59zVywsWctrMOVq74Qazx
quhEdizFbWxpMzhbQ+3vB1mZSTGExDWIyU6IqF1iezOsbR85fffOkqJ7C7o8wOVt+FAB7hBLGNxk
EH7lBecdq/shnoy2e0YlFyRuVXiE/VpezFqXmXrR/CW7qog7P9uDPe0aszyZZf9G1Ot3n+XfjR/9
MReQw06ykcD+7IfRDD/uJLLbONtd4nru0ZsazIz7cI/I4NlojdfIIjJtdptHBxOhLcJpFoKLUBVv
4GfAwE5SIURNblk/FCdzdT91HRzrOZ/7RE+r87cM1/lkuz7ski4CP+4HN4ybrKK2e4MTxPOCuogM
Abe7GoxyZxxeRoTGfvvhmajbZN5kF8z0ASrrZfzVFs6UItnuwV9G49bppnrg+muPQWaZhJQWlQZG
mQyi7eawnJLNNxTkqTZdL8kqGpkyFPRYuC89+trGH07a7ocF44kKnREcqCoUHZzR5r1hRoJQbFN2
9kAo0OYmUe6uP2VT698NayP/acMrvwmDbGVCbrG4DLXq3/Cfb4/+hLlTi8f9oxrq4RBlk/vmFWOH
A2dQ3yanNFKszbKjM+FqHE9yNPP4PrIG8TiY29u29po8CHxKdlZhFGuCXH7I94tZGSlNu/u+2B4g
ZuGt/8l5rlPXCZbPSg/1qzPhzZbQStqPW66EFeeFUV07Qw/v9BtgDlAjvB/CbL5Np7NcsKum+tkK
3ScryPvJWeQAGuIMj35QyqOJh9+/lnE/kR4RFHEXmPnJng15sBCWfgkEYuztN86uJRLktS4NdTKk
E7KlTUDalE5Z7oKqe15gHqug1mVaeIa3PiiDpMnMHO9OK3UpXw1/OGqasA9gl6HA1HNoDqtXlG+t
HSoz7kLmO9LKpibtZO2n3Ibunu9opr4ljasrlD0nRhFVMjHpv/hIuI1+BFAJe4tovQdh9MMYj5uw
27jpSY1YZLUeJvZb/qkqGL4b2d8jd+mDCMcQnKraXg90pjmQpsyMZGn78tJ0EthKNYwjxTKu3Cru
QIaGU6O/t2XUrHFjOttZF95wIePdO84YvyWBGiz0hrK69lxRfzpsvi626NxHhYfdbvDa9raOYjsa
hpr4acfwIOtRp20PfTVWkhx6rrrdsGDQtOLNnbhFZ11MXF2TSvjhwVYqurmzsX7PlmS8qcq2KXBx
NOTeaIrueQjhJtHuTH6C5rF6niPJDbtW7XAZVGs/DUNDqjflLq6H1u5iP/PHU6UD+RcCpD+tWhqv
NHob21E0nHPTbu/0+OHn5BTGyzoIuviozDFgGpswHYSRH7IW++5x0+1hqL3ljZc3+lTKFC9b2fdk
A/MJ9pW95EGcmyFCFqss9QU82fjM8YH7nDZnSQu3nyGclN1SR+1Z7wzpCWjKcvlrE1LFAxT9C3kR
OOdwwyVCFXR3hWKXBIXBQ23JNk80pkifQY+KbSvW9Wzlw/CrUK386XuzOHZEuh2CrJkPZm/4aQui
sJ87Mt5q5tg/ZrAS70eKeXjKLCmO3pxPVyEs91i0XAxmYdI0MjgfhLMs1yVgnTAOw8J+txAvf4/r
2H5nNDD8k8SPu/TV9Kr5yw5TxZZDO0rg3Lr2wl9ECeKsFlqgA2aL/LWPtl817o1nY+i3twqK2Yq1
VKMO4iqwluykaMleOiLGLDasS8zAwCwtYJ7SKt/rte+ndHawQ5iV7dT0NQ6J1SLqm2Nt9wRgupFh
fyJqn8M9CmvjIqW77CqvUXWazSr/Oxtl8dvMFvk4WNX4tg4EqcUsSvyxm3zYhx2b7J6qagLobTR5
fknk5mTdO8Qo+KrXGY5QkaRR7FRLMPdjyHLK+GoDWIrfQhoka4qxBcddmuk1GooeFOkOgdQV+NwS
1aTQLtJIfLBNMuJEuFt6Q4u0i1rrlNnWyBvK9waUwnLj4tb3ThAiitAnw3iPQmtJtDkFZzUMskmc
uR148+qIsal0HrOeAkHCBrYmO/zjN+6HOtAOSSzF8oeqt95Cxsj9FGl0qD7xLwRg7nhgc4zxhLGm
XhWoENtkp4C9JqBDGGH1pCfVfJbO7D6Y9WhcCPFw7ufKfjRY3d+Xo8JYFL+Bkrwar/HpWEs4R8PI
X8jYnBJzJKaU4/S2cPcevcz+u+QrqvHmc0AMkRYT+F7UD10ia+tQjd3ToqCAJufoBdM1dzaA66Kg
N5x/T4txqBpaqozAkcZR6RY6b9vSTeAJ1YMR9vpW9WI7VKAmqFXaZ2MgXYT0tU94tZ0qjAvGYXO8
ubpIxT2jJKq7L4Jb/rkuDfOU3b1Eq2hLV539R6RWDQAU7MO2D3bkFjHTu2MJgmrSW9dRw2Dve5TY
qk1bsyXrt66P/OkKU0BxNeVwsWubQGhvk7vSn5+yRYSUgWlJhWVbO7eIljjotp+pdz4nSOakWufX
tac65YbxXPpDyS9nf4UquFjgt4x1BlDcYv6t/YlZQIBpNVv0lTPzMWpkFM/CyBOmO66MzsiSNbd+
9U29xt3kVqRRCtrg4WMK3fMm2FvJ4YFSTuMf+Lc6ziPIjSY8TnZJ9kDIXZD3GMJtm1ZxIbDAbMxZ
xGYnfxau0HiY8GSUlBVgL9HEIzEwsVdl05GVtfco6MTBdHMWcVb31OTVS9iONze3bwT5/ZFj1caW
RXPIlI+cVl9cdyJx2N+UJITWJA20afOnjbP85OSld7IIJD/6BCrEBtGOyeC0zyoXrDPQ5exsYVQH
YotU7FruU1EGqbJqM8nlIlOSGq9uA66VuTnCi4I/wfWjH3OxgmRhpkw3097raJOxu5lnced9uU93
ao26BALah61UKiUiCBvCpv3LZM4wP20mpNm8QnQAhK+AYCzLTKkyvTCuA/9vJ+xHfAf0xV/K6C3H
2HUXmkMbV+74EQxopGrUBGVd/KyR4e9LC9q7UyS/lKZuING7Aeshds17Az61bbrwcdxqfcLJ97wN
QTTFXT7843+t4ggj3JjMgirmC+mdWniGg6vLvVWx+kSWN2mwhRXsleUZSS9wJXDGudxxpWPtrvzj
upmvOqyCHRtF0U2FDkisVz3m2n9v13I8mt3inNp2+ZVhtXXnc3UK+eGlhe31XPkgsIVtTYmNbUAa
SPC6gtq7s5b+za4KE1ygzuIQA4udKGyVtqJrd8oe2rR26pAZWd4Cm1zfiik2XogDeubKSt2iiVio
wliks8W0g7mE5cBJIIY3vpYbJp9cHUVsaztLwi5Tp0Ya9WV0Oh0LCyVC6W7B0RflVy/keYXbOPRO
174PfSCOfpPbEKS5l/ZytlFzk74xRkuUzKI/kM45J0vX/h5ylvwnvPDiLephKNd52RGDDjDUewwM
Rf1jFgOxR5Z6DkXh7DhJ7Wu0QQX6Sv7hJzJiFYRkk/nm74XNKmCrwEk6p/vx73ZBQ4nKTKn6xa70
+zp2Lotw5PqtIuhSv8fmtxLaTupMg54vLkgIOakaZHLneg7Pg/2p3UI38s4kVBFUmXU/jKZXb2s/
t9m9z5wI+702Cp8I8PwKx2rXO6FxzDx33JVRD9yjYPhh07d0amAD7GqJdku4/SbWobluOBGccjsf
/xgBSahlgKEJ1bA8m5nLkG8SIsZLjdFquPyi++6SyWatsAs8Uq1K9WiRFstt2D0O5SYAljhX2SZg
67FMPNjueMtMFJ6O2VkcJ1rcprcCjq75Tf/T3Vaj0k8F40SCg/McAzV9NAYH3PXVeMnC+W9PZvxD
1xJGjtMsvv46uk5SbPyXwX/TkruPU05j5NilQ59QMJev8FODdEw4Hn5qJFqMBywVp97YyWQxAT08
Jkvqzr1C+DnjWWdOhxWZy24L2j9NVvgJb84XDpHjdYzIBqqBQguWd9PS0P8Fds+b4vNitRoJsa1O
GKHeBAeN22MYdzUFBbLKbj/aDlq5cXEW28b8XUzuTdtrl2wqB4x23X+z3142l483L+2bM+p9WDcY
J0U6MTMufeCT9wa/RuLVKiOuPO+HR/HHrznRYci0XRTNT0/mfJZXieVW/8qWPEY5GB/9JlVMbhIs
3mL/jSzy3sZ+3pE1Kw6V2z94U83faWIIqb1nM0dePTdNUtd9sfeXxU4xnzYuXddAs1gccrzx/lud
8T+xbNeBaKnUbcMRbUDvVAsLC4X1D8p9ZDY3I5yf7U7ab2Ge5TiBz56140+wHztP+fsVfWmMqS8D
/EYTbkRbfjAJUe72lii5Wh2Fxon6gd9NHJV0aWlQbdaVnrK7FFoT5AdL/Sa6ZrsWhH4dlXTFgSCD
HINOtzxZlVDfgW1PV3MjN7Pw6vF1rRp9HjoaMVqozMnjapiDsyx0yI78ENZfi6Pdf4aW45gSIqiI
dJu50NdBlYnng3ypnvedi5D9HXMe/7YRHsfJFLj5F2dD7te5brLXEgwfZKss6uO4eNvX2GYQDJOn
9Cmy7KFOm1LqA3K9NYY8HffoZn5K4QWX2fbINNOmfQvqhiz0Rtl/w3Jon8G51C70sW/iZDd/4HTn
o167ZSercNj542odLXCdk/1/7xMawxR0jLB0t8v4hZXToqvKgs/cGJYjrGSVbFOXH9xuHPcBYcyH
ueydv4uctnMhS/G4GUofACYIDBsL5/fGXfBDPp34T0sHdmWc+90yG/ZRL2F3LIzWfV0Etd0MGpC7
FkVLHA32hOpLL3R4liJdTgWiT0N/M6DjsuHYytmB5kAFUMV9UwwoIAL+MfOKYl/foTW+k7EPoqK5
6TCXa1wuHfE4XR/mD9KIiE4MCrW3WMT5PbR9hu+aipwkksN8YOLaXmCJyTa8F0swNdyeDo4hpcYB
bgORWibXiZEeN6wprkjjGqnJfzGxquElKFpannrNz7BYxldAZCY5V56x3lCzWEkzRuI1KuDbKuX+
F4lm/I+3dI1Bj5e0xlgVhtM146iwwXHrGWdKkUHWlf69FZnMvRM2+tNvMpHUjpr3IyDbW1Tl7T4o
HTR7oihvxFFWrwuN9i2MKveTqds9llIVCSHQ7aGeQ+NKpE95QICAdbjoUocL0+ldRQ6Pt67pisrr
EezJgOz2fPc4zZ394Q8+HKSS0Es3BAXRHTFfGsoOUEZzh3HIIuCEsYfSquw0RQEgg9rqnVcu0yF3
aJQsQIp0tiuOzliJ4JRnc3RyG9X/GNJVu7UkY9OvzeHjvrHxPNrCPuHjpD/cZV6eqgAIPZgstdeZ
BMqsgNJIyezdA2YIxGKOk9j5/TAAuHUIhmbtTyeTiz3JBqf8q9dKXSbHtK6VZam3JpxFuvCO7sq1
s4/d0spU6cmKo208qqnr09kvG3IgkUYadUugIoDiK10iQkSWPcajLAuQ5DUPEh844KGvuGDiIXDE
f3ilEdyLuGmJ8wCZoufg6gXbYj/5crHBHfJ8H1mlcQ1Z/wJJNMbyzfd8fZ5EIQ8hPf9pmcY5KXIk
RoUzzA/+1vkHZ83sQ6FH79VuWL2d1kru/LuLuMx7+VXK3OJaiJoHbxX2jgGl3muA4Dh0ppKbR6Oq
QyQUD5aRpWxnbFB6Q31k7wrfAHQU3wWV8mavTNkc9fzSAmTsXf7OJ4RdijIcYi4/c83pzpZI8seI
tMOgmJJmItmRGPHla7RzcsyX2Yt7UNxUsEeSONIAbsq9SaZV7k5ezAmlfd5ck7LGnPEdDmVzFREw
Tr+KJk9GhkeUfJhJWDkRVLA/UmMCJ8J9Xy990jYlA0IVke/Kqbu2Q16+OKPr0siQU1eUJN9CLtRs
ZBRrGonFfWS8UfD+stm7RVj9jtBUXKoQF4yp34DU57GA2PZchhAYok1P4g8IEZVWrFI8MzxXD0vT
lFHqB3mTiGpcdmXtzael1DLhwfNY57k9gKWh5KkqfQioV5fI7dyzFkt/8ALZfTUNbKMl1/lquSgi
42AUxWMRMKmbkYcxSRUt76vKnT717zkEPqKwf/6CNhPukN2rYH60iIVFDggyjGh1qeD03D1CRNpt
R+8XBt/Yrq2kWtCgrE4aupJznEXPBo3IXBCembH/5FqA2/c2d5H9PjKrB0XM7KEdjcOQlc9lNB14
TVKqNpPAMKEShQa0lSQPQ+6IZjkHSP22vEqdajrnFWR1Pe4kwTDODLa22lDBGzkK1XUQ5nAwS+Ou
jCb+1iGEeMKpawibdCmdh2ikUgemQSZfQWsXNNVzNQq6wcJ/4hd6HBr9aGf3CNaZQSd3mhjDtYeq
r5/EbCaWMb1Won/ONiiOfnwaHCYVT/YPkXFftCgK9+Q1eZ2yeoJPRBk9NKstSQ3y/N2Mi+CphitO
MkN8gHMeqqK4VYM3Jxk6OMcRN9ttrLgzs1/TPO5NJ5TpMgNiQRxiDOzd0O/mp8ytp8sGFRgheoO3
dY4+fS86z6R3u/fQQ4hDMKx1ljkJwWY1WZSTqGJ+JAa1X7rgxR+t4NSRVfW8LI3zPnqZGaXhtA5/
e6Cqy4BsqNg7WmVkA7T9sgCaIP7l+VThU9Cyl4hQ0SKpGMKsH3OdjGiWYQv68CfqiEPInK1PyWpt
kJSTNZQiywsOThDUbD3m7rlxscGx7SBIGqIQDqWK5jT34CLNuuJGbNCvCAsassZIBPLVD5cj5pVk
8sza3ZfD0l9libbVYYS5rkMzc9NWDkBsWb3Z4/rVewK06q6ZQ6Xuv2eO7l9Dz14ehg31gWRp7UQa
q3WeJn89q0agnQTu3lkW7faEgehveGl9ynHfONhGUP+BS7/vcdyxFFWOMpFSOCcLXRuoobvuFaDZ
oxsqvgyTYJxTdN7dsg93A1M1CajWqg9bUft0Re4G38p+U7IW9nQA1aPR9Bd7O1rD1CGmZDKK4RTk
9FwTfPc3WgfruSwsCY/sN9dC20hO/Kn6rosleGk6W1+iqKkveR2MXWp3eePERTkGNHqhUQdxI5Wb
+jLnBAbtZrDO5ASoXPLlsuIPBR/DLj38QlzobTtHWIE9B0HvEkSuxl22NR+2BY8NH/oUhdVLHyhY
DkKmt5tTehSG1u/lXqJuptLrDR371J0NMhvQ/23r8gLEVR1WMneJf1xb5EkdkBkq/3TOqKx1C/um
oiV85GYzRYJDUndrC0YAZVfVJRwiQIxp1UmByVAFJmXZqehG46F1lPwXckEj+NHZwe3r/oTjR+nH
Gj1NwsEpHmQdtnuUxV08h2P2NbKGU22ZfwC0j4p4bsv5HVFm+de2iT/vipF9gA2yt3J0fhZt8J8U
6oXPVh4Lt/0qoq4B4K2j68oL8jiwYMdjcNC0pAaPnXzSYP0AZXoq3GA+NxE2YZPS3XGTxnAOt3vo
pR8yHIkwp88jSDmv5nq3VPOyXzORH8ttWtnKbkeQ5qg+baHOY6TADlquTXBno9YlY1y8UU0GRADr
cLKIgDtHIx+WWXnYFXPbf+hWmbvZWpdzRsjFyViXj2CKvD3eIfmhc4mnQlb5BjKPsj6kj2XPuHnA
3RSNx+Zlzyi+p8ehWtr/VhvpFuZEfoIN7ZzKwAsPGFZTHQSbJS09aIKvBLockXso+dkFcorVTTYT
q28Iev/VwGkMQb+HGtaD2VcMG1qXzNZdb8cKj86HrrIwvVZqSLxJe6CaLkkxaiOxHBbXfVxyGTCE
t8VuZnHkPslGP0MxBGDd1T96VzoIaXvytPjrdHVVjwIB0OUV9g9taC/bFCFSczRcMoCMac7OkdeI
p6DeQhZxZJBMoGUfUoT6JZCueTRxOb31P4DC/t4m3jMOJZCHL2znKqETXzydL/HY9xdPQtO2imVR
VULkG46AvzDVko6Bx0cdguoyd0i1KosUH3cdX8dyRgXQz9ZLfm/LvRJxldlwwj3MrFECElcwvBib
wqh4ffbb4Llv/MMWLQAVdX2ukElbW/8+GAi3AYkeVOCbl2BzuuPim+autVyYojvzyqxh7XwVnR1l
PXmaVdPCzv7DYXnf8Jhi8r7zOCA5nlLsHHj5XmpDvHmE0Wbw4FzvRUe1pcPXyvFuedRsuxEn09hv
iulGSry7c9zt2IYGmsbeO9L3NSkUrzg6/viaTziwY9RmHLKmDJMqWN6C3vmXN+0rKSKXfL2vrECQ
EF1Detdiw9pv47NveX6q60UcLTTx5OIa7X1dCHazWFiw5LCjsbKfc2TZFsZiXk2MgN3bZbr59W9z
BK4tDCCPADovXgu4gryEpLJtzo1+NSAn46wcxV47dr0bVgz2canC/DG0yFx38u9BjxogA8+9uWyz
HWJcaG+O7aCjNp6dcNk5jkEB6aEQ5okdYd8jW21FLvap23HcLYUtYvDp32bbrhekwE0yyTu/JkV7
aCu42Ep52X7yohxcMUAW1bLLYvk5m/F2jhafy+s2C2M+Bgo1wsDS1ZF5oDsGrfPExYzyGEEBDzO8
ZejWEZbmxlWLrNg3eXgPUweeKYrqlz2OAzCE82Go4uiCKp+JEvpVFkhcBmv9q+zx2zOHknQfcBkH
Nc+ObsU/BX3LrW0303MZNG9Z53/mqnCJc55QjBI+4tr5w2asXAGtLR7GRba7ahk8OHx+Bk+YE26k
kbtb7/1Xznp+7JfoIyUtz7kXoxEjQPgvq13ePMSJKZLOjUahzOJRIabFKuAhY8s2bkbEWuaEOSgM
uZkIVGGIIIowthb53Lr5azFnD4bhfQldPG+Ve18fyq52jx9xTe3mG6L7vK8Neaw3XMPRCx5p5h96
10g6v/rcKtx0TPRMYSjdfZct6lr4YU3zPrP5i9jTrrLlaDs0KwzcyyNv5O9SE863+m9KbAhG/DdH
eg/RRt3ggCL+rNaLXNsTti0nRBqvdhtcUY7wcRSYq64gbu1FlWm1lL9Roh0RMzqpPXtt2onpoVQD
ZACdwj6KTBDTYj5tzmajHVhQtlWS6QYg1TZ6Lxn5FSFTiIsHMtpJZ/kZlgzqxFzEF+dUHUpf/4fs
ez/P+BYKFEyRKR4N15v3qFvK2GaGixvHfedFeA99XrPaXF4tCKosENDFyse0fHtDYJzt4C9SX2Os
UFuhTvmt0znyPqTZ3rIR1XPf8REzqxZ7lsB454P2353MS4Yq3/iiOfdi9ujqqozneSyTyBavc26e
c8s/CEunvm282yM6fb/b+ygPXBCwJNia794Qu3lzdwzJFLaKhZyxC97Fipy/DrmwM1Q56PT5tyF8
bFhLQ0Wz0FfU/ZNvBU8ZSwgkEe5NbX7wWOaktLzPaMEENFJH1rDSUbgn5I7UAXP97KwMaenUj8m0
5SEde3aT+n+cncdy40zWbV/oIgLeTGklUqIcS1JpgigLj4Q3+fR34Rup8RfICM06qrtBJZCZSJyz
99oeny9S7AWdvAN9ZI4dNapfB/HHEV3sNzqSFGOHp7qKPkjlGtcdjhwWfvpXbZEZdKpBIbJMX4VI
Hug2+2vVoPQYlDWWmzQ8sMx/V1q3H7RheqGjSOYlh9/HDja5haoxRXm6jXWbjnfJF3RRBLxUdW3t
omuG1sfZNh2Nao2CwEUjN1DibjPlPo4L3p0JD8t0H1DgN6vEs9+qDjWbwwHyXlXE8OD3Fg2YsK23
jlkrt6GrU0/IPBVpSNvspuyUTZm53k8EMdoNTHEEVoTPZ86YHToSeDmTOcVWevob6EMqwH4rDt5I
szKhjnubFRRftNGQuzpS6d0V5R9by3pzlXmp/6DIiPUeUMCojRQZNMe2hiXfWspDXVFL0+KhucdM
8dxnMc1Zj6YfKq9XOJHio6KjdUvbOz9UvvZBLBonBOnrG5cPkZVOQOcWtYn2uxUK4qOChgNfnGq5
o3z+FhvJrubA1xTyXhZ8bJRojXRnfDIGkmU9c2MqTDBVVuWK6t55VLSdi5ppP8JZOVBhIa1EjtZB
apxI846qkW7THqFUaKxzf2y3GvJevaj3aK5eSkfcltkIk5QmYe1zrjMGTGuR0p4yzTgofBVtURD+
qdDxnrwgOLeV+VNXqPslDTai1hnGnZ6wm6hK8z3UYn+j0xBfwwjXEeJE8dp2cXSGVv1jpL0D/Zki
a+17xl5Tc1rqw5n6e7IencnaL5BJcEjlUIjMbUeNYdOGsl9nSZpsKpv+Ei6KAJ1uUBxAc97SWBox
UwTD2pW6vW/oQO0U3AyRrz3UVkSQjkt/05Ec11SY3I6Dos4rQu1vWPRTjRufa+D1wbqIg2obDJhj
SU2lhtZSQg5oSq5NVUPkmafKUx/xH9p6n+Tt45gO9mOPjWeVhaa6BvYXbDrU93sPV8FZmK1xmJih
W6Eb1crSlbsAT9fIiUaxe30zDvjU7BLJu1P6e87cJ9FF5jax5b0whieVIu/BTup3N+1uFSe8DUdv
UkvdeuiQ4aJv7SA+FsIMNiodKzYxBUmCa5/ZK59Tz3wOVUHo1oChrTCMP6SPvo9FGW+opT8MmvGa
URnZ0Xv5mweSQ2zGukZpHwnxwofVYwJXy/Wo7wu2xJUY211QkYNiUxlf6XHT8XCq7xjheAYFSik3
0daqxjekVOVjnAjKJEV0xyfFfQPFY1Ob+i36nL9O31N8EX9ooaLA73idlRE4c68pVpngnKz10Q3q
vmZVZ9ZRbbvf1NEnF1BgUmUJnh2FNr1TDN8CULYiFvvRNu9tixmb2FQTlHtpu9+dmv6z5gJ3TGtl
FbQIUANFvYvV4SnPOO6qurgb2+GgJF1O+5mqu+Z4hyjkeETiK54XP6aE3ajrRHXAs7Tf8+kJ6j6t
KHzI+mg+RSnKsl5vbjQWybqSyosu1IfG0c6oT86DN9J610akps1hUkPC8ymPUup3I5ldVRAdjCK5
y4dcw+tEzBMFHxzt95o9SfrTgxYaB8LGXqvAQRTQ9ke17Kib5RlCNApHZpEEK72MXuJG/sYNea5N
gW0rH06tb/+qbe/b0EF0dcFqB7Yq1o6v3sdpQPnEmcwyp8rRk804vbcyxwnWiUG7XM/pPLmtdUik
gnay6XOk9locWc8luohdN5j9jRI72io37PrVTpzigbhIPF2IqFC5BSjbyF3mi8jKtkOKutmskaQ3
iP9eaWrUd7Ydaw+2r+Z/lUq0L6Avshhv8vTTQ6Gld6l0kkedt/8vJZPls9Zz2LKGTPlNVlW3C4qe
hl7GBDNFbm+Vzqc72uSUhWvoha2BiVlVoH9tbOzrU2hEe1sj2t45kWFldNsdZSe7ODrYRpXlWwrS
eYjJd1WfBjH5ijmvUHKOniX9tUmMHey6sjDWOACHU606NGhjE4OWVKsGL3wyWvzE+FcbI84yppbB
+yy0w/8rcrdz7dBqjwGNqz9VjupphdqA7Tb+g/vnFPvej8Z2nCuoogXChzvDk5AxHrU2kqyjictR
650nN6fb0SbKIxq8K3CZJZDEjFFiGLmiG/1QHtNJGKM49VNZOl/D7rgzQgkeb4Vvhx6mgCs36ORu
O0TBpeZ8iQDP+v1fAIpLGVGJpVseLcQQFa4Il/mpXEuW/zf0WptHIeVukcZW1ZpHxR4fzabhrVh1
mwSv+8qPnF9UC9FvWpvLzI1/o2w1ZwYsESqvjtwYNbrq0bHmLW7FJSeyMtzSOSkwR6sgf0bk3bFn
XPnJhQfvTJPuE7SoBaCP+7ctj3FWv+mp84bG6ho/b2HizgOTGnSZAB4AnTqO2+5Hrz0bMaWNzEFY
qnuDfQV2uvQz09A+DYGcmtahFYyZMAo/xNid3JBITjunFUJD8fKTWUC5ODNCkUPjj/aUMhxR4FKa
C/CA/CTmaP21q89WuEbFx1NEqB6N6klHlKnhn2WnvXzxpSc8W9qujVTNBDV31BP9QJwdMTJyiK9M
n6V7P1vbY662sdFgjG7sH675SPb3Xh1zNvz3y3/8wvXncUkcCocup71yLHuN6l+9M2Ln3ZAdXEj9
GkB64QbNM4nQZAvbwQB+1Hp0152zTq+lPS2s53kUEa3LBtC3Io8Fp8Yeuy5iZbSRO2M8DygGcfZs
oKVcvlMLM9Se7uCnVRDkeWDXgreELlta4R9d0/Cyu/IYli4+/funi9u5WViOMcoj5Kd1j+lzTNZJ
f+X9sADJ1ezZAg6SxlRcKYtj20XWBs1udutJi86lHgY0SACvh3Vj/E2quj+h8VL3dkyAVpChpXcR
l6DszMYrL5OF7X6eS0TtSe8pREiU4EiSiRmMBkotSHlCV12LmpTf4dq0W7qns0Vf6qbiuFGiHvuW
vOvOXAsF+7ITbr82H2bL3lZ19qsYPgJn5jMWiu2Y1+caodjXLj9b+GqhWiimbXnE5XpH8eBRaM1B
7cXL5csvrMl5TlGmB4ndQK8/JiT4+XR5K+zNly+9sCjnqUSy14Rd4FA7xiI6BHV5EElMVdHDXmEZ
2krR6xu3VD6UdrgCZF0gaVmzt7okgt2RBe8OvzeAy0T7ZsBT04gftQ3WwursK+dEbbr3/xeaS6Hv
f1cpwiU1aQ1/OLpe9ILugL6jE90UqGx03dpburnNqnT6+v8d6op+e/l2LuzQ8xgj26NiE9H9P6pd
gHkbRN9apTmPrbHwcMiqSnFleEs/NNslkG1wq1prOMocUPZ4nmQcACHW/fDrayMx/vf26bEdRJ2O
LyaGchqHexcB18ZGkrU2868lsmrWbNHXY8C53eIsLK3nzEJMWb5KLMuXB7Cwo1izJZ8hR1HcwJoO
2tTKETra9Co8ClBfu/xsyUdOa1OjV8tjkY5EzDiuuued9lZmaX0FB7ew+86jiuyxH/leduBK85Wj
lt6Nybdc7lfPvcOqSd2/ozpembYL92oeWyRdqgEU0bpjCTGrpnhs2UfbvBbutXT12ZKHpQP/My39
gwkQuTfdNRpaKBPXsqOX7tNsoWtdhz6jzeVR1ja2Xs8e9lU9aFDTXKf5oMIiHwuMGtqqoMDy5/LT
15bGNP37pzOAYciI3kQxHgulHDF9V7cSkUAKSbHQLXgY+StRQ0fZ+k+Elr8YBl1Uo7SACwXG2W6d
FBa1eLv8tyyNf7YVjDYQP/x37TGtUQQkLRmVfSGmUl9xiNDLrXTDh7AwdJvLv7c09NnO0OUKPevQ
K49h8Gz7SNQJzuQ4YH+7fHl9Wv3/2LjN2a7An4xa2Y/iI6vLv3fjpoWVUGQYDiWOGcgK40aJM/+b
bOo23RgtfTFkj9EDtuLutsrxejS4EN9J1swOQtjlJnYNtCBWxlGwVYvs1ui8+HkAdLqPaRmt0Zvp
75f/9oVd2ZztOYTMgAYaTO9gK1W9EepYrIc4lVsrM4LT0BfAsr72Q7Pdx6DLGEnDQNKTlT/sQdPu
QXkWO2sY3F/BgLzj8s8sPOp5VlKMR1RQQtWOVeGdqN5PWjbrFUzKtY/ihePHPC8phjiiagZvAIzx
FLrboNtKRDS7oPTsYwBlbmNESXV2R1QsqwgQ9u+vDWy2JZX0ETIvoraQYKm36VowNyLzygxeumuz
DSmLDDcwFV0j5gKBrcD1bzfAlpyvbdbzxKSiyQky8FQNPrTVoHOx/qg4cXdjnHpXHvvSN8g8Nwll
KPLhsq5Y4pH9zZHUNtHXREEIEtAjASarkQ9AZtmmVBj2cDe8TZIAM6iRvmwp1XQb3ayvrKmF9APN
mO037NwxPV6tPAJjcT4kQjdv1QSJc0LRCOcDEGD+TYZQJQCvTXYxC0ijl1DzHZQr9cClBzrbkQQi
tbSyteRoa+iXKomDMQbhBAbyizNmtm9AkxZu7nNWlWO4wcByW5HyrnTO7vJsn94E/9hR/092EjK4
zFJZxi66HnTHL77lXMF8L+x487CkWjV1XA7mVKTDzqaXBXKuwr4ZKt/aGs3weHkAS78yvfo+vW21
0sboMB1G/2uyoxd26+9I4VZqdq3yt/CI9dmGEFY9lPUSwG+DiGGICjgKMMuM4MppceEJ6LMtQVSV
lvQ01g5xMRAib/Y9yTpoOL52e6ZBfbo9fMANLk4O+r0oDjDNrRoXlIMGof7qjvBfTuM/5tA8RAmD
jxqnOpYLWaAV0zKjfei7cefhSwRwmHWIqj391FvVAKtolG9J1zWEbqT+ruIc+01IM9tLoyl/er2J
5mvCimW0ZDYthkNAnra/j7uuuvODSY+ZB6P95BnCX0EsqA/CNVAD2vDxemfINhzpzNvOmaT+cRV5
NyLpu3PBdzF9f0V9QkSs091V7T+mLv2TWsTZTusmk6PU/LVHfM6+TDSxkXIkLUuHmFJNlGGjoQ8W
qGGxNl00Tziu43uHXjVKkmZIwXdCynH0VpksDv4ejyL276CODz5X3SOfGQCP2ecm1kAh5463CZKC
j2hd9zYmR4IfeNIpJSexWewHO/Lfddp6pN2o1jfCx9OHIXUxkfTFeNIMtbrR4EfdSbq9KdbJ0tgL
5KUvvdSqE1YYpj8kIhTP2vBGf9F8VxKvOtlBmJYrHLX5jRtSkQoxKTyUuUfXciwtqGSteHbSRqU7
Q7bj2TVNkPl+pdJdknq+x8kgn80xqg56qem0vX394IzpT0zvPu4rWyugcinZTYyn5lVvNHFv50Wa
oZ/BqtWSPLZ2Wg2Yb1Zi19dxAtS+Em8U3WsBpygegmO193Y1mtZJ5ZshKK+gZsDDQwKGetQyo2SL
n6w3V8oA48uItQIOZQybYqT46+ukYSsW08fQUip6uOLAhozkRLUo+8fWK45Ng2jSy4S2ttoIQmju
q3eBcIFJKXTDNNcM7/CX15MlpVxhC3UPI99w6FUKut1pTQvj8mJcWuqz15VtQIgGBesd8kFuAhv+
GoT4L8L5/zszf1rptQBmDYTOP0TZW00JtcpeQ/PKd8TSHz57CQGUiCK7AlToSWxtevVkV973y/dk
af+eHVcDRTRdm6fyWHV8+iADwOSbDoQl8RVRRtnT5V/5Lw/pH3vUPN0rGTVp5OPgHGyZfBOmcnYn
9SAGr5vUlAQC+DY0B/zPY9keRpiGhqacm7q8clBZGOQ8/CsNyo72azMe2wJV52NeT3rtj9B9vTy6
haOyNntDVSK3+qaO/UMRd+j8jI3qburue+Eg0XCgXCLfvhZSvTSS6d8/zTKz7QYAn2gDRg76QsF+
INrvZTipxrG+XR7Owgv3vw/rT7+BENHuEMpkR6DKoYcRCtiaoUgV5xf0jCszYmkg01T/9CM97AF4
O/V4jArwAtBB3fjDwAI+mbguD2O6+/+acrPVnlhAo0SKhjBKraPu98+ljH/YI1TIyn8phXvlgLg0
kNkJlDopqcaO9CBQvo0F/E6gvl3xU7/WWVoaxmztu0HiC+GWaAk7NX6KZAOMpUqiZ7OrMcP0GL4d
DsGvl+/Z0mBmu4HlDaM14kw5mN23OOlXLQKpFAkQ3/mXf2BhNPPQr8Yr04IesUsxu9+LEBl71mwL
a4Aj82RH58s/sjCKefYXsMy8haonj7a3hWy+MnTU6VnxvY/jayXM6Xj7j8mlzpa8NOtOT+ToHmz8
KL1z58QmjgoiYe5TElb18EpJfmHjnwd9QRiQmvD4mSHw90Jqp0yYX9v450lfYR7WpddpHo6JfOWl
+SpSsWOppyC+8rcv7IrzkK+ET98KQ453CIv4ObRyvOHunV/Id/CBcOsimmIdOtZGNFe2lIV9S50t
+DjDKqEboX8QUywOWpcwkbgGrn0oLM2q2UIf9QyxnLSdg18QW8bGW3ZPMg7LHwVKN5y+aNGvfJIs
DWS+5Nu6r8C4ulg+mmTtOOWzJ43vgKLHL67C2TKnXIBVFEv80SeX6ZFjfnELO8raNRZeTzwDHmRE
ajuXV+O/l4o6zwCrMU5WbhWNRwdr1yNRY2DR4P8ZKB9ks4lxoL1Wfm69RSlOgCsD/PfcU+eRYD0S
eI3KY3wUUW/EqynH+j2CZQBoX0HXB9nLITYAL4Fi5eVP3RqbK/WIf+9vqjfbF0ZwWAiJLfY3us86
GJMVaFkQq+WaSfltKBHYXr6r/94ZVG+apZ/en5KwzLACT32E6SPAZ9Z/RW+9fe3a07z8dO0UzmJF
WzM+dmQJj763jmKkvJev/e+5DY7wf6+dGNBA+rR2DyRu3KQjRkdYWXuZXmvSL8222SZgWekA/Edz
D7omfhIufF97WbnLaKTCzyFCxLXHdZx3Vx730mhme0KUA0ODGGHQvJansUqPqp/+1Az9Sizvv7cc
1ZttBFIJE+wVAZdXpLEFtdfduUBiV10QlmhzAQN97aHM9gNzTNzQgFp37DE5dOOwA3GFGejKBrBw
k+bJXBVm29AwQzkhp79bYfdzDPu3bIy+9gzcaSZ8mq2mX4VKowz88RPTyB2GYZuJwtkoRWi9XL4/
C9uJO1vVkaHaXiy9yc/RvrWTfz+eTDZ5n90FnnWIe/zKujs8mjYy8cs/ubC+3dn6roUJcqbDaN13
3Us5YTJT6N6Xr70wrdzpQX26Y6LXXI8KICbuElj/b4JqMCsFWAquHC2WHvhsjTfRMMDRLpwD8Nzq
ABNU26AiFhuKC+aVrOWlIcyWOfWcPDBG5hT1hg05TISivUC5Xmve13Qp6lzNKqQI0lIV7kFpfQLD
mx+dnr1jyrkygKV7NFvasUyNjpwlzqi8bTvA7oaP2FAzrhy+lu7PbEUnGnDPAi3UoQXV0UxmqgDD
u7yznSuLWp/u9P89AatzOasoLbAoFsUUEx/aTa6MGTAeh222Qv4LzFC175J2yJ+Zt/YWwBAtMKVs
7guwNpiEYbS5Dv72AEHbPqRs96s1wbbmWgHbLMnEsMc5EN9he1RvIKloyrpSRoD1NC8q7coSW7hH
c8msjVbSqMAXH6j6rXzFY1u1VrhLNrny9/JCW1C6EDz7vysNDGbYoMB2Dq4JAjq0yHKrt5Wqr3T/
1RjLrZOmTwGoe3EtLnZpTNO/f1raMWceym65e3AwGFbGz9HyuGc/zTLbXB7Swvt1rpW1yrLRTURw
x8x7S+TwYINclQQxOVRjJ6tLVmtXfmlpKLNdZDTh2bWdygKMPyxK85r57hcPSXDtPL+wAudS2T6K
RtcZOkZCPwqvjLXrIg34c35NDz895H+tkNnhQPMjnnoEZDPszXptkq1R1RoFU+DkMdA9+BP+sLv8
VJbu1Ww3MaKwTnQzzo9wc7MUb4z+VrjayiyvvACXrj/bToBJu05q8MaIGgfTaLpqLJxF1jn2Xi8P
YGmlzAW0tTJkSOi08VinyZMyEsXSPjkuwYAkIsUBxswd8C/3ah914Y0+19KKjMA9GcX2gQCrB2OI
T+qQnbOSkofqmlvwQiutK0NwJOMVydDCbJtLbL3Si7POAyMcEooQYFFqsd+i1b6yl02L4h9zba6q
bRq7KhyLD5raqHalb/wY0uj35Uez9JdP//5pSyn7qnLsPq6OPWbQMPEfg656TQDcXr78woYyF9XS
TKjMlFLpERCmjVNfuTGC8G1M4oPmia0X2iru52F7+ceWxjI7NhS1F7WoG8djY4WrCChMbf9t6c1c
vvrSQ5gteIDsnTDJX8Ml1tzQmobAU1055OpLf/lshZPg2WmWsMcjOWjxzowTUJ1OmkDpa5NX3H3B
X9w/fzx64QdUJsYBJB2YBhJ3NwJGAHh6WGBjYXsHn+DJkxUU7i2pYtEmwpr4OwsKePJAfimLZ+Oj
NeL4y1w/Wesu5sG6S73z1+7QbB9x3KRKujDQj4pbNrsaoAE2LWAuX7r6XIxrYHfEwFM5B8P5NahP
sXJlc1rYLOZK3Bo9kjOaVnkk6Tsi68cV4b1lPISYszTJcQHcV5X8vDyGhec8F+E68Bi9NnRyYCtQ
MMRHGPbrKvr7tYvb/7uUNXIS+kxNIQwWEDoLzT/UuqUg1LLKry2wucq2qjAjEynAxxiZr8gLV2HY
kDOSXVlhS3dnWnmf96JxCKjtjPZBDgqxoYoy7N26sE+kckeby/doYRFbsy1C6qkfeTZRxT0u9F0B
K2Gr+s01B83CmWCuq+0qCaPRAlgGFmQtug87waDuvXQl3JI23V8ewvQ4//EymOtrRZ5RWotjTk6h
8R67ZclnEZAvrXRuiI68MpcW9m1rtpSz0LBCOZbw10R/UMUobpomgf5Blo9uG8RIgD9SFce8MqaF
xzKX3EYWxkV0t85ByS2xGiHPEwb7dPl+LR0+5iLbKCzaxpe8FrwgbTdlNKp7aAeAZhT6dy0cmrVn
RsOencu/8Ru9eMqQWl7Z2RemtDnNlE9TmhwdqwdPIo5u8tabYPTc93q8Jj9ZumuzBU+buJKAbqxD
ZJPEqJAwMqFRvviXTyP69Je34KgMu+firXR4GSG/6n7aSvG1dWhOQ/p09YIQvVS3uDoOG+BVkNW+
1kNVzdkK59vYalmFRPJp50jNJtIFvt0zRIOv7VJzmawE7iKyYjrrOSnFZs+9zbzhROTKlbLg0pSZ
nQVkgqzaAK+FQTxuT0EKfmcw4O76RiW+OITZ6s4zaDV5ZHbHziGc8VznH2F/vrzaFjaOuXKVrAFL
JKGVHI2kPRlx9tsBbgP/HQK3tFu862TWkCWgf20kcx2r3VdCMyqvP5YEuzUoJDHXe2iwLw9mYYEZ
s9VrktGqukaOpEQqG7M+TDSHy1deuk2zpRsIXYhqommFeoPjJ1gF1klvt3DYVl3zK6pfLv/Mwrti
LllVOst1TNM2j2AkbuHcfItS89BnykZt5JVy4HQv/vE6mktW7dgSgWs5mAzIeT3oonjxxaAREGj7
20Dtz8K9tmcsDWa2ssH79WYFs/w4SbZkZq5UOCpZnG5KlEmX79d/mpF/jUb/332JlHjZxDoaJfkA
iSJ87F/HH/Anyvvo2/CkfOjv7nt/bp5glZ/M5yu/Oa26f/3mbMH3VkncUtfjWnBScxNFEdAKcVQr
51cggndwfi9BkB+DYPwOe6y/MtKlmznbAnQ1GgBhc4pQTdV/tt1AHkrC8+6Q5ag3bkyP9fLoFnaz
uU41jGQudLentuCggItsMBoevMs8TnaXf2BhIPq0wj69Sco4QR5JQPnBQpdKrAxE62cDCUj4NcOR
OleoGrUIPNmhEQ5Mo9xbWaxBGyzJKJLgQy6PYekmTWP7NAa3qgHjEqN4jGsdMI/chkTcl/La6Wrp
Fs1f5Tawl0EntGkkxChtzDOxUxCSbPtRqDA6L49h6Udmb/Qc7FtlEG11MHUoasp3Ac4WwlibXCmp
L11/tvq1NiHxSO1x+BUnmea3EgCBHh7JcvragWcu8WtavTKFUbqsA+B+IqhPqaF/QzJnffEpz9Z5
IxOtlXQeYPnn9SYMLXed6bSUfIf8s689hNmqTgLXRQPpmAc1GclOGRKgwPG2U8JgZfXFtV9Z2PLn
cj9A122RVpE4lgRlPID+3loobddCQEqtI2SdmZ3eXB7Qwsf5XNtHVqSODWkoEPuM4U0ZhSe7Ng6N
Q/pea99kUj37XUXdErDl5R90/mu//mM7nuv9jMqEkNpkKFuIR3FXREt7L4I8gI4Pdr18bBvELpRV
xJ7/paqt5DAqJMHriKjQ7wbgHxr9O4kuRntvkk5MzpRaJPVN5k1N6iDocpJhdM5FqmUTumjbWs//
RbdOQsPLvIIiBUM36qNu1bVVfpOIuDnWFilsToLs1MmTcpPJxnjRlEgMq74f5cF2YboXHvd9slrd
umWrngzfNG974JJo3vN6N1LIh+pm7NOysp6yxIca3+rDm6FaHuEERn6qvLg5JwFhZn4ZBCm5uoU3
pQDTWEpsS2wqztFvDqoxkmy0cpWHxoNths9UxQZkwONzLaEBdpGhbCH6h8Q8gukfCg/knOjdVekL
Ggla5d9wF8ioGciT9cKs3pUBUa2ET08ZzIbcu4kOhk5xzZ2cxMOKBdguyzNvYwnXvVGcYpePKUk8
afocue0f4t2LtRWMp0YhtAl6eAcOGCa9zHO+tuJXpR/qTRVV5bqHILbX0/ADz5m/6r32PdJ89zbJ
fDJceuBjeUGYk1G1fI2U9guwijtI49AQQzHcVbpzb5XE6bmJCxuO4IEd2uzbbkTM3sH4IcoLMmCu
fihTdlQ+EtTjOMkePjGxmIIBRqrrbDP6x6sQdONOr8tzPAS/2yL561XiTrfssxpr+d4lB7ftgm9Z
P+4zM1JWsUXajGEOBrW65i72LXvll5UKWRCaNprUnWyK/ADfFLIDpU95ViM2lN7y73IjN9Y4K4gM
y7ZeV0OhgnyCu5i49wqMunJLQuBvS4+eMqIJJ8BATThioGza2i1Wkr3JUwlT6qwiIDUoJFCruMkm
QFSYs/5GgHO+1z82VBT3fZq/8LJqT3S0AVEq3rCu1Pa7F4uYNqDYW+QAKmrs7vIEuCLBh+OubWwS
5r2P3knujUTgfa3Td6/Jj6Znf0Qy+h4gJNyVEkuCMCiVOU2db9oCLbqvp6ds0N7gvb+qWXxorH6L
TQHmv+fvbbOGuNe68BXTXK6NrKW+GVf2xtEzZz1ByqOJlQ9MDq6YDgubyrcObMP4Qc7N3zSzvlu9
YTC5g5+ptB8Kj9ZhF1f3TSPu/DK6r6LwYYxym7Dy4bbIh2PXGc915B3p9/4ZqvSnzoZ1axRlsQLF
9ezCDU/N+EE3098Ymb5bnnrHPTwID4y+E5okDcWGvG2hrHpJB5Qx4DNez/07qxA/bOGcDAnhUETi
V9y72g0AQp6e6+U3mQFwq0v9N2EzIYFKVjDGGgfEKeyvwoO4neuHOJEdkWOorgB4oVUunBsY21u/
tZqtEug/1cx+qZIByGN4X7f2SfeMO5+0+l9Z16tAFDMob0b/q0IGAyQ8K0mgAuwV0Kb1Qthy+mDw
W5pK60665yxXiKmI4u9FykTCG6evpF+hyOE8ScyUs/E64wMs7tlrCVOqh50fuxBQnRSgqOVtyZrs
b1NTRFsP+iUzG/42mPFhE2TWNnJ78MYxMigX24Ui3jIlN8jYJWXWNT2CxT3JyvXjH4SSk58hdXXf
dTF7q2B2w3dMtpqnuoggNHIx9GBretpRWH26wuCmMyPqhETS4LU1AfvK3P5DMPVjn5IlYfoZmTEp
FC7EBw+jM5gbJcneiqy+b4csXEnIIGtM4t+s0PyVaW2+yXxPXxuB4+w0WgWABcEl9l0KGri/tcIK
k6XfqmvTtm5gEZ+bibpLppL3qJEUuAX1+RCP/Q+VXtnGq6B0NmTVEdTJx6fmO4eGzFm2wBcn5ghq
WLXgnU7tle2eV1OQbpMsacnS0eHIQXeDbljAV54c3xJyd9o174pSvRK895zY7SPZ4Moq94pqHWdx
vMZZCNU4LvFIl9ZedYxfxTC+Bg5xdgPWkZUeuZMN5IO0140wgZpblOxWhFS/NLSkqrqtjnQp7wyz
vQcx+JzkApYfn7V+j2vYRtZqtsNbPhrcjoL2heW2a6/RQMrq6Sou+R+iDD8jRvvIy/4DHumtiU55
1ShElHqR/h0vCfadsf+QgVZs/T6ut0NTd7dE8G7G2j5oebkOZLeFFneoVGiW/kjppyFBaSUs+wEJ
5wMY73Jth5DyiPx7aDIur1rJLRlIeI5cMptGXDa8mtOt6ICmRUHeb5Eb/XG9otjqnagBDWIssdzg
MBbNh8NXG7FJ0V9eOPlqhJrXEbgGEqtT14NXApt0iaK+H4sWR04DMbFydbkvh/aIHIsk5/qo8LIl
pAzUrAJL0HGtZBXo7U76yV8rjLdVi+Yip6hLNzNaM8mJnKuPBI+c7dHhjxn0Ay+Gu7yqwIUa4n0E
b76DHZCsO9/Jt3ZliRt1VNI1xA0FZ3ZS7onLjNeKQg5NQyo54B8g6VIhkzpVu21dkyeSDdQozdIu
VoUcyB2AHLQzLPUJOY66IfKVrPHcfvJzMggrtdpwIAr2IFAN5jVRZryoow9T9ry3qn4gT8B6SZsM
hKudDfxcMk0Mki0xZDfto1Go4Mwa7r5wCKYhCYc9oq5v4rg+yWoImRbRcCbY+l4Bb7vKLKIoZav/
bWr/2QwIBQyj4h7Uy0MpM0GESXNrETrKC7Yhrce3f0IOHG51Syvu+e+JDZCGQ2ilM5kAx3qr4Frb
VJrGu1mv2x3eOP2pqN34AbZestV71V8XthBvbUUMDS+wYFN2h14AjTRTFCQRVC+Aq2DQQp318K1s
/mZZuqV5kRKgIwmsK246O35qhbVSnRqULcG5hz4J9mWNV1Y3xEeCd4swRh5po29kUj+lhn+urXSd
BAPM4uZ365I+kAynvCi3pTrsMcxpK6D1Yt07xpqa9ilKog0xvmCo43NQ3fUcUVOVDFclt9d8Hh0L
19jnmiAqRvvJN8dNKrV93cSPRp0cyObcFrT8x5BmVKVsNb2/S5tqH5vNSjX8tSzdd5TDd2DoPxID
UnUDStJ1xjUWbjAVKnsur6twXdnK3nMk3p4uuIe3vAtctDBK9YbubGeK4IYDCql2Pp+aSIiiYQsZ
4HvU20+Z+4vWG6Td6JFAw7UzFOoqkMl9F7R3kr4VuSbJ/+fszJbjVLpu+0REJJB0t0D1KqkkWY19
Q8iSRd/3PP0Ztc+N//pcVoTvdnhHFAKSbNaacw4cZeZ9CYbDmlmWdYQcIPue+l5zVga8AJOs/12W
xX4VVmA9HX9W9B9qwl+lxK3OLvNXFIKjMwq2qJo4xLhLFZ1iHgHqxLWVLkk1Pxr2ujlLEwfvuNI6
v1dqKK3mOozzrawDkIMWOyCjHg54BEnwJETZCZZvEUH1Y4vug7AJ4Kauoev3Cep017BLViRJjLyS
o3WSLL8DifByeDGaF20QN/IcJApMYdVlFPvoJ5OWmgUZAUCGWm5EbazrpM7WVe1Yvl1ru6mHjmfW
wt70batunJbscvhnnwEAxWNu6tm+HMhuQYBw7BMrXBscMtcDpE1TI5tsGeptkwUcN5dBUmUcRpQp
qqKugm5qVxgJnxprWA8JLPWyLN5SZ9xhpoI6mNhH/EGrUUYQ3DqeHHDbPar1xyoU4H2n7Puok6ga
5NqbDumPdMrGL+FueecqCdMND0yTtbqe9VXpDF7j6M3OsML4HhEqFipCVr2IIA8WdSbhWpfNSmvL
0hdRJ90Kzf1DW8nwu12O7bdan4neNECOQqbu3gqlSO+E0OyfjMtyV9nc0lIr4S7qc9QeaZHcJIou
buIkSjahY7dMqUutu2nU6YDapiq8dyJ2tBMhumsjiXi9jVmF+lalH7GKwhSwdTiCtHH1gnDrXT+1
1VtaTZSxtbZIblt1LtZ9rUGOZgmLb9JMLN0p7axyAMiBSf2Lo++VopB6URSyzk9GlFg4RsKtW5hz
RfMrr/5NsHLpAgvVwemsmDi+SbsZlecqWFX9F870K25AoV5UgnrFTJVm6OtDF7j5atw0eGL9/Mn8
zhbc1Q3fnP+tU/JfisJvZbO5HMq5jTRnHxYBhFoGtDXpR6Jy3/9eC7hSpP/vBn/7/dGMwbdB3djr
rFJ5LT3Cf/2sI1de+xxUdZuP7frvV7r2ri9KQ5CPNPah9JRMXIVxQEyWwjYRVtG//fxFWagg86Zd
pKz3EQV00K+ClGOYITMKk79f4EqZ5n+MX11Wp6T+6PvWAL/jOYVhb0cRFX5KTQ2iYauv4oHWQwPs
9L3KleGLouN5SP2hVvM/XrCZaKHAMcuDHPVv0srvl0z7ot54pch16QFTh3Esa1M1iTR3dhW8Jeho
hEWvLD3bReYX3/i153bxjRuK7GRikxobEe4LhDpIfo4dJaMeN7bWrJNRPVudvhgF1x7WRRlYhFlj
jxNheXXCOq8Ou1QLv7iPK+P30g2m2QHlj7AiOhQdDYEEZ/rRWkTJv30el94vkQF5BNgsIDOB/7E5
E3di76jii9F77VVr/7f83kxgpPWOumJv6eipKXIMwN2LFDpBrm2UzP5Kv6tdafWIi+98JP9Ayc5a
o34vN9VNGntIQ4wba5t74arYanfpDgBE7AKyXU/H/K7/Ipz22h1eTACOaAHkOLOKN57IGFA0hpdp
7PKlqXLegSd0W5uzs/r7ZPDHwSCdS0tY2qCKzrOaeIdp2pRYcgPxklr/JBLi18+T9W+T8pKHncNn
j7ut07Fj31ZgpAeMbX//2/+r8v7PjMLPn5/gbz+Ppl1mMEvZLdJNilZZv+qfwhW1AD8f3PCDEwbQ
iNN0m63Cu+X094v+8e1wzYtZoO+tQqu0qTvEJIdJAIRoOXQ+ISd3cWtRPxFi8/crXXs153//7e44
GQaqYTvaXpgi3c1VBZiEDDcm7LL9Qqb3/9/znx7hef757SKFPGsSjVwcenrzqySuu3v2fE5wtwyR
9b207IljpN7lyxpDwLSOsGBklMPMiR1XCUWS/SY0hKQoNB52wdLumWUFuawutolMU/IEm8elRjMO
u0E5FEnZ72H4EhIUmWemCln+o95ofgy4fdWn9HCdwPAsm9D62Ep/9SQKrSo4bzeUqiqK4gWUmq79
psfLQ1cr36E1ROugrk7UKD4oMtGI65vF7RIBs2Ck7jnZlurXwnjVYM26gqq9XxeBX2gziG8A7OTI
Z353DvmApHqM6uhbEqnPNGSo/kp9cKNW3aVRKjzdMD9CyKuuSOOj1KS6W3qynHLIZpj/QY32fXkY
Y2BWThavYoUddZHaHCWoqfLdPiRSa72hW3ZB1cKQCYb3olgoBgzzg1oDFoGTAypyngbYbaO9k7Bc
jzanTpgHc+Cby6T7o6zDnRijmjKU3CxNcyp7i7p0hnpZhu994nyOC2Uxvc9/kKTTbGL8qsBtFpJS
8tJ0m7Ec1lnWAfGSae5pVT+TuQY5VlngCsjuQLK3SRkrlNu60ImtDk/slilyzAurXHtOPJ1TgzK3
Qvk+Ld+janzt04YDMLqzVZzxX8VoUyI2dd8q5l+56shjTkSdMIdjAH3XzZZoAgoZKX455DHbd0F5
f+bEXfaZ4teddFw9t8ggbWHrOlP5mAbJGv+4uXIK+AK1wovAikVKgTVRskgrg3qqTSqNpHmmDtrs
mn322hrVh7rga9M7Huay76rkllLfiwoqG7V8vaNY8TDNcKwopXyGTW6SCQybk7iqRzF0P51hvukz
ZikW+x+z7O5RydxpU1wcEqiBsMrPZ6o2sdyujte9osDh02M/jccHePSfVID2cy52Zho9jEMyeKOE
qDSXj844vMJCLb0wD+cV8BLTq+L82Rx5MFB0fXI+ASuaP5s4uZeD2BptCovN0FSEfFSQwYW/wpyE
DTqEYhcDsaXGxHZDr2ZtbWXRTizOUxa29Ati8kcjvb3ruXOsZNAojAVKR2SEd5ri3IjW8mA0WhDo
1U2VAUxXu6Zy1Uh96uPmUCsK5YKB523ZymPezmIvYq13ZaGfo24XCsAAhTzRaSEfmrKOizbZpVk8
bDK9KkGggdXQMw5cuSaqbVhOhIsgy/EAe5Qr8Jmpzz49APdTcdBNAos6WJis/vPrkaL6k4beOy5l
wDdlVqzKzjjI2Pk+l91W2Dgegjma4asa1OiNciWNgSSe9CWCeFOQ+hHi6nDjPL/T+FNWhkUuAzE/
O2ov26RcHmjc30h7/K7+V52xg5uWMExPG5K7UmuPgd7TJrI1X6Z9v55nW6yBQtlu39UWNL1+grKT
HIp0OoEIznAum4LchPY5iMfxkE49JtoeEobgUefwb91oHNeTqIULguOOvsVuUXuLWh1dACWjNGGj
vnYhD0Rk3yQYHDJLd61mumuAALrYcUGHTfNm0KBG0xg42qraesSBwHGrxbBFWfrMUGw3C+4+URaO
37LJWgcBwsI2hgQ8J0qIvUtq+8mWN1qUZSjUl/JWWYzklY7ztkqn4FshebUixBAjVWU1ZJ2xIgRo
k5ZQRbJGHgbbVvzcaMdvZqruHEucOrN9tBWIUgJQqCU7qJ99+IJmASP+Yj/Nqv3gaAt9hbCEqh4u
d5mmQk81jGOumz8IrqdhV3xMSnRTWOlOCVsUZx2zD6EHPysAPivmOobcaPc7IwlehSVqrw8ojWjV
YDFn6BqQ4sjeOrC73LaOl7UcARu3TXurRdSvZFT+RKLRuEqXPqYLo9TSUUWC1f3EjSFdRtsjkZbl
Gv07rJRce9bz5gk1T4Dk3vpO6eW1x8lKWbS5s9pRuH0zfebU6z0Amr8IgLXW+cy2DwfAcJcMdAyT
EZIwIKLarRrnTrOjQ9wpxaqdlnRVxDFqNLsw/EXJN6nVJ+vApPbezIhgWkNu+8Ae/cqadkEc3SRq
+UwD4E6EhMCm5vwrbadfihx+LlP7aMDrAvxMG81Ofk4xRXY1ClpvDOyVtoSzF0b6SRmztyHNf1Qm
qD/iNd2OGmPRAspMtI9h6W4DEb50ef9NjaicVKCSddFTXCd0zFNLVWE80mMjbcbtESP4QCCfp8SI
PZwBeyNWVFi40zluknQ/WZSvkc1cYbRMMzTVbx2Wr1XTFvEmi1hWaevsdRVbOSDbwStizkmZhB+a
hOY3M5T3ZSmWdRlDvRVCmsARg/mYzqxmxpI8KAr4R+golDBD8nD1BIiQNPa5FR+ieXmO64rl0tSe
0knuwbLej6r1OIUmVYsyN2C0FZGvpYKibQeTtRtQYw61Al1KnWB4onCqJkX1oBIWXhScbUf1A/22
Yc14cTYKTgxPt7MPfNiZN4GMwk+HF83KTHU3WeFwFI4+eaJnvYqZPdyaSWFFf0U5RCNrJc1+tp9G
yc7DLk60EQqPo8S5k10cAG2xYObRLuZnmjG/twK6+m0NMxzOEZFeAxS0qTDfWZRfdDU/WbFi++PE
6hvFDg1H0syC5SnqU90HaBX41qDdLwrbUHiuJ3Ws3mcBD7tUy4Iqa0fqrtVbB1zfHOqrqHCteLRP
eQZAfWAH4TW2Lk5pkwRebpcoAsfAcZuuOTJ/EZDbxrdaOD7Eaf0kqyjdKwZtqkAv5B7ve+CHtNN9
Q5vAB0c5BefKfA5sexzdLFPFQURNeGoAsO8mGcynmO6ta4EondysB8nkBO1DLmID51WEQKiQ/Xta
KNuindqbKCk1dirVsG67JftVWNIhnURJ5LrR4t4rF9CzWiQ6DytOc1TILnqJCmpYRZiqd9WoWBij
QufFVJXnQRmXkxkMgOcGU4OL3ZfzTo9mVk8TcqxF38Xq53Uxpc46IYgOyFw5ruOJJ0djYblxHK1Z
BUDU1mXba140GeNjr+YD20iaIAtidOqr030+G/Q8tfZ5KmlwsM2Zd1oCOHZWYnVL7ZS0PoAmqySR
ZysgGSUl++IJJ9BRLQx1Ow72L9wBBo2k5a2JR8PtHFwbXQ2tVu/Ufm0l3ZNJSB8DqQrWZmDGK0mZ
+fxHmeC0R3MXLfbiBr0ovILd8zqwO2Nd1KpNeb3p9mUEElVZms5XoMH7QRmmZBEugT9bhrFJxplV
bzD5eiu66K0CVqCN1AYvcan+qOrRuTEph+PyKDXP0sPspjBHOK7tFG4lwBYvM1TjltRBMGmWiPxa
s7O3nHzRbpM2ffWi1ga8WEmnrq4G57Po2NQ00pz5rtXPTC/QbKZBdXCCnnsG2Ol1WRUD3IYDpVoy
WNtavnjxqE5eYGW/orHWvBBM5j6xzZ8yHcHyRXm9glqgfuiF0O+klb6jQIvdqSQBBM1W1ZTruWla
psHBXNUIa5E+0JyMM1gNAnb4NomD1HfK6UeiyAIFyjzt2sxiqdEHDaZ7pngyM3T87Ul9dBIz9WxN
5ttpZlIjj2B0Uy2y3CGACR5IpV4NeaN6Wj0zKwuDcnlpJuulbV8NJwZ1S+d7ZHR5RTZwumIjvi47
xkQkxzeLnoYfLtOp4azj5l13kjVfABPUjjBA1aV19wj9GGi0keerLCt7P07qx1RwmCHWsF1RhY9v
dINSRes0D2ZslceQKCmfNs078RjOSumsyS/sMKKpwVZkrMaYpCzlVeTN++zwF5uD/KYmA0GOSc6J
b6lpufWpcLPQns7NJE5rQ/CL5ChyY3qaTGYGzayd2W33gFyx6HDtKG2/c3QtQUuGn/nQA2PuaE8r
BqmtZUuLswsTN61B0kVZq94DzoLs17J5zTVYwtZgA1jrRFz4czKRDSg0NqkJpyFbm5J7JxhDdBKz
yXCNu8O8JDGtUbu+a8wx9m2m0SM9PVyxDuGXJFl2q26pja209dRVNdmcmK4h97YjLEwmKofgKBal
+rlFpDPQJ07SVV0KsU5pz68Bz90IIvhXRqno63iYPgudvqug+bFqTJMPu29e2LE0G9MJ83UJw+DW
KphpbUMSl9zlH1VRZls6xbobmkg+gqF7nOoR4Y4UkKYjR/7AmzPdDYbK4XbhJGBwgy/9kD3WUrdc
wlAr31ILrpQTt2o6OUKlbARzHeReYUyPiahCP9MjwIpkGfBC5ejLsRvopxSFCykRhN3QaqcoZFlq
betkaMzJFsdUbQI62uspW/24e66d4H5cgkc9mScPUPg3yzLezJzTnjWoI/t/UT4Ui8ZFR3iIaKxA
EVfDTycrS4+GoMNMVeYuxmDLYxCbu8HRo1OiK2JfpWbtpWc2ytgrn3Vf/zgbljadxeF8jMSxJREc
0m/zOYn+SLIv/eCgR6FXhn6CSuDDcqzhTMPs3AbW7C3ll8Ur84T32hAePbP79xQhwBUaRGMbQkpP
aap8NUhkdkXD/sEKInU99FV7BwctcMNZ+9E3VQ1arChRz+jSoyJ6HkTJs2htFEHxWOtg+iLjrQ+z
eBtrKMHahjw5xIbxSsHztmlNfTwCklLo2S0T41F9xm1lvzTpmDzKxRRbk/b2yrFt1HTsRTdKyDY0
Q4h3zKepZmPPAqayYq0rXbRPhRkihnOaFHmb2iCKqHJkYMIKjiXFlB86+qmGjYwDkbcpg5upiqaf
cuyHJyNzRg+dFou5EUZg36dyem0aRVtrPMZHOhVU9qehXYOaj8EdJ3TBRGM+1EpsH9qmmTciAC2B
QZbsT4DC26VMq8+mwDrodRN2eeQM+d7Cg+IViS19te14LYXItnbrVJta6+0VGswGxQLViyGk7dWn
8UDGWGR6YB8sfRv1k+OprYHOKWoL0h3alO3b0NlQodlILKo309S//3vZ7FqB7kJ7jMfKdFLD0vbz
kFQPWR2jbtJk56HVG491E7IJDLv+8d8udlGNnkVtFrata3tFLexN7kSG7+ikcMuOID3TjOJvSmA6
X5Qe/1yRpvZ4UZHuRV85SjGqe51q46y8OJx2K4OGdomognSROjVX+RivRZvS4odoOu5y9qg5h5Kq
3Nu9OESV41X0RKaHLO++KMNeq1Ne1KvtZkKeSnHqnPD1aZKnSx4WsocvWjvnuuofCpSXkUX9mDrS
qmVysK10nWhgfSIiIhBPVeEX7/DK33+ZWoQELVEiUlH3SRdvGB+uxsHSVpQvGhbXfv6iSN3SNZpb
p7X2lUWhRHHSaK3VWGZ1e6y+6OhcGfKXCUVpUuW1XpGfsSSIEIZZKXaiDIMXs43LdWsVywqmjvbF
47p2sYuy9JxltWJOmbYfgjtnXPy4uLMQ8A05iN/s9e+f1bk/8KeXflGV7kMOn5PdaPtaHOv8FHHu
Sq1Vx2Uy5GxDNX3xbq4NLv3/Vr/VoCskp7ozpIz9VU3VSU/l44RUR5ntf7ISSOcyvgjwSGyFTVId
OHJvxiUaPLPQ3uuu/aKHf22AXcwKjRSRZeemus9Goggame+qKr2NJuUL09gfW5H8/Zffd9KpozPF
1WFir7KL7ahmq08A6t9f9Z/JBdL5n/SiJgjYopGj2xRiO3FwWoT1YOSsHbCWHaf15lK6RHAfVWNC
daf3X7z7K+P4MnOIVW4AJkCgpzM8lvlLHpoAfSBmpujGpq/CQK68m8vUoVQVWgulpT8UDS0NOYev
XWQcWod57O+P78oIvoRxzomOMETQv8OAvyKc6SaV/SMl+h+aUr/9/RLX7uHig49k1iRhRl6FtBWM
Fk2fPFiVXXCS7McvVrZrl7j43ls11VBCqYIChOXZA4UiEfq9/pXV/8oIvswXqma7LYc5EecoyOe6
QZEZacU/hSMxfi+2ADE75G7Gs36AY7YW6NQtu0V89xmgwv63F3DxgRfAfuAi4DVBofaidZzXOBkd
dUt9/vvvXxtDFx94ga+kmMZcPZeRp4OShuNuSXHsoMZtT5GiRP/2li+DhXLWpBZrjboHlrevsunV
TqDLd8sXq+B/Yqs/rBqXSUKBhrmhrwkuUuKQpo6l5MVLrNnLW66j5vfbwq5/lkxl+Ff6SWae1BMq
mgukPdyjumHd0QvVfjEU5Yq0IfXF7luKe/Eign8RcuGOuNgKZPTQVD1V9L1KlM9TWyIgFc5s7vrI
0L94CFe+pMv0ITVEB2OR8L4fF0f5jtdlOKSGSTcySodffx8uVyZO82I+wCDQ0LySOjHbQMd/mdhP
qvlHuqhYCb5yvF67jYsJIe6hXCL7FvsxU38QqXobDeNBLfuv0KdXhrx5sfDX1NR6A4g9MBDjkI6p
a7UnG1asoiRfLC/X7uBiWlDSrqQAEKp7OQYfHN/xidSKW3Vi/fe3cO33LyeFVMaVwCuxT4O+4wxc
Irtm9uSsAzfi75e4Mm2aF/OCkS7opGteAhk17/jB7mjAfOHfvPL8L/OBEmnYWHr0aY+0qV1HIu62
tWrqqzBBPJDSgfrii7tyC5d5QRBx7JK5LD6oSoj/yj40mvLFbHblM7iMB1JTCa5enyeiH45EQNwV
0Ibx9uQRJaQl2vz9FVx5y5d8TiGU0u5KdUKMVzxVsOxxmhwDu/oXqZF0jPNlf1N/qDTTZOSM5/iK
1/SQtz8KvJlVdmi7Lx7Stfd8+R3jqCvPPYZ9Jul1NrfaWHuTJFXui4OC9WcKF7dw8SVHKS3iupXB
3lTnCr2JaJQTefzBtjOL4jS2aVnj1Y/S9WTr9Wc2Kr3YtQg2PpaqGuiHSAe7w6T11S8d+cVrVLRd
u52WEj9hP3fx69zb448RqcthKuw0JYDZtLE7hDmptv25zWOU2D8bIU8cI631XGra1qrramWia7kh
oWA6oXoxT52txodMibSnSk+ndZvq4cmSuBPH2cz9Wgrl1TJE+ZYOTeaaHQZA97zmnYqgwhRMLOlz
xJG9ojckExQccdreUuaIfTlb+SZWGyQFUaSsCXZID7GKuSszNHM19XlAKWmgiJopZrGJtaU5EDJM
LGiGncxR5uwXDUTlribw7yQwHOwzRAArvSbfb1ECJDuzlPeq0tP8L5MBWGASItLu6vGWvHCNZPe8
WdbqGORrgA7pnUItAHOUzG/MuS+/Tx1tSgHV+lObW+1Gz5rnpDOGTUtXXkvb4zBjClKSUfiJslTY
VZNoXePLIyZJzf2ltG+JJb0xg6qgCLy8apNh+qjVHtEYVd5AIwXl6tS4g40QQNVSqvxzl8FJoLNo
hOVNls+520DKUaNlNxv1NjP6HeHxKp/o8kFM9zGa6qe2yeK1bhr0fJGl4wtDoMxOCDhkoz2iIuno
/uvCbVIa43nknHKnTF1pOa+kab0L1SjWBQJ4FwMAldk5vlfOnXy1oCWWhMVzQ1kBMRFkttRK4MI6
sx8zebsG4CAXnjfeByd1vLya39W82uAP/NWFxnczrE9WCJGDt75jojfQmcU7TZOabzqiR7WgvHUO
nytbw4WGzjjSfjd1b1GzxVVkOvlxVN+h75F+qFRnAQIlVTlrSPxjYz1P5d08Fs2NsLN3atMPdV+c
CihGfp9N/O8Ep8BQ3SglSt1Wlg+JMN4alXANtc5qjKYFpkPBWjYXuvUpmuxOh4QL3WFEfiEapIv4
gHjGMXJvS9J7jRTYfkXvmgOoSTSMeFC7yC3nYqeLRdmO50YINu7PaXYsOvRAmArlR2lqk1dV3Y1p
hG+OkT1MeuVRT3lCdPWc9sZH56DDmEV7oxbWxyRoKRiicbzoHI3ZCdljdob83dMYK+wg8QyZ3QRl
FPqqRKXfxAbmZlN9T+fSAyeOGCwn9SLo69uomHeGTB+UMdlOafYy5HTe1L45ExePebacYFZ+L/Ll
iMNxQugw7AtsFzSo0xs9AqRgp0JbObJv/MEKdT8rjMYnEu+2DqOftmE8TKb2rQrlrjXoVC7YmGla
Hc2B8KCESCQXsMyun+EWdeiOCjrT3XLEiryvAiC9Rj9v4wWZlTV9q2v90BUO/pAGBOj8pCVk24oK
K0lOd0yaxX3YTlslWtZWINe4uT460dIXacu1VtWRq7fiW96JzzZRX5upJY7DTHUKU7gZ1SE9NlbZ
0B5l22IZI1VzdgNu3SBp6jUNiQImtzhZbprA6dc4/ltf9DoOHPMxty3sZQU0RMYTc5q6yrpwWSUi
/8ij/EYLxC1DFSPeiNEXqftLmAd+EDhrhyxLt1QxnTa4OzXtZM/Na9nDvsYtZvpthbBMkjA9afZq
luVHWadvlANpMho4rGO6IMZE5OYitkuDoKCDzyvQuCUO7sSOvrTIcqQSpjxJA89Ykld45SLTLyaB
5jCZt5VRvtd69nPpOnRbFdjTVDZvga4+JTpO2bgh/HhWp7dEDRDW4Q7GpzqEa8uC22GLAFFUON85
QHUrZgoZJQgRoB9ssyCY3aAMjnHl0OBflh2nrfloFYDLMq07BdV8h9eJdqgwnyuFAZQX+LXr2cDi
OJ8U4SA4cHjq86oIaP/p2g9aZ/pjm8XTW16QbGLFoXBbDbaRHIFFDdH7lE4PgaltEnIdK6UPd30T
vPYMEDee6+PEBMlKMn0qIjuaofY0qsThGlqwmR2VFoKl0NsyDlVgPsh8OpPhQtVVzfIpnnOVvt2C
K7HO8rU9qoiplGMf49KlyeDFhro2y8a50STEDzVm3u5Ca1UtutyMfXNXo0b0Saneha3jx2HZHvKa
gUg7gMm3Z/WD3mMvCDsb9WaQ9seihqdpkTsmnJ9pjWJM1NlPu2+end76LiRhiTLoN5FMnpxU2yOp
1DbSnnK3Ff2dkU5nd62Bx1tNN0YzbztWZ7eom2FjcaRGzljzAmb9VmujA8elyI3q5S2Q42MtnMSv
Z31Hz/jklLXmBnH7yuaFNoLm0JPPzdc0X3ZsKSK6Y+JGOEx6puiFb9D/WXdJ9ktvAeSZ1YgWL+fu
+t75pTagOFNTOZrAqVN7ubGV4CNRUHwM4uyZT+zHwYju0yW6bwz+tjCY9w29a7/S89JL4kw/NBkV
/GXqOn/JgruQ0ULrMtQx3UU/jQEJ0tKyws+2Mno8fOmWOdoYdLMuaLFXLZbJN2WWuVdG412Vy1dj
qdaKNuxKxtWkxfjN5pq0SDVmVFcOhgaBwzvWCuxcS/BCuw0RGf5bRmr+pMHTC8fymCWsaE35EFXZ
CqvSNhvGyK3iZZsQt71N8y6k72u+WbHxzerGTZ4nCgpUjILdjJariUOs4ZW6UvPgIXewcPABe1LE
+DC78rYzs9pvmyVHWyVGT/+vw1z1CFIrhGv0a2uPLtSyZvBQg57Dl0mRdF/aFUIDgVygvJ/ZXFS1
/DAHmh6RAhJqVDovrfqC1918gxtzsBs+vioqdZzX8qYMWUiixUJyQmBCbZCFWy76cxWpP0tpHqq2
fCyGczs20v1p6rdaam7pem6mScdi6TQ1AQ0GjFX0dGOOjC4IqQ0JSrNZIH9FbcemsdePYYlUl6hg
tjppT6+yKqfjrJjZbVzPqhsHtA5bw9BXWh/fFkH9rs1OvOqZjV3Lyatf0lBHw69HCsuM8Sp+DJJm
bY3mhvYc7rORYFmM7VHev+iR+VpnVkq+7HIcuvGl6rXH2uT2hRI8YH23vUGOT2QVfKeYSDS9wDVu
kik12ig5W1g+rOsNIsHaeUOGdixQwsWETyWmudca/LOgTQ3UNNJcm2pOYEhQGaQuqEVR3xeBitQb
g/lDZOftJoSTeKdZqjkirGa6RGvMO8JCiQQwMZX3Qrej3Ce/oAn8puC5g2i0A08oEkncMqBcNoom
oe01nbNSRrBSSUUkltf2MYJvvN0Yshq2+FRurH7yTSM96zTHqNzMyZLfZ8aQHzWpxw9pV4THtNbL
x6gGuZkqBhQvNVbRc41mhRhKsdDOSVQVp2yx65dBC6sboSctnjg2LJtc0ftTIp3xg9RQ54xz1fra
Q5iybNVGbXa0SOg6C5VkwIOlTsAoKxFYd/rCRENaRpahBZ1H41Fvz/wisFItBEYAb/Vi6/Q4FmXA
BN0wJvyoU6PUL6SZ0FoPkI2r7dLfBvUysX7m5nha+EtfjLpz3v9+4vxzAicHqovChV32CHxCqz9U
0Yi2JO/4IGbpsUddY47eLV12a8b9Z3LOK1GzWFv9/brXTroX9YxzD0urwiU6JEU0vNVswx7x+JJi
2mKV/7dLXNQzslBaS1NPEWwV+TbijB7Z/bqia78ypFwpCVwmo/ZOVuMuWKa9qryZiESi6lGVr+eq
QJ0tX1QErl3j3DL77cheZNDYGVHxQWj3tvGo0EhPODEW7JzCbvjiZVy7yPnff7uIUOqY0zM3QoJG
Xt80/S+LBAon/nDsr57VlfctzxWD3y4R972pRVEeH8ryMy/T9Yzu8ktX0/lh/KES/B+f97cfbxwl
A2ZWmfuA8BZ5FkOXGKgxDiy0pvUYBof51bi99qguKhylIibHDP4fZ2fSHCfPReFfRJUAAWLbQA/g
2Y6HbCjHiZknIYTg13+ns/LLF5oqb7JwVRrQcCVdnfscZGji2oh4bAIYgO0kDjOs2dkVDAbgHOZu
XASszU26SHYgk1sVTmqNAIuD6oLN58Gtzc/ZqWrwUeobQbA0J61LoM5hey3VNtJEa321CAl1h6xK
I+060nTgfXCTXd9UdOsGa+3HFxMfIjltluZAw1q8mna9F9BVYpO1kcNcSUDRxZyvRpnNTdXpCLsv
xvBTOenBqrEH4ObhclBZGWpLhmonx5mOWWGFZe7ct3F90h0NOkUtiUxKP2qaXSmDbJRrrXzMEqCa
6QKIjj5G5S7ciEiPE6d9MmYaGNgEXP6aldFsLiY+KmPMHh41JLJqOfsgpQDpgtMsUmFYfxpaFgGv
nC2A50rPm4sQUJjAwdkuR8m26z7ZJP5BwUTYJXTcX/6Yta45P/dLFEiHOU8MIC1RWmD4XFReDzqV
LsF76sZ9k+PEVLKNmbn2KYsoUKgKWNAS7cYtaO6xiMFANy42un3txxez3k5iB87PDYna5B3lLKAp
FcA0fYvBTF1zMbnn3DD0lKAwH37UnReXbnI1J0xHzhHSsAJL8DcnymKezyoGATBWMK9os3LPUQHj
s8lGEZTLcW7MGs1DnRisrwBsCS73/9pgXsz9Dtzkyi7OrNbyZ5yYp7q4njrYbU/3ipeny89YuWD4
f2Qqd6wZxJ0QJu4cbiLFIbbzh8u/vTLdl7TUJE4scO16PVTcmXFpadvGs+2ASFRVUOdiWND2ey21
xKbCQV3TB71wQ6InvrJRLVM0nmF/ZiN025Cff+97FvMdfPKG1EDZhiPQMhayUd1Q3iLZdaumdKtu
fmWu/DXt+DLnhzrhaUFKPeQaQ0FPnyGn5hKc+q003bi7WnvEYq7HrQ7xo9Aq6HmacAKNF4+BqTtQ
bRsPWBm3f32+vnwD6E8x/NyBskgt1FckvwTNPKcWviqSHdWqjT5fiY7GYt7XXeEWqteMkMtItXR6
p5Cjv4JLqKKuQTZCL1PohYGdqDZ2EWuftQgA0MCrfoDnWISkfFAVmifAJap4GXYAL9X6N5+ymPRu
TV2ciQ1U2hSQefuonin9gbTA9LJaoUAGCXCjYMhTXx7TK4NhiVctc2Fq9mxC3DVUx4ShoC6HMs5s
Xy///EoIWCJVi5zapOldYCAGEC0zjoNkb9x2jgM+VLoFBFmJYX/L67+MN9SRJNxoewGRUv2DOEmE
5Hy50T7/hGYA1reY8waZ4xL4OgZ3p4buEfrHMJv7AWVdKeof5HSLO459Bv07CFD1VlBeU4Lo5976
8kXQJ2TIaikSOq6sj1ZZ2b4JrNkefkk0sMEKvWksyEBQzIbCmZ6WJyOuykMj9W5HFHwTaKnhIgzL
x/U5sf/cA8bxdLlD19p6ETxGFC1aNpEGbqus4tZOUJDRp3m2IZZda+3FToEZ5ZzHCXYKbsPIYx/3
tebpbWX/TcyOJ07Y9FiDYD17nRrnYte3Kd/YOa5NhEU46SD6RbFnh22EAjjQ1Vl/qgR8MpFQ6Tci
1tojFgGkrV0NSiXY0IlY3krWv6JSATm02b6/3Ddrk20ROpLCllmHQRAaRrNT+kdfqbDRUXo9fXN1
WqJ3Ojk1RYnrkXACRmJfWH1+1O06/4F69uZ7m8UlZUdPMMAILFNCI5G+0rHQSpjcNVuuQitBfEna
sXgai0E0BBjnEj7RMhyYHbkj26MW7DTJ+ce3uoIswgbrbBfQMyuPZlAQ2yINcMPsI8zuqi0V099Y
8I8cwdJ1PdeRxOuqDFv2V/O1u5mfinDMgwJK+lf13t+G7ht4neR7Gt0lc2cYNStXmZoiVJGVgQHW
aTNZBjzWtuBKK3NjSd0pu7bV2JCSCOj4nWsdDVQgEXtjTP2bEkaxX/pvPK0Z4SB4DrjXreSDaOon
Q6hgQn3lcVBO/mBm5zR804p9KSWqxTLTuEPNNQPmIeMb/LC13McSx9Paw1CS3qSwygW0ENxgCC1R
BqCUs+dkBr1UmmGL0x0qM4cr6VgbG/y1hl0EhRnHoCKeOQ073E35fUVxe1M4Yo/80pbP1b/nFFsy
eGIlhTbC0i+ixWeXvo72HRNPKNqCLO3ybPr3Vo8tMTyjOyHkVyYgb6nCLTgPSrv0Glw95Lj1rlPl
o4b3W8sAWyJ5sL5NnVZadmgqUHcS86Nk5U9Ly7c0aWufsggMMi5S0MsEDaVjyEeW2sAcw/rl1uRY
dToz4ZBy1gQKWdN+v9x4/x4AAOH+d+xTXIwM06CLCGY/cCfSsvrUTKhHi7vB2phfa49YbArMcQYX
QGGXp6yHsXsvmz+q+Pje2y92BCAmjgUYB0ZYplPQj9Ot7qKODGyfb/b3IjKQCfddE7FwRjVZDw5N
/CzgaJBYuJ64/AErcZoti56whRkgIqricJysP12rwbH1FvtrlO14NgMXT+Un3rEg6YmvT/RIivpa
FAB2nYuPReVffou1YbeIArLuoCYwYCDr4lQ5pqeC/4zJEWe0HbImkKDU+8vP+ff2EEPrv4OtEfDz
nVBMGU4UcbyT+UNJt1Bf/97esGWdU3K+RAYNAYpRHPKtPj25OSobewmAvHl3+fVXItnSnb1CQayJ
lY5gnbB+5GVzO4/0qpjbn7ppX8/t/OfyY1YK4diy4GlStpRML1iIIv4nGBnEO4DMrGu9S8w/rkaK
lxkX8rc6NCWQALldMOQaBEtwfvXG0lAhGKBk39FmuCNOAdCNrVJYxJTEvqd0xqEX9I4XUEm3CoDW
Gn4RQUiqlSiLFDwSYAmgfDeK9cfurKCCNu5yg6wMT7YIIF1SlsnQ9ai0Hdw3URuHpsH97nk3TisI
QEoom2OBa+XLT1vr5UVMSSQQPyADkFCBUgsrVE/PX/u89dLhJzO2FsW1RlsEFpjxyRIUExamBf+h
cElrGerEsh60ro05vRJ12eI40UmWGLgzJqGcgXUCcAcCIWm+knkOLrfT2mReBA0DVb64oTVQmKVr
zWlgeX2d5GB8fOvXl3VT7pDYqp2oHuZAFBpD8gSA0Pcu59iyNioWJayTROGEtvwpB5EcgPiyj0AI
bDEOV9r+/+qiCvg01W6ONF0u9rXlQDgp2I++135fbpyVIbosi+K1USeVGvuoaO8KELixbQuIfpUA
Dx9b+vf6d2nA7roK5ny9hoQWVKQ/BZPGDdDmyNRe/oaV4eOc//4lieHmNdPZ3GKrQ+3HxoRiiBYb
svi15l/M4MnozLEbZgg46umpmus/hsQ5N+nijQ3N2qsvJq8Zp4aUaT+HVhWD0CWbcae5AHZfbpi1
zl1O3CYHnwXCBNiuzb8clz0NnRg96Dfe5cTv4RqysfNbCUHOYv5qaspYbCA9WrjktVHtg5iracdr
t/LbcXj91scsi6IEHwgE3bBFcCiYqUSbBr9A871hy6yOOR/UyWlh8fG9h53Xjy9DKoFJbJUiyIVt
o913vAgNYnhVkb+renomCdvYFK6cF9my0MkA4bGkUHeF2lyDyib19Igr3vJ+ckx6y3LJHwE0sa5b
x0B+HjfazpNqDPIMGH55NyhSb6TDVobhshhqlC0Ts67qCL4okQPSgtbKjei7MoOWRVCtQXSTlzCH
Fg0ICeVr7CCfXW9xU1dGnr2Y+kBJOZDCw7wHqeUKNgk9PZQZ6yAxd39OrtwqTT93+/+nQNiyCopZ
JYWS1YbJTW6952S4gf3ffdW2uS9M6HQd8atq7Y28/Mr5ndmLmBCjqnoiEC5G2Ti8wNshBfWsf5+a
DGh4x+vgaIWM/a2OxSYlhG5kDf6dEGX2IlSgGnDQJRduCIIuUDACEsHx6Jo/G+eHAhwGSsvdUI8b
n7g2JhbxwknGkrmpo4eWbQO/o6vINdk99GdbV7Ur43lZNQUDp35WuGeEaFZeg84FnEa8vxwZVkbc
slDKFK2FUyIuZzo+e7Ke/c6C1rx7twu+EXvWXv4czb/EHqpX8AwCeC+iXPuZ6caHsNjGcvP3zuof
A3lZJiUcK06toQfqUAIrnjn5awV/hSBLi9rTUFXhG3D7QBmC3mZHJ+dTiJuHcj/k+EZwFjMY9Ezq
IDpgBYHDgcqWziU8ZMyETB74R+IExykWwY2nAQ5GA0xRt7Ys7FbGzLICqwBhhXbW1EQ48D0M9vg2
Vi0U++P997p1EUgmq9CSzsoMkDGrbD+P8imVPYiNDv9sZu3j8kNWarDYsgYLTvODUxoGC6llnprK
PtSD5lW2/VZb4op0kEHnbpDDH0yr8/dxnGHMKfaj+n358WtDdxFYGnhX1bRGYBmzlwoeRAazfJYN
AIVs5c/WOmkRRVyzyy2LwecVLKzwTLx1CPBGGFaXP2BlP7P0bwftlPUoNOgjSsybuABaqLGfOzEc
C0CsRNJspVJWnrOUJ6aAajXcEn2kKD+OYrynjXFtJPyUjOnbUAEIefl7Vjpk6eFepWM9UHMwwzRD
qcecuBCKohgWMGRN7SXl8eHyc9a+5/z3LxEF8QTxlfZNVObQyKMYInli8I6/AVojO9WtDhF4YamN
h62MgaVe0SQCuvmpJRGtoAxnQGpOZvI2OsPGhmIlPC4li2cuFTcN5Ghh6QKXO+CvvrkG0kUMsKCy
oZ1EcsCIDcDwkuomc88nUZCdqThWPXaCPYQ3FspLLvfLWlMtThdVlrK4KVD0mZXzNWmkz8l0G2vO
Rkutdftivk9VCc9yAdlYMsZ1BHuyw0Ar3+aAnbWK3JoT7ni/9yGLea80J9GcLG2jWlkgqenaY4bi
/QaOP9/7/cWGgdm4POHAl0c2ykmFMR7p1PlGojZ+fmVILaWJvcRFIAHNLHKy8gpWQC/qTLi5/Oor
c3wpRRROZ5+pxXEoSg7vI/hM7ZrOVQHjnRZkJmpSLz9npbOXgkSSMcPV6yQOQdatW7ajuTgoEKAm
iVqgfkvvvDJil0pElbu44pozKxxF+iQy+UCy9DeV8UZjrf38+e9fAlWLIu4YRXVNNMxTfPa9PjGB
glIGYNvGE9Z210tnd5i696yCGCkEiFdeWTZqbDhLVVBA7eqn3ZCdkXRsx6SmBU4jpgCsj25jQq4+
fDHhe4fP9eS2Rjh38ZNwKUcZWhbUwGfsxni6gYXtMypJT4MbV4HW9c+Xh8Zaqy7iQM+nTNH5fKsF
zeWkjhMsAcGh22jRtV9fzH0m0y7uCyg6TenuiumkYFKWb+EP1kb1YuKbE+ATCiMucvIfuiN2uvow
55+Qq2LTkm98wNohfClN5DiN6HPZxaFrfMw6XAZN8RRPxTGtXqvYAXnbPbhlDCp3BsaoCGiuNi67
V2LDUrcIOXdLHa1DxXxDQB3+ReTjjDpsF6a8l3t+5VS3lCtOqUxzmBI0EXIZ1g0E9l2kddMr+Mbt
gemAnZqZC1e2vkoOqHzf0v2tkKqYcf7er9M4lpnK08kOkdj1Bbj/TrPrHdSh8/4sYdq5PQ4aqXNX
Ag8s+mJDDbjWmovgYaIArO8c6GbjrN7HGUrfMme4k676sISzcXJdGY/GYovgOK1hjMIyQ5bSuyFr
b8BNgKLRsQe/JbjHBc95Y1Sufc0iVGSsr0rSYCs9kQkb9vjUT+y3Yal3vbIeLo+OlZm7FDYaWUt7
jlLeCGWh8gT/HHalm/Bm1cAx3hiAa49YBIdW6uWgGTAhaln6nCTA0mRD/WyOyeBf/oa1DlkEiFSn
um3lSKCZDTzEKwCdzSF+AiTzJOLm3k7LcSN2r3zJUr8Iw+QCIGssTTZxvBEoHwO5eAnw6uXvWOnu
/9Mv6qmB0mR4GdkJLCUxNeXHcFZwYcPe7+2c1ofLz1nZ6iwljD0T2PRLHAVyFDfaKKUsVHZ3+afX
PuH89y+zHqB+UDKIq4d9MQ0emzvpoaL8rtebR3gzfPOI+ff2+8tTyMAqrWWShY4231J7zndzK+5a
u92IyWv9vJjhqFApTYACu2hCtWEE9Vl1Lbt0fpyAQtoYSmsNtZjaOB0VMLiBSKiFOSUxpYRAR4Zt
Sn4D5LARqNb62fhvZ8TShY+fAP/GTTJ5w7NmPsCCYUtcstZIi2ktdY10KO+cIxeeW6Js/EkknsqN
jajB8JL/yFL93T596WMUv04ma8w5yuKblrp7Kc7VVE8uiCCo3DrWw0bae+UzlirDWpuHUcE/Nuxi
uF/AlfNh1vMT8pD1xoes9MJSY5jPbSw6WkD0nFvXFHYAU7x1cbf27ueA+LWNKlNz0sYBqs/o71UM
qoYskz0ZqrdvzealsNBwgeGS0L1HMnNv5q6GkR94CwncOGaj2V9+xkrwXioLW27YUOEBbgXo4360
sOEGH6IR90BWwxv09fJD1vpgMaEVXCg7keKQPXbpzSymhwR3YJd/emWcLrWENaeghGd2FtUGqDXd
tMdBOIYlUHtdzx3AwxR+e3AVCi4/7e9a8I9psRQXzmKIY+w/UBYy5qdxdM4mQQfLegcqD/zoq9qs
bksGIqt0vGKGZ5DjBMp4TtWJcvmQjzAPMH9qxNi4MVjrvEUM6ECih6qsQz3naNKIVGV141iyP2p9
DOtnlc+BRSe+MVPXHrZc5l0jARRx7iNUeHml/qJDj2doYhenv2a2NVv/PaWcpbwQjic9H4s4iwou
rvrafMnASfTcpJQb433tAedx9GXOWpk5kzHGnMJ4vwI/9obZ4OZYfGMD/O9GAuv9vz8vQc+wWgkM
nejpQ87k7ylzfgEZBUMF997IxEZf/N3y/P84dNzFQo+TQlyo0VGhNtTcT9oSSVJWG3e8T5MjlrLB
J3U8PLso6s93VGRw2qgMtdeduDzFZe7eV7AxCswS0JvxXK/FNVKBDYMbzlEYxqmOab8x99ca/Pz3
Lw2OevzehN5JhWX7Fs+tx2AhVgBcfXlCGueh/q+GWISWOAGenc1uFzGidwdKmjxs+lLlgVFX+fWQ
KADI5srN4WDQsxLcmJnKqGMCRtVILQAuwnOt8Oe8cJ5bCtN4mDjYM99xWZTjbhZGfi8Eb0H0dwny
Xu0wF14tymlji7A2XBbbkLOxGzCviRESwzyDtwDpz6d7VLTveYdSUEa/tZI47mIrAu+GKSvHBoSW
Cl5SdeWl8nnsjROt7i/3w7/3U85S+CiSZNRbA4gcisvlIG+yVwUl526cDfjtaIfLD1kbSosINM8O
SCgGMJVZUTWwjqsEHOp5ETga25Jr/HulcpaaRqNndpyDEhca2A6C+3K01BhcfvuVJlpKGikZNEA+
wC9sDR0GLb9RuwxayG0//b78+/9ONDhLPSNrcg0HCrOM4GN6O1rirTSTT572MEOh4KolxanvtOum
jDe6fKU3lrpGc65oKbN2iGA1RvyuAeuqLM0bEmf2xtq+1hmL0AHmXqmgnR9xOFawb+lASto4dq9k
AZ2lCFG0iREzQ8PWCvCOUw3zosPE7NnLYdxy0OdB2+vTDFsuneJSaDiL6TMAwy531FrDLSZ9w8Bw
bQYhQS8eQm53+yau7vJenb7384u5PqazBpJhjQo5owEX6r5VjqflG4NsrUsWOw4zNRgnFt59Eh9K
v2fq+fJLr/3uYmrHMp0JrhiaSGDfOcEAp7Lcx2/99FJ7yAUBJqoXI0y+Hm3yx023jkgr7/z/wkOu
YCeEH666Bzo8uTCavPzGK5FiKTjsxpJ3NGWAnJZzKIFFjESn+k+LlcO1VaVbV7kr43CpO9QRElBL
Dd6y6oAZ0HI4njUeVcbG0rzWPIvZO5qmybvWldEIZO5VrGwN+6yx3/j1tTY6P/XLtsKm9TTFcN6J
1AB2H8oEaPYB/JVnK+lf7oW1GLEksfeGcok1cRHRzogDQMLehkGceNruU905gQEfxMXoa2CRV1q9
oQ5Za7TF5NU7PrayT0TUVsDWwUNA35q5+tpPL6YuJxV0Sw1UsajVV6BGwf+TZa7AmaXvT3WKukun
y5Mz44ztuOG0twTX4ntYK3Zga5QyIKyxnjoXQLbL7fvvk5uzVCz2sMxStX4OJUMyeCPs5vzezXCY
oneZiZ6k9vjeOtrn5aetfP1SuqgBplPWDA5cxRS/z3p2S6EfuvzTK/NoiXKvy6lVctAQcKErbyDe
TeDHQrbsRdZefHGiKLlRNyyPRQSW/nMFBhmTycZgW3vx89z6MoecFmradG5ElEOJmj3Cx26nNQ+X
G2XttRezH7af2BFoZwWd3t9kvDulZKs2ZO2nz3//8tpja4lOAn0czdgSTNo9jN8uv/NKTFlKDCU0
B4aOQ1qUSKDwtLJ50uPkqe2L/TimW3LJNRtz0Jv++/55Rxy9GsZz6bqCte7gNvV0aFGNYnljUqTD
CYbT8qUahsrFPT4HktAp4vrVnEZxBzqzvE4wbXCJZOYPTWpYh6YSABRbM3meB4t8Zj1Uxq3bls9N
cvY9sxWB0MjSU/dZg1UAO4iBFPc1g1uJ0vXipnEo7JXSBABkqCiHIG4bKDh7lCYhi6/RdziwXYE+
HUhYRGbqZ1VRL2nnkM75Se/HAFEe9sIG/AF/CEeDZ1jj1/KPSrpDk+AiXPdMkCA4ap970MAZPO5h
VKihNeF+ANItMCTuh2uafjG8AtXvayoD75IGM9P9xhDPbZdPhwQ+N0nbwHMTgIzqlwQYdMpvY6QJ
5Zsxw10JF/pOXkQW+yys6khKy7dN2+s7PUjHs1jkgxiwTpuHYBIQpma5g80eP7kqgQm3kc27wTb3
uWC3xvhGTC2S2KADw33iiRs4KcwPzOngjNkP2zBPFddCJ68j+Fjuqnh6KiryyJyXGtwhh8Cj7TUv
22ukBfdZxfYiTfChY/tIU7ovChx8zabay+LNgYmplcN1sAytycHtVTl/zI1578wjfMzGY9laIYQQ
d25nPAgKH95sFgEYZ/tBPgN66msD2xUZYNIdxDA2yQ8UWezS2JWwp9TjwnO0G6hju74GzM3YQS/p
MSSDzlcN9D1RKBWGR6HZHpURGQV84tIQG4EAaiQ+1R5Rd0OV77j9RtwOt8n2LsObS7VvxhvwNVJ2
UJ0Lda9zmkuyKwbqlecmKvYONsxj8dgoxwcfEDNzvuqc7silEeRV4lNdeo0d71uSeJINIBBmh8wG
2pWDRDnUhwLusQHkjtz8zEwCo+nnrn1v86tWJZ6AALeIaiCGixun1K+nX0O5018UkC+E7LIbU+xo
aFzrx9Z8niIohzJUwhtMAy0y9fTf+ph/6nyI4vmpIQcRa16GYWppYGiGbnZFikMKo7wuIOZLPe8M
ECKfOaCUedDGx+42rQ96e6XcEFrm9smuj9UDjOI5SIqw5cAFFI64cIs90e5G5T5upFrtUaSh3SHb
DyyyNz9qaaDqe7izQy8Dg0+v6W5q2PSO9w0s0ZAkpCQYOtCcCVCLbr3rn50Xx9WOmChZXfi5w/b0
kCfqGTCrhKY3jg1r5dcB/6bWbXqXNUfmPhvQFIQW9fPB2nHk5+jL9Kkl6pX06qdA9XZZArhbdepk
wsx35+gYjxXI1/cZLronhSxebe4sgRm5d5IzEPOZjI/pfB3f6jY4rbUeiCIP8nI82MKv33rb06E3
1T9SsIWL9jin6d60G69rnACTCMUURbernFMFOHa2c+FRCPdMEPMQTuiAZtoRdlMTyOdPXfJI6quZ
7l1cTpfGUwzCLb/NxkenOg7NrWBZULUe1BJ9eSOA44atODmU1asqrxp4NPLsHiVQFTatGHEotsR4
QtkwGMpl4k/ZgWj7+UhB2Za7zjiY0O9PgXjAtXSJ5N/ol2Gt73Oyz7vhoKlfUh5ga5n/zlvffLSo
1xdH8o5qO64H9btq/CT3gGqm7/wzRkjkvpbtHMwXduM6v/FuIOVPsFPX7sQQEvs10W4GEjD7Xg3w
RvXkM4y3awk+4ZVQXprsQdwFd0KzX+x0Dwb+TtIHG4RRej1LAJNm+H0em/k0phxHX5C3QV0NcS1p
wboVF+w729pZ4KpVgApnMLDb1U8ADuii3uGKCbEY9g7wCcluYBmbm8mOiSvAOuEqHMwaau0Mv0Ci
vxrRVwE8qmDPDXrpS5v/7GxIwLkPE9rQKRCn+2Zn2cVtS4wTI/BGrOSOtL1Xw3l5qqKp+qPxp6Z9
7yEoEPFDCT78bPwh1XU6/CZK36k08zrd9FyY7fYyBTgapBLnpR3LQ4EVVuWRnv4ZYTY1MuDHjTdl
HsE+gjfIixmLYIQLKeEWmMGTxyvhs/HOQqqSpT8ErH31+a3MANtGoh++j6X+w2HPgtIdyl+vBvow
opw2ps+8hv32SZBDYtle3qGivLnhTeF1Mo5mvcWbQesx3VIO71JAMEvU5pcKzQ9kLlDBO1f7VSYn
rfztpJHuZh7pQah2jjV8txqRegkHQzl7GkiFMkx2bCw4TuPFqXYVWxh7xJtn0JDSEX7bwreHB0de
VaQIiqH34Xzrx0A+o+IRAkGvUbcANflA1OOZ7zaPTyis2cf1wRQYptUe/qJwAIfKHUW2U+HDpDVz
md+6SQAsys5Ka5i3BxIuxQOMZ6mCAZlodlw3H8w895i4U+Cjjhnwsyn2qPZUem18qBNnn1lJONvo
5nniO0K7Q+8+wgE7mmCHS53Hjlkehzim7I2DSOS9AAOtg259NxZXjhyvGyx7RkV814IPsuUeKLz9
diAaHU10I9zBH+20h+FnnjyU8eRr/aczNcEAyUlNX7NiwFyePBP3x1CYeci9HeyBBtj3oElgDkde
Z9KdJgxhiPG9hvxkANhjjc/Ya1omB2KNWP4eTHlvub/yM8J/gpmrNQaD9kOMbAfESyD0HP+xQNB1
gt65J1iaEnIVk+rKbOrIrKwj8Pa9BxTmJ9GrIIHtwNA/l/XJIpbPmXyGeep9TGM4q7e3ZX3l8txP
EN9gjcuRszlXumC9QORS9VWjxx7X/Zg941pgRyU4tIUeUDYdKAB7woWIblZIuebYXEG6IN+SnErw
UPlDLqZHcjaTcc/AeOEY1MNwuiqdOAB+6BAXht8N9N4x0MucXlf12OwKAOEt/UXDFEh1czfwz6Fg
d4MB9n/deklx3Y/3hg4EIo7HztxhAg0/R9RSC5mGbsrvYtXcFS19rRnOzlxkd5lTXQlDBHABiSYp
fhd9+zoI7ttwQmFxGXGigrk0fhe4/bUbh+2sGAGfp/orbrev8zo5OE7n1338OSjJvYzx0OWxBva1
e7TS6WMoB7RWfWd2+o0eY9nMsxyBpIxgLHIilTD9vGRiZyW03cFgO9mXbH5zKU39uLY/E8tBbBmk
sWcpWhe+EfW+tZ0P/Mf0oIhm7fO27g9snoabMs4BsnYxhdtu7gDGbmCZTGBiW5lVWMhEHIsMZS7j
pznAKJkAk5/o5CgZNj2FHoO6qMu70nR+A/eIuYRXgW1k5tfwDcfGF1XaUHD/5sZf+UOlBUWHZaHg
Z1dTWDrvkXv7hCTiuoAnw67um2NG08Yrqh72uy054XF/1JgYHingqJFksHonyd/LacF8AuF5UPW9
6feF9kz0ukfoZ/dGjBelMIrdxSXZQ0x879L2B6zEr5zGfk2xe5u5k/tjPR6HIv8gKZjPlfVos+aJ
4XhtQcYJJAHMJ0TO/NFg8APJsSDWZQ2whikf3FZ3AubG8mDajnmN8ffc0CYJ2u4vU8j8kyZjC7Ff
2v/gMCj2i6YcfA2kBnhEl/FrJU0wSp2UACIJZwyQ9T9MPblRqgdsrhixreC4g7IU6b0WdZa+W+Ir
WV5hj50PBSIaNP6VfsoptgyTo9IdvASuuiq5tWBmbJo21oOqi9JJ0v2EtvbZANsJHEp+xww+DQhp
8C3wYUEfJZaZH01kpeHGrNceasz3sEb2gPluTiDo3E+IFjjj7QervBpzdVRDqR3p4DrApJ9Z5bnh
DN7cIGAWMGfeizkPTZjx7AxKaOCO531D3MJ5MwM/BoY84Mjj9Ba7NnZvhVHcjy28jWVn8buC1A8m
j/cJLMS9DFTwY9dPw9HVZHpl6S3GXjpZ5ZHD1Msf5qQ/0blyXiyhV0eu9eyKK372Kk7YCV7TSZSr
FuckYVcpkHqtw+9dZvZDAMeSNNJKRiHsctNDaTXpW2q6yVMxEvNHxzQs1s1YJDrMCpS9F7gFqOEv
U5SgqsBh2tRq+5rGFQjsTVchbtWp9kspt/3QtAk+7DYVN5Ygml+N+YCFr5R+qlnj+yT6GnXJmeE5
em79ars+u846gxy7sldvKbfKW6xt8x1zq+nAoYy4Qb13c9O5zHkskdp6gNtDXL3Lpm9BNoM79pnu
Yhsvl4/wK0mlZQ0d7ptGKagSkcmn1s/7qQhSy/g9p4Z5lcjE+m0CFxg4vDI3qpNXbvCWvmMg0GYT
zEqQM9BGvmfCHfzB5W3YlEnt03zIjzlSiP7lr1tJUCxr6uKs6NyxNLNIzPZj2ZuftGHHlLdRX+gb
2fKVnNCytg76JKEaG3kbg+8FrBRskHdid+PKaO39F7msOrbNHE4VsMqNX9j44OSoPCSPWbHx8yud
v6ysk10yDDD85mGmwZm+qYqzozy96+omNGn2y7Wzwi9cuXHPsnLftqyG07tMwiwsEyHqdscbUefp
nWhmnO5mY7qC8rY71HbLP01B+VMM667j5TGwMuCsRfar/x9nV7Jkp65sv0gRIECIKbD76ssuNxPC
PrbpOwHqvv6t7ZEf19SO8OSeuBVh2ICUmcpczQBbbQt3I8ifwuAqqJ+ytvzoS3ECPe/gZn10o8G+
dR/v/3epQjBEPa1cca4gA/cdLar5MQOTHKfmak6LaGRv6AdXt0QcNnp6ayF/KGvCv5Pw8ezlRMBo
EqF0yukNVOTWxVedb9cZy9ZZsC6YKboHb2DFCwssv9Hp3Noxq9GVnuGQC2OiEewSmaehwrlOeDgJ
BUV0A+2xcQf/ugL/aHiKKazCtvfEuRGn0X4EnAHNm1tToI1lvCbAcTgLKyzk8Xw1mGEAfyks6cmf
ftQVfwqieV8p+WvM/bf3l+/Ws6xCQJBHi4wIvoWrFQ5WZE/GXw7h+3+7+jXw/PGmYGA8L24vxXmO
xFseet/ytnqGR9ot9dGtX3/9+x/XhxkGhxlPJs6T+zwymHt8aZsP7//0jeC1Zr4tOYfyex1iGZmq
7NDd68mTMQP5VVIPjbXArZ0n3ZM+23djJ369f9Otj7/a5JahCi/ht3IGjT24y4QmbYJ+nP7kOItN
6cKnX7Vym2SEHwtIqovhN0L1Bg039FdNcFR9LuBRQ3DS0fhQVV1aCbqryxl2RTjUm/6UA1NGepFi
4T/lwuMxrd3UtNm/hVF/FRPgGVO7xJvEGY4LqJMW8ibDdu9btFLQY4/1dIvvvfVdV+FBLWNdTsZZ
znBZOAn4eCV9KeZ4yJqXLHC+6yB6sXz5t2pkzaJrhWmiOsvGc8GG4jBaj766tayOvaY2MRTzxNbT
8sv7i2djM6xpdd4AgVpntMPZquCg1VIny2Jh+lijWv23O6yCRRldbf8Ya86mowJWaooWJ/Dy+QMn
43xjereRHNZ0utlCOTfz0QxlOOWkRbboO6jdqht4wK13tAoYMvMhGFJnzblQAYs5sB/wpwsAWzLp
+6/oGtn+gn9bc+l0Py7F4lXhCdNN9P0eMyiBET4gkt9Ibxt1gLcKEXKmHDE1b88QzHVfYU6d7QI2
6J0YK9ixCc+DQbWSH99/mq2braICC32MwaCXA0R1Puwa2jQfaAdwsinwPLMTds+F1JBNfP9uWx9n
FQPqorCd09PmnBuGsdNMCZBGsGiDydwtycGtB1rt/pGimWY6fziPueMfjSfKQ5eZ/vvQmPkzJO7m
vYxgePn+8/xmkPxlMaxZdDAodWw3zOi7NxAvgcooK7+PUU+Pign2DKjc9AzxgxYqXIN+btsQFpJc
YwiUtz5Igz2M65I5C2ukfNEcZC3YXYe6FoJUwa39sPE+1nQ7GNsjuQ3ecI6MdXc0k/yphWlUDZO2
ESKCLny0j62P2vn9N7J1u+vf/8jXjhyaHEfMCjW6dze5xdeiNLCXm4oXXVpMV3N+SwBrYy2t+Xae
P9WBZ8ruzNHghb3jyXrVaXLrG9t8I0qtrQKE9PwMHaj+zJvB22U+OB9+1dkbaWML6rLm1PnoE4W5
RBTxhP4htA5iR12nfSXmbJgsaovppfwgbQQHQP+Wb/rWM60ii9/mtmmwIs5LRi0sIhznOEDV5EaC
39BVD9fUOukss+uDxwJa2qQf7cQlOtyVHFgcSKoPjZe1r03hLg9qDIK4LWV/D1+z/AcpFh4mkxPA
O63Ky+Z5Jr36ViqfslQtlN2Cum+VQL8hzX8sTrdkUwnRp/4MPSn5uQdx8S6oQkxr8tJiIoNmbIfZ
rmRnf5rUA3FElzr+zPc4unTPnLjmNRysurEENirB3+qVf/4YMMqnDATscwBR9p2EdeZOBILECup6
94Ezjw9SdNUuh1ldCIx4dYuduLEI1pw+dHRZEIEeApug8bEv6w+C3YKgbGzJNZ/PtH4r3QrHJqce
v+kC2FcHWEswzW+kj43gsubxVdDUqKoCJeQcQjPO6fgTidwn12V3s1R7McEX9v0o9luK7C9xfW1M
QJwyH6nwxZkyrzt2o+LHEePtMvG0WGBH5l+dIq4KcLBVvtruyRIas0Wm7mY29F+dkURnQO4bEndV
RX/wgDvPI/e6RFP0jJX2vWe/RaOR16T/D6WJBlgjHCBMPM5eRuHSqRdn3+clMFk9FGQrYKQB6WgG
AWNf/zrAcbtj7VLwQYRbTUc1OeVP3y+bSwln8s99UVYKylXI5vGITm8KE5roaBw2HcpM+Nj5lYmg
p6XMf2GkPTdxFmYBM3DZiaG/cYBRA2ng0Tmpj23u27Rjc7iTfOhf1eDqJzA2W3RnB5JCmEIkdajq
xBswge5QI37Ji0rh7JTxWJdNgDmAmIaPbKBFCq8azKxCFyIpLvNvFJNbS+K6FP/YRaA1Sa+bULBW
kvf73FT1f6YLGieJaA+/94prTB3hK/r+utha4Nc99cfdPJNnRQk00WnGDBvicfsgm2H3qJP3L79R
Wv6OW39c3jTzJObAH8+LLBP0BYEh8BMvf7TR2/s32Pr9q2rPqT3XNC56AaEXvQWKnposz2MJ2/T3
r78VW1b1XVVUpLPghpzFUgByU59C4Ktu7cm/192/M+kfL6ecKhbC4qQ/lyNwLSGGOElOapnCIghY
BPcfc+SaHmmCIfJtkbXnQXCoh8uKHNFCqXbvv6CNs+maG0lF1lYqnLpzAxufl6hdsp3EwfxSL5oc
gEuyczwSGHxb3stv799yY1H9jyeDp1gtCaBhTcb2XlbHhaNPPXlEZr3xZTa++po1KeYQJ17V5Wdd
f4WoDCx0/00rKlxzJWF/qpZGZPl5gmAE9DuMFZ8YSrEDYkl358oOk/7339JWQbb2YCAVzScKefBz
2VXfIe/8ANTjI10wKQ/GNkU75EsfZSk17BBmxY2KaevFreqxfMz10hrJoH0SPQ4GbpfjeKMDu/XV
VzsdaQTvDf7BZye45OKOyikxgAT26kYk2QI3rw0XFqhpK8Jpd57CGYAlDtuDZ6t7nrrKBRfOKTFb
rD29i+DQDjyhO8TTCM70oNlVwGoungzMnhIZVbd4zVtPvDr4QUGAcu0346Xpuyc5uuel1TvfgRY8
aBPvL5K/h0+25krWTl7OUBQLzp0eY9/wuLtO5ZtbR9e/PwFbGzGMlA6Rodw953kP2HugnLhzGLz2
Sp2duQluKXRvPcbqjBZqXeRVwKJzJMtPWdDpXU+DL55pbtnAbD3I9e9/hOogaAOj6jA6VyMk+GUJ
uuSYekBrhvT1/S+xdYfro/1xh1xCuHzOa3GJ5g6+CFfHqDyO2jp1ANl7/xZ/ryxYdN20f9wCipQl
6QGvucCA0NwLQAMrMHyP4b+pSrFovfn9sqVRRocLgRxoNb22+E9X/nj/x/89srA1/dBTUdGLJYI2
WeE8FlQcWlrfqLi2Vs8qx9dhPhFWVRDVyV/kpGMFmSqpbxyKtr7rahMvYzHrBZ7ZFy0eveCxBLCU
QFFRADT2Ty9mTTesK0IIGuzjJXAbN4YnlYqlNTfGRhtLZk04HHASqXICPc0hauIp/6AndSGejasK
mDOa3XhHGx9gTTvseA15XIV3JFS1V9BlxKwd3cd/21lrkqEbQWZkgtXZRYxdkKpBnALAeVIjR9iy
Q7otef87bD3EagPLxbg9CZfxwiA1GY8jhK3d5soZbpviRrG+9TVWG3ix2oLj5kHgrn8cPJuQfB/i
PPfNh7XZ+w+xscv4agvzDobsjbDDhQMGiUHDDspCu/cvvfV+Vvk7HKGDC8DhcHHbKsFAGBh9OCmQ
n+9ffYPNzvhqE3dONqqJj9kJxzMg7BaYfhzhzAZ49BJpfAZpx/ApcPjMYyXK+h4jdnmqVaRejM84
0D8GbgK2aMnFL4gF5nbpfvgu0P0iDHXczcyJgUO8pZC30VlifBUWzGRMWXLLT6UHBh2w5CbYkyYf
kjaUXRLU8/U9dfrzoo1jY7fNlh9gNIFcY4RJwJPt77uQAb1ZuxVAY3m/mwJS/ttKXrMdrbHRsACR
coaXYcyzIVHyVQDS+/6X8q+P+L+dCLbmPE5et2DqM4WngdQQhPEhz17kmb5zp6h5qqEx8Fy0FQC0
UzSVx65vmxQEC3MHnVDl7qFn7T86ITiA6Ma4R1f07qluu+gSBqpOIcig74KO6VfYIQBQUfT5TzU0
mJj0kWofutyZRZJBZejeG6jaA91fpYPEECpRPOqBJh5qfgyyatnl84y2QkWD6qA7WCjLZcgfe7/0
TvBaKOTebWR9ihrIIuB3kuzz++9mI1msWZv1HLJJuDQ6QZTHOfisLz9oKrC7JfiDH43x5hs32ogk
a94mpAK04BTWnVVoDxBd31v40U/dfOqbITbMu5E+Nvb82jFi9FoxjZCuONvcfm3qSoPz4RxIBrju
+y9s6wariEjdytF1A+ndaemTEBSOAnLeA0Df/3b5VTj0mdFh74f03Hrs0FaAIFp2WIS9tRU2dsIq
JHKbo02LT3ux6NjaPksLXty49NaLWYXDAkM1WB7J8TLSCFjBYrq0ytw5+S2Pn63rr+IXaL92Rt8Z
19flvszKU0nYJVT96f0Xv7ER1lRLK2av7mHTesHJe6fMc1/ppMwApS1vzLk2NsCacNkus1MZUB8u
Y/Y6AxHqZz/76sUnAOmSl/ef4boG/xLn1qYQMmp0FI75eKlV9Voych9Qe2P7bpzt2drpAR1+OL1m
SKZhGz1khT074QOpy5hX+qlTP/LI/MoBPe+qt/efZet7XJfBH0cHCQoXBHQyJKUy3Hd5BHpHm8Kf
JTbjp/fvsLGg1hYQ0EaA2+G1trHlCzK1AuvNWZ7+7dqrbVxPAtoAoGpc+uGBMC/2GQW4/ue/XXy1
ifOub5ik5XhR5BNQsgBstnFp/nv/4htucGwNRo0CUBkoINIn47r+MQTHGtDrpvVeHLdoIOgFP2sv
A6lsHDt7Iv2oANFgct83o34TwnEEONeL/FQCi/MxA3fgRnjZ2j6r7V85uRugpo5gDKe6T2KMSGqg
Xfw6oalO4tY4WIvdHN4yNtlYHGvQqoVeN4CfUPMLvOqBRdOhnqoPjOsb68N1f/cO/7JZ15hVsYwQ
sxwNODOE0M8kwuyKkoicKi3zQz4UODiIud8BYTTsnRlDhhjOiUiX3djuHTWZi3Aj80AiH86g5Ywa
phYGasBS24sMouqpnVxnT9x6BkEdBgyS5eGXoA6Xh2DR4Kq0xLkvwNF+0bTGNEN64MHVVJ1pUPp7
MdMJVgLNY+3NbupTaWJMWDBZNOjbTSYCP2v0wx0qLQ76gWpCClKL7/5soxqcCRtCCQilVDxb0I1M
OY+PQ8uHtOMcRlFNbRcnRTTHaBbL+Im4ov6QQUXbRWXWm68+RBceATtawHopQWrJVBieSz2ab3Pr
1wlmrc73jpag8NBe7jNPhz8dautDZBhGFlR3wzEK5/wYMeHuaUPbk4MpTjKbok18jFhovNS9fVBF
1O0MMAOvv+HPjvHHxE5hjyUtpsPCiH5glQ2/+8aIBHbdy3704LPMLVkwzCEjjozScz4QFNU/CCvg
a8tUfQ/JJvvFDwF55KTDKG3qSgcElTBz8UvnKke1QPtDv4jxqRjDLAVPflnSMMuzh8KUEV6wW72Y
xnPSafJLkFjnsHoM+yH8OsHp7D4MGvF19AaRuFENm5WrUQ3K0AlaZoX8j0ZNe6Dw6UuvHO0PkNU0
qQtzgBTA6/Fe93PwdEWPJHj/7QFgVe9jgZPXTjgzpL5hTtIfAmVzrCZn8ty0HuiCgAg6jyZZnrQV
t8nE9RBzNxr2I8GPgNi589EzHovVCMXFrMuhxOAStgtCN0ocp+0+VwwENCpI+FZgUaXaLKD3cQ9u
AvXcyoOCetV5EaBXcunpgxw8H4Cp0DlAF5Je5s41aZD1C6iAVBwnHQVgADOfZGkLrZFvi+NESVcv
/PPAvCIuJ5CxApjTn6DH1u3Gsnrr4LT7pjv8M94tqGzL9snPqg6XhyY0Dww0vHPi3eMMANW5RT9K
URlYW8xNQkRtZUyCfLwbXJE/R6LVqZ2jr8rnT1G9fMdbmM+qFXmKteMdW+qRvRpb8hbAuvexD9Ha
FFEHMXLs5Y9YgcVdR4wEY7ImLSrHUjldStupTsoJ/TafgfwygBr8UAI1cZnyOr/4TBa7WZRNnFE/
AhexjaADL2jaO0uxW2jbJRVu8YZpiHfRLDJjnFOivnZ8ae+KiC6fsjGKTiZHR9nPymrPobj3aR6m
6EF6XpZUbZk/Tqobd0wtC7AMC9qZC+sONuqLO4dRuIxDj++gazi7lBbjITN24WNTe5AnI3po39wi
J68h8TFic6LMNvvA4+xRSTArQfbQn8n19BOGwnvQwpVQTu+bdMTyukwRyGgQ0uj3/gI28tIzJ+WT
ZgnRst4D3zntGrnkIIdmtk1QzpSHHupQBzNys1uMoo950ba/vA6cLC/KAriv4PnEjAOq0rzb01oX
u4qr6dEW4Ir7YwH/QQLxaja4ZscD8IejzlUH3+uaXRtBuswJENDqjDsQ5hqHpIPs1cmEwby32uFp
rnNy8MbJAiqtyEHbsTja2RHfcaKBEBttzZdpmvsvilfLi5P7dRpOFZh3jtRPcBmuz6XCKLWAACG6
AvNTGE36kBE/c2JIwjgwg8rLy1ACmA6+eZZkdOaJFS4Hd4r/EpA/+OaWsFYKB7fYFz7aVaHXRAeq
q6OKfJiaBPNFeMI+6uupIQxcsiuWUUNCq+eHYpwEeMKhAGoKlPiKdZ8KAsZmkcsubQlOmrzNurhF
xPuBSXUOpYEChMKQhndLD3MnoLa5+Wh903yDQoCTGs9pEj6OfkpgL7UHXaA8CQutDKSi6ehnY97F
esxG0Jwnxl+irOY/ey9QCTcF/eb0cF/pGmXTwCP+Pvdsdwo7T8alEO6hHhubZCV3PoCbNmJyP8G/
3SdDD+x+dQ0rfoBBe5AdVUsoImrjf55nWe2XYQ6+LIr6u0HO8mNdZNlbJ93+lBV4DVBg9vbB4pIp
HpYeMacDsTmYWArradjDl16VUjg4P4wUfFWLUQdwoW4LojzIeBWd8lT5IEySzqi4rjsQMfF3W7iP
VdV2xxyayEh+hXfoJxeBqjIG/sj5fxQyP2nrq2FnJoCEhROVF9ch+JfLosDWc50n7BsT9wHoVpA0
bF/zxTDs0/YTwB6fKeHl0Z+q9tDNhbi4+JSx8IgLw3nb/BCmVYfZydH0bsIfowLHije9TuDIAkKb
ZONdIfAji4oWsM6t4UlS1gjhPUjdXVG6L7T3/0Pf+QkzheNiwR8NLCzJHLCmQUCFPavgBtxpnOMO
xAngLtKjQ8SGOt+ZHnROKtw+5krARseR6Mou6GNAbAeUUGHZ3s8dfi0JVZrX2iIfRBM2Ehh4Q8cO
mDM7wF8iKpTedGBm8KCUXL9GpLYPAm0NaC6AdkdrqG8EyBJJT+bPqgW3dtbzUwEKbFz3UJ6AK82H
PEOzEKSyb5Fs36peHPzR/97pHMz9hSHzerlCiWB/omuFQRPhnypQCWOU5YCZzpLFhZ3mXYsJC8RX
O3Hy6vl7PRc/AgmlCQXUHejtlIJc6/2qPfUMduwrraLw6Dch3HzoPXcpslANiRvR4hehnnnrhcOP
WTO6xx5yFzEAQuDzNY1JR0qwZeocVIWIlh8bSj7BwnuOTQ55XAFkJRjVk4URlgSlecTpWdrpq5rN
Z0wfvWRGktyxOQqTipWPOWGfacm+aMk/aTp8dhkIeFkgza5sDUKgsWUfu6PzE/JhxVVR5EPWI4pF
CL2QRNbRt5pRskPjeNiHkj1BqRSbyx9fGMs+14U3pH4Oz3efLLgdotQ+80FUFyr4HgVOD7kL/sMs
S4newdDGdJoeI+qj8K6kAvom+mE8LEVEnDbOEPtR0Ck8ZQff17l2Taz1osG3HEO4+5SQAuiCp7It
f14H3zEJ6+moR+2maAY/DLRaUo9UUAIXHM1QQ6GAUpT9CTuifizI4B7cugT32C1+NSb7xSvoP3QR
yMz4JRL9SYAAHC/8CKOkIx9YG/s2++TL5hWTbyfWDh1PAbJPArLxuMOS+zYsTZayUNodkDsvhTs1
qXKhehFNyxyraPk5ok8NAQSDSrcnLCkHRmJPR0ssB+WnWtRFXPTybfAdtXOXCQ3nEiULKerxiHiB
Wriiv4IysmcoDX5pde7saz3YxOe6xyEre2sd3sahEnpHSP7ROLg3hLucmJG5hPLIFcjiOCqVUHpM
XSqXxEUpyBaK+eaYWSjJhPc5hAcBgOVyhx8c4ufAfw/jhm/ay576FjRlYfWr74XfieBB7IcBWO0O
imRu0MpSAmlFN4CC5XQBcAPE1wZCWzErK5aoCMIMptcEJqP2O7HtssOIGnwAaD2jvC5/NZ7ABILl
33pKAtyeZjGVtkoYIkk8mEnv4MnSp5ZFEMPJMCgNnDYhBqnPIN7s9IQTROmgI525Y/+zKCERQGjg
3CEGqyNF4tgPbhWmUUVfp0COaQkeabrQWf3sFUDXcThF8IvvcYG8baYPqhR3/TCA/NFC7AAQYXuB
ksonXtqHqsnnuBzRjx8Xj7y20MJ+VaQmrxOMrpKy8bO4cfkruB/QLGmgx2BdU+6LiZxsHtC7zPOe
q7ov94PiORRwOgs8CGv2Kprx7As5lhbg8qmavo+YHqbNOL8OFWM7362eLQzcwBSZ7/MW5Q6GB/SU
hwAVZFK+jY0L5YlKfi2lWWKyTC7+bRZdMIutEui5feU+PCP6+anu60dbWQ/HLpBgqyB/7rrpSt/U
LYYL2XdehAx5ADoroB0jH+KklNQT+QiYwSutCyScBfsP+rv9Ti9dELO2h9pSO31HmdOc3FCHcaOa
78MwPeiWoKLMnGLnENHtyznzjx6Z85Tw/nXq64sGbghyDn4H6QMFiXUzoUQU5O5qT7UjlfPVKzOy
H4R+NBN0E0jmNtj003SMRjffTyj1YBioEG47DZES4AySYG7vBXSs9p11L4vnFaegBr47D3KQyaf2
R2SHAi6gASRw64oiKrrdXuYZS3GcAQlM9GCND7VMOmXaFCaLPkIQ0j6hzt0Qde1OcwAaoKw9nELw
qw7I0SXkjxgCiQVmcCq9z8RiJecywAPQCApNXQcVzxHlS8uhdoNaDudhP/ums+7Jzj3MjkH52VPP
PFbAM0J7BPqoPhhiMVOkfKIygF5U6PFjPkPJJlLBV7gEQnyUTSYBQUEeBokf1MoiPBeeZ/fB1I5J
0y4cQKYKrjW+16SEhEAEAgUQVO3nuddRvEBkKm5wVl0KHySWYAThCHOI2B1wAJvanicuBkmHEIpb
CRyp7hd4S8eWNRjv1wB6sQJBs+4gk1cOTbJwNeN/miiZ4CsEx7rpSyjF9Nj1SwmxkrY6BFnnJ0Xd
t0/oWcgk8/rmtZf+gvg3ZrHsiUjpqL3d0BqbNi5YCWYI/ZOsanVoqFp2U5Xp3cIhpcMMgKcOBvW1
QGwNOogrm6dm5jaeF2irGNQcp9CRn5XtX7n2op2SwnlqB5gOTd6ARSKIiIum0btuuqLKugFaGgWE
uYaJIEnyTidNhpIPjcI59ScLQFg/jDEbJvUFeG0AQlWJvIVqHpsN0glOEDpxDyOIg+cG8LzKzH42
CmJMVf6jW5TazdfP22VzfV8BAPrmowl9GnD+gsRhOexAyBeQBlhywKrmS+SzMg2a+U31Po1dCJk9
EzVUr44KgXFdnFdjVZVmA4pvrwZWuhScQGMIxkoA/Qm08EIZ8wGJsSst7Nbc+nulqy/M85Z4mt3w
oxTqSYgFYi4AnO6w297axfVR5KAZkTWRD/GXHhec/eykTPDJ8sGmtlBF7IRluxdAGt25ygljrxuL
FIOqLk/gD5P3x4YHxAfMvMFsaSgzCe3piefQjbjqmTm++wo3aO9JecbeNYOmj5Wj5ntW9EiyOMFC
vSujIRadM/d+cdaedmQKLJ7+WMqw/Oww0x6rTnb7FgqGD44AJ6obdnN1KInzKXQG7K+6W+40b7yk
gzjpgXs4tpiaqASEkPoxyulw1+kp25PA9heXzs2hQTbZV7pmh5IH/SEqVH/wHBrsHOhlp+AEiIco
AuU31w30AxrTAHeCoeveJbmXLkwh0qGI2HNxTWyYxPFYlkV4GEYIkKnZ8VJWTWDyAfwlIa9Dqwtp
O+9xmrNpL5yQnzMEiFPjQAsHx+RrLiZzKtu5PoZgiSYRszjGTBAbqsxQfyJNnWHvw1yIFSXbg1Yt
LoDE2xQWOsWxbb3hEJjF7qVtJIDDBRprVd5MMee+TGjeeCkSFBQsSmd44YVACu1n3r3psCvRhynt
HXcb/mBRGu3yQUImqJqKM7qz0QufjXeGJOCI423ef0L+UQkgqxrRAMoY3zRtXIwYOWTpolEdIOxd
nmV3BWQNamLxPLX0OHrlfGLBaArYSMvx3kKB49nvIgjmUc5eXBR2d2UAjp67MGjb8CmoHyihHv5/
NZ/lguOxCXL3ZyVN/1wRNKwYvzZbNPf3AbblrnQiKOFFJSn3DFofX7Iyu0owZC3UOtCs8mEAhCrM
dmfjlU0DBRYfwnCtnLPU76Pq3/AgwbXr/Me0oYePNYRZyXDxa1tBU4678UBF/SgYugfvN9Y3Bhpr
nj/Ujb3QuJSeAbuMh+rLVD7w8MfifXv/8huzn2A1LwmXpg3QWqDn0HXTBb6KCJj/ZhnC1ux9XSC8
DxXMfwMYc3bd8+L9bMpbhIStH74alVRTNqtBGXtGn+KVjYhRwz8CZNb8/GUxMkIlRGGT2hzypUk5
eaRjfWNiuDUiWA08s45QeBJMcNVAI3pHJvYtwJE6JGF4eP+T8r+P89autXO7oKwFSv7sK7MfkOSU
AjLCfR19tqud18y78SBbs701VV9yvxYTkAfnHrWghDvBVzRZ8jsSKgYBHpF3L1FAptRCQyjYRXVb
vCiGBsT7T/mb9PmXQciay+/0yKcVzjBneBzWCXpUEPiaRw/dnjCzaVUQAGHovOgXA4jT9fZLCjo+
+WDJ1O5dyzIEXfQDrF9BytL6hUnCuUev37ficB3ivIW8d++hfOafYM7LfrGxq49lMbn3pM3NfStI
0cReS+bHuWrYd5Y54UcX7OdvAxrVOoGiQPRR8VBCna6M/stBT/5HLIG/ijqRS4EfqnN1hj3xsWV+
ymb/foic3ftv9nqZv73YayT6I6hN7YDEgwPpWdkZzUJQK0Uft2i8+qik5HAj8GwwwtjaVzfPm5Cb
MDNnbaqHvHyEjYuNJ1vvuizY+7CK9TEOcam9pwIKYlfh6+ibM/ybuAFbKxDkchhQL/TOueLexcug
/xjlZ5+2H95/hxtR219FJzWhW8evZF6Pf5e2hhYmOnhCoJcW3cCCbn2l1TSXQRitAyUOpihdcScL
PsU2KF8AuoNWqHZ+TsMt+5UN1xG2Vg+oxyUjNeTNTnMI8U6GU82LpwcK+T/Q7E057kq0TS6+Jj06
OkHzK4OsGDbMcTH2yZcv4xS5R+Yy9hHDA+dD6AOVqRqn/TibSDyU7ZDtuqGy/wbk+Y3l+mPxYlTg
jmFUSUyH+BJnU/Y1L+rPQ85vZPyN4LoWHVBwr+YE5dKZ0b6IwyaEELZ9gOngJ028j5XFaSQbFnIj
+W/kirXqQMSh8dPqVp77aDEJ8+V0IfVco8gfb1l2bt1iFUwMtWPDArGcszDajVk+7rI2hJpCcwua
tJGo15oDPO9mn8iIniMMQuNQBI9up28xKrd+/fXvf3zu0EaYQTkFVOnHOQASHYNidEqes/6WR/fG
Rv6dff64QY4hrAwh/HeGIcEPOsN8kxXtDwPP7OomM2nrIVbBosZnVqV0KYSJMTo0kK5l373lFpFn
6+qrQBG4poez4ELPM8W+VAx6yBpt01uMho045K3KGWiwhVCZX/xz5EJ5lzXjV9vKD71mF5VhcG0c
TE3+KaZ6KyiH37piYD0Etf6Ps3PrjZPXu/gnQsIYbLgd5pzD5NAmaW9Qk6bYgME2Zz79u+a56uYt
M1IutrZUPRqCT9j+r/Vbdf1hvXsPYOscdzzpj8s/v9BOc55AXyROQXyM00KOMLU/Q8GyGhFsffnX
F5ppzgJARv0AD3jiHUnYbCZg+0r/ZzfotW0/xvEaMm3pFWZzuc1lJ6HK9JAWO6wk1AsTwAgpMK6X
32FhLsxt/25Li9R3B//I1c/ax5UR+RyjetX7VxW3/955zI3/2VSXWT4x7OmZOqHU/hQ6+eby376w
Cs1N/2mok9FH7PKxTH6pnuHm6otrtDebvbIPSqU94yGivFkBreOnwCcXV4bN0p89m7zRwD0Yjgvv
OOK+E4f2VSOeLzfI0liZzVvoxPNICOzywqxsNxVk1BsROUdWZFc2KEsPmE3Xsc26Mg+c6UhF566H
NMSuLq1qrJt1tbv8Dv+18T+2qnNDPengtaHgGNwk51JWDGpLLTZ9kI1/QjOpPk5YU/5pxjDlqzQj
+Q8cFTgUe5X+1qLYvmeCICEAd3m4CB9Rm8YVl28/ZSPbfQh7wWMvo/7O87P6hzcqiHhC43+0jE8f
lWG4s7/8Egs7irlzH7f1SsC9Vx87gu2VDvu3pB2fmqh5GntcVTqmi+UEavLlpy2EOrK5kR/XY0Xh
BFV3DJEmd1eMKu9XDEbI7Sj69k9HTbVuvLJ5AvaZviUTG1+DzLLN4Hc5bH083Lck6LYIuPA3kIqC
vi9Qqkm5k0Ngq+jvy3/lUpvMjiAo3k2IpOu74wDTbOq9SeLE+L8m/cFBIB2iaH35OQtjdB7uixtH
FciC2WPZZO1utBTc87O0tuUVv9K9S6fk/1ycf+0gzFT62MZhx9jkIywQScDjJh1+w8x444R0C3so
wMyTc6RB+NHQ8uXymy1korO5oV0wa2mbwQ8Olc2H0EncG3fb4zqVtkidxx515U64Q4WcChBaBRZy
hnyzK8261H2zVavuuA7SLHSOAIb2P8NRR7uAhf17RJv2sR2gVQuEEyGfXTfi7fL7Lnyb/muGv1q5
dgIIYuqgPeaQWHxTyKdaT9pz7hGjnO6Z7K9dxy0syP/18l/PGShTLtLZ2mMxBWxrS16eCFHiypq5
8OtzBzyq4KydXM8eU5/SU9Od6/9ToT++1EZzB7zMoAPqeIuzCwK+Nyg9YJ9PAiSCTFkfC+x/vl9+
zsJe5//Z3kGc6NzUdscuo48j49/1UOl9awtsSnIoNbtBbC8/aWH+zu3vFTAgxG9tg4zg7IGL5g4i
U5R869+Xf37pRc6P/auzk1AVCcrJNWRY/rka6JwKBY+LQ8yt4sG91OoKOW1h9M4d8B0TXjQ64Obx
GhEAEzIp5Ckb2NrCz335VZZaarZL0Rqj1ociEeO2JnsRAcgdZWm95lbKzeVHLL3EbNargRPTgmF3
dG17MrBLHVDLQo4JQd6MSL8Gh2Jz83vWgDmaaFApW1dCMDM9TEX1efkFlrp7tmPphJZu0Dr2KHBf
PZbFSiIlgSIAoJsQjnSNQ/HvZgLv538HlRhsYaPWKkim1ckZwvrWshDs4V79SpvBuaIU/3d/B3ND
e9MbynuvaI4OgDOAr9dlv4lSh0COYb0ray459+z/334F8wBg7Ev9MK+BE8wMZjuSi6YdMg+aWE1d
ckKMlzx1FSz7LWpF+77rhpvaiewO1QyxNSHiCS5329Krnhv6r1nqjp5WQ8P5QZp0pdkxqv6U17CP
/32l//WK54f+9eN133n+mDN+gBJmO0gHygMYKAq1SSazH0GjF8ODBYsIq1wt86c+mbayfW4Ls7r8
cv/+IgRzK7yUqKIInYFMLKx8yAG037QlSiqXf31pLM5WhSGH8q6EUv6Qj+OeNfrWFfQxwI0c68vt
5Ucs9c5sVegZbG8Nn/gBPCrTvctpWOn0+Wu/PTvD+AXLE05HfrCt90uPxffEWpCv0yt3iUttP1sP
nAAK6x7g50PpEmRFJKzf1X19rXa40PZzO3w3BRXD9iE7umFwoiOKCU0SIVgBqv0ViuFfs+4Fc2P8
WPsoLbFOHcMqgUONcbvJuHON6/bvJTOYG+JdgWiDWvHqWA/8HubAPwRxF2vEJzkwIec8Hl1Eglzu
7IXemLvj+yQkqs6a4MCNJ2PpOeVGo4R2pa8Xhmk4m+cjE40qmiA7KhhCTgOCqv90AalvOMr2VwLs
l17g/O9/LSU4EGchyGPlcSCIgOgSY49QIpfry82z9AKzqWwCgrgshN9hz30mvLSti+g2zz9AfD5e
KfgtvcBsKkO1M2E/5FTHfoTudghFsqqo0N8vv8DSfJhNZi1EkFqNMCbjwJiW9VMAZRgEQAHTv5Lw
a9BswN/+txMMnuHRvgPKSkKqpe2mC0rkaFyzmy28xNyR3gKL2QH3nB5baOBKKDcC1K3825pdWbAX
enluSdfMQtPZgihFKMRDgscQ7Uhk/nypC+aubt+FJlMC6QZF4LiXtH0fTPMSUfXs26+hV4K5nxsS
1MGF94EfmH4RzmMEHyLG1de+NXMXdxZ1BYF9zR4ZPDMRqky+hMKtT9c0p/k1kO7Cksdn01gNftqb
UEOQpuEVqQMk35W7SPqbYnwiFtL8y33x7zM0En/+d6COheCUQB8LfUN4E8r6PukjyBe7aCtdcTD5
8Nz4146dS6N2NrEpBI9dP8JSBfx0cBq4M75p4ihcc+XNHo4j8rUlnM+mOOkHCKVogLCkqd1nbYjU
XxTirzTY0tSYzWyYpCCQioDD51356PECAq2sfAok+3O5QxZWv7nT28ixcmuFMOQKKZOJPWXi9fIP
LwyoucN7dEnvKw8DiqFYsvOhYdy4bOi/SwSq3KY28Y+uM/ZfmyJzr3c0pV7JAdLGrsP3tq6egh0i
2fLYy8Q1VNdCZT+Ye77z0C9LC4XC0YB5T1ceouKCuAaPcBcyY83W41CKxkWnNBTYwQAbWwUwiIxT
4PI+c9HnG6c3OdLKWu3Hl9t4YXCw87//9e3lqUTw09Qr4HehUyTMZHBTQqQXcpV97QM894W3IJ9k
jY9uHFGX32VqRI5SJ5E9JIv0yg5i6S1ma4Jseo4sD7c4wnWFXDz4RlaMlAJYbaSyXW6ohaVgntfL
utoVvcWJIKBPhpxkaNZR+jjl15AtC8va3CZORmWcCgFUx4rCw6gkRG0sSO+menwpJv4D9fNbldkr
7ISll5ktCTAUO6OKAg/xMUmzzQUsL5HyuhPp+mCjJICQX1t75rZv7jmkrg3EaAWISgF8FU4/rSRS
3L7UKXPPt8f7wE05vPV1BWsLIHvuCmTGt7KXe4NsvCtdv7DAzcWMzGeWOwWcn4gLfFBpsPOSayKD
pZ8+d9Bf0y+KEHHW5BGQ203zJrtm3aixvtI4C5NirmBEkjS01jhnHFSG9F/+ydIkrsBbvNz0S79+
fqO//nLhwjg/0YAfDBiOoP8W4SpEHB4WNeiuLj9iYZQGs1ndVKlbtsg6ObRlJB8RLVG9FC1j4N5p
94lPLn+4/JyFqTeXNRYTS43Jw+gQ1j1CjUvQzW9JhnhFFVXO2rc13DfU5BCb9KW4cmRYar7ZF7+I
igwhpzY8pC47FEiMrLrhzlCyvfxKS+NqNsFhnc3aqOAwK3f5Bv7pAzzGX2utubixDAUty6AKDx6v
H5mHbG8nYfvKNK+Tme5GB2dQO1zDpCwMgbmWkbCprvRQoJkKOqwGP7jJS/vYISWz1+JrR4e5arDj
QDTUZAgPCU5UuyHV3mpAAMWuc69GmCyMMH82zcMc1oQSxr4j1LKrFFYF9Hgs/YdqeqhcZFvC+vCl
fp9rB7vGJr0Le+2xZvKm7tU2deUXm2k24VGSqzOeT/KovQd5NlHhVQa3ujJglzp6NtdRFCF9AB3c
YbTvln0mcA955KGC2eJrDeP973I1TkwCGFYnB+2W9yPqUqjuX5nKS3/6bCp3JB+yPMLRMwyfRfU2
AG1RsmfAbq/06cJSMVfu+e7E3YigadSExFBEk59zAcL62rFt4efnwr0soaE2BC2TSFQ9sZ+B/HQl
5Xjl47nQOnOlXlPA0zv5boIoJ9BE7K8IRqIcIqXs2+WOXfrzz4eHv75Dbm+N4+oyOTj+E2F3rv7W
BFeKT0s/fX6lv3661QSpehNzDlEX3QcOao5FrnBVj6j6y3/7UtucH/z3A5Bb6moTOLhHVe8Iegj3
gIog9zxh+c9kqr5YB5hL9UI9hm4GtAOC2O+D4ltBHnn/4/IbLJUB5sFArAwcF16b5OAmFvjVntJb
TwIO4XEYHJCnAUdq2vvZR6t6mBALJTZjWOcHIxzzOJ13mxLerB2QF/rKfeV/yR7/KEzQ2UyvQj/r
AB2gx74YQVZwEx9MZNLCBQoNvtmHQKvGFegdt8mYlAcFDsmd5GmwR7G6/p67fRA7qGMfK7doH4au
HNZeif3TwNIurqGaQbVTvusmybeKZuJm7JtrSqyF4+5cMKhHRNf2vXEOBApKmHVa/ejkY34MnRD+
plG1z0gocveXO25p6M02CL1BRKutYLoa7H5KYGDVP6l6ZV3/taE9Fw2ySYNgVlfOocJvPjHf0CMc
fhyeTSW8deHChnz5RRZ0O8FcQMgA0SAUwMBjmNPyNLZjfsDB2t9C7Rycmkk6hzqBh6wb4GAFxofG
wzjyH64hRYKkIcRVECen+8GD4TCtPPeASkB4Ay85FK1ZJNiVYbmwIfNmy5Rvep4ZHHiPNe5Zt26b
+Xc4r9qvfZvnAsSB64qNJUnw5mPxbQgcEFaoVa/JlDtXvnILi+FcgsjzgVWITUGHpuynCaC65qOB
gbRCYNPlnlx6wmyD0YShazzAiA6qtc9YKV4C0wUrOw4fl39/qQvo/662COCNyinHd7ryhIiDsMs+
Utazl8u/vjCh/l/QkC+m0PrAj1Vdk6+aMgF6YppwOSnep0lceYWlh8y2GrLHeE7gOjzAPuPFGT6i
WY2QW4em6BZzpaeXHjJbGnJFSq/0MvQDEj9gaF2L5t0AguFkX3uLuTgRcC7Im4A0OPSBKdbu1N1P
JQrwBYkeEbt0bTgtvMZcPjjQMRRpgNdItFyBQQuU27Ouv5fAMlzu8YXxOhcMgonG5VSkzoECh4zL
e0RGyhXO8ld+fum2cJ73M/jOJGqJ46/KCyRflk3kPFrc2mQgeoX6oa4S/yB8xl+rMsRh1ZKc3bDJ
BTg5jF4V99izb4Ju97WXnW1Vkm4wXcdw6ksGBdQLsAC47J2QBnD555c6azb30yrKQSjBNoL5MI0U
sAYX7ksZwiMm7JUPRYRp/o99wVz3J6sedvJSO4dQ2TfhgUSnhFn3rprAUGjWTuKMMARCeR7pqyWR
pSHi/e+SU6iymSaOLsx659EV3c/CBo8gsV3ZfS39/Gw54JFQLATU86AtSNzlMABNYcFFcNr07Wv9
MlsLonAiLETi/cF6n5w/eefwpPTkDVfubRc0oMFc14fYeGRLtS2+Kh1qm7glblcI07qLovIgerhi
ABG5Gwdc6xURqCSw5Hzx3vv/Sf5yr6JgAzqHtoCx/9FL7szwebnNFvZxc5Uf8CRpWUcmPbLqN5vC
tRMVezfc0Uzel/mVS5ilZ5zn0V8nB123nT+FiTwiDSKO+IdXOiBImdgDEKtH3eDymyxMmXnUDeTi
ScmAZjsGLkI5lM42ddgjPVY6NykNn1JdAnXEcRj1yebyExdG9FzvpxuExISWymPZOXtSTVvlBmsx
pleabWEL4M62AFwB7y8zXI/kqX+PARALv7tyWFzQFQfubK4zBEyDkBTIY+T9jkge+2O3r0q9lmm+
QXlvxbkEg0+ufcd9p5O9sq9c6qLZEgBoCTBcyLU/jtMpVLuUvRL1VhsfeDUk9Dm3UOt/cTDMlwJJ
KGTEjjhyW7cxcyd26wxyPI41USMua7j8EaQd+249rtgKKONEXnnyvweFPxcGBoShtSMMCjGAcCcs
/hfELSBUXxlz/lwR2HNhOzgL5JFA3Yj9574wD6Wnr3x2/v1l8+dSQHiDQoSd1riR85vfdHoXnUpX
BR7mXksHC//5YfOj2VqQuqBX0QyoCdK3yar1q1vKykOtRkRGyRrHnXTrRLyIL7fWv6eQH5076a+V
xw0cpjMcZY65gsolA08t6IdrYXP/Xtb8uagPofOOYkZj+od0bXh3WzX4PGtwbypbZEAVkivftX9P
G38edAMusK4EsbiQzSOFdGyeBXHpFXW9SdgoHybhDN7KloV5jShXnxS23GsG66UBMVsndEE7QGTw
aA1TY5bD0e3GDtC0lXaudNFSK87WBFHaPCr5uYuiZxk8q6o60PaX9N5tRa+M6qUpOV8MIofqsXcF
7KW/p4bEpH3nJPva3z8XAIawzxQgraNzLP+Wl9mpSLAjayd4+QP6LKFmvzyUF3pirgBUUDF23jic
L8vtgYnPoUQYHZCOFI7Zy09Y6Im5CtAS7poGOptjY0Fg7FDDOE/HW+H0d9SAAAHK29fuEv25ClBa
V49ITU2PEUfE2PQNXoIdGb+n5P3yqyw11mzeh2BKpPimpMcxcfCZSbHStMO76w73rQXG9fJDltpr
dgzwDDUB9Z3s2KcBMavG1Prg/4deRcKl2ucdoxtiNH29/LiFtWyelTMUmWNaF6K0sqtuI5a8Uzk2
X/uqhLNpTgbbVXmJHVqgQecrgDSqAYG9tk8idEFjDovm/y7EHMEpeR1MuFdzgugH0JLjE+Ka5RMI
YWyK3SBXH5yw1K484yPrKSxQbPSiCgITXDvrdutAvAskqm3M96opEbohSDat6SCmxyKlcL8ImgW3
derlh7TN9W04hAQ3ukg6bFcq5fWzBI8WpHjO1QeSvJrNUPACIKSUebjG7pKdyLzpXTVanRQIytmq
JiA2+ZEWSFyNpmpNTSL6ddQ7Qx13Hn1pACTbqNJLv/c07bCz7KCICRBqamrmxWUpmh3qmojZDD13
xwrKV4gFstvJeuFvjn7chA4tAUdy+m5FeSJv67qYbiIOiVBT9Cmom/CxgRuGiFHPD7pvk1Zql5dp
BoRsaeMwCYOjRCDuhxVaQV80uUiOzNmttCl/apMaVSmfpTem7bI/CpEzex5CXR1KTTZT1IWxzZA6
U2rVk5ibymyoSBiCf6I6OXkYCVkMsGFKV6CbtXdQAekHxnguYtP00acPl/t9KJw/lYE+EuRmROv6
obP2Moaz8MhsPOmuAy96QshwyDh7TcKMfrQhGQCQ84rhIZy87hNJJ+GxLaLxYKkBj04MUbdqsGXa
WacWB98PxH2u0x6o/wrIyzwINJhl46geEx5C6wTozpNEDeIRV6n6px9UJQCSKX8b+rYp1kiKB4fZ
lMCPJXX+HgGN2OA46KMUJXPElaxJDtVK3gQudFoaiHjaKwPFh1aPCMzuYkCFyzWo7mUdaytq/OOo
5Y64HdJ9xmRqvzu2b79XCNBcWyT/HTBK63YlSUXNSkEQhygrMz4iix7QcV+I3zJn7sFFLhAKS0nV
x04DCM0agT6iiyeM6TcJHn2cjjnCgJ2SsBOufIdDQ2AphX+6uA/AfwS3ti0xYLiQ6HMlgQuhDbbt
K4WvG2phTdX+quuu2gGYHBkIpGoCgtlYZ6cq7eU3EGdz8M2hylqFkER0oEEiZSAOe14j7bfwVyWz
/V0SiQDg4Kb0gRl3EoXs9kH04wZ6ZxqHJPThj4YofI9r3PYbDJ7Dux4mML3Sxn5a1HPLVWnRbKuo
CtI9zyq6agIgjuORgDmNPMYuQYALwPJpW/U3Ygoy+PxCfpvmhX3IWMRqQAxLK7eoe+pfjT6ni6u8
af+AboF8ZxJydxvkzD/6DohvEdHJs+dO6SFP0vKnTPtun5XkBwBuJZx3qtvn+Dw/jpXjP1hkD58s
DFp7RMYjfLqp6UHXRbUFsTlbwzuKMI2cBvuuAgzf17V3kkq4SGiQALGpRuwK0o1gsJbsfuiCXdc7
hbtNVAkLmdvZ32Fe9gA0B8kzqDsj6tlesvHCadrh7wx/TImszoBHeac8M66mMqxivxXrqOnWYB0D
ve5XR1Kdr/j9Nmp2Ce3Km4QhgSMWYGVGa9r10Z0btXrTueTZaPCEiwQ7slDyfgtFer9OxsbnsU68
MV/ZRjsbNwN+8Sw6HaRsPysSBnvQ9P6YCB+mdKxVv08MwC9AA9KDGXzkavMyAMutK8NHJMp794o4
/h+TDPkOt3vDwVjPtPGIvNLbHnj2zwjpAy/hSFtkmGXqRgJkA/64yTZN1ENwVqAcBPoc8H1uT+5K
TQsMb6Q0aBIha7LxmXcqk1xvnYxVe+gPwyfqj+43P6DuHqkmgJE3ulFvTlLh0jhpwRLti2njpjjF
b5MkCtbMDcG4hZR6BQhQesyo599IVTubFsZVcN8tZIHbobe49B+x+v8gsnC/R8OQ3wnpid0Qdskr
mJ7lnRAAa8BQbu71OIbHybj4/CXGWYctziNN6uqNUiK/105pYlNzUI3cUb7pEHiukdF2m6AIdzsF
KWDTSJ1icRNauQatA5RxrYvbtKnlXUtdrD1uQuhjB5/gnuXC7BAeAeCV5ghTgd1i3SKMHGBoWv3C
M7kB2DLK70pRBD8j4eSPgZ9yDJtxGDeWmOybX9SAdoPFWMdtZpxjWJr2ucqIOQhu061K3HwbIPoj
rvw6ekk7Xz0ZLBuPDsIUdg5+fMvZ4NyNHpLUEVYOLKYQGYiJnDevYGVnuCk+iyeIz+uPEfK4Iwmy
8BVnQgVyf5a+9n2B+93A9TdDOmR3NeuTGxxPqn3vgq0+4LL8e1QgCC1tBEO4eWU+E6rlvedX8oev
q/zodL2Hr2hKAAEJyKHoBV0Zv2n2rCvVfSuy8VcZmGELEp9Zix5A9BBM8p/UZE2zdRD7bhBN4iZ3
DbzZPwViKXZhnzlADacJ/0QFz0L/PkWxKkh2P0CMIwCIZdUjGZro3laIBSO6Sl/cUBBnb0EifRoG
PdxAwhj8bP1ueulVjmUU+SOxEix68WAlnNZQbvf9WhqeHVNA4N44csw3SSAQ8Ab65Qak2XqTd9ID
ONcJDq1DxS4RTiqQmuC724jl07oPvd9wahvkcuJK3oYweEM85HwkFp+7ngMVuhpgRIsz1qotZK96
zcoGLeAAtFkLjWVfVyDCTYX3PDkVRUTS0BxRLdJbXHOJVx9X8EflquYgSkBH4R4y24AjxBR+ZBKH
njLbrMqmjcZu5jQNaMuwb20MLHB11yMstwXyOMgfZODpdYh1GtkNAqx2Yc0GH8DJWeFYiC2CAa14
AjsTKQKRSMgtEinrTQ942g16WFerpIX1ppLn7yx2E+OJ1A5WSMr6eOBD+gSYRLNO2oigYWyEM1NH
xr1uc/dubPL+o0Ju2w28zvbGSynawyJGr5Ep+PUutpCB5yUPzZRFSAJggCl/KFlPuzDTw47VmsHU
Z9jJdwFHFg74aoDOg9w++gWWlxRXXYyAFGp5R363aV6flFtgbnq9HwHlN5b4mMv2zQQAKmJvnxeb
utOgfRIXGmDhMr7FhiN74p1QxWYYbIX6bc7rNQia1cZzR6TDJPjyqIEGFRD/YrjRowRFF2FFTb9u
gl6/dT7IxqsEixfImkFFH+oRm8wgsFhgp77BR1OaavqdtCa9VziBgWqHXEGYUDJ8WWvEbm2KQsr7
SIpcb8KEqB22WBaGm4qB+91AaR7daGRrOK2MDew+60aYIC5q5A0WukzP7HPhKSDsEbyyTUA/Sbda
Y1cFtHsrUqC6lRcnOQckeejkfWpYhCO5m/xWI4jxHKFFa0SetI/Qyrj7cCTTtppcDSQ4Hb1TFRB5
R0GS30w86169piHoPjLBrOyw3L2XGDCIDMGq/1ZmffgMq0d0xH2G/ZZmDZJSgyATO4AA5bppffOA
P5rftG4flYjKkfzF9Rxo63XZybdzfdFds8BRmyjXzWHkiMEIi0l/+q1bIi6AaPIJtjC7H5OuOr9/
69wSmmGHbjMfZzZETAT4jgqQ3JFMiAicEbcEpnPohvqlu4tcUd7waAQwF8sh5K65OGIv3KhVlAKA
7uWyOjE2DFWcQf3frGq/R8GpEBP91ODB3hYy/xbR1F9XKSEnh9YpZkKoA+yZW/97KnpkCruk67AD
LFp/7VJPnYAddHCBhJOE8IlnwU/nGdhsof+9sSQ2ZXsUUMjsTeNEb0AY6nylTTY9poPmb4VhQ+wS
Tne2K8pYV6V84qapbtxIDD8CHJlws6sU8OO+HH4ghhR4XDmM02/sjBD84OI08NPP+/LH4GQZW1F8
hU9OAZWM25DxSSEtBjYD4j1Bs+cehQoys84Z2H8C8UpoTMkYQoJyJM8lJrunXYhussOeBmLHaV3d
O8QJQebN653T+gkuFmtLn7KGp2vBvAaIOae640U3vWIw+JsU82RLHdnsJyRlHXHKYmvsqcsYrp16
q4d+2NQ4sN22gAOv/WHkL33Xgicd5u6D9OFbLyJ4hmwrg7VT5lWMo6Z3dLhM7ysPIZ/KjZBXhONE
HFWeRohjMYJRjES4FY+Yv0+xyH+3fZHe52pST7iCj9be4I83SQQaORZemJ/LEWVzCMZegBDwbjDY
k5uctdGbxf3JMUI++Bq7C3OM/Mw+0qLDvSAA/scsqpCe4gxtXBgzHUQ9gYcinPrZlChkI92Cqj0y
m5C3pMmwiwJL3rnQKWDDkdfwOKwr+62TZX9DPYjgsRti0YoKhqwWfwQkyu1xEi0YNXEHGnu4ckGD
zdaDyFke57rtdkJadSqzgtw6GiKGOJsUOYX9eb+I+fMSDMLfOuDTfzQlTd9b8NYFbk/G6kWHMoWJ
JQPolwr4PTYYFOJ2cG11kkMG/51wwHmxJOrhq+4kaMO4f8VphXRG7FSNUSAjCFvW7pA2cWlkif8W
7rQs1dULsgygZAViBZu5kkh7RqyUwtkgmLH/rQp3ePJVWWS7mqvJYGNT0ReMvwkY5KDKVjSyQxJz
LMQGB+42iY3TIJqjcwSSn4Q9IDqqxerba0Th4D/0WuAHVgDNV0em+XgwZdpjAVCRc1uPGlHNYeXF
EQr/r0qX3srjxtJV4sORNpbA7IGGnlW/YFIjqxBLOsJ0EVTowdOBuLbG1qsG9I+Hwp/IQ+FGNG5V
xrctal7QoMjuNGTynMdNy2qD7+n0CwFX2R1vMn+PQDv/5BIS/qqxev4esae5L/qu0XGb9NU2EhYs
s3PEh7cJlYMTrCIUkVIemEjY9LnExHnLHVwL5UO1BYBeHHBpgS+yJyeIJDkw+0gkiYbpJyvCYYQF
3nbbAHDlPO5w3eKuXNZZs/JYBVOo5HE/IRKgS02wapH+cuypcHddlam9zv3xVyWQbIzjmvJWI/T0
sc8zELW7Qu1hbB8/6EABIQYwhN+klhQgPufpephCs7UtiXYUi8BW8BohJ6CxH7BO4sIpjcD/hcu8
3UhSo7bqTS3bu+nE8InMEDaCTWsVC0a8Ncd1QtwKnj+UrAUheqyF48W0TugvgVEaY1dbnZNTUMr2
uTkUjgFjPnNzcVskRbdHeEixL1yvfaKjAdyzz5NvQCUiJAdV93LjVuwtHES143Aqb2nPyZpHHt2h
qoOIEddR9UGgCoPPU577yIVBVFFpOglQfGofvLKSO1cW8iULlH+j8zzbV2navkR+ixAejlW6GnH/
1HQN33R9Px61OwCp4gdwOeJ4KG8h6Q63OHKbtYJPOu5po/9E3JO4khWJ3OZtQsmKnOOyhjTJcUPQ
pTDj65He+bV0Hwfd0XuJ684aMJjR/MD2uXv0BmRGYIOLFDwru+JOF223VtKLNi2O7ZCMgu8gmzI9
WFnnaxl2fgxEn79to6h6bxESAHuBzPg3kwT04SxO+I7IkRJXAgHW0LpKkSiYBevSb6dPP0E1NHa1
srcKjM09tlfeNmqdfI/ZPaz1UHc3Mqftq8glA56PKuyRMspRQYEcJGx4dSObQdxnNaIsYArhz4EZ
keWE4vQrUqvNPctTGGdbKx+Bxap+OmlPXidYVPcgbOLxnUFMtfWdYIWrt2nblue9r0CMBW2RHYIz
85i+cKuQcgKD8neRe+qb7X39PnFvOPBuyPcTsmY2JoN8H2GG5CkAI2hd9KE9lAYwezeDDa5DONYt
DQL/3pZMrAFEEieSmunGUwMWrcgU92E/YN9QFWnxE1M6uR89gqAG5oLAa5jFcTzi+Y2iE8f8Kept
kgq9yWGkxUXd/3F2JsuR8koUfiIiBGLcUjPYLo9tuzdEjyAQYhQInv6e6pWvflNEeNvRURiQklTm
ye/Mcj/UyBq5U/1xayj/YEth3aVC0YNdePaWW6x5D3CW3htt1f0tHHx3m9Zo9herNBzafRnl+cTP
NG9hPySZ/GkEmXzgLbSCxPWnY0YSJGPzZKN24gSw6sF+IY+BkP6ZcoNFrTl5HQzs2mwPyZD3jc1B
eZy8yX1s4BqyKcfSrsOM9CILSzVXZJPlMnmqcKz6yzJRPhplw+9x5M42Y2HX3zwFyAsqlNZmLM1h
V6D+tk+GvjuUTZ6YISBkTmSztoAHChBXsc2rAb51Jc4/DIZpt25q5gevcdnRcgo8OOUHT0KV9bZM
sdfrpsSpj4uLi1nau6DnO+QFLseticiIItfGK6l/T81CnAGbNuOSmDQihI4bnPKMU4bXsqdmHRxr
1UI7wB0cV80J73h2W3FymRpup8RzkfOodAgRxgkcsUDBKOvG35kZsp228cvTMEJTNbqUvFcTMF0O
a8Yt52n5u6ngcgAzzMJ+8RvX38HuDGeArhf3YprTexShSHHgpE4jq+sNiC3dJLwUXGG9piTwobkF
uzTi5OZ2zHLvNQFZ4tZUuXGAvq43YJKQ2qGZztnWsoJsulBo4DaLKgiHdtknB9Kwi8/IiI9vY/gT
3CMwvoGdOIeYf+q+UzcXr6NCWqwaK/2elJl8ZmOQohJn1LdSmpfwnia7wXfN2zof5BO+bhlO+h4/
jSjF3Hg4HLfw5WoELBUzJZCYCevYO1V9GscUJ3cLVe8ALn17xzdx+gOs5CcZOJIfCUOuRJQMOuwi
eEy8OntyBzhuYDKrkE9iahW5o23dHPrAyjHx6cLq1HbN6l3ZnnhWBvZ11Tcl/A8EeiKoQtw7UmXP
Rm/l59qwg5PjwVVAOXTAkKCDsrcoBF4JCPZzUY8HDGRnEG/BS6oORvMRnLXpG9wkycYvLflaGjNe
uUHBwim9ofgDTgV7xJnXP6JW0910AvmVJzOwgp15ekCVGt5qFgo4c1IktzjLsYMF7faew9zy0BaJ
9bPwk/kgZYui6+TXJ9W1yRYnrvwxH5r0JjWQlqLJFmzx8Ta+5XBpuGfMEHuF950dqF/CZSiwPQRI
WVdIWWsc9G4dghWbtyZzd0hwvZ9gg0gOFx0JjynieeTehrdfiVYxHKZMOD3GMBcv3lCBwVwdCpC1
c+D4AKKNiO/MmwMnzxobeQjsjQkbqTczKdxnhjlvsunRfPqJiqPzA68vffGJgNGXn3HvbAVSHrEu
7JfctG00A+qMfiO2GuK6QbswFJR8S2bAl4raDV0XmR4dar86dvmQwaiazLdZIYw9JNHWaUqs8i9s
md1YFDZnWwsO3Kdupn0aYh/TYwBX6OfKd9RTpdo0wlIyXgcJBDWGNj3YFGMM6sF34YwKG/Xidwoq
4BjWsw+zaqOzcLoBfZnDI6Nl90E9yne7sopjwUbzr5MGcMbAeOD+eqduYc7A9rWG85z5cChFxTeS
VrfD3DQ+SO5vz3eSc9G4sRybR2bBowsn5hu4Lb/RPsGipr/tBHlvE8wrDcMFTaatYyzqASHXbH0W
Ja2Flt73nFs3PqyYYP0ZJrT4XvbPltGHQtUwyJU7w5axy9eUAwtNd51xgQkpji8gtmZg/uHJQ1B9
M+0VAflCJ1QHXFC4+OSwMU6jgqRwBTM3LqtXGqELjWMdbKFQlOB2L3kkSAp0GLLcYZ+6LpJxZd7k
DgLR9SWydAtag5oEReMPgvIIDSvod+YfQzas/PQ/ye1/taO2jraYXRtHlzRLo5qm7h8fHaebNvBR
i87bATLYBK1V15kYigDJFAbECzbMgaWQwWBnJkrbAZYHCTJOVfMkH4OsG04DptFWZAxLy4L+fyN4
xuGw4dZFUtSRSKrxgbDujzvMK1KPpeeqNbJriejfXMbbCh9j1V5mG0CBwkj7+ltbUIDaOvqiRtOW
oBTIojorgiibJUKc9ECpHEDQvk0IcXZ1NuXIzw0nH0CDa9o29ObcPV3/A5aenhZY7NwozKyDBgCk
iR8+6jthMibv7WitccAX5Fk6HqMtTZgGKRcqEwrfJRhwZiGcWu2L60Gx7QlwyySDl4QkEDh96ZZ0
bgaFt2ZqYLA86pBNjp0I7eo9Ez+v//jCdtY5Ga5hlspMKx5N6MckwRtBHouuwhaeaysBYynI6pgM
lLhJr4SBKv5IZaRwpo+GzOLnthIKYgCz3/PS51BqBQZcwWDPncOnCyfzrD5OOIyAm1AGK4t/QSem
4zEAx1YJGSnaKlb7mqT2Ka/Jrd9Mb6hhf4NO6WSU8y+/IV9U8eisjHrmxlRNOY+IXd3hLHorgukV
hVV4z3UrO+5fTP8kmLlavKDQVKeA25ZR66PCu0l6H83qoRbOb5c1cOIsW3/fkCQ9CKQnmDIJVPEL
53RM+Wcm82+ZYRiHokPj2K5odbys5SNsVdtXp81R8a9Fy2PfQDKb8mnYeX7Dvxfc5Td9BwLaHWqJ
5qs9ZrD+5UYCsYDw94Ey6amhcAqncOTde/h/Oybgm1ej8/5U+SSb8dmY0Aav3NY5zYkBsCLr6Nl2
++6n5xU1DqEtaU/elF/qchQ12Wpsy63TGmrLVUu+wxaQImPCqfzekzLYQ+9TFSDCRy2yyOJgTg6M
tMWkNjkgLWE/KetQuAzFLq+C5TirHP6tx0DgphLDEA8Ug+H430ksRSnONYaiD7JLBE4rQW6gwzTa
j21geIfcKo1nbP5pM0NEcqLpLGEH606IAiBs9PgqxkS01q/rO3MplOqIktJOYK3iY/EIySAsMVEl
Opill9zDjT3f+ibl8Isp8imaqcd+Aqojzy0qZD+uX34hkOoAE/jEAePvqDyye2t4AOr4ncwGPRUV
tVeSwAV1mKuHamMAaROr6NQH5p03/bYNeNSmw46MDInw3+u3sRDf/kMsySDWDTiS4QDS1m5+wdf7
gCNH6KHKef0KCzHlP9AS0+twuBlydBcnBGi3NQmkDZ33BNlV8lJLNt1wYpbf+iIRD1nnlyvQl4XH
p2NMGjBMmDUMaQQTvw1aJGg8/uhhk1wWYgfNxEr0XlgGzuW5ftAHe2bPYEnqQ8JHaQvLuxRzHR6M
JIEaa9jb9Se49I4u1/54DRTEfAxcFajJgJgBqUq6QdLVn3lF+1NfKLa/fp2le7mkRB+uA+CUb6K+
hA5V2WGLX+yM4blcs71tKnctP166iBaOoTrDLEfpIwGBqiVMx+5h8uFfa6LRef0uluKCzjexUonD
GoQAgGcHaJ4nv4npCzhNejemb22UXaF+5uR3JVMwPy66h+uXXbovTZ/Ia8B5qIuNNCZ3ZfVYkrtg
DUGyeEdaJGgdG+bYDnKqzPoNNeA2gLAPep0N5JP7LC1vURl+zkqE6/T9SzdjX/byh5UgUKiGkAMa
+6xD2a6ArbvE+c9cG39b2Jo65kSZbIKsGYrt0RlCfJzhF2mFDk7pNgqlRr6WzSykojrpxFdJx/Ik
yeDn5d4IBvd3u2++I5v7xZP0XpnZnSynr71+HXnCXDI4PcfeCdBBwvuf29/cc1aW9EIA0DEnCaxT
G9CBsojMahMwCnlfC5/zdyNdG3NYWL26DRqrUfeFr2YWudCwBa08mMNj3tYrc29Lv67teYaJCcto
QUm2AhKWpnvn9285SmbXF+vCic22/n+xVk2OrYH+c1SV9s+U94iOgbi//ttLf7m2q1UKUx43hyVc
MqI2N/jACip0Jg4erJVXTttLf762uaGXc4fKx9y+LJz2xBKabITH18oEdOEOdN6JqqCclIpiDLwt
4b3ls7+wWK/RaqprOE9e9DO2d4DsOIX4BJ+tAY6i0Do2u/biXF2M9dkgHgJN8Dhl87hpZWqGDsr4
rGtvasZ34DhGXVufMtXaoe3hG2iXzmPh52/ODG+RzFObhtk3Tc7+lK7aTqY4TAOF7HImc+j3cOK+
/qIWnqLOXXGsEgojazSgny/+mKl6Y4SvTT4vZDD0EsY+RMO5lxTew+gyFkjczZSAaUx6DIBAQRrQ
d2htju00Hiy0X752L1pOAftie54tF3Ouwby1CjOe3HJlryythsu/f7iVDmblrWehrSlstKRgTw/Z
A2rB9HD9L1/6eT2DSMt8htFYcvLUU0BQG2p+s7WJjKXf1oKIN/hoIlWYmTanJ/jThTM/ZcbKY1n4
UugQlQtwCHIQPBY0Wyu0Rstn6Jpu1ZzH5pA9CuDkISvafe0ZaSHFxlnFJ46HZ0Tz77mb/BoppIXB
uHIrS49JCyeqMRzk7wb4Rv1PDlVS1ZzJ/OtLf7pOOekCd0gwnQjr6sIHtgUzYnMG0HTAf1z//YW8
QGebFIVqqVQpi1w5dJAaBv5Lp3KI37hJoT33FCyKhFj7biw8KZ1RkmdiYiNrIR5Ior66TW10D+GY
ff1WFj7ZlraHU854nXsY7ZNJfZNxcYKg+QfNkBsoCEKvX2PpBi7//mEzj25Vwq1OZVFdfk+ZODYc
uhvyJQsaWzdKC/K5CJrZNE6zwKkZoXrIzxghXztrLL1qbTcDMpSNOdQ/UZcfLbSw5TxuHfMlgcSh
CbKVcLR0Eev/H1ANZFFuJgikGfqBWZqWcPOAIHVkmORi6OEmzbC//iqWrqRtaubPqQMFAeAVtnIj
Z6TVA5TJzTGt7PQ4Qv4S8magp+sXW4hWlrbFod7A4MiISGgFIMbAePGFUOcHKsk/58q6Nz0s5CKo
VzKghQ+rTi8JeAPhpA2uzpxYB5I7+9QMVk4ZSz99ub8P6zcvchgozSC9CWmdcCzcsXytwbOwNXRY
CS3RMAYRBVEKrNEckmdoRIbVzb3wtnVUCbVakftpGpzKLO2PpZ9v3dy9c3P+1CF3xhCM+XL9TS9E
Ed2XDOKVwJ1sxz/VWFWWMR3GMn0cVPDgdGRl5S5dQvtk1ypBMQTCnahLICLtjyDt3XUOAyHLXlmu
S09L2+qprFlh9BeVuvU3HWRo85+tk29KWEZ6nrW7/qSW1pK21SHXxOHLvUB2qPVYAmHuEH64/tNL
f7++t2Fl5FQd9jan2UZSCR7NL0f8SQucJ62VF720XrUtXXH4UFYK2MDBmOFlWvnDU5NXEPNJtQbF
X3jROnvEMiGYHEofeUfq36ZC7u0CJttGFTwZJWbtrj+rhfvQOSMFOlXQWyJawMYeZGozq7f93JHQ
nJi38qaXLnF5TR+iRk8IvIQur2PoxC1m0VKMlFkPA7e/5n5g62Zis3B6J/UQltB/3ghYtBaYPGs2
1bgGi1uI3zpnpDDZzAqMLp6S9ga1UbhNYjADvYSAqI1dGtu2/iLrQeeLCFtUHkStmGzq3nhpYgyu
u+HKe7r+spfuQ9vYOWOOI2pkzX2b32W0/QWHnzNm/G6pIQCNHl8LugaOXlq82vaeqwn2axBPnvqq
B7e4ecus2d4I5uehnaAnff2GFnY60XY6r8zBoUWCfIH0GyOXKE8iTsGpCKNG4CSvsc+Xbkbb7KYs
KaSKMFJHnn5w8OIl0Lh83EliroTcz/cI1REibmUJBQ452vQDOwbdqw9Jjsu/5paJLPz/dyDHXFOJ
mWoExNJqX7Jxnl9Th0MHknssWDkKLN2BtstraZuDnSM/tLFB8tSHav1ZFmuU1s9fNNUZIsJQfTNR
pP7mGBfFH9Y6G5diNLTIQ4Jxyuurybwsm/92HqnODqGuZ0sw2lG2E6V/zCDUu5OTMmKJoQsI8gCQ
wCjDvKGGN229DGJxXgUgJjh++6VQSXW+SA5lYwAiMr68zDkVcwv33eAhYMHKKgsW7k/b/2VFjTbx
AXlEQvTI0KO+zLU/kKm9J1b+A1MP9xi7+oHmwdcOPDTQogDmJvqW1fjIC85OLicVJhcx+tAEX3xe
+v73EjQ+XN87eYGP+cgktJQ8YuR8Jbz8S9s+WxDaxh9gTmqbHF2JevCSY+ELEyOJnKLRWwPeCR2/
eSg8D9O8XcgCZYRd4zRHQfJ+2OB7itkqBpk99BSlqW7FrNzj9YX6eTyiOoAE69IYSsCiMMIr0SCv
G+fRrkYzEmkj37xubg7Xr7Owp3UAiQPJYRX0CK+9l3Uh1n/cw9wGOC3v+9cuoAUNz06yCp0FQCkn
93SxZw3TAYNUvrNyA0sP6vLvH1IPQKCQCU6GdzITe5Pk+GJjOp4Udlgb3752B5dH9+EKFaylUSa1
eWSP9n3tY0w6bU+SNS/Xf34h7vlasg/lb9mJADvWgiZim5LxVSo05ZP2WPnZHpr+tS7f5+k41VEj
GQZViiG3eOQ4mFqf8zn5PldNufJxWHoPWhzAYFBRehScmSpRL6nVW3fthGyczgyTLjibrQTwpael
hQMhUphiZxleRg/qqNf4zUHYUwCjKgWIvZegB5PSNVu7z5Mpqis+G5a0M1zhaASmWg5XyTrb1nPx
103Is9ENmHPGDDoZ4bF9fSUsPEJd2Zn7grlT33QxqzorxgkHRMVG5O6L54rqr+dhYv/6hRbALVSX
cTYBc72ynqrYxInAKy0DQyutsZkCW2DA2/I55KOZfe7KHLSDMnFDC/ZKu3a27QPvAchZueGFFalL
PvsEFVyo4dGtKKBzmZzx1M/JSgtnYaH8R/OZdZhOZqUZ9WOKBteF8JIXzlNrdjdlifFa1vCf15/m
QgjVnc0K2tUElsMiVgoDtDTzgd5VL5WXrIgrF1ahrvw0rXk0pCJNzHz/XsjxHY1NJ2Rp/jZBWq4c
nIbGiq0wBJduRssfwKJqDVvZM/RTaGjPrANwQHC5TUhb7q8/r6W3rkUKzGnhPJ00JC6q+RXD1N8w
RPPFn9aiQ1C04zC6dRPPQ4NJ/ToFWNUzzS8uKS1V6C0j8/sxI7GS9i6fXl32pEo/ovZznn/toEt1
qaajEm54DVS0zE7MbQOLlrB1YJA0O0gDMpOYK6XkhVijCzQ9H9NSokNC4bTdczCrnWFN+6z2bvpV
1enCUtJlml3ndVaDyceonltvS0ieP+LxJdsGDn0reiLrsmY+yd50nabT+FUDFGMbp3AMy7ZN1Zo7
qF1pD656gVlUUO2Sv5Wr/D9dBgBmraA5FOOYPTpopSLKFeO4TzpoxOxAmtFY2eQZLgFjE6q5EN89
TxbnNEggi51cw8b8dYGZUDV4f6/vhIUYpUs7Ib4iqTW7ZqQmV4UODd4zDENOAFcNdZxxlXwtzv5H
0gk2UJc0gsUwHcBgjvfs2/XKeWPpJWvxwummsmd4rHEy2NBL2wez4+ATpCuf+6VlqsUKTFqkU1Ar
FTUqfem8LG7q+gko0ztli4frL+HfevxsDWlBY6qJhxnriURN6rXuDmAa4C+SoAB0Zx7PHYbq/jpZ
J6B/ddQhl2Q4glbl3PBRqufJKIMNB9Q9gg1REHqt7LcCIsFjoYb0x0igwL+AxU85IdZDx9CqacDw
OfpcdQALCDAFEznQh9Rzsk1vFf6hmLm5Ny8zQ/D8MnY9Nd2txU3vfmwTa1f5TY5ZJbYDxurXlAVq
73A/vQeHQqEdFLhtssG/5geIO8q31FIE+k8cVJqemxhqb1QSw0wyfSV+FwAxGphbKfm895op2WKy
aNqac+UegqRxH0VPvVeLuBgboJgfbsaRblifN2Bl+fnOYybq39wfIFCYuxpD7Kaxo/3Y38IIhUIy
n9i7629naYtoMZfNmUkbZck4Ge2f5UQPZZ1VoW+Cc15xTC1O8BS5fqWFk7OuupxJ7zPMJrG4mKGb
HaTZPlKjEQ81IkuMiTK2N6zKgknWJE+tCoqVFf4vTfhk+elaTCh8eWCxPotblXLAMoFv23g5SEak
aOixhGB335lZg4SdOX98gtpzrbz0EBQFpB+mYzx39tAe07I2j6TtmrPVNAD0mMgVctkrH8g3X94H
QwaUQIB51CFsgLVje7Oy/N00FV7o+uC5T24htzkmz7djWhT3qbTmnddCV+0QSuGZRwfrwCe/uAHn
o9gHfuFFthoBNJFg2djw2ogtCl16iSFY0KCbYtz57niawb/wPWMLhF95lxtmGmOmlx39WRVbyWZg
zGBydpwsjBTKss93mHssQl50CvNFbnWPcTJ7bysOCB8b3nM+AxZIk+otyXl1wOg6CB2C2ngbrdiW
oygxFUIrQLfIsCWG6YegSyAZUzI9Zylvd3bjd3h/QI8ZKqkxBg23oetrZyFM6bpWExBEYo+JguwG
+YBoHlrL2VhwMnaqeUWvtZA16aJWyyAdSYc2iwl3uz3kPfY2MBp3Je1b+vVLeP9wxu2oa2Rg+LGY
mcG5xZAhSm5f28HO5ZIffro3MpD3jGDAxyd9UENzA1x0B3Z/+YIx0eoADfja+WnhW6Sb9VkkrUcx
2GOUzDOJ/NyaDgkqRTveyHwlbVq6hPY9otK2WddUKmq58w0Tzxzda/auXF6vhIOllaR9jFxMqHkF
6EKxJTFYLr9zcZdjo9f1Gt94KczpAdWSaGeQJos5EAu8TyKfFvdjrw4wFH7ACN5OpO2hSdwf13fG
wgPTVasW/AVrYMfHaLSf5y7beOQcrBbtl35cK3oLVsp8ym0VwY55C0QzRqzlTk5fA/RTXavak8wy
DM/K4txtHgrGjkVPz0md3F9/NAvnOl2eytUIh9UCuESo1k4ZKjNhZaWPpOyA1itexEBueGusVdcX
1pUuVwX9CBUagffQVFkYOC80sUM+8o1lz1+Lgf+Rq86Ti7l/Y4iscvQ2adJY4CsO0RCoFz9Va5F2
IVDZWr5J6tasUniixbLP7sesFBvs+HRz/Y0sPSRtd6euyvxqxOYzDQPAPKOWoC1yuN3lxInc3h1/
Xr/O0rrVNvngOS2yTjlFrWvsx4zHAaixQNjtr//80sLStnhNJZSKMq9jAYukGfQM/6Yxyy1Pnoqx
36hkbVLsnyrrk9RF17HWAEgYvZ2CRPVQn85VvTlTsj251eZsHrMs5HGJZlfYyTCasnBj/nlyX5+K
p6f8kOyu3+nCg9QVprCNTjwllYgplsXvoODZK51Ix8IpG/2VvHBhxelK0/Ti7muU1RR5aHhiVM3b
A5G61t1cuoHLSvzwcZzytoPCWygMzVqPHZVvfpvEvFybJFoI9v8EyB9+Puk71wZrp46V3e+AednA
oOxuhCdn4Ew7MfQPkxxDuChcfxsL6043+SNFVThZ1aqoqodYBNaPEeBbsETsB7cet6DUFVurXx1Y
WHBdo7rvX6DgKEClwM2N4P7m7X2lGL5e6NZ59oYl811Tqi2GJnF2l9GI8/8GTM1Q+c6mMGhY5OkG
9eqwBZCEeHRl6y1EEF206meWZfKKV7ES70Ng3NEezNHi+zg1r9ef8dIFtNAh3YCbhvRqkBieef5e
oslvV6AgmCshcOkdarGDARtWK3OScSD6Okw6iMdTmf0qg2ErajYAmGXfFoI9X7+bhb2li1cV7+uh
GHA3U5OAXBNsSFMfrv/0ws7SdauJA/K2k80idhpyNGyP78y29cLBatdKdUtXuBxZP2yuUbh1gEqy
iNMeSPiOHD3lnjJGv5aS62pVezQgnbINPJtq2lPeglIjVl7y0l9++fcPfzmwuzzvUm+IZ/c3VhOI
lXzrJNn2+pNfeqmXf//w664x+gQzkjw2ZhxgW4ocpmHOmlfs0q9rCUCdgwDWtwJ04ly9S6M9EOqv
bN6Ftf+vyPjhD/cta6yyzKxjMwHs1iWQcd6PJr1PpnrHZ1TZp3JlcS7dhLaLLQVm6Ezx3SK8OTfd
/JT29ZpVzUKE0JWo6LbCFLSu8VEumuqv71X+XZ+y/mxXGLAspTF/bRHpItQUFEXZgPwbk7kGZYrC
6DKPEt9+/NIq0r3zfElnSIV9EaPQITcd+GbbCUS66z++sAF0KWpqwxC2k7OMBVDuG8+kL1OJie2s
NFbOiQtLSVejpl5jFgbKHBGQpSiSiUCEI8OkrTLN7zWxownz+5UzrKQoS7ej7ecCqX1QCyynumB/
FTHegGt6stx2e/1pXQLaJ2nePyDOh32RMgdYVenUcRM8pYyBQ2WEbcdDRm4GviYhXFi2/0gMHy4C
6DkbrYmoKGHtFsjKUAJAF1QAmrndyq5bug8tvRf+nGWB2YmY986W1PVvTIdjjJIPvy1EwU3ru8/X
H9hSW+Kf+ujDzUyGC/0mQ2Jsfe/f1N6N9uqE+T0UMcP+p/tsP7nn9J7cJLF1fOK32Qv72sHi37Dq
h+s6HHgBOl8Sct5vaf4IXtF+1VRuIZnUxaptAIcnDIp3MXpUmBEl1Hb6kKCwfWTCy/cT6CkHagQl
Tk50tPiu6ZR8uP5AFxa4LmG150ueJ5kfodt5w4GnCoNJfZuV8/f67y+sDN0vrwKRjlTKauOEF9vU
64NdXTtPog2eMhyXQiXyL9aodCErgGSOquvSjtIWBEzT5K8OfAkU2O/X72Thy6LrWP2KKTaSxotK
Kk/MpUd4tf64/tMLMU0XrlqQekHkFLgRB0OyQ7cjsV4L+5ECTQ1idZiZa8fwpbehfeJHA64YRpp6
kQlbJ9E+u40BGOywYZAT50O3clpZWlNaNJiA0XKxVyA29OT4zMGZl8C2QI4dCsbl1yKzrl4lU291
XW5nMWy8X5vZOFaGdWwy6/i1V6Jl61QCn47uDTwlePM4DsUZQyHfUFXalW0BwwOMH5HmS99jNLO0
rG6qITCFbjAaTfIw9PahzEkXXr+Nz2O/pYtXmXL7oZ0QmO3a+ytg4wAAs7w3/FKGTVL+uX6Rz1eV
pbvgZQOQkgxAmChoa9hqRx6HE0Od7pT8xdpk5YV8vqgsXcRqA+JNgJyt4hacPn7PgPnt0Fy/fgdL
j+ly0Q/RPW0oY1VWNHEAWcAdilU9yKQz8MaJerB4wFfuYelBXULLh8sIB8YeBSubuDJZnFs2AOzj
o5LlOQC+z2hBRL9+O//G1v6bV4Bf8P8Xwoc3ANYQD8t9aG/YsQvdzb4LT/k2ecdwVrOlD3PkRcZB
7J6y6IgmVfGqVoQDn4dJS1etGkCDWrJyRQxrNCD+2zndGtz+2kHCCrT03q48WLk7ZR3nprkBi3EK
hcD0DniEhM77mfqxO64UkZduRIsAc2C0XdvwJm6Eephpc+NOa/iEz7/3li5B5QGGRrLUGmIzI2k4
DdPBBv4vtCg7t3aDIg8YFBg/Baa4adcS88+/MZYuR50Ms+dihIAHeq08zODx3ICiD9ZnBiL+HKb5
+KXAbOm2eBP4z11H/D6GAKm5BdOweIahVBIPtVus7KOF7arb4aG2IeCU6eSxgBsafDCAM+yt5tmH
7AMon7UF8I9S98ku8rWoQFoCflTAnKgYfHlUTlZuhwHmFZWdlE/DSNltBzrnIRg5PxYy4PBLgOIk
HWnzHfZS9BEOhxAYGz2JXJWYR2gNxBnMVQ/kZZWfewVEB5Vc3TkFGv09xPKYwkjmcwUTzlNbuB6I
u6Ce+SA3PgZlS46JN1XnEXi0G1uh4DIXjh/C1Cu5DUrT3gWNKm4GNcA0DTZo8DnygxeYLZQb2QXo
1NViPLC0dUJRTs6uY6LfdCPg7C3D+MQmHZgNoxMvA9PL76JEmPYTIOCoLbJJHg2oxLd2A7deBzDJ
vd2PMs4NWIROblBj0hDGKUFqy02QoeSXjI14QT8ESLXR9OCSS7LtELj13jFntbUCu90LVfjbGVZp
aEH3a/nZ0qLQgmsuAWtlPksimSEaCOygHsP+2FalXIkIS1fQoipE4qBwKYNG/cXc0+23XQ2cTx6K
Zq2FuPCB0H0F5xS0iAAg37gocVZT5rAdLPO+z70XJAl/4f+ykvVbC19T3V+wnPuyVzXpY/uQHNgR
iNioP4+35jHfgru/wWzkxtpPN+6eH9sIM/VHcZBHwKJXvrcLsVWX/woxNkni5lNMqUdvS3R5N1Xr
iK9FIF3t289t5fQQssRtXUVSyl0wuLfG2K1En4WXpEt8K/DbOUybSAxtKFDS3/2hOWT+UwZNcW+v
dZqWLnL59w+pQpKi2Ad7bAo4oqz6UEGTsvUELx5Bx6hgQDCoMLXk8KWMHd4L/381h3EHKiUb+U/2
Y6A/ACsKffa1hEAX8fajJcZOOlCOUhW6+fckWFnEC4tIV+/2lkvscqjwmg3HBY1leO9ksfJAln5b
2+qqE8A72zWJMXnX3/QBy29h12Fsr+dnC7vP0w5IMBjpGO+8OVa+v8t7BOGcH0v6tfK59e979mHt
wNQHNniwAoqzqX/ykvSmqbM9xEcrqumlv15LjDIOXeUsOhIDkWzOj6L71a1F2IXHrmt0iSNh0VFI
HzMIQD0X+E6V1sobXQjeuiw3lxkpFJwFIxD7jwoKKlvCK9DwyjeLwdPo+otdYJdZujIXemtOhDmQ
2MjYi6IcPqUN/9M7zW6AjRYm1HZGzU8BvqmMWYfrF114H/9R6ma+5xNfBlFCq7CYSFiUBAZia22B
pQd3ueyH1YQCUcu83GixFZr3csx8uAcEtxAgDFtLwa3w+k0sDE5YupJ2dgvmTE1hRUk/nRs6go4x
uMNWWSTf8Im5z7Ct9UKrc+qfKcsU5sJQybzkWxBCr7F1l25V2/VMAAdrQFka8dx9bwn8OJmfxZTT
bg+vNW9lkSyEdp3kOSgu+g5OZWjkNjAHYRtq5tXGVMljM5CdC8DvyoWsy6nokwRWp3Y6bifNUri4
EtzPM/ihwDbecx3xLeeDE1fKgxWSEUz2vJn932n/P86urDlOndv+IqqEmF+BHtztMXacOC+Uc5JI
zJIACfj1d3We8nFNU+WXVB3XKRo0bG3tvQYi/+NznTa56G5dBy7CRRESiLHr8FmEVP7wcpEXsHyt
IcPrwWAgHeCrAP4eqaFZI7r99ZWwtpwX4aWeIgIYJsKLJD/gh1eQH7CU+NSjl0BUH65eoRvZ8zkH
vtIGOg6WEZBI3CLdrFzrlnjTwu4jeBjDnA1QNj9tIwdq0J6Zo1MXWPCqbauvJZYUIfYE08Yy2tg5
Kxe7JUKSDaOAgyJILH031HAR7V+don3iPkkHlN7ixoWAqunmjfbLSoRegiXD0oeMWcSbs+nku+HN
u2XxLeWxlZn3lpEGoKyG1JVzwho4GqtpYfoLd4h6qye+sr2XeElhwTWOW9N87m07pcOYhOFD54gd
jAs3dtzK1l7iJL2mlXlEa3IuRphBt0F7KIsGLFckP2UBcku/kVOtjRT935hc0pEzqRtyHhg8oHwY
IRxMUE1pxKj9yb2yqLSICfiZcLACeDLw+yw0D+HEYd7INg6ttblY7PKor9DmlBipiZDUwAUsCgZw
A57zfPpckrXERwYNPHbyyZrP0IBDwaN2X71ZvHAPe+JT0WSp6+n0MB7mIUMeNJbzjwlGcrDUUWWT
TKFk3z73G5eF9u/h64UZ3MjQnqmKQe9VVf3056zbK5e5G1+xsmSXWEnU66hufEpOI7KWQkRxVIBo
2u0HGCb71UaqvjLbS4ykD6gXnNMcWIuIPi2ku6+t31DfPZYF310fqLXPuMSrfwYq8sJOwE6NnGG7
mY4uTjuPwnHN8shNi5pabMM3ZmPEVkLgEigJefwiQjmNnPSQQY5FqJ8yyjY29tpALTb2VEGnAQ7L
5Bx63akvG8jXlKDHlxJKP96v60O1Ejzcxc6m0wCrVIEke/ZzdH0g9yd+y6nYGJ21iVhsbIabTU4r
H7i7xsBw6JeYyrTw4YvbwVpK68P1b1hRm6BLgGRWTUNEHEah2Vs8lkV2tAYJYs9zbsFbD/JXRlz8
AuieSFAhPLFx9V/L75ewyMCBtr5psFv6ejzVwXhTG3OoCq9LCWvv7XZIODyzxjwwsVuOW2O6siqW
QMlxzgeLwCL63Ag4UdIDrOETOSgY2bKN7bOypp3LL/+zfWa/MNC3oeNphi9xDp+VtqKPG1O1st6W
UMkpRMPUYw46AkhA9zIPy5Pkpo/rCDaLKnRgKAT/+iodipzCNzK07BGAIFhBpspn6ls/Zu6N47T2
2Quk+526LlhT119t7c0WQWOCyKvdRcCI0haLlN0KSydNtel+spJ+L2GUYPvkgImiCzMMjoXut0Wi
EwBWzQ7ixlMK6wMZI8txbmWneSKKgj8Moml+1b1XbRziK7nhEjQJybmRa+gTnStO9wZmB+0FYMJ5
Mrb2DQg0sx7Szw3lIqiMwqungNv1mdowkZ2zo8r4nYDH3vXHr63PRVRBBanNmTUKmGqzo9vQfQP7
2euPXlkES6QkBJUHWsBW8ey7zmHo5a7Q9GsY9BshY+XNl2jJqbEqhYR5ODtyDp+B9qEVcNvt5yjs
dCnr6dbQKdaQcAWrXMRhS+CJ+e66VuJEt15/ygEtuj5KzmWkP7hLLkGTVg6v9r6ZxHm2iyEtCxhf
Rdxxzn6Tw551sOzbvm3MMQgmiDrIwDmWBnIuYVGyG0K6cCcj1R9Al513tWHWTz4QCgdTL79zzXBx
t6v7Z9LASU7DSvno2EEQqyAjEPzPILvsw7tRFjCL93gg9jP4l7Eac/+LF5BNsurK912Wxz8REFea
CvLNtDmH9GUSt6Qsj5rDHW4Ok+sj+BcC99EILqJNj9NPwL8Afp2jziBur2p0XAi4dJnh90HA4W8e
+dBDq8YwnfoCxvWFtR9KyXaR305HKyNV2s5tnYxhG92WdeXeu9ztNjbwyhlDF7WPjAWhaAolzyMm
NSf5LYW9ryz53vL5xhpaSQ2WKNA8CB14fTeIh6WxLx6r5U57lvMfrq/eaS6YlUC1r9sY7rVtvQhI
XqZVafJQnLMCZETVNfBUr+E2bpfe54T96RIP6lJ78kFpriApA7f6nnjPjBXnjJbPMBO+bzqoP15f
OithfAkIzWGalFMq+vNod889rM5hhvalY/Nhdh24hAen0EO2/rnfurzDP/uga70Azr8taMFw+I45
g2+31yWZa94qz34fHBhOOtreojatRMclXHSoYKqpqqg+59WY+o3ZjUW7gfJeWQBLoChvMxlFNVBI
0QjyNnWaaVeTiuwNXPA+l60vBUtVD6fTvhXD2SumZ1PZDx2ley6rP01ovV2fjrWvWASNqB5qDTl2
c56tFxiWxjO/KZElXX/4WtF1CQ1t+ZCLgihxjsL3IX8S+aMfmltaMFTH7D3cPO9zgVzQhsGu/5Og
4X39d1dizd/X+WeN2T1o5y1qx+c+uivGvW3cZPJuW29LCHLt+Yu9PwAGSBsG/ootS+/d0gE5ejmo
P2CDFymda77RaFz7nUVWUijCQ/TBzakaPPOggxkkw7Kc0Li1wq9ADtCN2LyyCJb4UMvpQC3NcfZe
jGt3QyOBrbXKLxQG9BvRciU0L2Ggc4c7RjEXzZlGMEBt+51D2ifliBdC+y/wPf7v+sSv3Z+WcNDK
lA7A2t1wrvLhKeIuehbIgqM+hGO0urkgKyd33JdODfPYLUDKSll2CQwtc/j58ApF6iE3/t7MYZoJ
E8Pmu7pls/UkdQDLM2ip7XiptgqBazN2+fs/Kxyc8mDQzNRnTdw/PjiCsFsNfplg+HJ9IFdW3hIx
yk3JcFYCB9VT859Tuq9GKODu9PeZb+XFK6GZLBKCEm2KKGx4fS5Yd/Sa6M3rgOC8/vprz6b/OzwQ
sYAiR58DVq/5jZPbO961364/2vlbzf8gz1oiQwHbkqVubXVWxVA/K8f3701WSODesmn6MtfawJda
9c6hk/ZQxqo13b6BG/QbVDzocw+YirgtfKVPPUoMD63r5F9MJDM3tcvJeWc+bLHTwZ3hbs3RU3ST
iFX6aKSkX1uvJA0EekN5b2Y5J32jxmfRuVOfRprB9znCId4looN4c4LAPhwrIQFWjmpPf3G8mj2J
KGiSIhjmKSZyQnIY1pHfpT23ozqGeFG+R2xDTuY2InFyl/wAFSv8kUdD/aobr/tW4ct/ZRF8g2HZ
br2q2alS1Y/IRDQUqIEMulRbiRl3nMFnz/EseRuOYImRqfDug1m4t3Crr8OY0gHWODUEeSBlAUmU
GE52UZ96XuS4wA15Id7GVv4fCQXZU+e1VdJMwA/bPtTi4qipIS2aR8At6Fo5X8OMky/5wKeXKqCo
vMNi9xiF0XcngEV1lZf6dwPp5Lu2d6ODQhHisS7n56Dyvxln0mCgZ1E8qghQP952Z8IcK4Xr1Q2J
gFwboNOeZriDJBkGAv9ZWbFU3IcZu+Psyyivkmhu9L5GWlERD8yQGb5LxnqaaaN2PnwoCA8AQ6+J
2qMt79whPWxSO2pvAtmIVCoF+vsYBgnXdpgSm1xy9uyH71c0lYWd7yAqBU1HLOZ4gur6DqIqKrYm
gQGenW9WE7Qxs/o77gNMaumwSntkbLMbTgcI7GZxXSuZMieaEjhGT3EHHh3scFpQAJgZUqh6mP0g
0TRWVvgLdy8vHgfv7wdav+cewEfbAiHTRPkph8n3dzVyLy46dDPagKOSoT3Vxqjjo/9Tevk9hfwk
DNrDR4jz9xDjsbKDH1rhjuf2rwyN8B9FABNcQFGrg6hHZhKpxvAht+z5mXaYmrH1LdSGYPg+N257
bHJXHwhhvwvI4x5YD1uPzH2oBdpNbWQ98R4CKLnLwAGdXAgkM0+lUJouD0yiOAuRvOAAmKCOwwbr
JqQe4HN2ZEJUJD1fnwQcU3duVKMSVNZfnM6/w3R0SRtO7d2shA+KjMu+tbb17JfOeJxqq3sMSlLF
EWfuyWoHoRIIjP9Xwil1j44i7CFDa3rXZPzeWVzcTFVIv4KSCXkWlwPBVY/RDnI4APRg87lJMdgC
11upniwPMuhE9UPS+zpKO13BS3KI5iOscq24iuA+MNi4hE1uP9904+jFlPvfmrIC1jbXTjzr+dVp
mQdb+Il9meoAaj5wmjg5/lSnDiQXDyq6lLZgPpFKr/rWaWMdKO6iMc/b6rlACEpq7eOfkPfwroG6
eGXy363MvlhR2x2pCPMEpEMvDqawS6KGoZXsidcpk28+3LOPmbKh4Q7WTKJoB98xTwR305Q1N045
MsyNHHdKuTAh8QNJDv1cyyQqvSDxUNSEyb3tvqJwIfd+O1RpM1r1U8scF+abxbxrsgBg73oCoM+2
48ab2GPvd4WMa4EQUrauvqx+6MaUUud3YauKne+E7k/DS6xLqcvEtW0OBZxW7dg8NXeDk5v3Rgj4
KldldeIBKDdx5dL5zp7q4qlzRxizwdodyNie2QP2PHUODSrBKTht8mgF5g8fC5oQim9G5aFOEMYD
KDEYew+UVnijtLL+m8KoegAestxNKoOVoSpw2XZHT5VJMeXes2tU1Ry9LNT3eTXBpw3VcgHcZV88
jzYV4F1HZXvI+zBLHTHz1360gh1vqx76Ygh5iEb9oXcxn44/Wr87bdltAsMPiMBKQaGCNtM8tgh1
jtoLrPfOh0FwMkzUeamVB9d3DZFAnsBlsT86vl2JHQ+7ooIXrtXcQpif7F3Uk5okAmUA/zD96PQ+
g/t04AcsaWkB5UzkTtOl6Rs1CoJHzHngvI5+kGDccidaSz8Wie+Q11EveT6cJzUEh9pY5gWNT7Gz
y4Ef83b4XNnPXlIjwJF2Z2ir1mcj7+c+BzNq6+rzcQZiL4kRFpxwcNxn1dkQCB7V3ZRoRPdPZdP2
khBRqL615640Z8P6JBjrlHMVN/aPjE6xcDcSnY9TTHtJiMi70cKmGetzqYrnngS3ujDPsJp4up5H
fTzF9lLOm4G2RRECcH1mP6BcmbjTozQ8aX26MUhrM3D5+z8psj2ghzOhEXAujImZXwD+/vX6q3+c
8NtL9gOL3KyfTW7OdfczgwPc4LwoN8IROz0oodOQNLAunXfXf2xtnBapLNZs03s66s+6UU9UQ6SO
FDwxrPlSweL8+m+sDdXiPtuNtmN05+uzx+6D5sSLX9efu7aEFtuYw+9YlfOM6osA3hdKEpPzu2Jb
/Y+P75T2kuVQBlXtBFYNKnDwX1dALILiTPSKfYZeo7a2pFJWvmHJa7AKXkQdYCPnAbryvoCOdymg
hj1tlHg+Lr3ZSzZDCFlkOOkwIJy8X11TxU7J4nL46YdI5+xjSdn++lSsTPGS0hB5Gbyb7Us8mvpb
nvUvYas3Znnt0ZeR+2ejCRpMYCNk/bmDyJ8RQarz8ev1t14hGtlLie3SMn5pZtWdBU6EO09a053t
og2faKT/39AHJckwPI0kF2U6ab+58MNC9cBk75UxwW3Hhrsn85GewU3jwBqIFY+4plOAzkz5nuMO
+qAJCD+xJn7Lk8KZkXX5Euawbt3VAa5H3hbiem2YFvfdOffhuxZM+lwWedz0f3wr310fpbUluggR
ZtYiq4upP/v+cwaxzWyfz1tY37W3XoSG3GphASkNqERzsSPOeG6Z/3j9tVfC6BKkz1rA8qMer92X
Oop7pRJCxB73mj00KG5UrQ8qUwxJfbtVFliJpUvgfg5VSKNYoc98hA+GNTiP1CXHGpEvtZn3udlY
wvdLQRRnUHY8e1TBnzs8UJLBCm+rzbP2DZdo+M9u60CJ8SeYnJ5R6ILCS+d+n032rnW3sz6p82wv
4foA4U0COlc4c+gjGGq7Dha21+d8Zakuwfo060MxSU+fZX/rYVtm49l33q8/e2WpLvH6obY9Jm1s
MCN/j/StCzbEo9eeu9i4Awk8B42e6FSrR6EgVTmEG0tlbS6XGzdzCZy6K/Rd1DEEEVshEMnxW0W2
OEtrw73YvUNvjdzvZnZ2uHpr2QRx2walwki+fG7IFwe8VGwqRmfQZ2HdFW2ZcAh7furJS6R+lGdZ
NuS9Pg/2gwBWe1NqcmU2lzj9SCkwrMBaPrsS6azOd4SqjbN8JSFZgvN5UftQA64LKEDejg4ynmZM
WG0dC1oeimlLhH1lTpdwfJ4L6Uaz0udoiLKvEbwbzpPorKPOqbeRLPxt/P3/EidMSP83yORO1Pha
YV7tegiOGnTuA2jF5W4m9qXmxsYwBqLB7PLSBhyqUnIvJp2nnluLG9ueUUKioklnICpityFTE2ei
thI+WiEUu3z3HtS56VM9EnuJ63cqD6e6q/VZlT9o/ZqDlJdDBHjL4ndli/qLzU+bFoZM1MIWbUJw
aSH/3Oxa4Q0nVij+XA/Ce/rcgl/Egl5wKxhyCsFiI9PefiPZz889eBED7MbUwoXnwLnqsvlIIPBx
KkXfp9ef/reV99FSWYSAtnCbyJm7y/gDth9IXcS9E31zSPXsCwQy3QZvdu68sig4spne5TVHcY2P
CWQ7NoxqVnLoJezeAwx38KciO9VzcdDcymKiOuBN5e3cNDMMMUY3NmP5dv2LV9KWJQpflY5b4d7a
nxVrC/h3BiOmSztvzMnb+x5ULqiRw2sAGjuAnFh+tuWqvLLvlzh8+NjgwKxnBK6e7VAM3rOAxsLZ
IhesxMUl8B7aDaqUOetPqpZ9UgE9drTI3H5uly6h95DV4ShZYYqavDkoMiXUJg+8CI4ooe+uz8tK
9F2i7xuXWwYSe/qMRsSpw0Gk7Srm5r2rvFRnYXz9V9ZmYREPuiqAbe/UVOc8mtmRWznKqhYnP81A
7S045tpvLEIBarC2tpRpzwb7Rs3We5gP3/O63xiotccvAkKjUcOOOlReXDaCs3Nro+Tolb8+Nz6L
cDAZpTOGeuy5628HdGmavocEPd8Y/bVoswTd68mf/JyAVywMKb3YtYD8Qi1EnKLZBAe4JZIUxxbf
s3Bo7gNbF48UbXMI47fWkyq88M6v2uH1U5+6xOdDEEIYlMhxEFsAcw0KEBnqjcNNJtXv67+wsqSX
MsbVFI317GIhFNWPYaqTsqrjlpOkEBaSuC1S+MrOXyL0m8DOwQlrzJnI+5r9cUJ7Y7ZWzs4lKt+e
irxWfNRnAkH12DTjLc+jVw7x5DTr9JZK+drrX/7+z4WojYaZkAy/ElHzkkfTLXwnX66P/9oHLDZ7
5QB43xUOWOwlfc3sII1GcmOjG0XLaAOz9hcq+8H56S42ewjvBVFMuj9DnrpwY6/rYCIwwbi7o8ZL
eKDCVDd9kBo4SaE01OTdgXFg9komi5RTeAdEDG1LGnlzaukoQ9Oh904GnvUvEqgR9IUgn1oSClNU
WrObkFfB71FVYQxVi3qf+U4EL2ovuMMYikNXQSJkEKUNYNZEoZ4lWcK9aGM5rwSeJTFAWU6YM8fu
z9Jv0tD14pJf+sZbBd+1xy9CD76JTF2YdWdwNfZZqe+CXLxadIvDvrIZl4wA7shGV3PTn01kUlb8
6fUfI54cauEQ3tLPWlnLS/h/rhzswwrhzenFEY3K715Wb0HhVvKWJci/Ur09m65E3lIOUPHv9RfI
ud/4Pj06JWkTr++CmCn5WDXtFrV3bcgu++qfrTlUHmAJNvZPqGfgIJ4aa0jbcobx4ktY9xs3xb8Z
ygc7aIn/h8kfxFZ9HDnWaAAVdkt3N+fotZgLqB9rDPTXRJc23Kazvtn3cxvsQQTIf+aAkt+AbsEP
zSgG9Pa96pmJLEotJ7CPdZOpBKZUcD6YPfPVLuZ+Z3zd37XQUksAYRtT7UsH7ou4e4nJEfecDOqB
osj3CrMOPqZ8tJs/XtdngO35xbFvjb6rZ0hdxzS00FRVgUgz5fsw9Mid2ON9SutvBYlMlLJeAyFQ
Url3Zqe7hbeXudFZy/O4ahwfvR4y169F4fCHChzJQwkgSByimrarGUOfW7fdI8vJ8AB2l9wqPK2t
n0WcNWguldRCsSIogOD7jfZNaolnpk0Mg6LEJt+nYUsIdWUnL4kNIweM16FeCWIDH4GgcRGaQm+o
70zndhuXhpXYvqQuDBaDSG+EwmY343AqqL6ZtDzTeXxnw5a6p/03tH20Nhe5Vi0ps0sXjcxMwADE
Eiy7BXOeP/cj81C4Y/O5gdjPDYALuLq6xH1tlOp+hlWQZ0DHuELHpqirHrr/bLjLnJDB5MXPbqXs
zU7ycUxdXMsPAeLeeYhKYG86zg4kmG0dA54Q3upeTWjPs048+ugoQwxCyv8KFMlEYhFtbsYsRAUE
h0xsiDXeFv1k3TaTcvasbNmjPaqL0HgdPM6DR340QFTrVOZBUEIO1QpTDy6Ab7yN1CNEcCGmIFvz
yqkdWECFtOG3tiBhImZ4Gc2zAanG6jjsbgwD/HMMo3rndnS8l1C8PfKxHd95RobnruDRuYHLxSMU
1nlqLn7RuPng9pqx5iGbwLlrIPWHZ03ZXUuBvAVRFQ6BpHGCWAzAhDRNUR5q6eUJn9R7w0T3lDfG
3kFOV7y7WspdVjhw5pmBrqlonx2atoweIetrQS5D9kfYobs3g3ZEgvHukorY5X7sZ/cbl5y9ox2H
Nj+DLRpMf9wYWK1s3+m8SGyTqf2k0O0FoqNNbZjo7FmO0OMjlX/JnVJAgmaOEDlczKehUbEzdJ52
mYESDw2EtysyUT0TUdcAqxKeMGBY8MNWcTMULhDSLQrkOCzzrzyz252OHPoY5QHdBxnw/LD+sHew
PRAAVurvRaTbg9M6bTrWXOwb1AAfyVgXp2LkxQNkhqJdyKo6zbJSpmEx/DCh6SEYlXWxLVvnV6ja
6juYEfKXIEbuBMhwDlAJw5ZW2Nr+XpzU0G/M9RBIHEX+mD+xVgdnlAYoAJQiPF5P3VaOniXrxudR
B+0zJOdtDqiOJa13jzc0sbNbm/sp6Emv139n5VOW9JuyggBCo1GNs1XwSCa0KqQvT9rrP3kZXBJw
EMXhwcEYwq564dkMbs+UqLZJr7/+X7T6BwFqSbspAT3xcwByYWSRgVwIfZG4tCJ+BEjsRhlyCKz2
FS3DXwFkjhpl/Sjgb4Yw9ACTw6eiLJ7daHpWrfhy/XXWRvPy938SBkrp5OZODXXE8Nm37o33M9rS
xFvBott/W4z/PDvwWIhYGyE9HCB0y4P51NZwpQpgRt/L4teYR/s2ihKrrve8cg86iOY47KwtvsgK
PcdeEmCoL6aOBiGIWu7AE8+9UAKDDvBUKXlMPC32dgcGUh/17KUPhuwAC67mMchHunM8NzhmNrKb
ytA6mW133mnIkO1zizU/Pzf0i3sIM7ScJLKyMwfWYGyC09x7sOv6nMmw/VdC5J/RtwOiwgY9PmQP
tBVx0EyTiPNMuG6cB51/qkWr9p/7kkV0oXnJiiDEyS6YerK96CAa/iKrz2mL2UuyDM6NuQyYwiAx
V+16UtePjSOdDbWNlbi1FE831Otsz+7QTAfItLJ+ApaXig4HRv7Tgwr89RH6q//9wa5f0mKKSsGB
wwvwK84gd70dku8jNILvp8b1U8vyil0/FU4qIYmzg8gHyKRZZqXNBTbsj2b+OtpFDr/Ittzg0vwN
lx+90OKm4Eyl7HAJxgvt5r260Tf5uT2B/GfuKogefA1TkK9jvetu9P30PH7VX92fpI/Fb/Zg3WS7
141gvnL9WvJt5OSjxkpwRQqmqkOCruobRnP+fH3UqXdZgR995SKFdgtHMmdAx1vW7tGZI6ip3A60
3nsuFFuAMa6bnc1vG/nmXIC//4kZKOd83IUXFWXgD9vs6OZIcOqXFra+0XRwwhcQJQ/1+K3M2x2s
CVItv8F67xTx7ghHz055t0Y/ZwCR+nCLDrtYVe9cnoQPAHN2EBDfQcfR5v0eEJTHDDKDTS2gayjj
zG5QOQAX8167x1zGw0U5CPZ7GiDzEt0fob61hCRIPeLs1e/gOp+28k9B7gWx8einnsQdAuns7ufm
NNL5aMpd4B0zHjyG+sWwP7DXewrsOfEYS0p2nJkfgyQSQ7Um68Vemz8i3Nuj2RdoHhH3V+v+qfV8
kxmAEICQjSYknyhSyK91bV5BIohNkI7jW0TSMr/L5YTyWCoMkkOxa8KDqeDTepGqeSXzscxfylYC
QfUmX7mVYoyZSKHw2TpdbCmV+r4FKFcXX2y9/BHilJmIYRua+vpQh0d3kPHsogQ37wbyXNEqmbI+
Lupf0kkFtLFktrfrZ6bCC+OI1HcNfab2i2fh/7FYDCYIhCv3vbyDV+n5It9Jxnda2HtUc2JLPMGj
XsWUxXURYNb23D9C9I+Z2KEomo+JZOfcv2nhjotfA7U6b1MoAaRVD1WnNrbFXWAAD9YJUvdJ23Fd
Etyd5E45JB6qOpHujnMTF5A0tX923t3l7mnBtrGey9TkXopzMeEd2TPUa+3iqxAvQumk9kwqYDMC
TTa4gUAMN0B96s2t93ljIYXXiSKnSt4Cyh7X5jYbf1itE/PmC2ycW0hNQcd+nDA/1VfDz4H3DNBf
jHw8rsm9HFAUhIXJXgX4+vFHaB494gGQayehgRYXPH6gGxCDOwSI7F0PHHx1J3651aECP+m7M8RN
9EdYv+38NzS8jHfOpE7BtN5d365rwWBR/HMDFsEBBT3QcnwX+lcH68PPPXhx0hZgvgi4C8FoCWsy
yr711kb4ugTLj8LL4rJpK664S2BL11wUl5Gtm/yejTwNy40G90p69pd19c8hLuxIFtRG75wMIjsE
+JIcJgzS8+I5GppPZrxLNlomoqrxeRidlCjSPrRik+kU7u8bKe/KKC2paHVe9gO9gC5w7Us69TrO
oB7YDx7I2Nfnd+0HLkf7P6PURL3nhAWOcC9sHED4u+dOdC/9bO/0uGXevLI4l5yzFuwbm0Jj9Uzd
twGREHZqn3z7RQoOtDvsiiXajLpD6CIj4oUV3XHe3espfL8+QiulpCW7bA4AqawAAD5T0r9yJzpD
rfW+tAmOO9l+53P51XGLX1TDOun6D64N12Iv+8SKcpBcIxggPIbBawYbiusPXpvrxV6G2FOYt26B
vGVAIcWt++zZY9zem8l6s0m31bJb63stOWdBCXuO2dER2AQx/wWM6IRj83f3BsH96r58c9okq+Mt
L5KVHJQsEugCqN0eRo24nqvm3q67NjEgCMWzatrYt9mp9tuNvfjxvJAl/j5k4TSxAqVb7fE4A3oz
N7+vT8zakxc08xZy1w0VGLBIvI3Ar3vfPvfcxeYGfrNkDoV+v9PTY63UHfHGLX26lSsiWULuwSjp
Jtpj4NGWcVMyzsM9nAvFTtOyOVHU0G67SHWHOphrMGt8lMdghLEvCHBGKAcNseP45lsZzuRirOcc
eq+nDyOrp42aysfhnywh+5RBxAGMvujkzyCBuG23a8vg59z5G8//eN2R6DKX/wRO3+GFoo7oARdX
KeqCew2rIntEBuT+5mYD635ZAP//kITKz//+yNT4NXrUWHKckHMNafw8l8da0P4wwd0zLYh/kmb8
1G2OLM0K3CAsMsDR9Tms+aG8FELRw7MgculbLzPdWJJrX7Q49i2pZACcnz77uCbFg9nN827e5Q+l
3H1uzS/iQatgQTv4KEHJ8PvEmtjK/lx/8MqCWiL4c9/3YH6BN8cmleYGbnlduFHeX3v0ZbD+XUuT
542RGwwQReSwFB+PnRjSOnr73IsvosAUTqztmzE6hfSpd772wXfLeb7+6JXAtQTqd66UIVjLGOzB
FEcuSZbCozr43BZbWg7URdPDsBENRuyDLJazy++iTlkP0mvqvc/Ah6S89tPrn7Kyn5fg/Zarycks
JClOW453gX2R9Jmh5tMHpUpK1Bp2xdxVGznFyi4IF/vaQWuuJwSF2IB/kXUfVzaM6tFrdNhDGCqI
zm61mT8+8slSQ18OWrZdhD0NjdvhtqF8ZzVutRO00Am6dRsTtbYMFpu6o4TMQKoCelCdlEn9Mrk+
J2v7YrGX4WcXiULyAVd7FRfCTsvKSzT7XOeOLBH2LUDpmemUc3IjYKSKxqV93M3F5MSB62x5MNp/
q9MfBPH/h7EP/RlhA/bLgEIQB8bIeaxn2VOQMvWgY8e2wxfuh80jFKTR1NBgKo7QJvOs+8I38nuk
Z+//ODu3Ljd1bVv/ld3mO2tLIHHZba/1APhuV7luqSQvtEqqIq4SIEDArz/dzjxnZXpNV52Wl0ps
V2EbhDQ0xuhfdyMgU6dbCnXDvlKZ54ACZSG5WnSjSUFwsKbtgMdbU9YVaPUGNqp2ZSWvnBoT9m1n
L7iHZMmQuf6ycDu+GstqiDPYncWVF9RRlTdkMSN9iOI3HC9kE5CbiiZ+BGGvPAJA7P1wZDrt2qF2
Pk9+mi+ZU7KjYF664w6E2bmAvBctQOkdsbGJ16Jl2DX7ib9u2Wg9ybrrN41Lwc8pJI8tvyxvXSrT
H/M4QFOaWbC8THMOr/AJGQ/tqJ6FM+mK16CVaVxhs7jx87FCIkhzcyy4Y70kVuvt7QaZAwFWQIxs
fPdp1rJaGN/NXzPJLEAv5fDUj3y4QSlJQAzOXOSJTBBVXlM8+LpI0aKCZhZaopOwGCZRwR27zWPP
lGoNeU+wnlXd7S02J/UCdY1kVTbZcN9ALL6wG+Xe9jhtB/hS5hFxU/ueGd7ukDIDxIOOWfl5SsoA
nIKpWLZw/lvlurR2aUXE0is7e0dGm5y6jINNZlk0aoA9EOhA69EQYCkNsXTVJs9pL6COaTq4LiUT
hCAhSpsckEp/GhdJpczBsp3isQ58OG84ZVnuHN08JzmqlHXdBd9IIKZqhwoB+LvDPMRihjp1+f7N
eUXuRLyLdcUuSoF2ekip0M69nKJkRRZpVC2c9VjH5gDUbDxHe7Ovb7qbci3v7OfiViw/2reeOVl/
d1edZrxf1kzWTTTIO8w5cO1c1JviXuyGRxrLuFymyyF0YwA3N6BNP7K9v2tXMqo/WCiuTEqXqhAu
RuWj39HZNmihD8u5+KYzFKIy7W3eP7FX5uxLaYg3AZxfjTivLrxh2ZBEtHViW3rLhvQfXLsrE7Z3
sf54cMxG1hVvcUqz2vpz030QEJwLRH93WS72mJXdlsk4oiqT7p1bf9Vt+LJeIjEOZftNdqh3eok0
9dHsge9c2Lt0myyCR/VBe9q1K3OxDFmT73LfxbdiAdJ1sSsW8qPo4Aqrh3gXS9Eg0k45wWmw9yHc
QpGILMzCGhdq6fohR43o9f2LfyUyuJSStH5X2VaPYT3EhYRRUewdoHfvZKw+4vrz0+n4m0t0KSpB
6/6YqRZfxXQ6e4Q4PttDkkc3NdaRtQ8eg8CaBM1W71N7m/XSvj+BQT/rnI4gO7R5CJZhHuVF0t0O
bd7GpeZOLERSrYhVA2M8EwtuZCVahRq4ANfVpB7TjFmruTXZpksFnO0zX6+GNugihXalsHSxO+uD
zF92DEgL0csulKawN/aQ5KtiKOUhY1l3p7EX2tVJKqKkYWoh9ShuHK/h25wOYCaBZXPjcW0tJ7tx
Qz8wZGEa1ayBFSToqnDGBfaeBXgmKBm8f7GujYpLEc3c2U46YSXe5sWciXgGFaMIZdLBZTzLyBp4
v/mFOU7xOe1tK3ZS3SJT3FQfdTlduY0v1TXIYmqoVpC8G9tDlX6yp+/vf68rN9KloqYskJdPUTDf
eWjv8gVQlU67SJqPSGHXPvbp+V+mblM1U5G6I8Z4lkRoksJw+2DqvHbki3ktn9KqRs8mFgVBN7Sb
H33Y435wsa9My+7FzFZTH8wcJJR3srnz0T7hfmuSTeF88MmvHf1i7mI5S7xa4JwE0w1DhQFCnrgu
PAiGP71/Tc9F2b+77S9mMITRoM4EEHw51NFotUXHVhEjFkTkkLlCPmiU9efQdKnDFwOZ+UvlnAi9
qKEBNvFc9QCRWp74lpGCAlAvp0fNCrPuS1tH1O/G3zvLl/KYkQaZslrZbDPgPBaVhjVrMLT2Iyzu
7KfZo80HOskrQ/xSGJNbegS3vMd2T/uRtB47FSCI+63SA7lUvwgyC+IhXQykHxq9gr63wsTjQ8zq
7OX9q3llt3puL/3lFhIUVOHOQlOSCPzbWpSbAjHwMFa3ILkd4ab0wXJ+7Sydnv/lbWy43qW1j/aB
wJ1jjRpuC6BO+cGIvDLk+cU0YFvuTCs0se3qaemhkD7FJl1U+fL9M3Tto19OBaj4dqMqgy0cgV6J
1d6xgTxNAf/2/uGvzDT8cjYwwOgZ7eQ7UzrToihnZ8Gy4SNZ9rWF5bx2/3LisQu1Ggx2JFdRz9Tx
DEjHg6uWet/ppUr3gka/9zUuJgWnyCs1+DPGUYaeYMvaZp74IJ145QJcql+YgKlFhuTGzuQTisSY
z+ZG79z0Nw9/CqB+OUOqBNenhlBr12b1OtMclCSzmuVHVyD4+yDpUs1ic6V0jfBhO1a12JbCqjdd
xskqkJrGaQ4sFhPSiQgs17bwd/6I03ol/LuUtyRyloImCd2aAL7ajnvTC+vRKbp9SZKoNu4hncB8
+K1rf6l4SccKK5ry9a4AzDBye3eGufZHrqTXygPs4u5OKphZKuaVu0qUbA3+ifNNqoGFo+2BmTAa
74naaNjxRDM7YEXBFWhdlzpANIiN/WMJHMaLgBtnE5aDzNHUMOaBE6Gr28gItT3yUbHt2ii9mCZE
UBGS51OyzfUwxzAvEdHkijevsln8/mm+9g4XM8WArOLEvVHvUv7WdGB9pbgjHt8/9rVRehE1oHV+
9sWEYwszAQnYJLDWafc2qR8orKdrgXbBwE2WQvAPvsyVOZtdzBeTxr50lBLE7nZcUQWnF/hVRrLo
vydl238wKV1Z3C7FK1PhgK6nknZXevBwKm7T4jR3lJGm35iXfPBNrtxp/6FeaRovkyBdwFMye8J+
eDMq+6ibvgx7314rxjas8j/oGGN/P5lcqlkmGGEZxpJmhwo+x5Zr/PH+5b8ytJzTVfplDuTg72Fz
hC5Ra252U3MvKIyvmg9201cg9+RSqgLTLAe941LsfJEwWMzV9fTmV276mHQA4oYSHam7VOthSfMk
vbGI5hlQUlm/4JW2trMvvVXRkCLELV59JyPa4WPtBsGLB2goWnY7qJ2BqZy23Jmz5w74pRdkL+sv
JRiIImysKjtwJ4AGx1JWVAKP+aTzzsvQZ9s2G9bS7PPvncTTRfvlJDrD1NdZP2MaRAV/QKYspV87
8xH97ModeqkOMbkzcGX1YAKxN6GrFXSd8ckyDtYNkQQP0oXR5USffu+rXEw1tCwdd0ZYuKNsP1n3
6Fryzev7h742hC9mGgiWVW7PGMJpeqTuZ/mRUPzacS8mFKUQJrMhwPDl1tZz0wML6t+LAC+76n2W
DxPEOS12xwJUyE91oiMPZuK/dUIue+nnWUPUahXJFqLLPYLxZ59YH4zIK/PfZRc9lDK8N8HJqZDG
Xd1ge3a0smdSPXL0Rv7ep7+YOUr0HIsenNRtR+AemTTFGmqaL7937NNs9csNZbqaaQsdP9u2ICtD
0u9Z6XzUbnX6fH+zib3si6+qCX7xAyIy3mwaDMYWHaRlmPAPCrFXRuNl2zt6t6oGph3ZFp2OXfts
yO+10ZFzFvuXc+J5tpdNfpltB3+cHzDboCGYZTPZvH/Kr42Yi7vTDfyi63oabBK3Q57YRUctafJ8
BXOMPnISZ1ymFRbs99/sWibh0uohg9II6vSCbVy7buowbUtlLf0c9iYR60d7WpSupChgp1254aPI
jspPKV0Goi8AZLHnEkzSIIGXJiSWIdUQ3gsgvEFHlWVsoQ142U9afHr/w165opcN8Imv+6RPmbMp
xvpTSnxEkry/f//YV876Zfv7CDFcKnzb2bDOjgbf+QzsLdjPOT/CrhGAJAqY7u+90+kT/DJ8XLR8
SFlyZ0MVXLzGLAqSL67frxrLRLz+YPW4cm9dekQkOtGgcgGLnDdIaBuqv0Mxh75lMwZYqD9CaV4x
KwMz6q/fRUBH1wICnu7qul9X6FsuNS4K6vidQxdO7t3kVbAqp00pfgj7I+Ohq+96Gh+/nMGpawuE
rIi9JXFDe3Y3BE1iaEQMK6/cwoIK1nV65acm1t4t1N7H96/btV3QuUXul7clfVO0qijS3ejJAJYu
VUoTIJYmSmKVWs1zBi9w6AYrkqEXfAYTuCtd9kUE1LwKnQPEagKkFdYZscxWddT6AnAyeNXN4Job
PxvH7+fP+d/fx/8Rb+r4cwbV//pfPP6u4FqZoWxx8fBfjwot+dX/nv7m//3OX//iX6s3dfNSvenL
X/rL3+C4f75v/NK9/OXBQqIvbLrr39rp/k33ZXc+Pj7h6Tf/f1/8r7fzUeA/9PbPP74rFAVOR8Oe
UP7x50ub13/+cTaB+u9fj//ni6cv8M8/HtOXrHyRr//xJ28vuvvnH5TwfwAq4HiO5wV24J6Amubt
9Erg/cOBvsJ2YclGODu/Aq15l+ItyT+Y69CAEM/3HO6cckNa9aeXcDRKCHrlPILNLXfRZfJ/P9pf
Ls6/L9Z/yb46okm+0//842yu+O9V0PPdAC1zAbN9CtavZ1/2rJC6r4MZfRdAu5RBJDMjlvMwQelg
FepGsOGmC5p7CLvzW96V/dajjn2C0KPfek7cT3NhHURRbxUogF9H6G0hdQyWGYcLgbFOXCKuszXp
h6cuy+i+7xjZ+1ML+6A5j+Yadq4g6RtMQUHztXgwhTc8osn3BDFvGdnO9ojav4GoU6bjIbdrgK/H
fOuktr6dy2nPRoB6YTHBl1nBYC1NzQeJ3XN499eT4zjEAwCEUc+GocTFnMmLOh2ADodG1uTZvnf7
8YCezbEj1qFJhz4U0B1v2ZBPx8ySq86e1QpVA31fdCIJOYy4ljDpQsDeFCxkMLl8SL0kX3LT+cuf
3zPPBYt944tDC9uelR6YBVamqaNJjHlsEss8SAHM63T+n1bJB4vBxaSCwcWJTTzGqcdtAlb4xZwG
1WPvDfCOWfEZPzx3qPdOnqLyn6DYRrJntDDUX+YS5tZWoiKXz8Oa52m9aJMG+I3ZEQdYF7QroPid
SBrXBiZI/Hh/4vuPq+Bx7thwXHc4Rr5NL7kzRRBMtmxS4G4C9FHNXtVAItHrWyXKYV/DL2DTdN2t
O2TVocGXiRKbpiDDdy+tI4MlDBB6INGpFzanXw2m9Oi7TfA0FAbd8P6w1FNZLvKCoIyMhGAEv4Lp
2I2k2UAdOR7dnIajNfsLfwpg4O2W7O79r3exNz5dAqgZOfMxDfjwhb0MhQAf8flkE76yckVoTHKN
TtaKqriFieOD7l1IaTwYYcGcoL2XcnRuiJz5gSPrFMHngS88nc8bm8AnAMYUr1MO08B2CrJQ21V9
Y3cYsV4XFPdWqZdIihQ7yhFveAOFuT0DUnkacndnQZF+kn2rAIavhQRNIWEfpGIuYj18URe2oo5v
Y70OCASQFxGmaBi3lV8MK1jrIbEEVU7jpA95m2cPPfjesZiMWZqERwIqpKSZPvs6yV772bvtUfB8
nkmdLFq/FhG1EmeXJ4O1BRzwo5r2RY/V+WNyG9sgL+BAi7qXtwQNQJxgddOvHEHNoqYTj1oxDlCb
F83yPAegUQfQN7TEYKxZefc17cQanNUEyoFhPAIW+E2kWbb9eYtLtKCtmnrhAZwGAddU3lhc6Lue
gxNVmfmB2gAb2ZnIlud5AGxqe/H+CLtopDh9IxTbUS0KONjdAbnEm9oN6JJIuQ2rXndyzzMyrRr0
zwKi71bf5904RRBBz0LfkjorwxluFisGB4cDKjcPbb+cTjWoNnI1qe5gM52u50C48Eydt3Xrt4tm
bPmDV2fNBxsR5zQefp19Tx87cCk6/1gQkMC/GC+Gp63dAzKyggeDvIFpE/q0rGEPeE8QV03fby2/
b59S12xtUs53ynY/taPM8AvyW2LRJs4DK9mn/QwDDahvvyrSxwROF4xb5qAY5FmNPGnOcDVSz62X
vIIIMDAuiuBt9R3djhFWwzXFPvSJNrNC9fqjksmFCv10ZbCAu7gXbD9gjn+5wExZNdczFCgr+OBi
2WsgOMudp6A62Gai9/grvZgKKY/NpOVm0NUUdQGQz5Pw77BKN6tG+uYgS/o0fsTxP8fQfz37GP62
wzlhNsKUS1GEVB5IXA5pV1js2cZUZbER6PaAz2LvwIincHbSrTeOBecSMUm0yjj157GFLG8cyyQq
/axZkBBAr/qDlMA53XXxwRBJuTbOFv4NPIRGv4bhwg0o7bu8W43GVitCc32nR8lDC+bUaLtFo53a
T7OpYM4KQ8G1QsQVOiS0lefdKcuQXYkwGV0owfzioWd2KO0gnmQio5FP7Z40fruv7XaO0krJRT9U
7o4U9s2UOuMxD2y5QQqxj3OLjKH0Su+VsdsJAPYEJBXY0sAP7/2b18dguLwPAuDIuOcwhqUatiEX
UUhq0MDsAF++ajsr7gGV96Ytum+qsCbI0MukDAc+PqR1D91K73qoE0+fqgLdijBr2bhpEYSsOrpB
O6wZMTRkKR2i2g40tNxgeyoCDSX60EIyTJ9s5OVSBpYDFVhYTOMvsZc2UVERuSJw1Q2bzB6iLPW8
ED2kD5XpyKatxRsrfRcew74XWraHycSuYcYSUG8Jqzg31rAjY5adn1BC90UBRohNehPyAPSIDAre
NDtOTlPGY2rdCtwtaIbKF05Zd5Fh8pWrGk46/VrZwW0/zLCdbNK9R1W6SFrCF0kNtbD0Kd97Ix9B
OJmQjJpgg5JXTb60OjhFZCnckG2vj72y5MsgE8d0wFsjx/wadNYtKmZbgcEUlezVdVQK6tmzBZ3O
fgDLFnpTdsvnI1UDYBqFXqa6mLD/gDusm7sO9nv0OFpbce9I69a0XWQ30A/1U5ZsMhsQ/Q5vzcck
gpaJLDIFTw9geMJy6wmFioQ7qKhKYBaQVtmqbSE+Sz2s105rQyzphFq5iHUEgYtOOnfxKBq0/Uob
Jy0DER6xmrTyp0wP38zsJmh/Atbdh9oU5lZh7mQDPJGMitL2BZ41cZaVSLhnsHt1JK5eTg4I5paT
sp4ID751NF/26q1JRB8LmzYh9MMxXF+ecxf8PRTd5pDVwfdybEOKGwaJCfwYTkOu0GqdexIOv8kM
aEuPPtrWsgGtIT9GR38idWuvLdFGdaFd3CWmAegFXbM+z+EkjxsnneSnvIcLT81g7mYe4R+1xup7
dH20sHg9axA59y8ptGxwJlrMfC9RxdEsTgBZjahQ9cIWGMJ+lhw86UddYuwlm06DvmwiS/RfbU36
0HXQKF+iPZ7wZen2QWilLqAYLmTvLQ2zPJdLHZCQUAs9KZCU0DoDrNtyviQwnoky9NLSFJhQkd5N
E5cRdwgLHaa+TmKO1QBzmFSLca2KwV5QpAkit2kPNhufNQL/UX9nbEojh7fPDSajpG+/Zqzbtw2v
Ypi2PTVUfAUT5lM7zRtsxRYB5dWyVnII627TqPqbKHoeVWP/LEoCaWjnr09YyFg26HGGogRewBY6
fNGXG5PCAgKs6vzIeBjqTjvDBBckE43IGQKOXZXladhDfYh2um47jjuazRwFPvJYCghHwLLsIqtn
Xnhql4ctLmySumE9dfj4oGgWQASV9XrsFjAguMmVJ1faxvyAuu9nvyy6RxeULu46MU2AP/KAMsgC
5PmzZ854AaMv1BLdGjsj7X5HRDou514cAiWPnZXAJtoE0z1EE+umVvwTy8bNCNOXVaZEtxhL6r1U
B5KR9BtU22rR69nbZgiV9w7AJjn8mCLLCPu261i2oS3Ra5lY5Nhoe4rgZsEfdVctEenCPkF07bo9
xSxF6z7S00SEecN6YBlk5syu0OkBZWzp5tm3ZrxLWjhcumZMt4VTA09H7tHiPz0rsNR2PlNzFBjH
/QwDiCZCt5vaJ3Rgn84YQixhS9pl9UoIt0dderYWaJCgX4Bq21t9DkLHlHp7p4M0fxQe+UKaBjd8
azc3+WyVO42+9wlstVvfayEIDtq7qfahq7L0s5ZduSft/LluCnovekbuvbRh0Wh0vxqTnZcJ+ya1
jb61OJmWUA48YZvQhuezB5jrS1D6+S1r2HiETIBj8559mk8LdSkcjTxqZ754Vr7gg1d+Nx7gVrXO
9sUE2hbW02LLTdHGfSfsO+2XiwbXLkxVNy1cuNpsioR+g3U5sLcpfzS8Opy3GG7PneVwakPX3hC7
SVtDa9C3+8mwdm+VSNkZ7Httdj9h+n1APdBZVCP4AoWKubKLqCi86rFxdH7XFu2iDZpi2c/UXRjm
W48WWzkpgVmg7296V42byWrd2NEkeO5Mdo91vnuDp+/a1DrZZYyp0LMr5Daws0VO0nUOs5MCtwbd
3druy3ZrJxj6piwxrFniHuexUesBXZIRhhwWubSoHguffvJrmn7jGZ1Cf/LGo8+8Yi8A54ylNckI
SVB1CBJ7O2nMDCExVWTq0XvGtnlfephNs8qr7zop1TaYWLEMJCibHVa3ZQ/zOjAy5AvoOeXCR/i5
DRDuPErLuj8/7wPgFuVVD8O8VIAoQBJ9y8pa35qszFcqS1mYBjMufsHLvWcFqz51uqNtN3WE3ZO7
TJO2O5rTcw3igS3JnGd/dkxU1ipY5I3wb8rTj/P/6mUA/PMvT4DOWy0wP7hRNmc+4Ky1vexUkt82
ZP7zxxwAlI6bhEbnF6hdWKFQ5bhAJ9gEU/Nm2tusBQtBBTykWSd25+c63P4/X/33Q141QIaY+mAF
S6E1PXollluorOix7lAQQujcbfKCwXBiMC1igZORegFV4CmKrnKKrQNYOAuF6OCm4M0DPAi7g7b1
HmRBL4+qEn0/yhgB0ARs3iw1qluTQq3oj3Z2FyhgIZrqJGQEVtFtaXtXW1iTzjHtGOQ/8zZeU6UH
3VmHMWnqL1ZBDgXc/EK7wEAk8KBZGLiur3DiHTfiJeDJTb8YCm/+6vWtBIOx8h5hpxZSlJDX1ljD
jo348omdQohBHil7apXWd4zz+QbOPDEiRPgajlYMXnV++PkoN75cV4gEOsDr4ZboOhjnvu1urA7L
/uCBn+goLrbp4EboNW52uGvKcun5kJZAedrGfqKa3fnH+WV6+h2/bfRW1AD6A8KYDhXNQliuhSIt
su/oq3D6CLmEY97zZ2MsiXaU3ENM075VqfFvGyURd7v8IZmGsOJTCeVujVNnB8J5sn0gVcQkHooJ
mDc6/5yJFJvGY4ImiqX0mDggSpZoAqBgRA7o2iSWu5SWLuEwmRaR5zh1aInG+Q7tDygkhbyXuQ9D
JIkQNwBNvoBoHHinvV3o+57b+T0ahkioxg57mKC1sZMb7bgcK31HR+/JoHUVgKYezSLSMYe2fwK+
D9sHbZXY9Tp9+gA9H2YNS7phBaTh4jzdJCp7Q/yLXFlP3ZXKmwdVB+3en/lKlactZWOjsAvsS5Sj
drlIK4MNXjFZXTyhxSw0qhk2EMw/sbabj6ojb4w2P4beKW7hLNDGHCbBKL1DWDXqIL3tC14toJwi
WxXAxpAy+6vIc7VmSHCv3cF5AIE9/WzVjonR13A/I6Mcj/WgbnjlxT/fu6FOuzVKQV5MXIlo2fTw
VbxV4yC2UGINCMr9/B7OriSsS+wczg/h1PT0888dKemiOJ0z7c39YhSBA/S0OyC+zFGuS2t1yHT2
imzXsDo/Ij6HKneUbKMsYmLZVYjTO3RTOv5oLVFMceJK9t19nlT3hPbuvkOvoqb+PISZT6tNySJ3
GrPP0n3lJJlXSpXuGmFjdkz9YYycboEScXocOHRORZYdWjbQha364ZHiM8CHEpBR4E19IEGGPzNo
TRW81MpxX1nShp5bIujraxgLtlgtbu7GzB3vdSdQk8T6kDtACP386qQy2d64DpwP3c69pRNqPSDF
48LYz7Nrj9HA82rFO8nAw/fZTSqRVjktqEMAqmqIgfo4jH62kVzkq7ox9SdWjkddEQccIpnvRbHB
pM5Qwyw2TNITzIQA2zOGCfPM02Dl+oBC4BRSDzeMEWWyzgrS3Wsp4cKYBnuDKN/r0vRw/sFZfvyZ
TvDosCzwKRGo4+bjKbnN2kqsGNg4G5jSvOQBxx+7frEakGWLaA+P35QgRXgosoFse2QdN7oJXq2u
3ab959Y42ReduOWap7mJvKZ9LZuJ385jnixAmxMbmUwPiOnLQ8mArEFUsz9f/8ImP2xzqL3O/tQG
fLpxSIeK+wTGzim9jCjOCUnfhUVZNF9A557WsK+FWLarUqRopdlyuEku7TF14rm10YuGST4GC7K9
Q9xRIjwxfHN+eB6e5+fgycE2TmCzqIGYaJM41hyDs6ERd4zDMzrjcU7G4DOI0KOR3RbmmcAFmdp5
Urinfz5sVVfeaVHeGWO8SCemfPy7/yF18cQr6UG4ijXYgeJlDaNTvUPFcwBL605QdeCiJpGAP2jI
myB9qG+dU/BVGC52rC09WN121W6usNkTsqIHiBuecsdyjmOQNCtkMdyQwIcyUnCnfRqts1XxwJ4M
2ksjXWV//u/86uHn3Fw2RbCizpAgtHKq7c/8cVEX48KWs1qmSsI3tsrrYlkzjhDkVIEADtYPm74A
JdQkgP8UKCkuDHxQEGSUQCrtUQmkezjDPZt8aNfgQXiHqtbeYeiKeaOc8uClztCFsD6Gm6fsv8NI
K0PKDlvhg51FcKBVN7RBfclmmYUFslE35+fsvvW3hS1DPTXrMZ+aLxWKT7idOoHKkKqWqKaQ+Jx4
nSm2INKBn1gBh72QVo08oosAW4YBu5Aa22ZoQRy6Rx5W33NffcWWGGbyrUYNA2imroDfX5ksR9+d
bpLe/PkjSxTSA6c8OeIJBsDF9HbOk0sUU1ejC8djRNwPI+aquEKnwYpk+baYzfRV1kTGP0c49ox3
sjNdjEwN/NCb2t9iJw51n3pWZWbdFI31RqoWxK3CJ4eJZ+16UFwuoDZpVyMB+VTk6MxRTVpicGhU
VNDAE1cGCDLj5fXaQonrxrN1Hxnldgu7TWGGIZBrAA0jzUDECubHoHTumuIOVgevRTW5UNVi6Srg
trdVQNyCdQ3XhhHbw3yqybbx/PQATTxFAqVy1jXhECLqFMGJ8dS+ZKlc/KxHFMrBbD3PwW2Z8HY1
pQMPGyRcb2YUS3zmjsvGKMC7e8v7zIa3oZLZo/TT25k29qoq2mJZTMG8LDuNZZJiKVz+TFpa8BDu
zvUuA2hECBmmxMKU4oKe1L+cnvby0EnewPxu5+eBvC1pJ7cEaffwHCsID1xr4+THlpfAlEkjYmoG
s5SNPX0tpQCPrdwWneJPeTtmi9mRMekouqDTQR/qN2Ip8Q3pg8hUQ7c3zMOCzxP4J/Qgs5ikS79h
EZxjXwc3qsnkwj9NN1ZnlTEp2RjXGI9d6MoBoZvCDTmcPmoxDg8/S3h2GkvpQmTmF/lxZqrFNITi
U2Ure4Ut6rQwSO2GurYWuDz2Ey7nmyU4fwAMfYUwlG5ZS7Ctd7I+Kvo82cCyFsvd+WwRM5t9i96Q
gttAA56iTjIDtwGwWw4CmnK3tEVEC+ZAfo8aMnBldjkv84Hm8XlAJFJ+PZ9AMyu2l11A0aeRwwSz
goLu5/I7Z6VeFMF4X3ug0VVVMyzmcxbazstNhsaBZFcA+VtQD0zPbNSb3HaDA+oenwBWLVAHHb8R
x9L3tJzYvrem+9QXYAW0Q7vqTjtZTi0F7xr/x3B6NCMNCWq5tmN09wDll+DK9wmYiK22bkZSviYU
eTgYgY/b8XyZziW/n0MnUYDRiLplsOjFoUBTwWa095O1YM70deZdEENIqiJmj+RL50LXJwTobUPa
33IY11DXK54pCOhVXsiHRDn3g0nbFenBaCvghfw8dfkunXzEHlbwWCXz1jZlHo29MTvmGOtTwuSt
WyXl3eDC+ifwWjfUoETumKwN8h15+1z8APghxYKISpsq8m9NCovkk1/eQiiI+MZT5vX/sHRey20j
2xp+IlQBjXyLxCAqJ0s3KFmWADRSI4en3x/nnJspj8cjixTYvdYf/9stgKC241xNmM8rTtFGq82D
Eu+tw7K4GE73RG6FPFZ19tJwoiQaRNl5c2Gcs56XNTTOedn2/fTfrxrP3U/L9ff++5XWksHuDnsa
Vzr4V1du/RPpyBUZSt18mFGYXNFWLq/r/cMuRyM0YG5RvRbm9S+Hl4s3paB/B9J5Ib2H8zI628Wf
aCIJs0Zf3vwsNU4Uek+gm19Fqu9PlBT1p2q1CpTdSPbbptJP/71Opx6L0KxK+5B36+t/HKtpFw//
XUH//WMp+ZvGWt3uQx/DSpqXbHfWQzGA0C7NxAoOVn7XoWQ5O42WiP92f9d+8FtZscWwrngoCZLe
db1LMXjmqdoVWUuDfe86VMqmffPJu2jea3OJl1/YOHFz6XxollcFmvTzC8aZNl6qa3Agh7zJE5G4
NnAWMoT/2/koXKmO01r9eIUAt6jOGqCB9JKOsGwUuTlID4vEG0nuDTH8T2RMmpHWuvL/f5UZdliq
FG7RFeu5ltoeKy6jT5/Ns4WX+ytL8WEXhXcsPPNXo+4jUTIfLrpijQKLuqsrOT4CwmshqfwUCbes
E4t9LoqUcEvitiPavd+VlY8M0t4cetMV3Xf9PCos49xWvROX/VoHfuLKuo/AO93Qt1nurF7Ii7W8
ZEt/s5vTG4fclyu1kmYBzMqDnh/trnjyyPCHYwBlbWYLMNcYQ/uYWz0A56L7uNk3Vr7VOU5OkR19
ruiIRgQML1n2Aem8BaOfk+ttfmlNv8b5hgHyCmiYC2ihmVXfu9WcDWyFnqhkTGEGheXF1frt7bGo
vC5QGvk5PbqTNj/qzWwEPnWWMA66CCyXKMg5P7j+UBN+6c4BhdT3q7aJ0AUS5famssZYJGe4yvKQ
60wmRm4AuBVb3Kn0R/Hdxp1OLfNKNpumVcfSINmyr/IC0dcW+H6ewwqsz4up7vtKk2ejDrV0Ttm1
PEE8fLxpOhzIouyog5vyvImh1udrYiEFjLseTqgUaw3wdvOp1x2H6shj+2XrDDZCyxDr/iNGTZwm
u0jGYXBvqmu8KIwCQ2AfFl4XG+l0mEhEP4IilMmmH2Sn6tghpoF7EVNmU4CsSDcN66wnNr6cAp7u
/LT+qzbdSJAzB2shmtjt3zeBuDDliQ/o7j7Y8gjCQih/lO56F9rTBIxb7k9T5jJzCe+VPaGI5n2o
I69yDmtbN8k0I+L35uHVRSWho2W+WwoX/oHUD4uy4rjZMWHiQN2sDgKu+MvS+5kORX+Yza9a40bS
pXOxPH8I1soZYUK8kLVrjtPrbQWr9k7HH2/nsELkNCecp9VbB7EQ6L3/pwekOYxbSkxwAaWLZ4Du
M3JAemM97lZ2Ubb9vW4DTF8xHvzSsyMufuNYCVUQ7a4HTd7fmUofD2oTiRDC4IUYJMWifcp9N0v0
TL0Ng8L4Mt4NlrBO+0mvvLe6sA2Yo2oKdIkhXTOYmzJmON+ujmzd/7a8OW5rO0TQsxdb1e/I6W82
sX0AxLVG/tD4NGUYVlEdsq18S+vpr1HMW6S5w5e08lfKEhBru3aaeBp5ovW0Bm5dV0mhG+fOKD4k
HoiDue0wdbz1NXrLQ63Nt7PM/8JpPW/5z/WzMnEheqmmBSW+cY7MlORU6QXaXBwUcO1ujL9Z5UIN
Dd0pn7evpVA/IwLaUPNHeDlPrcE0YsoRmaZFaePftt5iJrtXwOCtMia934ycejvIZY2mubBeZrRO
2LLwbfSMI453GneHiCCXdN6+V4FR9k9W7Z+8OZPPW0Mige1/dOlYBlgsH2urLejw+MWc6Co3A/OE
219tu7xOoDLa2+pD3xiJPGlScxMrmXq3mdE8O32Bx5lZp6iaPUpZXIyWOEJtgqbIuKi2pdRDfMlg
MXn92vVWBaNhfGrSO2SUMwVDVdw4Mk+PpthPvtV8edSpkikH09dm1njdJ9zIydOT8FR3EFX9xP7e
IK9MGb421vMVJCfh7YHwJG09tiwr4oIaD8ZYf/PxzgIoETb0cQoAkp2wckHd3bU6Gbb1cRpF9oX4
n+jhDYmb1hULb8aphh/ydk2Pje4KrUBQhW76JQmQRdasQDrs+nsWgxsNrf5nXJwioLc2biuNuwsi
Laf8Ocyb8mitJNuA4kRDIT9E6ZTnvGm+Bv2Um9UaTrIcQMv+TaIvoQ3UxtTiQpQJFY5FWsX+uJ57
IZibhnk4zjjllslMzAwGDLTIYkEtjkx6r/p5rkzjILL6NDXErw0wRsHea344ooeBSCL3lkKH+1w5
cUMSdNAW5ZwgpIGdA5cMfPRtZDGUUYXcZl/raK+Hp9XmFlWWOJQ0noUtdzL5ulJYALfby9Y5W7AT
nxLO37RQpDydmP/rrrvP+mLA3jU5kdJLMnq1JlhIvrsMkjbEOreLAxUSbmya2LO8ZXPupX9v9Nav
boF3TZPNO0OfC7kZLe9M91IP5qkdCBHWsBeHrJt3RJ/B+g34ENt/ON4/G71oPggFaq9L8zV1aDs3
2bbFg5y10F7YN2Ruv6L1mcA9CUnixxH7ZCnNVGFEne/GqaO9cpFsUW+QfKSNbDD9cFSt0h7Jn5Sx
V+o6RBsBYmXlfZCLr0VdRlyIdk2X6rrI7eTnko9dZJUFALiujMOYW5+V0YQi1Rl5+FSsjsNtBxDr
oNtp941Eo2WWB/rwvi2oy6XvD7mgIjed+T6Y7O6U1hG4vzBRkN0f+JlyGCnqbwcgcuhc4JTd2q59
XUdqxd/6uopzT+xhNrgfvRTkbZvpwWeL3IHEobANDeqjBH0zf2z6hDyKHQLVOCU1P3nYaR5Q7KQe
SHrSQwJXimrRL3kltBgYAEGDbx86Nx2PPDCnfdaivqAYXbc7Lx7H9aCPHT1Eun9TafWtoyrzflvH
w84VCGw8PICznfju6XjYU0FlSRtLLW+TXa0/kzHE8+xdTJygJ5bGPCq11AhTS16Qrz3KyY8YdY3D
nM17yCs3z8P2KTMo5D3zbn2+dZ1UzGNfzaFmLmjAVyC7eqvZ1W11Gcd2T3J7PbpN6UdVvp1VN37W
HJCpzb5puhXMiI9lJqvJRsnIZ/FodGHMfrS8so5717lp6QFKRtVfFkjFeEV0dY2uC9t1R541rWmk
lcs/KTC7Ex8jCoLNGme6LLYMB1//hBEdD32PF9ec/GSQqgtMHzV8rcMzZbpM9k4+rMLfCBpXZ1v2
zjHzZ2AN/W9bmTNQPejcTi1WLGaUeOY19Wvw34adN6Lo5d9mAJ8gZCEotSZyNOwEW0dw5VAv4e53
j/VVKLNv2Y2fOpDGmowIFqj5+bpbPC3Gv0WIPPFn/eLLiuF5IM06NR5KTdeocIGvziWDnzWmrDgG
apVOf199xgFr41HVrHjYdQv1IiNfD3XrrQgt9g4NTqEhKOQBHvLSieTUc+iqjQtWL2hD2Y3jwg14
qGtuld4xPqwmP3Grp8eu2BO7ZPRXrMLxtqoX1NKXdvfJ5GYaDPSM0Yb+MOiRIPfMLZhHjShamLpI
E/8yVX7h3iBdBwVb4EkQoo1FaZatFaR7mSbuXCcDW39AaNebWvQmLPzikk2EuPmz20frPBA8r5fN
wVHrFPr+666M9al5AaF729b91kjGbGTuT+1HYjUOjsM2bW2CG9RCL5ZmX57H+aCXw43cAPbcST94
Pah/vV5qQzfC0hOvvU/7u7Dw1giK/BAm83KrjKeoRZ9sn7Wp/iO0+iUrNtLgSu1k59/oh96Z6RFM
xaqxLxhPjdAqrOrRIBMX3ambvou56Q9U5USA1IToWyOysLr42JzZCWzH8c+ttj4SrBbozsyVkg55
BApF8FUZ6r5B8QdrF31gc0voRBs1pI5vOHwK36yQQ+5DIK0OHnHiX5u0DEfEweGYkzY3sWnIZfED
rsgjQynjqz48VVV6o2X1R6Xu9XH80MDhomnbaZIaVi+sbAHAwjJqXsealvP2MBjtmNA7dc5Gfw6z
fqrJdBsZMOiGakZCfvxlQLbktKDyPAcyG+goKCVZQPRV7WKO26Gtbm67dkP3aShiJ9xrh8AgriSZ
eRYWWf+dzA6Om7K0qJzz05Un0xxeAFSckMBs76Q59oeAsQ0J6J+j1djWwNf/6BTCxOO83qutpniq
Xm3evYr1wrF4QGYvzguukcLMoknlL4JL9nrdgJjaTw2P0rFbeCCBRf84bWklZro4R2m3T2SlL2BI
zhY6rXae7adV2HO4T3l95A5NMkFAlL7dy6ZMNHtpb1dnvqxGqt/bLXMdy0m4GQIEZxdNmE4ukflt
AwOs3PmYX1uoNQMLUzNaI0vHfGvW4PRz/25sKQ8aKiaV0xu6gzBvC8H2m4Z2eX1bGpcLAcYIyyn2
4DyL+2F8HynlsAePwjr/o86Qk5CffUoRwod55ffQucvR7gsV+oWwQ6OpgmY2/067f1Pu1Ftp68a2
qWHJqf+Arpm35jDzDGZQUJZPrVNuHExO01ubVgLbv9f6VJ1HYf3a3UvJ1HrsDYusxMVB35eCA9G0
nHS0lJyWbi+I2DsXnh65mYeOSQgN/H5JNLm6gdnQJGBo2WVqpn/WjCCn+Crbog04gpbIVsab8IrE
WmtM9mMdyLQboRRljZp55TpsBm5cT4vJhx2j5mRv5RKlEh6r46PHhEHHOAJ3hFf+jsor/yJKEDWy
WPqgU9NfTcBq7oj7CipMgsLy9nDU7V/NQBdqzyte4bVxo+tvIWU++vqPMveZro9sjAxndVgYqyP3
23ohifEvfErgpK245Nb34LR8AK5fT2zZxM/MMBlmzdDJ93DPG1ILB8kh6ddXJZH5UHsTigQEJXAv
80ea0QG3jAQ6j2sOQ6TzCCDgAN2joHDonI+14g8ONYKF7mMrNj+2L/1YiSQ1TRF2dha2qfZLo2Ib
+p3DGarL/jwv5R99hc/qGTvDfdzvy9L6V6jVSPQJsLnL82M5mjVB9PXPKplfPLVxsqZLOG41/fGm
DBEg/dVs97NYjDcaJys+dcq+fs7jRpda5DUrgPRyMHKKm2lENLiK6D6+Qs+54Jy3Vr+O9Imht6iY
RulDIYOiqA/mssEhLIKPa/O0ya2P/UaL2BA59bvhQs8If7pYvw2bSXPJ8izyUTcz930gJO1CCZoR
jrz5eqUx+6/X5MclbhnX1TImuqlr1x5HgBjVngrjz0RsOTY0+lE7sykR03Mh79onBb20LHQrJ9/1
H31KTyqX/hijH+NHVq2BXeD0cRaNR0+p44x1DLmLYV8rol58BaxtO/MPgnE9cIzdZKVxeZhcNC2q
P9rjshxNNC3XiSrICufCTMZhBbThTo0J/eFEDjRh528AT/v6DhoPriNOdDxDbwyMpEuzJWKgLQ5Q
r1wy5lij7pNmkcBCBpZWI/cCZCXwDwDswnyeNgUrd6wL7w0FoYb1H0z5brwy+jWySQac8bz7PV9C
Wn2SGre9aUbN9fBuJDnxU0oEYtHpW5T7KbdBbcR2VZMjcJVL9hrXb2vaBiLqz3ai+83q+4ygvD0Z
XD53S55SaqK+GqN16fhQemCkCGxNmx+SBhx7WnLjvvUs/9DJgr4wqwoVnzadIjHd3sujVrlPulA7
muP9YCrjOrJxgVp6x0c6/2caHY1Kefc6NU87OHECCldgZFRnaVdvxdTemWmZR2gtX22dVu9685/Q
NbDwLPK0UeWVlG2bgnAYgrpRfWS0YabwcHs9OuZ2WOKeftvYMPM5aer2V3arCTCzukg8P5XVJVXK
G9TRU8vzaTI+1cxgmLTcsELkjeYUT1PzIsdjByv+tFfpm080a5jmqAEnN7JLQggAfekCNKc2LhrX
Da4bYGQZ1a2x669wofNB9COqrcwiL3YWkRwhmucyLOARGQDXml+1DBUO0i5nj1corrCessPSrhtF
45NzwJj8BSFdbuIojQYtiuY/UJjBqrZvEmdGeUHfCbcjVeTsE5Nxf1wbplhBXwyBAM+9GlRcW+JB
69V7nzmco6soo7aVn3Wav6K6805yr44qTb8HeTejLQ/W3OOVYZkIEJcVM49dVU03lajzACPda+N7
v7SWhv7qeUFdzRBZLbGh3B2WKS5bXY+XmTvKy6RNJYnyA+W7n9o4hnmZPWv5Ml5EDu46FeIxmwGD
LWO71bzNSvDOLoBf04kndIhJn6+OrKpuvBDjmHXuQXEuxnYu/pqe/jEtFNhSnEiE77VpWi+ng8BH
N/d5LKlTQ9XIBaO6x37Yn3ZBLHE3DEdhOuwkG4G5Q24/qaXFBJUy4C8m8RwrOU7IesyZqXE1Y5v6
GXMALfa79KjW0r2hKuplr9Sh7ac/JIwGU0Y/Uedchs4WMeLnlR7MVB03fCNl5RqHXO/awHaH4fnH
3fX+GWLl1Vd9eslqb49czTgKd4RFLO4mhF03nWG/Dj26yYHxO6q9iz+MEqi86M4Di6Nd+0WEDPdG
9nZ5muCNrsYcFaeWcGJjoUGOVShCrNAGYnFBnXSjOphcxEMGWdzu0oXc9OKyECJpS5BzczB/Kfr0
Qi9DEKMY9GXZ0cmkqBMi2CXRLP7N9angLDWRVJYzxAS1lYfVfVwyKwcX1spzwYXL6aAlJZ6UxM4/
SnTmmt88Cx/tT5qZ1XGYvMe2EZFls8gpf+qSUS7veqVYiMbmn9EV6IzSXSCKzo9Mh+xdWIsm4owa
vpdDvmjMrIh8TpYHfzGXT2kxaMgjeu77cXQui3KOq8cFL0e3hl80kCKVPTXXZGfmQHW7ixRJIWJr
K0D6rfLuYCMSfeNzb9KPHbqiKi8V9VWy9E3UacMStgPOD1b7ryFjuEccQbhKe2q86Wh1acyc2ERL
a08hkhTwSqm2Q+eDhdMyq8CklyhfJv+B5OMap0HPUW4frQ2IzKm8BphhM2/Qhz5ruqAEtDQfGRtu
IJCnZO7t95a6B2Rh3mslUNWS8MYmAcS7TtN8zibjz1zXrxXdvwQ5cyc5XhbKds1ifeDbaW3gIdzO
P3lHo/heL/eYOuybClNB1Cl63TwbNaYHf5foPZaznRiuk+KRD6zR/trltUybO5F+gY3h2nhARgVc
Wm77sZ6cH90UT77PT6hcYIQwjBTacFOpwGeIvq/c5dtBho+U07zp5gktLD+a3i3Mw45TLBgrbYkd
0ztse/mQWvbT6FJjUelrG/OqEKB1VFUhzQdAamjNahRsbN6zssIKpeSVO0O+v1Z9h3Ilo7LZzfeo
1+sRI6pg/3euWiffQUq5PUxqTG/WPb0vfZEYlA2CCjQE5bbO4z4tIdqE5cCeUCT+5oedqBrMCRuh
y+hc0W68M0HND76LbEBxuJYGQvjCV/sLFSn19WR5W2bTP1gDUoHJxIOeLXasUuOoL2jpfW18yOR3
WbGSOfNRqvyUl7N8RYR+q2xw/E62MZZIcZj6rT0N045OzeHYaXse1A479PM+OkkpW1auuTkDVYsH
phMPhnJ+sgBzsXfuy3vhiMvue0y3Tapu5vq2Xc3sIq2akrfUPRVpjoRf/1si3Yok4zs3o/nGo5Tj
c87eFgm3XZhr1OSqPC29PseSr7H8ZBUcX1bm/tGlnT4s/SWHdpioOXss1X7HB1W/7zw+nORcFjeV
/zjo3TNGaLalnnNkKO88WF1woGy7aTT/eesHcYc05uSCmhaj/ssIcbspKDOvMCwSmdMysLbMwOnR
j+dZORhBFu/kCzg03zXCySuN45rbQDnUuL54XvqaNRiz93H9U4IwJzz0MPSjHmkEIm3t8piORhcq
buKp17RwwkrcZie9WAY6+JCo2GAmbqnvpyZHGDtI96NlxDRn7XHd8rPFQJDUrZEeMsln2xp2hCc5
n5xcRUg2uxBL1C9jgR8Ntv/So5hnPfLfPNFkfK0pMrXuTyoaQMHRTEoTXcS2d6dpcMtoRQIL8ruG
zlpdKq2BYWoYtcfS0xINSXyfYcOy2qdNUVe7S0VsKQ2MLOnFDTaf0IqcSXqA2EyJW20zogkMqo5P
R5ua3BXYD5EwQrkwb+e/njNrzAnAoabq3nmcP4f5A0bA+tqnB7O3apQztrhR4sstjS3BxAT35NoX
wMQ+YlT4dh2zC2Br/s3oHNCisCA0mf7sGeqIEIYFynXKQOeGnFc/8Sf7jyGsYOzr7rSW7T9VWs8N
CN6NZhNH7FaP1tAOD8NELlFKrWOjPdY9gOH3svXbpVqdiHrBeu3DPB2qsDArzDdF/tCvjpuMc9ae
Xeu8zH5QF6jWKGzkSxVPK8QpPA4k9Srn8ToZwSMom3d3+HKG1nzQFvayvRT8rxU7E4Eobs2Er4zY
yau/GyXasqD+DrjXStacKsaejX5IzTLJ+vkejyWPHcPzDr+dbcM7YoIHpx7ywLaRmXSsj2crQ27V
7B5S8BkzYLFoJ/yj7+12N6k2fagtYwod5X6lokJgXXy2qfOIaYcDaMU7xMa9haaSMnSb/QUqNSOu
tT5sWhEtKFvQjP4tHLs8VM3EYwzLkPi2jjnBq1668utqjrqq6E11uLJO2Vh943Q/VeN1Iqqn2Owx
BzlEOrIi8MgtyrxUnXsZ5tE8EcYQpAOF4Ps05BRXIXV3WhxvHnXJ1uaFPMz2oRrHB3RLkafahO/S
SExvKY7M7MlmrD8Zcg+imAv9JuANAi+SjoWEkwSklJICblH8edix8Y7fUANhxo5S4CrWh3LGLvRV
W4LM1gdGgyw0Lc2INuEepmJuE0tR122W7fy8dmWgVYTdD2DD6C3/tgW0iD+q7YiLbICiyZ8ss95P
RoFBvMi4CzcuuHA2i3tiJSKKM+dg1p71Upcvg/alIT2mqgC/zeLmibe65MHvFbtQS2ukPk0OwjL+
gnrTuR+r6a7cN4gN6Nyw0fX8ZIuJa2jtzpyKOBGiQs4rsRD1c1887x6Ei6ihL/YRltGnzzyrNaIm
Xfqnde0JKCtPTH16NUume9xStxY1BvfOP0DTPKE9gcV1OUKYwPU0J82CvsvhJrrB55Ng+u0fTT6Z
u+Ahuuu9W1lMQGUn01PPPiDFwRI8hQgKbZNqA7NAusJw8EOqQZheZRRuzeJWFVymtXHOB+fPPluw
zPUcu5s1s6kzJWMHy0rv1tZg6nRJ57wtr57oZgERc780Wq7PWarfTL377JdbSwbv+JVWxhnl2R57
Wj/Gs3wRnrTRCpm8CN8NS8akl34rbndZ3/U7HpZhqfnxIpNpxkY71xMqeB7w39Yk2M3oqleKb+0D
mRifAoFGpBk7Pvd6T9JZ5x3tvlwBOddKC1mt7s1AOXDd+dL8YbYr2ePnIZZKu1yJb2GiPwHFu1cu
BIXr7Gd7APo2N0g9S75BjLEC7fNyAWO/mzTnDYSmSiDQmduNV3f5UShKnao+e3mfBRNb/WHSs7ss
O9obNacVuTMV9A7VHFfFbqUhEKPONb9G3xUIxXZ2IhYMXoKZ5Jvw0PLk0wnTLhuJv/ex7Y5v0IpF
Uip2/Y3+0Yz0AfpH824cD5wiz2aWeE52HK31lZ0q2qp0wThocWLZxu9YuhdYtDuz315tUekkSEKa
YBHkia8w31jpFKd8CkMfXbaF6cLK9zboR/Z/2zL14wBwPHcZaIelDFZB/ZnUii9n3u6q1r1sOKID
B8JOeZw6hf1iSvvsTtkXbef4GypOQ02N8bJX936pDqNkctFnMGIEQi+OrJBxduAmetsd8CFaeDGk
iv3YMm4mq1WHTkwX0zLfi8q49UuO5u1C+tXDPs3bqe+to7XLON3z4aqhfVDVlMUUrt7l01TFlcVA
VLkXu8RAtQJOThrJVwjs6EIU+eeAvrkjWgVJPTs+TNBtsc8P02o1BzI+0On2Au7Y5ExaV7ouPKDC
eUfYW6zgxX77RLAF5GnziFL/cZTGp3yTOn9az/ZHt3BfS2fdDquikheK6nxt6gl8dNWRq8uzEtph
Vv6hxNeFRRY3rsi8r30UKmCpKwHzBN+i9yzc/XHz5e9MNkQ8ABEXuR77+OodBK255j0I6e6R9KBr
UyfHXF0Cl2t6FTX929W33BGFE4A58AnorJfSqkwKMywyFcrtfTLWy4ivZzJpNslcgdSCC3wuwNva
AkBvL0+EBUScgXw8V3lq7XKCiRljV2OxtOrhOOTyF4GIFTFmayFi1Tns9LcOR3Ju9jdag8UTMRzD
k8zenC4DUR4mRInz97A9mh7qf+jsCR641B3gk8aJZU5PAPh0VjY4LtvcTZw6uo6teGBfc0FOev9m
ivXeF8Z9MwoRDEa2BarDKutfxTwzqiZgp9dvZ+Vl6HvHC9t6HEmdDSm2hSL/V3g4h3KsweBzPAuK
TVQf/I/c8rLDbqCAawce/+lxsVI0KRNRPttZgDqOCL5Sbz8MavwjK+DZYir/2HX/q2cPFImzD4xk
2AoK2ks7qiy0S37pPA7D/FquxrtdIK5d+or1rbjpEEtoRfrHc7Ofxu7shI/eGY/nzeQiSOz91zYt
qmMO6mLq9pWoT33wNlSz4l4Xy3dT4B0Gxqw77b1duQ71FPgboSP+/ALVu0EKULbjouWtoWM0jzt/
CYvCvZm5lNHrEhHnaqWLzqV/3/bvvPAiaV0HBk+NMKUoPriGPR1A3x0pafra2WLZxFLae91/PfkM
kaWvN4vtFEmfy+/G038Arj6lX51gi/O4WVA3qPU2TWi9/G0zlOfQ79Cp6RN3r0LVqzpgRiRAfXOw
Wvu2xm862uLMgRyUjjOE7OcQxBi/tAyKxBfsyW4sNxk3sG3WdXneS1y2I9C+1WeHYfkoiwaN5p4d
PAT3YbaNSQ8/TIit82h24jUTFBLJ4cuqs290SMks+/uszf2rGPno+GAGyvxNxwwcMDNP3po+X59S
2TkP8/ZLQAMysdG/3ZmFt1kE3coe2M3j+6rhXO+ZOYCXuPU4JKuVz4pdAsx3VYzD99GhVSMiFKgM
HL97c2X+gHcAGQ224wapz6vVTyJwQZ9dR67AsrjeG0YsZDJb6ONagUQqXjoPcSVsxcQB4gWDEKAJ
DujBXom4mWsMwmDDwVLOTaShoAEER4xn5K+FkXOMW/XTXCxOvNbFdhL5D2DK2+44/4aGPyuA0zDp
hinyTHgU4hK2y+TKH4S1n40AyllXXGRT+W/nZgv13L+nBiuPnQ5fajE7GKfGIJvz/J4vfu8tzkFo
KZ3CFeuYSYVAlhVRUcXa1cA5A5p0zRbY1vDTyfy8T0WDOOOxcNkBFj/7TFPn1Xq0fD190vu/Lj7T
w14Q2GNZ/klW6xA5RV1f6hwzfzfnmOsdIa4rTsDsBwxipL87JHKiNGeMFqu+0HPoq/cZwWY0SKQJ
KZkCcLiICWmkOtEPJU+zdttvJdXEuwGZLe7IIWihG+z3aYRQ97XrlYhuY8J+xUPXEtk9FcfqwbEx
nqdqgeRqPqDWgkUZNmQBw5e5AqKTIJ4HtQMqnrZMs9N8cLf2SGI9fdtWoPLyNC9p3KiM19SsBIXQ
NVuTEBMt6KNXvfzXdSzEdF1pHL924oonhAT2jZFPd+6i3/IfKCqfhx4JSqZBA+v3qQ9qJOuNQXqu
op3ku9EZCBQgdE/Uf0jQARob/hpebwUOk3hCoETUTdNNa7NeLXx8yKxErgM7SOidjOqR+5nQTztg
8Laiynd+VKo/G1r11XJYw48Zz//j6Dy2I0XSMPpEnIM3W5K0SiPvNhxJJeEhAhOYp+9LL2YxM9Ut
VSaE+cz9R2pSoeU2FQSD5ksK+z2oD6IFc5YNYxXlzvQJ6QToT082hAHoMgIQdZmrVfsrYo65TNq6
cxYPngQ+Uqa/e9546IJ5VyaEYrh5HoxE5A/gZL/ymnqxFae/8ZI/NbnFIHndOraV3qOHAyLViGKH
erU3x7i515wfzyh//N66KEuL9IpzklEQ/DXMZU8u1DuNj9y3L6MonAMPJIPOtLjYx0m1b2JuAYbH
TiEn5C6BJ+ep4VRB9j7QFcu2ZN9fjBG6Q2e5R0sNqxZ9mhFlakueh0Ha14B8b0Hbe+uZxk7gmS1J
fWfQoGKZjk8yYBhgFDQiOxRmdWstfvmq63wuwt0XDyB9inIHrO3HcdoZrYzLa28Wx0agtUtxYDiP
uQtc9U827EYAPA0cOop/6uTNxgVxHP91zjBB24b6ULCEvU0bOFnK59LMd8SLXirFvaNQir60xtZQ
9cEmpfSMqeMlR8vM3mb9mK3uepvqDsxOcjIiS7BvtFIPc8nt1e9ItGrEI4HLJaFhTBeb5Z802vSV
pcnZQCEpLH+jdYR8JFfCMLUYN+OapReZU3Mn01Nlj8leDLRcZkus33StR67u3s3dUPMlzR6uHqVe
Z3BDYU36hm7U1fEJ5qIaiFMxXhht9Ka7mn4iYnsFugP+zRFPbpc3x1EnpYoWRdlofk09jFMCqON2
yOw2ivW4IrSQQC6DN0+CDNnTtO+CxAkOmdMc0yaLIwq7cdQM2Uemk2K2Ei3FxXUe5h5bJm4EU+zl
/SJWUZ1/b9g79gGeU4JpQIAvK7Q7pyhJWsnXQX65tXMbaPbthk7YfE3dyQbTQD4sO9tLD0rKMq3t
7FU3FCaNM4pOVg25IxLkwg8DAAEuYdgDS7dNR3vaLJBN8Ex/SAjsmVYp9lyMSRtWNJlqV+3sruVF
pqNJ/yINA3PJWXm1FypxrGhJOm4M2pFbL/gueygShCjvLEkn04kTJOza2DMvYFNV8ZXbY76LPaZ8
Svb90lwLKk28hzt2hzfdh0YwfZh5QyvrlPaDjGaeS4p3cuNaBnPosv6rNNSvXtfpjkWP6+U8P+dt
sSWh8eUjavENsc3b8sGI7dPS6pe25/wZNMWelnvPOd3il6Kaoy+IWmuWdhIYGsqFNGHQNLboTrAU
d+s5w80jWPu0VgsznDX3o0BAQJTSibrndzb1GAJ+wU0AMSJBIR80Z0r3VvHkTYrbD1LqlnzEPQOg
IYq48rNd+scReCH+3UTycJm3atb5+1oX1+eCbw2MQ6Aeq8hsXCwIvyyN8IJa/aCqrHkZ2qXcZmpZ
Luykb6M/qB2w0IwqTXnnjJQ1Zl7sJU33TeFDZzE5pbC9EHGy7f0yggv2Nf7laVHcyoaAXVyy/BAS
nARtFd+x59NsWMkmES+zVhVEvYJz5pGSnPxdq9XGmeGQH1pLotXW+etQiWsQZzh182r5VfXKsvrk
MXIznPkqJycs8kXsU64kuG8cF/nHCqh+S5AjbGbbKSYR6k3W1eqSLex3Ygue1Uf5UpEb5AAUVz45
fEZNhIisrfSSuzz4gGvG/TXoLc4u/IRyHl51H18NymUR2QleT3dfeHDbvBRPE/Fu17Xx2sTg7YE5
eJqyJN44KZydZZbeyU/olDX+eVrhmMrBuxxT99GvexCPpeRUHDfPzjgIgufJDjWajyKw/FAZ4zFw
f+gXUWeHzhR5WfCKKL72RUcSaS3tEWmnh0n5CA5l92BmFD38YPk21oiylG3A89QVmyUDZ4brD5HF
Ts9NYtzLV5byklNXZrC6PaD2NrfJMzjdoSMZbFAx2gIrsqvvs5kXL89eDMBQcrzzZ1LbZt9urIyj
ZG27p3j47rRgPM8GZOTe/ePog3Fv1bCjhHv0BR/MLCgKDWbx2qbmufQ1JN+1Iae3pzl9BlqXXMlP
897Q451SSgmE28k8ydoASsF/7TuG1ySKFzSRyryoxgcEl1EqovnCzTEP9ZZJbyCcdklNlxSsw5Ul
NjgK38tQUkp6MpyZQrdAyFVZM5CfKbi2+N5zV6Ve2Po1zmRxMd0FH0Bj5F9gMpQn74B3sIR18fDX
CZ9hmbn74mtkKkpis/zwmWfPgYYDTEnbu93yFMMuDGyDk2R5zQi8RZwCKoIcXICdRv/xiTj1k/al
dFKV/tjKiKojh1vjC3aUDN3GvLg1pWhRr2UK/PG01DgBx+KIr9AVDmfyfPWQyle3XCru1bwYYkYH
mpAzCMKxHy3nRLr5RjiNh25yp+qOmG2zkKRP5LdWQcnxx+kHHuk/NGlCUZa98ftY3ywAMk8z/I9g
0e8FNfhMb94NQ7KkLztpe/8KBm6v0a0GSuGIGk4CwGyqjsPVaagG1spYmiGpmEVl/8opNjjSxd++
FfA/0Nq2h16FCNAX1qbqhgEc9cIG3FTUV3IN3CewIxOfZt3Ch9a1nG80wsS7OB42YjFdeqJ1vBkn
OFi6kTy5c2oerLWP0/qM6pM1kk7sxUR1wISGEuSSUejJhvo+xm/MjRyOW0d9Fm2VQeEMklDZ1hpd
9+B1/SWOC2eb6ZyJC9k/uprkSDGzBo/2PeChDaODfxmM+iaCnTONcCtCzwMDVfxr9eYpT/sSqaD8
zcduYkq4fnWdnL6+c+Lx3AcMAxma7qtH4pjrzwInapqKbd/0V6XU8zTbe/oEZ84O93UyvhdkQ4dB
Rwt0b74yj7O5nlild0kUSXaZPa1lHEYWAfgoacg1yiXgKTZ+Pby7FoWdSqs+pslAzfD8H1OTEUm6
7Zwlp4T0jSYZaVrIqNIX8iy05oxWO6dmP21G33gy1LccecWydI8b+1502kNBQtBEhbabF5VWR0KR
nCO9Yz0ztBQrOhqzpImy1vHCsqpPvUEIiIu0Vi3csKDypSY00bIqogQhlsvxBIyk0igFBjfb10+O
HvwzJp28/vKmrdbH3NrL0em9K3L4Ph4QCQzJGcArESOIPO17beDHBRCxdFmVB6p7HAuGSh6Utfwa
cjcNuBJYctzdsL/MqT5WjAzZz4kouUFTUmS+CPRaQ9+sl4WxW7qoNsr24DM9yArqVagyoqmwvwOr
e/Bm5jNhZbD6J1I8JvCvbHgnDcodjzgnJashX0ioC0XLjnhsdsuUDgdOZHPUdxu/HdYU0dErmvIY
x+g2y9SpSLd7b1Mt9HEW8+R7/tZdgcs+o42jXJ212LlYgznBPX2yiiE4N3bwxCQZcEB+8WRU7tlk
rgCVW756ZdTASVvzg9lkIaThfsdg4Q6xPpHETaaCnXV+KHVUKy+Ab+jDSLGrYl8FRhAFthM6OUln
0SxXrxQnr9ZeYlteel8Re6HOg+wY1kOj7dk6WM8lEkvr8lVZZvBQpAXXJYaiGom23nt/h0SdE70d
7wZ9ggAVoKr9BEhVESDSZKvanWO7ZzeBPCsEAVt9whMy5vS9dkwaBotJr2mWOxEvvwPoYcwvppTy
H4IdXflc4aSz1VXDznQY7Nmmxs6zMqY5IbIwsBpdJKCuuMrZUzBS8bQnrB516B35i6Tw1SLnXzwv
22Ic/hAl+iskNM2qCfZO91s3w2vnzsV27tpHWD0Ug4XYx5CKanmBNnXP2sRVx+EuPoyHQbZ3Wc+h
WSRqQznsue5I+MzfnE7Hu3IBrTPj0tBuwAfBJYX6uc6aN86pohNQOs5vt7ikTKp8JvHnYqsRtnHB
TnG+1Z/TyUvBwCWMrzPRh3wmvbCwreI09HxCkxFzvPTQawFKFOUHwiawRP6HdExRZDnBJM6K7hu6
cxybRag+45R1kpa2uPjllIelR6tQb/R0V8HaMV1+vd54H1IOqVSCw8Bn0Hetn0xF9TFhkXcpxRwJ
jFxhrgF9ZC5gLzkLBGOdXrVMnpkTxKQGQXDMz8fIJHxAD8bfCGG/uTGoIX64pb/Q/lN7t94h1ODw
wQXAOv/OFG1G28+y0HAIUI9kg+qiO5eD2ezG0j71tbsjjryFYKTjJYWW1uq7pMLzKE11rAzW+XoZ
lvOYdKcBc/BSCKxcTqYbPYPfqvfAVpyZbjANmKZJLgPnA+42b92kxqhg4MQuoyYOAjDDflzyo5zN
fZ6iUzfc6zeJZs9RF1kq4TipJZ8OoZyxwuejwhEV/IqqIyhOXQSbcCnLvS14Qur4nXoSGiAvy37s
zX3ZMpUnrYoZsYJNL4vpfCrjUCFy76CLUSUkEa/BcZBj9yja+ei7GjSWotunMywc+j2BMRJpm9yL
lgZvAfc1KMg14e/efm5w5ZeCKKar0dnK2pH+AtmcNeboddBv8gXJJ53FGxfsndtnLyqgq42esmfK
O+uqZB4u3i39J/7xPGOZGyonxUsnREY6YAhaCmJlzCrLW6CWiWKb46l9Zj6lUy0Odm68lL6JEuSC
g5pq95JpooEF51q7ICijwiVN2SuL15oXgLkEVWR0JKDb/NgZCJxKxzZHqyQ4yidELIseHcN07EW1
G7vIV2qW+oqd+eD3/Vsuqa8jDnNai+NzMzDpd7KpzuXmPm4rThoeak1QkBqYwP+QYaqe89pCjTJ6
DsrmIejKbq8ovUNlfrfKUV0656caOS7Ty84J4Hql+TBhaZKa9Z5qackDH8a2zOxd2fAuENacdq2R
wAHj++cm9qgbZIqqpd7P8fSVl7PH7ePDSHhonWX8JHhxmVMBWnXp7j3bfLETXAKqQf8GM0YvoBTW
tCgGfQB0rPYhBymBG5qX23r2I58wxQ6/4qWz508vQdgQZv/YlQYOsZk6oZ/ohPSqch/r6bxJFapG
PdpJGGf5G6PnsINsABbgIx4VSiYBVT6E1LvGroR3i8N6t/TeWZrnmtTFNl1GZg/CT4uneiHgzFGv
S++HsblVgXZxTLlG/VERG9IKZeJt+auuaE/j7E5tuxWW/dtzOyczCsw+9XxWG/DpUZAi2cRyvLnx
EGzivsIudw6ESegWL0YeTkbucxMgmSigIkceCctOLIci+2qmLmZNZBnz+cPMkJ2IJSVPULQwcW0M
UN3zfvMi8Q4c1sIyZ81x/YCgW+CfuDaFRiIPI4mjPV8vsPQJ84140xoUKkMzX/IDhVgPQbp9zCf8
gJSRK2FWEE7xfGdv29PVpTpPhokSUxVPO5mUT6yXyz7vJpoVAzKHnpprAOnkjoR024pbQVzUeZQa
gL2lrjgFEEbCwbH48QL2rBNjHqTLcJN1IrDvh2Wrm3mxtq3Bn/ek3ih1VG1ghwGMBVKZZUMP0+Rv
6zMRXL3LIn6Zct8jr5wSHbPqw2jMxOdaq4qU0Z2KRrsNk8udqSrlAVZ3aCAbRQKUfcgoyxV6a7qE
zgwD3otAtqk9rj29SrH5a4pvrQtShGnTOiRO4baIP5444dLsi8R194R88e6c4NIl1iHT3Kc+kCZy
PHuvo0jTxhaur58Wj4FrPiJ5U+jJwQdYWcPCQy6SsGmTx/cpB0A66bJ7iAVLrmhMFaZJKc+TPz9p
a/lrmJTJuXpAtNb0/TzAjdVIzlDIOmouUbW2Mna+28WRkfCnufyJlQxShy1378tS+VGnL/shsHGB
rOBB5BoEmZqCEyNgsJOR5OLbrGfNMxdpv+JKLpnggwwh3+w5bk6ogih2MNgjd66iQas/XX10QH/O
QIzaE5PjXC4PotzJKYPMvQxXXTkfmFqPFLzzTRPIlG4Xn4lZfuZ+0x9bCjBZkfxTM+VnNsxdyRxO
RH7/qOai3OQdMe0GxN4mzs9dsvwVNeqsg/IfSu2Ih4+XWcffugQWNeQgXHT30WLSwUYodUljcsQp
7MZdxnbukXFtOpP7WuWSVSkIZcnnuOVq5omUfUDH0nAdqAD5c2z2RxzXmwGwmWBpgwVM2QsvJL/V
owfbOZ0hXcwx1zKsm94xYs5t+TcJ0eRMNimVgOnLzsWQo64PcWk/5BlFcffToNC7FXa+rJL1gaNm
EHZuW0Pn0l6TZNbDCdf2iAYaibVVrhMzCEcPJLQ+/gINTbc+WZcxs66Tm12snAYkwNHQ5mrCsTT3
qTSYATlRaysSh1svwzs3rTNfqg7EMCvlP3jqr7a7+PB36fgxzfhcCyDJqWOTNPDsd43IyNZLiz/f
IyIE3E1upTyhDnRQSQ2YEFZyTFzR4tvxAFnIlImLsGoLVDN9voxZfG9BjmsL+t0Y/oy7cKpz4zDX
iEkOp6AAMqivvoViYgPLr5ejhbNWdKUSX31pRzr1JhriW1FUT4lJv6Qcif962a/JAN4ZKD2q9qlj
/vo2bxnsUdTFR2VjQPTWlVVy3BInfl768cfMjJ3rE2O2LWAFixNfRaOsQ1fx3KR+/97q4NMEYzFW
IkHBYk1QRkIC8SkoYyzSPRSOBpOMxIY2x4wmpXM9jWB+DXQGv+0AXw43QyGHtjXEPqfovy0JA8kW
Tz39j3CpDOLFXOOAMhCa0u4DEribtoWJnJf1yQZSUbGic2RviCmz31rJH+s9afd2qO8BnkaDVT1T
ntlUpjadPNXA3ktXfFVhMNiRoOf6KykJglT5PRJJCk4xcCD40tWsExLkIvcehU/1oR4e7BFJIyiQ
UoyxZPBTUXDZzvGADOh8ChO21Q6Vb7wJouBDIaEY0sMDRxWkvBxVW+H50eQMZvdaVuQGpAv+9ja4
FNWDMo/fEKnAqoLvm6FUlIS5CkUthQRbmLcoEsgGLzbDQKxEgeEdKKFqDhRPlHAjaOGD8A+5sCa3
UtN+yONenXT5GSWXUDKrZlSQCg5Lwg0E3+7qwPsjm8V2ZNfD1rdfO4ovUVo7300RE5129F3cUjbp
WMhMpV+qIn4qJvnteIKqWhdiIL60zhVEMrlxwetDefqmCtijvZEFu0Gc7IY+KobUJp3hSWSVvHoz
6QldxTdVa2RqyvzOyMH7lf59tghSL376kPOXRQed9/UahuKeCZXSytiELCa1hZDWUj+PVJM8J3Mz
ExF9Q0Jv4vE0NAvqgc/22FjLJhOU9SAJvFTz2O8ZRCiOrUIds1GNIycuPid6QRs7R7dSlB09b0Wm
phldZxARG5vMxNXuKfsM+sbBp77RUSoQ0jgc0B4davlv6kXHgRxrw71MDfvxGGef/dRjb6qjxlVz
6OwPX/31qIaYf0G1ZbFmfp7Y2GvVK7Vg/yhh3ApD+4bLHaYBNT/w7p8jzcllhV70C8Rtxzkkw3jH
hmarUUadOcM9TAXNS8Zv0fpg+giXPiKV2XK3cL3sl3U+pAmgVZ1Mq/2lV/DskF0Y5uJHeOb6D7M6
pX5cgLoILsVgzgjC1kbJ+JNJ4NRc++FvSBgXpPnWvXToaTQGoSOvWxkpEqqqAAuxVE9e5fZHB8ZY
mLzHDn/CD2rS2X7zHGdU8Kq23GFu3hxcBQtshisg4nhm/go+grvgrQPjFtmxHaXkNNABYb1YDUSg
5ODx/4QU5RwCAKgLg/2LNKhwXShs/JsLeT9wsMaqMG5VIShyjcWphDxZWdXdqNOo7VpJmEhe64qD
HhiknVA9UH9yNzILdMSR+dw16beGtlZRkSUJfFeYz8KuANQRNFKC4gPOZJgk8Uc1x2ZInPuciPQW
84vGBDq0diLszfCanP0/pVYakaPcMAdDRRVzSUhS5w/uSoBwCMcysO1a2iwqQ1mwSE/GDV7DG6hz
jKak/67ZBfpFRCrVL93Y/i5c4HN3pD1ryIAvxf0N5vxfkNOIoi4PPylARnbi78bqrnOg74henhRY
16BS70s+ZVCI2eeMnen6FY0Cisr97Fmh1c0kHOsWQsp03+ri0oiaj75t0XurR7IBwGEkR9U03hc8
h9spH++p89zLlBWybQ2NAQwODXrmJlAh9XTCzOhZuDk8lwjezt6Je5bN3uYCgAXo7jV7LaGp7J3T
0K0uUS3Z1p7jwX/JxaRvhT7HW/oUDGvyTyrTj/byaszDsQz8lIsKZxLdRIFdmCqLrpKWMIRcEoog
9u85wjw42YSi63EpmcdjB2Bvki1Qfe/ONMxbRgEgm1f0vtU+V3N/EVr9jXr8YPZ3VVC+xLI9xWWA
D4/UA8mNLPHbOFAx0KxDL6ddL7EuenO3tEx+4NcgoHlpK/fP9ThW48Fvs2z8WoS6BANxl97eltby
XMO/sGfCY7oB4cFxtrVZoAOlP4E2vcVA5nVD44c5XNTIfJv148TaNhcPFD+OqJdj1USiWT0a5T93
aXbRhp4rRkwqBldLm3d5t5yG0nnhE3/J0XwnTazY0RqecpW/uoQ6oLSwfnjiY9JsqiZxBa1qseHl
9tNbj+oBIZT7a74QqqQPKf1uijQqi2NwdLsuIrkbVQn4t5rXVJ9Iby/UVBygq1js6y+nt5RWh+Ai
Y2+TLEj+TI4/Vj6dt9z3393J+4yDhFNrNv7WZf1tDP4U5Ul20+XHBPuA4SGbqvMPRVdZG8ckEq2c
d0+5FEyhyNlMyTFq+w70S4Tb8BaoNmrNDOPjMLrLbo7Hl7hq7rN8OiiKNm7vNOS/xDstR9Kv1jt4
qUujJz80ONd119ljQ3KixR0gltRGGKFWM32KhfdR7y46zg/PGX9iTPFUvORrvU5h2TkwwKhGLiQB
ZhYrQ/sMJBDY0YTyMDQNfTnZsre526xstzppKtbEY+eDuSAAlKbMKs5hu5MrP+XVwgGlMN40bfz4
/wNXGNXksYi4FtA37ByfwFyXi5YEj4kMRVcQU/+lZZBWTSHO0w/Z8LdAY0ny5smWJcy9MB9pbU4p
rF3bQ3YbWQIGOtSsxJE2Luc27dFm6BJbaX7MFa7f+k2PVfZZTOmL4oIVip4C0nBN+x8TahL1mzHq
8+bVsNVB9+kg2EREdEzSaBhNAGZSnMyqfhyafAsG65CocWNNFnu3fLK5xnMj981dpevfMaEqUriW
u2unfufgYl6kNZ1JLJERls6IAF09NA0sbtqkhBhsbQuEBCudDo8gpSXlfB8PFXXXMrmk/bibAyAw
ItBetBzD1LNtrCpyrvlDoeb5uLTiZgOe5BQ37Fyb5MT/CsfYVx+6HW/T1Lo6MVEydL0LXs/3EPAC
jM17h9tUDYMHBSjI4dYbwA3K+RlLK/e718RRoPS95NVfjaDWgoPJ4D0Cg/de5u4pJE6hsuZtGg90
Df6ny9lEQqejTNyHPJ0LhgBuLCdYJ2Q3mMZttvF9+0drYRygEbwUXF02HV5rAazRGi6p6TNSoyX9
bVn51e12bUtXZvLiJwFOBg2ZC1Qa/2O0GiHwO27FzFkxN62cDthPF1lBucvSh7FsmTdbT2/1c+e6
xxUF1Q0QLUSn37Fkw1RuKth/DJPAlim+tLJ+qF1XHrz80Wvqh1FnsMKyd3L7Yk/+9+iDs5tsCv72
p87wuS2jAXg4LfKCPLD1VD+XxjRERguspWAkgJ7KSPTGi3QqbFgBeYJZOSdHw/lMazC+5IbJ7xjP
Qhrjneti6kNSnCOr4tDG600wocmsk1VZAyqr+lCDOPokfSHCMl4Gpyc4mvAJFnMBbQIWOTQUB6tK
t//Mno8HYqdxJhAa1sF8186kY6AkuWHuWAd4RWfTGr+IX3HeTNtfMT8HU46aj5hFuKL/c4sETHaj
sKCfelSdTaqn3R0xEV2a/xxtOpLRxhOcOkmETfxKApJrGvY6UpQi6Qq9nt+DgLyBUVKt8/3Q5P3/
pWbGfwvIQNliPJvdlOwUrUyzvbEsk6xPOS223yluetSxnW171O8NzbzPbqFyRZszsJPgoHwOp3RY
YzWpTTnEZ9eCkTD4LBfcy6FHpPuSibMbBl3lLIfkssr4L7V5JIgchvOEppmM+GNxgUTttqeibR0g
TMBjZlN7Yo7sVTlS27OZP+Rztk0956bJVm0NTftcVHkHzffd4aBNu1J6XNe9CxzZdegWFD2xt/3x
MloObaSqu4vH4Rz4JCa7tqMDQZU0LLHTl1HfMauAM0Vpfs9pwsZB8InoRhlmnCw2dT1MR6+2Lo1k
3g/O6oFvoNC5KtpGfuqx1UnNkLkzwC/6fWZGS3bwXLVnxSxD6bUUGYEzZXr854mqD03MtL2hcXdq
Z+Pg6B7glk6jsG0jYdnSc6/6chcMRN7TOYssC2IETxU/g0wTJySdKie5Mc6/H3Vu/ArLLO8qa2TO
TJpvLNT8sHGpXuOVnWZdW/ac+hi+ogsq18R6bK8l/JzbqH8gkYhlYzgYy3liz2Dg0kDjdtNqWXUh
BkmgCMcLGAKSBvsMA1s2nd+7F47pJ+kzRSFwe55wZ/xKdfO57+lFWW25huJXNuXNoot+8kwO/Loz
Ysn440Jnr7/Xx2lClvG6CAL+XzdPuybhbmg19hGj66Y884kH3wAmbNCQrqonuCDfjaHvIUMgLFXe
tB3YSMMu97MD1VD8gf4KjYfDqA7jjhbXzdduuh7DB52N87Ak31ZXXjsx5sTGGNSJsb2ZC6wN0KU/
NokJWzsMHQOO6LggLef3/cDjtbRpt8mc4C7TufSLcR3n5dp/lj69uBn+PNcTItPtUaOgG7plo++F
n96puTxSi9h0ptZdp1jtWlRgDqJVh0hFBq0krFNzOm06iVpbxzaqAMVke2reoIyqfcfIKfwsrMVE
I2DQCj+y6vZGW+C58zXOJCN2am6n3bZJ76lT4g3o5Pw1S/GtC6C9PNLkwUJmeJFAsp33QXeu3nJT
NOyY4yHzaEgfTW8FR6F+c3ZRWxuDkJk0BtwC+NbOIG9xWS1saNORskhDUlDTNstdoSEVxMW4yXvg
B33pzHi82g+hcgbXuZ8pCJutvUYEXZuEeoVtkDmMI/eh/jF9Akt0hgW50UrxOED2ggPCJLa8q/nz
7OFUzDjoKNd7yy2wH/XU2TsVpze0kydHetZm3uvSf8kIyW0UmEqGj0pizdQWOBuQ8BmlF+lBCf8G
4H0sLSIOZCDaoANfTiFBTCN1LrdMd0AAmaKxQlo1jaURWHFQGflWN+gAl8217EbSt573iaJu0gUt
OPfYfY34jEXkND5YIog6o3O2uiE95OTWwpQYbTpTiWMGVkFVXT66JoA65lsaOUUrUXtnIQzaOwGa
QYCTMRbVg+nTamsc9dWQml27SHfzuLz4vfkwLBJGRrzrO7/bMzPwb1bJbZwVC/bwjo3+YIw96Dan
38SzVe99k4G+0I0h4PPuBkl+UuSfRsq0cdo+NmPwRpIWJqNK7Y3Y4Nl5CMNQaWBXEMpp1D+6BAhj
uPduwIw8QlI2z4G24VBX8K8Lgh0+LbPAqBvPLtxOOgu2D9fTw9QPHm1JJD9lpSUo7mCyLtqf6csv
y+NAncUt4UvrYJjdi2KPipTd31QaI6Ih/o/dSKG3NWimJb80xkkaZV+9Ba+FvRHeT9I/c8z/h6O1
d2R+mrrxXjKtC0pZ8YNDx6dh/3pldat6T+IELV9kC5Odxi0dsFmeZVEAUfTBiXHu2uRQ+tM/x0jG
va2nb0bGp5tqr7qQ8LmdYLMo+GMtxLPQkprauUHNRZHGb7gmOKWT/XR6/1BrFsOYqb73LlIPiSuP
rKhHsaQJqMO75qfS4ru24+lK8DyJ4FnvA1W9pISvaRWkZiS+YZghF5GsnZ7IBUHU3QfctLH/uoWv
hg2vw2YXc8CuQzAfv+X0x53vVVsr1FL7WIrpkSWHkWgxVs1s0dec0HBMfnhJLMZNYk4mvvx1Xe2L
rROyqfnTLs646w2bt8JM98RN32sEhMogklVrA6wM1jjpwCd1hhe7X+CHYHPGyYcRd8/K5srmsTJQ
jCbanZW/nSxB1vNBtQVgMG78Ly0kmNjPPl8a6OZh4JG0I5rw0WbuAJ8h2/bVKvpMQKAStzoK+14K
Xq528vc1oFQEoh5tNGc5oBOIHfOsZ/LOCXovGgKODbJKdq5VJRvPj79swSPDzKg/F+Oer6U6cS62
Arit5siNjsIL1xn2dh6Je8gJLVq9TX4WzNRQc5PQimlTWcsx8UmwqmoMdiWor3m9BUl0OM8Rn643
MvLOi1kh4nivFmrHBB4587K5QH9G11gWIvZpeq1zr4rQWGArGkwxnOzinYFMfDMzdrAYpluv48M7
PvsjI7NfjBi7aWYfCem//hk2o12cjJI4/YBNum+9+clNpn06EC6YFx9n6iHlErpjzhsBCjv/MnUM
o0VkH8vK1EP54yGFQVBlxdnxBpR1XpWaJGPlqyNG1VM7MkjPVs197knSn801sAjRYn7RmNb/xaxh
owHqZnELwrs+w7qYRHwuOsFzmx0GoD2n6ocKyYc1UIPNvdUiwBMEwbjEO5ZAN7syHOTYmoi4iPGI
qY16X7nuGP0hS8KzB46awwMCXcIRooixOZRw19REsCNXd+Pit5eVe1+WAA1inrJxiUGl25T1FNm+
/y+8PmPMMXuRnDRUQnP4rqb0KEUPpVME/5F3Hst1HNuafhWFxl26ZTLLdNxzBtjewZIAgUkFDFne
+3r6/hLSPSIhAezWtCMUClEE9i6Tbv3rN9vaHsYV/onKSBEghw4Kr7rPF0RlPXepiWsWCAHWYeZ9
0lsCxsdDlBjz2m1QUVXtfRHVz57agUJrtjCOnQ9V+pDSoyKji73RARlewYS6QGg7Wt0S5i4mHxXp
MqZ4CSwDboabnvvBgcgZQqrmmY682WxivPMNPoW2iNwZoJxrDNW/WtGuTuFnmAlQuG5KfEnaYW+0
1xODE8yNi43PHOY05bqTgTTNVCZhcwld/WDPeHB3poHigbNlhIQChNt8Kii8mDRdC36TBccmJyw5
bSQKjyzDLE+DPuxk41Vp4S2SCoGBS8txK0D5W3EowvsX01bVkIU+GbKWLDBsiRGJ8dLg31ox705z
Bmhe0XH0Qns9jM+6heBdixX8aXEw9GyNvrpkLZpE+rm0hvt6HmFIu9PCDQdoVCMx7ClcEziAHB0R
BuJ9F5GSMUooS017zJMoWE1mfodkfGlDrVl0d3De73IcQPD/G8NlF9SHyaZZg/MX9odVhx03TWfG
Or32ykErgFsmKpkU8gLWHpvZwdemV5UTZaHu44TtemDuXYz7b+KIbVFPK/ir6WIazWzJasVX1xBz
C2RErSi3NaANR1MGFZ5lQx2tsqG8lrjgGElwGYbFY1wlnNvq8hmHrFl4ciX1+BYJ9XxEbLZMTSoQ
IpTxUSGuYYqhtHSytRa6BtouCiI+y+BLTd7mxQi/3LS166buX9CJz2t6fe2yFeeEdWfLYQoewURu
pfcy93itDj7kuEAXPZEnaA9GX7t0dJpzBgcpy2o/63p9PciQek9pyUy/v1eLhshwCZxC5yaN4ws7
yJ61UH+ZMV48sxIaWrSTWoeeut+ZHVjcndEDlKXYBPvR8NlEiL8cq2lbpdVLipXZKreKa6dOHzo3
koCmCZ6FZG0tE5l/aUbLxrCseZKAujDoAvZHTloS9MDN7wwnbJaujYaph+o9TZ8JEBs5QiW7cHw0
WIejvL9C9/cFauDeV5h8bRaPfsaUqIV928uR7UlzCcikIomlsw+aO1MxwqdidLCjBGdSbTZan+0C
c5L4mEDp1uf8Lvdwb+RI8pSZ1T7OaeqaPk0rl3ek6665YCqSPcswJak30+PzhNQWkE/Alh7dkiyw
sqfKHuYohyqOpYuwomvLA4ZrjPRxDKfzscniMzLnqF1nRwm3kpXfolK1EmhMlc2aWATNWsT2C0FF
+SZEEjdl7XZycXmdGpQi4PxoPz5FFu6LffEsMnzBCgNFRgUPzOn0JREQOF3k/Y3Ea4Q+pHvtD+2X
BuQeGxwHYuBClpFD0cFIhPAfLapWz1bQ1P2x9c6ATL+VhHgmeV8SR8LM5mDdnvV0tPEpt3ha0XPO
qRCqfMGn1/W2cTBPpZmox/mj2dRXdk++R6S9NCmuOiAkK8OmFVeUPRLCAhchB7llMwzPEhe91z8M
oYQnWmMKN+YS3JRcgECUlwL2CmbM8ECj8lhYlPzJxG7mz/0dYYwruzfQuFYVLF8uLcFofcN5nGZ9
uilzuP2a5T5B6VrGDRCT5VCOADiN+AUgUaJTSNlBD8qan8isXMDTwpXDq29rbJLNpvk6t3T31YWK
EiVakJQPkiPCchass1rur7zCOtUN3XtY+pqrA2mjYjYcfB4TsL0U3j4OcbDT1QXrwt0W2PEjfzD4
7aS8TGjRp+Y+9NvbSX1zYFTZypSas3T6JS4EZ7053xRIenCvoy/KoNhnWGtNSMRXVWRch9QQCJJ3
0sLfDMWsh/7H2liSFJ+g/GpTOZ7ZA9cQOyiwZHlIJ7SFzrA0RnZlTuGwSrx0oZfidoAeD0Q4XLg1
fZP6vB2DBzSeOMQJ67knH2XOsW/yMwmrZezuMIJZ4SnGhguIp/mNtTGJmfRr5apIa1oPqCu1qoQ7
KpCv+qZ/ANlCmTpgE5lrAe0MmsfsXQOQLnTXZqEriYPv5hcE0ID1kueQJqRL9ip4J0IJuobaf+bM
lLacizQ2H3msrIWpi5IGPkxuPyhoVMagtDQSrbUWmN88a9qCN+Eg0IViTc8SXTb+OR6NRInpLXCC
gZMveoRGRLfgQtGx6jdDbnyarR5+UzveyMJedn5qbbzay9h98W0bMdYLcpSidolzikz2ej6mC8mB
VrCiLyPAzI03X9iaJDeckh1LcoxGkQ+cjST6YJHCW/YiDsNC5HegEdM5VkHjWT0/1MVQrpFO1mC2
CkFWbypL77wBcr/fqg4lWh20dqNYIJL6hvculXFsreqR3k5R3FtusfN1QoTZT5ZBy9UFBE6AmcEb
CHBWwXcVOB5rI5iQVJ9QOTeesSfhDj8OAojwho+txazXSx1Hu7M2QuFqsgzgSnNvCb9f9ODOsuPZ
G057V7ipjok3R5faBAgw56dSZhdTPFdLvbNwiKbdqVUTi/T4Da7SU5hXwN5jSBwEAFVbcaUe4WME
HRGFtBAI5cYx2FWVuE5i8mnBMgnjQskFS0Oi+g7Jrqrz+RE7Grk2BsJRxPC11IdyG8AiKvQZ3xlR
7QCZcsY6ItEcUhGcovqpoY91ZsxevmZN7zV4dVbQnuAM4UhEp42eczSRP5oO7YH/OIFSwULD+Zq9
57wsV3WC+j8UncDMgk0bI1JoPlnAge1QuQBiokBh4FeZRntNkY1Sg7cNeh9B2D3zVEOCeKJPVv6t
7XJJt5p0opAoP7iAOIOPK2SW89qpPbqu2FPhkmQvunFGU8FMWhBzNawii1LFYxdjh3I2lf95ABm1
OixCos9W5zY0YsWNCdnL6sNVl0PoAZW9S6v8hroENixPgWypcXKU18X6VbcWE3UylXgcIGuAJ9sZ
xyiEHy1H1vJSch62Qd05a63HOWBkes5lZhgrUnmB25DdLzQTCFc3Ps+Zvo7trNxmloWbVS/P2pLM
dfq001nQHojahesX3XURlcXsf83NhvNDu7DQ+x0BX+5sZeVvoMs5m9viGYT0qegVg9TE7pqIwAwt
wBoCd5fCAY+U3q0fadhTjqNwas6mlA4X/Ql3YH4GlANQ7UnhxqYA3Q/9QUNJreZEA6qKo4s0xlPZ
RKG8cKgeKNeGHA/2xriuBvMlE8xAN5vIwJmj6tKyU2erzwjC7BIFudHI9uB6VnWJRO5ai1HO2gX9
qjz26dAS4NBVOJ5nE4vOxIpjTzSVkXZ/Bkofln3Su5su8DCm86NH4q9u697tPgUz7YrWNS9Mv+g/
tV2SML1g8MJg3FEJ9nd09g5dq7UgXXZ0E0PRNdOp51kO+L7NLp2EGsPIyjQ3qJPHByJsy1XaAJEQ
wnvvq+i0wenETmIawKDFDRaZ4yGx4+ZCTg1gY68EFjNGCnvdjh+MuYtf6lg/98iOusun+cUb6Sit
pKQac+A3fA7sXoFe7bXnjtglphGeqGVf1itLa+Uy9zFyJbbL2iNLKK9n2gmOQ6fXcMMnP+k5bGHb
cM2NPaoMW8/U/R19KVpSMSG2tE7jYwH79xhO033RzyQfVK27m/LYs/eadXBVWOLrvwwRfGleQ9mQ
40J1tdvgFJm4lQ0TB/JwDuiZeEJiUudoIJl6N9Nm+2IMboMSBtMDPwPWgZEOYGOQy+mX9DbjqFiF
Mss2bj987UETttpsBSdDw1akFsiI0wo7YvW/ElPTNlhc3lSEER/qMUsOuQSghiKaMhOvfLfe+saM
jqMTG2EQGyWLYu9XRFRNNr5bmsCr0dSJMHQqTVyxAMor0zG9RRBF5poY1gSD+KxeCXvqz9Pc689j
zDcxcvM52w8qSDC01Inj9dVwwig3DCVn3cHe3wmDyNuqsQML7BFvYD8t/EOJbwsiPGr91wjlPMAB
L+f31qQ1luf+hJXzjN5kkTit+pEUZrZNHx1paLQkHyl6ym1a5QKf1N8f+myK6fDKkbEcJzn3CAKR
Uzhty1bbviaB1jmp24nZo7N2YspMLzwN0sb6Xf2XEDPmaUmbo6qbsJ82cEUiR+M2CcN2WVl6cDAG
W21IKca7jkkcgBOhqyYZdWukymJBBRZbKseTV2MdQ17ARuLJA2YvHXbo5AsbU7wbbW2+0vGF3EZC
gykEuBkYLgVqDSF3wg2R/k6cf5qkF3zKriu1oTUmcVlIpbq7WSJac4ilt7s7IxgrixpybajM1IA/
oslgJAZmmByaBnKkCtgM8DNbZnUsdjpGqvhoQBRvOXjtrTaDqKI1QXUpkum2Fbm/b38fu5nSpqiP
SlD0bUtP3AR2Mp5ERAKdrUYutJX4OMlYO0/H+hZq9HQZZ010ctyE7oQ1RU8DHZazqIS3Awmw2PZR
Ux9yXOxQGvC5U49lbIasZOCYilG0ha0G0B8Hjzhc/z73cUfB0t6AhwQyHLOs6bRNg/70+yXi6uSv
XmMjDTMoz2LIAuuggAiEpf9LlprT3YR3hF6O6G89+DANepHT60CsZQ05SBjZltncw/Ic4x19KMAk
e8bWRXRII4v8RYtbVnk9FJ/+/K88SCCtqKfGhCCpLFDGJ2bRboemenFCy15lxDMtDO7SQ0JwZK/N
SSOtq8WMAHIb1oG7l8YzTYzxNFlldsiwx7IK2VyEpnnz+o4wuVGqa5AHUiuK46zr8lNiQ2ALS+O+
d4p2meqUkREUQNEeGBEF4kzH38Wf474WKxIkeF8iJvAcEuGZqefy09gS8ydwmoW07gNFtdhNhZm5
sFFFXxC2ACiC86prVfsat9OLrOP04XrVFSKVaw7q9mVhO+3nihI0zMrlbNT0myUdOnxU66N09fRI
OBT2RdMaajLGn+NU3dikmVZa+RR53vSl0m2dVstA2oXTraImAOhPx+QgrQoARjTxleNV52bveStD
94sr8E+0AcTSLoNGPQ1vRhepB9h5U+0uIEcNJ3SkGpoHcorRKIfX9eBe1T1ZXWUzXOMMaO8o2SFn
JUN5l43f/HBeCbxKRrQXN4HvyRtbuBQsMn7A/EpfxBolcNBW566B/F4IPJ9Ee8TpVbvIWTNV6BQ9
/djE9EYY+dEvfQi1OGqc4xWqXwYIpzn4z9YZtlm9vyZ66By4g4rEqJwSg/bnIbfC3VgjVipttIp9
QHaTjZ6behQfPN0JpgcUJRxtw3pTuHjB9bWzMqc6ex5SXG2xvDJOlpGTKDNWd0j9MICM8RgMJPT8
GEj2BosPIgC0LH6hd7CZxnBft6X9uYJdu2hx27ocku5KsVNXST+UuDwh13eKgkTNDP+a12kxmEl0
9KdZPw6aPtKuISYQs34GTS+862ipoT3Ckt1NzsGqiJesZXSUYUpuo4vjYD2RSJhagupjcA6F4AyN
/j7bt4Ate2uCTBN+0oHJsES268VcDdXOkU69yUscb2UuChZK2GVYSm/oFcrtnLjuSgYEMyEgO3UG
xU0cGizziAdjN8YpusdRMTNHgmABBAaM/sK8vxhhNmKhClUminPAeeGRy8qiDnlRO7cQ9kgrWeCb
fUoI5N6mxIBALCow0dCPPevFpm0HHT/P+cLSi4FpCG8zolm6gsPMZBpwAhjGGQsVz1lUNUG8DYnE
q9FEv2WjNou1+tJJsJR3oeBiQYxTQ9ttQ3jt2Cpe19hL4LcyLAdMNI5wuLxtwj5KxhyhJXDVSb+M
0Huwo0a4iQ5HF5dSDMPTZJnRwhJpTRiOmYGJ4LgKhBOSZFs6W5ME0mKsOdRmLqVQ73/u3Gzl+r7a
nfwnrc5mZaUFWNY1q7mS17XlBRvT9uSZV5obJ2+cbZvq97kpbjlHZBxdS3cxuxAEPROnXoupgTIF
A9k+2WYMxjwOjFM0kugywdanmeZC6NQPrG0FdRn0olyLHjN2KNnAi3INjvV9k21sBuUq7lpjU6QF
/Jjonj5YdMaijkYJwSXO0zddpj1Eav2bGuuyZxEHWK0upsQ+hRMNfT3U56XV67cWaNUCdrrifjkJ
TotHmMfjLZdDVxC2TkHyxYR3J+lK4tLJJ9wW7D1VDR0YwYeOOH4ocQxIEYRBVD1ijeZgGYQi2aUs
uTnKGyfTvhUavoWGrDABGdJ2VWADMLYwQa0oJbekD/ZjH92XHNQhR+NogJjh81gW+M7PBAYm87fR
yBziKvladqc1fhb+EtLuSTeRkimLD+LDwl2kD2gK53XhDJTttJ0Wuhhp4VWOQmQWwo/rg0fu82gi
bHT16rqyrBMH3oJZU7/UwPVOKkHVYCKVtoaUmh+TMnRJts6c3Wy40FurL6LwL1pjePEHRKRNYz94
FG6JKw+80Xbji2RrjBb0b2e6xQiLyNBkuNDyvtpFLeGVvepWtpkBXgsjuAYIbiVpG3GP+gDb8pBq
v/lstIW7wre5IP6VY5dtlEfXdcNNL3XiVGmP4BsDF9aiQdFYCShnmS0p6ImWUB/aVuPtaGkUyakh
eAR1QewcIeRkbtbC2s55iWKmiDdW2r60WGQtguA6s8f2OEaiXNLGOYoiJwFioGGk2Yc+wa27ny+y
DIp/bUz7krbrxkua28k0968Xksz4zBDPcHbFwUU/+bmRLYUk5JE0UJaJsyhF3A8kSw540185CU9Z
c2ucKOEEZFV/hRg/XSLP3hNTdGtgBnFm9didoyIlRHHSb2Jrum8YxMtW6VacGCKjCyAGxTC5rzrO
RipGRSYCtn94NRX6cG/HEF7y51iCAvYJjlvOjFDZ1neJ1t+SIHZrT+yX0cnFABsj8BJfromcNlZi
tft+oRMALqw423OE0beeH9oqfm4cXMYmYy0G5BpC8247Msq2JYsa5HlaIRWEjbALr+K5exI1oBZp
fukSlfB9Lh1EYplxaU/6Z1uDhkohBeJTpA+QHe0V8YCy7nY5p4OzqgAQKkywKx8LN1dKCNAuoDp+
jpi2xYC3seoObzW/fm5QkgSTfCRxHseU5vX5udKAmR1Va89CedZwr0lZAUg52H/Rd3mdZEVdXdFD
wcdjzkiW4Hq8UN/lObxmmU17sFj/OgA7au3oaymoIbw++FTilUN0OTWIKHTIfgS9/vrLf/37v//r
efzfwdfiskAbU+TNv/+bPz8X5VRjsNe++eO/PxUZ/7z+zn9+5sff+Pcpeq5Jf/rWfvhTm6/F+WP2
tXn7Q+pq/vPJfPsfV7d8bB9/+MMqb4lVuuq+1tP116ZL29er4D7UT/7f/uUvX18/BerB13/9+lx0
eas+LYiK/Nc//mr38q9fTUO+Pqjfn5P6/D/+Ut3Av369wfHxkYX2619+5+tj0/7rV0MXv+me6biu
jSLQReL+6y/D19//xvpNeobU2YJcXQfi/PWXHKvzkF/6DaMKftizDdcA+9XFr780Rff7X4HMWwZ/
xb9t07SMX//n3n94h3++01/yLrssorxt/vWrsPmk8vd3rW6Oy0IdqL6cUWrbUhgmf//8eM1d8ePG
/8qSSCJP1/LNMM/naGfZbpAINeG0KXttVbAcLEBcq7VdgyCPKYGRGMzduMV8aFyxHFE4zxb2a5pc
jNjn4Oi7hPKKwk9tOriPIgZbu/6Qk9RNYFmRfss1PGLHCspdXy210YdugTNh7CCv6u30WNDbw9p7
VUYg0gxYTEiIYnRTyBU6JGk4mI3kqyI0Gp4G8W8GgkyuK6rLYXZIEL1JkA2Apz7g/KD6sCagIryi
kBAGL3N3DX6Ern0+aW60KHXzLAswAAieYzRmyL2pmFVHUTE5syRYS9I4WnFdu+aVhRgjz+UWF9q1
6YCFc6nqYqrKJkhGW82yPUGwoE0mF5XkWMKDxKhdzhB7sG+YcBuPRrHpc3ElZfkFgtkNHX7OfAHe
vQk0lCG/VJ+ldRI1e/pAf31b6fhsceQzNPLojavA70/29NTSlSCceZVDhs2jc+kpt9jPU7QLrGtA
KlyiaKq21229lJO9GE1np9s0OkO5HQVFjo9iZVsZ8wHBBedUOEdVbSAs6QVMNzZTiY+E57nQ9IXY
qrfrdpdtEOOoJ+CL4TAK4DrXHcLDCRMiWnFfImgDUZUfQ8oyqFvlfQN4SPoATwr7oaOOZ29oXev4
Gtp0s7lKdeV6aaCfoi9Ro4vSxFbGxWXf5pfTdK3+l3o16hennqOCLjZGkyJihG9hodprbFwZghc7
llf4DH1RP99rsDyF9iUh10lW7UnlDGlkQy+UdGSmL+XG9Eg1F8MylVNHyisXaZtiO6GckQYu7vp1
2l3nxTWY0kq9iGn0V2pA6AXjwCGw7ZMXyY2lmxsEB4sYX0Y1T0zEk4Ph0OGz14LhQHW8cUjNceRO
jZhO4UQjY5jdkm2DlWBdlRFSCHNlY6UiEUDUL+rr61xuNKLlDMICbTRtFMSUsPjnAvHSNlsONSMM
ykcNHE8OqVNiaNxfY0m6yPA+LMbssjVsaCz9qeryB0jUx8aHJj46n6jQD1PVLoVz8PCJVmMiqYJ1
gTdT4Yy3lQufk/ExZekJ7qXBiO/ajGSWaFXX/gY61yFIefMhv+LQ/plIz9O1lCzJeYEpJT4L2XF2
sSohW/DEwrWOBAoqf1ylLveaO+ctWfey5q1wlx5ARpe4a/XW1BuNWoAN09oMKq6WxaNqNEgE/UnN
mLLrluo9wATHrECnt7vqWTRw+9qlmr0uDBKUyJofyxD3ErG1DOY2FAomR2eq8ePuaGDd9IpWQWID
tmIn285WcHWesYKBCExcQIEUgLkPk+sMXjqsiYz8+udiJlOou7amjvDl8OBH9joMzqcEDw4nO9Y1
gUmER0UGIZbu3KmMZchzBSrOBTFN3qLjTIn0kgI2hsXUld1mzOQxbraszC8N7qxrFuSj7WVHjsDT
Jiuotzs/xJkTGjs8pAePmKazwglt4tIzevEQPzM7xAPDqMlrh1ZSEpSQFpjxG2ZxHg/uiMWjg1Zo
4kBOp5F/+UreWi18jPdNF3WU28qtWQ1P/WztSiMlelj9LHEE+GkG0acoTy6pCMINCRAhorbpRL/2
mvMQXhluJZeSghlc1DwVBubsrIYLOWEr1PooAT1Ya8MYoyd0xGXO2gS2ZG4pg5BH6pFclo6zynDV
WTojbjBVpJgN3OTrdbZyX/k0k8IO59yUbBecfnIcGfJvKMOwJdLMU2oQPKDJ8BToPk21DLZJCGTe
SEW1J4SmICzbtUtOQDNJEm2bY1sb0fmrw/uqzzexRuekGvxvQz8D3FjQhaNc2/aqDZfZw1Pa6Na6
CyjM2YjoSdN08SZWYK2bn425Jbd5Du4mFBPAM3A5ZG6uIjcnpIAmuEv6BYL/ZRlCRmnzRVpHBCul
zxksyIzae8YdpUyDVUEYqR7RRM5SHsnBr+IdhJ6z744cf2zr32/jr7v0X3ZxVBsGnS9Pciz4cRfX
ID4K+r8FLj4OibQsuawgDiYhDqvJnJtXKe0vp39SpCzswlaaZ/zsEuTfnSQsSYwkUjehS3Wc+f4k
YWU2GvYuKYjHhY/ulfvSh93Qle4avg0GQezH7F+p/5iUL2ofHRtnPSvC3lSbJ5IJH4U0buPMvMJX
hUjoEAl5elUOAQIySekFR1fBTl/NjWZTaEnDukC4gLtPsGbaOnF1iQqcbJL+LJspKcH91ZfEJnVm
9qnXMSLntIByja1FLYrBDPjERjBPsDdYytWDErO2Mhqx0cv8hmbRJymesrJa6KjY3B3xq4uRcS8E
WhcH264AjCN/GFiV7IYBDk1UsNCVpr3Gb4SGS3Aoe4Wj+KotjHG3vXWJ1FZ/dpLgoLuPkUHoFmsg
gTw11bqd4zoI2T6anF2fPg0z3fjuKbDY/iBdFxzy7BhunXE9qEMX24GTAdrwGcKWG99Pj4MLMj8U
N7hmfdNwKn09KhjaHvPvYLTPvWY4p12yJrcBB/hjoI3bUbES6so7zz02oUzDKi79hrJt9hAkTmIb
0z0sxg27xs4w8AVoQbA7KTFkFvPSm5xPuP5cpW78LQryFqGWWIA5bsQ836qDVJXaPBpgiFQxJbNV
IP2VupWa0wGu/j7rt3pSkvOfI/a9i2egnT81eEO3DXbM6PGFeCroA2h0mhXD4eNJ4/zNydc2bN22
DSYsA/fH8UowR5Nmcio2g49hA76HCmvChwv/Ci4n1KKnj7/P+LsJ4ujsoVK44MZS//EL9Sbqu2B2
i41dOOdd1BxCHF0cV2wHLXnQhXUlZhoxSb0M2DbU5pcnOJGxnXFKvvr4WqS6ubcLhqO7ruUIjLWE
S1Xy/WT1mkCgGbKLzQjN8vW4wUl0ggYDuLOY6LRUEVuiyymBvl90k4bafk6OukV+hZkdY5NMMzon
Mr1qgIQLUpuKF3ggOMasB+Shr6MyfK4lTZSBXFegWmTyZeqcV7a7Gw1x7mv13rXu4DJvlUFe1cLO
BWBDjQKDQ5Dp6qxtDlUNe4M5iQU+fCuLYU5z42zGGwX1Zo41oJ0HB8YIeOdN6ZHlzIkJ+LLnFtRp
++NHZv3dI/Ok6VCyORxlDOvHR5YbZHf3elFs1LEuhS4ahzg504oS8OT68o5hPaRPdCfXaiLitBt8
0ZXSfOQUSV5TWz8x0R3U+KPtvx7nxlhs1brcBRoHVE55JnFE7qKPs03zheYaQvt6NYYzwq9hUQYC
mxZqG805N60MiEZsprZf/uQm/25SeBQ2toX1qGUJ98ebxL5dh8fMRsJLUBWHcmq0AbULuM+VEkYq
Zxe6IGSU4UWQrUIvO5jyyU0oUsInKEz5ZYwJFQiFXpN1xQk6GZnqDK7XV1heq1emKig06SsXDvnk
gy4SyCdPpmh2oyt36m/xhYMX8bNXaFK5/2XUe7aFfpBtynAMdfffFbsWPKF8kCOjPk6f0AHJSexc
EmyjGqeEILR3hfD3nGfPHAot1j/GVie/WolxITLqgpglfdKQCGZLs4N2bqXHigGqFu1iVAPTOQDm
rD9+Ja/LwtupyguR7K22A59R3dT3F51WFg70DRfNuq9KPAwWoGFCaMzEVi1bU94TM9/TsFr68K3p
RB7poax0D0tJkDUMWQcRkS3kUHl86SImYGefaIiNT9FnPBqZK2zEVFoxfTSjue7IlFGzX9XyQxKe
/Dqk78nX0PjtPVajnE4uk9qmAJ2tbQg9LudH9VAukshZtwzSwOD/FXI9Fc0XNRs/fiKmOkn85Yk4
ltAdwYHHff37755Ias9YdWYphso8BVUOqGO5yVuQ8H7U6tESsoqqnoIMT6O6NpVZC9RPjgPcol7c
D/FntVq5qEJED8+Hmu0nl6gWg79eou0Ky3I5lrlv5hFBioBNsMc3JdIKVY6wKyx44qosVDVoyVNU
NdBEIlwML/X1nEbNacnDOD5UvMJXOECyDLJj0yRVRdLoUB5ie/7xtb6O+h+vVehAQA70K2npUn9z
cJt5cr0/MyusEKs067pAGo0udunUFFps9gPqfDQLC/iphqut8KjEw7+jNSKw1jsXEMStKv/J5vw3
myUXxdu14ADqjinMH0f9UJm+BuDLqOfMxY0v1JPLHG1VAR8EAcbf1NuMVrVwHueyuLSr4KAN9vnH
D0f8daz9eB1vVn2UY2NWGWyUwOiYjxAqQ489IA1Sc695n4M08Pt6VifI3OYMx3FHDURXs7cNivFm
ZSEGTzyhWJKLLsJPdH4okmPWIB22L6LxxFjeO83TOKCHB723n9RcchMAmJJw6xY2b4OVXZ2t1BRU
N0ueHXhH8tDJ7vb1Xv/AUC9/f+VvIN03f/z/E+GVvHSg8HcQ3tvoa5s/Zj/gu+o3/gff9X4TJHgR
oCU5GujGd/iu+ZtBNSCkTWiRapX+B981rd8sMGGBmRzbEQI6zhp/4Lvub2Cwgg0KXaIHHqub/0/4
7g/LkGYawhGOhx75x9nDd07FnBbjvnY8UrnhQ0/W9ruH8Mdg+b7m/HEv/fOj1Sn3u8V3jGwDk7IU
zYtdnRDGLdHDPWtV8PDPPv7NfMPMSfMLXAX2LYlYAIvQAt3kgrCr9Ce7yHvX/2ZhAVj30jGNh70+
WasU1g2pz9kFDGfrJxs3L/67LeDPB/RmOfVKDX2RGQ57xFxHwCZ0U1YDFaK6iZBK/7On9KaUcO0m
LeqOm+hkQMurNVmWa8WSxNzqJ8/px6rlP7ehhugP7zlvLfwImn5fTKmDXFwZpkRoNv/RDbzdH4se
Hx6A8p6wSMzQwXTdZVc4CPdHpCgff8V7N/DmsDf5U0SwtN0p3fw+hStAU/An27z6iD93zj+fjXr1
380BmGX96CdTv09NlmWsa6Km2XSG7liAEENEJjFcXgSKoZkn//Bu3szo0cVjKSfIbJ/Nw8qakF56
5rePH5Q6k/zd3agH+N3dECxU4gtodXvDC4MX/HlT7I1rD70yoad7ExYbkZdNfal1XjQfP/7O917O
m2nutdi7xW3Z7fNWOzVsbV3sfPn4o9+Z4O6bCW50KEQ5+nf7ynEm/PMHvboyw1auYht7wI+/473L
fzPHoWyPCNerbl+XunMVG5MPuENv7ONPf2cFcd/MbhD3NtS1ouNgYN/4ZXWsmCiFV2IbNjs/WWff
eenOm+ldlnOAHJE7IJ05Kch6HY0z8h382971MScNIDyVA5Zx1FHJ48e39c5Dc9SlfDfOQmfAC0/3
272BGBe4Px/qfGlKIz78s89/M+GJaqnjzAu7PYE47cZrCaI08Pr+yUt5Z1g5b+a8iXUJuhiuvpLm
Cf34RW9i05B20/Ljq3/FEf5mGjpvZrid+kY6+YJQiQqJiBNik9Z3yV6DH1Gjgijr9tKqy8cmxcLE
0T5jc7Jzi3ILC3798RW8NyTUe/vu/ZRJh8Ybn8l95ningWVsa2OfR5DzZTwP32pZDkvcHn9yu+99
2ZsFIEJdQwC43u6FjqtuaQ7NUujWEdry0R8gelTdzjbR2n18az9iOP9ZsJ03a8KIhMBpZNPuzYk2
dh10+1E3nqfQO3hu+Thoxm5qzBtRglR+/IXvjfU3C0TktrMdDFa7TxyISsjAvOxyjBwMlf7Z579Z
ImA6+0Oj8/gi0qnwsMB83o7D8CdX/85Yt98sDikpvkmnk2+iZx4KfpqLSwwPtftuaN2fDLb3vuLN
YtB6fYwOn+lE7O9VUbZEodF5qwx5848ekP1mMTDTaqJ3AOsmQHjT408ghpBAYSN5+fjz31mj7TfL
wWCXFQQINjCnzO/KYLjLibIcSYg9I8R89fF3vDOI7DcrQo2ZUg+Q3+7LbPiErGQfK83gx5/93vNX
3/ndZB8wgajL0m33Xh8e8eheQqGlDRz8ZMK99/Fvprfu2TmfzzwTE4+Eg9D90MXntV30//D6zR+v
P3RgIJfg0ZgRR81pMAzCcPTcOgQmngIfP6L3Hv+bOYxzQjq2MXkLXo3tPU4yyBo//uT3ns6b2StN
guv01qz3FQkQyXXSEPVHj/DjD39nZL5C/9+92dxwMBrLwddxyt2keNbhaA5nI/wUELbw8Ve8c/3y
zeQdqYa1uJzrfZEhLoGnf9+W+DP71t3Hn//eLbyZvDjO11MG7XU/dtpFFBcwobNNbJuK0/d/OLuS
3rh1bvmLBEjUyG3PajtObCdOrjdChhtJ1EhSooZf/5UCvAeH15SAXnjjBZs6PMWxTtWX235Cwy8M
CtJsDieBIt5fNfh8M9wl5/nLxMcbh2GJ3Zth6JiEbbc1CtRhyaOVwFkLomBK4eG/rjeGwZCgf15k
3/xE07bNADUTcQ1R5uoP+Z2PV/T18JhGWMOvD77/lPhOd21S/9oO/FMVUKwG7nW9eVPPNfTOqHKy
+jIXV7gs78FExDPjVvqbeq6hFkK7yewENdIf4tZVU71MqgA319vYN5t6rkEXriWj1aQtUjPzILjT
FBCFz1BJc1Nc9DfJlpAgg+K+uLqRs0ct7aFn5LLetAFT+suOAt9QVHUhrnPmfswYLLKZA9uGChUo
NJx/r/+IITqeBlw/CMsOYtkYV9d9hY7WI2vEab1pw7h6GmAbWMIGBWQI4dqU7gvFIJX8lFsbRwdT
48v/3yCpdSNfRkvcrfkBJe5QYIYCv1Q3juoSrTetRzJMYYWB6Qxd/8XrHGImk/9zPSymiGtAnYZR
sN5txJWh1A0si+DHIgu93rYpKhpKIy8Nc14yeQ1hFtSFDl4r6rt5Vhur4JIU7xx4/ly9vwlLIFvc
/6Pc44oC1ack9e+H0ILI9/iMesIzaPUfbvsKHbGR5YxtiKkMqogQkSwGGzK4sBGAPSrKx8TWg8H7
H/Pn9fjNx1ikzSXqeSDw3Du/lT19Hcp/1vtvAK6rLbY0LaZ2lBgF2aKQnrYNOG0BA4NXfcxFsQEA
Qxq5GnDxvGhDQd4BAOrszvbL50nJ22ZMVwPuMEPzilbYjwSZ81uMYhF5gt/nenCWILyTQ64G3IaN
cwUVHX7NrU9VfuHdAEe5L2P5wsfXwu02VkNTdJb/vxncikJuDuoxmPRT8FeoKsBcbcnL+ieYGtcQ
jI0s5Cqhj3SdSrjDRxdfbF0pmFrW8CvpbBXgEyLyQ3tY1ARK/3G9z9oz3f8fqF1tlW3ht903U8Kv
UT3sR0jD4USK+kAUOjVgEUN5A5qDpxy2F+5z27sg4eEdOgx3KAbbWM4Mc5OrodpWqFIOxkFey9Ab
j0SotH9tewTzJen98Mv6ZxqgR7RzMBW8CwOGAM6i3fUgH/eBs7NTCLdHyWH9JwzfQTR0oyInggIa
RUlqDqFp0e8VDgMKXiq3Na/hupCY8jqoOF5t/m/XXH2InqX/rjdtCo6Ga9R1S7uBaBtcUKp7jsoq
N7LOqK8+ROWNV/h/+BxvcOf1DI7BTSiuHXxYYSRBux2HC9d6/w3oIMv/3zSOC4GhkTl2cjYdqzjt
IUiheK7O662bxlVDNa7KaeLRJfAoog6Sf5nzWsw3Pgb8h+5J1Dhk0Le72j4Fv6MB6WLcwJUpKhqw
CxaiEC4EsDtw0jOoTvvFtLHpN4VEg2whXcj8tQG/4op+18z/+FLs6+rTerwN/XY0qEKIpg8zjnhL
mM0oFwW3hGysMYZEdzSIwtMmde0cIcnVF87vWk/sG4jPLLJd6303BEanJdk9ZqzW9fk1Qbk1hQrE
wD9MkI9Zb90UGQ2n3IMJRgdV+yvl0V6kxf0o+9sOoEul1FsI5Wzg0C1BPT2UNdynsIIsT91CXXu9
46awaAB1oCwWksjD1Og5DxOLjpNrf5Z02EhHw/ZT5/OFo4RKSY9LTjhdhdG+ty3IhY+OC3HfMaS/
bLhwwA+Zt6icXP8e00Boy7GYk6wAZw7QCqCH7ckfnHRbg7yk+Tv7IEeHbcIn3kwDtp+p+1J3lYCu
Tvul5OqzOySvoPq/uhDg2Wf5jXeTjgZm3kOVRUQ5v0JD8Zqq/FpuxsmAN1uD8sSWh1QPTTupDTfS
Eio79p0HO1SaBxvPj4bUsjVIVyKnTl84gDT50KHkLChriMNap/WBNrWuLbq4BO5DluIsgCJq1K8E
YVd9JHhbg4Y0sbzbJo2lrvAt9oYGDqhjJzlMbCx7l1OU7k7es180/LZ0tXVwC5D8LVpgGMDS39O8
AD+7cv3DbTHSwC0g75+4YNdfA6gm7SY7QonPgHIpOB6v/4Api7QF2OvnEebCQBun8KPiTRw2zgNj
cJWCIfjGRxgQDa7OX2OA6xoo7MzYQvCxsglYrynPz/XcDmRjDEyZpMG6rybioWqbQyoTdeIDjK5L
KInJ5/UQmbqvYRhagWEwMwBthld2kDsfO6425u73o0+ohmFUPjEI3TGsDKN7TtJr2DxEOHwTOCyu
9/39yBCqIRiUATqwDtkpLfuAyxtoX7sHwZobm9cgDIUnQVK7EtfBR71VHaI+akda6MjySeb/rn/C
++EnVEMwyzPmJ+XUXqepRAF3Pak7OUf+ja0vgXuzvY0IhNUzBtfHtgh+Wr58tFDwuJGWpp4v/3/T
9oTaKNI7JabPgP5o8+heiXK6sW0Nt3lWWpDkR1JCXe/foktQUdO3N7ZN/u63rfqg8QKMKmjaKAeE
IW4CX1DXkfPj+pAuwf3vMkyohldopQ01oZjVyFhf+qj9OkFvtZHW1/XmTXHXAAufsHJyGqAKL0YP
8Pq6NsG8cQFkAKxO94KPd5lmMBO+RlV150/k0BCQVSHj1EMLbb3372+4iM75WnwHrQQqzVcK+yP+
AAkzG9qeTg21vZnUuX0u0zQih3Rk1rjxVYaARRqM+7SFag8sra/5wH8PFLKJTMBrc/17DIOt19BY
jIlOyeUVL0TJKYdLYwnXE1gqRRsBM42JDmFqDZSIjl8rPr2A+nPXCmgBo3CxUd1N15bYTf+NCOaS
sVIt7s+SSTBUrc55F2dBxDdOZaYQaWBWs4SxAe9xUC08lL5BvCgElTpU7k0rGNG5XolsE16g7vQ6
wcQbPkLfQwEXsvXhNeWOhmWbwduxbpE7kHa4kCL9DN2zje2nqWkNx8GILnd46blGIT92SBoi3aeb
eq3zujoLllHFXPOrn3LId+M9gw63HeCJTuCqVV66lpixZ7PrXRa8svp3eWu4Qw2qsk1LVoQ4BMu6
+oabmaPHkpf1mBhwpFO3aF+Xs+UMOKu4Y+xGnYvSSf/aCf48T/1x/TcMQ6qzt0qvGkFoDPEbJP2E
KqOPdV1sPGD8OcS9s6qEGkghHCcblQNFPZSVLDLFvcyQNuUBBdVfrHx8HpwWZkzO8wDlRCjjbHEE
/1xCvvfDGnyxAfLqebk6yGE2p1rvWKsMBsBwRTxm0Hc+BLh8v0CErN8HY/QAkvyJQlhvF8wU5brj
HSw34GpBX0UpD243P1g5npJqeYA08C8IOaGccP4nghwuKeHHQLN9jZKHaZrvAoee1kdl2Q2+9wHa
gg8rUD+E6TtU43M4UjghPuTeGf4hoYQcn3Uc2Ma6b/odba7IOXEEDIJwx4JKFT9xD7K2zmUdfSiE
BW84Brd6eMkfbvsobfbwnCTwlItNBm66I1Dko1PeWodZYUvQdZCXtb/2lG3s4w1prTPBOLxqe1fY
/Grx7E5k/KOi1j/rn2FYGwJtB99Dzr1OQzQ92dDHr8LD6NifOpneNhHqBDBYxqgA1/TtNSr6F7gw
PsLHaaNpw3yic7+sYXKHLsFURVECIXLxGe6bXyyIolh06+bb9BPa0j/KsoDuwDJlJRCyHzIaw4IT
egvkU1duXYKYxlabViSBVg4VmLK6MT+DKh2XPT+vj62paW3iaHIZhSPsy67BDIGRAhr4Pt9Y8k1p
o0F6nGXHmFPg1KQg0uXS/ONQjweIz21A2dR1DcpdhNcsyEngWQP3Bq4De3JoXq9HxdR1DbgWTPXa
KAJwBRef4Fm4p+3wANXyjQtNQ8914lfUTi6ZXSwTbm9/yTz7Ho5AG9tEQzrqhK+GKszVqmqvZRK9
qrK5ZJn/ALHoz03jvdwUHF9b/7uRDKxYFmklITyTCw53sOwyzuFG3pg+Yfn/mzOr7ze8YoXAdRaW
I7i/jd1rIiFSHdWV/RgVdr5b/w7TKGjIhTkUarIElpxM1vGg+ge4xG6cZgz5o/O9KpfPHeqI2mvD
YV+W8j2E87+4iffxtp5roIU/i3IpVNevgQ+Xd0H8BLKUoX9ab30Zx3eWYl/DrYdC2E5lMHBp2v6z
ajg8U7Kjyvl5RN3+rvCmjRXLFCQNv9gnwQyL+e016CG8H6Ufi9Y9l5W9wWYwNa9hOENtfAamBwcn
pvhVVfI+HV1oktnuRvoY0lRngIU9YVEKA5ArpC/v0n58GtTwgtPNMai64/pIGDJUZ4KFVqkaiD9g
TYdSqVxMESNnY5CX6713BlnnfzHU1k2WwH2lsKBj6qvxnvnkxcqsRwEWPCxxLmmbH7r0NqIo0Ulh
Q9INUJiacCGCu+9a9I9NZV1kRKDhJbeYxoa9nbdkwpuJo5a9LyFggD2k71/KwLowlb+GMERJh/kb
tebFRCs/rA+NIbu8Zcje/FaQk3a2e4y+VctzG+RP1C4/8yDbWJYNGPR0hBcwEIKOGc5YTnqASvG3
DhvGGYJpqWs9Oqm6DSN67XbqEMgZ9DgnsoEO0JiCk3wxQeI5hGnLepxMKayBPC+tLFGNbK+JSFCf
7r/6AxR9b2tbQzhsjFg5Z+ACzqKBkYZlB0V3oKgD37oHM0Bcp4rRkXhJ1nrtVcI6sAB3RqDoPvLY
hc1iY6Uw5KzOGRuqrIN5HHDYDvlZzlMMhd67LuvTA6y+op1HoC+QObfdZujcsaz0wznB4nS1S/eD
14/XMHA3dkymUC3/f4MH8G9cqywjhCorc7jLz1dSFkcq2g/u4GYb86EBdDqHLBk9GcBADe7I0NcL
IazqwOxrSrfOoKbmNUzXHuMeLAfAM0k6KAVWv3DWgdwymzc2NgYsuBqo51BB2RBmtlfY2txZVfWQ
s+qyDgVT17U1G88Hll9ziuvs3PnmpvQ3FHDup8Ddet4ydV2DcRpMPYpQMH1DIjWDZFoEB8o2CzaS
x9S6BmQBK6Jyspm4Kgfm2ZR9Irb1fT0whqZ1YhjUAS2XB1gT0gYrv0VlBPc0qPCtt24Iu84JK2kN
AxI81V85TDNHyFeyMXlSof9lvXlT57WdtgR0XFgW4gQ1wMMvSc9gPb3c1rSOV0JIDZKzuOLidFcQ
F0Tt6Hhb00uw3kwFLMKL8ezhwQ/C+tVD2LkQJnHdLbqWKSbL/9+0Ti24NtjlABBBJBC1Of92Vvh1
veOm0dTwOYoqwK4E0wvrIElew7GvhFiSu5GJhhlSp4KVHYeMe5cCos70IuvyU5Tbd3i6/IhXrY1B
NX2AhlLHboqxI0h2vIr+KtwMfmzZfQGdu/X4mEKvwxRv/8lk4Z6dwr0nyNOnNPI3TsSaPuL/0VSJ
zgojnHECQuVyGCuKH1HTMRiHDC5cyAQYMjaRe7hCwci7FQ8JU86hnBiqQvl4grtav7HpMl3f6vwx
mC8PcLvClTwky85isL4HvfOER847xtlZ4P4TdvOv3Gs+LNSpufG+rcfVkBk6qwzyDcSrFE4qKXmE
2G+ThvuoelT21m2GYTO5CJ+8hUzowb6PKSwOaa2+z7XbQdi1eAo8eZpd9jPksCVd/xBD/uksM5o6
UyFa5B8N+rOCvqeEptLobN1VmZrXoA9DSQK7IOSfn5wWkdikjZ4Gh2+g3zQKGvozWD6ArQmmkQ0z
WZiVfWIuxPB6fheQG68j/yT/m7kL3gMJdzCD4XIbWsGkhwEAXiPafTnAbniavE1FMgzsO4c7nWOW
+qRtaI1XK9zU3EsJS9Yij1ur33jmMMwDOqMsp1nZuxyEnTyHB3dYnabA29jHGJrWGWWJreAbKoHA
fiQQVGLwQb9NToboTDJsAmoC7SwOHvp8CevqUHvQQfM3TlKmji/YezO0FfHTurWWoaUQf7Mra9iX
uXebigXRKWTUwYTY1pghUDAHTUVyB0LWxsxrSHudPIY7VHiLCrz1z5wG3msVqvmVQO1IvXglNjIT
5C7FbbulRSv/bYwSd0wgWYEY0ZZ96oYwprM4FW6ykTt/ppl30t7WEbzI+nsJ9GyBWOj/wuE1DO8r
L7mfGnJU2fRI4NdVJMMHnkDnO5ufMz+/8+b0IZFYUFj0uD4LmlJB24snXgnHDQfvGaENcyO/v4d+
wkbTpsHSF/hE9kkj8YVVII/Une8yh1xHx3kJIUZ6W++1RT7s8r70BQYpWlylB3d67vB4edMCAW+E
vzMgzTI6DJnXXFsbFi11IJ6Uy4KvyTRsLOHvL3WOTjZDYVRF6Bi2sECE1jmZ5IFG6X0Cu2kfj/d4
qjmuRyl6d4Z1FsWwt6mMa5N8mqCrBQUOAk102+kenayZ0h10qlq5iyAEyfbSy6pvQnjJBn7eH33I
0/79ozksyVmjFhoanCPDjF2wEwYTPfwQ9t1NN8uOLkcGw9U2pT3uZAeFj+lcjHzA4T6+HrX3kQF1
6b8/oMlFnkiJd6x6CNzfmW33ICMP/W0X+lBF/bt5x0XNWoiXgytTUfVFwl7uuQEz9iZgOFSD9Wi1
YzkrvILCXjq7qwm3oOUJZfb10JgSV0e2mw1E+DjWjLgXtdosLsrDECQ7AeNuUhU3Xbk7VAM37igZ
7CJxrdiHHf8iW7c4cAiVw6OYwl1+/Uugqot4/3cednSGWu27Katz2lzFrOZz2bfly4xH90MNuX3o
/ubeMSxHpNeIYsl70E7bo5V5/g/Lgt45Bwl4V8oA3gkJlcc2a2A+7IdQpyUlPJnqEaeBipLjMDbu
YbRdfvCU+rfysuJcqjqNBd70dzBz7l9wT5Qeq3JMbEiUd+MBj8EjjJkh4R9GdX4R1Crv5p7MsL3r
msOU2ul+rODiRSc4aFoSTDHL6ccdIaI/MVFymEIruptLMe06v4DbXketGOpu3WXy4HAExRi6Ezi9
7KVKFkPp9GcazTXcMMLuHAqYNYeWIIdIVTYkwrP8MM/QKU+n9puALczF9yrxQLKSHbN+7PYoaYa7
cwsjBzyTTDssagRKn0n5WIthgo5vKA/S4g0Uiml/Kmj2wuC+tBfEczGgJNlL1j7XFer5bOmJk+3h
pzzSlwcvgWsvJuHmVwRF1L0Pj7RD00C4U8Jb6Twx9cNW0fwE73F1wCsiJGVC3z3CQPRXCouBD0LQ
/GFsHflUwf/7W1vT9jymDfnAfVte6hK/HNqjdeV5Xtyh7pWeWeR9JpP6DTl9GMW7pLtzKaRRRm61
p8ZC6UxrqXI/hLh+tqHI9iVwsV0VtJx3zPJg7stsOG13YXq0VCYPKSVsI03fP0z8R/e15rL1Koic
XweUIdVWiOtj+77Om4098p/ilPdAoK0Qcphr+MPw4toUlny2i9yGjLZFYk/VJWIm6F3VgCjo9CH5
B6Ly7h1Lw+kfB5b136csbA8CQd/41Pffehyd/piPg/IGJG88wQpNZtV1bpwDgYwYfEZholPtuEsh
3L11KWY4yzu6DnJJm1rQAr8Hr0Tra/8Qlbv6mTzbzY7/Y13hyGhvPHabxlBbT6Dm16lc4IdaCzOl
/1G62R5vPxthM6xWkbacKPhuBDg80dhmWfRYwVTiCZcU/j/r06RhMdcJkXWDIsk0QOtD/12ob3b1
vaPtrs1/rTdv6ry+nqQFTNXSlsZd/l1KyF6nW5p3pqBra0jChpYGSUPjWh4HAj9JzFH1ltqkods6
KZJkgU1GuTRO+AHEC5xKvI2DjqHfOidycGuf9w2adqAn4ErYIrgWFLm3JF4MC7jOisza3EN1IHJR
jOSb1zqPE5R3dmkYnmVqv8BKdNhIS9MPabtAWJHnKSGcxnk2gqxX/luU7HsSNB8tv//W8/DppgTS
aZIs6ec6CPEzniV24BYEdEs52jQQy9i/OSrDhy0Hfx0DYfXnEjOPH8EEld02JYQaaP0ZbIjSqWkM
R2PYhxwgsgQH6g3MmrKT/N1zxsYhUvCOjkPsLfdzh/sJB9p4GwNral2DrNclVhnCjSj2uC0PUQ+R
uBmGiLdt/UINtnmvktSiIohhQdMf0yxJYXHgwgG6hcr1esoYpjSdgjjCfisowzaIK4tlsW911aWG
NPiZ8XzeB4l3m6iVo/MRKbfgQDAGfswSGNv61rFPrD2Hrcv6ZxjyU+cj0hq+0tms/FjUwZE0r0Fy
jtotNQTDIOuMxJxG0SCdLohn2e7S4Ecw/L6t18vXvEGVl/S2Cx00WK5hHTkUQfHJa/3yEPpyA1mm
0dVgG1q4O6stz0cCJecK3lWMtXdykM892zjfmmKjYXdyZ8ad1PfjnsAiDDvicjc00HG4LUAaeNM6
yD1/Hvw4GYYTLIXvfJTmCOk/rTdvCo+GXidCQZhdoPm+HU5M3XkLRbpH/c9NRAG44fw9voNa7K+b
2o+zCXqjxYSjSeSFv1roCdAhgbMoT3ZJCXPs9c8xgECnKAoSMrh6U4z2OMA+IvSak724m4ydtVUY
aIiYTlWUE3PhRguc2eSx876UaRE7/GmuxW0zns5THAawf334s8e1+4vD4TWx6D73vqzHx5Cr/vJR
b+CWepw5cLH148lZzK1Zbx+p422doU2ta2BuQwsvND1aL+ZwOHYzifZwadniSZlaX/7/pu8WLtkl
geFGPGb+fdOzr83sbcTc1LQG4c7LvExWmCSapubfrSlVCl6LzJKn28KugbjoBi5H5fhxDp7ryS/z
+jTU4dYKbDq0LeYBbyMzZ1GQ27AgjVnx2mQzUOXschfq9piK3OIr4wJ+o/XPCF4ugSBxHxR7Xlgb
y6cpdhrCo1KBREPw48SBYyfszJt9EBV0A9CG1nW6IuVBwxyc1eIhZVG2qzzlQUcalK/fN42MzlVE
EXeIKm7hxXWEx2EQCtJNdTPDRKFzFcvGQUVyU9pxM6RHbFp2YwWJ+zk8iDK/La90euKE6oYB9Vg2
8gpRx7F4JPR4W2B0LDvwVapxBoh5wr7M3H7m1VbGLE28c8egkxCrOiuLNlNznPct5s4Blc8zhZ13
vTUPmX5Ag3PgqrYL52iKMxXtB4pisqnqX2UebewpTO3rcK6EmnmVzTF82HFtV8OdbjfxaDEi9Nlt
m3ZdvK4u2EhcFo4xbMo+wLDyKKm90bQpMTXETlnr48l4HmNcq+07z9vzLN+jigm26u35puzRKYhz
YhWeSEb0HrLLcFenn4PxNtKYo3MPa1zKRinuOOPRb7Njxmtxyjy8WxSDFR1u6752C4Yqa5i/whAh
7m3IQnVwQ86SDcgagq+r1QV0cCQW3yHGve+RDN53RtPzbMODZ6o3iBmGOVPnGzbguKR2TvETjriP
yvHc9Lcpjzju8pNv1uCEtHiAlFYf41HnEMoM7mbzIe3njbQxAEunGuLKvYeJYaZiZ/xalx89j+ws
/9P6mJra1kDbQIJzDJ2kj2dIwtpgjzv9cJpvvQLSBeuYN+HSH6QepMwwPHGUhZ+liLrbzhi6Gl3Z
uNXoZnYfDyIMDyQqiqM7bGlpG/JFJxuWPdbvnKk+ln5xsnh1lw7OxsbKEHSdaRgwb8yjJlUxGCRn
lJbEWRhgVu42wGRqXsOpcnnq+bxRMa9kufOqn3j+u1YOf1lPGVNgFgy/yXY+jLyc+qCHH6t37jrv
EA7p03rThmlAV56LqIraJEc2jt4fM9pgwnXASyFgAw63y/XfMHVfA6s/wilR2E4fV/CEh5Rwme4Z
jcbDba1ri2zFGbSh7bGPYXn8NLPhlBfBj9ua1qAaQnJl9G3Wx2qGy0obXqO53BhSU8ZoW+XJQ1Vi
7ncY0iz8BMmqQz6yJ5Vs+UCYmteWVr+tVY+DSh93ODuMfgqDUZQ+llt6aIbmdbqhZNk0DhZ67wlY
YYcWv0Di5fuIN8D1wJvaX3gDbxLeKVmCms22j6mfQ1Qw2rvwCK7T43rrhpzXCYN1V3Z+hJe/GOZ1
4OjU1DnnBe7L2VZtk6n7Gl5JXXrwYxowxedECfjLtCNSPnfxUIjnRRU8r3+HAVc6X3CE44/d0L6P
2Qy5YuGeynpLqc/UtAZZ1ns0m6uki2nR7vHoebJhLnlbrzW8JrPbTqTxuljABfkFdiXBnTdi+3pb
6xpkg4CHWKKsLp4gRX+wIw9CCCMM6G9rXUNtmCnWMz/H4sqcfRm5pyLNH29rWkOsa3vR4A4Iy9AF
Z5fKe4jlntabNqSjzgpsvGrR57dkbBfznsPIx3O7YwsT4fXmDbmiMwPnAk997pB1cfAaqaPb3Nis
tqaGOEbStoRMi6OsvR8yuLkmX9Z7bKAf/YcPGLIwD3CrEhfht7kCz1Z2Hxmf8Xw4HxIZ7GChsvER
ptAv/38zkbneqOysRGzSzm8PyZi3sa0s59KqW+dinRZYjQH8q8pQxoL5XzwuPnTZ8Aqpm61DLEVX
3zkl67RAWCBy6GRPXYxq0AtXSu2KyD9QB1wHq3i28eC4n4bizG33xhcuW8MwkYNLIY4Il+SKxEVf
PISuOIXNlv2TgacOK8u/ByXLQpartOpiHvn7mgsUKXwOGrK3ce3i0OfWtnflKA5+Wexsu94A4R96
73tx1ABujS5cejLWxV6fHGQanEbOcRUjLnLujpnvxn0+75KI39cJ3/jN97MPbtB/f2jQRSJiZSfj
NFK71s33NjRHptsEzGydLOhDRYEkHYYpAclIFMERIl3HdYCaOq5hf5gmaNAFTOKRlngX2yqTAxdV
dwiLesv0Zmnqv8MBn56/Y0OtGtwRCM5ALpG51wEU/++1jMoMx2zFydFliQp2LsdrwcbK9P6kY+vc
QHtqBpRotAjXHH2Flnuxq2i35wF75Bk/R5a4Hz37Jh6irTMFK8hIW5EqZVxbc3vqeR/sbcZu09Ow
daJgYXVjFQikFYwA7J0fRMMxyvstx0RTnDT0ZxCOyIgUIo5Ga+eDH3p0Pbkvp/Lz7Hv5oXIi2AZv
6XYto/1eFmhTAUgpsMMgXMQ0ufq41x2aFHX7n6Hu87SeyaYf0FCfjrzzUD8nYrdQu6abvjbep4Rk
B9sLN6hShl/Q6YJdlo+ixtV6XE3egTthvSsg/9a27a982IL6+2uArSvagYU2dSyMRFzCaslqwhgy
6KcsEPWOucMvRrEEzA4Iam3Sb6Dl/U2FrQvaDaXT5DMUqOMoEHdWy+4ntXUXYGpaQ74buRHkKho0
PUWHEnZIBFZ566NtmLd06haueLHwgooYu8M3Z/b2Cbh6c7alh2Tq+PL/N5sJe4zgnmBHPFYOPSTB
eJAZP9zWcW1THuCgklnQr4sFHLl7aPkm8rM3/lxv3NRvDdFT1SxeJDOPqyZNvxG7zCDuU9o/1ls3
xVyDMIUPQwK/TR777u+0KnYNb/GSu0UXMvVdw28gA5nkDK2rUDSHLkFdTRfZW2+shtZ1vlbTNxaU
xdE6dxgIuOUlHbfKOUxNa0doJrI0pWkJwf+KdAevScejA7m2w3rQDXsoKOX/nYvtUkjqzmAMNyDZ
ji5qyUMUI3i7Njkn9FrCiJj/GJ385E3yplskWxe3y4fKzxN7ZGAPOXhXTOpyeKnkXG35QBteL22d
soUJJ0kkOJ1xyL+xzopJSu7Ktr1IAppnVT0PPLpAdP8b9LY++H2/6/GM5kbjbVOHrn3nZZEL4xXL
v3jlMy4o77oJ6n0J2dhQmbJBw3eWV7NQXh5eVNPDVapJ+oubWNXTejaYWtcBDsWkHv6NwcV3g92Y
0x3Lf9/WsgZuu8s9Dja0usippCfIvTkH1LXWG1ExLGs6qQv8VxGmfqouo9fhHhsaGE6y84L7JCh3
TiCvefmx26r6M0xTOruriaQDf1HEvawhxuRzdkIlxyPx2ef1SJna1/BeDoMkYPSqSy6mzxVxT+0Q
PrUWTW/Lz//Quiw4uLQSsfKTnsI5oHjoWxQXQlbnctsH6MsybDS9YaRIzLlXh8aST6SED4rg5eP6
Dxg2SrrLaJVkyirHsL90nf+Qk48oMrzzHL5Phg0GgmkIFni8WZ9F1dZyql11scp277DssLxloip2
4y7B1H8Nw07GJwtlLv2FohLDLmOUNe768r4NN7pvQHGgobgXTqW8YFIXG4/HpWRxYw8b7CtT0xqM
/RKqu1kzAGgRv3Nq5witk8P6qBrO1bbO7GrxSEqyjKuLW9WfuC+/8EIeZbWgOW34vvHI99GpskO7
EMR5edvLMvxn/h5s6qEkR/aNumTzeIqc9iN35o3p1JBHOrNLVQXuplDJgER1PpA0LfeZB26yL76t
h8ww7enMLpwVFG6KlboEwXQaVbvvp1fl48LDsq5D0B1BLkZiZRvEccPY61SvsLbzhmeFugxy3qfY
dnc8uYn/YPtLAN8ATgobqkIFhr5O+2PWuFDi4vORi2CrrMw0Ess3vfkBS7Gk5XapLl4+WMeJVdep
mIMjzFN+rQ+F6Qc0TFtEKSgwVOoyZ9ZhtL6p+qebkQ1omCKvAdqOugYvEWi8txhMFQpQW5zjer8N
tyc60ysRzsTDAk3b7S/oUu9m1EUttUac/qRya3dsmPB8be8teg5DFGhTXRiuzXaVVX9IQIEQtv9d
OPbGqmOIkc7r4qjX9MVYI4WYve9bfiDZtDFfLyvvO3cLOqWL+XaqHPxdqJuhpFU8N57aK+se6t6X
1KuPs9q6WjJkkc7wyj2KF6AOEHNn79TY8J4u/fRr2209zBsGQqd31dUkIZqeIUtT8iCDYSf5Yx+6
2B9tFQuZfmH5sjdA43VDiWyWYZjCA8NxovDlLqT2LuVb1AVTkJYMePMTdu+yhg0Yjgq3ydPoXpxO
3vXjFh3X1LyG5MbD9bgDCsBltAoUfMw7JX8GztZjiKl1DcrCocoqKoYlYX6o1XzwbLEbUcW4jmZT
69ryXBLVEGVZ/cUKgv3survAH3dqqDaAYJgsPA3HNhcTLMsxi7bcH/fcCp9RKXmanPkxq9q4dqKf
659h+B2d7EVTFhROis+gVPwII+uJDvMHQvk9bIr2ft9u7JMMuarzvsISBlpNiZ+BTL4TPYZE7Xj4
YYz+Xf8KU/Paybp0sjmwoVR18dxmp/yPpf8tV9eabWzFDGOt8766NAv8bkQmRVWyk7lYFEj2qdxC
mWE+1TlfdhtkQtZRf0kWv5qonOS+KrytY6yp8xqGs6gIIBWKM0IaBA2qNJrP4Uw/So/mG6lq6r6G
4uVqIRwEuo/C9/M4W+cBW8j1cTX1XYOwExIyhkGA4wfh/wgvO3R9NoJIvKV5aWpfA7Hbux3UQdz+
0lqhfUqjlnyA6SNHebWz5Z1ikAixdfoX7eYIRGjUKnPZL6OQzLz9mLW0T/a+o8rkuWQOiy5tIYbs
HESEo5y7sbh9+h9nX9ocp66u+1d2re/sgwAxnDp7V13oye1uj3HirC9UBgeBBiYxSL/+Po1z4qze
8fK9qXJRCAk1Bg3v+Dwscgu2yQEvMq9k2HC95w6PGKIxkzlPNWfBWyLbK1/wPIgsH2k4KjX3u1C1
64Jzgyd7k6jktc5PW/1Pe0g8unFXJX2/IwmorybqXHCgcKz+foC81vnZxC9lQUFxNvU77g7rKYbj
yRZd/Mboe0Xm906rzU9PHhb+wGTe4csptrUqx9ISqkOHPImsKvJDbGkNQKjgSrju72GXuuehZUDW
cCVCvxapBKwEZV3rT23Ffy97GRhff/2PqkoyTlzV7wp874uyatmhMBhYdT5OF3//RV6ZUt7ZajAk
EyBdgfEOt/dDyYo0KZotH35zJT5HtKMCEts4iR5Sm/gyzOSO9bDWgMT28+89/dmCMHKH5hJ81Dvb
yI828A9UATTA/qaP1jvb1cfaD1jk8X5XtQIG3+Yz0POOU1yuf+vpz0PMrJUtj5ENs6vCWIMYoPjC
g2odTO5bItUr0+0cra52i3K2IIzczSO4roPANnAEFW/JPK/1fjaZh7Gte93i5U+hNyP5RdF0IPT3
UpDcc0i6Ac5p0F3i2XPKHl09Xfids/379/7ag5/mwk8LxeiVlo1B3u0Gr1gFEJPB9PHGdHqt69P1
n7pOoMoRojFiRue2rAaRJRSew79/7FeUrcWo/1Pf7tQIWmIt3lHifRLDvaL9BeyTm4KPm7j0Efnw
VpbTK4vCOQrdiA8KMA8x7KokUJcJWAufwO0ST6ki/VuENK+9qbOpS2AicbVL+12sAKE7qf5LPjZv
5SaehuAv9NJz/Dm/BAm7aDwAjlQyo+H7agLcrVgBSoXVn/7+a7zyjs4jziAlOMq2+Ik8id4zL/wK
MqL3UQBm9t/r/2wfLnRDGmXRP5nnPa2HLVCG997wewFzrns2ecOZ1zUFUsCuIFj1m8EB41nBPytQ
Q/zecD2PQJNh4HXu5Pe7cuIyDWj1xUMaT+C1W171WaSSGpnZ4W9+jbMprf3JdmUT9OAfQszGSSwa
nRVB9O7ff4xXBut5AFreAswrAgrrLi7KEoIzA5Xh0P6mPHcefsY6vwbeCt6UGhyQ6NmVbLrd7z34
mUQe1k6FVHs8eFKKbR4qwIaGbxg9X5sAZxPYrecyNNr2u2D6kyPTUY8pK3/TFeOe7bx0RpwSsHf6
nQAIjVQHwA5F8xsP/suPGSfnIWOVy3gTRui7dUN6pZAtBence2sH+OXSg97P5m2VDLHre0O/60KH
N6kQ9QgciKY/RJWpLkjJ8iMSIdlvBZHg587msQco5bjpdb/r/WobF97R99/KV//lB0bXZ/J0QpvW
lC3UDCtknQW6vspjcyOBRPTGEvfahzibtG0Xgc9UQ9Xggd7qcVwVytv+xrjHs59+8qe90iECWYkC
XYMBYC9KfyVn+UYw0mtPfSYx58DlsaM/4o07CTvmblhufOGEbzz4L5UYPPjZhD0lBQBC2VXQkJyr
omgfwRL8oRhgRx1jsvfq8EOv+KOMdfybs+FsGlsZJB1pW7UDGJrrpUM8cJpKGvK3Ruhrw+h8KjtG
VVQ0aud51V713mPUTRtWmXd//6VfmW/nsWFSe12b87bfGbkOWidFNOAlMTLDr6bx+Jbpc5HJ/0Oi
iIHB8dcBxao+6Vsi213hAHZPfJ1Zd1c0IENudFab5FiQSxG4iHl7KOJ3nKg1YIdXuRhWUfPZSH6I
nWBVIS7dvEn98sp7PQ8fM7CW6g6c5Lu+IVuklW6agtyGlf69YX4OCWZ9h3a8sfOuzON45RHSbOba
fcsQ8EsLIF7n2dRHaHqP2Doz7zwkqZVkvBrmaoV0nveK/hZfLH7ibAnIOahwiNeaHet9tXFbuApa
J36L3eWVVeAc+gs4eh384Pm8k5HRMiWO8kQWsyD8+vfD+rX+z9YBpupyFLAc7RzuZ8NUrcP2rSig
12bM2YyvORlKKITzDop5w1PH15WzqrilQOEPOmmzumdEv6NxLt6KR39trJ6tAXZ2GwNXx4zgr0/U
5KnTvZ/ntzTFVzo/jzCzShYBAo/nXZ1jvy0/dm0F/MXfineMk3NQMMcE4J6I8bb06F6Sqd6B4uo2
ACvmb33n8yCzyFhH6pLMO7CJlFBVQp5OXfL0e52f7eBFkNce4oznnds31UMMGyRi5BUYAN7YwONf
s4ri7ZzN40q2SD3nSbNTgAEI3nUkYvt4FlQfYNPIm/spIl71ri94Wfqp63VGVKlCGI8gKaUhRlsK
eaXvdJqD50BdBEy4WLb9uI7uJMun5MTwNpT73synsMdejNWfgNQY4q2Ika2+Bp4kRYYekTo+1H2r
9Ia7YAdZk6l122/wnQOd1g10VYOnFMvByrbgQMlGAXg65LD3ybhlcyP866JvnH6beLNVF7qxPDxO
TRxklpp5XsMRvB+lF7xvajt8jlgcHNkd9hvtmnR2EfS+MbVyv5TMqWf4YAY/3PngkwJKVyeHAmN9
QAJhPXd+sbIN3EIgXa2D+p5U3vjNzoBCTMupssgxdPvB7Kegb+uvvksKjW7YyWg5+GVTXiLlTsSX
Egw05n4Yp6K+B8eFGXYAAInVYTCtGLNwFNDaWQsmk5uGN3lxk9uq52teIzc140Wiwkz6Se5ukEBm
6N7mjLPV3PPYplCaG7sFH2xzE0RIhnkCFmXkZwkWuSILOG8/9JLk+SNo0cePJWhM3AtPx22+KhnM
HtuyqUSY6joch2/tiETAmwr5XvXNBEbq+ELmI5CWuVZKZNFQx242T9TGaahDpTaqCkNQKHS5tiuR
twFNSRsAE7IWHOCl1pSBykpvdhAaP+sKn876wMR3J00ITBJTFO9iEbrdVkpV0C0jSR+uErzaPGVQ
2sy6EnmVr+gQ2jpzEc15VY9jrNYDwh6xZIxgKy72PXKM4s1gdI6Qo8aP1QrJH92Yta3RB0on6qWt
LpsoLTpSfnYBFI8QsSqyh6pG5Mcq96RH7r1BOGKXT2U9pEGiRINUCwdB0uVAI/IhmuvIxWttxjJz
KpXgn+2jKtgY1bE4hSAJnGM6W5tntaqRBk151HtrSsvQy5SMfcyAcJrzbBw7a7LZsoKlOqJIW+xU
gjHW+5yHq9jlyfjO2IhFaTkjthDJmTTpADRIWbBuwkHbXeOa1suk9Fh1owYkoaXgsWjHbaQmbDUJ
7wb1zglboUWKEFFX7CxxRX1NTMJmgNsin6R+isqkS1Ya4b1mXeIDIrFoRlI+oNsZIwjQL4Z7Eise
ZnFbz9FKmjCsNgCNsm6qu8LQa8om0E9mHBxEdg0E9GmoU9GpSVyowo+jjQPUqnivpAPYjDxxQ4Ds
qBLnRiCZ8qI3IXc3LlfNBzBZ34ctWdvcT2DKcIP2MhKjZA86FsU7MgXss3V1wx91E0vRrCs9i5qv
p34MxG0Z5kJ9g0eShGsgKnnxkCJd3A/3s/aBwZqqsaBMZRyMLw3wwrU7JQCuqQZyaEI3GLd8Cik9
xFJzAVZijvwgIH8P9qEXjhyvCwByF9tScpl/8wqQV7d4Hb4svvYgBmpXFqa8OeOsHxGHKwnCDwTC
yMd9ril4kwE3M9KNxGBnHy3veHvAJh1XWUAxVO/rjmNXglO+MI9OEhblXchVrtaGIdX0KKMq4Vs5
dB7fUD3yiWda+wLJP4b2AUwMlANmGFCFk78qIcO0W6SfSAlOEwK0EtmwaEr9qFPiANt3AfC8OCr8
tQd2sHDVWpqEx8pxpk+hilV7UXO78kE3X6YT0NlMVs53HkCaDSa4gq0kSFluUut317YAYHPZ33Kn
S+y6AufxxxKAKzQLVRjqm9mv6dcpdHsggRjLOHDLlK52hWeAz7+iQZX5yGd6z4PR7bKQhF6qWlDq
RkkJcP4cQnYdxRy8zaX0t0gcTsQFHSJwL2HX+TzM5TGZwrK/YDZILrygpZjcs/T7NIml+jjTRIhN
GXCCSVI54jHx8IJTM7rlNa36r3gG/pkYn33xGrdRtzWPQ8DV2hBUUUB1c6O1Y4FcvtdlPNgMejMx
K91UM78VPnebK1OUdsg0CUmX5rlowelRx2FxlDP1N+CoPeUkuEcQWkAAi+bQjocABLMd1lXTK5Zy
7ehpAzq7oj2quiN4exM2y8xWI+dpW5PWTxMgTw0p432eZMo2pZtKixzTVIV1n2dtYRA91g1DIfdN
YDpz6XM9NqlrowEc30j6TTaTX3O1TaRwTObRkiYZc2Kk8kSwM8x7t/bJ0fh8RnAGMIXCbIJiSkEB
STy9bgHiBQNx6YbDZT8XAG/3gqlGLwwMQ7ZLBpYWvjUyraLc9y5kwbE6Jjl8Wqu274s4CxHAHx9L
6bQYK9bghQRhZYM0LOqw+9jYoS0fI8NqmmKxo9WmIZ0MVskwefWqt4LwTPmJ6O5EYd32YIsQzn8H
HLoekveRHn2oXJufCIzzuFq3Tt1UqS+iolwNlg/+RYnsPrCdI1Ph2nFZTjIaeJ7ZOl4Z5xlrlFNt
W8C7k7RG9ov7IYjD8SPFSt4AF7tp56yeFAlWhmIBuRmZrOt1aVVN9jWVOd1aTzSIbpyCKYPpiZAV
8+KIpLH2jMhm1jhyh/hRU7UpYFsHeXTNNIyZHEbE348diM4BaD7px7JBMvbB0UVJj6SJkwEMD/jA
iG0AFuinMeqpw1aIhhv92yKEBSQFZ1Dib+fZ0l0/QEj6qIXf5ynQYaUL5hoZlsDZUGo7d3kwX4Hv
C3iEsWoGf6Vi0kFSAgDfdGNyMBylhU7wRmkOUMdbR82quvYt0Hgx1KQYTMbINIlsbLpZb2vgnrJ9
FwHdbRViz8feWzVmXmE9K82jQMS2k7kEwaUZRpMEw0cxIi1ZtaHId6BnwBIMp7nwV4jHKuiF7GQ3
pW0cYL5FpZ7yIx0hL5xSmJGu1WEuQfPqPE9/4s0c2xsJ+LdwhVnKOmAfSG0AFD80zSXUdcdbd16H
6CXMcvEeSbLA8qIQBPlFkOh8OIjAN/LGYld2vrm6R5AWlbQ6MT0JJGG0rQxUSnQAD6B1nJHsg570
CSKteqSE42nst0H58GeTMvdKfOMotpuw6UW5Jha0hNeRJAXf8BojBnZ30hRZ6YBIA4CNzlStSuR7
0HTM6fgnoqwrd1URt4w2ohxDcwd4Fz9YWaP4mJFxBrSIAjp4mZUJyB83Q9SVImV26p21iPhAL2fk
zHmgrw8SuuJ10iapYV5NsmkYvHk1tQm+KAQtGZ4CuepuMzg0uB2k8edjWxd9sRVBpYZt02iLMa9M
rtcE27hMrVe6NG0KeP+2XM4iWOVcm+IR1ggvSk2twRUVWel+oIjA1ZsyolO9BrUOg9084q0Cc+yk
68uoAIB/ICt6Ca9P728TBFAVF6ZSMnjwTDGvRt9ezxovpPZAlj7kgb6aSsQ/YXu18qsPdjpw6amy
AQXmOHt1f6nB0xJsciwRV34o6ja1RHjuzgnA0bmB34oP+3IE1NqqEq6mK+xk/N72ZEwuvdCbZJp4
OiErbSpbrWdvbEkGkYCBeQDylFz7JRSFK7A5iGgbawovdtUEdbktTS7MnwJUuYDmttqh1yAtNiMw
+pO5AHWunryLdopUB2pTWetN7PtVcO144QSK+X4yT60afWAGljbcQVHpseLOJMKeVyVO3aWe8suD
TwsXD+CSYCNHC9A8cKbHObJEGhmuOWBP8gw7jc7XusEunIK5KPY2U89iLLA2iJ48FhEGgmOdu2vW
YJVIe8SRycyNmHbX1FQAzJN9EnwUsnM+5y1kx9RUUe1kcwLQ3Muc0zxZTXToDhBF3S1YNDDG7cD1
musIGNNRzhGmFOsSjFtu65I0ISya06BjwPdvhnn29iofonesBzncMZ6Z5BmJRZtcFRC5BNkybCfO
Xd5AzwMVbzvehEHEToHtxP9QDlwgSJJLdU2FE+gvg43mIo15EIYriVXa3cGTGADvD9kaEBIEKddN
PlYVSOEsloYOph/sypgyLEVcuNdmDtzU0AulElgKR0QQXNih8kXGE0hKaQzx6K6KRe2BC4LzTxSC
9GPM+JTsFJWdyIRopmCbG2869sPY3dQTr50tVvceLN7RaZyNYpyibRGFLpSruGLFNq7rZsKaVLT0
ihfu2F8lNEiiDZkGY26TruPBJ1Ww/uuMOfINtj0QTkwYhSBXMXMxZa3x42bV54DV2jYdgjwP7RCF
fOvj8ZNr6hp6FcyNj0WxHPw7t86nT9qWs9qOfRTMKWUwYCKnuGFkpWByVxveDKrYiHCGLkKtBZyk
WzoRyUyc2OmitV2ssqgsG/KgutKSoz/MAESH3oRAX5Y0tMmKasIIx76pTiACISBIVrUAvmzqTkOh
NgGXQb/qOpmITeSrvryqizrnK+Dhhc06JBXJdy7YGeWx1+S0bQEZ0r+Uneebdz6SeswFwr0MeecV
bdt/ZaY37UMpeB+twdEUTlvoEV54DTFGJd+6kuIpkbFDfJNWZrbhdegNsDhMgtnmvnJ585mAatL7
c25D7V86rI2Sj7XR9QQ5EQptRkXlJuukqFmwjyYXO6uowWia1Y47AXtcWQLoREcVJLhxEsf9BIUS
qr1qW56sq1657SUYDQZ3WyEWk2/mKgjtCVh5aHfuQMoOrJ9gMYLir0iXOUjErwCJZsPgSFrk4+2s
N9f9VTNDw4dOSWWzMZZPA8wbYaTB8BsOfAWCVe5cSF1YgK1rxj5Y27bzqvET5JoMGnHdmRf2pLmK
sUp6q9wPIno3K9dpMuwdegKxuVTDTTRU7RonAGUb/VDyTR6XJPkGTY1OaxUJ2u4cN0bUXjuNRNzN
0FAnqAxzzi5GQSLKYbAxjt74AJ9NHn0sqCVPYV2CoBZHnfRSJoz/1IDIu7toa8ezFxILEYBTHJWU
Jo0C2Y8HG6rmlCvOWzM9VRMBoqA/V82dBovJJ0WsD2MIm5lNexqwryOrYrkLwsJ94FWQeJkzujlg
hoiBXlwPWEfgIYws4lDwU2JVz+4YrXtQrsTvmw4YxReioQBxdrXP4m3EHQ8yW16o4H0MZnMvbaD9
V6vKuCwq095DpHmPZUXNwZ+OZpx+jm0L44EZ2wGasbZwlA/cm8s1DDGkTmchqXkD0uDkS/iFj+E8
PxLPx6syr5GOCZbRXRTJdtXCNp71kUeBDeU1N6q24TZO/Lc4mV+xMp9j4XekIbUru2Y3Q+taAVgb
8Byz/u7X/q8v838XT/XN86P3//4flL/UjenKgumz4r/f1RJ//3O650ebv97x7+1TffVJPvXnjf5y
D/r9/rurT/rTXwprpUttboenztw99YPQS/94wlPL/9fKfzwtvbwzzdO//vhSo6Bw5Y/vly++/usP
j5wCLv/r586/156e/l9//J++RNDCczcv7Z8+9fpffzgkTP5JE9eLgFQSAlbiZDCdnk5VXvhPN0S8
KHbxIKRg7f3jH9DjNPvXH1H0T3gqSAyJOIjAtXRyZvb1cKpyiPtPTGQ3cEkU+gkwv70//vfB/vJd
Xr7TP8AVdFOXSvf/+oMsTqOXoReEfgATc3BSnX0/TBDS8Fc3l2inRrrMwgiLVO22L7eezu9019bH
HkkXx+VsOQSjdbFaR+lyPecVlozzdlJhl6A2X51X/Ohv6QU68fOtSzNSx85eJsPKwhlxWA5yKpFP
CqTucte79e1LRaeDnGxeygMMj7vEylsCbzIydk49TPDOfW/TRV65g2x6C1arTj7/QItIaLQ03U7S
Vuwg1YPlfgy9B6MGdjgBmqdep/znovlrsWPNz7X/X/cuPbunnhsFEgqQILAM4CxlNnogH6GeLZCi
0CJadWqK+FJU/QaIscEVTGWoEFChr5ofrZei9Grmp8xt4ksOdJ0pZh+hDIVXRRWX14WB5G7EBEtR
QOZ13EcIOhxOupgxFx6dwvtunL83W66PETNnzdjMw/ultw7pXNha0ZsMo597awHjujSLy7rf8Enn
MIQQeslkl68IKbx0KcLCSS+Xs77PIRkvpy8HkAv+78WXG5d7yI8bl9YjGGwuZwShzM0dY/rAu7GY
YeGg/paWzp8Q/NVxHIr6uJzNp7OXYtJgq6lib/vSbGmxFJdDrBB5a3sDlAh0tBzO+gBbEtbNNcTc
4sijoDguZ9QfbxEUPO/GUsEkslx7OSzt2Fi/ayqjdst1ebr15f7l2lKE/PChnYdku1z6uTtt7RsR
QiRYwll/nvxx5EVYlpLQhw3CC84z3go6Y20PB+fbGLMpHYCLHMGxGQbXrd8cQmzWl0tpOXj1WB5L
065dyAzXL9dlgwAvv9RBWnaxw9d1rDW080htXtosZ7/oE+hez33a048urWJZpnFSXnQegY7Szux+
OSRl8OBCTzospbGx5rkFbQS7p23C7iO0KBgxQDkqq11TTPwA8h1+GLn3Jxa/fCNPXvnluhOABTJd
ys9NCtDOQcPFLafWUBTzDQYWrjE3kBljsbuHWPTFhLlzBFiJ93AqAVLLOY695z/Mhfdch8XUX+rk
0H6vq73guc5YDxbM2FtHKpopBHSvv3YDexXgG+2RH9nDPI5D33Y/Xa9poa9rKk43WHIFLSHajy18
AQNEzY0Lg8qt6Xi0Opk+1s/FH9egDHTrTgXdrfnFtVoxmK38IOvnAb96OlhQyh68sNrCKPv90nKd
Nm7aOkgWvQeVnXy0gQvs08uCRxkXPAt6+jnRnt4ug7pCvNNxXqbBS1kH3ufJJt+bLEN7aYf9D+qO
9quLAT6STSNiROcCTeq2nkx3K2rZPl9bihAV/+PaeLrGnK+m9LmdUrDW2YvIiY/esmhGp/WTn1bO
vDZjqksht2JZNJeLtSQDaN3pkZ7aBcsty2nRoDVgSwEKZ8FwNMJI3Z7ULHP5fDrG3FwmuV852XJa
5A3AdnLw661jADinz+WfqpbTn8q2HUgKITNcQ5lutj7QIPawfCZXs2Ry1XnCfCwSdhkkVj9NY3MN
MW16LLzZrGDY5FdQsPw98Xmw6fsyvu+BiJZO3A5PTp65sYi+CrhE0sEf8zsDE9p2iEy5r0z9vX+Q
F5iPTVtcVnM1PDGrrqtJzY+07b/3rxDttJVJDnuFDtw7FhXyZmicbCkthxoAg2szFfmqELGVmY3E
XgIv46puObkLZQxe8QQ+ppc7POgYYHQaQWT5o08Y4J779OVE7khbJOsGbpPnX12a8V7tTcKDNbJZ
YeuCHypxUug88JMa+cVpfDcFQaC6ncAssR+RCgm0UFY//mgREvieYO5Wt1Ux3TG3DvmRJrQ+WK7U
TSiMuqmHT5FgxfUAleNmuVzVwbC2PfjslyKbc4QrR/Fzs4K5+WosKrmipobXy4celXlTCSeQJ+sr
rBr1lT4dljN6qqXMfWgA/9d+rjr2pfQbm7Yqno7zjHH0fLqUVefDHWEAmDcEQHPY18kkNl3SYls9
jknnfhhE+C13A3gm8KUEImrAsmbGldf6+it0oG9JKMkHAYU2q7yG3nJ4Qje1tgHA92YQ78UV2QES
rr1yOyCDYAja+y7oywxAvV+bRpBNkIv+ejmwIlQ72JdkWpQRQAcqb+qvB+BAPF9c2izXXlrXDQSO
5RrcPjmYy+f6YkrGYiuLQq/dpPAfrFMXW5ULvfZOxfmvxaWWnxovtcu9S2NAc3sPL1396t6XWqaa
YJdXwKhgdTcfhfKnI6WOewHwtYOY8sqA342hYjmVvCYAnmoO/dRZqLMzz5Iq/OROpIy3kye/wCRO
dpHJaQSTl093YJP+tAhfz9dgLvpiqkrtguoKoQrmTyIJ8joUT64Vz6Mr2cMV9lJRgXDxmlsbXcE9
E0DgTsyfbojgjKAMcQd8zed3vFQwAcrdl66WCg2jMcjFo5tXf+fsrrMHQADBzw8gT0921tXZA5Co
+P5PLhWlA5ZTxRB1LSpaX5x4Y5a3Q0IbXC1ny6EtQQi4vKdFwH2pWO6yVHx4ub4IvUlv7B6r7n6R
+tgH0gv3WX58kSSXql+Kky9tpo8G69NPd77Ik0ujhIDEBS4Tfx1Yj9ODSUDnmlS+Xjm5M1waBGTl
D8up3wmgZp7VV3RiG6h+JYCbEvcQnw6wI4/hJkTwOHZH/yTnW/eQsN4d0uV0aWlCMW9oMDpmShmz
RZqXUl6OroHDQ9lS7aPw43NpqdCIW44yBB3IS24KtFlOnXGgdSoBhnD5fPpTg6WTsvnz+c6fel9O
3ZqyFQGC/smwkdy2+l57JSJ+WxXkqyEUWEZPgtdSOdP7peCwXu8JTJ5p7g69+9m3XXQs3MTACdmp
g++U4wcfa5+J5kc58mBfmtjJwqYxj2PUwC3oM3Ugp1Zw5zTMhyYS8Q/dNL8r4Axbebq3O3JaFpZi
cCp6p4m/FLVyfy4+11LtP/iw8T3fC3KWcDvCvriWUfN14kV4KxiW+0qwMQNPkgGN/ffrPuV8k4Ti
Lm9bceg7CstYMHoPI7Xfi+1JxiuA0nOA6W6AWRnFweVdBou+Sv16RgyJEuadhqtuQwnJL8tQtIcJ
1oB1ISb2ADwHkRpS50/5RzDtIgbkdE/sz+adW4GhZmBOfon4ixb4mGMI67Vf76PZqDU5KYgeF3s7
m+oWllPvAa6NfS9VdeueSoqAq/VHnUBpqVvuO9WVsnsoqnKjkU2Fxsj9UokY9lp6p3tRHOzwvcgB
dpFJleh9W9TYRyScd8uCPvuuf6gKwNoTUOyuwUL4XJynCYLossj/aMJOW8PLXrBcr1m7tkvbl+5O
15ZmMr9zSgUC6756z8PqKakL50klD76e+q8UHOOp4Pl8P5Xabtopx7QgjB/zNm7XP+5p5yl/ku37
5Z7odA+crM3Ob0GE3Lbw/3maRtdDR0DLqLXEuBDhfdLPddrUfvg15lBzpKk/w6/wve30oy21YX3B
kRGbdJkxCkJM6e1ALqgeAd8KgKsc4QV1QtRtoiBlgXwKgsh/tug7uMIlkN6PI/GdbJkRy2To3CNc
qOMHOI7lIeoMqIWWOfKj1TI3+vY4Nu2w4l71fiYj5AQkGMNRZ40G+7OaNnyG+X0LQsv52ClYPqLe
OSIxIFwzCS/Qo23XuN3F6lZHYYP4EZ/eB52T3NYe9NO5o/fLIQ6grmqryH4plm7NYRhE+BJmXXDf
FF1+W7UAQakCjP3GR/777N0OrtB3gydspkM9b9mgXZEF9tSstzdRSPu7iSJQuhJwcy2Nl2szZ4iS
QODjdikuFVW0elYs3CDgR/jV8T9B77sRxGMXScTDaQXGj3o3F9FTPimB1bQdNw2s5FXW1fwrqSHG
JmXp3CKOJ78l5m5SbXyzFDpG/EOYdzfPzTmgK7fNCFPwUrscnLEUK2TLjJuXPk7dghmuuGxCG4HL
09whQCa+QXhpfqsdiPgc7vYVcqf86BSuL2WQBnAVXDfM/VLoMdotpeXAmohdK7ebV0nRj6uzCiCo
5rvCzp/Pr59644gwmZ2rl26eG3Xz828sPb/c5+bTvFqea6ngrdgiLhCTxtL5xmfhLWJ8/y9n39Xd
OK50+4uwFhNI4lVZVrItp/YLV/vMDHMOIPnrv42S2rQ97j7n3hcuogJIWTIJVO3aBcJRKx6ADlQi
QDGWNk+1BQ1JUZtVvgfcaj+JAg6Hd/dJTu4IZF7dyUxHm+y93Sd7tysydB1Ul0G27XJlGtGhxn59
GSJvvhCcwY6u2rjR/jIkG7oiyrbnQ5VY80LtKHIOsILljVu/xYaEDrGNVu4CjIpLGlbKzPKLBQBB
wS05oTNiuAWrLwB8yotkTZBUeNhr2Q3J+jQajk43AAwwamjzHsc+sr+/5iQPB50z/VGUG2kZgIug
4vwsuSPXNn4A88qygzPJbCZQlpkPJxIVgybXCXOc+UWpvJRFLwZYmOHHOciCvITlXiyKjvG73LvP
05Gb/twujfwI7oy4W9LzlA6Reu6KeHCPEF+e00yNgHab9PRw/iW22zQ+Zk5Yp9GaI8FVo5NjaMlm
nPVGBK4PdYj1Jlp4vC4XvtNcZVHn1iPAhBin/yB9rl1MyZ6k6GbvHNBZvkfyAl0JSdZkqbeL4vQ/
jVHas7hP6zsU5NR3+CvmiizCBqmmhn72eu3lG+QP7ZkXeG0wH9WY9IZI7vVgMO7QclhbFb0l11of
lj9kWayQh0Rb+FQFqdBBZk5ys/AUFjDsD4UG0gY8C3ckn9wDKcsfZpJf3DPTL/fcN1qgK7UnlNIG
UiDp3Mp1roX+2g8YEpjvZ9FQXGXB+9mknc58ic5BI9fC43d2kVmKhShYiL1s6jrgKyj4j7ZpjDUy
WyA4TizhHwoZxxJsNcYPx9SMde6Nv2S19mNEf8b7Agl9pFPbezGw7gFIhAwJS9fZ8THtHkCI6i8L
s7JXpA3Q1hSP0qial9HYPaBtSnqqqvZIIzq4hjXzhN/d58pgmo2Usgn8pd0P9krvO2y0Y4AhRhBJ
myG4vmv18jMDeas5efEUOmjHUgY5mhpoprgPYzQefbdozDqd62g4vOy5RMtNLTjTwawTLLYBzlnp
lh+eawYqaZF2Xy1az7EA1YMXWaRIkNOInLTEbxZfLNRVCqQONyJCYei5kFjGScH5MsA/ySvLj7lZ
AyQaqIZPztjukDGu7+p8LGek0L3mDXjT/BwILbgBdxNfGtIXr4Z3+OLI/dY9Os4w92I2nsJocNcu
ArE3PWAO+6DRjVVcp92d6Wl8jgZf/Jlp9V9I08R/CwRbxxaItBko9zZZEGtv7YDUhB8BTKpng7YQ
wDOcQOH5/ZT8fUqUQfyl6cL6efmwTTosTKOy96wfig5PP/3X6SA1fYuU9oZkZAOQStnNPpgDF4hI
2sDdpdlrDR4Ef3RnfvZW9oBFl6vMaIKFkef/0dpYP+lO2jwibzhnpTCfmWUGe8OwAYNWw8qoe4B3
pbemoXLyY1s/YVNZf+fk3rHcNPZWhXYMpWfXK7rf6UN8+KACPa23vDL2ZPLhI374oNM8F+HFXbLA
3tOcUqYBapS0vQTV/CwwzBgksHiEOzo6rwBna81oSAdLto+aId19qd4FaSOvFj3wbPkcOfbH3kvd
/eTfRL4FIBaMSfZuITzG14YFJM6ILI5cFP69FK22z02t5jdhfT/g6TfLGhNBiAg4ErVX8jTkdqzP
Q9LS1om044g+TBaIHYFBrbRVFUbmY8u5uaRhoYaNNl6Htdo00LBm5d9j01cz3RvWFb7RPdbqiA6p
yDCdvcsrFToG5Oeu6Jpqg4cDv9Ftp13yPvZeG+vZrvzuLUz7YmFGtbnvkOQ+mXYQz0mR+9lWq7Xm
2TDLaA38rb6JsKF6iAL7kQzcHG9soDy0O27Z1o1vB93Sxq711U9fyMAM6mJhcyz2EIssTlxNnQER
+dYMwJWrhxuwfWqf78SIjKoHrOXMdV7p+xiRoANJ6PBlyIy51+r6HgAE/4PVF9Nfc01iel5/mRVW
jfSbORpOLxkL8m2GfesujMvrmf9+xqwsB54Gv/Mgi8SJDnhjl5uw9soPMlIA7O3PPSz9V5MxnRXY
Yzm9OCLqqaEm4M/+0fgEfFy40EzQ09KhsI0lAhLVqeir5h5wHH/noP5kNlmYwNAugBWzVpNsMPVl
qDnViUT1ALpeBl8P8KtIfUMyB7RJRdJq09cOZvOj7Vjkrs2odOfBWAVLHjHLWQS8JC3F6CPmVDMU
MWUrpwhq0KAbw2vlB87MBPLkOHhtdGugg/0HBVeKxuP/Uriuo39QVACOREwz4wMwq/4uK0S1962x
2jucF+nCRSYZNL2Bs0yUxkXE292SvkVBweoDXOCalf+Uhdc+wzEcXXdMx7SEzTVk43HyJQuv2Ubc
dj3CRxl/a42m2zV93O160LBdzhwUMhYgx8PY8roj6EuM9Xd2JKvVBJP2zzKd95fp6Irf2U53Mc3p
x4GPvt9FM3D0TPc3oQCGpkQId986Xo14ZIRSAx6Gb2mnP7bMLB/qCFz5MnLQ9Ebj2g8d0UwyiLC1
vngW1ljftuiGC2CaFrwFFh5UyhP1QR89YxQLkQF51uqaQDEuQTMe7ESTjHjP90j7oeKJ4nGuaUFE
pxR6owNF4sjMdFYkuXjiq4Fxbdj2LPfcsTbmCR/euNvm6WJQ2AKNDli6bio+7mNZ4afSMcAkrah2
9ZWmNF6nX4dWwO4KERYLzS75BgUy51g6Jb+pzIFvNN+9T8cOT3qLM3loS3t4+/PPiui382Tw80zB
UJDRNQ1dE/jBmrahA1HypVYvyQw2JGYRHK/f1BiV/E6zhnYBlg7QvMRh/jDK6sRQgP7ayearHDm1
4ZX51rdyQ83TqnnYr3l0VG9FKC+1NmjVi8V9aqNgo+wVebT1eYzuTtUdV6k+shk5iHuxzvjlQ+PI
0rpD0+mvncD6rvRl/ebwVYjCuf9UOeKhAI+Hx9a02P7fBnGHzh19IK8G0gCtZGB79Vs8/n6G3xgw
GfqHVs3AvUCe//wd6cS78ulLAvrGFhrA3CYy8c7XFjoxWHesHl3LT4UrzbUH0O0BeOc5EPUDn1lJ
UZ/eZVLz8ApWImMw+DFt90VbDK/CKA95YRgPZpSgTYGhgF2Atb/aXn5Adt544EoeR76+eLfvzMJ4
sPxWoDOMjpVmkI6T/SQvk7z4ARRxz9Jlx9wSLc5DE+VXPZ6LcYWVgdOZz77QfDQ0rKJTaZTBU4Hi
lULJWevKvdYrvnA11LrKWaZuNKw9tQb8xosmL7FWuHjF+DwPrBjL9ZB01qJT+BOBortZ5Gv6oQaP
2SPKERcoohtehox1YN3UrMuQzFxR6AewK/aPOSsu7qhw7LZ+IFAVaBc3stfqemZZBfsrsnjJVwzL
l1kK1dbDU/9BCIm1Ep5ijXoqoXtLfduPQ7HX8rZe1EqhNegNMFbajywD/qXqhqsnKtkeyYA8c/Vk
Q3q42A/Kk6YssPovBzFePOmaQY7k159/XkCGfYIWOihLAX4MO2QAPfDYMr82sqsLWQ5AjaPhkNtr
+BZRAACcdttGKx3f/DZPTfuMCtcXEZfhWy8Bh3baxL21g9TdYemooT0VFHXmz/qmzV8R5vnoKeBJ
BuSpmfLqmWLhvKApy1+erh5EqxSxgrXb2gtTaOlDitqZeTLKdEPDIdbsjWd3ci7LIHvAfSS3nWFs
aEQW4JXYJ7GRn1plQO6lX1zdcS/2pqsqOa/M5uoeI31H7uRQY/0Jss3iRJNVCBXNsRJJkjK7DZtO
nnz/wbHLsF46rl7PQpAdg2MiRAysaoZb6aTZehBArpJMVzLyauqrlz8AVUJeGZM5GCBF89GD3ELb
ZOuhqljZLJB2NnaREWe3dAC9jjsL27JZhzpPLzJfqwLwyJi70uxwk+/yoklRShu59ZoU5F9l4cWW
RqJ3kZpp/OpYghwpRXfK1841tUXDZHxAVbbYy8TnizpNxY94SFeSpdFfedYW2PtZ0TkZPZS1VqLa
eCjcuAe3Rj0jk8+z4dcXH3zbcX87G35D8Xnwzd/P1rlWfocXEoAzPd/HvfdqST2pgK2QNyUClyfO
Gn6OUuSmioJ3qzy3kZP6ZSvNgJ/Jood9haj9iUS5La72pASyie+LrnxMzZ1B0yvzafrvzE3mvE62
VZdXJ7o23UorWIfqOVw8VFMrW1J2rNxrnW/tsTg9t24/vETAVa0DM9VXQRIPL03Vv+huz27NcLTu
lJVUVsFvrLiyqqL+TM5528ZrgzGQj6q5Yj6+uEN6nevdiq54sdLY5YqTlbqiQHQOqI+onwUM8dE8
NpPnHF1GZ750469nkV1ctcH72f+HnR8KlH23eJMXI56SKU+XfiqKH5aW/8ybIr1L8dWfkhQEFaBa
LX+g8GBA4DzJbhowT7101doKeanKYostapSu3qjP+BkFXnLxHtI6ntGsk/dQGeRdqUnJu2+yYqEn
2bjOiirel6YW75sB9KqzaUxnqRNg31t26TrVvOffm5AxR96pnpF16PBnkiFJyLfZ2HL8j+jlY+2i
Gyc23OHHAQuKLxpUidUqXfd7nyYK/yovkJgRppueF+zBB2Ocyh7SoNDXfGyM9wHlDvHAJDNKK5JZ
pq+nwS+fXOFTecbzuZfW/rzjUX507XS4HewezdHUolBH16u5L3mGLebwUUEek4LpbYb+j1hekkfz
PlVgQEFTkQfv4naZ63UwS4VEDKw0xNGJgfAH5C52tz2KC/Z2YCLRBSTjscRTfnMxNEq32iMvAw2d
kqVX+kcUG2IZwpt4Q7ndUqAOjIaUzE0LFWFRWhqSdsjS6zAZGVblYY5kAL6cId9qWNhvNMuNd5mH
SvfK1PYoxdcvh+j9jGQ0xF7mYptZws0XqVdjXzGpYxSuzrGuHONwnmntAjEBNs9QeXr+coa2dP+S
TXYDVlgXD/l+Nmmnsz/bsSgUtyBGq2Y2S9eoYkcT+fePRJ811svrZ52GzEzWSFg7SJX++muQ2TSc
Pq6l5nVQwg90a+M45S0Fr7BZOPheWt1SsMoC3TiN3nWTpdJNo9/4dbX7Xxi5dOq18WFtzg1uma7r
Co1bFjboX4lmeAN6krHL+cOAulXZAZsBmp555qU/u9ZJ9hR95kh/3ohEA1oQCy0kfWVx0V7i20pL
vm6vI/MwGnyelk5+vMDFkrbZAVe9ssekMheTLKr6FY0uKDPyqIRTgzIDwBFCnk2zlEFymeUL+qwS
xp2VyHQJfmfd8BZIh3VY/RSzALnlXV6jIRcdWIvhJGM2mFdkrYGiQZmQ4uI3jSe/L7KvF6C5acak
bMclTUYyX2/z6518mDz2R9yf0xnt+rrr0JuR1yDMaFDD7WbDkQ68GIajQMHlsfJQN5CJbD/J6SzT
Y2uDTOIrjfJ3TxoC6dDMtUCTS5qIZDQbDQe/XeRmml+mJCXJ36ck00n+ZUoaZmIIt6Mdo3Ec4X8U
MkioQ+0lt0PXNxsa0cHsBjwiJjtlUqS82bgUzeAUk0gdHxQOomvQuDzJD4C1RWsA9ALATjHsPBdE
MshY30W2NDdO0eUHUkwHkjEzjNZYCqP/PIr0VUNEONPhMo55fxeoGUgGjpg4XtOlxH9pM6B/4Q9y
HA3cQZpucBenCM5+3fb6zRCkWR60EUo0G7A9bAesX4GuaMIjCggK5N+ibEZDOkRAdR/NxAqPWeex
XZC7KOlSturwxQyMCtuRgTzvi5zcY+kaKG8uyhVNSSakoDP0GKtiYCCsppwHrcwWotbSetZ2RrC3
U5QHoBMc2A0YScHhEYDmjfs3+pAtyIa0HwwblwX7dAx+zUEuNmflzOwRLs16gGz6uM8WtPW13f4M
4FJw54cDPzuatyKxUxXujQTB0Zy21VljocJ7dMSGttXC7M693gZ3Xen93gnEg3wBFJXYhJrpHU3e
PwKVZ2641rx5YWwdK6SaUTry60zJA08zN1FWoP6EtOSg5fKtcFqEcclY2ZH8InufM25QfGtII77D
NnNc82FER3IFoxrVECRYYkFvXtKivFAsKoWdB9vBCFIfLhYh2BsOEoxRM8Bs+lUoUUdLZ4wx63Lm
fyP7X+1Yri3+vNXWqVTqw9sClBiI31oGEm06t51/BXHByCGk01WIgFQHNCrWT5Hd6fNWC/w3HgN3
0nf2XzJBqSOycMGDwatwzX2bbfPE0U/dkH6w7Zl3te2K4l+2Jov3fecD9V062UONdBF2zP8+c2Mt
/70211mLSn5erAh1EaKEd9uBCGT2AYoRG3xmj5p5jLHp9mZ679XoFJqbFxfCjYC3Kd2CKAJkBAou
MoFMwAszA88cwPcKC0Ly2AubD/4XRWfNUfAW/8ij+qFqbfnYBJFEcFuOWNZW+hmVviDSAdz73QBg
yG6dSetq0A/lPyjo/NZADkw7p3XzPxqAWfUhEIjpjC6IhaYCBjqbDjKwfxpslJeSB5JPRQ2/M7Mb
IdZY3sVz0IkwJLNFdKQz//0sk+NVNp39r3Ysuv3z75kILj/8nF2Lo/jQ5Agd2Zbrml8bBRiOn6BD
staefLZn+jDsRiyTixW6AQ87y/RR8kDSHHkpr+detQz8nz6zk9UQ4Jc1WCy6T7oqvtedqp/1dldv
SUaHFh2Ku9hpb1F3hBCGj1Z2+mCIretb7hLRX7ZOLWt4kWG5R11/ci57/Iu0Hqh/SI48rAs04Vgs
nSa/YV7sPfax7OdNhM2CjT/o48jBf2TVhn7RpkZvzczVrW1k2aGyRXqoxj470BBLdX8VgSBrdtEq
BZnQkA6Z4f0HgL50A2aBAiFttZyQle3P8hpvi4uwbXS5EmkbLWqGX2Zjxg+WJYajnlX1LOkL/WXo
qnAJ4o5oS0PeugsNRL6PWlcOhx6sTzM8AvUXKblc6GEjLmbo/jcr9abYW2bP+Ist/6H9VF8W6aOm
3Wfoul79l6ghcc5++uodbuA5hq8ftBrgzPzCeIuKHAuMayw8eczEhwQVxw54q3ZtBgE76RrInyzA
6x8dTSEve1APoEPKwXU0tM2tn7QKKXhERfNTU6GKEw9F6+Tonb5A7YSzMV2teDab9O+gC8JTlNr5
s/mfnnX+c9r9TEVZ3WvZTkPb2mbucO0BFSPJkYApcgR/SIkX14aAKUzvHivHO+UlmHdkbrB5IMb6
ZOsmgB/uqK3xB3yMZFMBSIUSqMJgjx542w4aKFovMK7WB/Gglcm7tAidu6h4Gsw8OFuan59KLdoA
8YPVvJODZx+F5+aatIWNHo9dBpqrIQnBvaCgm3yMgqXOo2hL4GedO0tTmuJBM434aESoGGWaZj0Z
xj9h1uUrDMIVbdSnIRAs5a1MAN+0siJbxyDxODdcgcEdlPOAf2aWMYA6eC7sXVSyGDQOCNlRkICG
SMunK4QOH//8CEB4/DNlqOOYKDJGGgn9wzUQruEx8Lk8OI1Rth9yFj7GjRZtkSbOVqI0y5PjOelK
C8LqJNSZo2SkRSOd6xlpc6l/b3eZxWqR1G36uynMmg66h5VCZy8owkoKURtiZ2vJkUZ08KSFuGwj
Tywyjd0kz5U73r02eHcRuaU5rKC5uFMcd7JFF8cT6BaMHcldB5t+jroVZP3GUQ+OLZDZM00VPIA6
B2vAfghuM6mbx8ir7NkFUu4hfyCVoql9G6sc8q6xer61/Dw/CSd9KFXEZzSGD6P+16hWuvcRWb77
EYD7XUf47ffRN37gZgFDmDtUCz1gVn1jtdE5isCS3MRxAPDkr6Fikjiw0uFLbqNOx6mC5sbTh7+l
KqVr1WEIQJ+iRJSkI7n8t+jd8ZK2y4dMrMPwb/Qt7/He1sIlCrjMZ+RQm3k4ZOUOcD7rOU/zZRpX
9cMwJP1t4rlPZJVH5kcn3e+xTOi8YnfRwokP5rdORtiFS2Os9yWT4w3j6Nbi7zpRNwdpt/1B6FiT
zEhM46vuIiYJ6a5+rWs0Bza5RCBSOZCuR/WU0qn5yU2iDAMP6X0aukvbK7qzVgzFMSpQSkAvqDzX
oiXrXAa6PrzHkB1fiVy3Hr4zQ9mpvwXz4PBiW9WqdgJ+MdMULRbJUzXbZ7P23Wx4N3MYj5YgpmMb
p0tHmm266Fgd/BE0Qqg3t43bxHeTA4UvwPZYbF3Lca7hCyRyzshJpgcKX0zaS+gDkdNznURs06BU
DHWRwXko03ILPiHATN5BfWqO764wWbhVdS6sLj0YfIy3vo0um0CO5MdBHYBKt1ZZ2wBRboDiGnwd
wL8GIILDAYgTWxSIW6vhpCBnW/mRtklQFLcgNWeueZmMbCp3QNVeZOEl0Hq5uxBokzCPQCn+E2VA
Tznv9XMX8eEm7gGR9kRc/0RkbRbZhnhB7TnSLQHn68Zg0QsqvRbk6Fepje27Ee3izvHu+5C/usqx
t9Bytg8yvEXB0nf0OdpSkUJdqfO965VGCyR1NJG6Erg8vZcRTa3WXYMnSo4WAnQluhXhVNcr9R2K
O9WVyNEGJ9kMHLnBSci+PX7+TEXR2/MqCsOZLju5B8imRIs8PHcGkcg9CgCrGT14SAuoVHkZTlp6
9JCWjKchTfWd73ShyXi6kKauS770iKMLTdedfL+7ye98v7ur73yB5rIWaTf0YKv0XvWgsSt8H/kK
D/bhVvi2h1+kIeY2R4c8GywYZ9Y10Q34ADkq21N2jvzaODtvpEJOzDvXLlAugZN3NyQDV7C+rmQX
I2sBrRkaoFr1xJpsycJixnPTm+Xh4p7hie1FroPSUVytsrjYj2Hwk0Z0UHdnGuLj3ellzS4zTndH
l6O7k3+THwno7pj96e6wO44X9GHe744c6H7GUXsuu6DCqhi3oxdoqvXl7tTfbfo06u64uruyyYH6
QKvNLcigjVNT2DdS+NZOM2rjRCLf16Nj2LQzGk3yzOXxFkzLf3+RD6wHg1JRY1fQm9c5yKQduDkz
W1asvygGx7lxNNPcTfLKKr9edFB35AGZ+OWiJEfbrGrpZ32wmG6QFNNFJwXdjboofVJRxahwkx72
8nVTrHglxZrSUHzsFqOVJU8mAI07wBgNlJAh6eWWYO+Mkyo8Nqaen1vNPlLSi9wtkX9050H6ZEow
/H3nXoKwjtxpWnKXWdvPrs96ZE63JcJ4gBrk+k5ikYLqhaJcq7zGQnMyfg793Lht434Z4joAif/R
GGS0+m0NY5qJ/BNhXGcf+T9VUeQ7d6yQCJNgQZyj5r9bhNg27h1njPe6aSHJRuPUSothRUY2evsu
epBNGFuyEso0C5N25YwgmSqTdAnARXMnAep8iNy+x2+tC3atGiI5Kpc1QEgr0oLtNbzxOp/NSDsG
IRAEpr4NDKd7CMywe3ifjQwSNZvrWcGOlKgJlcsuT7MVOUT4496wNmYglYbr59nIX83GeNjcDaZW
rtADvlrxPt9UwkwefARAjoFvgRFa5XdBxVYv9USMG0r3onrrqxnJbWWmsVjbUILXSLNNDojwrOpA
9QZeXn1BC4quQt1RpWXdoQUS6BFvgjmtFBoAHrYGK/UFDcnMArnZoegim8zIncxotkrwHz7P6yW4
E/JtlPTpLlBgVDojWaBkkZLR2WRHZ6h5SXdf7HIFbv0yy2QHHuYrtq7FDl2l9kHfPJ5St9uCag5l
akqkS/PNHtxhb6sRdsTaioG/aDHZq1ZPNHq35+BT3WcKHNDxQVvlhbjai2I8XrOltsCmM1C1hG7p
N/tqrN196GrBEgQRyYuu1cdRb9HZK+zvDNQVPk+mbWW4e5agHJJM865FihGmRtBdTAGPfsDex9uU
uuQ7OYoAlX0d0t1qyD3Od5rbpaByU6c0Js1FOI0nR5LpqPbDC/p9jq8+F3cvDtcu3w4AzyyBNpdz
LwktfJTawk3iQEO7yuboAOvsaVTXaJ85Q1lCt3QMv794kDG5kQ2ytXM0WnH2X+TkJZQXmNT8BeIH
LuAsjQD5j2fcgqh+eB0ts1zEMmh3RTB451FYt+A06199D4gt8Mk3O10v2fmzPQcxwa6uvN/b48q3
idukd201ZnMQjJu3eGxZt7JLn3nT2zeTyPVkudCLYFySjA5mEngb1BmVs8tQuQKq1J2c8ifNM5m+
zzjJpxknmYVY9WVGU01GCocV8tS6r9NkYeMPN2NV+eCLQNJLaOJMQIAhuo4IeK9GNpognGljryzd
T6PPfqR7n6UAt8S+QSgY0Du92TKDo2N0W1unyI0z4GYM+7mz2xfOfesfVGCB/sr+u+xAcRj0bv7k
icxZeGXfHQetabZmUnQXb4OjNtvmkfPJG6VL/OI9DEXx1bvyy3EFnOPcVdE4B2VBc4rtZ4bjbEGr
jH7xVodEADp+fdBOxpQXmIbkS0MPWe4PvhUiWjPrsuVmwQB646o/g+Wv3LjS9Q+iUYUsTpkG11Ol
Fr0E3SFpyIjUdEYHZQIW7FuzyLBSmBdd8joprSBEXdZlWgOh0QUeBN08B/m7nJHVxYBOJ32mR85N
hqCEzfxq65XyCdte8wiSZHDOqAMNYx6Fs74T8YYUutvhn7OzrZI80BXmajf5kocWJAl4pDFf6MYg
A3v3kEB4oepXgIhaveRRcZgsBBi/1vXoWGfBwnrnofXFjLS6MmFgdQVIwb+bHNo47y/+k0OdF4Bm
+bFcjIL7d03WOSs3ss2FIVzzLFHpLIrswYj69AE8M+EMka9kT8PYDgfkuniwomHUZO0us/GvSB5p
G5tnLJ2xckov7oVu/Ms95MPVXeslHi3KnTx+uSclqhkvZEAVUkfYEI/nnrvZHfeK+8TozefAiMNt
Uge44zQ2n3WLY0kG1vAbGraxtq7RygP/gnl+hzjv/5OT0YX/hJdspltnwAunlXsjxuwM4k3XBXMk
S299jpho72voYR1r6a2RAnxIdrlVnINOsnw5mZAHmYRcZpvrS6yWngOsBl6MTi7GO7e6vkfp9ZnL
oJkNYhA39GJEe1yxBuuFe3nVemYPBxu03e+vWnLo/FLc0JS2jrUrOTSF1xz/S0DR+dz+yUFE2TFd
NILUuIEs2b9yZK3HDT9BbucpqACgKJPCXCajay1k7nqg8cHBHZB/AWYKJD+jvMrM0N2ik4E4oJGI
d2fXcT3TmsBaJIhUz8cCL2qGEtilhvZG2Lqhur5BUdLMwOb4QNqmvPOYUzwZpdWf4nh8I6mWIYVk
lpZAyAwvpFpk2Tz3oxIPvDHaDm7LnwKDl7OE2+UhiVz+5HjjpmJ1d1+wLHlMAXS+WBXteHLL4IVJ
FJHUncDrD+T3Tsb+SRD3q/rSRJNo0MpaXes9uSDhAYbEGe8dDxAEK5bWsbEqex12abMbuBhuwCsj
N1mqo5k1mgkKr5ULKn0pJAcAoqsfzKCJQUH1S65z/YimK/UDWJt6tLxG+00jj6MFFcD6AXoPaoEl
jvh5Ffcsjx5k65U/0IjLWuJdiGZBqq42STt0rkE43gvdYPfF3R7HYBuljtwi9W0eBGsehtS10OnT
Mw9eUZoHktMw6gN2E4N7SAQVukCQrDaRFY3jYt8DjmIKEyxiZhLeJFaXL1A1nr2MRt7OUWqDHgVK
K1Am3Q3hMwiv00OmFeCaVVZa4yVLkDqiSCwdsxdnlHvQ72L13VioII+M8wiKY2bX+TN+VM3ekxWf
xSrF4KOBBXiUEKkOsnrHEq1/rKp8nogCsJuyxfKpCnu2pRWdQNbyZxsVIKwumr1WgXKK0t82iLA2
wnfQa0p0prOoUhA75JGO+k3T9ZY5GH9Pvz2r7dT6vbavuXME+5wfps3a6dph27hZepuiKggoO8N4
cwGGkConXJZaheYaVnOebMug/m/NCHVLVRx9SAE5lsVtDQRsXLi6ZvCvvKAaiNqxcnAYftOFs0b5
rL2zdNdbZR7wCfiy2NxvovIZ7LBoeBTk41/gdJ8Dz4FyVtvlq6L0ChSSA8cTDine0zxBPbiFTW+e
C5A8mMjS1FjqbtwYuRSeaahl5E24yz0bGOiU84egAvuJ7q+qXpUDlEMEHpA8WLdYZd7lllbMS5D4
vdYBgv/oEPEPEsRL9PYBea8LSuJMB36Cxd3VfZjcjWGF/LW+zwSKEXymeycA/Z0l3s3Xs0wye+EM
It+KkANDWVUnClsOnuGuQKaHfibgKF+BYS0/GtgVHYvuBjW844EGXdshvBjmDtj3U/StOmQuC3cx
b/ja10ErRr/N2DeseYeFyg39NpF3uIsDg90OEX8qxihehyD63LZdh7InNzIORdMbS6CnijMaHYCS
Ii+8H5lT3MeFA+og/7a1Cn0FIuVww3yzuOnwdcxpERUEv4Z6XwbzShEMlNgrSnQ6is6h3KFjJn7/
TLhixyC1CFjW1YWYtyyPF6Nt9Ma2yAuk/yr0DeHWAQV9/V+fThAw7/8Sg33wWVE+6czn1sZqi/Cy
tgiK0QZ/K3YapgSHSGREaBob3MXytjS8Zkvv/soOtTXLrHxBK4PEyrpjkuV3jVoLoBb3tuzxv5qH
Ou7Vd1u51Vz97v84+67lyHEt2y9iBAFavKb3Tl4vDJVpACToCbqvn0VkdamO7rndE/NQDDgiVVIS
BPZe5jNcHGX/5pNHnK+vKc8ltu0T4jqE+qFjgIF/uInaaQcRhKAX3x2/vSkcwEGhhZnRHwlsAkIL
HYK9SXFbfTkg1gfJnynrbS5jM7TbQStoaf9uMxNBCgr6SlNi3HTo/z5RAq+wBDay/zSJ54/JZigo
nLwsJzgaGYbWj9sNtOZeydQEs3ANOblEhvdeaHJ/Z1HFwYnw0GHuuN8bh9rcdu/4nM/cC53c+22m
3cxsShV0RQHeyF7uCRWPJ9kh6tWsG1Po1/2uMlgI4QVG3WzTIQy2QhIRvjGwEMGyMukLmTrS58Pa
KFd8KgoN2aETAAnUk4glVOvGPVXeo6nBCv1X0xjRx3ESuPxscjHK1CBo9WvU76ZqhB2QyYPQWrsb
YqXsRrHriyrHeq5iwSARKoGMm6pcOsgDW5D+NlUsDf2iKVUAYsQ0GD4h0Hrs/aOpirZajPDXejRT
sobcpwQeNjxk05QQp+Iv/zxlTXgGR53w15R+Xy5oL+XnlNqC68c/78mCLwyh0HEYdKRdAjie54a2
84UlWA2xrusCkTJB+1EvajkdGNrhICamnRf5MBIDeudGcs/e9oMAhzzq1EuaAgP9nyMY5AwG5zQA
4rVvC7kNwHIPFp456eAAiv3v0K8GmJI5M9OoXb/YB3DAjn2hwrU7jRmj5lUoDj3LEgq5E/Wa5gwH
rCZEkhmZw10xyWFkYg4FAXtjmOiGgD5t+M5uET3XvuVuP5s4pQ96gJOEydfykNsPgGRveBUPZ52L
9NwoSWYmZAFYLf7uJTqgtvirIwtyhIMjaS9B2wiO7XQxJbrIM+rey6YVO18oqUCMLV8Uwi3/xSwy
CL4k4pGBYy4AZk4wLUxYYKf+P1aksnJF5rtdcJZwPh9PAa29DQlqGEyFk51UkDpzlbUgUH7WaZx2
Yg6nwV/9VSTduUrxhXVp8QKzwPrbVLBk03xD1Dty9M+OWcW1B7f/GGdWPm+nUI6KKghNupZzLIvS
qgBuiAJISyDP25RptWFtHV1bANmAb4fptchUveIKuXTusPHEYPI0qwkcEibFzXK0cQ4KsVOdw3Ww
XyHjdRBRAL9s0YWbNCr4U9bw2zjxfzU8f/DNc/yzCAf3AOXv2R0o1I8PEDBYBnC6Oxdl3tzgmiP2
8HTjMwl7CQj9oM2tYS4mkN/P/PEc9RndAeiSrgAmJs92NtxsGID8gPXaE7Z38tlLwnblpFaxc/g6
duoy/gtSfy4gony8an/ljcK6WKQYriWzgjPs9iBtiq/4vE08enS7dAtrpVLOYWjl7C27erpX8f1F
iAPiqEBK4V6dkuFahFa2CWwrRCRhmsF8jvIKD1KoUz3yR73sYFS1uNd9niCQlhVyZeZABnTWItm9
h4QgOYwqtA8O5EZXlpfmM6cF9ThJ2UsN0Tsc87CHhSeEvOAkUu4gatmuOBzDnoXVPpn/v1PaNw+G
F8/S6rd9jwNAORE1K7A25hn2x3ujzuH7esm5Kh858yYjV1gc1+nIVl1upSdTIn2R3UufbePUFnaN
QiZ/aOkZghftRYr23Q6L8Cfnf9lG+qSyoSqYdeyj1C7OCjAFfWK5HS4gOhSfoxiOcvNYd2QBIxi8
cPsczoo0ITtT9eCao1KK5HvbnaIG3s8r5SIIMhEzq7x+VS3oEWkfjNs+r5KVZLF6x2o3g+9XsBbK
C4DEg//VjI6JtchymF5qaNMegDdzVjC4ieegAl5cvylvXFb6wsf6W9vlxTMbGg/uPLm9JS22bWUC
f9tJOOmHLJ+l1w7fYiGDORjl7glnxWYPVZ5xbkmEKkumjj0SJoc4Jd1yKKCX2cTDg0GGitI7RDnA
AqnThwtgiOGT0jbgH8X2KeLOljL83+AzldxycCc3vJRQAolIfe2BXMEpp3mJpUWOCe/YKiDQsLOj
ntwGHV6RWwn9HbY6oPl61QtwGfUy7QUs07D4HvpY8iWy5GLhtGOGL77ZtyLYDecq+a2Lh2+1LvIH
0MzFLu+Zt9RIT71jERl8p0PoE1FfUPKx64VNer7sy/4BfsMNPcPiTT+pCpr6lSwjiM5lxUvuQMop
THV7P6QFWPjnORSlNlUT4I9UeshCRfZajdR5YbHzVwFtQ2DHJHuSVTZLnA48f+XSVVh0276R7GRA
WbzX1rqwYEmW9PB5nI9QaQHWmB0gNgZLJ2wNxqwWF9sHjRX7AbMzsJSUU0tjO3xvixBS36pOzzUc
T+ZVyKuPIdELnuDEFTk/c8lPkCMAF54gWoQ333hgVqlvTu28RQgFXKK4eL9HdzSHTl5Wnj4jNxk8
fGaIdtxfaeb1Zd5rphREzJn3ZcXBtY3gBCzayFm3Y0lXRiTPXEb9katO3nX3cqRM150bwJgNtoPD
AvtriBN7RQ9sVJRdlNXC03latbu6/bMjojVcbUa8CpoRroeFU0eLXMgMSR3wCEndLJno6EHFnV41
kDwLvSE4wUwG7wBAf/EqV0ff49FPCLXDUKEm75BHGOahre0LL3Q+ZwYBCk6F196iEUyytK9d+AyB
gmaprILH7nMaCX6A5EfbzIDk86nND/3E62q9GpxsZ/St2VAL99wEBVwk4NpriN1uHXjbwgP6rSRJ
+SBSGK2WGqx3PwlWOhub5zghzhYSRM0y5FDsrBKW40RKkIMc3MqeZz3MEeFsiPMME9GWjYQvE8ms
E4vdaE6bOP5ILL6MrDh91a4L8JKPjDzcqxdG/eSub8KKZ4dBIO9egwuP9OiPIq2cZYr43qx2HWR2
0tH29k7IvL0pmUugKY7Fba12oVvshjz1XmDoC11zHJR3yLbb1wZfa8B8AHCeRkCxHiTmNoK2eopY
lfSbm3GjCOrmXmuU76x+IWZV9/hFtMZUs1FBaoW66bkcUqQUACnaFJmTr4AUnZKLdrLRTh+tIRzp
PA6JeIO+pJoR3QDoMHHpwcPEPsjOngHOTY7KS3s4jJ0tju9cThnbGkL1KLt0ndMIUlMTlVvaOjhC
yexJ4GE/+qX9M8qScDMMcIFDf3OrgYCFbi0eKO2tRg9q4n4bH12RYPuF2HMyixNdP4hqnddDGEOI
7VchRkuUlvv7+p67fXVpfP09ilNg+iZRJiB32UyPKVw8fR5j0SbuNZyi/gmsSldF6MkZm/IBpi2q
SwAOK4HNhoMkDaxX18ZQoCjdbI1Yab7OuD3MOYKCj6Fuf5XsAqSkLhsXEZzs5vUIJUwrh0BmTRTf
IbCBnckkqQkNe4gb4iwIfgn1dr7CwbSZcr/QJCrmukQkPG51/5KMBz7xct0u8XbQ1bXmk3HiTLU5
P+d4e81UrJJrikjqMadeOjc0yTTUT00FanRRvsGNt5mDXdQcgJSrnvwMpoNTuxvWeg37UmflEv18
fySl1QJp1/kLi2r/NKmeXnXNf1i1478hRA4ibO7yvUT08lnWYiU7FbyNuT+uGn/w12ZYnbw7qSpf
Q6kjiN8GH+MUdnETl9wvtl3+WTUdZkgcQ2A/SCXeNtqa4emDwB+th2jtAJf/q75juSyWIqbQ+MOj
/ujBwm0TU4svsqmq8co8SAfHosTK/Mcw9PyLnYmN7TtZC1+3b8IjcI+BROJslF58spOmmsOidvwo
pX0uKwbkqtOWW+B41SrzCuu9o7C6RD8ISOOM5HyTJJAqlw4itsIW2cVcAOdKL5ZbfFNVcMsTVxwh
mZmscihyne+lJ6jDAXhdGOx6o4H6kBLQ8CYqYWDXDQpbcpmBxIYq8ylclRM/3wRYLiEJp8KtHXQE
wrrNPqwp9hhjfzQqMOaCjRpQi4g+yG1RuxfTVvRBPcdRkJyKDttYyb2/BGxdY2BO3hs6qrnj0eJW
ttRfpUCCLfuo7aJV4pYryAogfFGOnG6Q9jnCWkocWl8tII2PY285VeHJt/Bs1cysLmALqwPdMpMQ
Ef0sZX4UHC0egg42lf7ohbsqXPuG/oK9A0P+NYIlRAfK9XzUrnWEFEF/grpwOTd7+oBGCE+R4dkp
eTQrAQ+fezZLFobzWaiBbhLbTWA8WKTfQcHoj34U1leRym1bU+ep6Poaqs5qG6px19rZa0G84VT4
yXCC4rSaE9WOH1GQ3+xhGB6rlpKt9OxwqcBR/niEX30CzeUQPyXOLfmyArTqDBNKCID79Ql0HHa+
X4bM2dSji7/Z1MZTjXRmS7sVftd7L6cSWFlrX7vpvZAJ56LralzbY8NnsDbCGWwUMC4INCSz/qib
/hyvyBNoXOOutFucTBos/mZrgb0ekI61VOc6duDyaUO4rLPGcF52Xbs2K10C0tJZlS+ptXP8yfIN
gtVim2UFNLkH9nCHNpZR5a7vjz7PEjxF0E2ApzH1nk3JygvvGUJp0SxDSuAxGfm+CWHwOInKyAlA
L1sySeRPf0v8COMFZn8PPvXwX6P5rIOVDJ8hZ3bOWtG92xUWBOWn3oNWnl5K6ctTWrzdP/2foxRQ
JP7PgHTohiSg+Ba74KNQ2yWw5PrzABwNLQlHCGhfciQIDi3tvT0v4enbk94DAQ6XphQrrMveFsLq
P6LQtRZIxWhEPLE2114RHHRRvzuTFHJPMmvmBk1QfsvZEO0MKDqEKfvRlCpphcs2fqIcGtS6w8tb
wsbyIsEKnbcsjH/U6cKtdffdTeweBipOc05UGuxGuOzMQpo4M6uGyWuJCPpTWelz3FKsN3j7ztMx
iU9u0chzkGJJzAa3j2d1qfUm9zoJ39aUr5uio7vYQuDXcSYpz3wInmVVvWuIyu47hzuLYYAZLoUC
FWD4lTqDgUzuCmiNjKDdGErgTmNIt+jU6i/mwnzygyDUvu0rRCrH6QJhaLWCmKE378kiYZBwRYS2
dhYNos2zzvH0ZIGTgxeoW1gGQzDec3NQtKHsvA8DB+r1qNVsCI6mJGBDcGRlMKx6S7vQ0GFrcKo9
vOiwpEagTV+CNvRXYdul8KiVz5nv8JeYqK3PZPMB7Qsxx2HZvVl23UHrrQ32NosIeJ5A8qRp29+4
Q2Jk50TyEXViF7Q8+AsfB+VbMn7LKljQjg73HsIitZa+DenGMQ6Q0awg/q0KNV5dzoAdAK3krWrb
U6PPRKwBW2xP1G5Qn0rmYrH4pvlgb7+0I9YXHEmz+dJsqiQRUJmR6iMp42SBvWC5lqIPHojdbIMJ
iW2PbbPBv35pwOGIZWUzWbgQhy5Z8JDGejX4r7ocwhfH8zMcZcpyk0D7/Ame00ejooPwSzxnZQwG
TIuskwVbwocys9tFSQuo/0Wo4mOTYyj4i+m0HTE+WIQ9AofVHE0tqDvkZWRrQ+kPnYKJ9NraZF4l
0XCNq5I/U3eB+KD1wkCF36eB3cwdvGQgRsFD8LE4XiJt9FzWeM1CoDCZNUEYPXtBk24puCeLqNfR
SYU5nDSLkuypEGS/Jnis96bORQRjXBNB8rpQ72ASLfrZCN/To7nkgRcf61uJpxjAbyCpF6PFevhm
DgD/z3vFxHJkablxA168SOYkEEKnxUlAsuYl7a6DVPGzL/Dt6W1k/tOghzj7FAnIwbCyUlo/1pM6
U250mibdJYI08/Qvr0LoixPnAen4cd9mIOOaA5TTiBv+gtXVUmAvv4L1lp1GK+rwUpasgO813JkN
jaeE2PxaJ/DXtAv5V95W5QPspFNYp/5HKWYQkYOG5bbBg7iMmgR6v5LV9R7ZkeWIQ/i8tLzq6pDU
2diVTDeFm6U3v8oR0dDFzwhpzFsSxu+J1da3IikQZw3UvCBLPqb+5c7CQM1Ow2rJwIuYt5MunQ33
aGssh51nROziyrfxWonZ+n5UFm2QbCDQiY0uNIEbIOhOYeK5Dx5CrUvb1nzVTStrPeGZvdFB7qZX
gGnmk4wl7HIFgyl443N69ivExO56cVVHZ1aUA2NrWa9Zxbub1A3wUNgIj7Qd1n1kZasINtK9ajYR
RZiJIaOP9GdY4W3VhW8UUXdQfRGycOFWrAMC1+zWTk+d5Yw4bWIvaKBk0Bzk87ALfmCBHq0Dj288
GZrDPYllywZC39MhEKfG/ORMF1HX5cFnFgKlC4QHwksJ9JuYasDO0L1NQojH5AFOeaMPu+6pBGXd
alPn+a+Scvv8gK1kteG+lqtOxY8mAiEgJDm3S0LXYiJBiBHIOAifLWAQDCpimb6Hkvs/fFVsijGw
n+oASsFl/5GAXPTiYRsElrWLlb4Z+xeFiOK8HpxxZ3qj1t6NcWbfSrcktzZod2ZU1cZkx7oUGKXp
JqggiGUa29AIn6ZMWvrReAi6iUqGTxwUPo/n9ZZlWFzsAl/DeqTgv7sOYlxQiIL9RWNVW15J7xqw
xoNmYXockd49miZzURIvnKS/mooMrf4YSQgZVh7gCeboXyKYaKw3khauNkiW6jl4f5D4DVZpEXEy
U7zqloqBVLOxMrpvS0c8WAHkSQEVnFTTKvGQF8XmPgJ2tR2ojd86cGjkDAW812GzggIUr/9s4eSb
xYt+i8cReceQ5+5iEA52o5N7jJvod1JBOHRZarrqO9kci1saLBy7zu77hgR+4w/BSBY4GFoXHjHv
ISogFQ1mgnwvkn0sKvVN4ouPcH8z/ktQ3/uaeQGtFsqfHnBvcPK0/58ce6E7rbsObnqjVM2bsstj
aI/0Bw+xJNJA3XggXivg/GDF1x3vymRFi/MvI8Od8mZYcGnt8WXdNfifK7x/Gh3oRRo2BQ4Zg9Q7
McC6e1LJaZvo2Vf1z2pCqLu5+1eUW1sAoMVHXCigxTSvbkq43goqAfW+El56GOHktmqLvH4Aa3Kh
ohGSj5nssUxOCL6qHl/iBNC0SvfQKU7V2xc4nYHCRdPhu7f8R4Byk38hqkIn4suu0AMp0Qv8gAJT
BP3Er7tCnYR8hKpuc7JgQLwipFWLGsjeh3EqqdSuH0JqqwWHPeW9FE9tX8YxnsBeHCSatcM7cYtH
62rg00FqF2thF93KvLdLXb2ztHDgn4BRadxu44CDRAr9jhuWReucFFxdOzZ+GECNxLt/qR3Qo0w1
xy+WQ2q7GpL6sXX7n8Qrgxv0ZaodsHzjEoet5qOGAwxV1clLEIWQ6QjZ0QKeg6mXxYeq7vJlrpnz
WgfO1gTw8cCAcTu4yWNdsX5NBpiFAa2wN+56hojexlW0g/vIIlNOswx8Aizv/+d31IUMyoCBYiuL
cesCjOer+S0IO7RX4G/DaNsrvguPH+DYIn7yxNqbQowW0bXiZ67lIS+t+iIDN1jWgE9BcNR6FknW
7RBPGuamqjMI+CPIQlemimHFfMxhd1dT/KJzCyhlS1OkLwp85b36Zi6hA571ALWSeRvBlTb3nIqe
72HQiNHwDbHbaDkoH9p6o5PAi6vxN37d2RuleHFRGbApI4T23p2g2GVeFc4UvKnh1QRtfBxM+4VR
0sArI5i7pa93KaJZFzcNvk3WZbBjT2aJt0S4FQQZliPNoPsE/LEiiPd1B+wFh3rVA5IF4yxB8PcH
oW9DWDfnqsNh8PbP5yBIZX/5xvs2dK4n/BxCHCF22l/OQSpuczdoY2iS1c5zOJ1Zwh5iebrI9n42
+bmwieHJzP5iihMlDc/25lhzv8DZ7O650qXE2hiDRwBanIUNp6OFcX5ksF2A9OjUaCksJmaMnUC0
9t5oRt7rrA++B0mUmhO5ccaMnUBcp/N5Oel5WEL9UTN9jd3f+3Td3fti0FafwNtIWP9cpVdrIo7C
tys81H6Po9RUhVh5vMKZsVgDuYbeDDpvrHDo6Z9uAjxCLhzJAAmbiJvmcsciAH7j5e1xGCYWp1tk
Kzh4irkA+Kh4tZLsBT5OWEXw1pAvCoG3IwF1fEZBnHyKp6qWqZiZvZ+dDhrQCiRITajb9DrTYBCY
4RL6+14Ceue67VN77bZetkyl9ADTwysvs4cO6aVliMc+n5vO/HfnaNvIiBTdOPeSFpIfIYN5uSTx
cixaEGlMYzD1mNLnxVUSGx+eQn3XDI+wQhwQhPo1MCWkWSd3t2f8leQMPjjJTSn4vrOybLZhgjkh
QAvro9hqL9qj8a0Ja7YnuXrBXxydEMhMVhnMQCBmil5zkQSHTzPBZ9t/ThJw0a8dAAgXJqRJhl0H
ROUb8vrhGsa5bPW7GaqHbzH3w7UEfvV3c+N345seYLHAp+bI6Mphkt+jrRIig2aSLtiZ0aBqNv8C
mHAJ/foIQlp50uoOPbxzIF/05RGUus6bErj5nTXlW8H4mX86UvtC1ncTa9MWTlXT5nIwuMLskU+J
JGbptVsV+bNjDcFWhbRc/m5vATt+BiQOMBrkW9txZGcHipgB7MPanY5zJFGmNp/k7IzsobPLJb2Z
mmmH4uzJRqwBoRASrGL44lwpQp3zxPeiV18WT8wDim1WHVKBaAPwePyFABbx2jQVnZOqq68sYjuG
oMLSY3m+buRI4SflzJkiI3CRiDs52m33nd/LG9iMAiIKsf2BZauexaHwLzH+AAccb+PF2LbNJTVb
vi4fd7DvXbRCUyirAJ15cWsLimqCFZt8qjpQxbrAE8jbBB2yFqb62dEVWPB6Wx0/mzycFJeCBGQB
kB7kiCKg5ERiew9U63Mfe9gTxKhFY9UuadmzO2nNchIKNUb1WBkk+1h197GGzNaP/a+x/eg0m5I6
ep1q+AxBLwqU3SLeI/uCkx0C3m+DhFMxTVl7KcI8PMuMZjPTEeWMzUGNhjSeC1+bChv+WHTx0VyS
EKdcOV0+20KYxy0ryF/Ni9GlywKxkYMtxfruSg7Q5XWqGevw4e/a3aJ8qiF3sCo4oPVD3j6msEvf
geCYLfqC6VfXRsSqhsnYIW/s7IJEPBjC2I5x6P/iWZ2Kn7mRoQUfwBro3jTJEETZPqvK3ZCEONw0
tbUVMFx9DkFFhrCP4x1NVfnuBlIV6bpXJRTqBVTYazsa/LmWVOxBS4FOZOiKFVIKyRIOrEjVkcp6
6eEWqosyfBvqfFgDtBmuROOGb8D1L/yWU2QLx2xjw45xGHv/ljbZvhx99sLwkthCf0cjmdewl6SG
whKxu2hnqoj8LKqMe49OKKHTC1+VVRISf9/lMYQzNGJaUWR9/2wqhtrfm0v2u2Sq5gYz7rPqRT3C
fi0cXb9M0DdQIOnS5lr5OlulIkhWCJ+6T6LVYlXWcHAVU9WtATSFwlB/72WFS5ZFAKwBhdbmUxly
pIjjvDlxaI1vOcz4VkNaxe8FtCfcRubfhpGXC5wv+4MvG6BiLBbMsI0PFjlALWB3JN1OIEp6v3yp
DlUMPxecbBbUOWiv8b/5rvLnJVaeUzfIAXHxsV9yBKZekzrZw7vG+g6Zl4vXfY+sqFx41PdwqPDz
M2HkSqDhuDO1FJZBSy+AWde9Oo3IBlWcBakRbIKjM96EMDgN4eUM+wi3WwdCsIe2QfhI0bj8Afbp
qq1r9gbxXPiJgf5/RHZrONgBSHk4vQazNu7ZAuaRFZBMdrfiYynxRSbyEvMoP4f8YFo+m8siGJaw
VuWLoiHdUStyhFs4g2g4JKIEIiRSePkbcTN7yVxpIU0X15fPEV1qL2MLUWwzIgk8RIch2n1BRu3X
HHZFl1lc/TnHfxlhPiUi4r9/yjTH/21E51e3zPHE/p4lUj4cAE2GqLRJMoOAyw0PqZpH8AHZj1h2
9qakhfdn1XSYts9xpqpwvsDXItY6hyEXpqiKqp3rOqz8U0uDhzB2gz2vEYuDWSx5V8AYGIunwrLL
eZnCf+VzxJgr8p4rBr523dyaqvmwq6DbQVIThEbAge7+N8Tvf8QF9famKWFFt8vtqpqNxj9n/LvX
m1K9n/ebqrnj9/2mCSpO3c4q81+fMJJig8Swu01IgPw/lqRh0ceunN/rQ9TRtZwUkLvUyuu19M7/
tlsPv2wVQnxRKbB/zLUJ1P2/wugZCwMo7EAqGlaD547HyJcAvL4mE+0nygj8p0tbHVgl9sPEDvps
/xxrOv5zrI7HR0RI0t19F55BjWMnELkOzM69qjXf4AejMyN9XSoPEmuDTADwFchSRz7ZKS66e68Z
kiOfEJRNdDU16UKTLaP9rxsSNZAddoRAKVT4bgRx+zravYckkWLntPfogZa5QlB5kN8yDi8Xy+Vv
wN6RVQim0oaFij3ippsZUAZAGZg7k+lOr2oUqMoAGtUQYzd38rL580437W9mgPlMVfrh+fPOsCDC
3OmCN/n2eaffDffPNAOkJh5cav1s6ztU37puQEgUx+g4g6J7Ql0Jd6dYvVDsyRA5w+kdekcLaPz0
h05bzgUk6mZmUsYVTCxmLCshbNZVeu+Hf+eSi3IEcK91XnnRfJ3S3MlcsHEqt+sPCnqKKyv2Pbhy
QxPYsjL71ZQ4IOn3kvxd+uz9LP0vxsFvJ4WN8WR81vRr82BU04PBpgfj89GBJ8cPe7DARp4eri+P
Dt6ga78DVMhxdf8UYZdq9tUFMrdLYLSwLUD4/ilEu9mGm3aAK8qdGV/F/h/tZvzvdjMP0jwIWk3j
u2me3/NHir7+8zOIUFr4dcM+HZMhz8xsDwBaCPp+UbEa6hTGGzTO1yqisBJKhIW0Ci6mhBd0tMyE
GwJtCn+3sKx+ddx7MwS3W7bN/dA9enT4dTFVayiw6imEeUwHvpvusYVFKvhCrlo3hEM0Ouy8BW8Z
faEpR2AXUNZdOx1hY7h9QXGje7ARlrxGqryaUcIHDT8SUGuhPE9vAVPFOiUQRMyrunmP1sbAYxQN
UDEOrBRoEvTvC3Pl0KpY8F5eBAnhmdQ47L1KoQRBhPbPYVTUp4xyORe+it4zNf6sNWFXMkCLBQLO
4dwPOXuGjuOxYhnCXxP1LiERX9QA6ADqiY2mni5OF3yQsMyxpUKthcrbxRZby3eivQhwMSVzgRgO
oOOfdZoKa69BgIMUVA0wOPLwC9Pb82HaOA79Vkg7ePS6cc2Vza+mRhqFAJuIATafOvEbp3MoyrFN
R3j4iPAbX6XUZ0vTC4wT3w4OteemF2QTbHZggT4zvUkRJldVJ2Ad4FbTVFlvug/bhxIh/nnUI2Po
eqfYI92zIEyAgpbzWeH240uvO7YemrpbmqouIY4+uLLf33sLfzmQXD4iBqmuIcDyptkRutkq220W
bmqNiMpjlQy7NNjeezuYdSqI+yek0g8tgTvt9EmMCrm3QhgcmmoC6NuypW4BwGcyvkjtfLMEB67Z
j4OnAtIbZtQwfd8YAd8W4b78LuADhTh6GHpR/FHtpqrR5KlyoP2+9H7emzdY7UcLe3c5RBEAuqIF
D6LRR/D4hhU85LJLSNNoESdN8ZBU1jAPAjY+1xagYp1i6bvlWa8djEZ/ZMzdwNYEYco2Pls2NMln
rBZAfzf9C07EDwDr8T33fb43pTbof5W+tPVTx2evKX1pS2pf5DP8zaarZumKlP7bl2m+fBxiKQeK
R3QhunpcF0OSPGCPqWccsPEfdfGBXHj8HS4w5TwZ3PZS9WG1ZQXQLHAIvvpstBFdj/bAPLZIefmF
ffKh/XjydMYBEISEXTnGoGCHTroMBkse7gPNGISWwdwuJrbcdEuX9oO/UIiKzjyq6Mo0Qu7toLpk
3EJitTg6jIcrnD6A1BsQdQdWesiPcYBcgbmoqVQ2au+V1EZgGjUzwtz7WfVt6A0JzyfYgmHSz0m+
VL3cWwDYbIHb9vcnmElqF/txwBsaiPS1YwHBh79/ii8TmCpcsvuB1Qdzq+PhaYq1PZxLKR8iGEA/
D3HmYfsPnM5QF921LRIy88LW/l7Ds6T2muAtKX25BEtRHhCw6k8yJd5c60p/H/c5sm4IR1MCvBHx
TogW+XsvodmSt7x78xq1MiOqIB3w5RP+lY1ab22g8lZhX/hPdWw9mg9DtvUNGPT4CeiEak0QEdk6
tNM3BTuJGVYtfEpWbdyBOnDpAIk9p8SaJxLyF0jfEmzcqFzDJji4lBUCjl1Yy5faT+QMiafyh9Wk
C4Qc8IcG9GNFZNh8B8QOkNGBFs+IKFeLIm/SC/Yc7TpPOFi905zdNCeb5oS7n7jPaTmZnKVOWPyg
ZbYI2eQcOs2pRq+Zx23ZXBipHwArir81ufrJJcAOkByuEUKKg5eh6AAZ5lg1YKg9ziHEEz14MAda
ZCJLbr6wIEI2zZEWsKfv+9JDaDWXa4rXwXHMWrWBYhHQrVZVbWGorXe50vYuUSLdDl7CD1JKvrGE
bI8C8HBkRhmH+uHIlsSx7ItUQiyRH61vnPhTFjzPHm1wLua1KN9ZTMtNoZrqqWqzs0ip+z+Mnddy
47qWhp+IVczhVjnacrb7huVOzCSYw9PPR6h3q0/PPlNzwxKABVi2JRJY6w+QdWh5wv7sjN47y7Gs
Ye8CgTE7IVgX3YUi+RZXI6DbqNDPvlXVb13/PWpa6yXgFH0RvvFqNX715mV+uwfzzBl2blo8zlbB
qHg7Y27mg/I5Vl5/Dw9YfUVTXQbVQcq/AfsRqCnWS2cLmEi585lESbkUHk9SERXtnStKPv/zwNCo
Z6PpjBdUFvVdAzN/ExlD+hGLHIUUy+ZH5ECG0UQ/ajzRH0zdKZHLYyY+Jj9BUYyP9cyYG0psTeSE
OjwI08N+JsyCTZu02p4nUPZcT9ijzvPIGMBsxir+PtezZh2V9rOpaeJxckDWBt3kbipPiMcg9Qts
fbtdkECRkF3kqftTmRlPsiUnGU46rVMKgWvZJy9563xJRaYeE8ch36yo6T50OMxjNgWzfT7Wy1cK
dN0BxHXI7Q9GSyksiKQGJ/yoTfJ12ykqNOFxfFSAwaz7gG8wEpPhLsjU4Ig/RHQcGjPYhTEwPj8r
RjIQofrYRo26jBU/e+vIiiHWV5df264+Qd9GWLYrdnj9ulDvY3/j2nmEPqr6zSsV812LMmxFlTZ8
TgzEdcuGNAkoN9zQ6yI5GU0G5Jp0xk6tg+rsjHa5wYkyewA+n6NSlWKCFIbAEmerJV+kMfe+6IsR
QGtaKw22NG46hPta76AwKTbScEkV/BquW+oReSpC6tBqdKw19wHkI1hSh7B5lei3c5Nc/RafqhZ/
1qzWr8vJWewtp0WMK8fVCEppu1+Ly9HbwhE///p2ZJ+MU5Pwn/coF00d70P+SEW07Rb8Xsc3RklR
vQLusO7aSaMQ3otz5hd6u5Ivi/nBAHZkgc2qewym+eMf/4RKlp3xtrDvsp4jXJ12MMOMvEEq2/bv
+Tv+GtBmwVQ3qppF73d/DsgZapU0GKlpP9Ia+Qov2kjISKLWIXppmbkd8zkl6K6lI6HsdmwYEf90
5y5Qzyz0vsZoMpzMpvt1yao8W6VVZyxvffLVX3Gyr/XWfFerP6b/W6hcctTIe/+1hlOLAskAVVmB
xxwP9VRAzUctD8u+NgioBJAQ7fmuP9qd1V30iI1loWx9VSkPnZ5mS+6ZZGd7H9lsOL7GcWxmSyrf
NLACo/lvfSIKzM0UDg+1EtyHUzZ9WspUQ9HKQtzfw+ReY5u2kAN8p15btHyPgTVm3b3OWXzpWC2E
gKZaF0mvHgrXTbCYTe3weH2pwQU6XmPkS2NuuyI6Zlli7e08U87WkJH6FubGa3rlLLvUGY5JrZF2
5NivRarqO0Tu/umTMSTGy7XmsV8yHOFNC9kpL7liRyfLq5a3rgFXc3UlrBfVjcP7PxIh/MGXKUWI
jeyjnp5fvLIJzoUdX/Mot1hy4H/GygGc1oKzE6ZbmUdpjVmJRUuGP+PkCLDN65qDQR0r9vLqpCuD
em51GDZdPJYf2Zj3y9iN8hOK0eqL7zlrQOHlh6g4srTOCPZxDktacPlt457aerhgpuHfe3pRnUKI
rkobKffefJH96oQuUObBlZQDatjbmALmzsntdPUoQ+TFcZLxEMfFswy7LjkvMtSWt2wSR13fBuQo
WhQrrel7vsb//Cy0o70dRukxSFH4NhD4skUxI+wNBex80+EQGc8I+8ocAZL0jtjKpt5QsxwDDf72
HBxxYj+OEQKssmmJybp3FEyS56npfAE2Xbl2/yzHTbW8H40WCYMesWw9zp9rR+uWjfCcnWyWAZJH
fal6S9lEeym/n2D+yhZO1jnyyf2u1f3sEpZG9lxYfjdv95wdZ+L8uRmTdJfguwB4VExY1SWCjbcK
m1vzBB9W334vHfEWFkP9oCLdeqmj7tOFWPBeI/IBVi4Jd84cpZvjjodv+Yw5d4KAqj4uArW33zsK
xyvVnILDmCbuwgdJp7Rr0j3WUmbkKDbc2R7SivKjJj9HIjGAgVnA9mTf7dL8R6zs9wFpbRWTWLka
DjN8OJMw+mNNyp2I3eRmcrARADkgiwuBZRa5k6m6zoZ6pdbDNXHXTw5/iZ5qqsz03SbI2KxS1Ycw
7TZ+Zrmv1SCgLGRdc8DkWlwMC4AppiL2t6n44P6RwXyY4hXagcpZZA0lzXaJs+/MEHXzk1LO9jjz
K29+dWv+1aeoUHgrMew69DyheAXIwc+z5EW3u1+LcERW6oXAxHtFJShZgMRZDygeT4kXLQ0QMmcz
7Y8IRhkP3XwhSxccqgJWRaFFxoOJAe4DPkHZNgogHsg+ebFzjdKBMVMT4+5eKaJw6dlq8y3xUB8J
+/5LBWN8FRdZdvL8Ub3ryC1dI2AiZhO6K8jkJ6sCR98zIIj4PNiI/rbABD4j8/W6lIFEC6rK+f2Y
DdrRnzE6Q1AYHy6/QO/F7bfCiOxFSW78UuDhcghc9cPorUeywOQe7PTTo6DBs7LpP3RdAMVD/ONt
UEJ2WHVM0THuKrgTjf1Mvh8glx/WTxR9u5VnGv7D1FFUK71xugxDxLmOzMx9mcbTJmbPf2eOfbOl
0uyddKcQoO7YwOMlz459DMwDX930oJK63is5Jr76BH7OU9KSbC6u3J5itGdTpOE2Tg3trhzHfIM2
sHmHicFPxUmW4+TDc7Mq1AlDDHuObVGOw8NYRMOWLMMDO1/TKZwD27LkKC8GWJCjpeQT7Dy/SzhK
0JYjWe7UewhDQM+h3w4G1uwtTJcThqXmfsiH7a1LRshB2XdrytixB2ShoDWi/CibfHhXcwXrS26y
R9MbkrvISdA0Ear+WfXqAvfT+DsmCsYiqH31oW3NZO9ygNiOWlU+m477U62eKqFoX/upOfzbemiw
IFgWGdonBbgF/Lj/tZ5VqC20MkU8Aw/7KSPmxeKUPUOpu80R2Lz5oOf4j7eJ9hojt3+OzbzE84am
D/piHzYuJI65yee3Qcm6a3ARG7TXxImDVZsEw/4617IF9feqPMvRtDYPExgntpZG+xR747Kup/Fb
Tupsoba6dpnirDoENv/W3laqN19AN54jzARGQuyPzRMkqWY3TnwYtDAon9nFfBNY1n0r8vGhqpX6
1e1cfTOmlrH3vax7wAVYW8g1sshE1QusRtmXOYrkk32EDu7e9RBaru+DQ3szZuG3PI04Sk9jAoaQ
TGSAO+3K4F/0pY5/vePZ3vb6jmuzrajtzFqv8zuOR3xM5/fTIGaz0COleZoJm2jgcP/7/Y5lRAo+
POvq5hXPpX/eset1JAMtdYFJEWpqsaJhYWPrg1iZilrhBz9qy2DmxqK0NS4rxxqPrabU7+pR9qaY
APwdROo5XpPup0Bda/sOwN0p1Wp2KzOZDAn9eKvo4I0lJUIOyFeNN/0RK7siY0bNlk190N0gXV1J
A22RLCPD609tqkZvWvQpwXnCrbu/o7oyH05+5JwMo7bwt0d3uQy7BeJhnb3haQlm5bdnn8B39Gip
3QJcidou5IAM6fzU3heu95b38Bubnm+N2Zv7lscLcOJYX8ZlnH4HGJ4tZu3B11gfsZfGO4X9gGh3
5ObMPVKCw7mcxolNYKI8BQIpbdNNASeHxr5xgvqPlcp5peT3SpOewdewAwQWZ6vwPI+VcxCLrVnj
GX7rAp8Axw7Tgm6+/I66sq5+N+WgnFQ0zXWdwPG/Gi1k5qtU/KCi8tANgCJct480zh8YMup2o698
ncRm6QQ/cYcsfvpwUJLe/KkF3RdFM7o3qyaDU1l5e58qkb7LEcvdj0Iz726TBzW+TkZILJsn98Pw
hbJlcgxcDy+SNAtI/4i95rZw/JA3gVzu1PdxgnmEa2k2H0Pu3rJpmaGxi/JiXMpmlwzXqXzHs2fZ
FYvo1LPduXf7PH/2RuwKE29vGKA6TT6QO48v1qs9NXtZ6QpixUE4uFNOFaoZF3UMx2ulq0vb71Zb
qI8JdMhjbPOYjObSmFeOi8pyqo/binqhD6/QSvay0DW4sftfVxyRwPslFqtq5Vdx8CGvJatwFogG
HACkzZ61n52pmuFrDnbG4vBHj3wpL3IG+J/khEAXsV0LBtU93gKuS8g2kiwoTf9azZ3Xl92mHV2q
uujXMF7JdYOdf2r9vHsSnbVroggB17mVFp67RoevWstm3WTg4aYSvsY/8arQbPDzFhmaua/2leaA
dAo0LAs9k6UeoYYljO5ezjAV/ddydhH0T5abNuAPqm3QcbLg/OPeqeykT1lqUxvBtPAzapJFGyU4
3vuzr/UcMc4RyqTaK90si88YsrTU4ZFr2F6MKML/FRE6FvBtQBGkGYNN7YzNewXfQhLQ0zTW4eC7
0QO1nOYgDOdXhF5H1wjfznRqNUP0EA1Be5BrdLx6R4T/v0fElmVvNNWutorGBmvGkXUNtdMhyboj
epPRY69i7eTPODKqCZjs1ZV10QTKbxWCaCs5A4Wq7Zh56VvQ99GO838ONLs13n8vWXKQWU3zkm4m
4kfLwIFOQtMGPQKBkgQWWLQO9EyGMoBv/2zMzqEcKkrKVPDkq26jY8N6VDBkOHLHUBcmN5B1Cd73
eBuQo7c+s5koHuiouaRtYF5y18ZWIvFwqA1CZaEWDVX2JO13crTVKvPSa1QbgdqGq3aETrTg0FQh
IpY+ObWlN+tgdK4rWEGJjHlocnCSK1yj5ezJj96yPC4WUssbhhzqzSJWj/hmVe8J1XKsRPTcL4+p
BaRPNm9BKkTapzof1gWE4UXSqc0mg+IabG8QYWWYkCVGHGxz65Ov7Lrj89YJkuiRerCy/uV2upHn
8tyZoNNy799djzczwEHGtn7zR6zoQ9wra/dr6abdA9yTj250xEelJKj+20q0l2x2drCklrJ35IT5
lrRGu5LdeaVlixyk1/2/zNadPN7LxdAuDcvWvafW+CQpkElo+yQHC38NoAkzOzig+aEc2085OsyU
SPlKz8Wm0AyQQzN70u618dKkmo84ZeevZZ+89EWfH8Kgvk43R3S7kkJ5GDpU/rjj+OsrmQQM+jlL
2+ew0VDXj9UEAF7Q3V1Jq79ju5lk5bT2r9iwKFet7XQ7FVGos6IqwCFdbLMCsvHbukODSfpmTQDK
lileLQc5CgLxUYwAMJtZeQURjeskuYbpRqSbZiXMerQxF9AmdJzmJRVULZdq22YHiheLJhzj57Kf
VCrYkX6UuowV9RjyH5p+lHjELjH+HL0FS0SibNo6TrfOBFNY/sTC6s4c5KwHX9er57YXK3RsxVtp
Zv4pKotpUc9NtbJ5ukNUWctRyJ8cOLXcP8hRI2j/WGNoSkDpTBoUVF4Mt5owykq0VeNW7EUnZAIn
bBYP6Acab4maL+y+1T6yNocdoKfNRnSB9pF2PAON0X7mzJGjZIZEjzmHJTYsNy03gntHrbqHVhWf
croVDX8vK9epPMRn/mVZHX0SsG/pT0kilxdSz92y4oS7qWbq+W0AuYmlpYfm+dYPzDTfuwLPMC30
kaUB5wpe0yZ3Ms+Xnbf5A4lPx1XE2o3CZjWi+P4Wu/m+pWzzNNWIJeaaci8lkwKwv/spA/V+FVSa
GnfpGWZzyGZt5KQU10k+H/uHYgov2YhmXW2llAO2uQBqO9f/FjBI7Dv+Ys2rkbzIH6erinWCyWQi
9IlQEwnVcOMLteIwxZu5TYow131NzGcZ5VTCPtmBNUPV7waIUDvRV59GozvnDC0IrA0C99x4IUqF
ihd9KZ1B7K5NGWPNgUiaXafJGWqmE3xbARzjlyQS3Tqf1HPih+z0/TLz7mPNhtftWKcORaN72VXB
tT7kjf4+zF23/hwUx7IaMUP5a35nDdbpFmxpCRxf2KvXtI9j9Z670P3g4GZo3Mj0jrwnIgqQbo1J
D5YyW3QbmGMVw6lOU2ItvS4J7oS6alQTCfe5lCArCChxhmsnaxDDmYsUt3pA0P0RKrvRxw95mozj
6o8SASuOZmPe32bLMLminKWZKW97Xi1LLVIE9kM1GtrF4fN38VvhLaI4Vrexl+j+AhmsctuiJ7oM
2Adc5CXOTHEXuPFKzrj1o/rzmvgqHi3zSrJ/NHVr1boUBqPf0/PRRk3VnT5uP1XGRmCj/TYy7m79
om7AY7KV28oIOVB3GdYmtfa/3pEDoOv2ZmSsa9WvaK84B9kfCpt35XIXRMwIeDoW92NRIEgk9PIO
Qf3uooH4vBJc1XkgVoPqDgR8d5EzZBnjOqBU5V1kgxYYw+axTNl6zmACS5+WgV9bnwZErKWWieF+
rJL4AEZE2UwFtT2UmNMr8GCOndBJvMaOjd//ayzMYNSpXGhVcyzISdZVp/5ec+v4UCeUueW6Fhps
CzHHBmQBKFYjKqP3XwJhbONk7H4OirYNgqj/Wejq9cVETzgP/X9j/nP673Xm6UURXdf5P2L+820E
A/ffCcXgYeA9KRHCfYP9pbXicmnWnfEA/blEtqScDrZBuiTnKb+2Ei17yWqAHxzXoh+V+yBnozjw
DuF7fIO80qw0bUjuq8iM9pmYtJ3vlqjSBWBysNAU77HpPstJLpufEv3f77YHcJnc2PA82IO5FpZr
ntq5LmKmlb+p3bR6bJI0XsbRMH5mhbE15ncMt+pglLH9RcTUPeQ7ruu03OJlMx002y5mhbZ2zePq
z3ds9g8+htw/yUK9V5o2vqUpsCH5jm2Ay/uurbRdCFPl3gpBTMq/gS30dGek713VJm+gutqTpWMx
xnFmfOfLnKxiE7htPCs6EaWGYfLWIK1LMhDLM691UF1zgmGDxG+0KNUguShtETwAZP0aIMv7Ydtk
M9pUb8Ci06zEatAT8x231BgmRwPQPqkQEf89O7GmP2a782zDx0wCxcFh6yUiWmWF5cIgc8enHH8K
hC2m/Nw7SnDwFQTtiliM91mWIxzpmc0rlubxotL86bvK162TaQd06I69GRWfSsJdSq7km/2vlYbK
CA7h5P65UsmO5+IK7xwF3Lvs1nGfIJdQLzfS7M4pEAJ146LfA3noSJNgv5nnLvRts8iWaldoH0Vn
PKUoVaIsOSyviItOy++FZqhfGg/TtcrMvSdHtes1GN/sLihBpsklfZgJZx9o2nXJwq+p/KkGlFGt
REVoEQOMWsJuLmG8Neci67qvVgmoNtKNjGR85IOHmoyVAzcf8e/FXDD+mkyTslJGk1R4iGqQPpXq
QgZMVXQRSWG+TEjS7wKn1Le/l5YBWQICVi5tzUsj9PJvS3t19AXx6HFPcbZYizDWnzuE1xZKZg9f
DTPbaiTYwJy0HX51efHNHinmVkooXuLRUth3mNNd0QTertQigT4fWT12acUaUsK/r6SxUtHqxbep
re7LYrhHpjY9m2Yk3jxjWuYgRp6d0u8eHLBysrs2M+NQt2TkpkYr3iLYnutwKrutHB2slqP8vIYc
JSd8XaO3ARcVmn0nu42xMw5oQa4tgein6z5mrdY9w9rrnr3q2atV8eR4Yf8cdKDW9MDvT3IM0Z9p
xdlGbOWoqmXmjnS3tpSjSWq2d5Flg9hkqlzxn8XkeFPVvxaTY2K0pxUWBs9IFCRVs5o4RENytMO1
5w0p2hmN+TD6AvBDXUVf9U786FTbfXQ9hDyVBDnaAEbkZzGtC80Nv1YaDML/NrEBe7xsFdQrnBLW
6hhU+enKHjJyJCvmpqQWyVEFVaWT3OeP86hs3oIr3Az/mPtXsFzqr7mqzxE6iHOQyBOyIYpA/Ctu
Sg3PRetV77P8gbxT86hiy7fX9AlU228F19KC1ion3PrqDH0EJ7tOgtr4MaUteoQwFSVH9Qp/18PW
O//u89oxw0kiypao9ms7BYAYxgTZ9CXrSfvy+X7/q7+z7b/7g5myB7fz2t+PegG+pwPJjzyxvEjZ
PUPxfcrAyqvsEn0ChrKY1YqvL38P99S1GKjbnTxIypMneWfYn6rjb6bfB1ERVP6u0LRicTt1yuCi
THA9CZL7W79lNb/myz65iF9pmGsk6OHUMOCL0BjfgbjGS9eH+hzV3qwU81nKbm1oDzLKEgK5Oo1a
YFpZw2nChOVYlK1KbhxYW70k01G+iRB/iLSqHmMjU5+we5vfdPWWFCmKAa4POmbqyrfKQOuTu2B/
HaXapGDi4ATkrhj1h3hrt0r9ZE7G+OirGC3O3ejU18fS5o/R9tALrbQ4qoktXgQEoMXAR/yUaIF4
ieLEJwkd6Qd0EcWLNeYQE8oc49O5OY4e4o192m5ls4wqEG3YvmxkU3Gmdts4RbZQB+3e9Rzk6RAi
Wkak6s+DGeVnbdDzs2zKy7WpoPmX2sHh7/55luxD8TvcQsXGZ3OeP1jmsDLxVD7kWfQKcz38Uenl
viAl89GF2PTCthd3dhkrB6sf603Kr/NSxbMQAUm2c+AF5lJPS+cUu0G8tOPGfU8b01wiJlsfWz23
31rrjLiy9+4MUPP0pB5Xgsrku4j02cgDH1AMFswnT/MPcrZI3H7beaLdyDDFKJ4jZJoeFES0LlaB
5rYM6/AoWevCPJWmvqpRk79Pi+lSh3Hxkqph8BhnsKtKPX9pA2E+x/Wq06kAZtohTwxon6SHHoap
7x76wdmp06CfQ5H6eA9oNXIMuX8nB6OEvI9poiJLeUT2ZA15fX8tB+QiKum7S9+GGImzWjdfDN7W
nXC9Ve9PcDOa+KPSMPhoOtO+uGASDk4slPU4pzTLFheo1OMZpYA7QUUTYR1rTA5mwHeXx7v1hobz
QeS1+BYM6H24GHew9XGN/ZiD4/C1KH3zK/8k1wiF89DgU3u0/bg9yUuSKSYypr/bXZ55q8FhpyL7
stCO90MSnRtd2Pskcz/TyIkuZpjF14vWGIgFaI69RZ6mdtGvHP1TWTggSPSGZOIc7QgnWgnX6amF
/+6cBs5MjooIYUAc64Ub1Ykg7ipmdZ+1Rw8O1gPfnbtoFN0JSdkiXLaie4xE7R4dpUE5XYuTtwhQ
zTVWTmAX/NXIc+NwjaCuh3LdKNJDr+blA6a1PqkMR9kGiIIsGuCO++vKpG+aRcvenF0eP1deVLtV
8X7Qpt11samLkPw2oR9B30XaD/OMNm7Co7w0M0m0mi9/9dktwILFX8Oy+cfIdU5pIoScZnvHjdJH
b74UHWYyZjepW9mUA61j7wzT5nSaGckjiRb9XCJNdZsUh362FaOnL92pRXtlDqMoHiCAa9Q7F5kI
HqOo5o65jun5/GMqdIqRL0c8KzPh9EMi2hihikaAvzL6MH3RvcCYG/1AnZ1qqD7D3Fqfr2HiFskX
zbovncl/H43B2o0tJAbZnWXj1lfAnSoN8qCF4Q4rkUz3RYVGt9VFfOxS56flKsXRTpXmJC8GbxY4
KCUzUAjjY0t+ddXE4HABEY6PcZWOj2PwvedTitAXjWwctZ2mOsHyOjZPmgy8zM14jA5yEraDezQ/
NqZR6CeBsvQpT/vnsjP8rT133frloLzc+lo33cZW6O6bZvw1XUYMfIVbMgdKva/y6ZIFQNBBpD7o
U5e/tmxnRGW/Rn1XXzLFf0yQQX8dBqtD0AR9Bjk4+AACog5Od9qb9qsXpP1Knz0Z5KjdwtUCK5qc
5VwrSMl2KU+UrupDYs5wxcTRxKkxEl62ttXvorA+W3FvoBHjFuVJDg+VglPRfLnOUQaEUSyHWl1E
3rQqplmLquASc1paZBDxgL6GwCtvnTJI07DFzrUm2VxH5uHb7GyYtGUJlnwVk/6dZbnmJeeL48Xq
KkgRerv+BNnpdXa0MZz+eYJRy6PfXvgcQR6QIZiJx016XwTa8tZVkhS4S5RxNc0BMqo34vbOZ8cs
o8pKbR5G6DV3NbY+t656jNCX677VY2+fHLRTu4VhF4KrsO1TE2X61imKdzn8R0wh3H9irDH4UDhj
bP+OkW25TGH6GtS78v06rdEBhetZfQjMCc0ydcgOTqSuCkMhKymbdaiBgidpuxi4S28mPzcW+qiU
0O5EcpBb1LxwkBmtucvLTWjlxdXfo7dgOfcWfJsr98Lmv6ws50567T21PJVCu/Evamz5uNgH2Zry
qbUSTaJc5AA6pdkO4VtjUdV4KC0UoaOR4/b3coYMMRqhXQbEP+eFfkUV9QnAO65aQ/Iy9eqrg5D8
sz8OGNjWRbgxS3S3U/UCbsr7RCcnWFMZBlODB+ejVrMpzJzU/9RrDYl7h91TmiBYUMJZXMsZfnFX
xAoPXT5ya/RJwnWC8sa+BmFyQUayPeuhvZWttDTdSwJ35VLWwxJj4kfPEE+2hRoJIoK8gdFRL9nQ
T3gDjSFY0mDyF7IzV14CsiX3snENy3V9gVQw7AAz065TvcaLt2FVZexw5ql5r+R3xuw0OS98i3Pt
8L2FRXzgMR/tcjz1Dj1K/EsKbvFFGxWU6Bo/3zqmcJ50AVQ8rErjux2O0F0H41NpKsQtx0HAUlWq
QxsBV+G92s+w5ALEwS3je5TB3Arn0zyGbqspd7q72E/Z3pojOvBedIgcLLBSrT0m2Ao+CbcSd9g9
QCjBmf6j6WHku6TZ0UgIlPedDG61pD2owi4B/DO3rM0BaLhW3ula8IljmXGHI+S3ocq0H439TYeD
EfDvKs4GwM8vXeRjsUBx9MlHKG2tJXGNdhaSpjj5dDvdDeN7D77Hiq/i+KKleIFRMBTfqlpf47jJ
SqmfbrTCjr51w7ECbbVAmth7ivuaYl5JaTT1HftkOdS9Ay80XwYKlQsoWMqPWTkPtsN3d86/+UPh
PulF0G5yaqzHKLUcRvVu7WqO+cL9le0BFLXPPqImMj/lMgp1ZzK6AHHmJyBubvk5xEUPCd3m16hi
0jTAwiBfyj2PIiaafWrgbDvNf5MteSHtYGGkM49W6VAdSMpuSiN1O6xh6CuL0t1PtvujjsBjiroq
v/lkX0wK6B8kinDYGnpxdBPh3KdZmC710hXfOBwu9SztviB/wo0mbZeDWesLp/WSt6xTmi3ex/ra
TfrkTYFKtGztKDvIJg4Nr5alJxcyDdqroNA6B5EKru/7QfuMnSh5M8d4Ar6mJmQHfoJTXk1hFxz9
NlBfeFpGy1atxoM7N8sO37JqvkN5ZANf0MXol6lv63s5Gs+K+chdi70cRacvWKlW7O7kKKWMYjVw
SNrVVRicoxJzBazLTqk9ts1C3jdlG9tt0L2luZVd8sLDmPvmrS3jJjhLThA9jTgB3BVGeO56bm3N
fLHZ/qDFGt3ZWeA9DXkJF6sK042MqPTMwL6i+nqLryCsUZ1vLrIrC6JkpWaRthUDlc4kDF4iatzr
pm7MfV9V2isSumtD19ovvcsJ1a+1fB9gbfOWVy4psbj7kjdtssE73NhxkqveNSR8ZDzsx2HjlV2+
azj5fPjFRXaHSq9ssGAwgRe4yZf+J/qCyr0R+0Df+TQsgVvGr3nHKSQzE+cVqUp7kSTl9NawXVug
xl+/Z/rULIrYTD94FOcLMlBwp1KkkXqDOya/yHeKXzDDq+bDirHLKdTkBW2g4psT5A8auOPvyA+i
XGEGP2LDOOCu6f3ogm1oD4tWn1UnUyfWNvJl2JuCvHIalyc12JAVcI6gSk9JpBiHuOq20DOMgzHE
5lleOtP49crKtGHX68ZroDW/uqLfr2Sfj3QkrtnKua7i5iIvgA8LwOyVzcfmnz6/85pdawYtGuMO
6Do5wgFwg3BE98fcQbPYyY6OgeAP/10ZhlIUtmK9sbpOGi1YZwkAcr2GauxnsbPW7Io9Ut3VT6oP
SzJPKTr0DsS0Iq6fIC2j9tbU2k5GWJR/TmD1fsiWGZjVQWOHgRaEsTXZF2KW0jiXILOcS+sH08IJ
2IpHc/M6ILTZLRXRF9mUAxXajvtW0bDmmuNknz2W3V2XxSvZFXsp0stha+1MTCXPt7AehcaF11b+
spjp+kVQaBCnGud5KOrnKurrr9xuuoUX6MmD0frFcarbeE3hMvgaYGvv+vXXaRQAGIVjHJPOADiA
w+d1wIucSzO1/YsZY7882FG7LTWhvHIXPThOob/B1t82aTUucZns8cTQ3Kfaqu8qHQJP7eHYAuum
3qNS3767zrvsdm0P9Dg2VJsagNZHqhsrSoPqq1+b/SH1EPqV/U1Wv+lBJh7bKbfPbobS7HX6OJgL
9Avbu6RRxwejyr7K/iGZSkCYQMHKQGhIoBbOOu7bFOmCQJz01jfXuho2LwVqT4u4b4wfHYrrKVxH
AN7aQiXx9dTFlJ8c06XkYSToFyLJu9JxvnvzJvvZcWrzB1IE69ClIFbO9FoFHcpV4KjRHmCYONsF
6JaJX/gVVx9+Fx3pbL+sazSYihhVINyRZLNq3WCTawb2h/NoHSNDnIsGg7a52bQ8TFOvwutYzvXd
H/zJijvZwtjr2IHU19EwgTtaV4+IZp3CrLcRguimvcW7XKlaRJ4lN9xlxm320KMK9sZGYNej8Ips
qBI//A9j57XcthKk4SdCFXK4JZiDKFGUZPsGZVs2cs54+v0w1DF9vD5be4PCzPSAFEUCM91/SNIR
TxImBZOnbVutkm6T7MypXT3JmgOYUwvR+uBQZv1DF1ZY0fo8ROPkeWgUPOYQwD038kwipDVyP9j1
ALBd0SSTaa9sqY83opn7I6byMNcPvhr6b3z9WK0E1VMTt+KC4dybJEb4oEyXjIfzY1BXKtod8NML
c7AARBvrpi/T79qAX5eI8CDu7CP8Rgod/xhrmuWhW7m85Fn5ceb8pe+vcVoDo0u2HtF6BGXV4YMh
nv6VVn40hcy/PY/a86hYOYjRAqII9Yky545UvzmzXB32sAD70iBMjl4w6/ias9BdoFTfA/aQaxEj
Dn44j4pTLynew5aFrQTX48i6bHS5L9VfjLL5ydcS7wCPu9fUYRos+isD5QGexzMnZiy2Xg4ekVSM
b+7FIeBzu53ZYuTedjAuSHrfObeV5FxG9HCWyOgmm7DJnAsaKMFTC34sqyfnkpZec6y74XGE50mm
XcnY3U/vFo6s1VKRU+lYDIbVIdiep3vyfeus0yPXqEvq7RUc7DDSXrLe1jf3ppZVxsbwko9RGw33
26hg9ovRe/Df5opRBO68Z9uItIVes6Hp89FR1n+o1wkJu9C0+rWI0ZqOhUSDRxhyTz5ipFWI0pkT
4StmsM3AfyH7321jHk/iJt58yE72krx0ptiNdJW9ftVVh3FWTIOPUX6uImoAdpZPD6WhKpeycJ5u
/ej/rqiIFTev4n9P16LQc/nUtZXTItecFJ6zMKrKP7EUb16nFk75nNbWMifYt1bZLEVThMUjaynZ
n1VUWxJtXjN61yjxXAGHaYuR+7jUZ66Aq8DNKVdha6Rb0YTm+wUievD470l19RqOkbm3tDpzxxn9
Mkmo+2VBkP0xj4SId9XxWr2/2B+TYLwsy7o4dokqL9CcpT7Yy159Toqh2IhOKopI4ulk4HtoWx5r
+gNmjx2uZ/ErAO7o61jLtStVOtmuckb4Si1g8EiLvyoDUD3HSJRH0MblSfGNAd0nBiKree5gTT+z
YNf2JijEpbhSq5erRq37Nzymm23kxepaY9v8xfokhnWnmWXsES+niu6/Gd6EEHsef/UpZd3eWByF
/TMc9lfRL95YXbQfb8w3ycKKC4k3ZpYs5fuwqLDNQSfaMdEGB4gNamduog3K2zaU22BUReEzlCHJ
9bwZ7RhtCzJtO1yDijMCZOQci8L5xNLmPCi59yPWUrimcva1NDME7i0VLOs4RlhZ1/Uuy+38NinX
+1OX98oyt6XoOtjJdzMKs++FFr7lYx++KNGgbxD2rbbsg6NrP+TfwYy6QzvTMGoLPaQ+x8WlzOz+
pIEwOIkzNR/DpRg25j5Z9aD0ByEgX7MdTv18EDKlVVxbh7piLwgB7eSpDRbKRR1DB7EL/XtizODc
OnwSd4e51ddB+IRotfbyq/VrbJSd8JxYkpuGFC9L8vQ7iFj+Y1wbvTt6RvsNv8dFN7tLy6gLQBT1
lWcHE69bbC1p/mOxK+KM3dwsox7qZBJqy+RZ73tjD+kqwW58HonkMFw6GvwjMx8++2QIkJTnPSlG
e2uJ92QzVgAevY/hNUYrVVFM1ac/xsRVfs0TkYqzZjm90kM9vX2+wwAv+HYqPuXB1jCqBlSwEJ88
gNxiE5pg7TE3qC94JvGQHnVtJZriIHXqEUSHdhKeX4nqtBAo9Os94D6pbYdgHVeRA3tVL9hrzY+o
355Eo+lXrpWp+fK3R9hfH1c8yOQFDnl72yPXXBfeV/Ch0xezQa2zrWv7mOR1fOls/1ta4nVtz/31
v/qFKbwmJX/tF9dp5JDroDaX4KQo7HXHqDaPCI+s7ma74iySI4Vy9+ghN5OWqxF9ILKaiaesgzkp
Jw6d2Em2pl+uAHni5zWPKFQhlhhvaCtt3uzLTr3Bk9d8EunvJG03ytyS5zRBRuvfY1YbJpsBMvEq
QoZjPXTecPb9MVxPv85y6sK3vv979B7HD1RbDw1ZW21K0cNEymwNTQGoDMRRsf6hJDPh8WsWKB39
ExFP9Xsc6/aDNI1rqyKBJkR883ZYewEYdXWW9EVR6bfWrzH2KurLPE9EihYyp33Ysdyqg8cPTwV5
Wlb9yLe3QXUetDO0QyP+KVo9+87nfs6ZDkHwKLrQAJ+oKbFC6XMjeejMTdQXPGXLMvmiT4OE+dPc
nMzsi69DDSUpUT9ZlMSeMh2hSyH/Jfed8yUf4hXGevJWTeRiWxoO2xWpeQVlnK4cnKhPvS5L+6aM
jDW/4PzZSrEiSsLIfzewDijhqv+QGv+7VzFJbeN0ZY48E7HWGZdhEyTnamxB3LVW8G0skweoRuZL
DKFza2dSvDHGMPyEJNJaBPjqZLqTodYnLaiTs9dhmioGisw7IDOnZk12qmaXRnn2bbQ96opVlJ3G
uSW6kka+RYmW6PeISuYo0SVmG732n9fyCjLctZJrKzNW6iPrR/b+t1Oz6QH8cy8RzUb16qPhBb+G
75G9hGFu6ZBxF0HdHEmhQt7jR2PuhkT3XmrTWMgyyCuzt5w9hl26iyxL+gnROck1ynYgtTWmn4zS
dGWvbV4KGxEMzdaoes1h+DhFuLFVw0ZcxAbtEvSl9RjDfLgEOGOjJoVhoRyYJFblcCUmJbVnLSob
f14Ly/s16qJINfvTtLPqsF0qTuu9oYmquGmAqlPZ2R7PMpYYjmZfh2oaz1jm/ZjmKAQFy00OtnYt
JoHAaxd1GbB9NKrwraUMXgfeW1QErOwjwPSiWdd5vfI0v9iKSYZsX50g85+ypi5mA4EdnBH1MeB5
TX1Q85e+n+vPuTf+r7NhHo1y+e+jYkbwa/Q/48RVxGv856sNCCVag3PRhvZTWPvddbDq7qp9Nis/
v53DGvwKmi8/iREgBulSyixrc2vyG8askT8gxAgD+KCEDgyXEoPieuU3DR3bK3ntei01QbnS4+7d
lHP96M8vEbY56kaIFq8zvc6vdUXqeIIutBDNHNoJ+7DYFS0xQR7aF+xT7BNY6/ya+MAaMRBuNiKC
h123a1BzuU1AJF6nsiCvxUwxoYscjOyG8Czih0yz3LRtkDxuiydMeTywHs4zCv/dZrQT6ZAmk3cQ
/chMw5UR7TEayDJlCpirn7nn5F/IQAwbtQ9zUo7gZIJ38ORundjPqPENm3wWKDUMqf/9MPvdNYX6
Q0T8Njj3i6bOz+7YqGBaQmsxpE33UoBTPbOl/abHrfo2xFG09SPk+dW5aQUli/SpVw+D4qtvuV0u
qVxr1yLKqkeEdN5uk7hdb3s7DNEhttQ3o2lhFzZRcps02MV6mnrpuZi/syhRPd8mIea1I3eqLUUT
e3t+x6baL8eqrTckK2RUvdXpkHl+vu4q/0fmtDPNbe4bI5/ROUSc9Wnl7ChcvVd5/J7WOSgbGQQC
+BjUiYLGkJ7EwbM1XLubKNumYeJfbgNDitsZXy+pJqydnJG7ruNinAkjUTVxVuojVP9u87VGevJl
uDQGG2m05rmIN/eRHsfAx7ObXRjq08ps/GBnoyiU2338XDZ9eIQ3OdNxQT/DgX6xHDt+DicnODrw
jJe/+iUvLlZTYGOkmMjnBkAm5EekH2o7Rq4/Qnr9Jg6hU6gwvT7faLEdIlOFxBoaXtFCxzvokli5
sg9ljGeNvlC+YiGrUov+BkQfL1arzw9xP3bwjCuyCPMAslZfI1PHXXgK9F1ns1jwVKrohpfdAiSP
W5wOcvGo2EnxGBYJmmyVHX8Lq/QZ5Ip9Zd2C1VPlG+t4zOVPVuAsRYBc4mFIorAAGZ3FZ2lsIrZM
zMyr6ZipSvbqlV6A8RSV+4jF7lvs+7vbpamruDLFpYdWbfAItmBmigGDUE8z5LemDItNYmTldsAw
56VNp4fbpQvYXVrmIUtAAv44wbdZpho34whftXXbRckZkUGEDGOkvT3fl3U0h/T4PKp2sh4yO3VF
jOgTZx0w6Z08Cwhq5aQvlBzAUmr1QMpltb7IThNu2dwX7mCW9UUcGpjxi6y00JukrHnpcTR9woFD
xIuAmk3JlgI72Ps5QAyE6NUvpNawyGH+cyGcmJtLYdQZlQrSeJ3Xfs8aRXmUGjl4QvnwSzJqPqo+
jboqx7zbNpotPWi+9SPHXwXPSUxUu8BhBaznCYflVDvy062nyfX9CGhlIcZEn27jsippSbO6T5J6
+X3ylOgguuwGnEOFxR7AtdiduljZSX3IA2y+voiQlABHHzlO1/drhO1wtRGGO4quyJrknSklexS0
Yqybp/aHnH/FWVP5juONI8SeLoqmmhu1U7B5izAuLuLIdKOIamJg8k0ZovZHb+bXfoInPMixvypj
uTqpetCAwNWzNb9lHE2d5OP6mfY1Mwf/onXFdw897sMwyO91mRkX0EbGxZ86aVH3nb0lPYJ+hNoX
5yxGzVLu0szFGUFjh1wm61uWZdLSFo/BbFnpU3CJW54kYaenuxivBFDL9ImDDKRm2WEqvaq9zIcT
F37NjLw6hKpU/nYQfbE8VMXiPlxFA+mfoI3MRULhdCnmFKmludpQy084r5I8b18gfLUXhIW2CZJq
r8htTidzBNl6a8oNwM+CSpdo4ilWrBPPGdZ8lNrrkKNRPsnYForRgDXNAuSx/1CrYX3xJJLilQ2a
W65I+MRVAm0oSE7ibPSVjzPR1Oc9tkPZsfbI7ikglg4yvNqDOLsfRJ/eopr9txDZj7jFSkq4muYL
3KcpkRmvh0qOkRczm0Xha/bG7DD5EgcJGbVzZZenqWgA7cz9omtSFUpAeO5Nxs+bGYFfgApD5aXe
S7NzgRSYZBeiUHZFk61AeSFWOBWIHhEvof4XKN/IUPrnqSqatTjjX/Vx5hvIRog+cTahrY3E+8Lm
Mf7QYta4jOwy/YQ23UXUgfUpx5je87+FsYcplJ2qTxgaqJiXYGgQTJb64OSo7/+aVDfKFrYBSAHT
R/KGhNcDm/vpaCNNZFlA+TZFFjduUXjyqhYxZRnh2yJZn4OuxUjP6NLXHNLsSTCkc3g9G1XSMI+Y
6dRoVUXPgDNFQxxiRzXcUmv4hGcKte3k/XHsi69iUFCwka16RaQzOQnKdpm/+6n6zweMJZuhl8/i
00NoFW0uM0a+dv60h8hSdhPeF4vfPmCUuvB4Wgyyle60Li4t12qr+NB1TnxopaJAwKyT0cufD8Og
ZSvc6TaZogRH1sIBmwcpqRdJuTXiMX0MhzA/eGqAn0Rcht9GZdOCHv2ataOyMqwy3we9IV0suX8X
40EIAq7G9vQpRu9jh+gRUgf+uLijfgUaOMOoD/XFG3lVjKn8LhcWfnubOxg4SZp8K6aLSfdrAOfM
Y7aoZg/RVXQrMhBe59d0EZ8acr7NGwyigPqOj/dr8OpQvijOO568FeZwhqPE5wxLNdESh6CPw0MV
V9+s2V1OdNVI9y4QVTHX7Cjb9hgFcnLoQ8cK17+d5pANpxBi3G8jYliPJlZxpI3BduoUBoHt6ugU
aWfTSdCSmeJ/+qJ00PGX1P39kJaHSbK1k4ilJGxx2zKD7RAY7WJATeVNymK8owM1vRaW2Sxx/+ie
kI/SwMmE0oMdscLtIB4fB8nytskYjXsMbex91oErpxTvn8pUl9aZWldncA26q2jRKY9aZxekXfyZ
HBvlLv0TuesaTLDVLEV3DrN/YeSRf64ol13wZMfvmHBbxSVeC719AJx30Kc2XYxU5vZR2Uz7SfO6
WYGD09tQJYXVIpcwVRRBaqh+RIqYPAuZfguvQDt4PFN6XaEoZPndtp+51yYk34Gy+xsws/gg5RV+
r31RfoaV1C3GBtk/o/bhs6nts4i/T7fmsHm6GsEwApsWH2QLcV+rfHAaVe9xssZmwo1g7Z/ZVYTn
ok4vTllF+6iwgvO9HzMdOB+ZMqxEGGivjwnl4GQb9rgj1cZ/LiLmenHZHmN2Vfd+MVUMVn2309Wi
O4iu+wGyB/tVvhfre584U8wyxYujTNwBcfyuQNQEkI85W3uyE9cM9RMZom9+aw6PiZLYTz6fRTx3
B7lkITbWSGvRjE3WSmyTeermOEsUiFN2GWrzoQQ42VGx3pwnSaa6T71afs6oOTx4XQYZf+5HLhc4
2ZR5W1WlbqIaCWsYTZ8oG+HxWFBd/xzVjkpCh+x8Gdr2o2mjOB4Gnv+91LKdUmMj20Ygyo00N3dI
d8UXLyfXLyLS3HkYaqN9NTM72lAg4Itsg8KvdKyARMSIgKAjd+GLKiv2JlBb0ullq13ZXH4SAbj+
vcNc0Z/D0kPs1MwhgeJJITWTfe49tV/4EdgjC+U5Hv0gWkLS2NusyqMXYwA9OQaSusbNKHyRFBXx
FqWzlu3cTO1c2ZW5gs/H3FQC5CnwqjvgduidpHioMNuJtTfEI0z2Ek6/Fs0cXduFr3b9STTxc3Wi
uITlHsUPFmYrixnp+2b44y7xhs8tGPXzUNX9GR7xcK5j/31Uq2Qn+k3qruZCr4JjahX1QfQZyc+R
xyboo8wI3Qa+wxPCtzs4zuGrYpTaWQ/TZwUyw2sD4RfUvvFTjCVsio7YRQ/oOxCKBoK6LyQpcUUz
roJ8N2g2ogLzKIgWZ6NDxF/aXhy9JtQk1oFkLuUAHCTu7bW0KjLbA67OIUwS6XZmRxhboOK1hHPw
E+Bc+upJJR47JmplVo8skO6T72+GDq9CvgWuY4TmV6g4a1Or859+5p2qchg+B7puspF0vmRy+9kL
c3uVpbZ3QbkK8dqsHD5PUXWNOlbp0DKXRvWW2IZ5tiVFpgRTyo/9FH52Wqff+3k+wApupRSpt3Fa
ilERV6BddrDL+imWpek2S/Rzi1uhopzLhf7uB8Hp3yeTHt56IGX8MeT3cHGRSBv6ce2YjrOXallj
b8zBzyXutJkamVvdj673AYhdHyGir1Ha0S3lwlqKAa9sJHRtfcO+emX7M5VL7UgFXDtWmTQtVJRJ
VqKPLY2HSJs4io7W97TjmCcbJIKdnehCB4sYcWo4gb3piuLNLkrtlMcq7Nv5MEXJcGj7fCml/kc/
WYePM9HXxKa+Qp8AkP888EdcnMoWeYO+OfYGCH8/nuR1H0ntGS+e7mzNhzEOAfJZprrR89ihcjgP
d5r2kyqqvb3HiX4MBa4WeLn9H/1mEh7UeOgPf/Tb6HQ56dSsYuq+/OKTNxbs4TfyilC40lh+NFov
xLa0RDdSgaFWWPVCQrHucxHBv6q0qdtZSItd55k3CtssPfRfM00ZeIsDBWWtA/zeVQBsNlbcV8sh
SBEObvvxYbDN8aFNv/d2UZ9Ezxj9kCTNdI0ZuyQOcVOlBwSDLqKl6oMCJzRq36wmHPf3sCLpDfSC
7AIwvUcWX4xkmltV27J2awPqjSM5SJbrY7oqZTwEdNIxBXVXqpvecIRANrhS53ifDdVEpAUF23Mx
6NbZl7WCal9XHvVsQtbFBo2LM2/qKr5Z8sU1aPLjzc5qYj3E+BjszbRKsdugoAyDOwW0lVRsIzU5
jVwLLNpaRItDl/j5mXJlvXQG0Fm3a3tW7m1Se8QAQfO9IyAh01tH2JAsfGV02PKpztHqECVDtaFx
jmyUyUIn6rnOnRLJhWx4scC+gHDtEPcN4Ts6cdjuxpobMsYL9QpcV3stfKpYtZ6U36wOcl9lQBFF
ZW7pcc/4LtdltfC6oH+BvmgveXgaD+2UGFu5LxrExArppORttTLbpr8mBnA8vYyqb1FubMK2AGY6
9BBLnb77bpGZahpWxOSnCzTQuuZtRPzQUer4WpSJ8mT4WFnN3aXGBiqJfHCcczNP7XTFpi3dRqQg
3pSsm1F9TnBKQqjfkQxHQTOqB10DPmVDjX4rVO9zGnKLTOxvkdm07wEPM+xh++Rqj220NiwnPEqV
6R0gkSoItciuF8rBNYxaPt0YXSPR1IERPSA+8ShajpYF16YawLfp49me4ym9QMtj3b0REZYPczwM
wPUHrR9eCxtwZg1YaQ4V8ZWNii9WHf3hdjGDbbIf4hst4iHG2qckja73l3NUa1PLY/Yo4sk3226Z
8TwXEebUTrvQGfBimF/Bb9lRK5DsxMXEBFMZwkXs+OFRNB1ZTtZRY1QrMQEcaHkqnfKTaIk32MQy
6L/Yvr1eiBuhW6vGsBWDphbFu2jMio/XC9hYJllH/oA/9vYHhdW7Y439trOidpOp1jfUNaaNLZFp
XWoApt0qbIotS56FqqT+1yiFBwtwU90lfie/FFmA3RwYayeGXdeUqHHWpmpdqEB/Doco+AqFANFf
L0E0pMEUFm9UturzBBPXq0WeoDGLc7BzyiKNZOT8Co4VfbELTb9IFYi+cIYokM6+5CE/i3gJjxvd
/dEaVlpMOjWu7XJeGxuPSHAvRUscOqWt3EoHu2l0efWsmmZ9hD39VQyKrmYIvjfxlB5F1yAHGCI6
0TFSS77+5nBKJitGgq+z/LM/QdLpkWbd9HiQkg/nIAbQ95FXrDwH9z4gziLd0Cn1FKd7v6L0H1ND
y1u2GYLwYvDez31GRwEKNJK4eAt7eZcl+Vfk/qzHfAhPrGCqI+s5i3JOaT8ipeUtqsFSNiICLT/Q
jrKnrUD05aAQaYrgNiiNXZuXUKFVOMGLSeNvYo27EDNEXIwl3d4rjGPVAY+E5/QSjEH+w0IF3Oi6
+osn2ZKLgUR6bqUSxZQQDyel6PLnugvh2/pj9gO2Gvtr/X0Kaw3bN7O7BJWvbsh8dLvB8qwz/m6q
G8gZWQOw4+L6Um9+8bAoRBtPU1dtV4XHEkGAo1c12cqL0uytKrSrEVhbaYzlrzkqgmU9IXuvj5sm
b4bvEPWDBatK4IMG8rJlH6kXVL8URBCm7GGQwczkOUI78liC7CiLfNMWinMeW2SFylCTr6oMIRmB
Mv8LKsYvRq5qbAO6AisFuX0ah8wNVVMpXZXU9QK1WsxHpVJ5Ntk/bhusPF3RDDNNecYaQIu94ln0
6CXCcVpUd+gGMlanfbn2i3ZpZ5X2VNlwRboIIzFDkdQn0deFqJ2W9Xjy5gjRlb8Xadg9iY4UQkIH
yjHDNYHFB3fB1La9FeyI4AX1qXihsa7/EQFqborxPW8m6uxwzJ+HOPDW6MmiG2Zy12+bTAeE4Wlv
YQQ/q0G6KrcvRuRJaK+FV8R3201l+vK4kzWZSpRHvVVKEGWc/1sPMj6BD5mf4MEV1mvRuuk4ij6b
vntYLNznfw2MFWrXwH4HPNcf+HqVVx3D3WVMhRtROb26elLabj25MFwxmuopYo6I7YhB0dUmsosD
tPPEkra6ymUyLbC2MPeiqQ9AUmPLlFed1cmuM5b1StKtEb/oWd0WELx8lHk3rpnY+jIr9SLa30eU
AZpz7sg2bNwiya0KVcAGiRZneC5h7CDOGLYwVp2zBCn+1ZN1FS0okkPwiA1W1wFUkzmiQdFPim35
U8jvYGU7+GPiABE9Sg58BF8a2u9DBPnGSLQvkuzby0qaSlQHlf7BVDzNFdfQNLdvNftbXYOFZv9m
nKa+Mvc1Tp2awwJEkKwQ7JHnbEToCq2wiLXAfjTx3hSMrNAY5L08NwWrSoz+Mfce/Le59+B4vlTW
W+dekq4CDKtIBclvNUIqugE5K2uG5XpKLyE8QdNo1a+Ay4uzaCXGhRyC8WIjpfYEjPBBIGU95JMP
VgCzUDR7PtPbBUVTXDBPeuTR6ixbdghvbXWJ33JvViS9+A08hwPS8I0la1/8THrIg5ZUoVYtAfvM
u2k5uUZlMX0eLWkmOqU+2pL4oiM1iKE0Vhg7ccmo8LKHcb4kEqnes0ZxZIH7Ej/+Mu6WdZimF0WX
/UVWtNbeQIgfLlZAeQPJZ6AGsau0UrVDG35ke+wZ2DZ7TYSvVqSyP57b6IWc+lSvqKsyl9x28SB3
/u42We/YgstFoECPmYM1fJMAGmZARUTbrEMXbn3MPd/BjMyQ1QMIoc/iXYkuSe7HVVhGwUr0ide4
v13Rl8aNeLuyuKJKxfP2dkWsiHCc8eMtJ1N8Ltnbb7Nw5OlXV5K6kmRyV9Bn4erOB1mfWbu/mv+P
PnEVk/UDf1kSbwpPfW5K3z8kbStRqdRm6Mu/mmLgj75JDiBT3aeIeWgrf1zhb1OGDOArZnev4lJi
wn3+H1P/uByaftd69ID7ZREeiyq66dOQJls5bp2z6LOrPj478kE07t2Zj65CiK4sTN4sS1ke/TNV
BHaWusM1op8L2hViRoIXBOOQe1UEH7ZRy3QphgRF6M4YkgeTG7uvt25asTKQRyXN3dIvX8Isdo7G
bB+YAlPfVVHHKK6Bt1GoVR+jCM78M/prbpdI/i7GXwwLaUVCQV3BOunSgyN1qY4ZG/CqzUX0OcXP
vg+kR9Ew2XDvepaOC9G8T6r8Ml+3aMhXfaG95GMGHtUrnRWKBuoLgrbtGkKKw47NVm+jkhL/3ryP
imAx+re5vlNQe1QL5SlprLdqNkKxfdV0NWOogdrp2mXuh1w9fqkM03TzPP+tX8RDbbjoXn8A8pMh
tSjr2y6y08cxzrJHpBLr/cS2tA2Hjy4x+EdsENZQhgtzXFptZl6UpFuKv0y0JlrirYtWH/W/tcRY
aBaH2or4bxuJusyTKb3UjgnY9d9nCeumpUU5lYTmf8TpTvKuePGXUTWnjcOfuvcqlZ2BnfQrGJvm
1auxoFJbPXhn47TgNqj/ZNP9qGD9+TktGsXNnNF/EtNVLOdu0zFa61fRgFeUeCz0WVWvixbeqnjq
1M7DmFYGdwg5Ug3zi6r7EvqyQbIbLRZ/STkEz7N2/TM+BhfyBNVJL53gWURgDExEPbzyG+tkip8U
rt0uwp7cUtp90co5UuQcxJlAtfp2P+3DrN93Pilos5aydRMhNG4HBSmwHPO7OKbm6+N1KgDGCP6f
bGXoPjc8iNwYyfFz4kkBPw4mRbZDBmye1PdZvyiKwt4YZCyPtdx8HIJEK4+OmaPpGJuO+8fA34JF
n9f59ipxTG6b86XEVe7BTqmS+EfuxqWvJwuR+p9KdKx4fJG1J1EiLfS0y1+lrs/xrGqbFxSBB1fv
vfGqY6nsdp1vPDvJmCxLaZIuDsy6JU7bPJ14qC3LsWufUk/JVgNF8UfVr+QVd1zpbBlVgOAmqOo4
9tq1U8GPLGqyVbBRA/QuFZj1Y+Ct7NmLfK7SosA9n94PzRxTmVrmNoO0KKUgXzdxGi7rGSVYisPc
N6HctZSiKtM6TAeM1y518pSndvk2cUvZAOCGuiDwqulMm7wN62C3qMgpi6oYlkbKRogk+6AtchAW
D0mrguKOZeDr906PvcYhSqatCLkNBL5jkWw2UMy2pm1SPuP/8AN4bPQDDRe0jrQfStLz8ACdgYFK
mK7lpJYPwwSpFkIxa4lQzV+DevqmzEvnBhHNxsri72M205eaIL5Asp42Hj+HXRC03oMhQQUVV2vk
KV4mklNtbLOvXxNFNtwqgRctmpne8MnZ1EhEU6+T1zjMh7NombiPB5QkLu2YvMiTJWO0UdRncRia
gBSLFGwg8X90+fOZ7Gj5kbXfRkSJLnGGsFnhzjvjWDViTP7axmW1ZRw8ecIeQpyKQz+E5kGctfOZ
WZnsZ2IPz7y5iTP4P9H3QBGtqOlzqUh43XR+9xK1/TKcVe0G1J92DuaAy2HWvCOPKC+MrtdOnjK1
L3E9wE0G7GVntr+rbTNcRNjhvYPOWrZ5U3/VLeRzq5AHT0vfHgEZ8K9TOlx1Sf6I7YxsqQ+JmTyo
x8ymlJTY8pG9Cca94lTrR/k4mYlyFM0e01Bk0D/iRL+SlP5aH9LJTayZEFgitBGV0qtWVlh4s8Wm
tE3TjuDQhrlWrH3WFJQA0hGDBGh8YtRqx1dNV72zGJTVBXnB6VVcsM36i1cxpWoM/1BUaenWDXg8
z/OMdZ3gJ1mkBhBMsnH7dJzlcUq9+9Tb1JJnWfE/IqimSKt+jlBG8xaBkgvVJbv5uAZ/nbTCyFFa
UkyOdppWYXZjNdaynuH7IfTnP5tsdVFjmmlMxq9g0RTBYhRDUbDhnfbNTFOp2UkSeag/3JGzPlI+
hUOPN+f/6Y4s4sTcEQeKtZSExtbz1R9JkuqneiYjIMDxAz4srfkdz2Nt3usn8R54jv9A2Fk/+bVS
rU3V1BHPQW18Zoat0LIr3gBEQDKhYL4X2sZBHl01SnGPOLaqL372U/RawSSdGpkFo5ijsMMExxHn
t0uY8yXkLLFWWYtg+Bd4d92jUYc/daqDz4kSTDxHEDmxSgv0jG5dhbz7HODXtbZxstrc8tOGQg31
r4wmAKt5h9EHxZW9gTwUrIVyXKmRBRZoHp3SIN6PUoFi1jyqK2QEQzYNYhAplu46X83M1fLPqyU1
5OF8jLqjD2t1AYep/Rw4Y77Q/a79HGvdx5kYrSNVXfbso9fNvMe9m7R4wHsWWu0Ya9EnRoV7i2iy
xcB3ArDsriY3t+iy7n8ou67tuHVl+UVcixnk6+SsMLLSC5cjcwLBAH79LTRlUdbx3ufcF5oAuoGx
NCKB7q4qcZR1Ej6YgX5L+IakKvjK5jbUUkJLuyaB+aF/UPZI3E32DQPp8lT5btaQcSA0CGLRbl8k
EwCHegh7g4TmGyhHs1bY0sWrMUcJZIe97hLE6d3Xus1XpeJNBUIgWehehJ8sIvobc6yqQ+fglUa2
+OmOj3EbTAD7rpRfQzZEYEtW4Hy6fELo07aaht+Nya6Km3UWAr/ehO61N0V9ozELzEEFgAGqa0zG
V4/l7ERdULvrNrWPSMxsDyD2wbM5BKLGmGUXzw5c91WA+2/Nsg7EyNDdRPATKe6VkYMhaOo0PVcg
gOFLdka1hSdD/Tx1TcPDCNxPkvf5Tjd7CeG/mjc3rcf3ATfs44c+gCz3WtzYx9IJxQ2ZebW75Ur+
CIyX1rPjp1v6KhfQyV64yAXcDlGtI1Sfeeu/WDA7/mjBK24/5yaIQ/CQ/o6qcUS5ECJcVi3+GMsW
uQKohKXfg9R6ADap/VIG5rhFFWe3G8Ckc61M43uspdl30RlPAtGrhzYAm7qQSbYznaZ/6LP8lQwA
C3kttVI8pKwoEEZBsqmufvQO9F6AEFoC39NcINrWGeDBNvmlZIZY1l0ksDdF08h4c6E7MgRPAaR+
gPLeUrMouPJTNq7rXnhgansa+OSb6RBB4KN3GjopAc3NkapADRKynmkkXHAh9+bW5wxqgUZ0bMwK
IyWeQ0cr9DBMvSJINlrNiiOzHXGxokxcUMV/aS0bBLWqNfdTs8FWE9rJFxRbi4tsc91YdFliHbxq
nOzlWDprow7ZEtU1+UbUtr7q2Sjvo7AEyVTT3qIME7QfqjW4gXdEcPUVJc+KTJUDU4myg3SrIQif
L2t5VzhGf0fuin11Z6MaD4fLybisF4B9lwdsp/C6rMf4xtSzLU08LYiHFUj282Q9eaQhhFUjEV3I
hIVeesxbpKGiWC3WIkS/DECptMhbTVvqYCi910wDBSt4af9IB7yBM/ETtBZAEUNx6grdSnczhvp4
qO2mQrjHQ22jLpznCEh2shWsPrWVyF/wNahX0CscLyiU4Ad3CEIk8qGdxF2ng5qQLn6Wy2Qs6p9x
UgwLpzZKVLM5yTYHjdWhrUwL5EtWucI7pnmBbMyRpgfTyiUZ3fGZ+xGOd2EBUA3PrQMSe9ZG60LA
dm2I4YoqGRdRX+EwZKf4mY5A50Pnij2JaoVSx+Y5MCFQ3lZgLaGmG5f+EoovzoGaZYL/e+o+BkkW
nTUO4Ah1I5eC9CGDUnKR5/XVacMjMwMUiwMOxzpbv0jIXk2mmpMYawgE5jvylEmJigLDuXf1kd/K
Lv5G3QHOlSAowE+GmmCQeQpxVlKqSGBqqxuoFuOzhp10tq6HUgePC/FcVEYK9HiR31iGQE4r1ybv
ekDNOli/UUKnvIYQJcwxtHZ3ZgtVCJlo+rbjvnc3oFxoGaGO/BtirUAbu+7PMtYeUbFSg6cS25Xe
kwBRuGCR1n3kQ5MA9nYCoE5gNNbJB7HA2giT6KFy7BFSYWH63QXBouvg9Fpb5ilksnq1TIF8MNDQ
dxAby7bkngO3fEp13VubpeZeAgWjafpw51XeiPpcYOCoGagmdnnWgOwv5OjWidljfx2kcifAvLIg
RN7Y90D8zp1TO1KWIHqWuxg0hQtynKF8NDBPgYyjuXX6wFtTjSMfozUIldgttZzYKlYm9nbb6SWj
F8Oxd1IIOjkRxCqUsWjBNfgGdmxDvz1CRK7Z+iC72bHcKB/lkJ+YKmb03aRYhm7qXIA0tc5FmRtL
D0/wb3IU23aoRlTXwTMAVQryIKgnKhRTArCyVmQ2N37B8D8FvbV3Vn293fXRmpoRCPUZjVpGYm0r
zYZ01QLfwWzToKj/kKdgy88Sz3k0fWw98AfYoa6rdR5rtXmD8HV4oKaWBr8KAFsu1LIh+Q4coHsN
LSDxOmtcUXcSKUYFEG4vaEY/dbR9xUpnSaNOn7cb8DYCW1dV7qOHLRRy1MjMh1V2agIAAMvSWPdt
UL/g8a3jzdcPGyCE6xdIEJ4cAM6uKAIxz8hkQxmC+jtkimZ3nNEh5heIRxbhqZW60UXX/HNs69F1
sMroGjtFsRwhp7ajvhFq4xew0k4Who18cc4Ram4C680CG48PFuQEgY9iiXLGPepGnJvA1Pm28Op6
mQ85ynPUpWKMg7kNBwlq0gD1kV0vxC0wCPXJGvvgrstZiRIQlq/70gvu6CIAnVxIbpR7SIdrU18f
AIWUM+PSKjPet84FfAeb2Qnbar43m6YHD8HviWhyu+tQDvc+UTJYByNGmUCWW/lqKKIB9QPGcKY7
uoQlH86pxiLQjcIkVk1UtyGXW2WoocU2jVctqg4VdDLWfKjmBuJGNkDXL1mJ4LcaLRPpLqFlrq95
Eo4XiBRYKzw04hUO9fJCfXRXlFxeOm7dglTcR3wHttRPl3FkwcHqtKmfTOfBXk3JmzCZpqSB3Gix
U8ot45IMj6jKikFLETwCwDbdoNoLN9HwWPZVMg2lfvuE5B1w/KZjPMowPHVgsf7WImi8kEaN7GIF
acvMSUeAMjAQ5ZvWc6yvyJmna+yJKxTX4WDneuWwIANNsDu7Zc0XlDQWu9Gp++2/Tm2Xv2wXiirh
kGb7xKvYvQe57UWLk/x3p9VuzDATj4Xhhtt/tYhBHLM1xuZtjiJlGfgYXBSNmKBK9hdUIcQqCJyU
vmaD5tUt76WDHwKxYyOGFiOAY/N7G5pGByFQTwIm7fDbm2MgnGotMHbIGshWQDIOBfUi5tekYN4S
pB7G1h5afg01iP7wzkMpIwapa0Q9xsK2/fxIzUrqw97UccYYWdmimABQRy2CVhh54G2DMyPSeqsR
VZpX3VDBR/86zxY0JhQ8Y/ttPQean2eTu/dkDk0WvuNlg/e6Opdq4HJEWOgLNaBKinr+8gvB4DGS
Nd1NA0GYKfmhmf0Re97/T0pkNqZ0Cqpc3qegDg/CqUtUykN5lo0+cko4X9GdX/Zvd6CQe7ubR+e7
/8GuGULMDPK53/P844yDab99hu79bv5c/cCwJ3ehFpSFwwXa4g3Y+PRwG3i2QMYNRQHIfrc/N03v
YTcWQOytA0rsSjZkDXao4eI7ebNK8U16QeHHmTyg93JOEB59aXHuBmscZjdrlBaRJ81Bs/POZ18D
yMM7orjXOlDWzQcgOgXVfXUfpK7qz/CWc9QLT9lSH1no7WjtsXPS93iYYBI9xssNWQpz5MV96iQb
iuXXyPLdR0a8oTg/jb23yO/dErGupxpyuhsryJqbWG0YBpY5GzMB2xf1tbpl7TmP8AuOfW/LUGm6
A1qzfhgsBmFJmX8H08tznzXs4b8aMFUorBVhsQsgdEEzVHrUHpGtNdcECOFivMghqA8fQCJQzgDB
BLjFAVrMfiNHRgUfebeG3IOP6oyar3Jwxj8I8UohG2rk2gtFc8xCr9RIi+owPVrKIauO88uAnv70
RqA+yxpQHw8L6upQgeYZQXBCDe9t4fJSwR/xVlBNHj/GIN3YzSmwDyR689F+ypXlwMG7cTGRl9JR
3i0Cc6FDb+TUCf1XDUXxB4jDyE2eZECvY699YSBJXQm/8F91ZJPcxnR/QLf1lwW+9ocmHZ6bGLSm
QDPh1N6msXe2Vbmqm0roGUMkCJLrAvpIaoDuIM0+nCS+g4YanNzIjtrkW9iWD0ZKuNFAXzuYujfa
yW82/jT939ZNkEU/lam91G093+dtW60cwb1HGSfjugCaflsatvfoO364bHJfHmm0YsGtEUHXz6oK
+zHbU6dm6sNtbaCmSnkAAdGAVA30TDQIhCkwxS0AGDRqiyBbDY6KXCnjHLiiBQet+4VGZQfJxNax
ry4kQa6d161pjpS1+IEMIsefJz4iN5q3T0xOEJABDhYYb5Cx/fGJabRh3vSJdQVGy/bY1AUrxynZ
Fty86YOOsBaVOVDLRIuSU9RyQKA9jxnmr7mhhmZD5UbFEZFTpw//4UZVFe9DTRzkQLvmUbNFAS7I
14IwPXCVAiHmA0BVIpA52clhpkuAKhCKrVQfiBWbOzKmvtmXjOe+AngW7IWUnyjrfNkxVAxVIHU8
aIaoDvZQp8Ck4K5QfXRHfTT6j3ZhbVaHeXS++zTfJzsaTePsP9b9m930qTLLQlqwR17J9I2HQg7N
qnQQN4U0q4HfGVBXiPuLFUdsEbWSfnhyXDA+TqOu3d2BpWg9uSoHUPmvcwZ6PDLIWYI8jjMkIMPG
YOiY4L9vM5AVqrV8rza2cgzbFQeQauHoNeqmY81dmx6Iq7QuCF+GAdMlxfilYsI+Ve0AiB1vohep
KSpQu9GOQxygsEdq+PqgH/F1f1dawE2Qe1jqP20UVNwir1LfIeH3PHWD/3pdlE21IyfoaqyjAASj
AehMTpoQHHS1gLBAUPwRckDB0nOhj9kH+MMCIK+/RHocbCGGUx8RMBwOaVmNu4qP4xmqktUm8Lz4
jlt4PcZarT24FfNQ6mdULyKKvmlhHP3oB3frjSKPF5vpnxTFemMfxj/qNvgquwT4IOVljZb2EPRR
s6I54xpc/KIt9HNpOHKnt4080Kegz0OfjD6jgQzRfQ2CkCXXtfgxzyEOBY6r/pU1/Evt+fwnFMpX
08p6dYt9rxMCxuFAQSe2v5WeFS8s8Kg+t9gmtkaWLUhOtB/Sr57hJ9fR7ExEeuwMXCig+NSc73ne
gHNRjw1UgRvWTmpWBK3r7kjjJjTmwBoVN+cOGfObAVvOeUJDH5Kr7G3zwDWZrUl99I8JKw2kppEd
LUCiBZmZ1v+CcmbnWz5q6cK2OrD2KQ0CjqI9hEykeM58bdOGofMN56NkGSPSdGMi7HJSIPhVIf38
Gyo2yECDMsdqLDt2QkQCMu2aJpaDmnsAJ2KEDQSCVQNbl44PdGkpzbsx9BBjVBZFON7yofK/DAH2
wlELflXTtfwH9fFo7vnjhdC52SPMyjdDH7bPoRlMH6+qu2QJeWf54eP1dVP808dLkYtfMDfd231r
vPgyB8YNTFw3ZSUFQOhKaxr9HUcxNXAM5QGMasZTGfFF1YXoT/GF9XUcx6mpl/keL1UA/DuZnbjE
/v6fpiV7HJY+TztGAvRgbl+uhQFJLHMwAb8H09gIZRRAXzv/A9WYsjBY/mZhKAuAbLBfVg7k9W5B
1GSf5ni3qAF7AvqqScCZAPypaJ1iPfpGtqGm7tXVuSmypwkabKqSRYaQMchCnKuH49nfbLOQHTwm
vdfRBuHu4Hk/olE8p6nnvHRidBajx/Iv2HTUqxKqJMDIc76BuLE4O54Hhtg6LAAa8pC45Um/NYam
uOlFXa5RMp9dKxBDL2Pd6YGXwKmoRxj8Wy6tUxA2eKNp5Y0uqjheqJU7tbKe8eeoqN1pZTPrPq7c
ZeCsc8vo48qFJX+v3Ci2fyTQt16FjV0O5swXtM45AEY/wWywy4JAf+U1sqod4nO3XQhlaxCgx3u7
AwY0eHcKsYUnp8AI9yJxs9c8hoB3hbIS5vKTVlsa6m2A6sYrRv9qWojmCLPx7gyOBL2Z1eMqUarX
fZivkFTrnmsRN9vKw7fPyYEliAdrEyvPWk1ZN2nzYUryZCZ+vX0ceXeBND5PyRL/1U3xdLTdYyih
h76ogWE30zEDERhSJL2w+MNQgaWJo5b2YvqWvqtHy9mXCP2c7ZFFoNgb9Xs5lFBKCqrsJRgRPBK2
+WsY3mbMQItEM/bM/vuMfs9U8NgcwL2ZFc9jAvBv4AVfhIOtVTuCLxAy7OWzcBCdassk2qX5WOBo
4NyxxrLvOtk6d9RS3qgFCXdRjBJqmmwIUfdqhl18oSlNwRbk3TSxe8CTFKkENRmiNQzMZuijpjJr
/Er70qmPQHPQbDQvrRArryi1ptWlBnFZ1SJv+oy635trFyyGSvXJgnqRoftffGASb4sa+wMKKDSV
jiqhznrgfRPvkX0DlqwIipcg6fHlA2jJBAB7FQSJhCD7b0+KOChPx4qtBzmAsZY8uxopmLe1/Kyu
IAqdpqcRxRKIT+NJu0SpQ4e/nis40gvkNoFMxOupP1ITErvhxsHXbR3VVv5ArrqHL+NQFpCE/+1q
JH3xAKW116LQ2Km3IjwIzIGvGwBnNo4mgGEH9hLYv/ELtcrSda6ukV5M0eqoGoGB5oCcuVb2EGdx
rkZpF1voj/BN2zjDjYNjy3LIQ/a1NQfwcrXshxV12cIx/AwEUZq2wR98fACrlJxs9WEApLCXy2Js
AaecdGLNYrR2MR4Pd2klt9jDQ41LsZJRF07RCDjKt67wtxWoXICeVC2TIa9nRP1D5GHfEriGOCc+
CCVFh18o2EGvbueIq44jsqbKHvpa1mduGoCXqabhonhbhBwBfhBuPNVZ66x0BGZ2kzEI5acpaVRN
CQ7mtykBitiALyR8oilR4vEUSA/HfsjZOp3rbkK/HjZE1ZlnWrdoXEOeqWlmKCzB0wAnv/BioPQJ
sTfQfv67EyL3nl+1k5OOuqUF+6eVgKiSZxr97dTHY3hxSlTL0AeQdcQ2Ho8eCuaXe+yj2IIC1mDZ
gGRPNyYAVCMiDrZjb2UWRrmjJqLbKA4ZRHUqVPhcL7PLABr9u14Ww2P8lWzSynRug1DcUjycpSBp
42MJTRPlMU9PozS9NYJmgFzx/sbGaAjrEzVNTB8Y+ipnoMDpF3EAoOxoovpfSqD6wPq+lUllPVVG
oHS5PHExuOY9tnjUK6vISrJzlkJY6N+dHMe/5nFlL4FwTVehEOmqd8GpGUouQUP03glim2Ei2sT+
5pcDMoD9oDCq4Ae9jXVvmC6g7ZG3UC866XaVnqifutqiMpH1c+N1CkmdAGikoDvq0M7MdRuoOOVh
Ko8E1WjrpIkhhCl4vHK0EqwjhpU/MX1A4g50t67Pup0bhu6a8gG25V2tQavvWya8C4/w8JzyBH+6
eyj2pn5T8H6Hjb6zbq283k/ML0M2AI3ugeHcGpNbbIaTe4l62pODBB616NJbRbNxfaNasTFL76kP
GRN9kZpduqcmDfxlIptBlfHdaZ7IEBpf4PeX3LSBLpYub/HOclhzBtFQsGRKydICQDiTXfDSlMiQ
FVYPfh3WtfcIrqQLyFN03+wseO2Byr3yxMn3PRv0TSUL/ixjDk5GTNENQF2hRk5eNHdozinYSKe5
G1SXFmruWs3dVk4GNF3a3qNQI10URvYFrLH9uR64uNdDaH+NWXYxFB8oazOAfUr2RGPUlQGrugpB
nLWh5r85oYjgFLahhTo6pPkMpBo2RJAwABMaQnHnmpQQBlXkygvq9yuIfWsolTymXsUfhRuvWA8G
BSuuPrtz1AxN7o7nGAsBOfoQX8kvSTTeRKUV/3i/KQP9JlE9EYYgJpzMQ/+LzR/u/zlPmGqPxVjy
gwn6/rVVYCPRdnUiF73Kv0h1yfC7PENvHQeMDlRVWY+3JrJ0GCEbGp69qRmpzAzdzZfaTrx1fLIu
iVkpTXc7PNOlgaLGOUXi5yzjIukRlRZs3Sf5R5vZ2kasE+SsXAc0nC9TcCNCcmPr6B2/82LG71Cj
1C7dxkm31KQB1kgUt4OAb5upJNjcR75+UOywGShuSzeyt0PdDlujz9NnZAtW0ZiPX+sMnDjg+2ag
zhjlnRvoEExUx0lDokiq8fPyzoS4HyRNEijG0DkTf7UJqsWfks61tghLvE3pgQ+BDP42pWWDbcED
n+8adKYC5CLxOYAiw/2Yt+k9lG7ybQSy1SX10aWvPECFc0hgDsqE+trC2PR9DzVU1WUBYISUZPJh
Ir9LoPWKfO2HiZwMrORJfTMEq2Q0zQs4X0dUS+KuRIHIJlJ3ieoL0yhZ4vdoHqFblG0C2xj2eWpr
1yGy8XjHtspB/emi1UrrFqAx7chxaF4VaiBNIVfjuNEreUL3fthL0BJfAwHWfaWDGgurB3lR4W1r
RzHWA5K6CqPSfjTj6Kcn3ebX+CtHoPMX6he+AnteP7UsA88Ki/hNCeDtrs2bZJ9aiXch36owPvi6
3wFxtH/1VfO1LmIEQ1j8tTdTbdy0HA9sxB7atUzwJIUWU2ic6TYC38k+9fzNhz4aSMaoPJEfEmug
sqZ55pHEjgChA7hzUYIBA9QJSY9itdj4CioP2nuiXDtDTxEeY5S93yHkh10G/QzqKFzkeWjcQwhV
kS7AM8EpQHmSwegXb56+xW6MJtLXFHzUcw88N3aZTQqu1DQMlk1yr9SMC5yfZ+PwzyZA0AbizMjY
6+YXAQT8UQZ4YVBRg9/xj00aRS3I2yg1hWr+zVdaunGk0d5PnCO49cNdjnwsqCPTdJ+BAgEPbPz3
qe6rr6tbCAjwRwdESh8sEJHJFnHWHkBfzs4lBc4laiDP4JJi58Yqe5SHdcMms3tUu1EnDQsVZzej
9DgbTybUVsQib34egJ6VFeYRtJdCscKBLATnWJr9xH5+ERPqvcYRtfSABmvrNlqabZ1evQhowLxK
vFPDUWPMsUMD2jvSbsA5WK1aqEA//m2mRGTnNLfNV59D8WGeiQfZ0bJlec9EkkA/fNpMuSgizS1N
O/u9oZ1ZbgPwa9U76kosm2HXpUbFaN2VlQ15IWVGF+56AciT0sZcZah6Wn7opNuw6ewDGEJ3s4te
WZ6+ep8r5lqiSGB+VhwKQGARb1Fbry6Igr3d4f07LhJocK4ZQCvTKJl8cOGTtwnapk7L2vU8zwcj
XU05zwtWC0Vb/tt6HsiSCLKxvmXj6Y9ohn3oRhbeCmh7gqXgxm18KEfFSmpBVH6C8rA8ugVOBp3Q
DXxJajuaHLphiG7xR5YfeRXc0Bxki9qI6LbMhAkK5EFbUx+N0gCWybq+nuype1pqABUvNaf1u057
RgglPpD7KGN3GVeFs/a5fV/IdrxKPMiP5oCUB5GC96V5D6KWj/1ECv4XeyqaVfYoBtGvXEDCtxoB
9YF2isQX6uP81P9u/2n+93U/fR6yZ5jnk/37PKb6nPO61P9v636an9b9055+Dn+uC+TQ28/nff6/
rfv+cyP7+f/7l/nf/7+OdK9Az1r7qq/se98AKzc25ebSFoZ976oL/oyuzmB4J8Ej5z4aQW8WDogz
0yB59TZjC0OyZJpEVlB5sbVsK0UTF8sBahWQJWijzezB3G9Dnos76gkFildpUVqBpkR5yLTo1BrM
t0WpSV60aNTxZK+YLzephYCv0XFgTnVHbjXwPD/1Nii9XTzcbqSBsHZaxosaFWxPQev1J0RxEfxR
Zv9vL5qcvPp/WgvrTZPPa81eVSMlQDrYOwZN2p9bv7zDi07e28jL3mgAvU/5kLZD3NtxW2dPiY9k
ODYoj3pGAXx4bIIgXFE38zJ74eXSOWtaDgJOv0V8GNkUJ0ZBS2B5kDNRTd/LPywSgGJ7Qe51CxLS
LA7sySssj7bfxc91nYdHH0GKFXSobdDbReXW9Hl66aoejxYN5yx1EaWBkrvIbpZZx9OpLw8BiQGD
iLEtetGny9DU9zKIE1RuwuN/nETLixxv/mYd6skTvUjzPHAvlZYBKhgnX1oz7jd1zqJ7r2AQ0PYq
89VLq6Nv2vYvRFNU5Z/1LUMNIl5cg3kFph/0hTaq+3MU8UDgsNYmd6GBeJncC7s+ooJ5cve5aX5z
6vKju4F97+TegUsSKiQgmwJot1wi0fhpdXKfV/f9Nt6Qu7CgeD8od/rw5F67DV/1g43CHfUX1oLn
fJHIPjtOfy+57pz6tH2Y/poivJGWwoAwKf0pRO5Y3el5tJj/MMBeqK3HGlq8c98w2Bu7gpYvrZCn
Y7hnQ+4vRqlHxbLi+LZ60smO5MHVignv31Y0E1uHpDVWpM9DK3JEwalVO653SArwGSVmUyMoyKsb
w479uziTj3TsT0BRsvZNDzQ4qgxQr797Gv4Gay7w5gYlyIq6Ud9QL8oCGHby7jr9kfpnb6o1NNg3
Dl7sD97TGmptfTSBgO+5d/fuDYQwENuu7iAhiQjEH96ap7+tTZ+cvM2kzi86NntJz0+eaEpQtpjI
u4sW5E2O81Bbxg1HgPiG4Zf5YPnQZc31jB1oEHsVZ5WNZblFzMJ98Bj+AtJK71Y0WpZRc0QsrV+Q
rwuxPxTmcYBNMC9dQND0Tyu5IIObVkLKBAu/r5QWxtYdx+RO4H2wjDsZ30vTQjmvB1AOM8d+54Ss
BWsjjih2oHdby4pR8pfn8bqxDeuqRWmxjOpaPrf9+CNHzvF7hMhnB6qDaDFqh6hQ6tidOYCTLA++
NiZgqKhHtR4/rRfEgXaGcNn/tB53Y+fR7r50o+I8H3SkCtzafmrTdNXYnD1kdgeK1cR6oYd1kiPV
C9bfak0P0BjBrX91cit8XcMc33DiTM2TfckyC0A0MKwOBn7nUdTnWxrDcapFsDEBOqLoADmBRea5
33W3Lk7U8ko/2UkOyoAPjKvJXtgDQiDKp0SFxErGUNmhpkAK4Bxo4QMX0N6CqukX0NdoN4ZZ/HIq
qDKBKxXVTl0OvHdkAcTXued+9N17sqr9dLJqohJPC/BlbX07HZ8jE6QG71ZRGv+i7nkumrr+PReO
UdOKXtBjEyrAR6bXS/xPne9gfIPuEIgcHrTRGNdxOGZnvCP7Q54hBVaGWYFEqS+Xo4a8o1U3NxXq
MH8pd1f4zndbKtki5d6bbFxXaZWdvQD1Gb6G1E3chysq9ShbEC2CVCdcUUFH1TF/16gmHbbmUaoE
odF/9CVjobRBZ9+/Gc/r0uhs/DffvneeZQOyML2r5JEumiHf7qjJ07HC80QN8yqUR+DGzrUI2Rb7
id8Ds8vUObfnaQ0eZ4ewNro6XGs4yq8Dj+sLwevyPF8QHfzYNIAwsHMOcjqc+YbJeLoNzTJYZxUY
caY2mw1ojmhIdil4sw6giDuCoTLfjaDWPabgY9lZGiiBVKsNWzDDqrvm/Y765uZs9+99LBinif/m
zxPrbR2aLq8Qkm7wqgpKCXbEzERKCM9+v1oEgdaCWwxA49Ye+62VezdkQ/2QNa1QwfHZ/LOnoYGC
PKzcyRPinjuTdXwHUvL4KEJz44S9nFrURZcaebBjMLjRsS6rslxQex6mu5JG6NZA8Te0RdWMH27J
H2CajdGGcve3KSZjsiPn2cYuwdo4tlm1qwrGbnvXSxeos5WvroHygrbStbMddG8DKNAIlgF3nGWJ
Wthr2zUL0hcswP5KLRIfpBb46Sdd4rnlCCBOf1tqICVdxm0b9+DNGIJXR7EF5IpFoKiSdoFvfnWg
Zoma0NMg6m/Umi2gj5DsHI/vEPsHpz6UHe5MgVJRBpXJjd3azTMesDsSEIuF/dHCRnJ4k0aOsQ6R
aVtmIISGIBtOElEAKIWsQHbGOSjG3MpNVlObbIwgWkCN3r0ARpPfhtiy3JpNJD/a0Yiaq5CleyET
utB8EYIVK5ppHlC2YWT0C1fDbtGp/OCYBlAAGWQNGZD35t/6IKLZIapS8fX/YAw56SteENCTAAFY
aWzziiMyaukpUNTB293c14FxBjRbKCugPrcWkHskw9lmdo7KoF22jq8qBesf0h3cSdPQU6EHkjOk
iyGUkuHcrnvxIzNsd1NTIIIGSAvRgTKhRDzy2rsHAp13+cgOXZ8GSwKdj45sUNQ9HGKw2DwXbcQO
LsIF4JlDkY8lcrntoE12tONWHumuA5SjBl+1atNtwL0SJA8hJCSBK6kXZCVoiG7feucO8i1QuXjI
hwZwei0+5SpmTXANuxZ31FVF5gBd5wa0MZBfx6EJRXA3zdC+XTQgCn1EpM8futq+WVYZ6uvfS8k/
ke1gn7HpGg2VkP+dhOcfTd4noWVafxgPoZ6KBdNZ8M0Mf1UKcltyDsXqqiqvpg0pDShMtXtPVM0t
SsugrvZmaps5m0y13I9uRgRUFkMRWAuCutDFbaFGHiMjR60kyeQe3MpvFoSZSXL9i1nbbLJIGwgS
IBQGKnsFqJm8YEFzUFcJvmWk2iKcMBtp7oVR/vrw8J0ezG3dDBugrl6mJj3LPxhNt597P7h2rfZC
T/upjwNDGskuuxCJT2+liNhH5opawEoACQDtWg2lt4a+lO8UQTTsCuf7UJvdfu7/03/upzkcyd1F
wp2l7kQ4qEamBbg7cp2bSiUSXZX209L01kHk8ERd4cj4jee7KxqjLobNwk4YIZj0/zYJ2ZRJPk0i
opYdey2/gn3LvoyxY1+QfUTdRtUGK+qbB/y4cM5xCvqm1mXTYOFA9LFH3nYVZGNkgdklb5Yc1d54
uEi3snaI5jq7GO/eVd+P5ROQsgjeCvAvg3qwesrt7GvVl/LGiqX3iH0E9UZgtLuY+C6SC80weL65
okEphFghvVjMM3imP9xEyaNvJPYZ2nPyEvXQuQeaNllFiUBTXcAeDqFsx+luwcLl7ye799FGgOsd
J6JDZFuViWD3bzeayi6gsfehj2zUVIVv+/vRa+N9GjjWUfNN7QLg5r5XgDGpLhYo+JadANaZmmQR
68WeWnRpWTsudSb9baSwZu9z0GBmeeE1RqH7hzncWoZrKwNNmY9ETh0d9MLS935Xr3nZBUe3ql1U
6qlbas+XT33kpsGN+ic3Mq4NIz6iBIrtXOzFEc/QUCUdpkATpihyH22W3ANN7B003hdrVhnIHQEd
x5yvbReIdanH4+FvjmncJ/cJDoMHgScjihCwI2K1ho2XGNLu6OoDdl+tKVAIYFh6sWnUrRtXwLjF
aTMZfR6m9gf3CJxXyzQBn0wHsSLphc3RaMGJSkLkEZdiGcaVt6EmSY9bBWCC2ogQBvWRkrmPSotD
aKZPc1dnoUqzKBc02SRhrhYIkrE5zurnoW2KZawWmGXNaQEZ4ghIs/0fa9+13LiubftFrGICw6uy
LFlyTi8sd7cXA5jBiK+/A5Nq0+3V+9x9T90XFQHMOUnLEkUAI1CBxk6KtelACSBW7BDihITqyM9L
0FB7+4q66KVr3KmfJXDjmbvoSMVTP9WhEp/9c525P9QXXomne+JjfKPuDbFX7BKfPdMgcTfoKMhY
usM7ki55al7ZkMX40EzrqoRa3UdYsisvAbNHHdDQZ8wfQ/9NTK4KRpY11/EAngGKCeYNIi2uXciM
XnuYPkJlMfppVtBopS4ahFBN1a6ADYeIFnabYNOt4mgoAiEI6DqV/TuP+uklrtPiqimLSeptjE0O
xXzT2sCKHfd1uof7friQrT2c6F5NYm9YpBp3PvigU8Q8MBdoPJBw17Clggh4PJ5ALIn3uMnEy3wE
ncrnVnyOTKe9CrPaxDJ0C0puKCKwVlrnVzg4q9DvsneKrQbxr1hdalje0nZ61ixtWRlwN1foik+3
W53cb0eM5tDdPZDYxtQ3x3yOUte/TFwBYE5Vri8gY4RVtAx3G/CFdDzQmEGApbiw64HYscxpCzLJ
bJDYVFNXNGsa5XBZmEZ7FTw3adRp9KWrQXxwhD9UUGv3+OmEepanbQFoKp5Z7sIQr3TgutSW5XMT
5nIDkPywoSbEi8Jl3vbegZpWXu5aFxqPYZgn96oGY2Y51fBKwPkpyjQbuXHHAfuQ6gx9npsLru+E
Fst7AzDGVcLM8d6Dux0+STiSqo9GewmgCB3RaCirv8d9qzLHfasyxxWAMi+F3OmNWT+UA/CbVhXF
K2pKGEqdhEgfaq2sH6irB75N8x15R62aA3lXhPDwpqabwMpGhHBuoGYssRBY9timo+bggTJsArRL
relFEzcd66yTBkT9w9g1bBkXTTtdDLausROMZerpYgqIZtLFUOaoLlddDGTuLxfTOVCZj/y0PlA1
CzCKLxczcmj4yKB+tgF9nDbVpAcgTW9kD5BxwiK/6qdNMocZ3/tpk+kv/blCerSx7R06AICOCkXf
FRU250Wg3+Fh2l/mWpdtqUkDebwo41ZMARq3e5DgYojLw9AyW1qyemUh5MUpVIARebRHDVJWKEYv
oCMGSwcqGVs8wiAhBfNVVUu0NMDqM5bxHTe6DrwCcihuVS6qkfMPHV+IhQPq/RP8H6tVBfX6s87s
YDuwoLyCFaAPgbAi3IxVBp2tOI6WvNPst7mSaUP8B9tjH10fYtqpKuE5vFrB79I/16xrV2OqgUoI
QtDKAi7/ATZ67GRo3bmvohyLwugabbYJRGfctKorraJqaXUgY9GgZYJURemUQOlRJqZ0SkhGe6O2
9k9tpR8bWO6tSiUPGXO9ubNM9hAbvMP+FbryvLGuHcs6gjMI5yjPg5Dy/5gAKHwDebv8jshRXVrH
+yLHst5EhIL6bbzPVHt2l6U+jQ0tkPu/SVXUR3lUhkhVg6pFcZlv4K0Z+LB3oB68TTrubytgJp5K
yNpi6Sn+kSQwH4LnTHcqCuClm1Hvof+HgWjENkHup88sDeSXzDgxr8IWprteA/g3VrrS3RBqUd2s
zM5pt6MLiWSAl/dGD1JARiLI1EdqyWrA1C3nyslKXI+iXlOTBmft5NxJg1XfeeCYZECfkfdT2Jf6
quVRCoE/WEHRQO/iMScI2S21IGl/6R9FdvQ6Pz/OoYbXXtIplgayJDOveNklLah1fKfLDk5LyhA5
Dx3rMIJ1BWc6NHmDlQMBDV3u4wzU1YihXlECDQZFYn9JsFlfHCPeZZCygUIc13iyCLnfneFAWd9X
yohPCcm10LjauV3P1tSksKYeu7OTGFMYpUOX8WsYOGyXahQGndqpGoXpZYVqak3A6nbYGQgOFX7/
2XVSesVBWj+nlmaE+jrh0JrOYmgg0td2KEzlXW1jNxhopyFk7gMW/7O17nrFqXL1FHgjrOTnqdmd
IOMYq8dd/mjaAOrbRR3/BGJ57UPIGlPh35UKE4grn2nOQ6rYBHOlJurvGlHFi8YKT6bC9VhgPQAq
gZZaIeuhxkEtWlmjFhwoTrGWHFnqyB1UvZZJF1fsKuyd7oBnlmViAB2+YImAdFVl3kPNbFiHACHD
6DcNl6OZV2+wTb4pah+T9WIfchfixo2e3vFCaq9DkkA7uk/qe+4Gxprb0MtgcHHa16We7EevCq6h
aDuseZPrUAKLLhVNKLD9rliWtREu+JjcSRGFb3o6njK9x9cA4rL0EpvBP4nuY5VT3S5gK1JC8MFf
492+BGBd29qERZ/iUw+g63LoAblSjKVLBp4ETvhvg0b3z/THWy0rIQkD2ZAeN/RVbUIoKcR/ZUu3
AtcxPwwzbSamJt0xslifuuieQveKP7sokSGxFe0lkUI/oyjnz64/a1EiVHLB5VRJ1JSuX15J7tv4
69zkBgprr6k5WM8ObHx3Ap/MtaNA6AYk3pb2qCgw2GR7Nnm60grdeYiKjM9JtkoyYHCxpqg4g2vC
/9ekshtfa9Mr8ORcvNBEoB6qU8YhIB2PWTpiqQf40vlFjQLBAHnpYcRHkDjef47WavRb/0wRBwfh
xFgAwTuzPeVGDMCN1t8QIkDrpdxIG8xmasKCaT+aQQJkQQ0mg8SOOvVnoo9XA+f+VaqDDFPxHcEO
aj/29uBzmSuCHSQ5A/kjqPk5GNovJ9Ed8fUk3AivuriGu4kd+deZ78HOVlFIo9qIV3m0gpyntfkm
NcBjzVhwbcy3pCswv/xtgCkhAhpI/PqSQX2UNg/MfbZlG4cUk4kaXKC6hyi9A5/3e0ySNiSZbrt9
dW27A6bWZhw+12ba7pRcBiaZaKZQslthO3bYURNzQmVYXDXX1AS2c93Cj+o+H+uGSpJyO5U0Mjxl
UlNA3WMqKUdpYr0Yjx0Jnh6w1YEZNz08tB5Ec1jOHlqo1ohlBeR9ZpXylh40IoDUF7U9uHt6quh1
/NLMqREszSh1fmxpcjyK53oHHdUeSgGpA6mpuh6hdJw3j/DaeySxBJhvfKQByOeaGIcdVMv+2wBW
xlMFsIk+ElUhdPFglWE9GJDSGuuUVYwFDS30i5WLB10gOK3amMQVscp1GZ+1FklcscB9EppzWbeZ
vieR5ltQ2e0gpmAAqXhlm1i8pHYT+EtIxNXbGsRnqG1dBBG/zNak3mLnkg23I03osARr7JnmZTt8
/vODX1ct9kwj6xVT+ZU11tlPr7chw9AX0U1j58UhbvglIuvYUoISIiOoLUrvoS7S5AY+J29EsYk6
CM5AMqZcE3lG+HC0qGzHONDof0jSWiS5KqlppLbMuxKSdwa8NhdCBP5a4ilwEQBIi/0DIF6up6E6
sf21VWoWLH2sNe7LahVr7IW7p0022MFh5efL4uu89QbRV+E2B0iLYYH/++rtlzXdadE2CGS85H0U
behmTndn0+6ufB97nfNzY1INV/A++95FUSZ0FwH//J00PZCO7jglUEWqrWpQAmA9zdkGLygdM36E
Pyo/glZ6OaK+Li8AGxt/UPccNYf+ra8otEgl2WAX91XHjkXFjbu4GTPshBiYDza2DtUcvNS1dBZi
sJI9NccwC28K2ayoRVk9XOjWleOE6zj1pJKjbveBJ2CLrfJDVdPJRphZqlPMNWXXXWqWWh/ewHps
JTV4SzYghi/gmw3ZEMms6cWCGgseEQe2/D6g4lrjH79x2+sv8arbbYNkXQgXAsqqkGGkDcyxW8CG
uhhvaGX0DLs4IMtOh2ADOKuiBl5tGte9LoOPZwDVYwoVDffFhg4p1NfFbaeNP/PKHN8s4D2XqQWB
r8LV7RvQL1Kc6/cA7/voxOKQ3STekC56BdusTPOSAfc2G4RXqCzRAJWaMzJVah6gc+Q+nOQM4b4y
XgWnrAb83wTiCyAwNM3GYdYilyU/Dfj2u3aqbbFGDlvuILNB3tODE2QMoTn9mdtE3iVXlilyK1dS
LkWMuu4cwFYZIdStHRPoTxX40jt4GdxuRwvKBf7rJzU6L1HDsg8yiUYMN9exSDZ1nY5QEnCxBFMl
R4iKZD9NrxUL2wS6LJIS8tawXJwisjA98gKCDLpmhZtuhKW3BkgydO1hTAcJ5T/b2L9NN6EAqmYa
t1n1AEuvG1gHHDXZGa+srPzlEJbuuS1EsLMZ4EKJA31evfL1ZWGb7VvQ9Xuzj4KPzyTBwf6G+iLQ
9rke7IxI9Dshbe04jha2IaMaDlj+uC4VvgXiHdkCRjbpuYdl+L1vWntHwWC8tryENZCrfAF1HhTr
weRnF2tHmc9/MsneIGmqJmvMBqYITY+nkbFIqyzeZJCFdCs4ijccD9NQQpe+J48SIqU3geE3i0BR
TjJ4vSxqH44iLq7xkI7AUhJ7ZfDFstc852UsobPZOYLvrNSOnsvO2VIAlcSOozzCPsu4kaXTTPQW
ywGcNM7c9K5nFaaAsQcTNXUu20kWUDfGf5XHV7ZTwCK4HnvnCDz115ewLeQ6gW/dYh7ISw/R1J4S
XZ1t7LT5o44XpE21cutYQhMMIpAUPlT4COnCErsB0wssvzQrvXPMx88WZsbmY6fGnFysDIjFP8K7
aYqkMa+EhpnKYxJ6fn/JU2MU+TnGgk7f5xF3qh+JL12QZQv/XNm+d4YQHiZ8SkXf7rGWS326C616
E4usyxjMOejmlaXC47p830r5PY8y5n6TA8CYWA/AYWrbWLPacwZDj1VX6c0jFq/aBTCr4oemObtp
LmSVoGj5Tf0BssBPvR+05yES1jIBdvR2BEQOelBteeRDOFz9rWTagjDyWVIbFEEdbB7AKiG5AY2J
+w5WuQXsRq+TocgeYsuzVw154KlmlrH8agwhOmCq5Z9GFsldjkUqIBIdfNq84BnvWT+l5rn1r9TI
gS3YMKTewbfin0BninNoue7BZ86uVhrE1NWoIynGL/3URYPUb2febg5NvBFGDDZuv6HMoakCCFfA
ihTEe64/Qe43XzGBb7vnRtVW6FkNgV3oTgsOu64SRPSbGpsbK8dsrKd8gDSd6eb+T3CUVtO7g9/O
v9b0+rG7CVTN6rNmFMNOOuZRux6kaexCrFOz2L231ZtlabgB+w4sQumdNWsYXww58GVTs6riY4wl
CxgrxnjCbcaFFXfuPQ1SKuS5L6kSz1XQ7NWAy2Abx6kjcFNc/BDV+NrCmpMm4a3m3DisLd7C0AyX
BSws7/2sBpQki/1rOeh8P2RmsYcXLDTTRWasSy8X9/QmUsVU+Lc2cwGK/F0x1oKbTIz5mwW09JeK
dsoZFIxHc9MNrbuJjAFmRADvbDQdR4PqoyPqo9H/No4ywjr/Wu9b33y2v8XNZ0uF18HJHEKgarWJ
BcVBgPZzTqllw4MZZG2x6dV6VN1lwbEa9FeP48mdIizEN6LOztQVALc8xdNgVmAOoeKZAzf05Z+x
TNXm5iA2cyz0f1/bmqdTLFT6tBVvsdxKdzVbH9+CmNUnulex1HiL7BYC1OqupsaoRfcqC2Nz5J95
WB79Evlf5X3WnM/wmYepJKwgRNRo90GJbQ3YnLbah230JoC1vrnI/cz8kTCYXiieXmFWhxgiO29s
wJLDIJLoLswABM9qjcMch7VHd4TKhfmZrjPjW3pQQQoE8vH54nI+vPHNbjb6KJQEOzW72QIEe1s6
7OPrbkFmIN/NQRw4He0qLbvB6k9tKQeI1zhvDUzsVBOrzFiWT61VI8rgw8wBn2VN/6Ml/bk4iu/s
vOq2hSugw2WWApqnsb6KqtSGM2D6GCRsSqqCoPvRq6TOFvFdFyXddnBBafWzsF6egkTvX3IJiQje
Y8sEpNvxJQ4ifTkYdQsMpj+8QKnid0wa13IJ6YF/xbz7TjR8qUOJZlJ/rQPAgFc86oG2sSs8fnlA
vp7pqLfs/sxHN958O/qPcSJtV6Vr9/cmC39AKDqDdR5+ckfpvs+tAbDpuSV/t+hD/dn6M48+1J9j
9IH/bP33efHQJNDzHj5kPtwYJniVeliOt3hKvjMCPX/RYfuyTRno+ALUyxdHw0NnDk3zk1XAUcpM
yyX0ELIXx3Xhchcyf2r2eWMvIU+jXVFWiq0CTxRw4xaOCwIKvgKUNbp4BnQqnu6oqS4B9+PwLoTP
zu0QBHeUbapLSNQl0BWlUKIBigYWcZClgSDk70vw1CUMLsBpVAy3fhv6h+XKGBtj3TVxf5J6052C
0O5OrlkAU93sfc/F6tDc74ws3oF4jA1iFUYDUwwWwKOVpSRqPWzGsRWNxwZ7YjJN9v+78lSjd7sQ
mhNQyq42CUw1FoU3QiW2YHwz2HxcWo4PoHZTQIwcT6FPNrZwoJpZYA6p4vQigffO4F9TGHXRSxvF
2SpKsxrqVoid8qtxWBmN0X8JFhAZ30kvAohCnedLFQ2Uhlzqcjv3aUPonvri5Vto7Y58o+OJfUmn
nuMh5/BkC2hczv1DI7qDCfrp3DVfrxMJXK/6s+Yan9ecdX69HwLvR9Uz/VSoF8/zX90h8iE42+kn
K0iMqV/PDAABrfxIUdRPEdTUi1JfmtUAooDKoj56obrwrXBZKq9D1sAnhlK9vhw3EvIHiznBMuDq
soAK3FtiDN7u+ynU+V1RHudLnerN557a0JzbCCA5jpjoZcfMzaFOKiNAT/ASj8HlyMiTq2hwqsO3
fh2sZoj4a+mUNSfYWHzfVDGcKb5lYK0rO8I56HsChYU2pAs/T0Nd9EKnwZPesAhb38NM2tVfKyN/
yQbDvx1iJnFfBoRFi0rjVci4XWKteTzW8Vg/RE1xoPhwTNPNCKLUjpoGf8oBZHzJk8Lb53GODbXf
VX2vvFStLdgT/K2qx7IDRADlPip43nfHGljhnRW59Uavu34Xybh7KUtsTiq7uVFGyg1V63ZlGHQv
UDBdkN1c3Ovf4zFlHd/gK/qh1FaDNAb0Tmmv0lFv6fYS4GvQyKHChyU0NWy4pbjW8Kg8xwkapehW
RV/iLBPvCjYUYVWxjXQneQ7w8L6DHZ+7SZ1RezXNh97w6/ca5piAC2fBvrV7+ZD7ECTLhHgvXdhC
JzCKvwbC2z17QhndqQTRYFdbg+3zXdG77ABTrWZFA66nbeYzGTGeKHN1JqjRNlRRnUmqM4nfZ6I8
uxQdfEyByvP13tuUEv6msuXmBmqY2r0rgC5gFTBBmr0eC2n+MnqYYuRh5d5VYG9sO2gx7cM0js4C
JqkrGzoWr1E3XBWB03640j1nugUXBiwOr9ohi05U3zZ92CHoEFT2jGSuX7qJ+ctS9dM/6xtwGN5o
jmvB8Exc92ESPupV6N/n1S3slDRAINDDnXYt8Lx0Wxtd+Oha6WuEO8sUDdFfV/lI61fTYAtb0ajx
2JYySzzpb5w+aNdULUt4uq+w27GcRmFUfXSsuMA3QZ0mHJ1z0lV/XgYN0UsNH6H5MvSseAWn8nIZ
sQtCbGthu5suA0ZP7XQZUB6DoZXg9iECoGhRjlzeQX7Q23hWGx/6uPGgbKvrawfuGg92XZYLyE7E
H1ZwjkUt/mml9gYlwOTZbuFViK2V8TT0hb6Hy1GyaytHv7EySGLYQWK/Op28zqGo9Q/EEmG+lKQ/
6JS6aY8gmuKUzucpLQEHX2CngwdjFJdTYqMwVdlJGr/TKTU8uq7wfJQsbBZ1i95yqwVQ7eNbGWfe
Auqb8qQbdnbzbSC3GJRx1EAZagB8l/H41gYlbM2x5fUlQ/OC8Q28tEspS2/+lVGqUm0u70sXrF8N
mjm3mcufif7UuyXbQHoYvEq18sRs/yEZ+uFWByz9FoTWZ+qmqDKGDWVgxXs/rofb0FeAq77Kfo6B
t8e9w3s28Mu66TFvvpojIghSv0c6VBquGy9mB9eysT9R9clZB0R6B5lB/ciobxqZjiEN/WU8j3FD
NYxVH2XFjihv8KN45TbW5ApQsB/yIllN/OSOGQfbKeFzrfjJFQM19H9K6i1oPF5AY21vJ0faN6Ht
EU8oxyksq0RXoJpA2pZ7xWreVqEYapoObCHM5uAELFqEokk2OGKHBiyVQzsy7MHRIXV2qpOOLFok
/lvOl2Ffcgcau1m/4dJLVyLym6vWG8aXgP+EZaz2BBWZEZ4RTbKMdA0sucH6j1EF9GhB10XyHNWr
pmb8AKgkfP5SC3vzL9jIziB/2+irxMBUBouuEdb/bLdhKxOg3iddSVuYaR/+wyVYqoo8HFSvWWya
z+mgFSv4OOnnUsTjDhso1b714acs3JitRjhwPDUtHvEoG2oGxB0Om+Y1DIbiaMooXEGp/Z3j7/rV
Vd51pAnjuQb/fA2kuDh4PmOnApqRcPRw9B919UCRRpBqi1HzfaxlDsY+89JwW8Ev6PGPWvCTMp57
E6K232pBJ03/0SWPpWbeZMztj1LZrNKLCJzH1vBGbIqjq0287IbDCnSnNVq5cFIYpVVSVxQcw37M
fTleaaDSrCSo92vafQmsrF8adhJv5w2dOofhOvXR3gxt1H/rm3N1q4q38/4QxdnMi/5zPb3X+O1w
M32lsPykHwG3cQsYXRjJAeIVsFtEXzBK/TgdeZkxNTMvE8cL9U7IRtwYvBqvrbF/nvZCFS5Ld5Nl
7Zjh3bSVWhnOojHS7Io2T5Me9xLG8FNETUo3g/GZWpSg0p0uju64ocWHSot7/Ix65S8rs8x9GWgu
HuThNBpCPeiXB2n72DcxBQbbYKigiZ4ZGejmY22vnSCWz1AnOlFkmwVvdWhkj2k4BpscFOO9bejf
ahlwQfxRm9mlVjf65cHsBvlbADKAHfKyLaMBKuhQFFsZvLBXTtMpO00OukcJ/uOV0dc3em5DNs/p
gWnxU34A8ROi65RSwLvha4rT2/nOrqC4CbnSvMzbd0vRqtU3JoTbKhyT/HfAnXy4vMbxPcB1zcZL
uHaAOYp+sNNC34CYbNwVQmm8OMaXdMwcpnQOUvSUDmTYfoC7xIJgU/SCyau7z8LyY+6iI+zprJIo
CK6pRaAt34sxRw2LfDMjsSgdt+sPfIAueC03tMezH975praU0F84TzuQlQu2k2rKXBuP0y2/7yQU
64PwqRAWDL4M/q8jGhVamy3/FgfTRJjF9n68oc9qoD6m80fX+hVUsv3Sgac0uHJRgPErZBVkuDFf
W2XmiGU4rcGmYxL074DqX0VWAexTHohlkMnqVx8Z6SKo8uyp7+CDwoAaPxtwaYBKZOXuUyjVgRQO
L1QLhplTpXzo+neXlVeQjkElmCB8qYQfJb4z4r4/9SJa6iZ+JJvUgV6pa8i71G041MUlbDuVvZSv
t95qGOGvW4TmywCSykeXxFNSCleyBTQG9DugGvk2S7weSMwUJELQKQEbDa/ppR+xXs0xf5+76IhD
W23qK/B0ff0ZZvY++Pl2V+8jG1/utrKTFSEUXGzoGfxnCofE1ahj4X0eD1kH9+KgG0HJNSND3OIp
KLoHq54vB2bbu9p2onu4rzjX0kjONDhHQFiX7SqIqsUyqvakwUY6bXQUMeyqQ/ZtN+u3zSptc2zd
mN1vYcgwxbK2xgFdVC/4yvzA7FHsfNrqmvokU8DGfBrogKo7wdYPG2F0CPohHuoysXNrLHKvvMq7
wb8m383Wk8r6rV3Qr3zQOummTzqQPuLYOE4wi/n3H1LutwmIeSB+yPK+YYEOrAlUzS37g0SFHaf5
WQ5B/VT5cEASsM8APdUOD60R2djj0cr7MHV14Ei1+BcvpxxAQn9GqXTWzE29ZdaP5TLiTXGC07N3
gpYXVgO9Rr53onuwsyp9qJwq2MMO2FyLzpNwMYLCIkvfQ2uIsYjuN5hRBv4DEMU3lDcXNArpnSpV
kBL/UjD3wIe6sHjgRKTdyckbHSKi8tGePEfo+NIvND5uL4usTlVBxQRqVsu2KPQXMfAH1+rhjcZ/
9tj5/hVEeKLkoh0ex9xM10UlvesMFgt7CKxGO7/RxU2QIbtX2Y2VPZCzWi2/ZIdZ4R2hAqzWkKGC
AXRjFfgrnubmLR3hmda8rQNsic19345ggXgZ/X+Pw2O/ku41bgl35PhgedqsDfahgjI1uvteQirh
TIO9fw+Ui/0IPGJ9GwziRIAmH+iAA2SMoyXkQcNnT+v5tvF76BuqClRQqzAlpVFVEHDJHGYtGMyH
+7iI8Mjh2FNBOk3WQxaCClITnueXgn+7wjYPpoK/r5AK0hUOMDmbrxAuRNHybwXhV+stZWEFe+gb
dTseACPpChgOjPo7VkwNoL+17phD0OAUYrN5SaZPvnhxvER/DzgmYxQwQJvWxp6vk8cwQ1eTIyuw
HktTj+9FYoJBU/vBkmY6eu481lUOLr8E3i/2wlOVQvSekPcd9GMXYdw42EYbLgOk1zSoATz2fB2Y
M8SYuDdDB9h1qRlrpmjdhimUwXk47Ii+nfExPYFSfy1M4DSW82ih6N9AosWtqb0k2LRnjm28mEnY
7OC2ACfzKJNvf+kPbWt8S/8Sn8vupjT0V/DDHg0sWd57luBH0TrBkv4S1R/i1nEfZSaUo0cjmP50
aLdN8YGKB/Px0q/iU5PVazy6egcrTo9giJk3osdSdWZnR+7k5k2tY9X4s+WAKnAdCfaFp0PUG0J+
QQgS7FEhgOP6BIJ9IeY4cNpZAsturKgTE4cLWGxqEvFHVaCQC/snGTCtLLl9levYnf6mPUhigyR4
MWsPkmgFaP6XYHy2rEcapdy2bZcaJt5nKE6AhuAG/AoAtvq2Uy8gzv/uMxxAPyhGK01+RcORByaR
VkBcltXL0Yc8I2jxYglg5zgd5ZWOPg1bL9PRn6NQJsToiNz/OS4Pm+I4VqmzsSqIf5SQksLCOkDs
3DG7tRB29mKH5oGmNcPo/gq0Un8Yi6CAb0gOT12Li9uszBzAjTFFAq17AURK/ENvoBXSG7Y4hQBX
fSvW+V7yy8fyUTKYOrDi9g997MRWt5sfjsPEXdYOzV0Qgp021Fa9aaIUtIgi9Lf5CMZtp6fNnXTb
4aASpsHvwXUFZZDYsf4vwVSKzvaXhE70PyiglNYZs+fsGpItLcgofr2hHBr8D4kxNtdA5VB/g1R/
w5yQ4e/AkpF9oi7bwJ75iL+DitFLVGK/lP7wue/zLHPS5+V9S3Jt7Tro5T85RESxwSbqDceX92wH
UWbDtTrWNxLC0Ph3fXYmxhgcALPfUh+9lHD6BFAsd3c+OOOHqUkj2BOKluk41psvnZ3hys3wWbYp
WHSm6DzQ/Lk0aMLmwga7CoS4QQvabR0UYlu1XH+OaijQKPKI23XGMjJq69qquHMyYYk4sUrA8z7y
pM2fiDgyZ2Jve0u0E8qEV511LRzMynWVSSWB8vySyZNebJlmyufPTNz/L+f8lul50BqHqfJTldTp
js7Zlrl/AxYdPr/JUnOBgCGvRwlW3nUJ5AW5TJIlpOEbzQ6iZMHkEEkDoRPAocEs/S/2k1kLh5co
BPiEKlEuM/C/Y4F/ppYTFpKKU4sKtbrf7OIwDgCP+u1ZqUeYXyhL8rJMInA6dcHAz3bi5SB7cUHS
JnUQLwOjEutpPFVtT7VBLXP61Qw/522cTJldZvTFFps72hZIKTBI8g8tFeEtfRbHKIF+ZAq88fSR
N7uixfQpcbZT+4/gXgXnKpg+tL6eyiu/h4F4mFXdwjJr5zgdBroYlty3xIo68SvjHOnoS4zpZNpB
JLfU5Q8jIFh0qNEhpXwrM9XmHPZlubCvSL6HVHcC2O7AEEBuA56AA1slRd2ueF1AhHjonr6J+0wZ
FPiZN6RBcT0lU1WncB+wzFoetUKz772Tj3/NPUS52X1RgC+bB32+p2amQeovsbRwSZEWs9h9dN0X
oX5PHZpw/hXOTTdcUvYlfK5O4aNTgOqvKlH1ORw4g+HO6tdp5qw8mDWeqkJg8qSsDtoUIs6qi1qR
8jX4s0tj6FKJ2IZhoN3nxsrvA8yFDQNWG8GwE2r51esgmaslWnab5HqF/+3XCNa56U9he5hg4K39
EmFUSfkCMuJU428Rf56FInpLZrfmWH8/C11HxBk8d+0q2XZ+aq48d8Vde/wlQmYv4H4t7upogCw2
UB/7lgvtHKS1sTTKqnm34IIUjlHx0Wvte++O8ZPVe9a6NOzomAjI4jIrwjIAC4vnOoasPDayP9J6
2NlBnb6BvRWvCmg7nzPP5VeOkfCtD2Xf+ySFaBeV/eNSNKO7XEos4e2XZtDZzUcYEX9eCtUvG/Hu
OSJ5GmtQA9uii44xxy4DXYpfac01hFnOjoLxQSEbZkk8OlKLXuKytK5kat91Cq8391ssq1dmVPE1
DUB7HNsuKr/yHPiyfgZTfgFyCWQZ/DMIRnw3RFg/Yqz2dk4FaeHW7PWnCDa4MKfArhRIO/pTxToT
E0U/unJCsAbdgsMvqrG8axptkwZrEllzp7fA/vj9gXqVmflN2+KvUBVSgEGPEUR34F2K5nw6aorA
+F+cTtQ1+JUuJLTU9JleQHTE19RcTrPsL5QFmlZTiMTi6hFMMeqRBnQabdHdBb7n30mAyKAs1j1U
ieweGse5GWwIgjCZdQ9+BUYk5K7DPQ06bpZs+xzLztRkQs+PSY63hZpUzYMGJLWKP6pRF1WzXItv
+5ZPAtlglnYrKLtmO3oMHSS7NEk7TajREtZq4H/gTZ5H52AanZtUag4WSQmPTfVEO5+otkP4wZtN
9GyrjW9Z2wBC5KX61Df6fVjyy5H8Sx/FYd1aXwBadB9CAMeAt2gPUOLA9a1jZsXJ6rnAYq3qtICS
hSyiwi9llQuik+rERxyQBwpyhnPhQqI5StJyUooNBQCODlQITmPmjU9cu6GNGKjh+UdhgZpCGzG+
oSfQmhD/SsrrEvACib0vbMTYnAN4gxVDIT2Iqn89ABwheR/sHk4zdfLnkPByGLyBLhAAGwLrA7ww
mAwtk7GDmbxkww0NsEZzd4nZlAsKoT4a9Zp/eN1n5zlU2QiBk2Fe0mmA0mHBXkITGgIC4AyBdDP+
H9K+q8ltXen2F7GKObxSWZrscXxhOcxmTiDB9OvvQkMWZO3xd86p+8ICOoH2iAndvVYr/8xzgwsS
2+TtXn6piOmNFkmUVv5dF1Rj3morzWnl7wlkF2g7F8atnjyMUd8f26W277GrjnessTfBoeq/RZ1u
3Ss5KUlmjeCuHozU2pCMDolwVdMWGCXTgovrRk4WtEKAFZT9TYwcFK1yBQ4gfJS9uz9U61eppcmx
ZN7rTccZG5iUE487dY7RYdaQXkM+8lXJKVgj7C9yFZ/kIr7TFT+byrUkDr25HABh5b/SdYNdTYY6
/Fe6xKAZY3C+kabNpIautt8a+ov99nGToAwzrasPQQAEwnbyP6jF6YxJrpnRBzkjzvmLLcmUw1ho
33yWx/s5KD8wz2J72oZtxjwfQ7VVS7u0FxMlbxurj3e8ZB+QKGOAKMJ275UvLkuwFgu1P1rRrmCH
PAMry8qKiwIABUjYK2ThODdfwC813s0CSdgOPOcRkBgrmtGhaMAgCRJVGw9wWNDhvUBOrOORVEx3
YwB4FrvDloLoD3SKZF5pleNs1L/+v1CMXHNQRIfibDIGUlt5OkO+ocjhHu/RDupDo+p+ttHlIaio
6ADWwTvH1DxJVmX4bbXx47Lckn3V6xVIgNiVPTgM74KWbfzms+HZJuqpDWwYjTN7trume1Yy2gOg
zQKSoT0wWxl+B5j+soytHc3JT+4lXGJd7S9cZO/FyoZA8GMir/RXnLzeWICKNNYeW+lRlktDKXwP
M4+RuTu6eViYcbnJu2nj2LV3n6QBWA18FzQGct5WeN3ljinVXTB7aJn+bVjnbXMSvtKDnElLdonw
HdvF3ACb/MnHM/QIdo4cOHFF8agHZXoo8koQdpxFNIpQIXmftc6KrMw8RxNUKxx4P6wBz2jfkYJE
5GBr/BfrBw/JDQQiOVlobT+unGK2NqRAAhqRpmnxN1aKHgF5EhSeTqXCqZCzXJJOgw9Ia1ler60p
BEcTKJ0BzehQMpahX04zvsR5hw+4aXq7DOpyOCZ6Mr1lRn+jQqPoMRMqYfOnF7nnWvAdebYRfLi5
1UomdgK0o8Nfwe9szz9GPAfslMDYI7MqnYEgrOYqCo3SrjwFuG/dB6yun9EwfKAdvljzq2c3AFeo
2OG76AZAB31s5knqWrEXKHX6tK3bjzVeFHIOTjrs12csQK4lnl7ruZMDqbrYXKsSMl7y1/9Pmxt3
cRoWqtdQ/Px0k9JSUxSNfgsMpu9uMl/qflr2412RDD8b/oB82fITEIPlqgY4+lOf1QC6yCJ3py+2
9QK+BgAxCbLtf5vi6X82HczOeskzQXAUle4vE2yqIir4HcvVhK7iq6jK1BFRbZTR8Xn+mZUoIR4s
dO6yoF9F4lVFE+8wpWOgbNMJQhLRoUTi7WnSeR5OjVMflG29OAYK4eGfiDcfqahiEO784e8DKyJc
fPYrmO38ThOHCLjpB8s3d1xHOdT2SpEgqxG6+ZDfoV2jJRvS0sEZrfKUoUND12cOgkxkpVrm2UfX
y/Ut6zq0yqUiq+M41duw/LRRGfcTHKPJagQ16HPA7GaP91R3H0yl8+RWRruqi3H44c/ZKmib+q0T
b/c2NrdBxMjKLVCo2AnkX8t9gd7K9bj01ZfCdh8pvj6kd5lT5V/7rud4fbT/dS4gbkcjHcXNf069
y3/qAzqP6VzmOG73YMVz97Mznc/Fa5PhR4GsVQlWuB95oT3HregZFInt+pg7A54WQEzxAWccllEF
bvoCeAApvl1R+ggFYA6RdhRa4Ag1O5J16CYy0LMImyHKzn40vXE2tZ91UO1MK/WeA3yJvThddJgz
QXjn1M0RXCVADBVEd0uX8jXa/IYDTX0vefzTicS8iM9O9gJCJssGYw7eDUCT14xPlmX2r75ebqhz
Gi0KqKmIgXAjp26dbUqOL2xiDvyLU0tOHX9sihj4Vn8+UZrcSTdDXPIVKbwCf0L5JKI5mplCg7H6
TiqUM0AZMumnnj9XzpyZ0q8Vyyk3GqEA4XrN2wDCF+1VgHoRz0bSstqZD0kat0hqj02xUgU+Szbg
wrbw8kYFPqRIg6I5gTTqaRJ1QCSShz9tWSeAhAtd38oPW9RYRDt7al7l1HQC1Ch04ls4E5qBVa8y
sdzzJBwzoIpHVd2/Mq/YTkmWPFdgx3vV+8gJmTaxo2fq/WtSGdUWjD/DhrTx5POTNuLNgbQtan1f
gh5VqMI1rkW0gD8Pzbw8kAhdd/bKLdppT0v5FYDVs8ys1mQLEm0UBdjDF1KSCMhfixfpH8i7T7IU
dYtmh7we4qN3zl9XQeBvaco9b8SuCuhiaerYRZe6xTGZR/ZSJjw+TgsDpIOY4iMMhyhwVmNXlLuS
+WcZDzzcWub5kSzSOAPxRG2/0Yw842Dia96W7TaPco4/HOAleWSXD9pEyzB2Z1vVR7WKD07vTduy
caOxvgeEsts8B8DguKNFvSLR76tMu1MOk2dHm6hr0Px6OVVTC755JTisaBWwhmgPLmgUqzJgoF3O
7hKBjZiJgxcYxspB/nJjRwUQqgQ4Io2UguzIQyni3j97vBdKyZQHraHC/1WBD774NJj6nZEkwwZl
fe2K7lUVQT7R0BKaUmhu7md0FyO/JBvbFU15YbbWWgnpViaFXeqhXdGyz3Hk7e8mhrr9yRO4CYQ6
L4EfZ5RdCs54VEmlAuiUDqBqMcOux1OPposBoBE5GoGoWqJqOomTKwkZJHnS74xqakMyLQhjVYUD
zIoBVhL4k0wdcmNb1e3vcGIpsroJR/bSvW74du5sKwT7lykuAHet6QzsWU3Uafd0AGtyekCZ/Idb
Bc8t7T53ql0RWNqRbEmkXBdjAm1fhYrTG4UKPHL+QTncBLkER93T+WyULQWnMyYZPgnSsCjadNt0
OJ1KHGhUcn4e3ch4G8cnMgGPfFSFN+p8+hJMVnIVSYXT9USrwr8uRJHVujT6q0wuTmrf+NwiX3N1
3u95IbuLxVV4Om+0u36u+6KwhmM3Vh9La0AR8OgDpJsOC1pDNk2bozUwjQDL2ZjeJDWogs3Plo6A
71aWV5qEMLxVOAPwkaChnna5m6FnWRzYBBBu7GplqOpH3c9viRzFW1AcTQ+AmLIO+DSpngB9Uz0Z
YEkBCFwNtMNZQMKTpqvd14C35nHQNcjcHkhjZENa5Vwk9quP9oWjUxbDygw4wJzFJ7LWoJusRYEz
aHMwfU82isx6niTNKjCHfueIj2qyG2yAlpMvmdhBtazOV3XsR8h0C8LOqZmbbWlwFqpar8Rs0XlP
JWKlw5qtE4GSGfjD2PBQdWPMdLMxVHpVNEY2FFzJaBlLxFEyGUHNZSz9ex8BOrDcgNpx2gyqHxQV
T6V/6BwQLLuOhzJNxwGhO3WN5qXm416B1IVUASWtP5j+pCOM1xTDlqWZ9ZEx62dvOdp9V5oouEhc
OWuEDvVmV7OLLovsxypCxasWm84aO17R880INcXarUzZxUOmAZUHr863dnUGeMbugz9EjXPvePhE
rphnbIFLN4f4ePinFVD74InC58LQgye5Evj7gxPHG9TdO6FSk4IOJLOLqcrX2FDKQb7kaagTqZxQ
2ZBCTm2nD2dUQJzcIXspJt/84KAJ9pSlaLAndBIhNxs0BVtCDgLCau2ZzvTtIvcHVE/pWlKtCRjl
Iif7QsQhe65XLxpDFvX84xuy4cUHasTTXMcacGEASMSrdgOa8v7rAKi/DaozgSyN4t+npcr/blFP
s7WfWH90qYEhEjXVMWgRNsPg9SHwj1BTLWRBX6Dn4dYo8qL+LJQG5KAl4ymzm3OVZDumXdg6U70t
gpbHO/WjNtwCW9BuXqPUAIy36kcsf9SWha3qcxleg4+X0AQjzk5zevZRM/hH6ttAueRbnU/uh66y
xj0ZmEnyV4Oyi6pdcG7XRmoSt8ZpKXOZvpYYUrWHzzgn69kmIXQ1hc5MeGpBZGYrv6zYRilqZwAa
WtSaB2t5GKdsyMKuUQOj06Vk+T24sam7LZCsym+pgQLZNoj0XT/H6bfYXXXFMH/z9BLpwLI0dm0/
J99AoNgKsbLuhPgP63nsjR1+8ck3FDQbomMu2baDnj9Z4whWewMfEOKWGwlKDR3U3rt5rMCjLWTq
gIrmK1uSk20/ZUBqEXdr8ieFiBuUhx4l3vtliZxTXiJNGF4N09YAYlBQuScaSX3cA8PecdKjnJKG
fAwRQ02vXEjNdLAeCz9SdEN60BsU6nVmgfI8UefjiXqgzltwq0STx5GmAIddnlxvDmlGh2guJ/w/
te97UaTGRs34O16gW19WKHrEV1cE8NOZBdk6a2cdHSIOKuqHrt8CwxKP3RztdAJqGju226Zelm/K
1DNT9+gkS78tew8sp79NGdqEyTRpAhcokR8clrA9KHKiZzrojnvK8OS4z7Q8eo7aJHlyTTck3YB8
6nMXAP9Qy6s8xI65m6FmP9U2bIimtQrizA3+jAnQeCjKJXDuOsM9RWlRjPU0dZ4MTAZxObQysHKi
4OgvABC8WJsUM1prZXCSmQAI2qVRBHwy6tdIOlQm05BuLnRw8uBU8TI++HQnIq26/6ipsGuEnfKX
tyXp54u71cXm6q5EiygfsrOd6FTySMM3JLxIRKNSS948G/s/E+gY+6ncTp5lPbmHCn0WT9j41SK8
bI0AKx9r+0A6M83spyzJ482EIum1klXTjB2QvH8jkZKfgynp0CzXAUmhAlJ8kl0CKhHJ3YNb2tV2
ARjwSkN+SUN55XEQnT50MBrgUgUNOjFn8emvFMK2rgPj2F9sUZwzXtnydDoHEbZOj+wpq2rswK5q
YOUcTaKYISLbfGR4nai0qt7aOXiKtR7F3yCAAJ2tJL51Oa+3PX4iAKL7TZuLnaB5XWIbArxkYZvm
bEPXeOWgSSisJ/2xLTVnRzK63OnQuJPfbel+UiL/BRwoboLbDobKZowtQJPRXHmjFImFLPeAO5BO
yabvvChUf3j1O7j6FZJhy/BHV7+hgH7C3ig6kuaOJRszx5PaGuvQFUWlTJSJgsviPKLp1CD9EBSF
H94oSMtEnWmSoP49TdEhKWWXKCpoWfTXJkqhgqoopMWeirHVy8l/8vqjbg9mFtbF7QBteVL1b5uL
Cl6DEVtoAsW+UrmuecmNZmXrAHBDE/Wyjgun2uYBS+9tx50PejEmh5EX9r3OAmdTZ4710msVaBsA
rvTF6Izv+GYv3mZUp+aZKGrV8FRFRjb/5Zi4FKqAob7P88A+3HbRM4plr4N3KK+XwX27wSdG2Z+D
x7+Du51XvLUJCjdQCI2Xh7KVwbmHC5eCI5UD5ncjxi0Un5VbC/3/96KfcJ2PxR193tOmAn33OyY2
W0D0daCZkpMZKeNpBlwrdkjpoMxGi0nPG/mfYa92WC8K16rP69241mb1HFzWU0uR2WW9/ynk6KED
LEUXua4dCi+yHuhguIv9kGV8xguC24Q3Cpra4lyw73QgW2XRMmPeYeO3AQYFgijFxYvW4mjbBeZC
29gPtfD4z+uQrSscKJJa50ZB08YsnnOLaQflMPvLAbuFuMExVATtY20AJ3ry5ORDd5xTACOuGFIY
Jzo0YlQN+CS8o6GPiuVgT6oFtxvX6o6uEkm/pGfnELaWFDJOBobAGhsoProGawDbYzs4wrvV70Oi
e24VtkjkSCHP7H+rlbkjHF387KuQhGTeLcl8HNy1MrNvLJSGRnJRGtLKFOU26pWlOj0SMmCiX9aT
bjenraI26EEGkzo4z/EOkp4sPmaneKiyE01pRDI1JVnEYXJjVwVeE9btkIvXGQB8iig3vv/fa6h4
tBrI6PKNkqkTIpma3pwL3pSQsc3Ho5HVbbk2RttcuTNInORDUhfPP7AZ4HvVLQL07QtVSc9PejRe
qchLzukpexvQzfC0OJCKDvgaRp20X57sOf4K2jOUPk2u1Tx0aWnuLK/4IjEFb2AKaXrxGNBhFGyv
sArtyAC3bf0l0foh+3CxK33HWEf4Uou8Z24yoKnHArmaf/RjZBk95rZbbwICh56dqD3L8Bu+cZep
OXposfjg5/1n6ufKhh7F5ZXfPkaO4d43Ex9WpOBlcD8FyzlgHMRsm9b4/DE60MyhgWxGZm0TAEcO
ue/oNiBARdpHM21RR5C2w4qLzrJLwAy92nt/Opae32/BdTV+zUSnY6qDZGnWgLmIMldc9nnzVOEm
E3bjlP5YTP81AIHhK++n6tDwjG/bXhu+tka8IgOjc8+eQPZqnnKNG2HvpNITpUnDq9U0Z0+9TpKH
oE5SCc5lgeEonPXB2dB+DB0mF63MakojQvKikfIg8C+lIO3Vtg+pDRE/cI1z/NKdeS9XJnOFH0Zx
fBs8k2R9G0edhAyhcxOUUSAK27hIWGz1CQVq6vUFr8iAKbbiCoA6bflCCvWqggpxaI0/tNwpza1f
Nl3IOxSQuWiI1sPFqeLQt0ZnR8JhiZKHAeQaDzT1u0lfx23gr6T2ouhEBDuIfGBpjx+VA8kDoPbq
oamf6qht70mk3GkFWlXLbGenXOX50IrYcTqveBXvshrJWJ1xfJiK0/i9kFXMzrjDm8JpRCqJ1a9W
XSynoI9QtqpPI7ZaMHIbNwbhLsD55bzxR7bGXjzY1YVMKWj0nqw5B1amtzFpNWNEOW/cgIPoPxjS
af1xthnqRrChPGjYmK3cXeQj80NpW8di8apHp/OdC6474KEvoHmr9I+u7fNH1Pj/oowwOVVxZtw6
UYx50G+cSNwak46OTQC9APFxo3lZ8tlDTcFa7+vpEOVT8hmICr+QIg0eSJkEX8sxXj42uLU8m9r8
4AsbF8AbJ5DI5GjFQITSXnyQHflh0EDU685wF/ASNCsuUEXDOQEckRy6i18B5NVbk1oXChqZWoaN
sKuhi9TYygP05loZXcWhodJk6WuaFvOJVo70wO9DUla0Pg3zzGg2k1FY8nSU700oMPGB68m0nVWc
AeM1RLOzDroUvtPR0wJCXDAAs6CBQs0HIaRpQxo1J3PSnH26+SrYe3Z/lalQFI/slIx1zS/N1pam
eioM5ymIUb1Cdwp596AhfctM2MDbehe1vH1II1K5g3f2pO8pdRuiW44yee+ziYxjH9uRFEXdpEgx
T8ichCrClVCtcnN6tApglNiqZ2xaB/aU3NlTbY1bEx/HyVy4xxzfJnd9g06YAw01YUMjvff79dSX
IIMTNqToGoAcHSgOA6NjF4o42oQ4ckqWDWlUIDKXMQqrX9vo2lvpfOiztVyHhqnd10fP4itX0N+C
gCc6LaV3WAYbzJJipuSzYMl9T6ZMWtOXrmSr5OT1f8surmSbiaVpRIeOagXVXNn86abkXFYXin9U
FcWoLiAVnVFqOYeRxfYezJ7DOtcnL8SUVQB85i7Q7XwAruuB5h5prg5GAjohSxychQOfwaMj6Un1
n+ZJzGrAdi2fKQa5qOBKJk9Azcnm9qzkGZAR6f+7OZ0BL83P7/qoM6K4lTN5q6RkfK4PbQr+u4mh
j3KojCNYp1Bab2lgkxEHD++pYKxFzTnAYEUX44h+RN+wUQj5bw+SoQXl7KGiCC9ux6juFTG11H7t
k4Bn5X3vriKzL19if1kOduro256l+ed4sO/QzlP+1BxkDQHiCIsmWw6Bo71rUXk5Ug1z/t02I5D4
xFn5U5/BH9H1PyJ/7NaoOYnvXR3I9M2YAdb7PxkEY/bjnKSYvc7bcZtXa7R5+z+irzJFAWYE7Ae6
6EwszRZFKUrPRO+TJvQAhjvrC6/4niwCTRwUxWFeRv/gqeU9Bk0QvAx2fU8g6mnhurtlApUZgahb
zPvHdWr/EQiI0orEQFH0pJXdAHl9nOx/ZuA6H7zYeu2BpPbq2vEPPL/Le/yHDa8VoArXlY0WPFKi
k7Pcp/qsrVzRlcKSRJTg+5/npkGpXluHcZ8Vr6QTcRjKl2/jkNJc0EpiWb22olXqHD2ac+Z+JqUt
QmOXHqeUq1hVj+6NhPv6oSy04MOMWjTibEI1ePRhxIxYmkg3cOzQCganHrSuNzrhtwiKxFpEufhV
Op7Nvj/rG1NLtJO2gLMKzce4N9BcDkHI7tapLbVk0gqa1x7MECjrEC5xEsCFhnSAB7cG66SCkjgQ
tpU3ngCtkYH8AAk9IEzWH4D2V61tq61uR6S1gZ/439jJKFndhQD8y5ZPnd8fraLpHku8NB/9Bfu2
eoTadCGiQ8YHANPN9ZMSJY7rr5HdS3aO6KUp6t7fAZwhCY1FR4MNzZ0SzHoSFbi1gmPc+sORFLow
9IRf2/sVIFgxuglzq8gBFp/Ox1nAxJRvPh+WNz3C7pJWdtNrX9kpcuVpdEoDVECNOXYOWWGmH+1+
LMJ/+USmNr7qC9oFLeGDOi1gILPMlT4e6wugW4kuHG+083uwa/vmgNt24ltJ2GmxhhcONClVK9oO
j41Cv5t1Exgqvze8SW4jg7pyQQ6xpSlpybaqjf3NbjrZliiE2JKisXz0YHjlV8qSoVUEdQ629cTA
S3xSmTaLl8meFXjpURk1mVaznCtbUpJtq+M1h1JwSLgBhgPlbmPzlc/GCtCM431KmcvBW5x9mdkv
fGhR4pvUbLonNR0u2lGQSwFlB8oxgp3SWqX7QjMyUa5kTP7Gbwu5xJT47SmZM+D6gnHGXgxz57LU
+uz4+T8JEMseB193Puq43kkMvl50WCc8CpGbsD4rJyamfau9kVPrJO57ThSjjLzzSl0meuYZau3X
hjbqK7n/p2WHILPr09U+YwycICBBMjd0M8321rQ1CCqNg5sM9cmbIwc8ThcbC3vRYNsWW6IUsdDq
EHBfAX5AgBbE60SzZqJBtxEHVJ7VSHuh1oFkdoOENTgfsrUt2mojA23HwiHLUDW4St3+2rhJAmyY
Ilsn41WJLY3xbWZ/8IDtpDvj8GwbKUoFJ/B9EzQRAK39+2pA4fYUFKAlE9rUTM5aZGWBIWzrD4Rs
lHW6/cA6fMD8adUxbLGIGBSRDmQRX+JwYYEiNmlBwciij/pmlQFuafnkay1Yg3iCRhMPVwWAUPR7
rwXS+2oYZzktiaPtZqr7i9S2iRftURPJ8H/lpvjej+tvvWelAOQc6m9oPUpDQ8hI68/A3P/f7cjj
Koqf6BtQvAJYAfCSq6IesqdO7+19MZvmfgGU1pOHh+YKP4b8Wz3rx2Yaozc7S05zP8Tf3GnGV1bt
np0ik5v7oQvKp9bt7NUwzdk3DdSVAPwBHJaZApQDLH20Ul43Y2g3aX7f5fMHdMglP7x5AU+TxtOn
xRqnO67F9boy/OQHQB5QLxdVX3NU/my7sUsPtpVar+94lsyd7loHNbB5x9IfoBlYsXY8e4LfANTp
emNKT47nS5EtDlI19ZcMW5ef+NIGm2DRx1O/eO69BfqhtdsF/Gu69GCaG1D0/9sUaamzaT5MZ9Ol
Y8NXI++UaWAePW4Yd40A7qJDTv1fNG2tZR/r0ZMSJUYjaqMuJjO6J/cakKmUaxnZdyh1SZdPoG8/
natEtOpDzDomobeohuS2JirPW2miKkxUeRUXBVz4kRXOnaF9YaImuxcHIDqeRyQLQDi3spPWWZMC
FVUoBidDBzDwwjUVJdkWtSuRCc1nYDVKNxWUFGTye9UGsIGHtPancCid7sRHx3tsHHR4UV3PwpFS
1cfoawxMrc2NBV/c8ieAmK8s+mYutmau6avYSNBMJ96OImTFjnXQYJqA/NKsK3Br/alNHOx9mOJ1
yRojUHX9qf2ffMk4tgPjoNX1vHpvcbUaadWUFn9vNXVqyhjw7fPBR6mBPuMFQpYH0oMzGK2PxTTM
R3pIkqgr82VfuCC+pyk9i2mEGjhpSzNyAAjWLG0NH995iQ0gUdCCOCG25tB25IztSU5FEdzVVGhH
MH9KbSuK4mg6wyYErEdT28Y29t05NPO2fmi4Xj8wcZDTP7WpHf1WkJ3QtpNz7FE3BXhL7NglPJvX
4F+fB/Ql6P6dHIIdwb/LRb9lNPcv0+RMQ2iTkSeM6EA2hca3TVlVR2mTAqrjTg7JRi0BJPCPKIdP
H4IUAHjY7rVWWsytbT6VQPERhyBGL+Yye9aWTJSdkpEx+Q4BSmFi+Y1TWHO27bVpCT2BJxETggQ6
CMD53iJdJIAmSIGU0b9kmu6Ze/Kdu1jwxznLea43wZ7HrfFUpFP+mMfVV7uZ+Sc3SfxTNbo26Bg1
/snoq+QAQGu8hwttwINla6C6aUvTYuz0NSBO+j1NU90GomGLMn6AJfNPeRC8AZ66faBZPxiHjtXA
OBc6XeysNNHHoMu8l86qt7TaO6fi1xH6AIULnYoGkJi1jOe3+jbHi+yWpj6qMOWp0DQw/etTKXLv
TdPbq1MpLN9/prM26rU/DIE8lcpvtqb4l9KpYLWvFE7nqDdA/gNkNWLncza1gz9qxYFmrjliHxqJ
uPGO5oPbnUd1MkebUkfR643i1oWcx99RVSgadSJyMAJQVy5CUXMRVQppvfNQnJ1a/3Ke2PffeBlS
8+1gtsOW9nbQA7SgJg+NqIfOBwm92EaS6qvh8IeaFEFlG0eQPSYJ9nM7sBOsZVks5TzcemyO4PNY
N5Y2WZ9p2tmtLJ+V1CrxlLRHSzPlU4Lu+UvaeHee/lHd9kmsnjSdDhgJAPiBZ0U8eOSjhZ4PLfiy
hKuylc8XmltNjuoF4aYeNzRadMPdFTrAeVFRg3wMCDs+e+1yINy6qqvn0AZBxPPizPkxz4ezhevo
B7z0lj9dF/uchc/OFlpa2WuzG2dZEUHFBlGQ813P0JdGUyo7UCURpNUrrwyv+ibIBmTJ2IgWGmVN
CqWlqDSl0Bx/uB0r425TTNGvmjfzN2zb9KtM49X9YgEicYrzN5IDTh3s5nZaS7lp2VsHPaNZvk/4
4O3wBqveLdQriU4t6B6aTO9goV41aGSSktwAFV/dDdXDvHRAnwiC4BAJeO6gOk2zbn8CptD4MGUA
UaJvF/TyFrsiNcotTccEjUyAxU3vaRpP0klz9PEhx+fClZOJp/2WQisn7gDzqix0f12ju5eAauZs
/N52AXv1A17sR2MIdt6wOK8Xg8Scv2vBCIM0KvYgw/yfDdQS/46wjOgxHYoYG1SirL8Xhf6d57E7
qza2JKKDXTvdY9MCR+sib9mQrjxtyQ9Ac8PnQ8i6HxayvY/U9onXxXk16ibfUisotZJqujYesmRM
rnpJSZGgNMhG/eKDaiU1524GwHc2bDVHq6KwC6pJ+rrLgB8RN6xVYkXtA4U3SjQbuILQDtAXae6e
KqfD422xvE0EpI+1/GBx2HSedxVQKsmm8AJvM+FZhSSx+Mah+SLmrbAJpuYFb3OI+zGN9JMmqqhV
5SFNAY3xaAj0+KuqRaous4cZKO1CrS/5vL9xo+lsFUeHzf2RrqIpa8MuAgSWumrU1VVOzZXyplnz
oryRUyCAfV15kkg2SAWpewD9ul6hqDk1xq8zvkXpWr3qwxr1KjheFOQs7wWkKEx7vxg9/hSEqW9b
1rySAGLzlB+LHBwgtIFBMlmV7QMihjQku8YcEy61MUm2a1WTfY7wOyC5vUeIzbV6WbNZe4mQ6QCb
O8CzNwx11mEdIdecVlnwaOSAFkrSxngEgxC2Z8FwSKLCcPmO3MhM2aLwZg5Zi6xxHo8AR7L9hXwX
EUjZdl4CIixbt0JS+EyvQgP91wb7npnxvOaC0LYU/LaN4LelQz7N/qlFy4gQm36GLufqolRmSkYO
AVLpItgQT6CsJjNl0bqA97fAwU0PQJVw0TTQCfOAVxuluMqmqCwQqempSzLlZ3UlNktJeOvI5qk8
Yj9lRTlAlTXUA4dt43n5JrOXlCukw7/skM28snk3c6mxhW1BfPFNxb+yk8Or7KZKR5K9mvLYAxKJ
trzVHTLP67Kx0we3PRB9boQE90NWNdgj8i1wOGhe4qwbj2MPyUl4+pAs0k6KyAQ9IM6anBMQTlRT
bkTeM0jpZ7l5R/tstFnns+oFtEXeXm690e6c3KgTm3wXLe3OVaRVG3UXrdwLpAhyk47x5sXMvHNU
KcvqaF4DDR7V+GaRgYJRH+/7MvWO49T7WzRbA062bIEd7zjWT7TyhL1ghEPC5/vUM/1TL5xc7EHe
G3x0j8AvuXaao9r+yVOgFuVghOvq8bs+2/qnUtPSzRxV3rpt+T/0gqUqS66I6nx/PLSFlh/6xEGx
lCpTkXUpFR+kWk5J3SfsEWwezUOTmqgUAHHHib6CG8a9MKrxDk8fk2YJaHIkiwpkv/HZS9qp6YoT
SrG7JxSH9qEBiqTPaZO8Dlrk/tLj9s53E+tLYWjuumVmfe+naXpXd9oEDLOzacy5R6ZZqpu3pgtI
ujfz4mZ3GWuqHXbtRrTaBO2H0e3KlYGvxa+1ZX7uXGyOM/xHdyCES0J7KHaoYmQ/UahShENqRJ+m
dolWvNIY2HHqeZsAcw43BBSURLGu78Ggim/HAL3CKrglgicoqtWbWnuL9SasNA/BQbgkg6MwqQjN
NtU+laUdofVzYc+OCF7mxXKndWWMzrpO31cciAkANRg3+dIwNCf4Dzmq17AjiozBgbb7NX/6pNlp
tFcJARqRsqv0TymgrfcqM0AjHk+AOP/tqZSUTyD3i9KeawASqJBC4cVojzr3vTW4m+Orzvj03k30
3XshMpztTnjQ7fHWBO+RuNWqG6xWnK2L1DH3rAehlOiloR0E9FJ7D14fX/XT0GZDA9CzdV0CSJHM
lK0d/KMkNDLbJV+PVTZtPLOIn8AhLyrBZZ2D6VmomDLackvlBVSm4A46du5prgt1jo9tsLHDR2pU
MQSpLeFN6sDLgd5JMaxG/8NRFK+TwmZTdp/Ua/UoQlrlOxLAwZb+Q0iu2Xj3ko8lOVQqYY30cbCl
/1SSywfR7X9yXzrzZvBa9KuIFzE69GnH1swz/Q29WdErmO6jZIlkwOnvruyAoO5vyISMlS8DsscO
hAjWqjcC77GP+yciU7zMTEHeSDM9YU9EwnjREQkjzWqNP9FsnpFsFZbkx8e+PoASqVhZA/8nFl1U
6hDFwy9cZ/rhSqQDvHNuJmkaiB8OKQNretc0Ndk/STvXG/Dxtitu9sOpn/LhtASsOmgj23RCpOST
Z54t/m+Zq0/YDSObCG8+FOq/8KXV6AT+Hj5e59g0w7ZrMLcboMWnG5vz/qlnWf/EkB/IjP/H2ZVt
t40D2S/iOdyXV+2yLO+Ok7zwtNNpENz37evnoqAIsuL09MwLD1EbaFumgELVvYFzSyOSV9zOwT9f
9is0iJzMeKSld1kAukfhZNkgplvg+00HRr7HdiQk4zmL473T1+mCZEpRfpiHbNU86nFongLzmEFp
V2uaojpPQXZJ6nE5BUVRvuJHAXD8A7YLSZLs/AhIirRzdBsH3b9qm+km8SqfULZNm8khqdjxYnMp
XX6ZXPjK3Sm6gFamjuJwsmv9AT3DKjRFRLfoKhXxSV55AGqb5+KxAkUBumQAO3Mweo52mtzCwWvP
hx3J6BJ1c9ztHUH4JG3oFi2wF4ZgdvCaTdP03dZHLpCWGbQS8TmOOpxpHpAexZqEFHQnlx1XanIh
m3zW0Hc282e0l3WHTnyaQa2AD7G4ONVmCD3t5kpMpq34qCun/yBDNJw/Mul05R4ArQL/AWLSP0Yq
Y+9Lbprd1jDH+8Bz+13X2iAj4j0aYnF+OCE9JgStgEMBx9s98swfbEh74SNs3BgLxna2VqhjncCJ
3drPONT5SSkayw1eCr1FxbPnj9tPDDLOXiOPda/Anx63OtjPZYTOc35SCucTA62N7GekQ/7d4BzB
K/krTsfa62c4G5ynoIecxDPg7M9+FgapVpnrzqlddI4z5D5v7amz72ww3K1zbAOXbdWhhFITK2c3
RvfVzNgRBNP4jZjC0BWGIZo1lwWto8l7bgNp2JLh2Ezl2qxMa1X4zbIwTf+RyJn4FPuLMtK4JHLq
fJuDQF43ALQC0ifH5uYRXbhfBjEiBwCiXbt3g3npjopu0LYJhwb0OcqdIp5ndxLBmRI1x5k79h0w
5AfkJPmwpJ+SLmE6R8ASjZolGDed2wuZsr74zZgAhkvT3JWGZD3pA18XRtsuibUtyAt9YfBkWivI
WcLkISgeidTzR0NXcsOJzyzZZKbl7uvYQT7cW1igizwxIp2HOZ3eluDoM4QWWcXmkfi8hIgciACM
5GenT0RkQPKzI4U5x8q41d/L2c5xvFpPAOzuvhkufqdN7ievQx328m7+RJbgh1okmvli51a3jXuU
+S5Dhz9jO1XdEhw6s/EDDPWmEz2rJJnyuTmE3PhOI5JnZWdvqmYIlySji9YO/dJrkZJTsihMnifT
r24lWvspNOkJZ92LK5C+/QpN8kSE1nKQXyjodwqNOutuS7N3JagU4gqg7G5hOvsWReqGBpZdS1y4
157uSOb4DJt80FZurhRkXPqt9O+xB5tXZNIl3D/qU1BLNxWUFGRynlZLsx4IenxGVRrzmmrFCIWX
sHexlsMhVvmIf8b6SAMSSwvIY7s9yVth6dDKHXIA+NVHEpGTjqNeY+HrMo6MnOqHJHUqnL9N3X4I
fHvT+o3/xdfdowuIhR+ZB0Yjr8nbJ7KIEtMG8ZjrfwlhEcVz9qMEQPaimL3myXc1LO9zE12rQYKW
G1DeEQ0ewV9Zo4XlHP78Sh7jV7MFWC1gpEW/rILQErZeUJ5sSQkY8GBrMPdka9lIfs1JJvn3zrFV
HLJXsZXiHJtEKrY/B6fY9MwEz1Vqob7r+atiezBDQ9tGiVctCWKfFGwS3RdhPOI4B33xcegXj//m
REQaABOcFpUJECwKlAon13iJwdG2dXHqthsi8x/ihQFmfL3skMw7DlU/PAo5s8EL06ftSd5XvEBu
WJRf4VR3yZgd3afFGN/6cRFgj8P4XyB6RykO/p6llXTXFqMzRn8VKHAjCxf/Nks7C6dDkY5rOmYM
owa7hnLQV65b4xSQxhmwSFakLh0OkG4uC3bK3NgOVgT+MwOJ0Sz2skMhEFr1uUN3E1qWV4TOGvEm
f2RgIvHOgK1V1+GAOUnyA/k3efCbQ91rS3LPspFtgdrg4VQNp2flArDvWF42WLYS6sDAau2m1i1U
1AmYAoIZCAPAUKQV3glKViCr4JmAlr3yUggH/+5VZNUeR1UGmAqZu/Xmoty5PM5eitR6p9LUutTf
Jp5oL/+rgT+NIxJaKEmY+MAXKolJmdBk6OolEFbazZXCxtF87aNVR8ltr9N2RtKixEekQ2WGFKgz
vwUgl9r/LUDkZ6cADTC7PfksFCDE+ffmKsn6rwEq7lwmZOnHoCCkkI9GAfBdf6eM1RPQMypFsO5a
t9mFOMjWHBOn8r3T4/AdVXIMZU0V23bdyG9C3QEGv9/7tzWgIMMN0kjDEpvofmUJIWnoYiaZfysD
FbHdUVy9BCj4wp31IsSyFuYfw5KLSTYqmJqgAhlHtbrQz652GVcHCN3GrGIfzLiAbdItVCjF+pzn
C22qtIc5Ap1W9RYUALwBjnu3AB4UWhjaFJVvQ8N2TZ95SwYwvGfL1axHBysD1Kel9XLm9b8YV4Vu
PaI3aDEao/NMF3LAYsa9oaGKTpNlbW2TQ1sniG6I6GRMc7ssZbtKPAr50qPgbF9GJ3/17DFQEraW
M9qreeh8fBfmqftXMdj3HGjxB/kJQGZrOiS+c9v5eZGtJxDdrwas+1dy7EzmfWDmyUF9Ds4eF59Q
A7weK6CuzUApOX9sz74hG5PNqY0y7YOla6VGsHacwhMY4m2+MEUjQluUZrC2hJRUdAH6AfRJ26GJ
sWPgO4BWyujWJDX5yNvQGE/uFJOMlMwwPAM7OhHkSh1PaW3uSMM/THYxg0XeFI28L34MEqIgkm1w
wJFvFTlKrbmPbmmgcqOuiqNZ9kC7ifIywUGxDkwAA4AA264AVDfpQeErrS9YU5zQBPuK8lGxyeWk
Hlm7tOoBWy4rfefj3G8JylzB716gk59NFBIvGSskXnID1ct7MuJTU4dITtBkdLl6ACwW9R1H2l0S
xJBWPn4ScLBCVHN68fuQGjI6O9r0W1GxUwAELoraTXEKj1/a0PV812VZcGhDHJaWKFFcGnUWPAOt
LH0W53NiQBeGg7FFlaD8C/9c/rNnBda2cmK+Iq2NL6yHqWo3ne8BYsfXzHdQyxq3lTEFz6FWpaBi
9Mo12VqVhu7LqXiaz8FROnsbV752R/Z9DohXIGIXQPpc5V3pmmBTibO7kuE/wawiZ3khBGQuUnco
e8T7w3MEGUyX3fmgEbvjfcS2gI4GVBRpAqEhddNHxc6ryh/ShYKTootrHRyy7YOylSZeD+7gJBjB
Oowg5OD1g4utWxZZaLRs5LzkZs6VA0IHdMq1XXhEWXg+bz27WxoB8Fflk1MUUMDgiAdlIxcynVvP
NkD39jIIxWM1cCescPC3wEy1N4DenRaZW2uHOAjWjWX73tY2/RzMdDh/duPewuYYl3J2rLsZpya3
wDFbKbkNqjkTGXC9x9sVu81AAxbJquy96AjuiwW5kTWI6UMTGHPgxQV+WLbuxlEHQI3pzUc7+0Ym
dBjVlMcE/b5VvME6D31pNbi4xMXizaFMwHJca8ZJRHI9NwugEHdsc6WYq1Lb2LwCZxcgOGywYyLK
DLS522EoAe/+KzDdkW/RVwcsB/GnOStJrqZQtnTXtPw0xZWCpmn7Qk5z9WDiJ5mw9145LXiQ5el+
WrnDAkBHPk6kf+WSSTbXs7+jFDTlkq9klGSOhS/ZqcoA5gbDAkfjn8ejULKC4OxLQ5pcPcspHoik
gqppgYWYFbe+iWpzkWS7PuojbZlhVUan5mQjS/lHHuTkd+EiD/yCaChuhc9Fzb/Kzp39euAFoc2q
b9dJyadDHyfhju6GxA92bV8DS1LcKRloMn6T/bvdZ9rP4l3boekJ2DOJdyA6gwGte8t8yoMtc2Kw
IqbYWSyrBKR5dgMsR2XTm7a/VcwG5Ed2ZKLVyZPngYjVBmYBFT33eLWGXPO/zblVrwogOtylaYyG
gqGIN4AC916dzpCmYRLtjKwNvhnCNAb8tjTV/O5kKqKOJkhzxzCtGmNc4uAVjZbFpCG7iNIVfTLA
zcmGad+YeXDnCH5ipQX5Z/RcWTx6BkvZvpknX1r4wGOU/uRAlyCcP41BSgokZgFO1inG1SznGN7Z
4k+zfBajme3oxjB0vQAIXDxbFfZmIJeqItS905EJDfMpvRyCbW4AJWprgu4exs1H4ytf0irjf/dl
U/H99G7zKu1V5ZX/PZGsMtLKTso69M0ZZr25lp8TyWqKz5LLGqWdKRddesFfFOrKDszKz6fSpNHK
bZy0Ze/EAOOXRnrnzsU7kcOcR0onLLEks15J9//1a/P6agY1n9B9nEGNzn5hpjULv0QVWpMWR+CT
+8uq4cWKg1dnXJDQB6X1MRQXL8ROpnHQ6OCA+ZKUXtRiUUd+aRmgpVKESf05SbbMwgYK1iRSFwqn
huSaI2uwtOsU3LFo1mOjV2zo8EUeosgjGDoyUXoplCcvpzMa4ZtGBhrD6VhHOlMcciOVKi6UTtJI
6eXBjJM822mPfwq0H5pgruThuK9RAg0WV3CE1smIqtVaNBp6UiVuP9WHoq3Q9VPg1xU4HZZobCCe
WSvIlhQVnmisRCfWFdKLFiP/rGRjXvl7jRtbJVJBrmRVGuCc2et+i0keyviTmAArBdWiMskaS9+f
GrY6IxlREo/WKnmwr87+9SYpQQyE6hGDEoSqFsDo63IL2JlClgFwCwUqKxJSIDKUPhSNNBSIhmip
egnFR8qjD6G4o6HZDt2utzTwwIsP51ke0CfTdt2fIKmpt5+5kkcAZImdPWK1LFyRkMCHmG59ug0i
+yfyu6cAKvzomHtn0vcoNkyPbMjTo9Xj1AKc6N0SBbMnmdKSjIYDPlKDFfc7GlnCn+7UsLGq/gY/
/obikpzcIxSLDgsSZrzHEQmS7vjuwdxXAWgoFWCB0rr6NJmyVdN+nEzXJhPv9PMPRfPSZLHDkUWv
/MNs6sXkHOIUXEjlNN1Vfn55QavUQi9ZctSrtjQXpA15wXdzid0hDbG3H+/mVCw4qxkc38xp+YY0
FJDUNGzRIzJ2Znw8GYuZgA7Kd4aIVXycmDwonpbop3gUChuV/emhZ2xGg6gGrGXt6xs9jpH3LWy/
3oKKx9vNvY/eLvBW3AwAz132QeuupJoLOrMrF7/1XHLR2mwOb3xRD+Zptos+aDHuuLnR9UGwKeVf
/dJ7G7ymf0HHef+C37DvDokcWEby3oZVdiRV6OKNm3Bk/2iYMx8rynTQlmggz1ZxUvqb0O7bFbgj
tbVWdGhxGIspED9OsdOb1OHLLKnfq7DSbobMNR7p4hvetm4sEN2llsWX6yaOjcfcTs3HHFxhIlG2
lbEa19dukiB9V74cWNg7o62CRYQDEL40UjSx5yAbX51cQjfBEw84AhbzUVTu5taimzrj9EiJHn9t
krk7qLAz9kyJ4+l3JALqZwrwoAgpFVdHSZMo7sjSmh3VcK6jyyFy6achrSmKszGVgnxm7JpdCh4P
fM8qY/KlUJ49pguAJOQ7VsX5Ur3PGt8ekTiq+IqqnUhBFxrivHJcNUIr31zKhjSpB6BhZa2c0xzo
qxT14v1Z1+VfAOqftnQyDWT7vzXwgG09Ovkb7U6/vTiUplu8j/4eujxCVSq05PabnY7NYxHXDx1H
364x8uobqutbEN+glzfK3ebVCttNM+vlN63T+21omeAlEGYsHg8NlrvPYZv1R41NKM8WZpaPTiYf
aMG3oZa1yr0r2mt3A0lI6U6z60HjvNizto5oyV+CDAitvsNRs8UOAGvzfSSGHdGkF1Uhh8qYtFmZ
ZHeO3WsTiioaENOKY2naEAcaS9e9FTtLGsoKzhl7JmuY26Os+ZQ7Z2BKrKeuEJg7v5yRjcJ5doGu
VdCmtEeyowsfUzxbxwK0bKHD0OteGB/QlXXFLgMIVQus6hOKpEVf4TVNDFHH8JfcxUrIALsrsopC
dOXF8NufVzIAfxlwIL3UkHtYZZ7NjpVJ2PPilsZukDSHyA4WNFKXWGBzqyGZxTAjeaA31dpK8h6g
rr+QZm3svHpQa99Rtzy1wYdT6K6Zm/uy0V4p4lED3Epf3VFTPdnmbuJd2A4jc9bZFGVLhRhLKHdm
0IKSuk7xa6p9IJmRECevALEnyxI1DFKfEKoe6Wsy9XW2cDokmapI34Jx1lnSfocuszZuzTlr72nE
9eLSgjZOHj6XbT2eLGSMwnGWtDMjL9McZAyyv4pBFoCguI7hDLqDn7GetzWq1bEFTeOgvdX7HPUw
pfm9japiGVhu9NTUsbaJgV51KIysu+3CiG/qLjGf6z6xFl5SGu+9362z3Lb+Ee7IkJnfkai5dK/A
OSfd86rgOLaxDenOItt4N4HwC2ZMm9wbPQF2s23NIIPB9zN9B3KApCxtDkZU9T0rvzDFl2gTANxo
FguRj1/oGYpWdrOdcvm9TQ4UjuyuYqrAZAJsLRlTyemuHudTTPV00kQrp8PkjWuUpjQHFNyiILvH
grjV5tS81cFmc2DAmDsYHmhv9mREY7IM0YuPVCA4KBYIe7LUaxPjBH+NbEOmLfJWgIYWoT0RumAA
S7HqOkHPex3c6K0e3NCdVwWnuz/KJmFM2jrA3n+hxn90Ma0QhjRBP+3HpKhvlJd6giuZ9FJB6e7K
hp5XPsd/eP5fk39mimPgZFeM9Q4LDHZINYMXi9E0GZZ9uAB0ih2w7oqLhRrTnbJRCgpBLr5WBCgU
tX4os09Dq1D4SGASclZhlFpN8qms6IO1nRo/rh/1s1BlUzXrE7RIn2e38sGuwl4N6bk+k6GCvNih
J3YnZ/7M7jM3Jft09j+G4V0jp/vsB6Ogn7mSTD5gZvBw1Rh6vgLmdP3I9TRZoXYk2/ChxFcydnBI
YVtauolEn2+odYISOziaNpAUgJnCvrczeHqKMfyZ2NbNxNL4e9WZNpYHfvowB0BlsOLM3iX2kDzU
UXfhZA7RhVOUejbqfeAU2qG5s/PQkk6lcEI2fcmBXbjsJ6/8lldRtcjR3nDvcNd7DEr3C8kBbDqu
cb7h7uyhrL6lxV+JNdpvRdfhyUSPFllpTn7yHj3Befe7d95b5F3mgEJU3q4IynvUACSRg6S7nwVg
CBN9qkSSyhqeIO8bRJsL5lSzEQ01ZCRZU+mWLtLeG6KNI7DONI7iymuKVk7RzS7e+3LO0vC4DBfk
DU5SOrZXT3AxmWdVwbgf/GqX1ObJhgznoayDL0KRtw1OeGs3O1jojN+MXTU/9WBpXzooKv0OJIv7
uYkatmhxXuSWwc8w6X+kbB7e5szmqyDl/UPXNvPWCCzrJjZsHBag2Pk6zmS593o/XsQx+uaHiSqi
NzMNTnE8dCtsC5yd3CQ4gZJx9Al9XUiuYjNg+8ZBUY9es5pGbjsc+Fv+GVfptS1FkcJYuFkvn1oQ
+WkwawUaJ/jPwe7dtV711S0ywOEBmX6sOQXyUWYBK3vGwvtn8G0U2EhuP6cLq0clpjUC4hwwEyef
2hv5BkDp04tZoIyFfLr3pLXDn5ZASXKED81TW+W8iZLEPzaoA1pVk9nfTWHFbvTIHLde1QePOCpG
vb2XVu+xP63o30hj1Uudzf5bG5Qnp6Dj7KYtcXKWaW7wCFpovmx0vXqP4ET/sLOeAsi0C97GXAPN
BMBK0UVz1OKhPqQ9j8AWaGuvWmV9o6w6sIh2umZY35yCIe9lTOzOZPnJNI1S9qXzdGUaRIn9jUVe
K00za0QWRZcERxWQ2zvX3rICHffRJ8QSLvFJkE09si/UQkk9mArNXzZdAuYp2kg4G5CCgoxZIJUw
5uBRXf2Rzn47Kr6mw191FowG+nEX+SZK3cBvreR0R7a9Zkaoz6YeGc5GkJf0urk80cyP1gp5v2gf
iIbikE1Pkdfn2Plm+rPVYDHqVvZbU7T2zR+dtKB/snPv5ATCki2FzmPz5BQbw7jJS89YA/jexamk
pi1aIEm96H6Iqi1gktEowN2L41UveczZHYnCehxWWVeUoJz2shdyd2bv0r1MilUZi3rVgoOQ0wcF
HNmWvBlW+diXW4pErvhW0BZv3VAOh3BIQDLLiiNdas6Q2bVzbJb1uYjWShMkMXJoNCa/GYzWdVzU
ABc8ezfiFJycHZyoS+cLP+V8nhT1X+iUoqp9c/L1lcPQ+0SgTUzgLYW8WqdYQD8QcJPeR+XKQsJ/
S8pZm+dDocXpgrQfHSjGdHag4YXDPKBg5RydXI05O0UnY9uuTtHlkJCjfj2OcujGvt7S/FcOAPQY
dmMCZp0yG0Do1qd3rLP1Jw0f8pvATnJQ0w7GE8mw9tUWo20DA1OY9Oj6f5iA6UQjurSGxTe9nzir
CMl3kA274yHW01PMQMRMAtQHKQ97xIdLxRxFzNooltK/KfHu0vzeWSmP83OWno43YsyebBP9zHQB
Ui9ACRmK2Ng0IX8cYTcvNRfj1N5qhl5IObmNLKt6gKBHJ+MgxxGCXwswHhFaqun2X8Oo2ciWLkbp
/Igcsy7n59xhryCyPRp+Gu18QXRNF0N8xdCdMybgzFaaa2GVJMepCdmOXAr60rm2ofGFnm6VIxuC
vRUMa0DovSem4d+agY7/67mN10mP//p4LLKXnuH1kbrTtOhFITvKd5ynLvjLFqZkILzrTvNvaRTX
c7yO3HLckLmZJidvcigax3nyur9IR/ZlZUvvOtfTFbArLdQJO2lU4NSkCW/6sA8lgKMd6uENMHSQ
ORIdl6RlrPkwDOaTsfIlEMdchPrMl+Af7TgOb9jZlyaiyEBaAyNosEpFlRpDUefRd9i3lMrSHH06
aLkZ35MSWD58rTk48Y6FreMgJUi2YkSisEAz/x/tO+RqT6A2Rp8Dy9srb7mXxwvKvY4+zm1d9nfi
GIDP7L3y0UeR6l1cO/0LCpfHZdpawU5mbdGutp1mdIfQkAKlbnUKlPkmU4Eyv5aBBpEK/iyQLgKR
dkjS6vRErb48HRoN/eSskBPceEYR3Fd24N874m5kpbVugTeyvFIEfvodX8fuXsk7zdRuRQxyV3LQ
l51iKAUFP8dQ8o8xBpa/pVOE2pYKy8PZmvh7watVqHvO16lmzsYpRhBwsyB+RdrqkQxMF9294Ky3
7kHm5N0CA4ivvNKI3pGRl57R5AAURHiG1RC/GtnwaLKEv8emaAQ+e9KcRWxVO1evuiUVCwDcYjGm
hnUvywvMrlkkVWXdt4I4kkoHgl8WNKKqg6w8OZHoYxwakVzEotCGj/zsUgzRHLjQedocWkGoWoSg
OjUKCzXgXaAPCxdkO1icQKguZDhO6LLEySBok4RWOSs7gDYEU2xfeCrToB1/C65iqOBKpuKSbGIX
wbOu79HnR+8CvRpXAEhsn1LL/Va7hXvQBbrvyP32zvWzPelI5PkoMhtYM0t7kgWm9s0cNOfCyUI2
l3R/dAqzAKnlL36ss3vCOsXLobmvQcgSdvodFwOSkA5is3F0dOtb09YeUIpKTa3Uq3rd+mu1DUrR
0Fy4JgwFCcJAlhdjBa/Q2eBRwIGTsSYboEeAiBK4GV8Ea+VOgv1kQJrWPKAbySGh+LQEQsfAej4C
u21JQ5MyvXQrXJIS+PM0qoWxxAYKdDMEB/Y4LqU1F+ljA1/z4WAkN4MP+lenrYfVPOn+ohPDC1LX
YbSKakGkr1KqTKUn76YD06xYW5KrtJeqcU5Q/y4MqhGA/4Vt7tHcDzhKQfxHl9QRjF50S/x+ipTr
gi1QN8xipRwbAL6ffMjxUx/SKEcKPnKAeBgAXltfNEdTP/M0A29pHOppRS3QJHM/UnUFBbCVkM+a
QNsiCCou2q9J1aXZtJKI8KSSF8HgdRWcFA5e7WiR0ottilLIre/bSICkyfS1K6e/ZzNKH2yL60/l
4N+ROMVaTFp1/iituNWkD45nzsrKB6whCAg1ND0vDBMbu9ED6FABnqxdMWXxszPbsWyaSBN8R4RZ
8uWPFuBjeNTC+TeLafZisDCgkeZsgdxwCl4n/zTLnyxQl/c90W22NH2Axfk2u4vBkPZAl7LOoo2b
BBZS5n3+wA0nkwphi1PU6MI2Yyza+GdbFUTYNk0EAqfSQlXpugD+aGtE2U2edtYy7vj0FYmpYTm0
uXkwjbz46sYLEvsBYF7NvrSWQzpMX9EWcbJCWfiVVVPp/3SNs+vbkK2wpp9BxvoL6lietJGmabv5
03M5ryiiFc+HF7mrLEJ/Rv/RWHvOg+bHt2ncRsc4SftHujQt2zZWltzFVRdES7SRLsHWU97LYZo8
ar3RPZBpULLiMX9Xvq47sIcwjBbDPJzC1WXh3aHJJNk4vWF9AWxHCfC/xkR+AMMkTVr8XIa9cg1u
f7E9rVonQKPZ+mLoVwFfpqypD2SMfNdrFfXefeT39pdM/4F3S/aalNr0ZI9sRxGqzNKPTl/kiyZG
2jxwR7D44JUP9pRpb8cVvtHEO58uJgCDlp0WBOhe/SVrrTeT++nj/9XJ6/LscdLw1gMukrExAK69
AsLguKMl5vxx2DnYB1RmMO4IUJy0avgffOsQ4MDADHxgY1ttkYGol5TqpEs4QObrvF5SfhMEs81j
22YnGQ1J8Zmsx+qw7jrJk03oWdwbfphGEO8VoFYtgLastJPyZoi0LS/GZmN2VYGODLDHfgThpk+r
04BqJu3irRydP8AfleqoWX3Ez2Evam9oBlKIkPa40RvXvcX+uwF66cTqcZEacX0sqvjYlX2zzyyn
OtKF5E2nw8TS8mxltgWOS1DUkG5Jb4LGco8OxhsaJWc/GsoJPkalgKRVlzDg2UorgTavZHRX0cQ9
wKD3KKu4kfFIA2iP25aheSvztPzOEMCclrhEKMHaoF2xA9wThqRFlNMdaXUNnSdkDI4vY4EK8G4/
Dll4W2X1O22WaDfWFn/ndmA90WYJNaszaFmZdUMbqLxPpo0vth5kf/ZWu6sP3nlenLzJ3E1qYL+g
M3NN9uTdZwwElw7K50U6p3c7e9l0c7OLRQJnqJp554NVcymHaevdz56/pxE5lGlxwPtnvCeRcidl
nuhw58XJveW2dx/WHgAjMRU5nN3tse32to88hFFZzcJJ/f6Olfrw0sfxthVfbE3toOTFS/I1Q6HQ
VyxtQRQ9ZcOVmVdEKKYhM/GlSdFKFhqg+C5mYM85R4NNAO0QO8oeIzTFnUZ2haWP0NE/u9Apy9/9
SEdbTbI0UN3Z8LeoKUy8+gGno1ledhMZTbMF4lb+FAXIcxTjYLzX6A+mjO2oh689Mu9vWg0nXgMm
p0rn7MZ1ZjhFIK9IgpgtM+EEmp8lFynbs1M19W+t7d7Js5KgDwFzyJwUEOrUT4Z3SRZwQDqHVQrc
IM9dzGPsLwbRM5WCRWzBmkY7IFNjP1f+yLfmADAK2thaTlg8jLW1kbten2UnY9KS8ZzrPSqWsdHF
rrWUxmJkhVZzx5IA3ftavhjLwbmZrCJ6biNwfGOPwxbxVKJk2RXqostP6rKZT+pkHAUuuVAPOjqZ
tYGaiFEe4YJK81DpvvnamZ3zUpYXA2h6EJVKTYPC8/MgQdP3W8JRyxZGb1YLAFZUCBaLZDattygI
GBZAeb2hYdto02IuEvQ1CC0IyP/opFmglXNQ+fH2u1Pu1Pyt1YYnswq1RVr/Tc8MqJDsZXL/piej
wS9NLTS/Br80ZBYmFmk++IRlZezN1NXQseP/MFIcQeX6FB9jbeqXSY+CcdtwfnT493nsw5AfPd/r
wQwCBrwht19OBzkR2w1dtOhBen+vattBeLPIkz68VztS1l2KyDT9ZaV2pCJW6Kbp/cQlrp5A8d2D
L++QEcwYAekprL0qxEs1q/0DoezRhZQKb4/8zxZGYYxHZUt35xgxNTEoV4oUZrOcH91LWI5f2Jwj
yyeTaIEqYm+6hz63x9uhfI7ERoQuPuMPqTbZWxrFmaAqnwTjeEY7FJIm6vajz38zt/Gfc8Pbf3Rw
a5SoywDL4K9CGwCxAMCFxlRD89FEluWMZFMLbPLSDWQEKbvUTwguij5uEhFc6imkvBWeieGZOE9D
CQ8vyx9DUuu7aRhGZ4H9r14nw92Eupho/WvEzaG5H8ggjO5ruxvuekPrI2D4SHMrTJt7oGgnm9Tq
bFRH4LARB7cokK6x2VsVAVgv5ckhHWOSXp1SfibzU/Pk9x+M6Qgza5EiPL1ISsZQUDDHd30T83Vg
G/arVyXpYpzc7Gc+vkQmc/6p+fjaRmb9VfN8tqoKK8W3hZnuQNJm7ctc43c8LjnQQbnz0dtB4/Y/
YTW/hmbcfJ1C6+SND1u6MxFo73blaW7Av4He2NJliROVQ40+i7ZmZfLrsiew3ezDdBpugbnt+Yte
2PWty5dXzCM4tpR2VDFFSt9Ffd5VTNKKmKnjfYhpi7mpqkoFdpJMxiR5aqGWDaTUEWo+52HjVAG6
S9A1+JjN+iKrxuiZLj1+5ys+usOGhvEcpo9WiF3+RwuKMYzfeGpiOQC2uBxfcumX1kl+XqCDElqo
rs/NOhyKZvkZ+ihpcbrZLAk8lC7kRtCmpHXAfSO1SnEVmYznHt2Qcv/VOUO4Utl4laeXmXc1/sym
Gr9O82TeXOfndZaZMtv/mZeSxdqFP9hzs5U99jgCEwBI1ArilQ4y3zZ4HjvRR/Ln7pN/7TJRvnYR
nOKpOeiOTP7vMjCNoKT2EPAYHzRFMyMbynKWPiiN7DeTvWXlB41CiKIQ1HP20Vd6yQiMxzKqciMP
8iXZ2eJKLp9KD7OLp5IzJpsTWGHGWrZnIcq5nuI8/quZsie8FNiT48X2A6v5dy6SCIaZjRuvagpQ
gCJbIKwM9Kk+8ri3HzisSGxjDY5/HliNv6wsbpibfIiSvZuV2TJvkVpUW0VbyDhst6hmAGqFxdLT
WG0Tr2TS2csalJR2/hEnPP39mACkleCveQBotLjh5T0pQgMQHqRgQoGT2d8UBlpSLhQUKhLgHcrD
YTNf5pUBhu5+0p985oO5zgvnVTHYU7bEe+NYZ657jJsQp4dd6t2UaZQsnGLAUWHVa/HSGdxhR85a
3bgPDppeLdJSLNYDjQbbUz0DZEl8NKsE+Odipm7y3ZsuTZKTdV8DwEfFSnTLfbAQS85EsYI+GFGd
57Q34IJ/wEpV3/lYph4Lt2VHbbZOF5LR0GicB26OOkhGoCQ51xN8NUeA5pAewiRAva6T1/zejkzB
qxX5t2HrrJKZNfd+7uGr9CwrnRTDugJkByjMAOXQ2atWjMhYyc/+JEeWAH85PwBydmgby8EL5he6
G5F+knckq6fgUvuZXf/Rg6KsWR+NdB5n/A9rV7Ykqa5rv4gIZsxrzlNlDV1jvxC1d+/DPA8Gvv4u
i+w0nV19Yse994XAsiQLo0zAlpbMV8SdLHg66n8nFerN1Ebvf/NRqHVjowjGQbHq/q5r8DGpM1PD
ClH2SRVvnKBajNhamoQKI7kIAQfXPqi23t/pOhD+SCgxik+qeCNGMs34vnbN6kwfGn2IcMU4NKvp
I0UBMD8WRHXAnogvDa6EwWONjPGpRUgQQsBAtsyRaGkCtLNMCNA3z68CZdoBhqrJ1F3rVYVWLFG6
ZlhkY8w3FOYxBYHMTvUgb7DUb3/MaHRK8SFTIAmeyzOepInNdawB6sQWeZkcCH8brB0B6180TXGo
UQ7S86rm8YaDSiYR7cqh11jaD8Zx3IR9/JkWCIyqqsA6FdaIj2usEXwvlGCix2FlneK0U5d5qQ/f
3TC75Sc6ICQ+sz7IsdOv3vKj4muEKr91BrybMl76cZ699nV7ORuvZ7JXnvl450ZoRzU+h5GL/AFv
tFeU8Ofag7E1G+x7ymbMLRtZWLb+4iX2pZdyE0NeGV/Kyt7/R1lp5M24ZbT3BtNCVKI1HjW9He9t
VUnx94vKB107LHODodpUHWTr/x2HrfZLNbGK73xw0lsdoY9qk2IUfMPPOZwOaPPIeUHCl+4ZS981
jc8AYKV8aJwfdm/Fiyzzi2dDA1qM5aBsgx6Z3b3j2xdenpjLIAZAsTugCiGzxvyZD623wQ7lhZf0
5krzI0H8yZGApVBmSkeMc2BuqUnAUrrfYVbG8izhriSv0+B2y44rL0kSvSmR89BEyAmKgwYVwyw1
XhJMVKplqKfYaaj3dO0gnKhRK+MFcI69h86G6VoY9ntVq82zLg7AaH2prLbZK0kIXMCqA4BeY2nh
rtTCaEF81NPUNgbG69uMe1IgtEgJYqaOJDLtbdzpGvLI+J5FUX0mqCtuDA4qxKgfYdughGnhd+qq
8Nt4Q+hZdPhVwAmYc2T+8CEZVKSmrRBRfSuEaG2E+rkcgDXi9+HaGQqsW0p9omadVJcm/Zg4j+dN
2dvbePBGDPtTgaP3KzYWIYBg/e5Zc4ozNtyH7y0HVpOh+qAzBBeUQT7RiZ/ofoM69HjsngE1M3wn
uqoZwcSfZOmMPun5RT/xa0J/KPR8ob9V9Tc3GqtjVyG1JWvbjSawnibs/JKp2hrQVGxJRInXZGXt
hzsinGUCyLnKEsjSREOoo7ZGtTJUXScsnquIVEViMbCpg/E105zhLhJbvaYogBmIMwQxItr3J51I
1CnorZ6om9RBwh3yImNXBUpGVRwj1Jva+5ZaHANxNgqaHwfpPlfDy9lXfHmOrZBc5b7xyVDG9jtD
IcDmGLRYj8AS9/W7qWhcYJ4BcGZHtMYz1XPzk4M+x4ij9/mco9bMA2qzZvvpwwYA9fzgdhFqQ2v1
uCQ4c9kksHNq2lE+TgXBZDNtneilQmrGQWnKFLvGSGnzjBavUWp7aTqN0RywRTpvUi95LvVKWWq6
V1UzWQRcK1l4V5R588Rjsz4NrHnRkfaaAEI29la8yK111KCs8LLr8pOd5vafmbWutdakig5XgShN
8jXQLAEEEfv4M0zG+KnxXedg+ixbIyc++Ct8HIzM+VSA1bAuEnU8VJHPn0IGLHTqz+N0LlilerbW
RJxIcg90T/szVWsBUMougi6qkC2oP4qjeNEkKd+0nmtvyyR6pV+k1RQeYIzj5BQ2hv/tV3on6FUT
BTd0ABbEE911/Ff6pZIeyf8rnfi/0M+sZjZuw0LlEVWDvpcOEswCiyOuW3yxcD1aDUCOf0mHaLzT
vE6fNktDC9FDxEZ7p7hPq7K0x5dubMY7po4XNiDXIQ8r0Rpk9lvZYTRK7Skpxn3ZZ8Ub8EjVo+fX
8bIWTTPsq003cmsTpXb+VvQZWygAzT5Rb+Q7m4hF7berDiI3jjlOOgymFm+20DFYhbWh3ljDSjjp
oF5uWRvm8/ab4lnBY9z8hSLNZ8LWNSuWY5um6Z5YWDT7qvOsDbcRtK/8e44usZCnnlu/6QgNACIF
Qfb3V6M0KBj+euVAIYm/qqABGOIi1BHOTg9DdUDJpLDS3iM7a3Zl4rSbX+k68mR3ihl0mwKhA98j
VA6ybFN7Jzrx09P2C7pS29gk9VO73jQ9MFMiN2+wk6w0D8wFzE2em8B4SgFiFbCoWJdW366mdsjw
mGhrdQnngASJiUNtmupCDQBcIjvwSRHvTd2IF6RZMrvA+vd6zzhJuu57OWo61e0K+yW6i0gNI6Nx
SIqLwUhxFmuXcWQHjeMYNsa52hN4un3vmJaV9bg5ih3vsTkxHOlgGH6BSgqiPTtFBDFiXQA6Phyz
yOiPwBxxlgOwsJfEOZRuXGzodMbZ9WZUbJIaYXFRkLfLqSuykGqYeka6xh45Hu9DMq7DqBnOI94n
zkhMQOY61ihXTHWrE9Golw4tD7WdFtmfN/Sp01Yu6kYtHLBKCZ3JWCPT/aqOaCRLLEFVTuoknc7o
oLSwTuXKsPat1tuNvdYt7XercvgPrnruogbK42OZ9uMuGNRiV4y1/+REuYUFd5T/vHD2Q+gtsjC9
cOopK3ZAzvWfWBlfOXMNJXk6160PzLuj70G98P4TFXihw8J7i79d3z3heVUfFc1uN8CIRIglUEAA
LjzqP+YycR3aL6iT167DRgfsR+bWR/cLGUu9w3d7vzFcy94PQa+vkJFg7wKzzd8ANfGPl7XKOY5Y
/oZ/gLIMvVd8bvB7v68/iVokabavc6QYkAhpGKBsR735rYZcaEiKuL9ndfbZtEXxRhoMYHmvSKQb
K33lB+W4NvTiTWuYdjZdfO6N4qzJmnHDEQF6BjyfqDr4e++/5SMtqPdw0ccbhkwepVt9pfOG949j
/58tCxJ3OzZFe6TQe2OMN2WQjAeK05dh+3RGtNTy1fWIbbBLoD+25+9umKlZVch8GfTxIJVM8hVA
hAFy9lPLLPh/dirsQIIPsmWtdj+t3dAKTO5bpyTR4iMt0RCJlm2qwpjR5UqO4GdxfeH/lR4JPZJ0
1c8TD4CSYtFI6hd6iJ9IpWK9dW1cnHo3fmO1F/5QXP+RtY73ymItQMXMgR2s2KjuET2BYkHO2Pw9
Ogi3bqIfqWslS53pJaKpeHSw+1bdGJVmvbA8m3T5nvdwo8ts6uq+KrthqZtx83carGnUG11Wrqkb
1GCedOnAjLjXkQCASKjH3B3McOGl6gJPkNhHAqyDDHIl+9txXKAVGeOH6afagutB9mokXF/qcRh+
s4EQiNrGqK4cOlGP4jJGf1diQXxXjTlK8SRxfVBD5u+Z1mgnd1DibZwa6b0VdHxdm472kDaWh3z7
Sj/AEH7WHGRnBI1pftgMKf8ai/6JFO/ZDJTgLbMYymNoQX+KQpOflDGv12YXB2+xnrzUcRP9Y/vZ
vhhU68MZjXyVOHF/7oNeO5SaqW40Q22fAeuVLIjXZ+OCZa3+V63zchmmtf6QW4aycxD7vFPjIngy
/AjVwdKh+db70fO0J0m7kbTniZdsQPWbyjOR5B7nZT8TQCiyN2lQNxsPEn4H2L1m6yN3DMifDd7N
uV1vscKDZoBSvtSLJcNLL2peXXrxRM0BwZr8hZWBB4orHFjRbAHjXgPeUcQVRubnwJP+IeBJ9pTH
7IHIjRE2W2NkFy6DazdcqPhnbgA1FIuvpBFleBSBRVQKqKLGxPNvajuVcYwitcXqKnp1JVCOko/O
JmaSk91CrLaddnerzw9cbDKGSo/NNLfqUKydYwHT0wbgLmrdc2JbtsjYYesKye/PWpHxg4Z8Tbzs
obeoPP0hsJotdRKpDP0tw7PiQfdyfDyXNSBGrtricbTXKKfB1tSLulPdoc8tc4GSvN0zRzwBQkq6
LXXSQWgD7u1cm6Z7yLfprMemssa7uFfv1KqMzon48sNiIW51PmZLU2y4mVg1x/a0jlhA/8Lhcn3Y
hYKDBFwzsJ8uC7nhFHSQtkq6dVGWck0BCSOwMreq3mTrihfGSy+aumhSLzFTby0iLqj3K9kh17MX
18QD3+jzba7gjbSrbKwkcae0DkaoX9qJXeBHC1zxO9OwDpmuaQvPFBWAclGNDrFkqDPXiJJz1E5E
tTo6a+oiWSu+qy0kbeoQzESb6Zl4ki5Z0wikMHbsVW7EzgIfMvWOvlbLAjWCxtqod7SWSM2sfkds
Y4qlWhNlOmhhlw4MuQEn2SxVVO1pWqzTy4zASQQYMj8FicltLNRBVVl2aKKx3jciclpRHHXdtTkm
RTRNCoG+PcUOE14kXcE69BVYKcaauEjJ1DYpsppYqYsOFmZ4YWuoKJdjzvIV1XlQAG2OUFdRciQz
sW9bpj5Aw6kaCRV+mFjpNETOydTPDU/bWmPAUKSLYeN00emZvcTbKhZxxC6XE62jnnlvjJfsmLe8
WRKZt7W9LDiWmELXHd5TbyW5mqAGlyCTLq8agJ5cGgWio+quOoZ9k+4yJC8qiH1mPRZZgaXy6PJw
h8dUiuIbjnHmAyqcVcgqfS/7tloHCD/dAV0Lf01psCv1TtToABsDlNuC6BWC+NamztWdKdiEtsrr
xUM6r0x/zfK4WrooLrJPm/ZcBMbwXumKtrVLrOA1AIN4Z57/T2K30UMHXJonwUVkpJvoE5dZFMN7
kXk/aju6cCkZP5sVErHxyFm5ueIu5ZoVrU2x2Hy38EZ7uBSHxK7WKSjtzRzo2e7HNcmWv2KO426+
G0JW0rWf8qRc0q2rDixnZCKDY2uLkCXDW3apl75pcZee8y4rgLgooqHM3tug+HOzSUSzqsx+4eB3
efcHIeJSjD8IUS8ekGJNCCHrxgPtZiCSqVgrRQ04OIFNWTnq+BRpKGOHG7KMVe3SSbyl4atPnOPr
SGBcSknq/Ck5oCDevJPU/pQkzgSSB7XAWo1dFqgq42VrRHgnp8TxjHOq51giLofaXY9ZkC1RYdI8
Uw+AcLBELLhjXblwkwJiiZzBXdu+i/+Lq4R1ldACpLCicikKIg3hAx3wZMl3ne43C7vNI7GqXbIF
wK/ChV4p0T7qXEQY0cFCQkSgGXdEIlmiV6znS2cw843sGHjfIdh7m/hRxRbEayIwcm3jbWhFUpI3
xfcZY9F4ovFvbBrC0NgYKsO6AjajHjrAcQIrqzy7sYVPbaJpUfPXoGX+AWvqKLglDig3nm1TJnAR
RBORtGDOlWcl9sp7IpFk7OnuksVA4PA9wUHaXR9hgmKsaUAhP2KEIuH+QZJs7H5tNRvb3TTgJP9z
hAsJOtLZCGhSx/UapCFEF9chR6GhrLbPtqMYZRqAiEqFRLHfr6NigbueBhA2X0chmWm6rjM1NXtL
sxY1XppfQ0tZ2mNro4Rn2e+QTNRuolxzvqc9kokK+wNv3O1WqYp2aw+J8xEqB+qOY6zfVL7Dd54K
HDcvQAWYzrS/N/hHWwPhGmjSCH54cfN0T/QAv96VHejuQbG96Llw40ei47muLAdbRVnq0a6fGNc/
id6aA4rEKbZ6lzeegV1ybKLSwFUamgtsbGJPVqmSeywFo2apkzrfyyDNAcTB9AcrsbQ7YACUS+ro
Cu8za6vqqbTs/DSEhTLRIy9/jE0rfB4QWnqwDN9YET8bSrg+Yy965uh7LDb1axrZx0whCsd+A1I1
4vKLpt2QqUVzCrPG+siwubkNasxUoI/OB9aeScys2m4T5yPfaYnhvJUVm4avxExVfa/tsxhwrn0D
QAtxHTRTQOJ3D85gxM++Gz4SXTOMy0zFTdo8oZ7hpy34UXGrXPYuv8yUipVL4C3gVqQeYKtpphJV
v8wUdThpkS94319mqrOTcrp5YqYKMVNFgQ+4JkUqFA1teuU0Uy5Cjw5l4egrujTkts5mqrDSfk38
Kg9W+aiYxxI1DhYI/zQe1JR1a6tDjWosH5gPRNPKhANVMPre6Ln5gPoO5gOdoeZ5GibJxETsBnbm
F2mQjnsSJK4BWd+rNK/YStL01jX3gw88khkN4CwPAkntqp/Eeed8qpZbHGiAiRRbfKUienJNTepQ
oyrcI7s0XxCNDk4bdPfc/ktSSHdn5y96HYeIg8KVkAEO9uRWfVGySSPRUty9nVHpPdCZf85EmubD
2QC8IokyBSkRi8bu702gHRyl4ZbHtKXqmc2GNJG8xXNzCxAJZ3bJY1frd1ZWTGzSHCNlB01DsSxJ
QtR8gSTnxN/OaKMXb8PASZczC1F09tQN9p7YpEkaYv4Q2tvdSYtCq/EWTqaP2JrEnScdfYb8gJgD
DZJo01g18JFRCecsSUTvEIGJCPPqTK0LCYXJ+lLPdqSNaGEL0Ha8byqTlRNNMzPs59nftDYLlWlG
wiBbjEiduicOsjzkFtZM0wjg39dbZaUoUzV6arOSNHVk3cFyk+9yHqjTHzZ55FwclCjSQeXUGEyb
OyjpQAEAZG44/W8OOiSzmSFWjZmfwO8oDzQAHbhwUCdSLg5KNOmgcmpUFPq7Oqi0HS+qL27VhEdJ
ws5BuNJ7FBwlZWS86uMbpG8Qh0Q0ujvkoIMyzoykTuGkunDSqSVmk5cI/yEnlQaRk6KsBqqIC5+f
9DYoY+dH+WZ2r7hqzxyUrOFKVyy1YPzNQa0MEQ/SwnGMnZPVu5ODSpcSDmpoEUcal+0rC+mc8kbd
OCeZ2Cu2L51TWj2G8crF02RyTqL7OULTYs/NJm8ik8g5+xL/2HJiwp/OKbWRmR6A5mxDyycHJZJ0
UOKdaBmfOyiZH3gooxer/aHNleq1xzMyRW245xx5i8868gaInPDWRvxXcVbKun5NylS7cw1EMlBn
FmfOgULZqJnnBSCUHGVcTb1inyD3fZTSEAOgyhRgVMyo31GzzP14qbWWf6RmB2RsBGRz525q8uQO
LxLBI7UEYoe0DdAjN7ZNCms+ty3NPfvWNkMt1VWUDsIYN98gsfJiWzEoc9uamEWTbXTVeJUJkeZi
X2wzzeguFbbZWEc4j13/OJa9s+yGSlu5yLU+08HPkNC6KPAduVMT5WNqyu4W6YvnJHsrcq6cvFTw
KlfZBnksC24obENsmVpFKvLeIRF6CVs7LoBDh9K7jORY2FxEiQ67OyITf30rQmNWHBVJUHRnT4NM
41GHGekX0yciSZNu08ibnaYF32cKSYTazHrVA1s5EWWygKQQdHkxnXroMF37jemTDPWT6SMr17ci
1L6aLk2bZMl0GzU/ZrMueb4yn3pJKcynmSebZ6aQ+f2YuptbW6T51DObRzK/RE2Y21tC7f9ufiOc
5tY3yGl0OI20QY5JZz/Nn1lB10aO86X5KDTtrDPHxsOV3IVsIxlniPhRmD9zMxrkar5Rjdr+1kdp
9sl8aRv8mQNR6Ohyt0bE8PChIhP0yB2j6jcK6rGf/KE3ohWdqmaCR6uSeWve6SWqzoj+DFlbyFNx
wpMfoiTPitr4tMjWLsJUFtQjeQbBOI1FPUPuBAe/yVeT8K0eOYKZm3edHWLTriwQcnTL6CdMUHnA
l0ML1Co57KVHGjzZboZDs7XT9IWGkOw3zdk4wPmLvTA8EodrNSZCD8TVTLLSKgebF4uqcdz17Dov
VpMVlYKQjtHRMDk0zaRgOgXKLyqt1fk037Opn1TRPJaOc5cMI3DZ5JjUMWuTSrLO70oOTIAeUzKb
gtm44hKyHIvMYjImHpKeRiQdSlyfk1QHxqFvVw9xlNQP3G2rB2rSQXFyc1kgZ2Ejab1R+qdUG04k
IOmOi4L3QZGme9lh+WG9axnSUiWNJGIEz0YxApvlqAj6bdcJ3jAAsPTTnBEIXPex+iZHIX7kPqIu
iaZYk1kF8XthcATS+bcb3spPPpHQEk0XSZ2eMw5b/GXaC2rKa/YzbxmXTniWOiI7cVYs0Wxso2J+
qEPrk+hccrakgSVvaQTOwo28fit53b6IDkMbflZ5yhHrJUzlXfINla/8I7WIN4lVe2N7QMWVNDrL
u/fMbdJ7SR59J0dhyKwF4geU0SEwy+Auq/lWkujMiXSBQzBUO9lhD166VzxAr0gandWhfsoBRH6S
dKNm0QYxtMaSrJQztXZsoG7LyxSgTDNHoY6ro5A+OVfkKHHdpnvqIF7pKESbJuvqJHLciClzJyFm
TTjJGLxTQx7ISVCpzN5IcZdVwbHMgm/SchLIh+xT6czwIOnkJEM92LeuK5zECPsQ2/c/HWLAVuMK
YDL2zHXJSRDaN91QGoUEpJNI2tVJpPU0XcaYzRxl6hSOEmRjLkpfdheHCtzJSeSFtrFfrHSv+c1J
2qibeSepVFHnegHQw2on71GhI/5AV+qLk8hLFU4SKYYy811P0aJN3ymIEBb/HpJ3chJLDdcAsFRf
rTZccQVxwbkGvaMets9GEDgb1lb5Ic/C8r7yA3upJJx/emWExX2EefQqHHXI9GbGa7n1hdcbg1ve
/673CxsGbL1vAJea4wsReoecoZbLH2y44ZX2Cr3SXrJB8t5cG8O1JeLa5DxI3hsbkixeYcPB/sHG
IVoYZtE83/BKG4TeG97RaC/X9icb/qhXzsO/tCE0Pf756zyQvV/ZcOUdgZa+rqKErcYo84EfLeqY
L6ZzxazMQ+6F80Mqmr5lgpW651LEqnqlt1RjVHr1TME18U5qvciN2HouMvXOOafzOf9cwxjZxkEJ
e3+pmRrg42fWTud/UvirEnmlv2uYm0dXhPh5FJVBVfr173b+Se1cye9D/MnIaa4N89XPUJnod7m5
1rkOkpvY6fRPdk7zP2N0anfPg8jYTrRJ5+wWkzbpBjT7t4MROxHl4eIauFe/0cTU36qY7urV21Cj
eIHqLtX+q5EljbTciM5n5ff5I4mkR1IukhKKZREEqEeiFMqBzuRB0gKldja8qZ4k6Su29KrkK74G
iTLZ4l+MdqO69Mx9V1suQHZ/2vi/UDUTuTFBqpVWOwagWNpErIJeB5Vm/VmX5JFypF82kTnJkPH1
hVruseIQayep5MbSmyZANTChX2n6I20a/EZP4mqA4yxSf30jd2O5tIv4vtR1o1qKIFjx2S4c7P+l
sY3kQCD41En/Y4yS/r6onNAWODnJFiVbTPzvgjiUNp8Onoc38jgt2HISph4TIA+r0mT52ghjhP2k
CWcLVwm8jdF3F0FiVDxEEqu66+x0IzLDtZcBxJd1ISqe8sjGogmGwbr4MhrC4U4OahbMPDvFkShS
ZYAEmFNYBjuiTyqqwbb3qLz+JqXpLAhya2sbeKuZM2eusvbVHihWVzvpennOu1UYohCJVEMdZa9l
SyyXIbRb2DrNQW4i3NrOo3Q3XX4Ytt/cwSgOxCMnkMfuOhQvSxNb+YDY3Oqiw26QA5obyNqkmSAh
tdGHA2pjPM7GSnSl2fXdkEzXMRnAGqXf6CGP5jdFUzWk7yVxuTJpris3BaQmRwLDjVlahwzdwOiQ
60j+QN3OGHx3XNR+m9GSrNsDBtI5knVyypz0zcm65iyvFFhw7E6ph8VM2m2i+mjx6ERs02VmRhLv
u7b90YwWLj1zzBUqzh31oMQvryvsBzqoDnZ8UaC821KzzjzroWJ2seG1bS0lTUEO7BGRUC+o24Y4
J5QKULAFvx58t3iortp0rvyF1Mr8QHqI1Y+KfOWUjr4GzkuBei9BkOwMVOFYjB62FBd5kw13KVc2
U5MEczfdIpIZa89CM5F609GRDexEOzkaikeZ6xF1lgCD8fN6Sl4Wh1BR/5IWOLVaPbjtiiiTRnEN
aRG8aq3mH+UgA9PtJeAL842kVWHHt67qB0u6HFJihrFxUnP7IEkkYAD/tkeY3VnaUyFQY2G2pbWT
I3PEbq2xmagD2eOn3cwNh/3QVdFC0pLWA9pGFE6kac6RWIYISNU+yqsZAD+/BF6Ls5HDIq6UbbTS
qZdyHjI/YiKJ6V6SaKwSIftFhN1xapEOtUYqi2n7fD+N6tcdKme3YbomHlLAjMLZIVS4RiIxppNo
bpR3Z6fyVxrdW2I23fTohI16IjaATztbHdAYy95M8H+V8ODYNmHzBFi+8j5rnTW16JAOpbFBneFk
lSBp44lo/1KqNJpkJTVJqUmT5Rb3YWXPxnLK3tgUYqw/SjnCwqsUKYqFhV9JjbE1vy7/51j/Xaqr
rHhXhsk+dRC6F/Sdue6KTnmKEAn2dKZTOjDfRcxNqWTrXnQTzVLv9b5UHqkxtGWxKRFgspJCJjCj
FOQ6PdaFA5WoFb1RLa+YOEhPrSVrJFwGD5NClLveekrOkBEBgUlR1exMIEDcTy3dj3aBizQCOUpS
qiel8rMzCSUW6nUMsRktwxElr5ft4Dy2QNa8IwEnqhCIHSLgUI7gj/YbQk74ySwi5anXm+Sg6FG3
mI2gez9CQKYhuwNmpWriHgo7RmTddSpc1UP5tcoH9rSgBbGjHVs3/UdOVu+wdqHnejJxDFXAT3YS
v0sdZq8henRwWmSSYBgVyKh3kRlM00C2ub4aLcdeN3ckhWiY9NwbxkleCx5FHZK2jWjiUO0mujfb
fmqRUDPaWLDIs25LUkhz8h9CI5vuOnFEdVdgZ7Vkm6lp1gp+agCNEVdGQtxlxspQ3GJDZlnM8x6N
crqHxNVpiBJFESxzTfyWO2LpK0iKdW7rw1uN4IhxjN4z3SpPiH0GYoxoGl3irizu+3tqhkN2GjrX
fAqGNno0WfJCZCey2Zb7qbmmJqoCAgDQ6o07V7H117p+s9IgftciR0cdU4AlEldjMWSuFkG/p15f
9XZ9kQzfStOrHpDb+524gtxEIHJQJ5upaaBOS+549VnXufOiJQ4wm2CnM/jxUfcHpCiJZhr42cqL
WXgAyHv03gblpsKm17PR+dp9qWj/0JBcG7xNUZbjhriyTAVWqj2E9+oYBy8+71ekrBqTHlF9rbck
qQCbXkveGerhMnKySlGD9SU3R+9clWY8WdSOQNIZjToQIN7Ru+lrP9jQWPeDwdPnMEHwtCAHaqPs
zRRhnaQbJROGpeIgQ58s6otxkSmm/+og0uzcprVAqIJUa6FeSDS2fAtc7+i9qrIPL4r5g59mzbei
6KebVbZes7e7EBmsYhIyZSiWgzXaR9Jhq09I7mKvKmvHOz9sh0k1y5m2dvtR2ZJBcVY9J3DFRxeF
vp7GzD4RWbN8d1f3rTLNEK/wR17kdXsie5J+wWrTeBt6XzkpBt5/acTCLYt151vdjuwJVP+BIwjl
ceSO86gnCKcRXpLqar2reF+tiasNHHOR5noICA+4aRFPI5KbIvY3RKEIMbthdeumSt+bT5FwUy3O
X0iX9aubjlk2d9NIeSUzG7UxvnRT0gFUtL0aWf3kpl2STG46INJ1clOyx/bicqF0an2OVNd58brL
FLjCTZ1RV5ekDK9p2apFiMzkSk1a3bgpcQGb/eKmZN+Nm7oozUFjsrK9uCmxxarFsHveqgfqrbt0
hW385KUpPQ//ytrFTblw01gfUe5ROAkK7/xgiH2+D/si+8pNicvSlIub0lDCTXO/9l91JyzOSMer
FjTmiAIxm7TO+PQTaOCmTLhph4qq5KakDFWX2n1poHoh3f/f3dROa+dVVUL1SzclC9Kfbuqp7eSm
RJZuSvY0NV7fYiyAnqgXd79niTlzU7LHNjl2AvGQ2JE9Vzf1WOc8Ron5QFxVzepdI9yUdJGbjg3K
QHR5PL6VyuSX0k2JS9H4xU3F2EokCvX52b3pRHByS1GNHYol/SdLLTTVTkvvGWCBj0EfHWZ8UczG
M3bbZmyu0KIY7brGZ9lpUpfbZXaf5c6r5fvanrQRG2kq1U5Fndwg3RY0GBEHN/FXIRJj1tPYvGUm
EABra62nVrdk1KauRtOU7Zh1+WQlDUUdWs+GQ6U0qM8E6yU9N/oRqVx8QSbMLPcra5F3iH8igYvl
fvbgtwgdmprUo8SsWLgpY9sZox2ZPQp8od71jNNhNjIwETy5JE46kCFlqedbxICPk9Gyo8AmCqIs
lRciTZfZdAjziip/mopZR6EdDGRLnWnG6GqoEy/Ghxz4DEd5zUQfI3yNuykQaW46/CGLl6rTlRvZ
QYYgHT4SCZDBh9ciO1JLmm8IK+eopwhQomQw/A/NjGqAxnBkSOmF/7FgTRJ89PhixqpWXq8AzR18
dK3PgWTQ8bNSN/U3JP9jkxOyKAzpI2Cc+1tqFqlyinur/kascoh68KppCGLbkM5RDBGKIYh4M0Sm
hYBPwtAVXpQ2cggxNA3x1VXgU7nGo9VR3vek00QJsgNdH42oo0bMIovsy1UUGILYaAjHN768CrKL
JjCprWo1DSGuXY5wcxGFGIHlQY163fE0Qpghl4cmi6TEPDXiVkTFgesW28Ys1+9Q1SbdjHaQP9pF
XQCvPsxeMsO3F2WTax9Aivrwm5H/aIp6k9gqKl4i+CmyAh4sgsHEV39U/h277X+4rvXveRDGSxsJ
cc9eM+orBYD3D6XKjU2OEMMTR/DmXh1Mto8DHp5aeyy3ZeyilEGPkmaIUU+/YTkAqKjI6njLHRU4
q8AY+GuwqnOK7z3AfXIf5Qpi2MBjfRnjQ/wftS+/tVrFvpeZ2y0i3S1fTcNwBAJp9sSGQltbbTyc
qzhwt6iiChBwmw8HVdURvOsNSFNCeRO7clzUjfa0vZM5xUPua+USn97t3z47Ia1+/IGYZx3frX74
pIw9aqqzpNoZDYBzmZ5pC2LR+f/QdWVddqrc9hc5hiDYvOru+2pSqaoXR+qcRGwQe9Rff6fsfGfn
nvvdhzBgAWp2KSxWM+dTTp3yr9gD0F9Hk+LmEY/vZ86y7Qz6mFcwcGUhUjimv9NMrVnG2CfguORq
HOzmYpdaIaOySDb427VvQBp+c5EG87elx1MHHLB3hgVinWrQfSL23z15c56sG4/P73pgR/MAqey+
jySRbzn82BvqWNkRMIx45zyN+It4sD6LlK/MVfssBigEgiORvFeV23rsyB6Wn24lM7vdi3nFAIHw
olirXsGZVIY26ESOpgnYD7pmmgdr0yQMvB75REDSsQxWvFQvCbuYxghogdd8En/lGVYA0STqFRmv
1qqi1NmYTmTYqENAGdbOZTYS5fkTqMei+7UWEXCvXnzt5Rcz3vN1teK5C0Y802npEsHSbhXJpZkh
mfyG0PJt0iHJcOFnPNVIn7uascgToVHvAkndXClOUrWr3cS/32umUgB+Diee5ZnNo9K620yBdG9m
+tS5eVRqAEyYpqxFs00Ry7wyzbnv2TlW7ZtpmWIUHLjYUj2bVudmBOBf03ww1+aWM2w0UFfuP2IB
b/4JUGW/7jOXR9Ds/ifwSewc62D+Zo2uOAZLYWqPIh0zJDTVTglG0KUaT+PvMZWq4Pp5jDQ1YY/B
ptPd82Ockf/7MkZoxvzXy9yFj2uY6Y9b9ZoFGxuOh4fIjP3jLggDTdc1AblGaavmbGmA4TQKCqak
MTDWl8J0PJrOUGcnFWARWCY85P9qVlPzS2SgN/uX/HHJHsvamqXzf79Xyez6bO6VgIGgbUEad3+m
f12PMfWrBw/c/3+fjsZ/AYkXSGdN9h38ce0pWYoqzWq6MW1TtMr11rLEN5TWxdSFj5454O0JPthR
ghaaDqsugON+hh55MmNM9x9XC0rRRNxz2pUZY7pzc0lTlW6s5WqgdhcWLdDfHvf54xpmJPiV3+ee
19t/d9xvuzyAD0YUgGblezPByO8P+vuGy5g4TuEJAxPoH5cxI83P4FOvOcru448nfDzR/UbLf9/8
V+JB1PtcObv7PYqO/ed3Kspp7ADo5wzbhAAG4fELtqzG1+k9z5UHBuIEDIzg7LCiMQ6G4zTh0J3E
yaa0WvvDB5rChgCsBGd/DAN5xKpBiMZbwOzkmNcggDXDyt4HAbqNU30OLf4WDyDZM9cFDVy2oi4p
j4UHKLo6zdZmwjSMxZZg4Y6IS7/B6P/R2oI9Yf9hl4kC0hKGHfujTYiOEAPfnYJkml/7pjgYuWfD
BiLUiGTsZVhViXDKpP89i3l2CARjK+y15AMYhJ9DCwCLOGDxhSKsI0Tcrv1RiGYG/GJaLoGd7it1
6r25Dmje+k2b2sHWTK8yJDqWjrXNFFJ9knbntH37yblQ227J9jFNv4gAKhZ8TEUab1We8Y0RI5Ut
JGSa32fbAT5lqooNbArtp5UD1dAf6u8tSzoQFNRIcFnSaoAo2m7jurT3alwi74uGPZkCqV8zoDhB
xCMZ/Y8sJuXKGRSCe/+Rud4AXnsJzF8zzXQEOAbC7M1PNbXSLfd6OzKd1NtrKK33G1RAc70AG3X3
mOcoUh3a3k2RKV2ytW+D9cR1lxBgy5G7nMZ+6BFapBHgJ/yNtgWN/KXbqfPxKelrurYUKFSyxvst
s0HFtPJmy16bceZaBT6TaEJ6zkbSToLBvUCO2TjUxe5+bZ4Cv6NLrHkvgnk6+2BT7YZEHUxR0fF3
zTQnwCEW4aObgbbpgNBHdYCfLSlCM/xefUxv2lhvB4Ho3qQiV1NIbW+Dumz/EBG7ds8MQQ+TN5Or
M482oCskV/ugyP+OVUnc0Ez1hpmuZ79iEULA42xdpDSHMSmdN4/Lz7mtItX6yPSTnT47EjH3y7nr
bJqjaI8g3eF7IzKdRv5o+k7/5IF5eVdPqtlpj709+sx4slwxd7x3j4OO+yFSdgkTglNggxjGqdmC
lyQBpmrXC6C0mqfwrTpMgGW3Mc3ST4o1qaUXsR5wAUU3VJtBzfCYOIOPlFoU8dhWBzdP/nqItNN0
V8Wz0IjMTEdruh4tGEcTwkFZWGXTEPYwxw2hgq0Q1PJNtuL+4J/uwntpxorBtXda+VfTimHqOAmY
h4YQUJrlEQeQ0MhML9Jp1sicqQ+PsaZWTmWwUW3VFJGCDeaXoh7tD52qwZuZ+ue+an8XXU/9M/Ws
EyL3vb2RmxFePk9zOAHGYdPWLkeqO8aZ7hhf0w4q5LvubccJp6JOQxchljtgrQYXUxSVH1ywsQyb
KWFBCLAW6oRGOGmrurjWFshDMGoRhzkrhVD+sPesLASVkPXJq5GHHvCxrr6arEuZWaCBINBTNSye
8Caz7qkFX+CpK0GCZDqa0XvW1Ry8DNzyDzYyjlZJFluftR62SIqa3nih8v2kkeBsxtfDB5Lq+w+B
NXaLT7Xfqjbfxcng7mg/6oMsSsBOxaJOZXivDzOD5F5Hbrs+YLW+gFUpew5axJ95dvXhJ6TY8Fny
vas5TPYq/kVi1n91Lvsb74966XQ87ZHpB2PtIGbs/l5wnnqwWnajfHeBj7AtOc4PDOG3b/FMT73i
1g8QbpfRAKfSRffMOova05H0vfhHNk/7NmHe2ywyf9ured7ijNV8rxjOMwUbtgPNCHa6qUM0AOnm
Y/2oikZpxGmybB0vPb6MnwtwS95AqBfv4L6UKzkM9ZvP6njDQOi7Nk27Y3DokX7ammbOBI+Soaf7
skvrN6sGiFUDioNTXT57ZQDUl9LRZ2U7Xmg3FJ9CADjDrfnGUmcBBc9ZtfaXxeDeU8ENEiH0KVgZ
oZltRnvmW21s24lU0QP2cflqiRLlhrlQ8kUxWWsw1JVr7rXty1z01RO88iGol8cqGhTy/CfGesQL
JO2LpUFYOQ3t10iKH33Rq1OB3fXJJQ1fFTwG+Mog56e7DF9cFMBjuTWyqnPlHoEONeLr4YzALiC7
FeD7yvVUWBJ5TfpdOAHAcxcGGgR4IttUDtPR0A2XUBfXPWDb7r0EfF8nThfy82Vw5agcmGjjeKiz
jDz5QQeGtcw6mZZn9wRIu2mYgHrg1kuXPIG5hVyH0QpNnxkFhH194hnOlstwI0KGnQMcRwIgqOWq
pkNNQY3UvbyPWFPXuwLEbyEB3xAIM5PsZGqDk8O8qThdP2SmVgON649xsbJapJmD96+xWH50LQSP
htVSNe25rBXgJaVamyZg4Bovwufy3QOH0oZZAhyFj3mmnVjD78mP7vvkZaCRZRZBqmXMcKvOtsv1
/zvQXKsFuYwV+P1+TlzMuD+XqZru+yObS3Tm8awJP4fbu+X6j657FSiLr4I77T4egTevXGz9sMuT
K6juydXU4tK6KrDlHR4iZJR11zQNLYW/lxlkihG+9kMirH0GbO+qdZ1rBwLJqwufy7VyqL9WDdCR
HzJTywILxkpkdW3NOKelgQvrKtmOvtedjMwUYuCA0AyQYh80+6z2h5uPoNCbI+RwsyT7ymc3OTxE
Y15i2xstsPAsY82wDAhj12K6mlHuMtvUAk+wsOkzF34AXMyMB+W3vYOBsgkfMjNYp23UN93e8WHM
9Zio3qymCz09tK9gdPFek/zTSL0moCBa5/seHBNvrQVmoJxM9z5LNOUpnxaEa9+r3tg8g8FpECQy
MxUC7bdAnk/W9wsNvUAq2gIQtlwJnii98hN72JnePLNU1IrKPqS9X+y1niewKvTTKrG6YWPxPHhW
U5M/D/PeNFJ84c+Nnm2szTHwHZYBRpaVPwNNhycjAVKRt1F+rFamL29c+5C1sBrHKt1i2+yuZhhg
eOUOQAttZJqmaF16y7CNnu8z8yzqJf0Lm2F5rbtMXU2NIM96s7BPRqaJBG+8A8mgsXfG0A+TzB3X
ABKlO+CKtGcNLJej5wBgX4v2nPFhiT9aqrIj7VmkxbnOdAezXDkuTOOYca+6s1+CKVIDW8nlHdJo
Qd5EavLTzpIV/Ffi1E28uADFSl7ypTBN5vITabv88C+56XQC+4fjT+3OjK/kzKK49uNVboNpJUi4
vqi52g0eVJmHyFrk8JJzBFf2hwoHFgqj2FJaGenXUI77CKbj8ZKJWJ6DToRmrpkmEbIBQKaUbtOx
bXZ2jbRye+rEqgMJ+U7plr8WoPjbeFLAHbw0aWrBKQVYqcgHG9GrbMj3hFpqNwMY6mSKZFkRi85G
npBp97xMoxYRZ8ARa7f1JP7TYQaCsAbJTI/ZZaK6jQ0jemi6LVl067ap9f1ajxs8ZjxkUjn1sWsv
D8m/RlkzEeBoIu4G5sDi7FS0OAOlN18pvK1RS5MeGkwy7BCvkrz7U/AtFQ17J3lDokH67RPQ7MUW
YGTAGBwqfixw+Nwg99N/4iQbor7vmo/Ki58tPf+tHKvfA7rlaPVB/zzIInvu6aptrPRv6pwQRxJ/
jUHqROXUJVfiucUxaJsxSq3hZwx6355W5VPHYS1jFKyFafA3sN37X9N3wzmTd+RHM9nN2Y3dakUk
LUIZSAvLV4ZoK4+p25QNem9X4y/Tesi1sL97QQX43n+Gjr2T7+zE12E74jTiOC3Pz70HixAzGCck
6PtIDhznjynmHkh8OnryGjviCxhKKzjbJ6ldHAwBQm/VgPpnOr8zIBikOwObV1J8JxVrfne0I3eO
+LfJ6gIsATgWMCSU+fwAdRN88SCIQXIXDrFgDFukZhTiSmAugEN1UwHw4PwHb98UjPVqGAG7aUj/
KG3BJ2n6DU9gUcIEUNBh95hn5KwK+Eo6JV8NDk4cPkO6tuHNi0GleWQlAB9Mk3Re8ipPSePJTZNW
8y7TLYGBKQ3OVZBZu6Sn094TM96oUuUbNUCPs70awHlO0a5FBXsKtWzwATTgFtylNsMhKwBoCwGu
zV6zpBifBKDn9ojuQW6dbON3UOL8ruWD+F+1fkyf4ILdBZ5kR+ufIp8DB8QJ+rfMNKt8qja+L7+m
IB0PpNGHEafZbdGKQoKGsRkPpsMU2dIsTc99tO8hf33JkGMDH5+lK/h+cuBoMk3RFNOzTHY2UJxO
c43cpcucYL1BQAuCtQA9hQRmX4GauLcX4m8AUo3opjqPCoFVt5aVPvajp49eMyHBcmmaGl+aD9mU
w4SQd8BG82uyTeJK/1oqLIvhG3LGEmTWfLzZSR/Vs+4vMh6m213UWjqqQdp7HwEtaMKwAt7kTKeh
4GgaGc5HPzXrqwO3h+ZpUBPCZ/0ex3CSJutpCsQaCX9xt7ESr/mW8oYcyrw7SYDkCWBbTUB6mYN8
PXcgcr2WA5zdiF0EhhGiQccNDg1lyEH0tQVvJ+hHlSgOBI6g25jR4jWOfxp8PoUlYmlMUGndbFyP
hbBupNBtFAATbC9FjW+ztppVnVX1N8Ch2PumXiDBRUdBOajnYyXtH2Me8M8ErrnIGrg+NwuUPi8Q
pxrISZ0aaygjTsFMi8CMNITqwf5gAp1h1ichuOdWA8vVygU35R321oDbPoqGFYAtMW1VNbiomk+T
Tb5GK8HfzOXtMxc5B2EY3fZ20T2D3ElHlqzibQ5P37rN+3SDX69APmCVPxGQaGculMsIOIw5Qh1i
udWpKF4cmlTXIu12pmUmpIVXR8DvAhJB8j3m4xkYGM5TUdfda95m8LAAtdUlLUhZ5BJMu0C6+mLZ
akpggJsmNlcd+UnFD6YJo9fFwZrxBJbW5upCwzHcPzEb1qUqkAboEShBRvZPB+kEWztzMu9H4AHX
SDl3NNZ+/wfzJnIE1SIWjKVmiqnOytUYDzreUE/Sq0iKdI+NGNaHqhEvMTyekQYP2Q4YODtXy+4d
v32wU2mWrU2zbEC+w/HenCl0FXhuA2fbzl5yIwSntQCIZ6t69lIfLyCETOhw6FiK7PqcXvHfhHoN
BoO93fB3Iyry2XFDGJeCNc3qOTJCU3jLjALWroh58QT0ZxwqUy+GUmWNN4Cf8XM71evBFWm7BjH8
X47NrH3gpwwhfQ5H7F7TueEDqtIgVw5Bkq5KiTfqXx0InC2iXnt0BzclO8VieDPYhoPvtVvpls5R
wEFpINf6ATjhAFOoVu4CueZykkR9CQKUbizom0pLwGg6UBNFmqw4dZ9hUxIfRFjNhjQZ2dIuTz5Y
bu8c4QPuEUmUYYHD/osCtzdCo50f8DexiPOgvwLYMz80uok3C5j1Kyu9HMYUx/3b4ciyHAb52Tav
YzM3n4WUYHnqsrfZG8tDXo3WimVF8znpCWDFOXmd1VgebTh/73JR2y9MZ+rFnYZ5YT2BUXLRA7Ol
mBIc+n0x6U27aImANP/dYZoFICABVYdDIHEnQGmbKYgqbgDMA0BIOMevgnbTwWrHW+5mi7sX1L/d
UqhavyntXfnc0W/UwwpqgTN7RxdSCY41apXYXnJvYnwfqjn1iksHyx4ooHHw5PFPP2t+5MFE3uSI
XEEXh7Mz6bV7wOrjb5xK4wkCcJYDL5r+1cHuDNjG+GdGu/ukAWxCFaiVwKyuELlHa+c7/mZRNuvp
kyLSZmP1Ot6RvDrE4GqwXjwcvwApETAX5Gv2CM5n+QPcUwgOYIgQMLVHYWTxMmyuqh9QDK0DUdaG
NeWXV9D+JtK0fs5Ef5sW2Hpb2P0Wu3GzMfD0jVV9sUoMN8AGekfsVhyuU43oBJY720VBudfy2Bs2
igQutiJwq8LVOgWDvqUuOFbrHIyCfWFDjYlzmOhKmn8b3Ppn4pbIjSTx2itG+jmUQbpC0KhzgebA
Do+hdOp+ArzQh8UdGIUKiDFLMXYDgZUUK+FxzCkwpEjVzDvAFllbK0NAAKLuyC5ABM8FtlIYkvq6
fXV5g7BYxy5/+J53kg5xk1C654GJ6Zct5XeOn/ZdAGUtAhGYf3WzKXK0be+aRgJUbvlb2MDjngkQ
GZ0ZiysMTS9Cl/lfSyXRLHtUPM3uko8ZVrarsgrsfImykN3oTelTMcr2aSKV2FYEjnp8ZnoVNzXd
FX1O3qqCLuCfRJ2SyrERVFg9tQikuplWPj8DZLX7JmxNnnsJ3cRMcSbg8dsClptlSkWC8hCDdyAC
h5I+sELLdVLWA8Jb/PG9RZZnqK3kd43xdg2M4Gb7Bw7mH1XoepdRA40uBdXYrfXj7DAAIi7TQxmD
2Msfbw4J1qPTLXDhaM2cdnuAp7jDMyxhdQQ7l9rje/1udN98ARVEjgjD+Q61MsXZasyyEgjbkBEs
htFA7BavtQ8GsaXwainOCTitd01vvWbOlJybBNBIjbmFUzUk7EdEyRGXOTfApsYnAsga2Jx4/cMq
unNH3OpbbKtxH/QCiZpeXf+wrR0HZUocEqgu3xEaHVUesY85SGvvIpAPlzug+Ih1XSXnPohbaAM4
c9mi/x6vE8GbTzdo5q0kdr4NWj58ztm2dkb6EfhFvNWKupu0sL0t6QsZhxqxHQebVyAXTaXcGABa
kigG69pH78CuFzVlDlrTfzrtGTB9LF6PC2sXNAD+0qr4FGD7AihgwF+6BHxKWdfLjRnhxF2o+iI5
Q3eAZoJ0RFBqIaBibcsW+dVTKveagBYbFqARvo9JrpxukB+NJ7CXLlrOQNInLfp53yWjumjldmsJ
G/u6BeT4VfT8MHslfzFFLPpPaNLeiSyiFj6rTTd0YZOBAxzO/nqlEwVKLR/ejMbxNx4t6zUvzpnV
23/VZC4iIMn7tyAo0z11PG87+DZ91rL61fYkBEYoqLbBNnHJFyYLn6wsZtE3hw30WqXi03Jb9Z32
QwMbjg8P6cJ+0TVYlJKhAbzGQKqtD7IyAjhEVx/yGub1iU3t3ukz0IiAM6FrdQgP9s4HU/ZKGCpl
h/7EqX9+gu1DvPiAdN4gtIcjFXrhWQaBXmi5mlxaDt+bQbBN+o5uEkDZhNxA4QYLAG7njfW+SnoL
3t1pYtkpW1biYilomTWbssaib5o5eBXvHf9qAoy/BiS5j5jsZSkXINrF0v1aygTZKsAWvP8koBKg
btMDO8kKrrTt3s0PpfgM0iXQqqzS5XfLGfVXVLNfCjwAbw0M4J9gLoq6NJd/EdKBDaYM5kgQJEZa
0L4AbVFKtqp9XURLaE4fmhNJmveHRFrO2W7wovkZ8VZ38mlv/EwRjA59Cu6GXWKD9spfOAYd4bAT
FoEXw15oRDkcvCvWxhaAUzHCdKRw0VqdeC4WjsMCqEfbWbApekya5PijRqrf0YhU07ET0ipe1PIE
lOfFpq/n7cwtilAZrw4FGG/2cmzokykQq3wdG2c+waQFtvKcrhvbogfpUnqoltqjaWRTr0AmvPSa
wvSacYpjLoxJ/h4mqu6VFPazzAf9I+2Fiqxc1xfoiNbF9rtn3tf72QZQYgjs4PSWvqkWDOEtCyBp
HBjtOPXbNTEjmJfXMCxJOCgxxhTwIlS3iQJ409MkBFhu8tU08GCKwPt7LJF5kXmAX9RI38CLVOeH
Kku7a21bLBp1O/6YC+yttRuDWGlkK5nM6miKCp7dYxFX6giD1hy5k5cd48EbwhZX/uRu/Kx4Yv1k
ThclloukqClD+rpS/i8/BPlmY/dPLYLtvrWsPcSukzxldWd/s90KqCxihlUWLQp2+cqGt8C0Ao/e
YqbZFSYK+5uoqheQgDRXc5WhCb7BMx+DwR19Q+q8z0HfHS0V21/ack++mLuPJKMKOt5/am0QFIf7
ZpINeb4LDD2kGOJ6ryxprVO/vA6T7E6G49PweY6suotsW3rbwsUaAtZ59yS9ZD10HtgCehCj3FVx
3wri6I7Mnc+xWNs9YklauzrDtDMDer59zpGQ+AGk13jNhVfvhmyqPyYCJzWYR94Sj1fHHCCiIN4a
YE/CJoJNxbqojLptxIjYzlTOt9bpJRTqoI46D8EqpklhetkGkwCMQgMeUTGlMCK2w6EKHHF1XRbg
2FgUP5wJGt6CnQAGaAFQrgJEI3YL/RS4zAjSgS/v7wSuSytDpoTLA3FVHnx+eOFFFtWqbZ/MT8Iz
Nm+KzOKRaSYAfDyB0rAORxdos0D3BrKn775kMlm1JJ3fnGpsrlU/v3Nkdbxxxx+OrtNYoenME642
Cr7efN1M+ScNGjeivtvh8MWUd/aKoZ/DAdAiKknPQJ5Bykk2S3tlBiYkuKUDgh1tx2qfhYjTjeu0
ZIUbdiAQUt6aK9h/Kq8nr30Sn/Ef6a9dXNLXuAaCb1Zn7cF0Kh3366RmC/vOUG8ZTOvRffNrLRxv
vObm9sm+hEdy48N5E4epD4eKrzI4zZt6uokFWFASma6cVPzM7YG/jRrUdJwz/9LJFhnGdcF304IK
rKDYRmLhOv83pTn4ZOtjoU6yCKbtRJJ4RRcGgbnLF/8owjlLH3xEHBlAewNLr928AoNZSw+8/ELY
Jb7rdvz8NBxDRe01W2e0wY85xvoTqKhx7D7fGYaIks0lU80TYFT7C6NZ+eoDQHYVFNa8RSZC+WpX
v3IFmJ+cSe/Q8nq8TQGoJceEzAfKHBohGAJpLog+uuVjk91gt8Mf0C+SN76cjMZxEhdbu8hcA1v5
TIcvMdgElkMKs8/U2EcXpt2VRef6ix4EL4cvLmYYAjkr1rzURUiCxPnWtI4LehuLSESCzIxuK4aD
lavUfqCNfSlhNbm4ObUv3GnKA9H0IibauHBfBFiBJBnXbOmdATm9E7n/FQyFvCYlsLxjxV9i1y2u
RmRq0+Drc5uS8CEyNW+ZxJx01aUiPvkBQlxDI6ub9J3iILWHGwyI42kLZMlZDbsCKbwbqOHeh56Q
Lyqd+LXFJ3ecE+EjmsL1PsA8Dy0gkfXNBn35tUG0Jxx8P+cylk/mzR2rJSgB9oODea+VN03XBpwc
0/KWG1HauP4G+p1YmaaZ1cKVHVrl8HuWZQfTtcIsi91KhDqIMEF8J3RWANhM28RUUkT6tRMk/3Sh
cpeg6/+OmYL8SxbI9ZE1een5pD5gzhyAz18FTwizgR4D1jUQNSlrJ5Di4tBcn0TqFwgVafgPEHoh
eSNHChgBB4aUVbJjxI7f7JTuzAAtA2xBsq3PQtgzgnYQznif6esXkW2DhPKjD6AnsMsjC2EVLEVi
bImgK1p7agS3p9eoC+MNILCdbqE8owqvBTiyYjuxz/AIpFS310I3F7h14PGsy4NfJQJJhPVw9ONA
wt8FYHlB4CM/Fk7df8ENy8/ASndeKPK02w2QB+dQIg/w3IghOWckFefJ7cGRR3S7dsAL6ayIjxRB
QNnpiIukOWD5P8S+JKcWJsI93NwbxM3aJ6Pqwex09LQHvB8wrMBeDO1dg2IhEqlmiLRL0pcRH/QW
kFXII/EIGD2GL8tDjECqZ/CEdZO6BHDLrizb934oKFv5wjeDAwoLNWANns5Nl9hg98qBOoDA85uw
4c22EEbzgTjBY+LWWLNTheT5EraO2C/BF9MhQYxYOLgDlD1ekwCJOO2kAIsQA9U9K+pml89wvrQ0
Zetxruc3PJeHcE7tXLg1FWuYsmEU6J3kmZICJtC8Tr8spFOklEbVCLfhqg7kCeYzuXZghrwwEFNF
rErZV0ufzOMnvkiinGfeDdb+dMfaIvIFshDboZmOOsv/T42k7W+ZB0DllUOHb4b7cLThdK9KFw6f
hTfR7uHi1PiI/2hOS1MqUKG6g25OhfgBjSr9YlZNVwpf4ZHYmXhiqegXVeoIO2H30Y3HUQK3Sec4
BUMnCV4SLxNrXFmG+ZiCzEzZ6twtLElxDjXqjzZUspNL1TdbBke/UzSaNUn9LdKOw6Trv/lpOn26
bN9zu/ySMxZ4XRabBPR7t2Ci8tb1oEXGMdwPjayYKt8PZcyPZUkB6zqJAXyolr2p0D5iZ7ZDs4e0
g6ZHhNPZ96XV9LZpb0PzcLEbDjatv5pBuaDDBj3DKrURzxIgf3aN+D2kI1UuoqvyIntRgxcFwNDD
lp0WK4cH6XmavsxHl/jVN9dDFsYEeGYusxLb9VTe7uS1TYiHetdwzMhV5g/ieaLsy53Tzdyo9DP3
xj5y3QRfVwpzXYjQqXLtLDtJXusRSPtdtjJ8M4aX5kFGY2SFQpTfWDrv0IboZtLJ9GxZMWjRcXz7
AayOPQgn2S98MRvulK8CZ0L8Vov/YFKVXlEFlvauK7cCasVfokJOsZDlORnAjXWn/fHrtgu5tgCw
rgXQoGdQCzULjysBLURIxqx/srTTwxFl19HgIY7OYr14tzLOvkrdfgOKWrFJpYMV6R8DhKnpyYcv
FICYm0pfSxbAX2PxDsx0gQ8WBumJc9uO4kytGLh2iLuYF9FDbmpTVUl4Z2H5THt5FaPoVrHjkZXD
2EKGCVnaJd4aCPqgfgOcbpTA9nNxhqA+5SmSzz3PbX+U6meWgPn4XwOGqWXI5AD2z9ji20uGVO7A
U1JvofeS77yAvyDuBEw32DWRQlFf+j7tnibL+TYs9EVOlwYbEkt/kxT59J47xdtMOdsoYBxFAMHP
L8kIZIu+wguPrRLaS97V54mVG28Msm8gk0KMtfMNwMem4Yz+UwPODxw2Cx41geSXugMwiimqpemQ
/RR0ULACmoeDR52XPpnHQ4sc4XuzzTL2MiHJvugtukQasZeuH6Gyy8Ldmgn4ORCSXOoOxL/lSAHO
gXjoYKw+moXYxFCcIK3iI4Xz8NZ0+E1nkH5sie1lcHtYQLBw4ZMYR5DNhJUV2FvAv/09KH/b1VXx
7BQO9qLKVjBRVc73rEAeU5q7y0l5ntcjzXciEeSUN459MrUAkYer3izOCQI/D36g3G3GPBJVFaue
625nvGYNl+U2GII2ilOvefpvsqn06ao0WnYP8Pz9aEnQjpSI7xyXADAq6/LGAVhCXWu8Gq0eK+WV
BtX/0HVey20rWxp+IlQhh1vmTCrLvkHJso2cG/Hp50PTx9pnz8wNjO4GZYkkGiv8oTklfcm98neI
mU64wczdAPiL5zMdQeXcVSc5aFPDJBhr+6WpavUm5bY6Jrn/NjQBZg96neQQbIN3xeq6hUBaYNHS
1tiZALEeHaPEh2yWwkv8Rf0qHJuoZLI2mHbtTDQ3k3WIpejSybxqXfkqv1EVobLjYisaaTluxogt
ykoRlRRl3auOT2xBQdYqouBQQA6ZUxHr0VA1sVKHmFJYZwdLWYEahv6iThVmkHMFykSyBGGellQg
8NBdSbvtmLrqKZt0nq3yFK7yxiqFewo0yjm5m08ffoADzgAk+2FI6ffpFqUT3Kunj2SqNgpRzqa0
M2rJylwco/XURkN262I3u00+0En5wdhRr93NDKNu6eS1/UpJebqWo/Zd9szcrrIXNL7MbZzrV9tX
TNgKCHGv4j7pt5NXPnpR9VzMxqNpkEerrmi8oxo11dPfeZ3i/Cq3MNskp6ATlbjaLfSKYVFqbvgD
P9i3CkGB59BQR/gBZHMIVvoLSpX5s4hs9aHA2JmEjGzUh08XgyS8/+o6kCXcABCV/j7hu9a34MxG
DNH7ZgLn6bXfioJMc0IyOulKhKz+u1/yrwWi5RLFhTkjbDRbvaYTvqR8XD9pmD81SgZfTZQ5CSAp
Qmd5SMvo3rBDzSS+EemEu5daQdwC5naqbmu6ck12qVq1uGSOkgNEBYW1+JCX3CdAPu1N03y0wyy+
4TYcU8gy3U2TFzjGhFnUX1K2g/uQtnLEA60P1/ii8+yYh/KQR050C9AvAhLan3uTwn7g6kBbxzR8
iIwpW/aTqLeu7iew8cvKJ6fMorXi9oiIz9eQv6fbqdFKBDgYcr+GD7neenueJ+FCzpl1AObKNnDk
9L0V5f18L62ZdKNcg+BMXkReKWclpQMr5/912aQXa6QBkpf6/7hMGzH/7QbNWKb2UF7akmKtMyGt
6DStvqi8yvgomvowtbUaLPQWxkKSpL+K3PhlF1nzZucoYBWJYtza3ii2XpmXR9r26rFB9n7FF2kH
bLS8uXoPfdL2q+cSB5xla3j2ezAGPwlnrU/c3LaloL63SC+ARyz+aivfB8CoMWyxVuPoXM2kqz/C
xBsQ9ei7cxG20c0g/F8Mmld/FAM5Ti9U58FMKF4FFcXjwvGGp8E2bxASQ770VnwKZyjJVIfpJhH4
YRRRFzyrVdSc1Up7k4sozAXPjp5syqbTbhj2Weshivk7jEk5ZJH+ZIIzoiDAQdSxuGkNTBi4qIev
edRh1E1euw0Yb+AWia8l0yteJfk2cnsbh+8kR2DToMMQxSYtMyXZ9aQFPKZMBfX0Hj/fmjLYGhFO
APKxoNyU+ZdcDD5fY86E6w9Lb05x5dAJLGvZl6OxluALsrDvft3CQ5S50tRm3rqPEkCMSXOkL7jV
E8O/SMTAaECMdqf0pxyJNHmlhiAuuh/29dEs1SMwcpt2TEnFKokAeNMb3mdKJc6m7YPA0UfrCVI5
usEDpUxgj4s4jsicirhZV2OwtIQXn4Q3Omd7LufIs3oeBglSNqnqw31tM4tNfDLMBbBsnkgUE/Yo
4zgLZ+g8mpEuMqxG22yAdNff2fuXXdJPb9pgl3u2Q3Vtz/MZcHmdlOPVS+3y4NK9WdRh9ThS+7dK
3T8P2G7e8NVZ5lYIiOTvYRyrP8P+75mcI4RUs4W88F/XjAO1wPvK17JqogDiKVW6TUP3aGRTd/Ki
LlYWGlgfWglRt8k0273Ig0GFh+6UVu7SnMJ/mbWfpcZurceluteisgN+FQ9HzDvPgZE6aBi3yXYc
MtyrXf9WxgO5ziCahUHbQlkoUapsa/ztysL72U2dRn9Kiy5hPv6geqy9zA/ji5FX3+VaXrTg8Y38
3Usr8zCiOryqWqeqF2mgOftpPAxxeK6ctn7J+4pCeNbb64k946hZiARonlbXi8HLpl1eZwdcim1A
T5p9hK81hqs6huGf2tyhxRBml6ymfVzmAYoSHBQv+ahjL/s+mN1mqPoWsnWErEs01b9rbXjWVD0A
PntpwBRgJ4efOzLbHyi/dE+dUXp7l8LOmh4TCGQoQMvOsEl9+i49RFNUnQoSjWXhOPh9jIF77i2f
zvrYqBtd6M55ynTqiHkeQVp3HGKT0n4xoBu9FZWwcTJVQkJmhqpex5gUVMUuSL3fBfXeq2pRSNMz
52eZeTzoeUOVWsk2yC4h1WbU1QXGSblKjE4/QetpVkrqld80IzT3tqa696GuZr9HDREaLHiWZtao
uwzG5qX30n7dEow/dXaTLes2Kb4FtfqG8qD/S5nKBajE/KOzu5Md0wu3Q/9t7Cpr7egiPtrN2F6n
rgMaaCf2J8SaPOjrz1oZjWWpqdbF7aw5wccPLzMCuISN42qb3Io2EbTdR2uozxJl0XbGY49e0DUA
B2mkVOxi2+43YjJB6afYn+MLrXqIRFeFeAxMOnjgotZa7zaPnp1x5+tFc8ama0XnfHiPS6J+KhPa
brT4DmHodAP8fwJNUjxkvROchQtWUkb2Qh9oMdrTn6FcLf4Oib9nGfZfeWdOa3gFVGgIIF7JB9eY
hpAjD/6feTBr7uswjvd5eb1uZQsaN/5GFhJdQ+954AKy1GeD1hiazMpN6nDVNb2/oIkQHyyn6K/g
O43lWPrmh1lp8MGAoKB9ly5yzc2eIesrm7SOviVspesEDu3zaDZPatpNH5Y+UCAPGnrRuicuudnm
S7ngjyeK8cdhMNK3sqOYgiJgyG0+ZlenRWoGHl762fW7rHLyd8CdwcKIKV5mXq2uOuwFe7qFCJaE
bV0foYc6Oq2WhVFOp7q31Q+ym2FB1Nq+0McYVjwYwtsIex19oFHdtIZRoIBCaaBosmPjh2InRFyG
Kxdd/33dIjGJXvxzWdDlm3TjzS/U6egVYbmEPeUcKNS1W7Qnjg3oL7BsBKejix9XBwSLu7CfsAhO
uAHDYRJLTYjfSoM6apO4yc5pi/xGHyVY+W3bvpPqvdQWW4Fi8fw3w/DB8Izpbeqmco37TX+K29zE
O7Nt1/2M4pKHyg1vsbC1rRylhgbiCyEQChawBta+khQXODTGmF4Sk82c9ynT9sLoxU9TGemnNWAK
a5qBL52BhLwcVj2+q7pGPBWNRNpWWh7k1NcVzXyFHIqqCZFebpxlT2wbrvUi31R6Zu5rURzSGe/W
xQ19fopAB8vCP7zwwkvi9tpDW/XO2bP6T4Cwa9eozTM96/ZGRtDSgsfipTU9QI6TK8Ah4opiQk0x
0ghrVvYf/dDyJxbDSO5p+KqKyLw5rt06dXfCNJ1FDGY+BYWRBUtgNsBg5Vh9bXvSWKUiwC7nu1S+
IKMguKCXqf7zBVGiisc6Re4tjDJlNYXYAQNTGN/HOCrXXtmaOwcW0TuA0G0ei2RvOQG+phgjbweN
fl/qZcPJarpgUyaT9VQaWN2zQ1g/iilbI3tg/k479aih7XTxUQsdj7WWJNt7nqIlFfkv1tTeCukw
7IZxhhzAS8l0QB6UyvopsjTYy1Geg1FemPjNy7n7kK9ltEzywV83QELXtRjypYBDd459ld4QfIyl
z650jHqHbq07TMcwGVa1YwNksCCgLXSE/zbyV/lHQqBC91uEtoc922hUa9ocfKfnX/eeL8gXBmOU
rykIbuTWJ3dD322KRRdmJd0HtsM2CIqbm2HqNI+qqovP7dRcg8ADIKJSKbxnrl9jd87Xe+dRVJXz
0rTv8t8UVszNKYMX6VLfmqm3R7Y7uJvWI7ORrqNhQqDTbzATd7Ms/k1delpGpho+RUao7zHD0hey
cuzHevVw73fqvv2L7OhPFXGyoumMwBdyMXP9MHb18Bi41qdloyWoYKDtRwQWoEHzR9NmQ8HQNz9E
wLFJhpBAMaxifNOq+HVQ36e4mZ4naypPfVqQKPmd8dKUFU1dmnD3jV6upvMw7YzguYjLBb3sCvUr
nCpltdnw8m7lzWpTwgetVrf0o6vKesgdoG4p7Go9O4ea4n00AkJlyNZ/S8oEMGnQmOsm9ZT3AR9V
AbH+819X5JUKSxtSBQFV9hyUubb1rLhYyWHv0W7Osuih1CYHIc7KnuUb/FvWhfYxJ8pdyG6U61jB
+f4kKXlaQTWgKjd35tx5mBc8jJNC+6klA9aoFei8dRgLsNGNhieBr/MlblvUOkmSgDMn3QiaWQes
9PcssLU/c9Hfs6/VrzOeFiMaGzl27o7R7UezFQt1jpPcKf9uj+X0BN/K3muNpaxDw+6+W+q7XPeb
JlwaTnsMA7XaBy31/VwUt6wt1IemEdmTinSa/CBy5GgPAh/iJQzgaZnbUwNQks5jAppp0XM2Qu9E
r4LmpILLzv2sl3P/33Vfq4HlvoKzyHgSgOSTpaTW8XPKngxl2aks4GkDjdibwN8PKfihh5w0Z6GP
NViTyN73ie2+aRD2NmjVxJAo1P4fVxSTuae1+C3Qh6kFZ6lry7zSNf+HQZ65yhSfRIrGzf3RKk/l
AaFzPqNmfEp917ioUe+v8Nf2l70rKM1H6hOoGXC4qWORaafpJvxOnc+kRdp/mElVvfF6sUoQQ702
dHx3fVfE+w53cqAMubrSGkO7DLP4woxXUq3YeDDVWN82aUtVXYT6BU5+t1LtIn3vbeUxEkR/cKWW
w/wnKNg6x422C/UUc7y5sDq2dTWTFIwLqHiQZMnYbQDmRktjsuofWt+vxAwHTYbu2RGNi7rCMGKP
knUX4vwSDfeLUqARmOv1BFziP2c5Ziw76H7jUZ79a/XrOiVul0UujDXSm9ZbMtgbp9TCH7nuGst6
6MczyZkP5woa/f27aQPqjDs0NS2ecVZkFQk6MIq3oBNprUz55LOSLjnJAxElDShZfss0xV45CPMu
cVPuaHyY9T6bwmnrj1XyNPZY6ChKmH9miDZpmlt+IFrZLAu1Sx6iJo12keGJPYSx/Fo2iIQEwei8
J7Z+NXuQ2KpwURwp+bV8NJHWsmBd65Rm1UYFFFeh11dUaBPYfMQyEKQou3VQbPxu+UC/dYfoHUen
5FhNmVi3Eomdm5b6CH1aKTYEkfGPvHJR+lKUHFpk64erxipM4tA5rhddZW6MYJpL6BOAvn4ioLD0
TSHa7slJQvXR8YkAnKB8w1VwPEYNb2eQt+VbqFFR1NTQ3hCjjpsgJh0AszCs/cIPN26fo1KVV+Lo
6QAy4pmi606l/mQIMJCsSbRIUNIpplK+xLxKOcofOwp90ZOqvqilGj6g/v4gfydhI/pVgaBl9+B3
sUfRrdNApQSJubXvadZroy4aGp0/hqpK10lkKQehtspDWlQpBRwWUk35rSep9uhr7is7WL8KXLM5
jrkZ7fn8xBFS5Z8zOfev1SApoF9n6THS2d/c3nj0XX/8HlIvW6mWfS260NjKtUloj3dY7YgCVajY
+tdrvuZtffgz7/OzDLuIlhnFKAiFVr4xfH0EQcg9VgFZ0QOzf0yN2t/TC8Y0yHaIqWd0pbDYHw0X
jU8JvSzDYLrWrEpQhpz6uoJegFhoDRqhtmtOC50qwzUdivbqDcMIvwoYsFyoc6+6tv4M9FQqc6nl
zYNMksys+gnJpzvIGn0RjsMGwQlAvnAp6dc2xaaPSN1IKxNRui+eUH+DNiV7FNdQEepP4Q89VePc
fIIKheppTCZRifANAiEKPHODRe1cf2E4pXeQz26rN/G0N0fvMDXoZPdpCDIoNcAIpdTTg79neUYt
T87Nq+jX0wRC920vcUK4e5FwlgmR99+tHTpMt83D4J9zlVL9uS6csd19VRe7GP7bwrSU/uzzUAaz
ys5277BodV4fjLK8p6LqkNGry9N4L8MtFZGIBytfy8BMzsRO2OzSQZzukaini8/Jr7UnXY2HDWJt
JfJfZCWQ15sZ0a28AGr8VQ69/2vQHxxbnxblCFSbaq6/aDId8P6cko7/PaSN4N+jHLcs/qzKt1UO
v15bB/CIoM8cUmiDi5rI43ksjOlRRdj2Hn2krvgwaf+e5WIQuMEaqpe6UTMBJMoqvY0ERFtV7SzQ
TNPga6RgjlWitB1Nz2mmbcARwYnFq18EunZ6WH+kOfLFitFkiNuGNSb2ugn0shmf4cWBMQkxLSBr
NLaujVZA0scgk4KcjCHEMGbhGsN4kHrYsCXdK/OrLi8ABBc8whNFU/Y25tWABrghebN3tpGGr0Pr
K3tILP+YV/QxfLU65HSBEOZAzvKDmqrKI2nFt7YzlV+A3h0vdQL83/WDr5n2h6cAsvAt3yPvDv1V
3o3hFQOnErODiLLTOGonVBPilR3n+1azmzdrKPZG3Xc/BOHdMhLcZl1v6acA/vVKLozDq+gj5ftY
6e1apMI6DKM7PegxhTt5gRMPLxSxEUWzENF2NV2/Klr0C+kIkD5TGG2DyOo2jl1F70EUZFB8Nesy
38svWTIuEfqLYckE3sGNTWMpX2U1frLK0shd53ZE10fkzoq9Q3mN4tRaFbrf7+Swa0Gcj7UlznIo
dHVdTvEI5h9dwyaMN5XVKq+ZElZnERnAro2fVpSYdGsCfWOXk7ZJ5gx+MuE59n5knWVCv3Mgi5KP
mnfMiwJr7WSoxSaYETASBmP4aXOV871Vsvsx+j/mi0b7pQRa8TI2FvEeyNvvSj9HfvMZjOT/Nfev
61Ba+VRNVxzRJhyuoPN/yv5nA/x8q2QNDe/5l0/nHmFbDslJHUx0LMFGAKNRKOSn/kxOAYSi8nQk
7bMCgNeEsObQ/SjQirpmjaId7xDMmXK6lP3mGp2BReiZE5G7M71UerKSO7sId/fosLdMptRkxjgQ
KYS0pWV1Sfb25byjQ1h0krJ+yisEs0bvpHSF9bOnzdRgt6ujQuFPY0uVQ89eQOLMBNzwvm2jQ3of
yT1VdUCPN82mSNN4F41GfZKHMg4JQuZhiYaAWIxq1ZzEg+fG6w6z1IeiH+uHHA2Zc1pX24A9NVxi
1rBF9wSkBLKAzVmBSpQ91BTNqf4snBIVenjkW69v26tkuoEFnraiwUWMqWCZ0zrdiYEKZRAh6d9Y
01pvepStq2HEV0eJ8iNIHyO61FtfpLNG/HgDDUlfdD5UjsMjU3HOctTohoVTVTitWxsWYVN5DypU
sdPQ+L9keiU3sjy96E6aP2V0hZ6NAibq5FI5RW0nuYoeybpoqdjArvk2nehMNTelC6Z1Lypxi1p7
XGOhKm7BfIYajLivfl0nV/NG/XOdfK1c7SEIEVHlcJot9VtVJZ+GC74uygeIohGpqJw3ocItMUkO
TsJy4pfEFjs5X0cqzFXftLZyGFuwQqz0Qy1K50ZzTNDGAXDLo6B/Aw6/aV0xfVQqXUlydjJfX6Gt
FxOlywVjVgeCVGk9+DYoHK/qTALAGkh+a74OSo1sZez5nxHJVe2mLlpPaGnGBFefYyPYhU1venWc
FukwG+ZUNjTV1kt5jGMTLI64rTzcn2+C8tpePje78RsYiPaU2+VwljMu9EXgrppN0tjtJcUsH5pT
OiGGagyDt0zHGMJaFii7KS3YlbI2PvKHHuXNIOutpflmGVm16fMK8v5fJEuOHBQwxe4fFJvCJkMt
tKo+zyUCWSu4Vw28Nr8Qm+YHWVOQ1QVZZ+i5tQ7t5EMw6aZtnKIGD4FMhaHA1ixvZgJnqlN9k29c
D7DyR+wlzT5yUApqxr4EEUwYNXPx9eb716zL0x3yv68t7nAbrUfzKym7tRx+HRwbY4koNwv6N5QV
A72J6A9Y3n2YTlZxQeStV4BGpGiIHptwOEOER49BNxMTckOlbnOhrowmxiOVt0M0FioGc7tZ1pCM
xCfUZnPeBGHWrqwaExov9Ftu5nnsD5BkW6KZrdHW49bVivkxwi0EIi0Go/GJEOaM9lKHx0GIdIuT
THeoQHxTZisWuYCuSFEU0fDeSAScNQr4/5jUuibG0r0i0eR+l4dJT84gb7SzHHlTM5wCP3uWD/rC
BvJx31+mTHFhervhYTBhkUsOhzzcOR3I6SHbcx6KzzoR26K3x4fJsaqTPejXzLDbi+gpuMHCsqDy
OKv5c1oVSCjgNMNkBhIfrPYIbrEYKJ+pOSqQc0f/a1gF+bqWrCzCzOx33iY7Kg6VPMlnVbA+jndo
d/+ZGVPKrfLLEYUZ/C9oXvIjlhQvvwBT4yX830yrXlwfBTo1mCUZs26MeUvaLEOexIFaNs/JQ58F
NTCRceCRzSVyrjGM9uA1VFb+TuVD9tRRLNnHta4s+eDUlfzKyO8SIuHUptXcUZbOvNKWXXGJmTs0
1fSoi6g7FnlW8Qq+wCnOH16neuBM/zMvQytIQ0vDsC+B47uQ+/kYBx+0VWNqtER8gjVbHWP8DDx1
dR/3QfrNSwvvXxfHMrLriM03ftw2S3S0l3bv+kd4bcmytsGOpenkHw07oSpMxOkf5Vge5IX05ROE
KJx2NZE6Y4ucYxxD4L0zofVTeNSVVaB5IzgMo1yFtmFsBXJbzy1M0R0qG/5SDjW+HucyTN6c1qbZ
AfEynygLuqXl7Ebk5paOiqKxollwGisXBi0E08p6jSI7v4nJeJIj4IS8dwN1LY+a16sY0wnHrkCs
5So1ZlgNOmxLxLzHx/sGmZrDURe/ZfjzFesQhRHAZIKrVNVBB3pS0XIZ09vZZRN8RKAiflQSezcq
QXm5j0Yb2Qm/hl3BGg2rhJxUGbZ+BhZazlmDa61jd8hQP0Aoq3DM18mtjVOr1CGIK3ixRkZ4Y9tF
eejmYaD+r8sizxvfgc99lvlUnbqZ0E88Z2yaIMDVoh3Eo5xL0QOge16Gx/swn/Z3mHKogxvFU+r3
1OvRfTGvIIfovreWl8oD+FZ946UWpjoFtPQCWsTer3Qk5BWkOKyZ+W104CpyFA2uGmnAeaisfVj4
/gLfye7BiAJtZwd6sWu0MXqMC/CT3QzjMuDdJDOirJ0Zi9S5f3clT/nWEz3wKLpwdmACQ+qN/iQr
q3K1DC0PVvBaUtnkoZjicgXg1FjGM/mtdXt6YlRhlMSojyV6X9mqKPxg5fSpRheqgzoI/jba++Ns
vZyJYEsmQIEd/Dnqe0H/aTrqIisG/1dWZd/7TsG+IEJqwhkCREOFo+9tp2iXWjsZP1So8GHC3xKa
do2UT0Msnjpiq4OI9ezJ8Z90E103FVryEm3DYJ0CQH+QZ43pDg+YuqC6MJ/1PlpP8uxf1w12kR+q
ZvrhmuzsgLXcfdR7Fq5o3bSMwzD7IXin5Rua2/43p7UWNkqET/JyR43/eXliddkPV8W/y8yKnYNO
Jz01lEDaCL38wag1DM75delCR4AK/zOnjXpP/OGk0+vYhN1VwnXDXo0WWtJk+zaeMWpJnt9KK/X3
otQ/msZdDUj4HOQPkf+F/OlfQ3mW+Uj9B8MxocB1P9TaxPsox/849QyFBwOfpKAORhv0mU56sTAR
5/smz+oZPyYGGi2GYrWnzPXYm0Af7YMydpcS5F3nTbr3i/8amlYYovBA78tTs2e1V/uLYkVUGEKi
0HkqGa11bmrKTY76sc2WMN2Q/aqn9qjI3lVQwpWEka2AyI/js8hEdw3i0V/EXew8uY39CFiajpIX
qkdPtbMXo4E2qouq27uWqy8CM0+PwYBMrDCDCYsyLmFTon6MwuNaDr3RcLZFpPYrOTQV3dono1It
XQvRJ/BK42EsSdRNIMyjWj+pYW9jF+M7NAGV/mYnlQ/0rwpwgPXNs235pNdlJ3aY10Vgjzx33aBC
dlD61L05KFTQ7Buzz3Estubo8rE4yUvQedpSt22aTmE07shJvJ3wVO86KIO7TOrY/AbnFM973Vhb
feOtJZ1Cy3J7Wdehg44gqLmt7kPcEvN4nBkYCp8XsmHTRfacBBv9srdLi9yfFpQ8pLYjaC0AS65I
A+X7rZpeuqArlXNPe0OxLYcSeIHA9UIU4B80cPY8iwMD0nxpiJchahXoOsNWeCaIEdQCeTeA0/Ag
3lcgnz4pmwULN8qq98LoaRNSDn3S08lbxVPpXh11jLajAuQf6RdjH+MkuQ+G0T5plm1srKgXt8JV
1JUrnJYGlwDyQymtNHSIslbtXfMqxgXEOHQBut/QMpmHVpKg7oMJ9X3S87wKeaMhWiS6sMt3REiK
Y4VjRK0oJ9mhk10726rLZRE13S6Ym3iqMeYXP/dP95bePCWvQBm/24l2FEtko/Fx0ArvGiGxA4Yt
pLmBCvRVzslDPxnA8kw6JH/ndVfTTkSduWYc2pDKeenrYuF7qf+Qhp21p7CBoAr1jLc0GY7yir6y
BUZWtne/wvO9gP0OwTYKEhM3pOGgVSLIB/PkxbAca6fNU1/z7SzXCgtCXdw/YUWMJc0w7bdAZO2C
7wLt49LNx0ttoapZ2YW/tstxvHwd5IVRbUBaKryTnJ9yEa9LDYmIsPFjuMJd+lj6rXOIKTiuJduk
PFVp7X7Epdes7WRUD+2MgShnPc8Iny0QZPyI0PQME2LlJB5NF5KrpWVEPAgN3OkBFH39Y2GIRz2m
xbCUw3n1Pmwrz5MX/2e1e42rYNolWrMOFL2+yQN3VHMbPBM9OLuyt3Iud+v6Zs27qY2o4de18szu
/ceyxgTya96ZPHejiDiHVfufnyvPSnRSbHgFFzmK6W/etHdVOL9DN9IfVYgNB8NU+3Vkx+qH4y2C
1gl/jBT51w43xjFKPf8hVNQUbcNw1VdD+2SZiBCK0db2tLXixwEU7gIAUXLWHJKMOEEfhibG/f+T
/6n8+1IVTSPD87h9/v6C5ZTDh/MrSC1/5+SZX1Y7rWyd09e8IyyVxrqBo8P81sgFbUJRMne38j+Q
M509xqtaiz76Sm+O8gApifbB32HdKsAb54OcozAyLNQyyHmy6fD4RfCYtVr3jM0HyLmw6Y9yOJkY
+ZURFqJy6CN2tS/wnVs6Xtg/j2U6XeHcnOSiPLgTUipeMyJN8VuJVevJqnBFzfwk2qszgpyGrLYn
uIGkNq/KOVqp6DDWT5migQMcx3Fx10lwZ4Rf+SkHQeaRK8jTzIjic2j/kPIJ3ayhIKctjbcAwNS0
ctUQj+SAAux8t8g7SN4ochgkPHFsy4pWcigX5CVy2OvmjRKyC1iGW1BOyQNkK5U6I5TZNlQXgR4F
b7BO/G1nNZgYCk15tQ1FIEY2hXu5KuhJLUpVxBe52nY6t1XcPGdVNz1OvbWL5p/huQ20N8ebSbyo
XmpQFVejqcSPOcANRdQBiCVGkeFWJyeJwVQxkgeSi3aTN1WxSjv0Le+X8QbS+owjtCCZU2PDXN3l
2+pA158qzXB3Do5nKzV2flG9B0GnhXx1K2eK+cLjVBYk4prVt6YS415GwC0w4os15fuvmNqM23TT
ARikPEjYLReoI3wLYws1vDJeyLg4cMpndlj1wRN5/KCk9pucrs3G2ExZEm09B02JcEinDaiM5upk
2S/PthEpnkdNVTfXv/Notiu7r6m6fsdQxK3EqjVGBDG/I/VVfoc8PmzLRBRbfbKsHW0SZAJDf3T3
U2QBm+QrvnXGnLSM2vDFHFsT7XwOcjjVzrURqPDJeXyKacIjO8pt6iOkZsUfXq+sZKCpE2gv7NG2
nl3Edzd12/UHKHLBNQJ3CqD3va8jHohtky9TL/ZfXI1nKz7y/os2zzVO77/0iAfez+SqaqBTr9p1
AuUAUM0V68b8YobcKItK84yD7rZPmZnHbygUnNoZxWFSo1uAZc8fBx0arV4IDblS5XeoFnZyHtO6
WbsAzKCIjOIkgzrdjcSaqC/fyKFjqYDe3JSC+BzyibIWT56z70uHlrl8aaf/ztx6Orl5HZ4dYNH/
OOh1uutEpezlPPS3ct2oHhotS1dxNUSsUVwTuvly3/z/NTTdfk3ibwHECPUjJSIN1QRQ04bV7+To
6zD9veL/naMxdjQCpUAuBL1t+cekdQ4ZrYSqJIe1IfLndlyXIlOf5IwZgOfNY7M+yjXaf/HGC8t4
1Rjj1svN8aPRgpXMbegFJguNJsizbpboq4wkJLEXNsQ4wqJjgf5XOtkpsL3502pEpB60qT50Q52p
EJ8s+OCJQNdjAHTXlyGmDQWwQ1CySvmep67+mCNoLoF4lgvZhz7Ds68h8dEuUF4LlkZgbeW3N8rL
ObCbv8g+OFeQwUZNUe7v5GyfdqyRwEEc4nvQdSroWuIfkE8EQX2JLjO51NIye2IxORknfQIE3LV2
gZrpIOF8uDcJssXydbhzH+9ZD96bV2Ms2HrlRosaKuLfevY/dJ3XcttKlEW/CFXI4ZWZIilKomyF
F5TDNXLO+PpZ3dC1fD0zLyh0A5RpiQQa5+y9Nsu6fy+7ck9eipt/Dy6XY9sWiPjMbnaZaT+3okUI
6egI/aZ4bIUOyke5JEfkZywjPJfFYyNGv8+EtEwM90xctSZsWHWmlRdlCndyJDeUXfMHqbN0+3hY
DgRqt559L75qQ5pu+ZWFW8nKUqce5Ec7+7usbJxL6pLjoaXAOVsPIA9QCSY7IZCmBKRezH8MoY62
xGY5ocgTNMaTcvQJvHpw8Qfcl2WDHZG3MAmvmJyPy8xe2zoci86rw1ORDrdEQKhMhUTajrLyupQm
LcMau32lO8XaE1K31ichRC8qUliEI0cE9aEFmfJNL205mj75+1b1wzUWTD7ARQwScqqHk2YgBSmE
R8kvH9K2tt8xsTlbgxS4uzFL6hsJrt/lcQymNWtxc8f6UL8i0az2fjcHdzXEviv68nSD5kx7o517
VyCI+icNVc4Kkd5xX91EPqQJYy4sejeoMZRC8W+0jetVgxIIu8vWwKRM6y3TVlnfuU+950EdTspf
MHruQ61sntWxSE59kA8bWTmv8mrdOf9oRauugNGNkLHwktGsw0tmDJN65qulnaWrTA7liWkZfB2U
8+Ikj/Nr3ZftRX7imi4kjtswgp18BgNDTKzHWP6s3UmUGVsPkbSgcTU8ZyCF1A00S//Zc+vK/GMu
SMovOr/6lfxzLF9xeYVWeHqNCt6fHC0H5Dmhx4J9LtSzBqYeybw+4Oo2tENGSMXOK/rxFUPlJm1q
DNSpSdWzyKML9SUMrhSeVrE44FYlemKNJjXizw6HHqZdi2I6/rc3sKY3gnxQcuDhvZS0tVa5iIQh
ajZd+7mTXfSinm6jbt2b4vw8JDQ3aMgwli+3ws2MlugNWlxNZgI/lc/QCsXndDVMJzhaSTLtcWIl
z42L/UB6zdNSPzr8Xl7DmscHZSaj3etm5VIFHlkCAJwR/ZNNKVz1TtoC6lQK57FU6xU8dWGlyaI7
08yyS5ZY9hbB/nizhal+HP0MT1J/8t2CoEGz47qkxPpPrZ+AR4Hs/Kpras/ToTWDYrfTA8IlgywP
Lrh4krI7NQ/yu889Ofxr7vOo3OtFMckD3vf3a4sUsx9q+7vlS2hHxp3rmt/lSG5UtTYosurLVDyF
6VqBHn1C0LQp0rJ8yV2PAAE9sLcBmuv30pk3lBU/5qnBWFvDz/ybm1TntArfEGx1Z0WANtVq8I/V
OAsqaEaNXxylILj2er94RIwc7PEganf4FY3L3EKrkCU5UZuTRTpRrZNlO1XrLVhCnnE0Mvw+3/ko
dLtJ8cisb6zsICXMSWPdRao93PzErK8V+sCVqjsDlnpLTy6VGl41k4CAtqminSJoDIqAMPiCtyU3
tuRvyd2px8lUmDm6CMU7pG6TPVkOxpd2qLIfFKLPdazGL1OF0T7TcRM4cPlIgAR/aOCBWlOUD39o
04/Bz7AQsI5dDWGR3mzQ4Hura2hd6WWzIs8cv33iFM/q5O5DofTzPTiDtaVU21B4podcg0dVGDoF
g3UbuP6FuGhQFmiB9liFMRKLoZxTe9Y1E45RfPOEPPZFa+0GUVquFB9oip89BqUyPMaa+5xq6LaI
61hHaEbX7VDmPxrrpRR2hwiCyUqvEd3yd1D3ZeagF5yy6cEbuhKmJKSzeWxe5/lHXnvdt6FQDHwK
tIyCVihaAVVCwVCULUYub2domYWVIeIdoms6ZwPZcgZwz+96TFUsHL/2uqf8kHetQKh/LDcDR9DZ
10n6hcWw05sD5BfjxUlsmitd2J/4foucqxBSQK69Yb/2dw6Qnz3hXsRhQdXTRkP9iu7PAyw4lptA
nMbSWNawxwe36txr7yfEMA569ZJYLSCgxPSNC26KVTIHzRUdDw/WkkZQow/bdEBmsDy546kFr5U+
JkIVMLbNJgM4sKpzd7jYlGEucm8eCgyJ2kj024AjB9Y6xUN6+Z3YTGpS7f+vOZ/wxXUp2v3yZFZu
H+fpxRCBIW2q3aeJLoo859I3fYW3KIu5sU/O4q6TBwwJTxoDoSZQF8OdUqs/Qxc6uZZ01Ig6DEKj
E7hbDCaUsZyUJZMV1duoVrOLnJMbf2q0Y14r32bxKjkV2uNDa5XOOU7pKxs865aKefONlIQdXVWO
9Vhbt6gfjQNQphY5KEMjrVxq+sOlMsyrwwrqZ9EFD2NS2C+JQSiLAtjjjAIAQY+PJTDMfedFnFo4
qSNPRRGMzvS/p3qGk24LfXBeHNW+JkNPYqOggWaVsdfqNHyfoKlsIEjk9/QcSWtrhGo3KM0vdVJ/
kx91I9CXUzW+1BtE7x+nBnad7vTYhT/056mIGpU1a4r0wVS8Te8PXNMRwO5Tram+a8STrbzS7p9p
LRI7XCXKBQFVi0G3tA59VVn3cae4G4PCy5eBqD94IGn+3R0OVd9eJwXfjlwhihE0yj9Gjl9GD3Jl
KY5hkP/j2H9fJ4/9PjOsvfw6EnQe6IcuNJ2jKfrCvu92SN3Qk8lhl2AdHvH67UOQqUYGuBUyp3F2
hwLcPhdxKh8IsY6BZw9fTMe9wQKI6aD8scO3K/nvTDJ2kPaINl93djdebKMaN1kEXH4hv8SOOWLO
ezYTN/hmNSi77cJ777LJp3VYhec8YE0b6FBTVTt2aXQFKVU/6kuFXnIjTgTALC3PY94791zjCBSi
Z3S/lHlYGhSbUNWUR6NxvsAvLN/61J0B5enGQQ5985fP9+WlifDtDI2ZIVwEwabnLDezNsqunk3X
vSxoK41NtgFU4r/leAWHjQIt6HvXg/vq/a+IlI07n6bhRubSGXb1ixREi9KVrV4zvYHKJRYtiIDd
NY852in0uukLPqpdJvPtSMHZJXY+7uXLywRMt+cmXwr1RRpiotSFRzKMrDWEU96VJQw5SbFVWy1G
GORy8642jZ6rF3jGYI7Gg4Q3+liRaIJNH4RHuz5UhJ58peflXu0cEIdAOuLGGI5O6aBYEcM+HV0e
E1rAlxRdJLgYVQPpjCz0F1IxvSGSQfXhYyiPclunoiPFSCX1kfbodEm9MxN6gO7stC9yTwvKbtmb
f+99Hl32+mplxQ01Xkj3iIJgpxaBkm5VN6nfR4XoWUGaNGzqDH+dEWp69d6Y7ToS9BbMNjlGe9PZ
IkoKN5Y3RIc6Cqn+TpF3Gk2WazWS5wfNbKtNTMLF1zBFk+4kRfk9wd5e+DGAI1VB+m0CDm3i4cmF
If9OxqLITIqQVlcGCZ8WzxJod6JDajfbluzqIzDB6BhCDjyp6CpxWHjNskfKECVKRBRHuSfPs6Y0
P6ILu9qNXuDjUil/iY2b9+M6LYxu/zlH7+A0DTmKPnGGjvHz3p3RkInRKEplhRd7e/mDciMcMaRp
IWYZHtZKtzDXNB0CfMfCp+e3MNlMW1uIHzU2qnOjDc8aaqSdN1TdMUdt+5Q7Pep08eseWZHxfOZ+
jUrjH8IncnrAmnGzU2MQpYXpZ14+SJ2KgQJjwp/7hW52u7Wowp7dWq1OflgOO55+YXjzRLWJCGe5
juWQL3QCk398q2APPCywgjY7uq7m3up5ixmLKJDG6Mt/Ao+4Q4wULF+BMB2HOJxeAot+XAAWYMrp
ovEBCo7j2E0vNfBFZMzmJUJeRMIMNbA5j8uzUbubWBYScPIb974ojnV6y1pUT5ytPE8esFljAM4t
+kZfo8L68sfdNADCsqmqMd3IyU8ru9yTc956dENrud8mtp3s3ahS37S8sA4KoBfE9UoP/jehLtrV
yq8PhHPlWqQS0syRCw/8AIie/Lta1Aaj3jd5huNewfMSgpneSHeKNofrTC9C8ugE71huKDvsVEuD
jCbOk1NJ30zrYGzsQ4xk5k5DCIE0hJy3sKN6SZAnPlFriB67KPsu54dyAN/nKfVRG6PqLaCYEKf6
a4q02PZ77YR0/D4V3GA3scybrWZf9CAaL3JKKYtgB9CkgSDMGXVAUtwCPMA/6GxZ2a3ToMZGYKjJ
Oae5gQcnTM5/DeWBzznxKqqE61BZzxAA3gr4iatgLD/2RjE3V3hzg4Bw7uWZQHCgkCMOIIODRAXb
QqxM2DtkMGnaNfC+VWkbPeRWUz82uUkxovs2lz8q66FXu+7RM4t6PJjy4aLTOsh62qx/Q1WiHzue
cA9JaHT3xG8UW9pkOak7OJ/5c3EPM82Lq7TI9tTk0Ni59ws18Bc7iau3PLLwAqqV+dRkrrLNczO/
GCgOj1k9fBSOqMZTuiL59OQ5wI9+F1hkvaXXuJL6mQmUUXyj29werpl6nbiuIddovNPQDvVtIMxC
PpX1rvYxb5XURP47H1b5/fJriqrgmZs+ISCiDNV0CCXHsDYOcu0gh1M5PjWDQttVFLHUtvo4448X
iNfLox7t2eX1PukbTjPHrwTdAd8bnRda0g7WZkiRdm4Vax8HBymXWe5865r00W5m4zQCTPusvf5V
ig1UA36AMenkN4p1yJAHBJV2cfQzAhKxdfLA3cn3tAz91t3J/0Tm+XdFBloA2VB5K6a2y78GSUyY
pFXZd4UZOMfRL8km/n3pLRNQV23UgLqQ3QhxYK7RGYZVh8SSUQn+4jEIlyu1nBHX06IZjApCYGoe
WmJqd4PTOfcm5tmda1n233sDyppjrKhGcnETPzvacVVuolLrD0VX+LtO/idN65elU3lwSWoF5J2h
rJy6+oH3G94snQdmlX903cvMGnzIFLSy6dBNCUJppHxXqf/TXEc/VYUNWzNYD3HZihIp4mHQOpgD
/OZaFc2H4U5MZZYB284I+NCblVtufb3vbznVMiqp1OKhmt/MSdO/ZLna7PHTRbQZHNxdfb9TNYvU
+AT6bl/z++6AD01iHml8zePGx3woiwY9VQgjf1WGIJq+zRUs98nNb8RGhFs/aVRAcoZxhzre302W
4T0NLTrZQAvnH9PQ43zGFJdF6vsQkWCsBT04zNSCK16mxJGKxS1xs6ALxIaYlHbbE3yMAES4MfGm
HJcVooV62hxUax2rhbq34ejdgPO0V7ftl1Ft2jz7piP0kOknqLfpnYV9XA7kd+IuVueh3rMSnN6f
E7zm752Y1MWk6jT89UHbHOaVPBQqqIQVw6j3Hz9FET/l8wVhp6uvffFqkFvW+NZ83+g9d+mO1EP8
XCbRRBh/BdzKyh7cplvhzps3dJLbzfJ0THIusA67OOgBShurKYGuOGpWHeLy1SJMkyypDj0i2VDB
xhWqx6mEO7FJy7jfKLE/n4amzldRHM1v5JRzc4/UadkLxNwkjuYBBodp9vS9bzcEX3RV/0ql/1GW
Zvwq2JmNix4ISPBambTuUWlMZ+9YpXbUiJO5bwqhvhigi041ghPC41j5R4a+GQwVfHSdwojnW+hb
2FWzagwpIbvxU+pcAEvisqK1E25BaJ5xm9uXuaddtZ0VOJshNli4TuggExQqK8K0bJo1DGscS088
e4p9uQkdVz3oVClWWd7R5VeGYk3CM59zzFfenUnkL8LcYTpZjdN/tXsyQZGpv9EwY4lVTclODvO6
emClpjzNaNzvrQlqItfX6s2wrlHH51Te2S0EDAe7JLL+j3GdJGTdiZwG3cyHo+Ll9t6mBXmMidR6
KFINMkycjj+sjydjrzdHBAqFfjF8CkpgtdOVvMAlJMKSkYnpRF7g5LBT9J3pOHezdBjLT78+VEjT
QwtjWWU/oCrP112tt7wvdHxxUh4jy3FuJQiGa4xafSXnc80etn3QHPNGw0I6eFeEZMvzqBwZjJZ7
w+gsx+RIUXigLYM0RoJjDifHycpNI7CIgcK91dKc2/8x39B/u/FNTtbA8zIEJHWwD20atH/1RIvx
3YidTTWxRhRWjyBQ8hMp5x0tY4Y9pqBtDHT+0LEif0Fp/1V1hSdczctn8SI3irLt8kwixLH+PzM2
PsIsmhAbhWOZP+ihD7Xd8qjbD/tMMV8j6mlnrkXaWe7JTVbQZVn1pg2hWgnMFXESCA1L5V7WrKyk
8kgXweIFe0DwneqRWHVaGCTaqOGdIwwTlthAxv2WxbZ+HozQunE1wewtxP7y4FANj2FU1CzhsArL
a0Vbt5fI0zXwaY5H5Ev0MW/H/UWrq495JSp5PDTDNVFG4U1+f7jT7Sy7Ma5yNI3iiqU6HjSYnsed
uvoWU/Tje5v8iJwSeF7kjE9oFpGUp0V/p9aDf6mGFih+NGX8yqvXqW/yk4pqcKNmnb4m3Y8AL7Fq
0P87ZJFFqk/Q034QRz9Plp+Uz6NyxaCMJZ4LhYtPriLXEU4CuZFXqcSYgovfdkLlqZhv9Km5iirr
FPvt8odJgeefP4effzalyo+5z1vIDM3d+jT99olfgQAzYvW7TZlMlG4x/fkImHLvEgXpfGhdp1pW
rQFomkPK7W4t17TjFFmPhg5CVyRmyCndHbkK25p5N9Nc83gfF3MG2dUhS6R4i6xNbrKhG05l4gK6
+HfKYDUJuZbYS5fEoiOpih3M4f+9ZwpWoTwaFOF72aIl5Fo84LboMn0NdTg8oiFgHVRP2rCTykye
Sf07Hc2QlGh+8laHEZxsR3vn0CrGdIWH4YyVfeNZdRuL533RqD33RC2vCPYtqQY0wT7DcLBrRATG
4NBKde2qOsmjTpacBrpcT+VMsvOomkdZqw7q/lDSFXmu6M7dK8QJYXfBOtsTsbPVmm46KHzH127X
1OdZSzaGsPCjj4+55HbOtauiFkUWpW7DbZQ38sf//zM6gpzfxugtyo9SXy03IZXWg1HZcHuFBFvO
mRGOfxA0aAd/a7NB0NNm83sArci10QUY963i7VR+MfeLdgSdQ7idiiq5UGnaWFEZjBslQ0kLm6XX
t6HrTYelWQxIfpX0sXJKabbcFFd9FpaGdxR1IbzHf+cjffpjvhy0nAYxhhqbJ+hHoK/LyluOBkby
O4N5QH3E0XjoqQzeT2gW5Zc4AqIM74ckVHGDNNqSewf5F6vloNd+cz3M2RN0Hfxdvv3mGj2QyMnK
eNSPlEcl914NwSIne0blKXjo6ZBUzlca/ht5vufW4d5qG/wt4uVWB0xYxdWUTmF0Z2M43SwvT6ov
Hab4J407PvSGnkUjPIJDFmnU7wBysBxX2s4vX6eU/sJIAbw3FvAzhTs6epr+HJGCdaxTf9y1vlm8
9YIwLEDLrYnEh2v7eDbCJH6Qr0x5FF6PtWftjLiBWqXWiQmcIDzX3Dw0qgpnJfOL80hVelhl5L7y
HBg7OBurvMFfngxba+a5cMDtA4xDKTwCY8SyG66ityKhpq8JQ7lKnkaOleuiDD5w9Diblj1guB97
n0c/95R4gJ3UsLQbNB7MfQ+Rs1bA6inC+LszxXieiaKyZlZVnt34tzQLEko6k3fUPTM5ml301I11
fcQnpW/x703vDfE7RjeGL6kx10eMu4SMiFupmLfTJHyJkyxj2RY8Osgev8Q6YAjRH6K4Qt2mJv9b
DscQc247efpljlV9tTycLDIha6JW3jm6cBp1kAo1TXtwlNqms81lce7UXSraM0sxb+l9gOXTN9J3
GWrNV1ef54e6D6pnIsu20n9ph0Vx8sRNWQ47cVPOW20+gKB8qcryUfYW27rCzofge4OemJgqKsEW
xgi3KqLj3GG0rRvu3GCGp7VvGup7NIEaFhlopoVcq5r6t8gclLVPmYP7KgCU5b/laOmR6I30oarK
5OTk4gM4mONbxtOEfGoZyQmjpYLJ3rBcbe8G7nRWkp47tCCmhBVJr52Tvfl8WXdma4ZHmOjmszNX
txlb0vdc44Y/owt5AFkLeV5zT0OHo0/+oi3kLxhNEo07CFe8bAwA2Gv5s+d49q4BHIhmpj6iE7CI
ShFPIB41wj+GfoIfq8NoYyVUt0RjqACsoBO0tClbIlYhyfRnjUSHi2LgHZQGifm/Q8zd2QXixMdR
OZQnSzCNHEYmDF352sQ3tmaZ61S2iAHGstAZFEVVoHfyv9OlET7JZKjOSmRWL0rxJKfzKNoul70B
XuRBhgz4pc3Fb+heP3MHIOjpG8cywp2ck5uoTmhCKzbqYK/pTrkfl4+g4xLQRWbxmA9zslXi9mMv
EHOROPrHeSVNx4AYZL+1RGcgqi1yx3uKQmQvETjgdE+oWKJTaJF5Yg8lq/FKaVcG3IJ7e6rKpyCL
nvPeqN4s0zC3GhlAh35yyrfOhZBvTMO1i1m69mlX77qpaM6VHVt31HMI3iDA82FGXUXJDM6kZYY/
nLxQ/gnth84cakp5ZYYhtQjeiUUj35poV+SLar2b23YXa3y2JXbDcSYcSTzhbEJB4UhYFIGAaB+X
NJcM4rNee2TgiIM6fDiCq+kr+lb9S6mb+uA3aXEJCdQZV1Zm3hFhox/l3OcGwxZk+aoiYxb/KEpu
8RKHjvBF7s1diqnIiNONJOvYzkA8U8+Xgps9emZTjKMBHq08nAHhzJE8bOXfzzci8j0JKcwt/GV9
E5SHhkya9edfHeiDvprKIjuOKK/dVLGgbeAr9+OC0CaBbxducrWkQdlMDsWvMei2de4U26hr+Zmj
XYEZsQDyCCuT1YGL9ynTScGl3LhTfBcmNXa037b0qAB4OvTc8IL/Wtg/D/RGK+I9eHgtyMO4xkpZ
ruUlLrMBfUQhjycxhEdqO9aJvOD72AeEpds0c8Oic7ZmUzaPtAKLte12BKH77k9q6/bPPE92gCLn
d8vR4o3n6tp9jcsdcX3cgf3w25sZJV+lgJM/WbuoO514blla6xNioXZvp3BqOp/8hyCf+I47Znpn
jGXJHaCGJSM2ck8qe6gXdmt59K8D8uhI6WU5akfNjrf03fP06iFM5/5IJM2wT0KlxJ+iNCtV6+yf
NLFXqJrc74Krs4Z6wLLPb1lI+oljnWqnW7wIPXy7TQ6HZCeNB0oQDY+GuMCIEIpaJ5VWjYAFNoLZ
JuH8oRfpa4MkNpZw9nzSeJja/fV++WrPO0V3YGn8TuL4/G/aXT/vqormqfx/hap69aOg20Uk1Eiz
6Hueqk/QNtXbRDrlVu+thJLQvwfxnTxF2QyeiTcC8ab9eBFk+6dEzGdpo59qXY/wN1tfLRc7mJSp
yRuTBUpyTYoL/3aOrS0Px0tADZhlYmjjz07tbYbtZ1q14YwGUu3RPpeOlp95FJzXCbe8rQrNxQLH
WFzDeaYZV0H9lutBnTgyUMbmzbX7+fTf+Smgi8JSXz3N4wsgi5GLcpInd25UlkcZEvKZDfLXUOaF
iHOjnh6IFmXQbIGy4SsZsyfSUuJLotfV0bJtlvmydgWp0lbt6CUS80QZGcs8qnquteht5fmf80lE
+q04f6QUUnvlcLUadRPYunm/FBDDYVqGqFKbRx9s6k6DXbXmtqltSddyV6Y9j2gDoLd8bnIbH3pE
plQ+UOhWMHte5MYVotvPoe7rsI/LkRJ7qtpbfEUZ393xXhusYUnk4jJuXhY61GAOpNlE02vptvFq
iGChkrzc3Cq7PMn52OPxwDO4+Ot45NdBWdkb6cnGBruusqglZE9AAWloZafOrl4yLQjPANRKCFaj
vTEMjaKmkZ57IeIp7eK5cAmrcTJYAz6SwbUfNIhj+tA8Y1ZbSWevQ7IlOlK9QT5OBxaLZDNuWneq
jpJ4YSTFQ9hO6iOM+vQGEm6ZjhBYEAweuGsJwpAIzprP4zys7PmnLOjKzeB42SE3iGWPRJWzqigH
aSVZeMWMw6jJKDoszhU5rsS4Fo0OzejDe0UytWJKzA/xYDd3uUrxSYJq5DAVQ3qCxbZV9GHoz3NW
+Pc1wBR0ulwAU5AcCV+nb6ZJ6Xfqx+w6osIm0z2jle3nxtEsXJurx5NccOhdPT5H2ACEpfvfwbIy
EUcU/8nz//GbCKZD5KFSV7TprlBLgtAigxrISikRpLtOt9XRlb2ok/Mk3wXRXZcm07rXfM78TZ8q
0UUVUTKWXiFhWb5LVWF1x6kA9w36Zdz3rCURdgqTUo9e9WD27u0vk5K0K8k5ByuIOrvUB3kkRA8i
BDmN5oQrf6rju5T+A40NP10vWleNBnzK89aajxWUT/lo7uOpimDE4LsDq0FENk9tISETq9gLwjs5
1GEwna3CedMqSrpGSFqpvPrJy6IV7U3yay+fM4u2k/kcWfJFniSvsQoA+iFR67Ntxd2dpbgXLrA0
BmUQqtwE5YSYK26yva7PiKsrGut3rT88EdY5r8ysJcJnMsOaLwcs0RVmtXqfcQ+GuZYfUiPA1CY+
PqoWN49Vo+eHwnUhp4mhPECtwEJCiSX59x3BEjcDig862h+1/VrMDrrdYKDvpxsZcVwucj6tiREO
5v4XW/7GAn9wz76nWncQlwKWU3xiSNP6GCKZwzaVotUpk7MyWmgnzfaMpYOdPDkXeuS9Lr/5xRkQ
0SHp8PCyRnCC/M2vmuwBa6n5nOPFkJAcR4WnpsfI2eTQzsKCRAkK58tRXhSBM0+KX4ETJRAec6ow
Yq+0RD1G7IEHGtYhhO5l7/M8VP797sMnYHjm1hKqMENs2gKzSpC7h0qoxVLN/ZaE0G9GmRQi5/Qq
++MMVarIhEAQsmiIWG4DGsJf9JthPdmrwcRy7eTpvEkqtTlZk6IEO0PFoEoMiSEqlXRn/bpcuZ1D
5Iq0UwIr3ZeyYQU5nnZsxEcTuei92bd3dIBoL4mNjkt6TaJCfCj0pF8tv1xSEI1VQyHrOVaSE0D/
6SpxcmMI9Q9RSXuQ69jcVycqXbZK1A2wub5v7GtTh3fyIL07MlKLPj9AF9O5cibqpgqN6bXuWJDA
gm4viGvcL42jEgYV9k9mhVS9sornSv8mrx1J97A8oOJJJSjMrtKdRm8kXNeGna/U0c7OwxQg1iGn
L8BQSRlANh2oD9sbCmvpbkn08YwfhlU3iIj4LVF7HQnacVmNSUNNZZrFQa5zFZgQZe7ZD3LUkZR0
1OgsreSDkJzzRqQ7/jzq+9Cfmyc73MWoYV5KwtFNKMtfe7CMlNkwTUprkIMcbBPqVXE3lqJd7hfl
bmzNcauMiQaRVNgMm2b6GMsvGgKu5GoQByBXpvKC5LaltarTrjr8NdfZWnUYikxZG4OLHUTX/fu0
WJGPpN9TKRi9TRSA61PNINwvY5gGzV71nW7FIsm/l6/IQFvfx2U3bhaOgFLF92ka/OwS/mifFUbM
KO0xVbxfGpcxF4k1FnFxWuj114+L+ET1gkeo5ID8NHxpbWsvcTgKThJA8eZ8TsFXIadz2oWTM7B0
BpcfZk91jaCvt31jI1/hcf/ueRJ9DW0j3csfOdXViPsFzib/hRhxiTnehhAgmNyTc8Q5jjfeQ7xR
zBqbXVU/zErlmD9MSyRDyC/Ch4cqwUYqCvy934zXj3soxV/E8+N1+bPIo970+NE9Kh3iMeZq35GE
82irgvtQ2MqbQ2G5jQLrFxSMdTE57Y+m433SMCyfU602t9Nseudxps+ZDGB85rTaKk7obWMZf+2B
ioWlNEebSIRjS9ybWbvFpfGyD9qbnCPl8a3VvPau6cZ4ZeixcRhkEyhr1w44i+tS92LklmV49Qar
u3gayOc25TbAmp++HOyJA5di3DYixkcTe6ZuZ0d9sEjBEOfpo1LuC0VEraTtieUEWFWWAuugnsMH
owztg+bH2iHS0/IBICvQ+Rm2f5w2d63Aj7YWuNkyIZ26sL8oat7Tkc2Hg6RfpKEHX20QyfO5fz9P
dM3kPObUj9PkEg5q5qEEnnxD0uYtp1leo8JcV5ZENGRtsEriq9/PDoVLt222JZHOG0SZ/7rMMX5t
pq7C7Zs02zyy3XObtATp4Lib7lv9VpZcy9R++tg43J2QVUSYXphHmvQxD3ItOVSWV67+egEQ0smk
T+8P5mEC6HazGzU/Ka2TURWdhpucs1TnFPSzfS+nOt1IdhnMFSpWnFERlPJQ+TZx9Rkxh+JFVtkS
IFNW1tHsQYTMYR8Bl9BBB2nNF7NIrEuvVOpKFp+SgFBXkmOao8Sb+ZkBzr1ovvRNZ13MGhSTLOao
kfdxmhyK0zSFq2g/16Brg/GFpbnypUB8d7EyHCFyOJKmitS9F+oAsj3DyklPNTY4aFZmc0F8yAU4
KDdtUJtXrsPVE1i7jDqZ8jPO2+pJTvWEzm3mYox2rmJyhjigUtnqPRuMkhjZRpVdypinZvkjxFRc
8TCujDo3DDkUmym36TVX40lOGe5QX+uiow3IMfnKUKmLfRVCz5RzcuNbHuTOtNOP8l/XZ2KdC9J9
fv9Lk1d+HTxd3btKfOx0X7sum0YFY6RDdclndV59HqjpXl2B1+SbGMvv9q8DGqQPVIy9c5AHbHU2
7dVEMIVvWMZFzi0/YOqis/gXB80wjrDffkQVT7V2aHc7ksiDJ1dsoAl8a4KwOTmBHSbr9Oxje3iU
h4jYfDdQQexS1XjP0QHBitIMhI/mYGyWMTQFmusGQImxz0sS7PtiP4qw2rGZKoQBmUP4HsMuU8aH
Ipmj4xgEObVHZTpnfbafqc6flIhLyEruyk0VKJSIOgI7YqM6yanCKzll1PThaBWdfvFqTSEktvU2
mZZ35PUMa9sI1dcmxwtWj6a5B1scvLqasXFiq/02GprGkxmKyYC765MTWj/lC60YAaxtTdbVpTV6
Qd8/rOUL6rq79m2tPHtpmh69ZAVWcTi7pR3zZcwcnG9B8FPOEXg3nCszJE8mju4m0csDB0aamcnN
KxTJ91qdZKBDxnQtj/o5NlEVNrE4JmeSOSPyPo2N4/LytvYONdft5XzdMsFYJsuPli+ySxYz/EqC
ZQ4kkEo9PO7X8igO3Okpc79EbcbCvW7iVV0JBAeAgEW7W+njxRqTZhl21WACsNH7ra1Z2hEDDbrV
aYrWNYSWsznV7tc0/0UmhPJET+aCFdiAhoneUar4DC/5FZrl+BDk9fRQEzErp8vOFzYM56kqleAO
U1qDe9citlElNGwQmm25aJIbtPGIgBXC3v86YCVk2PpmA9GVotDKbNTxf1g7r93WkW3tPhEB5nCr
nGXL2TeEV2jmHIrk05/BUu/l3v2fmwP8jQbBCpTsZYmsmvOb49s7Fb6HuEYiWijrHuTinAv2wdLw
oBDcaQLPucY6Cy2vcF5HL3evtYccbiF0HM3rJl3UPjeBrqOmFC/Zm2b61rVxp78PTtmhTCJ0hjLm
vwbMSosWZqJ94ACx0mzyVvzz99vSwXKPSgmFQo/U/uHjSofmyPnNAvQd6VbyxjeLf4goNSmqUfVD
nNb+Jjb78Km3Jp1Icuv/1Pu/ICc6v3O1+UWCLn51LLdeG6GnnPqBJUo2Ev5zAeY+scrvFlHWxr9d
bS3fp/ILwq+gD1/8KqZuii/JKSLucHKJaK+9znSftbCEIkrZ7e+04iY1db/H2ELv2Rb5M3DuEnlH
jzYFKdkJKkqPjj1yXrys/Eu+gRa/esIrfrkh9/gxSaunYKDoBxMC75CgfT5XnReu8e+2X1GPfHTz
L9IjhYk1L/lJtYTHlytob62hrM2+GTF5iKxrCBeBkgCdKKjqaaspDeInXcFCRsHJ+jmyVGpsq9J6
DfpQX/h+bL53eZMBHc2szzKsPktEbD+K0b/GmZv8Rn68S6ewQxsJoLgqWhuH4p7t1jjFC9V7phZd
CRd1RGSmHKa/CuivlBxVv8qhehLocX9Mo/HL4xU+NVebiybC8D3SWnehhFn82vG9WlDIthuqoni3
jPHLAdDw2yiyBbFvaLK2MPdqBImbUjxcRC3+Fm3Y2CtUlsVV2KxM/aqDKGyRbXHcod9ESuc8Ng77
l0S383dILd8vSb4vOxcDBFelZKkYZY12MbXUeihnE6NycLNPLH3GZYP3zYmaU0KmaGDsqss+aycj
DFTOpir2JF5wxt3JfisrqRKazHRvZ23yHkFjyefXQdLqb0LRaluYccliotZhh/uhfi4DQgCZXj3r
fWGyNJoDAgY6qYU8dSggOrXZl5xad1V9Ktx4CYE+2DWAAPjMNdqbWYUUanupsZt8ezNpg4FUCgYR
FVvYqs1Ne/Q4dC4VYYDHZBcPJ+sIwuiHbMkD4utySU1cuZPzHT+YHgTp/u8ZlGIb68jUknXVel62
NOx0g0uWuMoLyrKO9hXKeAIC/3nTPKdk28VYie8/fa5VlGfF9FldwkFbVrCjVygJk60cTVyruelQ
veaphJkJbWQOvpIiHJeQ5IpD1+iQPzDhgMNUI/iI3fG11/K9TyIY7HKbv8YUuc69qqv3jx2JLXkJ
+GEMqJ20vA/WvWLta0DXSzlqQlHZgBny1/LS1u5wM0afsdPycnqloI67v3CCkzE3+1Y8Z4nmkw/A
dc1Wpl//0rq69iavNHGappqtQoLdce3x4XOEfo0m8B4+5KVtVibBsyV4NpMWtH/BSlwqBsarPnQX
qN/GtGUbA26JTdODCGavA/xcvCzBedKvxNZpZm6i/VC0RvmA/lLelqdy6PhLi7VU6LAd7W6e4Js5
37Ll2J+W1eoRsGfd6W+qh8mTr+EPmMZfCBeNl7Q0AVSL8D1gP73BXiuaUeRYtU1G+O+z8s+oEX7V
0zRuJR+FLb++T5vcW1BSZQNTUbNbj/tfOmO2cNCM2F6vR6v3924/pM8KNQuyPx50klhe51703qMm
MsA7sQciu1EqP9kkpVIS1iI1LyOvOZRebp76M7jp/EE37fc4sFcqRLAV1XPK6jvQpTsxRjZz3zgH
utqhdS6uUa/k1rvVbFS0JPsgmrXl2Z3v2QsZpMdcdNyTCtnJ4D3VAg7mPLOn7tQ4F0Gh6ytLfXeT
q9kVmF2tXyFvR5uGIo21niXGGzUABagyMR1zkoFvNgJgnIqGnVD6eMl3SDxi09lsAzuB9ZsK8Zhm
Vk89od1ust5TllHjBNGyctphDfHEWMlLBGUZmywOzXXp+zXP8KQgYmuy+xM4d8dCJA/yjAA/1F40
bEAiJJbUUHloAcjBsdZLCaZmv2rLtFYle5ZdBEXyZFa9so07YFltPtnbtC3DM8K2YzK0q4z6tnNm
qtU5Rv1PsfQp1X0a80GeyTF5UJwIf+pZSSqbclRvOpxXp53CPfw28UNh1UVyJart9Cb7zLq4GkMf
kTlgho+98nbK8p2axdaLHbFAMkr7fRwLfzdZOSDduSkw0V54dUTurjdc4GrDV54lyiHQS7ClaFIe
80ScqR2GS/SnK3TVlQ3M6yInyP4cE2dE6I9tTI0Dhl9QncHjYzJtvKPF5jPj2sW+BiP4ro0+ZcDC
edHaHH5SMHgLHO+N98CFu48ktT/Iqyz9mLCPelMVh9BQFxG7aUiUNCLznvUJlGaK8ZkZDFq/bHjs
YSX+LMecdjrhK+1dZattoaXA2XMx3ORCxe/8ZT58AHx2N39DXvXmFkaw0UbhP8iubgQMbgQY4smm
pL9CyuqWYZwQqZk1tEo0jaeA8h8DVfjPIvpCvz59ZXi0rXB+1k5aMJaXNO6sJZU/5U8/3UCPGH6k
QV+iJNGLMzhj7ezqgEdc6NU/SYMYXvGZ9z8dVGEHIw/agzzDdKm5nxXz2XfzX/Nks9MjXHe+r4ua
nFtFivHTgJaJ4k/KWSGywAZJm3FdUUm2RIzuXWVfHeTtxuixdo0Vwz+NkxEpm3BSk3XJHXZGolr9
om4T/5SjNO35m3U+XCK3JcIS3eSAPMh+eWaKkEsAW2snsBDfM9AaWyf371hKTDH/ZjRc6Gk2Fmnb
IvY2RVWZxzThWbXqTCvbdNBlFOzIgTGwIcSjDC74bI/WLmyMn1fWzOaaqFGRRuUiozK+UtMc8ahY
GW01RYsYX0EA17+HLugvbaHjVDVoZxx8+r1A5A7UAhh676g4B2XZUQ/FnvsjXsA9ThLVApPlEbfP
cTzKM3mw8IA9lJ2xqQoteWTJQwA7dAOCjH57Syl2XHhGpG1iPemQfxUdoJcR58QpMb7yzn5FIiye
8y4wlvezbMDWpwWFPldZw8tyKZSjtOBP7bQsoEZF5mxYXXj2YaiCu0VFk2UQkE0jPvIVpmblTxOO
h/7Sq1DUO1fHTLM1N3WQvIRplZH3LZCmJapuFYQ3v8/lYJm72VGekUD+z9x/tCl1W6nGcNIqB7Mq
TRXP3VCFN4FEWrb4mA3PtpMdrSpxrjMz+3lsVbQVDi4HcrDQRuLNEXR0ORoI3Tp0IoGhM7+aFunO
A8AvQoBcKi8YJpU6mVF5kF1Vz6oe8zbnIAdzNRnWTTblGznap5W3V3Xs0+VopKwS1xnPIGf9c2h4
66Zoy6Nsea0+qqtxiMhpJV23urflUB6Yw8Exir0WujYWVpb6FuY6mmo99+8v5WM3ej8bcdkjuDAr
6RV1UldDzadb6T6tujNOPdDA5UBghAAVTZtF2kmehVQ23ZsOJiNEkZLm0ocJy9//nvKvy7j31Mcp
x33rv1/OBjMOF1g7p6EQuAOii9Yd/2ymjngwEf09NHmDaqdK7LVsyoGhqrxDFnvP8qLvfrXPzhPV
EafvflyA47WmFdpKTpMDsx3kqbVTCqh5FxRjsInGyP0sXD0/fF9a9B1odHahS4y1mdK2oXWZhQ1y
iipASVDOovAlJes8V0Ilx7zmhkNwLXstQsDTWtIoyyxxs9fIbSZwBniey9EmV+KN69b9RjaTmHhf
qEbBTja7PiUDYxfGXjY1AMpkwwv1KJuGU6Em8wbjLJuI2m5dXAQPslVSQFB1VgJGwE0uY1o9KHhY
/FLViFqBTnvpS03f9AZBAl9AtmiKLuFGr8W/rHjbK+C3f9RAlz0WUYfcwVVLHhItCs/m7LZFEmag
QtSBo4MIKhKZ9Qz9I3vQ+/JDLsrKiRxGH/KMdshHkmmrd1OZWsbC1VX/Qkkye00nUNb23ERt71/k
gFq5ZEzrGJ0l6ucvvXPPmnDNlz5rxK5vMioKxnB4z0xt1UAZOVqxam1ywzlamEs8Gz4hYJca/CUl
+ONHYmbOwiD6dI7GOSSCNlP2x0Qa1qaaY7Q7TzMEiRn7qzTUCM85igTkIf5zllp+snDs+FGmL52i
/Q150rqbxGWh+J3/V2vEBevc+zWEhBGARiJAgCDgVVoDbb+LwJ/d4UNqTspFtgLbDbElzYODbNZN
bqwbAfLbmy+wA9HvTdTLSznaGqDBx1i9v9DkURDBS6f83TqSUOJBTRwSGyb+XRrcs0d58PTmZJjW
dCpG/Ctkl6L30DccpdvLphxgyT5g86Bhn/jnUoi9DcUj3BFkXza/wGBm5tYfGvTTXenOmWSs9aI6
O7E/KFeUYU9fuKmgClK1t063rG0bBGLbk3x/d/nuSePUupvChRdk3srWxW+vE2i1w2y83M9ce7xo
Kb7KeSgc9rWMApQp9UWHJ84CatO4tcNhW0OvOoZ9UBsrSWO3qvHed8eyyz7JaucJfh+QKg7ZH4OS
w+nmPwNyWjWGlbH68ypynhI+eahbH3W3rLdVVvk4AA4+jo4cPC+CMVj6lwDZ840tfrtDo8W+ZG7K
GUBzHqyo7c+yCwe5AXJwBgZonhFUnn9zzOJrsGL4u3PXELnmYfaCWHy/C4EJkp8ebohyiuWLCLtd
8SXfQHY1jaIvJnaFe9ns4zkflAWPcoZ8IbRe5dITTruTMwyheheg4Hv5I9y75kISxzGW/jCLftBM
PUVICi8Ef0+ylaECeXIjtFNxZw88U5hRFib6stb/LVteVhVP0L9+jVOpHGXXlGQEYjHZWxTz5bLP
L9tjnrfkLOeXEClZKGVk5Z7FGxu11KtWucMKXSKlabPDmw9BaudESoO0xreWmpF3H4jDL60VNX+V
QbKO+77/4Veay307cW49+fENCSOcjUVWbnJ71HcIwfF7/F/OFOrV/vdRfKFUp7qFAMyXGe7HlGpn
5q2yZ/dI5B6yxWbcvNnIs9llZ/Hai0aTNTWHMDLWNeaEVzmNz7UFrxtlW4xYE5X8cBs7hEOsvMVN
MXH2zbv677MRx+hLZVkoyNw5csZqaFSy9mzPTSnnUeemUbODvtt5UUJ/VlLCbHKtJEe/m/+4dmnw
vbmoNQlDzJmC62QoGOo6zcu9ZZJWxFAZiNo8mPT8iqrTnqc/XXKwCz1B1e1QbuW0bIpiVNT8+TZB
UM+eyFwrD3K2B078qFX57vuF7zPmH2KiZDxwUJh/z+/q/saKKt43o3sBDRU3y1pxjoY3lleVvdFz
0uOl0CMQ2t6bKjs0ysD1hWyOViGeBnyXcoRMaNYxUEeblRzlYIcWcpMOgbWaKhE+10nQXAq+nf3Q
JuDv0uzQBbp6fxtvwNbJF4m+lXP11o0OHvSA+9voVRs/pd7p/jaQ/KjTKn3IEPNPmNepunEsD00z
FCTftbydDizomClxf5Rngx7ZIBhsu7u3Zac8yL4iKaslXCdvWf+Z8j3ZVVQu/r5EniFgA947aj7S
5gGxtDN9VlQsU48+lfuYKss3PcOJ2SnVzyxAl0xUHo+YOjJfKSTdyPlRhfOSLYAbusRYX0FGbxRr
8t+n+qVXpugQuK5YSHWTPExl9akKoyBO4IVP7TwjxxPlHzMyu/kcgrA8TYOdHuKB/aszDeKig89x
SyXFKs0C7O1T3iErIWIESIBP3Oiq87m8IgIWi6ElSjyCCopj/MoNm7pKtFPqM7qyZ2f2pPTYiKO9
DdMH23MI8YKhWUlPypF/w8Srqg95pekWCZYGXre6GwnFJnmQqJyeopRUvDxT5r5x7qNs7O8z2fd/
n6cU2v+HV/m//1RRG3WYWBD9accsfCh4wO2yhNtgB0HjQfbV80A8tAO8ec8j8URTjlKXa56JQq7c
Lk/YiU14dqjAnU7U6L1Ay8IrgX2YPLFguaDJ6YjjDtVOxtVkIM2MAbjJPl3qXPoKRwbZDkYgHfiz
vNuTMpGCjcQ6VpPpU+srtszEcDEHVvet7vZrKa6d+6OkSoDam94SdzSxhbyt7ijY0J7GsfpLIu5r
IZ77Ih9e5IQx6du1U+DpXboUICV2E7+Hrkts3eooGMj66qU07aXsb7DlPuTKSFRDHaJ3kCKELxq1
OOTjwF2+Tc514ptXI8h/q3lOuGduoZC3rvJsWpnxqN/PZW/QWvVeJ5aEkdBV2nNLE+7MCLqVg7Z9
c/fotktvW3SDeZFT2DAQulTEj7vDN9VMf/UdDN1OrW4FnsYreeZNvbpycDxBOqapGChz5sx936NK
pzyOIUngrhg9jbr85tFS7X5b+A8ShNrPAFUJTNVNEglJapjb7wEkYMa1fW/1cosVcPFgTVkPExtT
kyJMs5M3Kv2zzkN+pfpVtJWjDqCCfUQ9FxJ6F4ePIiSVLMz6VBoJWCV5qqntegRXsSkdcWxqx6Cc
sdCUrabYj1KPJZVZwgn7k1A/+D+nivetU3PrZpYjmkkVGIFQrNtQD6tEsfVF4yFBwBe7Wfm+gaK/
qrtThYf7usqSAhBHvMNrKf41ZtFHAGvjT9GpPHNC3996ifKha9p46Tw+ZguPXJHRjGfZJQ91HEws
OUAZUlJySJCc7/uOoFA01s1CBmWisDqZoBzecGAeNwhJOzAtFo/v1AGqlRTEppthIKZcYB+qivSt
HBAeNWY5/ey9aRMU6owfwskx0QcKdTTlva8SINQ8wo+Nl9q3SQm/dIouvir8SpaBK/SLgyLp6kbI
X5TIyb9aTfspSJXeRvVchH9pcTSuKqdQ3/EZMwmGND0BIU194cG6iry2fVQyTYeMzz/pQlHLcA3s
tX+ktJNSrj9nrhX83SdH5TwT8tQjyNO/54VhRwVk9ObhT6Dvo5DCFMJyGIUoA8QfNQs4UrnjHqj0
cA/VaDv3s/v4d/t7DlIvyvED3cVw1lIPlQ2HcNHI4/1cdsfzWFp0jGnNMGUL2RHlgitYwB/+MS7b
coSNDFYLswJPvvI8T/b/b81/vuP9xf7908heef2/f4K+DX4XRaNvK3WKr9ie36IJ9b5stcCmrvLM
R31KgbOVbNBkhEBVo3aWchrlUqdUnOLMtiKemcaXhKW/i+5GNoq5R57JQ6CT3MKNZOfEIr4YqhPd
B+WZ7qkweCq1XMumWtWoNFU9X1iTbV+0NvvR6/rwWhlacUTNGi3buanAatoVBcQ1KoxokqZY+2ER
b2VzzBRjiaDYJ7kULDxhp58jNbRG9Nl0fozM2hObjFTs52gEqxHcOAaPirl3BBJrORsb85PX2OKZ
AMJ0nCzusvf+yf5MSfXdRtubzmPsJWxMeHWtJxJKfZ16JSu+SDOteRL6dlSF/ZLaRY86/102EHM4
1N2P8A8ZIn9SPI0Q+2VL7SDLVlq2li1nyiPkJsEWaaT9Ehlm/yimeC/HBgPXIhJyYmOisjmVsdGd
dMQ87UK27dQYCT8k6UqOyIMc0D27OmZ1iPlJ5J9rDEDPIPioU3brH7JLHjrLNfACnqeo6bgfB70/
yLmyq5Gjvt1DBy2pDjHHNFuDCDEwGRD4zfPvsqt6DT6Pmj5Yce1crAYXvoUdK+EuUtAEjfqjnU+5
tW0QoqwoCLVWSjVxV+NGGCxiSh4PxGUojemN33bdR0+Ig6Inn5A9YfHUPGh4c+JjIJ48Vx2vkTsW
e8qDk1UEpuXVU9g2casaeArTdGuSFplZjXvZ9NGoLHLyr+d7Mx6PCekcWK/MxVWPQz9Mj6E5QUZv
1XOvpU/CgN0NhJxCjH+c5ppC5DazPIyVI9xytS47ut1PvwmtQ6FbAxmPpnCP8uCVbtRhgTbQdtx2
y9PwSQ5kPXeR3AXMUPnuTzdIil0td/FxMuYnMYlV7JOZzWub6qshv4mYlIcXB089oZNbOx9mlula
6ARqmrosbnKaVbPdcrFWPchmoXnvddgGZrjo7ay+yOooO5ogOlncyWd5vFVYf1dN/Xd/5UUR5H+b
EuhCsJUs4O7zxzWII+rZM3pLH+mvMz01HvqwNoqiJ8yOuhVVL/0Nhqu+Kg3cWQpb9VemGbKQA2MH
dxVMagLrFtoKR9khDwDdMH/ziK1wr8c9ecJ0JZ5waLOAyfZ1Yh9lM+ooiFfsyNrI5tgZ0JTnp35Z
6Hu5CItUNEqaAlArsVLjkuDTt5CrNjngGx2RBFXDihrJFZLoalFNQ3yUzcBMQEVTjwRv8beQq5IS
9jFCBR2tvxkTg/WqDDMdrJ6umJXUodpeZY8oBu/K1tZckuOBd6Mm/tmqFKBNpG1OfmA6pDjSfAv4
S3sEItGyp4X8XIr6Qfo+JFRKFkHKToDQAqaJdXnMDDNeFagdtmy7xFvTis09u6w2Oeb0ZnlSpyx6
DErBp9oeu71K9ecqy/2Qz7c4o31O4iUqrYrSLR73jVDTmNRbVW7aoM0pr80YH1G5ohA1tI2neuOy
bsPuOLGQ4Fee2L6WrvXKbgtljB98JMMU7NW4LdeyiZveX14JMLuolW4FgRkqYh/NtMopiDc9pU2g
Wwm9LQpSAnutdLdU7JnngOIjWY4piycDncLMUUeBSMEApX8UZspDz/b+qmdjts6MSV1LG48x0z7F
FLYwOHHvaGFwO67/0sRB+tjmzTXwlXZTiKwDM4yUreisd7KzoARbhaiFCkLBM6PHoldzyoly3JMK
N882TtoUGT7r+ioD009RWZFfWsO4Og4OU6EDVYJVfD4baWR8UJr8yx/x1Yphdj1UdaufY9IqSzmQ
+lCmO8t7orZiOqQdBWuGZjS4C5ZE/vt8IGaeJbvBLcL3rDGey0mJHy0rUm55ER4rag3Z73CDKGr0
uAtqkYDfV0OwMge9XcXCoUqonD7H3quWgFjbN2S8IOCMt6TOB9znZtpAnQYbrYF+Ps0s93EGuMsz
Qa3hlJsuvK4Js9WZdI6p/EKxQ/jDnl9TJpPzMYnN+lm32C3NOPs0LkmAA6Z70BOopqPQGyBPDhaI
Zo+63IaYUOhjfv8sIEznSes66UMHs+DRyvI3vW7Cj6DslbWCO8iOGy1CVgLk687oMY1yKX6JbeO1
855sPetfWt1rbwal0PjXGK8gM9XzQNn+ojAoVtCxdML+slVmdxvj1WkpBCXbIjZy1CdKvcxLYe/l
aFVzN/Bbwz1zg82PuYndWOLhkljXwS2Bw/CaV2ci3NWLWvbO09h1S9lbTL32AMX+kvpF9epok3m2
hRfNoav6Nbb95DgqA4zD+RXQajk70XYwnHNxIRasP7lhh4QGKqhPPdJC8Ih8L9NmWtT895YiNFtW
geG98HnvSVVkw7ObdcqSrGT25BP+X41x7z1ybbIWQmgPKs9I9BJUzegVxjyWKqqLoTT5Vi2j4uya
KKdIXKG7nVRnZ41DeiQvSaYFqv1BZ1NwqHL+pGnnq8eKVOYuVwL9VEetuvWbyjyPhUsqs7WcC4KS
ZGNMJjSBMEXIR4XxY+xEFNoAxorY3JxrX7VwKHV5yuh598lCe5W2jf1TGX0+IVqvPVKF2ewNJF1b
Iwurl0613lHci6UR2d0h8PDPsWdHlEKkIFnmg4I/lKI3/U22wLZ5lGlkPhB8K3p2Q0zbOjvjwTjP
rc0gu1awf6eawNuy70JoRVl1CHgSLLyB39wxunIvz5BLlftiKNKjPHPmUXnWDM5fg5s267pWu2Oq
aMPWoPbtGmR4rgkUM88JLoYAlTTjQ1PVV2OK7d9l6i50pXFPvVWEG9FYR1CX0wdYE4r/1ai9NrbT
7zX0itu5Gv1RtE2yBCA5/CiQpeqKpv9u2vajyoT1qoZRusZTjMp55JdHW0FObdVT/MwCryb6lOm/
z/KKWqsofvQ+g9r2nrCGMTZ61JkHv0niS0lR8go0Tv+eVN0VLm33u3btQwIs/gN1AOX0aaxc7C4J
D11RVtuozbxblZKP78PA/gU7BmZJ9zussAjoKzaIGdl8K87arWlkxi5NOswy6jG47xmDUn2yk15/
0X2/2dYT2sDvGd0MYo07/SkuI/1FvkYYa89BwfMK+ROuWSKt3sOmO8jPCj84f3GMNyDT4IHrO3m+
i6OmfUrNIuWJ4dg/B9wKXGE07zpP9jVEvgY/6ia+1hmGk77jmz/f5TysJUC5J02KFWVWHwFpq2vT
MYDiNk7+OEb2ovCN+g3MY3doKIldlX2gfQTK+NOCv/1YQEq7UuzSLEzRSWWusTRC2wf4E2YvxA52
9twfQf0g/EHIQV4+v6xtZ8uY+n3iz/Z0Mwvb2/ZR0i0jwvnZsjVZWlMfGR0VxCk3tSsUMpvFSbbk
Fd6AvNn2PMoH5hnykHkY50AIvspWz5dsL2p2qPKC+wwTJSG0gZcyYL8+iMy+9vMhsiPnAoInUR3r
+t09iISqJpTT7Kj/a4BkqbqMkggC/jwQtDzt5Jle9ccY/OwxqcYCybPo65NaVjv5mvc+3a6aDSmY
zWTOS5qqAgJRWOa7gWgW7QPkAg/CZABMb5eiKH5xk34F0MICWvbRqXW/d0zbX8lm6xDaGjRBoJTC
gVugmU+yv1HjcoNJZb0ZsCeqFHPEwZ77MInYbKkbqXO435YFZodgBtuzvA+jUH+sgOg8yJYHYQfb
0/apx+zsBfWjvHV3DhQHxSy3pGQtQt92uZqGoj8ajg2yfz7LsW7rNY0vZOMC4Qpt2JcI6XlWm4q5
ZO3bPJMgBw5Doc6z6BOLDwxncrRmKxP6VUL1IQVtHb8UK86xeQPg0Idl9QoR1bymavs5uErzBogp
3CNNojZynqSleb1SWHPtZTOw9NcED48HT7X1F3SKFNq07Vtez8r7qqQWrRAUZFF+jcgJNIsVA7oI
S6VHAURTQvplXzz3Saz/v/ooYYsfIR4T4SF8TtH2p4XcOfQQIhfor1bh1MQnU+nEQxBjySPUNvmB
3vRFDF3/PNci7G0LmqRSGPlHxXpRTjBKckNwYi9KzK6zGWOgrDZk1pPoe22fqMYpDFPt0VBNKmQV
v/4ahoglVF+XD1nml+fRRiyqcfP88oA6ZrqIXmJES/ummLJV3Il9y6L9qo1NuTNr39s7eV+fsxjP
z8J39Se9wRuZokn16Oh1RCn4YFSntgG1nbTDzLMDqjxYbbThXype9pk/mzk16kereuxHG7s94JPR
Hu5nEQXLsknZpZ4umkQxuD3dx0NjE9i1smoh1GAR7L0MbZ4+tLZzlS1oSx7QBh59WR8FAUANUs++
rfanvKj/PhjloC/6VquwRWJgBGlB5CBG6NW3OVanuYKTB/hDdUu+9dExVPcwGJhq8lN/mYXx8f+e
8Cyiik/V/atdsoLUcsM9qWo8vkYaPj4kVt8L5O4HEbb1qi4xJUrsMN7UZJkyFpEE91KNGppuegKe
XW1gvzjHOqyjk5Fo2BK4qgs+hLhi6vbmTzgXC5x79LOVB+MKigUPxPlQYbh6P5PNoLeyg8JDMQ3P
RaxD2eThjaMQRTkRQhyfVwA3Iw7mTAeUaZgqMftlp0YJtw+q0r9nzDmaJLaivaGP4XKaPQxDSsiW
quUqO9ls1UBZmZFiru/smKiIHgleqOs8U911kafWyunt7nFWiZVhyodaGn/eq+5H+2CObXYYdMw8
6pLgTWVp+S3MgQmMOqn5ypy4F2nqRuu5M8EjDt4ChG5Lw4QKEHtD8KaV0WvVduGDXnjNsnDY6BkR
Um9VZ2mr8j3K4yelNpTXxIyVg+0VmG7ML1MWjrXwpuFr7FIINk3svavVL3kzjTGn3lSju+qcoHwx
EZNMhvM6xP541Qfn06D3zbcssE1+ySb5jmPwG3/VEIXGainkjzzjrh08aXZAaNvlWPMsbEvu1kK6
o46ohrZi0KmOkG2YqMhp9AmYZAfAVBgAweQfxmWDqZVZvNDN4jXRvfw0dXp90+O0uqT4ecuWnUfN
rS6qepOXdruSffJQt+5vJ1bX7oDXkJUZ+akx2vzkDa6HzeXcntrHziBwpRyL0rR+jUHTs6Rz3KdK
lO1Gh99x7FylXgA5F2xm73xUbv8HT3PfTfbbG2T6eNix0aoW8lQewk5Z+4nOYgxr7IIIyQ9EOeU+
w/VgmRPGeKrZPTyxP+sH1EiicR9bvdqTeRk+4qYXK7WYUlQNhZkdWzv+W9aI8OoDLePGGqtNAA77
qLC6mRZyZ8aHcDp5Nl/6edtmVFfbvt7VHYoW2+dOuas8/iHfiGPu/GZHXMlsgxM+CviWQLaLFx3B
pBDnmvkXnpBEXqi7CpdKYo4bJ3cG0qUq+IMgI26qJkQyi7K3L6KMwg3wl3iT/XFRk2fSQ63WWnXH
sum1NqnhEVSkglLyqrWbBXgQ5jH/dg1/sNkMQLsfCq1tAXgAQ1IsaCrT/Iv6qqPvJFxF9jXKMC00
6pF29y+ebMs5dq3VjyLtmqVXILDEb7LbeVOrbYkE5i9k3c2/OoPlIFgY70FVFCJVyBnDCU5agJb/
OQ7z8EjccFi0Wd8/T0XXPmJZch+cRJYvk3BCkFpg8DIO7mtuGeWZIkbryc/DcWXxhosqHj4lk0aK
3u+wmmhytnFSpGuCpfc4sh9k2rWZklcZZMaMQDmq2mDiGEOQGUSSvas9p1nJUfaI2SYjJroZrBxy
TlSPS90pv9K48Z7/h7HzWnIcybbsr7T188DGoYFrc+eBWpPBkBkvsJTQWuPrZ8FZXVnV1jYzLyg6
wIiopIC7n7P32o3qlVvLFfHeo5V+B1o4LOy6sb5XZkXiYOh/0klxVyLQuxOcMecctBocez9c276b
76I+sb8wV+lTE38pLDvctylrYHl6rCYkFBFg9BQwZuljNXTjKThWCVmOvwk1ElgTe0G9j/P2AbKR
p9TBz0+9fTdFVz1lBUJ9ZFLF0gvJvKvT6ksxC3icVBQbBybcKqAzdWtUO4YQIfRXFO/FSlcId9aq
TH8l6K9A5shw8IllFG1CKXtqFpNdkLHg40Vok6G9hcRZw/oN7CPrEO2ARtnfDQNLeZHTvOG7Za8f
1HSlUJtT1ZK3V2AI2xui/0Ru5/VZ+AD00YKpnzijTxuCwD0+Ca+sHfInrW2uMbyLd2IZwmPZsmWS
w1zJsXqgd94oRCy+C2uMKW6J7vi4qrmnDioEQUYNe9xIP5afQTnET1E/E8jdmbwX03Uq9H3isTEa
slTd9z1w9nb+HAbMA9ecgtJjpIfdi9GTImUU3S40qmRp6r3ypjKF1fYbUu/6Vk/6s0k5570rXPsA
Da1eTkkVHhRo9yuZ9CPKBn9T70f7sEMLW2iJdcwFawwQKKjQe7t9TSpciUE6fdYVM50YvPoABZvI
ead+1eZwRGM+YJf9KEXY7Wp3zlKku+xu0T7PQQA52nEzyi+OlY630RqyhQQwqfMFVnn5xVbt4UZB
LIMUFI6fXlpzoSefKPJH4rXUcZ0poOZn3z8atnwGIe3G0naugXCGWw/4c9G6mrXRdc9YpHlaf41y
/XuGR+RumW5zNA3wwRW88a9iGtamiZi3dZJwl5dZvO0y3I8+5ieCjiGrsy9cSaEiRRf3LuL8Mfrz
GjtL7dUvuYtR7IJtaecxNhm9XRI8H60ESrflZPnPRWu4D95VrowHymXV67wKOOhatqecF6/MPk1u
HRKpdU6N4Bb7lrLgwx3t6UKzkE0ADzwOPoYr2gLUVOaVt4csNkyUkzJl1cl3iXotNFt/YYurWlvT
7l/l5Izc2l2onohOchi52bau6uI5zME4ucV0UoIcZHPZBS8GTckZ+TadVU/R9pUwup2rDMm1dQ2W
StiaXl2bdybK8/AHmRVLAeLDX5RGtzeN2vwqf5PVRA3wDo2gwlFBZ6/YZBV5ylsSg4bsXMNdGPNH
U+/DatvQkl4H0NM3QdiKZUIiAHe0uffKTLcNoCJIRIJqzFEq8fhdJ8d4YVS1e1cS76dl6mI9QWCh
ATikL4HwsycRQeayLWvWLQ1/sPpp7h57n1AhuZ6r+1Ig3oDbpc30dKo6FdIAXKn65JaLgsBVjKLa
9eHwYQWOVdpRryVfXBxN/xrmrmhO8ZheQi3ObpGeGtgNu5UcGQncY8h1GvYhmM2/D0UdP6k+7pyo
H0FSEsOlsGe4IKpDBiemfVGhG9WNsHhn82+se6tpt3KoZNANo75tD30Zb6lgsfFjh1M4db1zx8Rb
ljX3O3LLn/08Mc+SVOHZKF0fjKak7t0VysVgkVcYQ0e1ocvp9tlzUfIuuUFOZLFiY6AOsvIYCM88
aFNDYGbh1USPumKNH/JrXEfiVJhBslfVituRZCPKsY9fdSGnWfxBqK2bMVmRwPzalJ7yrNRheMAp
T1pN0k1fu3gNMlr5pK6TbEZBc0MFsZbrbnGEsW7uYk2IfSGM4lxArqJGzWTRa4iQVbtqvriK92IP
VsoSuyovRViQeGVmrF6hnepEqew1Qw/vCfmii8Q0NNi3aJUqR7uM4aS+1YLcC60EOqo56k9TLcFu
ZXa20EZ4y38+yzZSwjLApvCRHl40IxRnz/fe5f99o43k4xpjfbXC2Dw7etEj1eOfpVOYDEKFzrRK
Soh8LcB6qNs41enXtLp+rOqpu4lQ+yXc0r0ij3fvhQou3h9PnSBoIkpz6odVC8V7+hv2DW8pC/iR
4uScuEBZdhZDA9JoRjIJA7Ownw3sahjLgY+1ibtAhd2snVLpVn4eDkvH0ILX//Soztk5/NvVXKsv
RNkX8RrULHlPg9jIu3PAmm2pzr026eurd23h5yTBZE+1iVEbz31ONBJxE3z0mwtzUbaqwvTw4OIk
nQKjXLL/h7FCvEmO+M640O/n7/jd4Oy5o911gcDV6hD3JVn01bYbQo1dd/wIEgJSm7q7+fSK7oHf
3yQARdg1341y1vdGDZayLt1hEn8OqaEXlyC2/EOi+NEVDlr3nGf0Cdgx6dvWtNvnWE11WB3NF8Tf
3TNY53QXOfGbzJaVB8XtnK0ZOS9yBP5vhSFzVg6DO6Wx3O0sAlt3JExYAHx83GuUYVehVXkruQjs
s2llVrZyk4tAICLhUqtYgIWadY6FP+xNAQ2mKsHGYSK3ViA81FcQsMXCtS3te8eKv7F9UvMsVMYV
ttxvY2CxLW6U4gXLGai3XBNnFWjluZ+5TEh+iWqlkBp3+qeRumfbVcmLSf32hptFX+QsF77BJ7+w
8QnesFXZW7rbDhkduv+WTRALGzXl9koKVhiSPF3YVn0XGNIWrmkGn8Zc11wUdjW9tHlEUZz0LVB9
A2+NjztMG93oLECMv7U4U+X5hAiBfcj0v5KgFUUBoU/HKsYcq2Zvk8vTosx+SYugAnNRmc+TVjub
ooagKId+3XwtHWbvZjYtxX6kL4I6I0f8z6GWenO+JUa7NBFsXCJuzaBVFPDJOCiUpLoS1ajPi6/5
M6ZoBrypyQEYoDrxs08i8tYnInXnWKJ/moDmETMruh/grLI2nL6Dd2DersP0Rrycs6es6G9BLE0v
KZ2+BXGf3Q/NrLZ9qbfPTW8B9mEKANF0txEToxDqslvYTRqceBvYf5gc07TRP8kZxKaR1+Fdx6q9
6ZU+xRtr2Dsmgs+hzVTQBAWgSuF/0Yy0Q7+lQLRVHZaL+CKkE0IuRWaXhBy5mDZ2vm/rW2wRAzf/
1v6BVj1AQvS9fdOGiELs3AeGk6Ri1iy3bljj+MtJ8yNxpIbhlHff4oYlb9ePb6lbjduimJJdNrX9
K60jgMs8QRckUbcaChPiZ5w/jHC/jW/ykTTDQTk/CSQAO3kqdKy4IHPoXy45U4leDTp9G/Z708E2
MmfdhZb2MXisRmayNlwVg1Aqz7r9h2fgjV13Tr9KdBuu0nyrtk0IUpYeJ3B8CbBEfq5+g2gvb+Vk
ppNdkCXksugT9popt+yV6XbEPVctGjs1z5eZFgQXX2n8RWhBqyUwygeTh7BXMVAslrT7hYvFEwsQ
wRbSvqJlHb5puREecQN+8fThuYtoHDbzQT4q6nA51l2+Fr7JDcgC5mnMgE9PAx78+FE7tdpdaqqb
FMnwXSrN/xxFI5ufDAHvImunUzSLteW6xop7BxMOqsamd1nm6D5fUll8UPJxF465qu0HIT61plAP
8FbVle1XLcXEKrk71rmPDOvkuKy05Z9zrcAGI8hQquBJdfEWgqTR7WRa/Rnf9IDbi0dRkTA1mS/y
TGs20T4Aay/5mrn3VLaiuWRNjTogazAxIF0g3D3sh1WkAlxf1DBmtooIVfhI6jtWdePSGTRv9Nh4
r/8csdNe+DhxN2E9fXr2lI8bs6zrpaN36YamknK0OpsocxKd8k5/0tK6OXsupecirCpQz51z8ZAC
+FUDftaBfnsOtBlrSFgWb7iubGmclQvKTfVVpQxsWz0m8c7Of5S04V7pgkNMbJwnOeqKX4/rmvNq
OWDmqrgXexn8QuwJED3FQwOudluX7fECrEe20/ACc+OpC3vh5CMzkK38fNxyqhzBze8ZRUaWt4GN
1s9M8jUy6vHYAS+hGSSipRwmXTMe5SN5aJuqPai0FHOHjRRMPt07toZxypqg3M0dyj3dXazVY0ZV
05vgxGK/O5qJ2IXkd0CwLNgfG9Zw6lTWD3JoVDFvKFLPhdcq7sWQUigECs6iCpKIxtIslPKMls2t
ME5xrB/Jv22fp6mvF1Wd97swy1WWB6a6nDTLPJiJQrs/I+dJH8CDTZvUptGLuAPJO0i+u9KSqgNu
0fi0k+DYeGJ6LeA4LiK9UE4u38+diQPwpAIu26HISo6AEtS9YgFLLX1s34YdjHu2ZwWNt8HcUYZJ
T+nITi3qwJlqg7F3Uj4wbtYjZFGZy5AEPQF6Ty+g/caFhl7zwmS17G1dv+n4K27qfAAd9ZSMbX9s
bcr/zFiNtxwDYpItUnwf1kMhxM+u1vTX0hHh3mw6KunzCyqHYy7+OuznYTV/nPw6DnYJ9Dg9C5p1
KHfxmUbkgBzraUUaEr7HnVwdalOQkItuetV6agvWR1RDpTR2oEy7VOdcFBDK7CZRiixNz71PkZ1e
Kvn9Z7m4EkJptkQwZS9D0Yi9SdTmErVmCGMCIajEM0tpcCASdam2xJPz7pj9Sp6ksXRKSwuGYtWG
x8ZQ8rM/epLoWryljfG9HHrvZ+J8azp1kZP99MtvjDjd1k2uHpF2TPsoILZWviZyyOZhegzVojXX
7M3emn7eneYFcc1Egtf99CypFX4wJ2vfi8gwfoF2y41fxIB/r7DJgViedQd2EF0B8JBQjPahplG8
Djq7tTaeR91xUnRyqLTxl6QoysMw8xSF2vzQSYzcUFHPKDL4FYZ9mg0xYbm2mxevyUgeYW9TTNKd
8WIVIz44fwR0Woh2JYe/L8hhDvZ4VLLhgNsuxe6nHBwo30fyEv3970ciULuD2l3SuU+QCtRivd4D
GZ1bCZYzZxIZsxZX7jNJDkbsaDY/HezpDgloV6f2rrKC8Htkggoxx+5xTU73AfBe+czSK4ujTViG
djUmFGdw2JrwxXc1ZykUkewp0dQbfBd5qtPH0KLsRZn6foGt3+NG0mcvvZY2KGdnWanaeovBG6ad
OxfeAmEni8Fujb3E9Wqj/iUr1JJ7DbOWTs3LM8L+uWsCB2AaHA110rrnphKIvCfvJEeAA7vnEhWz
uSJoCvOAQmaN3G3rueEcjFSZ0wutX3Ua/5zSNr6PeZg8OeLqDDaKNjVO3X0bUPn16GHffb3Jr77w
18ye7boedABoQ5mcH+TaXIGeowonusdtd42z3D/nFdhYauvwxdN0La/Jg6/2/Y4JaF8ryldDIWJK
HkS5Tt0ke5bFd1mGT6AeTa0P6NRMn4dYeZHbHqqhiELn85NCj8AYqo/Q8PJLN4RE+E7iTrpFKraF
Wf0Y9PAn9+HHnAqHRn9WR/GYcON59Pdr82gsOoRBWuGcub+U12yMvsoyiTLN/GPYSiQ4UCYp28Zb
t1MH1nguogzhEC6dEEIpbcoHfKLuKO4NlbKQZArJo7Cdyt40yaVufG35m1qRI9ObkwqTgzzXVvVw
TGuWhEVQIOJVw2btB36zcgR+XtyhqnoaB9o36BFmN6O7Tr9ZaV/eolij7haPBsaUpDa27mQONwFX
6jIInMJVzE8LdI9nzzI2qALHW6Si7FsAo/4cdORIGvdoN1OWZVfznk+drh7loSVr/PFIDoFpjJsq
ACsdOsSKwvvyZlprgchBjvFQtuvCpQQvayyGTPOTD/2+3iTx0Q8b7aMPImAkod7ecE8r26ZidwL2
1j5DvkfgbDnR9UFRkBkPhi8ODhZZk8vs3R9XckFPuZ7bgrIPJT/Yc89QjA7/qnjIV4pmGtsyye9G
EpKUbMZdfLK0JD7RUEuPiRvZxi5V8xY5lwE5ZGQe6PTAfMbOEB76eCYR1z24W6/rvU2Rtfn2UQuj
TaeR7kA0qzcQdW2wiSnaVH0L0cGvFZGH23CWClOHpP1tGjkQCq7CCONWNGQJW2HUxAUAVj/WtDsp
Qs1rn7yAzGJxnpThSr5a8mDP2YfyUdi+20jN16EHC6ZqW9wwk9b7B6SzFHe06NSorKXl6lGuKOPY
c85qGtWEMBJ15znCPjtU3w5xYkZbkIyC2kVrM90p0zXO0etPgyDT0rVfwdoR4QbZC1lmqL7yCS8X
RojGAp82ruI2AUkeQO9dFYUTQ7N2woVcEsuZrxmWrsprKM/4IWg4s02fJ7LrrA/yO+J9pqlkaymD
AivoX4/6jowqIEB/PadAFseSgvwUiaKYD9RpvQMxxn85pRrlJlLKBM1GTd/LSXa1lZoXqVm2KdyQ
nEhQ3++XUhgBXCnoXX+pAioyr00+p0bIv6Pv8GHHxirPdevHMDXBIi0cAqC8Vtu4EeU+NXDDq6PX
2Lc8Pf369+d2ptixVPH28vbXWZl5UjPnVtkdt1Qnn/ju9ex/5J1QJ0xp5RJyuW7qgfUWAi/Jxpfr
edSQ9TUww3GDqBUjEvceO6TBs/PmBM/A0d7prRh3vR3FpiymbDkV4iZ/rfzLk5qZGwQl6Afln2Y7
5ywyjY+4C0xwmwNYWT7+Tmb6e7itPx4Q3szSh8MjbsoJh3zzl6+O/P7Y85eocNVip6uuOls7mrNK
4ew4VODgMjc337I2elU8T2F+0HkZKXDPntH6MNRO+ERUksreDbaUXiMdT5Lmo6pVf4MaUidVB/bB
K7pRa1mmZroPUCTe+J7TzY+V6rurP2elkWwoFgXM1n8r42oiLZat2xBu0RJmIWd3ddZYIDAZjk0Y
XNzehN1fZwubdd6nSJVkk7nmsG8IIQDjYr5rKIMvU0j9hMCvAS4AiDn5hao0Z1jnNhZb+dUq5qHh
IRtoSgP5BruAqLOR6MmHfxkb01uPxMgdRm4ECG42Qs2+yn1cKQY2R6btkIot/81daj01uc/2pB8/
woR1uBco+npQM+tdiMHZy39ublnIYkZoLBt15m+U0SiWRY5hXf5/kmuLWXh0xaYTJndpea8DfWJv
y759suwpPnlZRq60fBig/j75ave9dPPO28zVZRrazfPQY30s5u2LPCSuHa5pPjsrYzYB2KZySKDz
YnKfv3FTQb6zQYmfpimm6sIoPuQj/D391TW98yMqfBxjbQGnjfiNu2GNczd7JK96fjTht388IuyF
RzjrFgA26jMMnQgozjis5Kte+WW8Mxyc5VbeHB9TQGCx9aFXL/xE7FOdZDlUYyxu/WaZ0dhYG2NP
KCi6klMztt/Y0yTkaiN7FvOhzB1/O6SeRTUqtR0QMlZUX4cBZ1AXCN7h+Z9rGFpPyPl8En0f+T2Z
SX9Sji0kOFMw9FQxB/vczAePdGjunOiw67LIjqPBN3s+b5dRvcUR4S340PfPmjJtAgOnneba+Qlx
h72IAXC913Ztbax8Rt+1aMaMLIw3GP6/JYOqPKFCK9PVPLQr3YReOVYro4x6bW+Plo9EgSowYs0U
2gf/XrtKt7ZnWfvf/94Bz+txYk0hRTF2Soa1E8WXh2LGFGJdKo7OMhQVuqbXZnyehkWm1qJa6f47
QQnekU+kd5LkKfkIVJpF+caEC/O4v6eFlq7s1D/gStHshTv7IBpPS9Yd88tsVeEkfuaWRb+BbMAG
2SQPbCl9bv6Hzo1i1h9/1qf80qjWmgIstqjmYDxhf0kcjG++27j7FAFKD7XtQb+TLl1E3lQb53Op
pasLx7fA2MlFiRcY1WLMzHaLEZemDFK0ddpFg4frJrAXoZEh58dja/bQ4NU5rhxCMxEgsbaTHkvq
eIjnw96grmfOmuJ5iV75jUKBu11Bbk5OseHcHuZgOQwgP0r/cCOAOz5aPnofkUDsMofGWqjstLx5
83toPemjUSM1E2qk1pcaf7ubhZSEUnPnZqZ5dDvEwQTKKTT0lSjvF0EXY6gt0rtUL0gdg+E4h0gt
yx3IMirjczfeD9lVyqFszhuEI5Ddg3whJ5hhoQcALrqBlHfso6+NUzzmFgIR0rXdDMGh0ufyvUkk
s4bpYj5kVPXXjzqXaKzqlFxsOxrpH9wEwJz5v2o19PfHM4JmYBOdWO1ChkTILAn5KDD6u2EKfSP3
Nn5vh8s+HT4yjco44DDx3isedq/UFO/yHB256fHoL1dHm2VJW05Xu9dIevBJVxkbNX+3vHZJzKL+
kndm81SoxVW265DIIH0TFTG7j9n3sT8Z5gVeN5Ns5TSZJU2w9g0PF3fgPAMtxHpMJhnqGQ5OGUCD
7psVmt+pXfwWj1hjEy/TzjJXteVg5CjLdzMYRyCMtXr0GsN6MogyW8iu1ET2KsRZz39SO7M8UWhM
ce53PtRQu9oOEeRXzeuCk5iVbEwfwVapCIWw3GCk0+LYT63xahqx/UhnmdhwLmISlTZTN7wGgdeD
HbCzkzx4TZKf/JbD73Oq2/4xpHAQb0UgvsinkZnUrA0lJbS6s8Yz0qJm5VWW84k3ZtkpuI+7iH4n
svDiXruWhnaUin3edeM2NEuinP4EpaGG0JdhXw9/hafNV/vKiDfKOBr7jCYw4aWQG9zsqhnxD9KA
apQalr7rHeZV7Cz1e29iuHbgje3l1SjJXxMz7G5mvzODXIO3XXbbIE2GS2kZ/iaLVPsmIH3NPrMa
/1xDliq6wDcWRySGpfAe8GjN7Tzd/1YVxlMaFPnPXFM3FgDUAFjOpebzHi1i5K5ZBm9vYfH173o0
zEmRHuXSKkGavB0rQgh/r7QGzJ/LlvSA3eOc10d3PzM2XaaZF3mKybA7T452evyOEikbzrKTj5n/
aObhs5UX/pMzHwY6ENd8hlPTEiUIum2YQMbk0nRjv1CbGNgxJYXjjDg+yke+Zw4gM3DvLKNKYSsk
L4MOhP+qxMwXmWISQ1Xzwsd+zgviJdd0PshHIiuUnTf1x8f9ianKvcrJVguDdZx21QE7C6YMwOJH
UagvKIH9pyS3/CdtNGKYhNYiBCfNWoWvfkRAITdd1S0upKV1S6TiBQsHhn05lheR28exDouL1zUA
EEO9/JmYl7AaxK/RCD9MxI7vOasTCEVej/Kbj5joSMhAOw67JcuGlVrrybs2Wl/lDyFu6yM9/BWU
vFOAh3PyShIIr1pdXDLq7fuy95KdGrcxgIV8Wk1+1tOZ9n9afuBs0ijxW6hCnBvmg2jc7vFInkNL
hufe9p70KmA5kI7XVsdS1+KY+XDxsyyHou+OhWamH5HxUvG9fMM3XONcg8oLiC39KNOqXGeO0+2M
NPYXMfPqIe9V1jZW73yzoU5Wbhr9GhLtJY57713Pxm7l6T6RFoSF7jM1d1mrVBkiJDRBZJ7HXz3c
BLS+xycL7fPjlmriekRen8Tbx33VJqfIlQVMv9bqgz/G44EmGSWcuVwvvM7ftN68Rq5IpP43FNhI
vWYrLJjOIFOXSPzDpwpMwG6gCbgrmIafIOwHvK2V9l2rnl3Njn/mhsdN2J2MZ4qW/lZhd3qo1My/
BjkJlFlcVZ+Jip8IcMxPhQUPGAf1zbV1ZjEjKU92n2CeY6207stMOfQhFanE99VNDYCUELI2+/BD
65sDTPbWufWATLblffWzD2uA79QBxcUAxJB6k49RNpkwPKrue/PTMuzsI4axfepdpN6hXrNsNjBM
z5GZvmKTwt2byaFp+oJmTRZcHe6dq8AaXPyrqBbhl5PXUBxYTKgXCnshTpI2vBbWgAxR9VZylM2n
5KOxPpd4vdZqrJnbSu8EvgfY/RCRngPR9teGewS6F84nGNMWXUiEs1u0pMKHJL0tlPlhHAnskA7C
nhS9azYaGry9/kvETdJfVLGggUI/zRNo6XRzi5JOv6O/A3atTyDzQ3x9pCnod5vW7mUkR9aphsuE
uA6iDIV73QAnkWS18+lUlDoj3XxrMBTvhW/gx53a56pL0i14WPE8xZ6guup/VQsxlJgbLHa7DZhn
7Je28N2bV6nODV7dMlOFfpEjeb5wmLwcjT9f++E26DrjnqfsAVD7n7VgcA9+YfobP/aeo0Yv3oyw
C84NO3KwggzDdhgPQRaXyyEGJqgx3exL6BFbcxi8lSjy4g11dbRpkERvDEuEpKBDZfT9Gr1QSXNO
IdLsdcybdWmV0RcrjaIdWz6CXamKHkdXgYFtlycNM8iHPkLhErRcziKDy8m3vNrYsae8UBLDXRxO
V7quPeuJqb6RuPnaWkb23jWusucD5C3lcETauSYwWdlOXZW9h8OAUIkk5pVvpMlSJx6BuweHPo2X
neija+/jrJCnqsK6VGbF5Kzrf5wiCfarM60KlvXvHqvvVYuYf1/P8+K8cmnjaEdPL/liyMJZrid4
Lqdm5+E93xfJLBZy9Hbmk/Qnsq2/hnnn7PkSwJadI1rHrpue6iB4pLnKU2lsvMC88c4yGCv1YJGg
U82Rv/J8NAEIfjtap56VKGuQ8cYXzYKQ7GYtzL6OOjTyoaU8LzRYl/Rby2tq1qh1y/SX5RbGF0Wj
7e9iqFl2uBsWLm/ejYC1+FariLIqmiOE1ysz47jbO7rdXOVF+TThZkQUkZm0hMEX3+RBXpgiTN26
sXPCyr61FkxTywkvUGiTsxzlTqVeG9fhHeIam6PgjuaeUOqGtUuVQq9j/lCeVCD7edHn/kJp40uX
x82nWyHP7Ihvu/utX25K1a5PtBitQ8HHlL0bquHS14Kd7iaHIOntd2UqvX0csUapuQ29e4i4cAly
l5dXw2LamXhCnnun+vXPf/zP//2/vg//BU/jhhLIz7N/ZG16y0N6tf/9T8f+5z+Kx+n9j//+p+0Q
CkD6icWXWbVcQzg6179/vYeZz7PV/0HCYjwYiMZ3UJCKU93WZ9fWlDcfCc1mAM+6V4Rf3S2a1kAV
wgw0+//rGY3y1R4RqxInbaIwmNeQnf6qqHTl5GjWePwezdf+fKZkrv95TYbB/zmS2pC0aCxS+LrH
7/z7z/WaRsdKSf2VcO2t7or8pR0y7eKWs2HdMMYPMqzoC+B63JFmNHzMTwuRkzyeVhJiRZgPPaX/
8LSsMsrVFFM+cGtyrbxSf9d81LodGjNymaFW1wSArmxDjQ5y2DjeQXED/a6rcXT/84cq+CN7y7P+
f34I3NSZb0N0+L+/44at/ttbzmRq8X8iVFN32Mbp5t/fckG+yOA0xniq0wGlkNlNtDKMuz8b66xA
SXDaKBqZY7a20gdhrqKY4MilEJ17mCKH9puqp+4Blce4UzE+TPOodhtUo3WNMGNtWK5zqHBy7idT
hc9qKC99Druk6ZvggP3Sf80gdfBKimILkNV/jWs2Js2gBpRJuFpYGIttt5+3kvNVU7gn0Rasqudf
VQzmdLNJMaqGsV3YQdC/xeisnMEKFnbSbQrHSH/oYfW9Y8uHgilIln0RuM9D5igrf2zHa1z29dZp
WqTPhlEe1NRTtpb9MRaqtXMTx31X0HfLV6MPumjTz+dbvfDkeaJXxs+oVSPkTOj1/3y+lEy38/P/
/nsi+tu/qLY0e9OOIAKk6i1Whj8O5jjtc8o8p9/nkzDXkYJQiv59zgVOsouyriYazFVv8kLa68XN
Q4c+/7IO63wLbuFSW9QeAhf0f4wxe6lYdhuvA6Usl7qHoegx7kr91iqqdTDVUb8migOCn1f1kmk3
OShJ8MDUOrO6VKv//vghvyRzps7MaNXOf0P+IflsjEDDorU7bft4ohNY+BpzSmLy16T2ZJ2yKdjI
n7BAQa+QGmIyZvO31dvJWiP5L95RqHfLcSqdQzIXr6qeptkwaQCi0mlJ6QYVqZatfdNIngCPpi9q
6cdLxUjHvRzawiQDN8NzJodxkbFH8Ms7TgiHBS+Ym98/WvjfYh04tDVjdOXBjid3Hyn2XSeZT2en
9q8LZeLvjVZorIpdNvW+/lWWc34fwnoEKly36T7Rbr2r4+MnGnvVxmm2T+f0ggQseRE23VM7GmLn
R8EnbupyazgCj31RjB/Iwj4rxVJv6F2gloHtTSZ75czMvta86Lprf45eYa3LiqZhbZnFc5SX3/ox
3SiVECcVj/5dwVW30yCgY86qmns4BzCC3IDZmlrLoiawXk/zrjoC8nF5zUm4hxgW3HodbEjcw7Hu
NftGBsp19IjOBA5m75oqK9qFVlTjyYQQ8jgEafyqZ4LGdOpta777lzZWxX3KiRFOmL12LKvEvR+b
5MksmA59eBrLdIiHTTqkVAAyH6kOsL1tqqbsu4vwg4WCc1bSzDmzwHSgJPxr2Iv+Fa25uWNPguK1
94p1ZGvniX7iizyEfkLFXOhPcoTRY1zoruUcctOuEVFi+ZAHxUfT2qIs3UKZKu7ZEK6STOBmxnhy
bwY9PnZp91Nek6c0F8d7afP1luf8+Wmk+56bLBzPiQFpQe0H5zasozl/xIxbC+kNfi7ijutdaE/9
jllFfdLHyVmULOB//PFMgsX+eKYFe29XTHa/C+r+j2dq/ha5pfIu6rJZWvzlI5Zd8W7RHJmX+UEf
CChFMfnxnSs+qnAKl+0QaCdE6QStBC21qEr9CAIFGx10isfTatcxFipyjXOk5tOr3laP86zmCGum
xgAvh1/exQrRuIaXkT2cTC9VHmzlX2n9Xt35aYrlQD4NBNbC7JrwimZYPGs9rav5jyY50B5R1Pbj
aaxPWbUrinPt6SHfPaoW8sddHTahbcfVRg5pHn4GVWDeHNswnhLVeJan4bl5m6ou0YrOfzPX+xdT
NcWT4vwf1q5su00l2H4RawFNN/Cq0bJkyXNiv7ASx4d5nvn6u7tQhKw4OTn33hcWXV1VyLYMTfWu
vfE753X/UsufP2sAc1C4Wa3Jyxvyg5FX/X0B5gaAf9J/yIx1uw1mFkDE6MepoMRmD6J96HQpogIg
ExfYkcVOLmT70GDa17cEX5MjvbDr21wifvQ0GedOI5rDno2yskHTCybU4lsatsY/0XvT+tU/eRy9
O5VnPGuuDdxq4SWbSnjWPLeM/bglL9UkSh1yM2g2iZeTrXNRC3NCsaNNflTgi5tTEJlQMf00aMBW
x47yiPhu4NCaVA3/tWYCrQ8JlOZmlY3qK+1oD4D/77rUfWUc/+hxDhkn2weyHy1FXwChHa7xKIe2
e1y1L2mXQKAqtPJb8KCWt2i1AbZFTvgNXg2AOuiuFYhvfgHrwowCEmyaXdVREa5oWGIrL2mw2gVC
NQB6SQQzR9Olbi+WGr1hujcoP97TiJh/0X9jzOtQb/HeDw+ASro7TXm2WYTbla+C4lvDCnKBnuw6
Y9y44oGOcjN1pXeWutQDrKlJmCaz7MWfV0y6YX1cMdmaKTju/LZhcpNZQpeL6LNFsjCDXFHDFnUr
wINBL4OieyNruI4SopoL5patEkfLTppc4tgmm5dEUJvRQS7SgQIFWo3Yu5Au5Pe7eEp5Makn8XKk
6opBnLn/JBuIQbq5H7vKqm3Vt4a3OV6I8cBMU7CPNZD929rQ7Vt5Xl486HUN5dtAD36Uw5sTcOdd
xrQsyJ+btE2WeEVBj3zReNvayY4xpoDG5s8YrAadd1t0b45A00cIYbYVL6C+mkZmvCWgVKVEwbaq
tHBGQ7Agew/kApzD0QX6YsFWLVHt57LpmvwmF7IJBc12ZQ0NGJqdXNAn9EuWcVamOstie2swUPs7
VTZZUadVbYHcwkKpgLqtJnvIMnC1cFSzyFZRtw356AlwDR6QE1OnFrmAXKoEGr0f5qOzyXz0f+fo
w/Ga9CoNw+wfN0wgLTaMJycLnZx8gnNnD8RgOd4z23/0BnvLSVmB/9V/bTSvum/AW7/zQBM9hyp8
/5qG0atlauV9J+06+jtHu/SvpD/Z8csDQF3u8X/0V8qfeQY1eQWmIzkUDX/jEUhwPS7B9l3Ojc3l
uFMh5NeZTgLOj6zu4y/o0veAGhboVZMfqo7w2srM7kvQtOf2wvMXXQOkACgd0l3pBm9WoeLNuSkA
a8VmzXxkuS3cNyHtTNptabfRoHCvaQbgxhkT6yb22AuesZG8mF/i6/7BTJ8hy5ILM3UZkplbjVj3
ABrLJOQ9JYGcJ+5kPWjV8RtTOmi3uCD0rAMNAHKcuXggj2ej7d9n8daOiI9+kCN9d1lTf5Epp0Sf
uX52wb/1GzMr2Fn4851Qwx7Cx1uhZduqZnJUDAy8TqPN3f54K9QByLVAYt5vUx+VRLXJevyjG6sO
ms8osWNEBzQYQk3n8tRgEPKdKRpaBsZTGQnsvnJ15g/eXzCzkNMAUEG2oizNz2uAzaXQ5qqvet81
bIGBCq2N9iiyFPsk1kt0nvr+dxCw4uVb488MMOZ1K3J9XWSh98WvU7yxwwFAqGMk15R8D/Gucg6S
fP976qBbVkaGCb4pn0Sihwakv8UqkICajpSm0X0McfQcYJ9xbERZeSAj9uXyKxrSwZMxkzfZLlOQ
TyG8L1kC8igiCSxrLZqrBcRZiWXBQdvnBmwxENiRjIKNPJT/VED1P0zuAzhRNzSc3EPLAprh6FqK
Rt1EELpYd9iKWwwgzlt62Pk5gD8DQAXJizdNjLCLMyNz0yUN6UAhdZke05ANwFQAOshY+sDf9wWI
UH1AzujmBZwH6jADWumNukbFUTnaXb1fsjq2nlkMuY2P/mSvFf3c30Gv8JSH/FNwq3c+w2VmeZO/
GJpERw9qqKLUYwNvKscmuqLZIq+sZG/ilQxP5VzDS2a1KaDImzN096CVObntVUfZtXEgG5uT28ke
1EAHBXqjS7Wn4wT5enJ7SJoieaAzl+XnviV2J43Bxv5VKWZMdiWW6MArgtz+CgYBvtRwb7oWmqff
fuIR2TmH1CIxLifYPii2TmKrQOHgYFZRPANQulwpVgzRTWmzSZOPxujOPDoagM6DlLSC48kmaAd6
SlbqKL27jQAdqQZSIMPiFZ41KBzTGdnC0i5fL85odjBUtDSAh/CgCR0gHplgci7UonrVpMvkXEnb
b/1S1P3RYfVu6ykasrAr+JLF+C2nZvSUKnmHfc8aDCfSrpkmtm1Qn7kpB1SdGRuueZvlL1DX5isK
N+VQd3w0CKnxkwneq53XYbuZwnFbc+eZDNcg+fxYZto12Skci5wCxWyRQaze6mZM5+IKbTBoNaFl
9pAMh6RtjRvChbMuM9HCYPvHWRFqwHfL/mG5DgLrQbSKhXhWPPYak+YZdIuMPQgCfwBmAegiSc6T
re2gDi/9wEwLdOzUJu6H1Q8N9ICoFiB0jPDabHSmhYrBtqCMQ2HFc0Fg1fQR9GyBUvYGZ4OfoP+a
D01+xXxoHNRySG7Qa0IjOGcgWYMb2auU5VegvxqWImvyex4Dai4RLXRIsVxcVYqkS0s0/L9ATHac
UGzUQMqA3Uz2C98pifRlGddH3yFeqVBwxVutXgRzs4ygJqIV+oKaNRzHtkDq0enYp0OzBs0OcljK
IZfOF7MXsRaIdxbUyoH2cXvt5+16cFp+cFQEJgxdBkF5R+ifwkKNxsS/obQQ9Ab4MfIRQLpCa0x+
EESMIJ2f3lCuOHr/tJzmGcKWDSQDoKaXgAHOAD6D6O3pYMsm4qrKb4kP3yj75BpslBkeK2l1T4f/
HEWZBtXR5x3aZ4omrq+wQNcODRCg81r13O88hP6O7ClEq0eMF5rMe+RG769rINI2F76+jdY4xRFn
vr7B/XXkZ8omsl2oVo+kv6KAHDEYPwE2D9XvMSqoc/TvhbdNhU3HHFVIlO6T9sGJIXNBlBQfff1c
D29VVJk3NphSR1/Fxr6wUILoh6LNC5DVgJTEfaC9gh6yeIFbnY0GF50ZtFcg59KTZ4U4X3O8K7DZ
WjkYqVBmBGdPdUc9OXwAV1g19MFDk5XKVW+ZERBvPHg+ecT4JgDy7gQPqHEpV52pnnnYYXtfhnaz
AINQvKT9Dquo0nVtAPw0NrV2Zrr2FLzI0eem2WnYgJLkcva/x3qAvYKDrPSXKviGdmVYvOBOaDwQ
KC8uAFwFvdpBMwEFIi8W98WKJsm/0dKXktp5sOe8NVJgMiicfEvDOPqiHce/7swBqPiiefWweW33
rxqWSvhXQsd2DTXKV2ehmW7/qqro/wWByMlaRs25L2U49wVlcb1uVSX4WjoQ6HSMReDV+Y7rA2B2
Is+MfWXXYgmwbja35BDgeQO79jZf9G2Y7yLTYXvyo7My1I7O0M5ABgqhGZmaInr0D0i4GNpWZS0B
1NIC++4VUFllVo4Md0nYHG2NHTcHLA/j0l87bhUAlJihQl2XB0J7UheirlbNNaAdo51MNHmyExKU
TP9u74vibnKd8iu4Ltkv8ks7mVyvdRaNCVmNTt6UY67Hy1Yq0tIQ3GSWNTPcLZrl6wOZJrfILo5u
0wTPRtc+VONbhu4ecNFmVc+3Sl61S2xn5ltVHoTSZdnMBI/i1qBTmhpPyUrjNm+eUVlmqzMfmr3M
0URh/mu6BEK6GYjEGjBF92x1ds0zf/Dgb5qh8Ndpp5v93oLG8SZ242WSR85NGIETOqj9/mvRazb0
iTOQukustPSIYiwtmAakQTNU4CYjDDUq7NiJ79INRX1007Ll+MhqXO6DXK9CEaY3koVgNXrE5AFU
nQtogpW3NEo9VVkBuHb0KCTpQ2jmlx4sngH2gVLmdQHZp7FQKLp/iihRbscSYdOxTZ+DwWwqIqKj
Fdp2oj+q1o5VwT8EUSJVL86DPFbWO/Q377mOlsPSdoPlBTz+rA2n51jmZDFQ3absLgmAr7o5m6ZA
rJZ8MNVxfQH8AZqT4rc6sIMZ5Aj8hzhL3Q1kzkNUaZMIzU8QFP6dR9CI8Fn48V3tZ+WuKNEkqQM3
AdxmoO6HvgTBjglsALU0QJTgOBEOgDfkQD+NNETY9vslgioBFGFb1TEV7tfHCLpGUqIHHZ0+5hr3
TxcgODS0Ww6kqwZveMGKrl1qIKnbAuge3X7iEXAFkj2sPHqEZvStdN2rMM21mWJhg2TsMysGdGec
jX05b6Isj+Yga0BhQm7KgM0lfvKFg+4brTcXobz/tiimmR/thbzXVh5Ii7DtsjIDz7niUemsoBoD
vQbJskZtqoCnOKvIRE+BT/2seOoexzRNjmSDFnQ/z9PyGBdzVqNBDBIzQEEK0320QbVz1cWltqx6
s/vKWyVEAUBPD2UFtseKl9dk/8xtiLzsoMT+8NDAzYtE+XR8hWvTHPzKBfbL6cdBx/etEK3ygIVg
tf1oz2PDeeiTLNmUHgqfH2JAUqs8gK8ERGUAzI6/MpmLYj7J9btrkH3gw/HaumD+pq0gORsDmI1f
ap1eo/+TPdGwrxiGkj9q0MDmgk6246wZtumcZqn/c5odgBj5NDaxUH1HQ/pt4vQuEMVRB4RndTwD
yucX23/3u8gSOGjQ7bDpvhwyD/QQnpe8Ca5ubGiXf0nQDwSJHuhOqVgq3P3RI4Ba650Q6G/LzXju
dxGIEdwepDpy45IOhgIUmpU45oaGRdLyW9cC5lx6gH2quq8LVVvbjf6HqLAx+W2Sg/JABlDoFGVV
Vj2HfFB9UHyAxKIK4jxMaKs29PtNVaXpfVoZ4OCRN562UHbkAV4IbYUl+d94AIqZnOWwcZXUUrzf
X+XfPeQnjT/JoWhAqhMJxskD/frBPBqKb+hTgjRuDSmmbRXXZjFTZDsRjSFN8iZayCqTabLraMLe
+tRwRH40nnwSpnw3eamuxnySPmrRj9UVYOvAKOlyfO+DTDzh9fd4RrYkb/jTxdn/j5+bWPwJm+m/
ua7vsT14Lr9+9slaGeXL+P/tJ0M1Yh7kqrImCH8BNZ5VD9Xq2RnRJiH8KznT6CFoh0k8leYHrV3+
Sz3WNn4tx3KmaRo2lQ3UTbSLcqxhDfhXifxwW9StuVOsrFpi2eKu6SWXhm2numjZwgsyDVUNqsD0
Ni2coFrS7ORMsTSLFghsb5xi+8qAPF7SmXOvcMDhLtuZSNqFuiMBE2JrmiBxEbJNE4DOPB+fX3mg
Q+fZNb717SNYLOI3HgNZH6EnYR94ab/zQ7ASfnBwQH4yD42w+8TB73j8linB0SGtnG5nt2zKMDnQ
JVyt63cVAwtRz2rjWxA+5qCQArm2XqxJsXk6kHYz0J3uGqrm3owmUBjAb/azGZoGUShaC2tmLkZv
P0GXj3pKoYNSrxynpss0aXp+hRIcrjc0CyqpZAn593xTM9BLpbYVHdANWtwUCXo3R+VG212FEGP8
OmSoOzYuuKQiXzeeQLS4B3ge+JHfRWL3dxnoUfAVMJNwLTJAP0+RlLrSXDTRRGC+gu4QyCFzpznY
BZoMaaWU59BjD1mSoaV9gF4EVuDjomuaoIjPJqYISgUm82OqSKb67TViG3wftI/z2TWS2L5STQNt
0BYAtz74Fu+hi1JtNXShLgYpsgyC6jnLeuNrpPvJWoew7JUwmvALj/q1WpTqN9DTYIuq6vudhY3g
W6UEAR512KgGyA4uUtKEjpSaTOka2S8pJWOckkMoE68QAM9AyuCWhf0xJX1KEFpmm3+5GzDx8W5g
qxyiWrZu68K0VUtoEvl3tk/ddF4VOixrtmKoIMpb58tCxx+RNhWmfQiaaDuQCrqthyo97WXUJ+9z
R6c8ZEZ6TDPuVZD3ZMxC+9mudXefJ6J5cDJw8YDvy83AlZuqjYIuzqwHVA+2WjThBrrD8ZyGkV83
DwD7XviDG6HfGJJc9zN/5McDHnzK8kD5yZ9s5A/mp/P8eImiXJO/wYxu/DzMYuFm8vdtjz6/KLFU
B8AD8sBYRargyrayeZvbqFnLs4Fhd3UWoXRmgY4QRQqcaWT7v/o1MRhMdMiLr4G4DWZ+F9TvoBuq
Ia7w5gWGA2U55twB7YLSoz0Um84LTAjADcYc1G/8tZfkpljjvIPZ+hGw9OKLxhgab7hIoXBtN1sL
GzOrABJ7j6aC2gUDRfLH/MA7O3dgdznmF6EhxvzoFOevSRON+ZtWXObHKveX/D8/f9eH93/+nhu2
fvE9B3YVgAzASJmBzTjLuAAth3gxzhmYzwDauyl73fim2eyVTtpSuzgZfk79731YHPFvp8y/5vn8
EpZkaETfmb09hX7u+PGD/x99Pg8v0DuwQZ3fW9Ra2l0DjAXOITR8PE1D6ukMqu44Sx2f05BmJ+cp
Nk1VsLs0Qn8i5/jjkC40xYKRBtyrnVhY1hC/uFD9mBnYbnsJQ8DLL85o9m/9LmKnfP8pi9WLG65n
yTX2jZsHl0NbNrKAVSXuGxsESXsj7Q80SZw4ru/4s144/Zb4c0I8gtC9BkpgmqWoBIWOwDbtOxp9
ltKO1MPkX+LRNPNUrd/SZSglL6tiTvF0mcFEK49MSVFG3TUztarnALpgqwC7mDdAAO4bNarQwA0T
awzwDUBnZkk2OqQSmucyA8SkcEuVAVitvD4LAky6W9quRCxJj0+CFKZGM83QQcOF3VSI+0EpBOyG
9j26G9L5EPPmBRKYjxU6HtBRx5egBMWmYlu2e5CKmq8glUH7tvDAb9Rb+RJc7BKwC6C12jXDxuyg
uPFZys7THuMc7OQzf1iCGhopWVefpdShg/bYafp5ysxkw4bLlCbu48ug0Gs076QRpNFEvweBRb9n
1gwqHwB0yYHb4EBnwlASrA+cEoRqsI3CkXSq6tqASkwuQIvxMwlN0AHp+k4itaBnP2Yirymd5J8B
qvh0IS3jx3RnFwI7L1/qJnYVVQDWDRd4RE0rHqDeg9fUGLgUoCFr8MXq7Aq1m3LNrBTlgw5N1ieP
Ss2aMw+oEi8DUGBASF7qtZ0OhWU3oCrpD2bWm+kC/EHabjw9zZCzgUagdKFDcmeGFkBjoVcKhPQY
f9flDaBPinGkyW5xGmG39B3lEpRAcm2cU6XnafRJHHqi9HXq1lvDMEKpX4j6YK17D/UAgeAKy4c3
KN3dqUoVPf9/eFRGF67TrITSYANFyW4w8eiVvz8oHIxXIQ/6HBce6E+5yxT3/HNceJxyTJ+UPLLE
W+uOuK5qQN+bQk+veo35S+JtSP3Sl1wgfONJVofAdZ8r3c1uo05xn834IZb4+CzKUogxxdHI9dAr
IPWnFDQbyxSQneZoKYKzpdtPUwp3gMLJzxQpttZn9Cl6E1x0HtCCKJeau8aqvRUwy3K3S4cGnWdq
YMqHjB03wAY+gIe/4V7yHgiorDmh5zy7Fpj6qx6qm1GCTVpL7Yvri0yK5KMDEex5JgB8xkwuSAJn
NvRynzUGCYCLTOC3NXeAjnkriLbhpQp8w9c2lvLXmtN/r8GvAR09HEDpDP74nC1BUKndkKnCD3Fb
qaU1j1DDWpGtkTYDOICLcJoUlbE0kvoYPuY4hZtEm0Wh3InW4J5GIS8P+WrkiUQXGtR15XjkEqex
0trGn8Zn8bUvsWfSf6Qm//v4y+uN8WaV/Hu+s88bVKs/r9Q0U71cqWm6qlvYKeemylTQ7398I4m7
3AQJi61cJxBd3nas0HYAfaEjlIFp2azBM+372g4M4tqOzuggSh+crHQq/dBDce5n0SyFDHUBQjaH
u+uIDYc6iypwBoMtUER9cltATGidJFDzJpsGgVJr5oruzI8mwtyC5KkIj34Q5Y7HBDKnq3IHyoFe
vK/QnYcXAqZIIe9y1IsgW+BCAJM4PGjCzyFRfGGbYomjgpybHs2kg/ncdaH6zNAnOG/1Tn3m8qyR
ttTr3blasmE8+1s/g7cJBGoijrJBZbZGeAOgUKaWUNioses3oX4ugEEE/7EkbmhynmxYiYOkgoIn
gFFsxcesSe+AaQIszV8b9d4tcrQ7Y8NiMSTNsMO3o9kXXAfqQBZYfzok0I8HDYtx7qDwyr5tXQuI
C6u9aV3QZaWgeVyXEBJJ15OxgIwulIpjENm2YFqd0YzQFbDLg3H+mqiKwFJ0o4JICRykIJmiA9kV
D8peMzolowPygXFaRrRtUQBxI11o9oyxasgaqNyZdgjSBsV+SbmLZ2Go5doup9PAzNkMr4kV5A48
fJ3R5BZgiwbzNOMysxxnJBccPYUjr+rXdRl+zbIAv1167Da9UolVIGcGBUz+8hntBUUeXI9P5Vbh
s3/5JxWXZQNNE/hNaGjH56gcoBP04z+p1mkOWDwBEi+hGp+AIOiRDqDWXbaOr94Zug2lxaiLZ0rL
wh1N6pB+WUDhyVhDiUl/VEIF1E2h2yxoVu2YApq/GKz1MjarFQgvVaD0ksnJJJMPwD3ckYl7dTyL
8Szd0WQFFrxFH+XGmmYDBhlRC30OC5qdkusyeY3l653X6kuapACZXHRPhtq7P0Il21UpV35AsRq8
Oqn7Li0GyLdp6nTyB5+0iJ27QB3uoH+bb9O2kspiJna6aVyH9ZPQVbGiiVBX8i00djA7jS9DxvlA
ZtMoETnIRFVnitV0mTKtsANOs2PMZfrRAYhEbaGnUPsVKQueGGihslyYexrpLdQ3Vct1dzQ0LQjC
tir6pEdfiCItEqdN10qfB0+Fm0B1rkDXD81ip0dcQVUbdHFOED4NQku3hVWqM5qtQsvbAxP+goVn
8BToaM4zVbGmOWyODo8OWmJlHFmk8inkIP17ulCf9H/9GcOE2ws0yKdrupBI3P/4GUUUv9AH+fwz
YhsOeuMgBETDzuDf00Ucu3ooTZD00mcvFevdDD0O4NCf//lACP/LE1IAS60Cam0wDpGVi96SmLmR
X9Wdc613dbrIA6/cWcOwY1GlXQVgKALxA0ypPNBwsk3DBjeZsIi0q0HNj255LSApRLGTHzi7IY8z
PGd9+ACoYoeWTWwQ0YE2fmgL6MJmsxRsdGRsdSw/u7JbT37TftGfbahCjVfkuq6t1cB5i1VIfva5
dVAClT90MWB80NoWK6IqUrK02LWa8yPkHhjzP/rWBgCB5EuhJ9+R5Kh0xYP0d11FuXGxQKO9D3S3
A5vRpPkN7W5MQ5odPLxTq1Wf39BWCA3J2YP631VQtdoCAlY7m+MNwSp64xC48s1TNovnQndATAM0
IZqJ+692AeniT9yUwD66UZTMplp4UVZz8SgkRqTXk3eeQdaBRp5oevCJgARC61HPn8vZ1CshMsJ8
76HL0arlRzVQcTK0RXPnlRAu+Nk5yIgFdMUhXBJ3kIqpbyJgaF48wPxWvjUwdG7q2UunxksW5ubT
YFhgxLW9YU52SLxCdVaGD3bfPWhNCWr5Pn8RZXIZ7vvsGC4K6HJSuKfGADWrCYooDSohca+Y89ID
/xBgDfwKHEj2QUM57BCDomjf2Q34HmEq0E1lgms07rFziR+1zAvoa5LjRTC5R+gs2Lt5M6sojmwG
tOBWPShhjsFjXl8cr+zitXeOYm04PHf5W60Z2PiI5gYK01+Bqoy2tacbcyGHAf5p5n6jGFuQOoQA
xY5mobTR1sw7Y04QhiYPmqOXZaMEm1RbV1XwtwcoH/9xXBxcQ1Xum9C7IbtXWeZaR1P9ElIh/Vct
wysUQFRoQpVuruXfkJ0nAI0OVqkseRQ4OxCtqPMCLW8xRLC+aYqw5yG+MofEU+prhSf6ioNp9VHT
sOUhpDTMR1+QHPkHdD784puYkflDd6GXkPFubYIca216ln0d1OprR5I/4AIZhxNKhEyxor9OplPQ
JNFng/p3bkEJbKKRcwiNLpHmrHJbdCGCwZLw6gRQlwfyJbczCrQwa6/jEhxGp3CTFqBQt93/yw34
l00TzTQsvKJgS8FSsfzhF3QIkOD2sFWngNVlUFswEVXxOscDA9xGYHlwPQe9fkrtQUEPLA/JsAOr
PnvO/AiFHSwiZ+RVGurnQbodGV8SdwdCDOMyKDK0dgY5jmKB3b1iZkoVQ1dIXA70LDbZAOnEQsJt
aMKQNix7C7zBwMWXB7JNseQ8hEW6IZvWg4cs1lmBXi2vSyA34v2g/VDs+/ZzF1o/+9J0CrAhguWs
hC7Yt65/Iwe7SX9xGIoG6wrh3TnNIyTKcZBYFQwMOVDlwG3HGSYhL531mLVu8wjGf3Kjwa8x0k2r
u31aRRGQbibgygs76p5YHhm3CuT0HqvBXhKjhj5k4RabZuDOl7/UHLx6i8AP2BWxccigNhDs1k+U
vw6q7fqpBPjsSpd0xUzpUzAi1+mzHypvnZY67zH7Zhpe/KNWjQG0xHGF0omnQ5U3DLagzklujLA6
xmTC+zHGiFcwmMU/ShkTpf15DEcX2g1dh+Hm/yxj/Mpw3rV0vM6QWMOsUnh5dp08Ho4xHz8bYix5
nd9+NiUDHQ7FJLiOSLtsYVaCgevLKO4siMgsil7PV6UcJrws7kwHiOk2sPMVDSsUnTrgxme8cw1Q
CfTi1dMgwhdACAcyjLMgKHHrSYcOLEix/q3tAmwDJ3Xz1MTgVwsjxb9NirZY1z5vtwokireqlCDr
rb4+WFYC2G4CXkVKnjm1+VoycRCWargQUZhZpdzKVaxmF+B95Rvz0MeMx3LzlOKHXsSn5KVMLjrw
yFJyv0qbs+ShsNjMBxM4fXIo5kKbIlcF+G+T5DHNvxTYS70njqJIh5ac7ubmNc3FrQ15lV6LljQb
Ng3f4SpvmlWbUN09RpLrFEmuZgDRt5Q3EUCTuMgpkoiRgBNnN3++f2GZeLmAxKsbltWqxgTjzLQv
7l+2k4DjDmyI2wLSD2h7aqDn84Nx0HtUuv8CnL2+QG9qdxMoodii95UtRY5CAxSvnr0QiH6nsLD2
TI+uuVF2Ny1aAC9cMyAmnnpWvRMrTz8M6ADDgn89Qu3l0GRKtCZ0u2bgv4JmR5D+abYewN/qlVl2
PWDbEgrD2FtPwV430FkHW1rXhTebZuXZaJOzrgtFw1m889BB9NCz1HtARz+UnGqvuKJhASbtPTeU
bdh1EbYhTrMUAQ7cai8CsCsERXpTp8UPZnjt1oYM2RKa0jGUq5qv0GUXP3SWbHQ8Dl50H2JdAqpi
N6Awb0ZXL1Hj57CtJtdcbbsXj2ftArino2sGdSwwa9mPpZ3fMz02f6ileqM3aYFVx6As0iJxb0DM
kO3yIa6W6PsuvkhXYgr/nStUTWVLMMu/xPq/YIlsdkEFBQlj29SZgU53wQ1NI6qoM/QAQHYi43Vp
XKOtm6Gs5gdLNGf4381iwfWw+dYMXb8s0Q5wDVZBcQ/NtXearwK0j4BbRNyFVg/m48SWpWzhf/fl
f6pef6tkYH0KzH3xTvNToALi1zEQMN7sCpXBGN/kIVWxOMkZX+ZSY7Css/QBC9LvKuv971VZ5DMz
9qs7gEMA7KwyC9zCof+9iW+ynNmv2B/mS9vkoE35TSDz2nqrm4E18q00YgwEUJ4vu1pjkM2poHeO
enOtg6XXwkpACmZlAPyDPsN60rPcWUOum0N5vI6e8ybaj4paaQxSXCgY3vLYEFuzdfhijNzEQZx/
d3K8Cvdg19r2oYeK9SkzGPIORZfbT5nROetiqH+fGSo8AqD7UPyaOctLdYt+9svM4M0KwPUCsDc9
Mp0yf/K9hIMHpgoeIeayouesOQBLLNBkit4gueIp8Vqso6g+PmdlUMNN4zYJxKdBlJqCKt5jY6pv
jVs+eJZsA+ysAqXNdGbFnvNAJON9kM14WzkPRBQq58aRA1awj56nUflz7u/jyLPAWoFyfowD3Md5
cBMIdfc1PkxgGt2Ny3XvGuql1/jTorqocChmAYeAU5pxvRALcNjogFcG3DDlgYan2As7TZJbkSnH
7KccUzhFgaVGXaWZP8MPnS+4m+MdT6/yRek67njGpK2Ts6mHvbE/+1HslKVJsdV0LBCbBi8XNhFa
gEmOr5hvY01KnBVm7B3H47wBpWZsg/rFKgQ0FthvWeQ0VEjYe+CbTBwoes8ArtagICoLo3RaeMfp
vOWNWEH73V4ekYAmiBMU4XzP2r64o2YbEbXatTRRJw7ZC8XQrvXGe6MRHXzQR5MXjcj1FJi2inll
cxu0XJJSO4zCZg6NtHCdOVLa1daVGlpeqN/GXVzejaX4k42GNEF+uLNBh1WmKbO4BSeU2a6mQoo/
uG0FklqUZxrxLRz0bEsD0NWDV52KNRellzj7rqFpZjuZyUvzoGtpcJAMYrfhGoU/9iW3k+iaSwZA
GrKcFwvw7gwbGqZuug/yzr13Ue6+/xiU1pa7gG6p8eWTIBDAuPeOdgwyms7Yguu/X7itCyUYMLKA
Phxnroe27BSUgePZxeyFX9Bb9gzkqdYYO80O0gYxj2OWv/X789XSFmB7ajtqlB7U+L2X7kurBxkL
Vo3qzMPezoqMmln8nIkyS511WtmtrKqsr83AjIZny9Ju0siqD1lgg2UTX0D6HoFh/FNTWlnoZhT4
BpFHgaBRkBKIl08DZNrpS3xKGwGTjb3TdpQNGAv9Ksjend52rqi6P+4DnG21Z0OwQ+8uOhLlPsA4
rWXBAb0AHfZ3FDD37PRCXTa6URy01irvbbSnbEExgUqE7B0l2+BX4SL3M2NFQ5r4GKXbDlbQgH3O
yIMOLqjYF1HmGysmE5MtqrVlrxnQ3jPwN2hnELvE1TIw56aGMO/ozAWi4y6NmVhcnP2tX1raX4dy
eBl7rXowvpdmke0rbBw+srgE4hqtWmnbKKjM6VijyEYuFqIdRW3cfB+a7uhG9qBlR7ekAWes6DT0
iMuXHdcx01UCVp0FvQDRSxHZwCgCsmHpMsje38mPbOSsVH52FptlzFjrIA2bEaVA41QHM0jEBnot
GcPSCXhcwyuPNse3lWXnDluuNsUdi71o0aE0ddwhdmMrPB87EcaDnB93dMkfC/ZwReHV4Nm7458i
65sH1PajOcDiuEcPbnmo8qI8FPIwTZCNZmkCAsLRHAS+xeqziSkV3teAFJ3SFFl+lTqtNf4YUCMf
ti3jj+M+NA2rFi938me06CYqPXp40IjspyAUQ/EIkK4nE42w4VSOplMuN4jaK/QDQ82M98WODmpu
oVYcQp5HVMo1UAapVLYIGqBt5Qz56PKs6KrRZ5ydgieXQCu3QtWVpVd0kn5cx0uEbvlfvNwAqYKk
ve6skG1o1tZrWZmNnedp1koqtuEMopjmY2q0q17eiVR58OTdKov0dD8kdbm17Q6VbtgB8nG1GZ1O
E9gvwM51csd7ywVTYllCzAZF8tbKhn3btciIHl4yFUPxxF2sRch04c9rpSf/sU4uU0j/CLsdN62s
k5O/AIXXsgHRL+gKLd+rFraidRuoDRhfNFffg57WvgM5oHUPXc5rU0pCJhUwcnnguwtSiLRNE4uI
UxCEzvfgv3CmIEqdumhqn4IMx7lHZe4fYO60rW+W2gMYae9tL4ZUa4EbTIQ/wGh3/Hq0h9kAdQMH
Mk6DxuqR/Etro4NgkLg1ZL8uEYCB+XA09W6iXKHlHbVi2dt7spMXUYfJaJaxajeZpJcShZ8mpDSd
2phXOsSmZ5WB1FDEGdZM8qW4kjmFzqYJKG5C4YXG1f8Qdl1LluJa9ouIAAkheIXjffrKeiEyq6vx
VkiAvn4WOtWVfWtuzLwQyHDSHBBbey9TPcoucroMpMdM0NCpZvqjhDRt1Uzxz6IABj2Z7VeYvebr
tMmns4IIz6G3Rn+TdIjxzEXtNLo/IIj8x0XMw17NXCTtih+G5SK9/KTZS+F7l6Tq3C2IaV85cp1n
sF03TaYs+zzy7tm4WiO5gFtM1lcWj/JiuuBEJGEYCl84M+gNzn3+3cf491zZwVSJ+pocWkGRZKzV
NRkG/WIP8OnJW/rWK12h5KqhWbM0Ax+KbRwCI3CoQPM/L+KuA3Af4qA/LnIZsddiIN4W4RZ9yxz7
r7lfvDjbmgA2k9RFeYDxGtLPVYG0alRPsCIMffqr5/fQ7xMMtWZOjfKHuer3EC6nuf4xVMG8Ysyp
QN5b8rJLhrYcvGlr+kzTECLHUv/qu3Mo699zvtLlCVQ0/3WdGfi67iuH/tVnppgB8zOFnqp/8Tb/
+Dy4jp/7Nh6gRod9a2sV+cFd3BCzfLB3UCBU0CKBkVpRS/pIqgczZnoCAcXTTvrZwZgfmfl4AcP1
ZLk87zL6aFcP3m9nRbl8PiyRhjyu7s8bjAtgTFhDl97ESKhD3ZvmmTKPpY+ufJlhHjrzFC1dsTXB
n2IJv8xh+ZyvLjN16ZLSV1fzMTWC4nVPESvbXXA03MkUvtu3pWVol6alrfhoWJew3qa36T9ay0wq
i0cEkXk4BcI6+qR1bzSnoHDBOu9TDoBcgNX6pCsy72cQfmGhNOffJ6u8T+jrYl6ZK7GncG+6gAEn
NCz/65VKJsV32Abcr4SLxryCU5d1lBWFYQNJy73hZ/ct3F1139/1IeET4R9LYKINNdtMIJ1rr7xF
AlHo2C4hUmPvizb984L7oIbw9X2yuRbErHL3f2ccTUKxMUriRjI8IBTPIOjaxAnANGF/wkUEfLwJ
UnrOAV6QTehZutjrrPHvgHJ/aU5L08C+a/g43kcNoPyreQeFu/EM81x+t+6J+9Lb1laMqpvXj2nU
usLbwh4mjb5QU4Bp/ZoTpzF0WEy7W+aYrRt1Euus53LzJaNo1BZLPTSIcFJvWa+xYfgSWDQjXVFC
DNRoM8YV35awXN1AT3l4BGUiDnvukB0UIsUjtrriEfazTtc/mg7KbHcnpioIUzngq0kDWGJlifw1
38wBTPq/zDcfr0GwOxCrfc8gQHorlsOsUbaZYXu0T21/upnDjN3zBgYoc/TVN42JuChtR+Yq028+
5Ov6r4H79aDdRn3hw9fz97XmMjMPRt7W/yMWR+0l8/zvG2VJRzPuc58SD+KZwR+4orbWUCwilL3c
bZDV4L0B7nKbCr9+taifb73eTmFzPSdPkMco7vbIv2dMDly2jFsmTCPYA0t6mFE5FVJiTpu+ZHb7
ZljJXCQ/fErB5Wt5vnHriqtHMPUgv9s6w4pArudNLE5gmvPm0HFF33iRHRSS1YjJ6MHopy2M4AKY
nbORTBtsu9wAolCvu5F2qxJR9rmHqjPM9rIfwL3aYcP95Fknsb/OypicBPBgqNY7SM3yJMlhudRC
tMEnL1A9rcOEDD48sOGaPFkWEmBLLFJW1gK0Gq6JEVtcmvDJGq5aVvPK0UiQrUqvhMMnUiYaHKMq
D+E6L7cZH/hZFpl/NmcONNgP1OsfmdduVcaad2shv1eCWEg0ZPICGx0/qlzufSp/37KO/xDEbqNp
DLzrkDfskGDPtxlFrt4gjAZRTFTCa29o9wbxj5LrZoRC2tW0KpSs4Lfa/vyiBAyQ7YCTjjtvvvqW
i+xZCQjL9Sw0RBGqLdgKNa3GXhXIcNPMgxn+KksThl1gNC+jBR8+e9gmnQj2e8vLEgX3tIT6XdKD
D67GpD+MQJrCqXZx1R6cie+DgsGnfLTqcFrKATGxhs39S9DjEKymdIbvFvwh1T8ntq+ekl4jeY/6
PHSTg3Eda5jbWm4x3yAZzA6Flb36qoWb7QD+1272GvywXlF/XSDSvEwjbiuknIJvnKuz2/Xyp9MO
p57S8n2kcJx2ZKAvMPHoDjG+KTj4esGDgmPEFGQ/DN69Fl4KWFHyr5acyx8GJy90kZkxKAfh1qH5
tGdOE1w7N/CvgGasWruW56+uIG3lHuiVv4QXA03iDfZmXhCwakGxygl4PuAOAeFqxHCxAG6YS9E8
lMrZmyot9N/RmuZ9g//DtVPKxwPz9lVh7mRe3dADFGMbWYTwg9nhln+XeZle7vtb1/O7zd3VNrd8
YBy4puW6SNtILGZ1PG9+VLVC8uR3877hZj4yDnEJwmCiZ7ikOMBpe6I4+Sg1oHAi0s95QN7NKfk7
aOdxVEiHX0zdu/MuKD/EP7gLc3EixAfged0b9eBrXDdZf63Bld51uKn3qJZN+5TQS+XOUEhPWb/L
So89en0qwtwZ4EOGwlXL/AYKGspeCfBh4bZIfFSY4CNcN2B7T711a3S9iN8nv87K/+yjcmjXLYzw
Ikh023uTUJI93fVZap9NalN4+lazmu31snELPKx1McP+xmgxaYjXbVFxgSWgRcYQbgR6Z1gSjsJO
tnRrG9sND6SJpWlGE23lUZEmDDT0SeyBsvVWxrnCLmEEEIPYuK6HGA4kqGDdAnBBF6ZJ/0HhshZi
54R0F3Cx+BNlvjIDtoTf+xi0r0MDuJ8KBrmBZp73vXAjVbSv/3f4QNj/ou+5LvU8rH924Dk2/V+Q
NwqvslQ6snlo2/QO+74jvp3az05BtzMIcd3tR+yDfybpeSqQpwHTodwlNm9/uCPqGLDJVm9aQMus
6OzuEUpT/jroSn5uRMl2PjIch2HhFPSl7lY+a+Vb4P6dVqp4L2M/30+w6lubpg7Gv9JZ2TcrHfmN
9vzTdENPUaCEC0NkNwuKdzCHkP3oq7cqB9yHywxE+OXD7Lph4dDCTLpcwFPwjesjIxeHCEiivFO8
mpYRhltAvqaLl2xeBQNIQBs2Ql2jyGK4VLVwmu8Cml6DMYujvi3LjxL6Lm1/TjsozQEslD51hfDW
kGaDkBG0vJF96CFi0crHOvHoZlB5vIL+QQXUeCAOhpT31TQr8eRBkd+MmpXY1lMEVW61SEWo4ig7
GMu3qV9FbEjtnWnCWja9dFZ68U26Ay96WLPDSO7TpNc8G1u6Oqle+5GWAGxDW8f0W3Y6rgq842EZ
imSd7pE7Zc60TrCf2AXADm+UDtpj1XbZZajgDuiVDTJFTf63EwNmrOq22RlZ0cnoiJpOyUeI8mZ8
ZCFEnIp113ZWv4bNFwvbFGb2ZZLZ4UDI9Ooj84/YGtkCtTSLAug3BALdxozGirVwJYHMWze30yuo
BgSmdENxMqOC82fIm4IRX7XfRaAgFAp+gnzRPorJK7hQ1Qfc03CDN7vXyX2siDuFd3tn4Bqg/HSA
pWYGH0P/1XKV+qyldz9J0JPlbJVKJcNJ5zRqJgivHVK3gx1QDKG+xk0RgsA2JYELnRGDQTF0PAsf
4Hqz3ZkgfHz2C+AvXMScTzDyU/DuyCC0s2iljOAhr3IXGqCkZghGFZy9/NaG8LzKLiRFXF6NGcoW
i2HvJvVgj+YMCmmyozKK6vBhJmEmADfm3fyN91LumIDSfrM4nrRgXo9BVR3ysQ+2vM8/R55bJzew
KwRefQaVO2ve5FNTPQPKTQ5aKCBm8Fuglj/CqtbJmR1VsB9EFWZJmzlQXvFYOkRj4BxgRlReZ/hO
nBzXAvgEkJaQ8q68moG2aMJ06ujZtMzBDHozee0JxYJrLjADLu0ghQI14I2ZMo3tOsjwDpVkUEex
HMzZMBXqOHGijubs3geXm8MI889S5QpWwXHMvg1w14w9G0mGnHgrR3UoYsX+oq+6INrueLVlOIOA
/IovaDaG935YBgLMNV7FF3Nw7BzlvAzJ/6++apjiS241GdTcr2RK5v3dQXa0egr51Aa6vHhTn/Ea
1NsxI81ZFN58PxsQU+JfuAiSwbAHwekKznHz26gQS88zoAymX6hsBUIlpLibuNuMbbJpB+STmOfC
kKl39Q3SUgn0sxzyhrfEpxri7G+tL4EheHmJc8O+tW94dS+TJYBJbR0/7iNe8/7i0qAPvdpvQ/u3
PqZjJXJv+u4KmT5kDn7F74U7PpkEEmq+8uyW/ovJLpkcVDNiBaiHn37buqec1eMOwp/DrvIkf+Ad
98IBckmnvlYMmZgGuS3tQBldmeP9vJsmuMOMLSoBuKPrLDjp3wehXP8EU7fgBLe46iAGtTGDfR//
SKRfb0WiUMKsFEodQxzXW7dPXzyaoCTciu4wI823RuZ7+HDHJFSesN+THqrjrU6hCyCn8gDxSbjG
sQz27Z20zl3jZFiu7X6lgyJYYV+ZbA3JiLAkAdFuHPZ3bhIoZec6Lq74HSDLhZwqjNv1wWMwWjJN
5A1BPrYD+BICjBg1HoVnB8DpWzzyQUTYjOc7ThPw/4YRdUMyKYhZtsMe+zFATdPkO3zlu5Vq2hqh
aF4duz54GIJmgMNgAr5x5W6EcTUfE8eH6TdTWyNOayXjDHaLC6aGpQFthfJ6lMJz4NNVPJS0Iq8+
FxfXojN8k7N045G8fnaGWh0tKLqGdy+eibtPrQvXnVQeCmY3uwIuiChH6XbXtCk2yKArTNASIAHu
Y1DxIPLVHeGQe75HAaKCUekMW8rQxAHTwhlznBD3cg1vMgUZbDJfjUNlXiCTPmnvMkmI2VpdKV6r
wju4jLMPMD6mCBU3dtZyzrGS4E0Ff3j2gW3g41Rm7rNiCDHKntWbSujhO3WfzIW+bWco0FjxQVAg
cCcConKiqVqDPmatq1FYIIk29ATg0ydW0viJAERx0Db8wrOyxcZ2BMoMD8lwNE2vlXmoa2qfTRNl
cHwPbXYz07IaRl07+NYgqennPkKZrj2j8N9eeRPj913QN5AivCBv67yUClk0YJOjJqWAKg+oeMSx
7C9FHHTP3Ycu67OEKuI3iIUFq6Zz83Oqs/pU1ZZc1xBRCGt7pKtG22CBcVKcRmz573S5doYW69A5
N98GTWacsk8mJNxeCkUfEmS0j0Oz+D26nntI7By/QJA1m7zSJTRGM3mUCXE3o1bikTkQAygZyz+Y
R/duhwQNsrzlU2LXEPwaIJfxn2fYGrcHPKMw/Z6GhK6Svixvs7Cgz4PNnD1b4gThIhpK79FOchTa
R7jztCTAVjEb5Wq0q/LaDPjtpeyKW+2mzkUorLNGLC5ZgKk8Dfu5qvaIrx+4Swcd/mGwDgwSLA0m
t9tCzxaOOAm23gKQdtzkIIhCgcJByJzqJzE581PvlyusC9ZtEr37wEnpbwrPKiMUXYMHFwatD5Tz
cZVkM7x1l6YZiIMRbzDRBHtN3ODogxUM9VIvDs33C5zWFcBaIFFxu+1o7MSbNAnkt3zO1/wbyb3p
Ly5y0BNoZz+PJHWhje+IQ8PnIMSOBDa8Q8mesBYEMIGdg20SB9BfISI4AIIpwhTbUuwuya50g+Rc
wJ0UNkY4m2lHoQOFm0j+3Y6OfFOqTi4k7xAKIgp9E3QGDc0Zp00DbehoeSpOTVx1ep3IDCoScvk/
WfUYyRKrkNGDuis+LcpQMZhy8IL5Z+BLKEp7EMvUfhMK1rnnhMC0t7GsKjI4soRUp6Zpm9c8dQqk
eoLrArzacpZMaw9ByEcFWzbJ008lxmIN8FV6dImFHaMaUUGbvptIu5pLGBe2cxe1hMSXoRTTunLl
HFWFiC/mYAamRIgTJKPXX/2Kv1Tw5cUfMKwtJI/fHF9BeR9LH9BlaLrdBK2orngJ3MK/2vH8YboJ
Xli7Py5qRMVgVg7lHAljzacJ5S0jfN80JF/5se8dydDL/9afttbwJGv9ZFw70obnK8vWmD/CRege
I8w625lsZyzy5FxxH7DEBe6ylEsBJUzOquJHVG7c/X2PAdFi6zDXlXOtZh/kSCzZ7nKox/4wU7BZ
nHysn3vBHMT9etqZVTwNSrXTPqSqzQXpwO0rvFwPtPabp9L/nKy02iWwwLvJOphwP2v9nQ/jnnYI
JNysPdaiyL/PTkajKS7lLc0hQC1rGzIkKG5dudD4w8p4vuBXf5q8JIfaOsxsjWo1GYE3sJDIjua2
VtscS1MZccQCigTyZuSwG9svDozinQO00gd1LWurfC5PRTfjUCE7BvCe8rDzFfEPLAnBJlGlOt37
pmXm13Rz5vhWc7SBPTUtLe11TkWX/92NOUf4mT2PS/2ELXWQopuuxdyi1rJ01Rqqyxlet2szyLkm
56ZPnk2rzQtwkHuXhIXR2NNNcQVGMtn1fmdDcAqx8NYvuzd/0sANtYENaU4V5ytnqVcjn5mvm1qN
ax5Daxca0fkaqlvz927MIiNbXbYMybzUFVczA++4vzLQVABkbvXZV7w41KT3ttC3pbfYG2DiGIj0
PbPLR2L5DI8XIG1Olo+7qnKwJ1no8+aNbA5Oe4b9Crl6ozPfCC0eCgLrXfzhCN+9AnA03nvkWAdW
jGc1RuwHy8azbRHkORM3f5p9WmIXm9B3BPRPko1gvSQA0kiIP0ITuo8oRWlgdAIwKr2ihPxC/8/Z
7EG11CJI5GaW1yA6E+l2ruF/ZzNbX50kIcjmjsFH6/WR5zkhhdu8cZCJdS/gAFj1xySv8uemKW9N
NQ+PEG5GOq/0G5hZsgwItwUaYw4jUnrRzDN+F2NPGaKmQXo6TK0MLmR11oEU23UnhcT3prEZ/MM0
XqUOTNQ+JYLqLMFmkgGyeaJxh621W/ALqSU5WwJaAGZZQ3i01WXbPTIrfso8jdqindrf6zTbB01i
/UTkgOJ7Nr0raUGryx2+C6Qhj0ZJj2o4yOGR3n+trXlDQXj2Sjj7MYLVyvHTz2GcI+Svqvc4T/Sm
G7ATmBIHIY73KBEiAf/avsEqvDsIwd2IMdK+FZOW6waQ8K0xXAwkSKItMhqb+//Kssdg61WgDEix
OCiS4tmSbnIR2AQ+c5Vhd5+47ZYq5+kexMSNTdcMe1FU0kYfKnYsQdRptuiDdbSLuMCunbSvoodZ
co/K2jUWsMtGiBLvmSDdmZWMrqFuRZ5iCe3eVIzQXWvdcdc0HgqR7aJzDHLqwTx05QAL42AaSQiv
CmQWeygqwyoyzKD8AJW6MenwH8s/SD7ERw7kVyQXkwOn0hxEMECWxqVpqU0uLf7mLrPYMmsWyHMy
xegtOfg13tNhT9yLkxT5R17iRutIYT13eefC3djBeoiczNYrCgRI2MkfsQuAFrIgJWI29+2LaG9Y
9KB2ZBE8xbEPgzX6Y4HPziCWeyO2nz/GbokvvO6+mTHT5TYs3bg5HiGrq+8KbkZ5zaiz6aH2VgBC
iNVX3905Jve6qIeJqvfNirFRwJPknMyhClpbQqwI7fspQocfMwcYUi/QMun1/SHjDM54DE4TSmXk
hL0hHo2lKYdO7+JgmnZmw1/DMZ5PLihFy/YfPDWIFmd0PKgurZ99AaS7N/d7PsN7ZiVFFSni87s2
+0AzKKg14LMKMKxSZNSu5iwp5l9njdBkldmN3hgdRCIdO4rJ/Es5sRuG5NAl+lI6DgPAML/rc0ME
CRUXCCyuiokfCuqKqIRI+NvopLBrh2RMH7hI+KZF+phqTfBwuNNm7PAYSLH3+mlXLJH20LE6Umwi
F+TFvHPfBDoaYeb3WbRsOzmWXrnFOK8sTfGKTSasI/6QpmcWSZM/oQFxpoOL7Nk8ebQ432tXUBdY
zEFZv67yxtsXuNVfi6zagjQ/f3fxZo+SuG4BrkZVqC/tNpxiawhN2R/1kxTv8vlokAaTiIPNXOfY
xFtFi4rEojsfz6gFI7f77UslngLDA98EzkMyYkWaPdYDueQ1b3X5FEOO8o0SbI4GB0wasm4U7d5B
FLO3MQRUoFvO23fcpCeVcvrUAtOezaXci6woQ0C16ZsHz8MtJMaKDcjr9A1ZmSVl1Ih1raAPOmCL
s6rxKGyNcUBeTxoFoxw5oCXtDbcbB6mRvojye8TKCFZurziUS5Mk07zDdk3hhnexsg/Wyp/gf27S
iV1MYzCQ3OAkcvAj9Qy3Ocas8WwOZS+qUyFAVPL0dO/6GnT8slghqwLHZUKBwKBpCTdXmFFsTTub
BOzl2AzjMsH6ZBsz6o4A8FoPdtWwR6KqTY1UyjvesXRdtQmIGq3lhz5MVYxKUO+ATV/jtXGBP1B1
ypGbXVV9Vn0ohfyJlMFbYIpVVSafSF0kV6ki813h+f5lG/BPt/lCgSgFZE/5sDsEAGBdo/Lvz4GH
hB/T/zoDmGAIacqLWw9k8qpF6ebothmCwD7poZmB6skw5p/3fl58kzm3AAdU6zudGEp/IUuRJfCX
Agysgq2Hqkz7A4NH+Rot9x1ubVHS+PqTx4oA91qlWPrpYsA68vsAQVBj+eP46BNk2eA/aD0rnu29
TtH3OR66jVdoqGwuTad4zSz64iZ8SdgWif4LaR7LFQxSS+4uge7Go25F6n3Le/vDoOywn2uxUEq2
8g0Gz2V/08SZHzT0lp74DMfTRtXHnA1QmaxYgwo7SDut64Yo3rSfosteKIjHezylkOxok7EA2zqH
pkfflXp9/0Z0y9zz0ON2yucsP/VWUp0kAdtQ2DN/dtOyBsTdh9T7RPWuhGfyGfsDDst5f9vXZJ0G
TX4zaSyygEOAlp+O9xwXbYYt8pKRM8sRYm51p+mxA/BjxqNtl+fUjhKYdZ3vXaM7jgcf7x+4Nfrb
DhpfK2M16jTJr2a/SPeaJpMpktFptSJICN4gfOk8Ft2VdZPzAKcLG57uqbVFYmSIUFsC5Rm6D3/5
lRiPMe+hjgGp2TVrmXVpZbIBH6+ASCrJH/EWgsMPeOSIPP/pw7fPoglOIlszxQwoEZ81asZn0/Wf
H1T6Vn1K8YeGJVhPWdX6PyQNlsJGHjykgw2dza7st0BHsufBGj7NjGoxGEnH8g3PZL4JACrBu732
rtMInJyZEbtrOyHFD8BJ3CgOks8RmwIQ37Pq0iNw3E0DSlYIMy/mMEuwzsNunsghb9Q+6Zqwmdhw
KaoCwumIR274bWABvuTxTTMv1a+BcRbbOq/cU4UADho5RUN2o+2BS6+13NtII2OXLfzdRDP7aMnC
39lxbx9ThTO19JnRcWT6fmbmmT4zaubpwAWlp3c/Uf0lEVkqek2dqX1aBXAoWwrh3dI0o1NQtvuJ
Edh7J5I9dGKNe34oI2sq6a5b4CbSj+FfvOBKbFRuogFGUjvTZw59/uZBiPFhynX3OAkr3qclBWBx
mZ8gO3aGJcAHY/0mDSDv4i3qHZkbvFgDGS9sEewAJFmGLCndo2lmAzYmLl6pe9MsUTpfI9CCcJqX
BSsqWbwdO7td2eU87I2cWKub9yTX7OrA7+yVW3dtM1m2HNntmUXYWFjb3ArIqWlhv14uZ4AcWdvE
qenJ7tSvsz/mmVFheSwcbZnBpLIo9l09FjfeKhuc/LT6yOHl0lM+/GQTx5uWWK/KRr1MFq4F66Xc
PRKZAfKgkEJQ3tjvwFYtwrzsFkBprZ7SonR3U5PDGklJmB4t66nNLPogGZegGzYPVTez4lxRqwds
C9J25rszZ+ZLNQdTvzVnXJWPuRjJxdOVera09QKrAOtsWg23eZR1FH7QuVbPTgar2JGBbmc5BdQR
fUXWTM/eAYhTZO6XM4L3NZTx/2gPddsjXfd76pwj0Ufl/JiDNXTrAecYYe57Eixug1DEWbaxQNWI
Rtftbjzo8MQih7Qf6wbFmpp8OnkrI8L98pYwoOCUSpCeg0qWd3jE7g/ZQ0qZWCML0aCMltY30fNp
XUNKYeNa1Y9ghoos3NnTc8ag2G/sgZb+DGayYVdResat+3cGjYxTjKLak+aEbBsigdAZHPFkn12X
B8dpyFDAMKfmEGgC7K9P2+jeF3Mgd5YcFCWqO859Xe7GBK7kfpm6zx1082ZTdlLzWD6Y2CrO7bPv
e86J4WG/1KPcpSQeAZFAlcLsHV3EDCGof+3FDGgCTMnXQMoFdEBNXMcy91pr9vrlbYbUd30rew21
I4+S3YBE2uTOwxaqZqi9KxIL1BZxYDAKiXQNXI/h9GcWYGMabAEAevs7pT/ADiKWur+aCeaQAFub
sloch57mZ3gt9FfLDn4I/PlvbgYfUzAlrZVcmlaHHLJOsgY5VTRFhuxKMJEHYPtQLGR8jYVUvqGa
jiRkCZiduQjm4vlmSq3FgQUXEcfCy1XEw7nvfHkebMgosdE/QB87OEyQQ0HxyZbbPkVeH9pkOd4T
hPkHtRzuwy1gnFlcwrZj6B7MwcELD2nY1vtXn3LbBsScYPxXn/QBywDIu96jGvLrWkAtVJjWNF47
GaId7J+jpkYlGcDL7GoOQDjm16ANkq2cGDzvmfPceCI5djMSWcjmFSsAqZfk5eLEvDQpwuy9V6Ga
MLAjzeLkhefEOUADia3w4E3fx4wf3WFKXrpu+NWfLrU2jvlsmf/Vb4qjy+f8t/7fn/P1+b/nm8//
6kepa1yLXhYbLdW44TxDmS6wrW8ppYi/++LZy0hwRlxFoNCSJe8zlq2VTiz3UAOv8a2sVqa76i0g
eVU7rczVcY84MbeVe8FSUD55jX82/fmcwGi9gT+yu3xY7Xsn3HbiyRrj6QIWDSDzyw+32g5e3zlu
KE8Foc98tR0W3oCTO+2OwY4gMk0iO5j2+iqcpQ/1W9U3MiREQN9ymQxRER/lDWAaMkd4T1rhq4Vm
XwRuRbIGv9aPcuRBjiOfkqMfW9ahov0POo8oxuW2RBoX8Ws7DT9rP6n/irmzxisSuYG6QIrPrfK/
ZadfqBr4e+e2Mkznptv3HBXMsB+wyDU58LB1NX5MQTF919CRCzMphm+Tj/u0oIV4tVsxRE3mD8+a
WSglzF5/LDOYKIUByutnBrAKTH+C6t4coaF2pl3XbQurDdZtUUDMuCueW/hEgqYQbMuysV55CRHN
Crn70DQrt8l2fsXyddZACxFiraiVNf10Lms6nnPIxniTaE8WR86/jLM2Qpr+16CZMS7NZmFnpXl7
+hpMlY/MYkXIJm4Ap6ECaBjLszuQCTsdTi5KmM6snac88dnGl9BYdqz41vpTiTWcs++Jb/GQUdwe
1Sz1VVvzjCYGXAaNnH4ptNpWsWpha3Q2h2IpHYAPifI2Kduo49re9V6r4M6y6K2x5tkBQhOGmn69
QeEKIfTCAx9T9pc7kviRA2mFElICjyDW6ddSV8+OFORh4ll9tLhK1sael/kbwDOajyILAPkfO4gs
JwUsqvpPUtH0doeToQV0aXbj3eLHSH+1vkhatnefbdBm0krmsHLiZgNl2ew0IQ9xMmfmEPu8FaE5
Tdpx3eQx2f8xb6IS9Nf77JgVUae03NQZoDdENjy0ax7sUJMH4W7I2IM3bE2j8235WAZTugPoqI3M
fDNgN4NC1Ylx7B11AaAhQH1FGwxnc+bWkzynWZse4VS4/upyxsLd1YH70KcFPyVs4CcKu+2T6O14
Y9moMOf5hA82nfdTgg3PEbXAMHYx208aKKjW9UHOhVTIkONjRnM6T+5L4/TZbuQ+6K4jVF/Pcjnw
eEpPKVIpSyPNYPq8nVH6C7mV813hDPI5YHLdlUHzYIEF/5xxZYeg+rCDaY7VwNYU4LK1aUpsLlE+
rFBNjdvs7DDajCF3dXbmeZKhVAsX28qyug1KGDDPbkKSNWkWEsgTi7h0fqAc8rNPXOcb0vUAesii
fLbJwFZBn2RrYnkUdkW0PZpDJRLo9C1NxMLTFhDFy1fXH9PwPNdt+MdlCdA30A6F0KuYS8SIKlPX
FF8xqevhZQabESUuSGrVTWeBUzVfKbavnwt/IxyRHXqYOhSoejzmayiQBN9j/mkmKDVC3xdY2rM9
WuOFdkggmJ023l6rNLbydwRW4PeVcYAUWjM9TgPggmZGkPbfRtQ7dtpBSa60UYOcPFRpSGu9uNxd
/OWcS+UQtGaSXb2MvWauH6NeJfnZcZy/TYsEOVvwQ12I0Dx/FqI5OdnovCcW4uKuIHJXpZnzjnJI
FeA/jS33vBcxwuX7rKR+cTwuHgcQa7Wriyj1m+409xBV/Dp89QH/7UUCLHsAmiYrLHTT/5hc8PxL
TwHbhzWtnev+ZcoBXGl91z9mlXSReoT7tVM306sg7J1AWeOnXeBVpHLrowIwPKJIMt88K3kXbWtF
7tDxYwYr7z0f1HDIZLyAivxsr5Eohv2GxbeBZg5kzTTddP9D2ZctR4qr3T4REUgCIW7JeXA6nZ59
Q9hV1cyjQAxPf5aUVeVq7+69/3NDaCRtkgTp+9ZQM6gsTD5dcam/Job7J0XWFNspDpjpg2p9bDKd
LjqMlEYHU+JulyyKmRSHaTxMRVbBDGLsdrKb6Teklz+QzlF4iyIA4Sb99Eh88EqHIQLhuuD2Ks+R
5+wSAHgimfiHUE3erup6sFFjrBmBvnKWdQIVCbNhMNVWV/sJGPVUeiJQmQtlPKaSFmARAVgbQHjI
D4Bm32sx3bYKkRlSc5n+BS6TNafxNk6jcl/wNrqp+jRcwVutvp9DfAEcpI63zG6PvqhkBBxaH3iu
/VISB7mHLoL4WAhHzTKe7BXTRuZjwq1V7pJukcEbmAwPMyPxQzYBShtLyTZY9+XHhGZWYIYn2uPc
se3wZPVYaOEEpsWU/MIKT7xeWr03LxLAo45DH75AE2l6KezShkddkcNeB5du9FK2gbdRdRA2UtG9
D2UhJDTE3iclXU72GK8NHk5YoMKNSLEeP6uWALYpi7MVHwi0zA1cy7L6coU1RFcFLEsXwJr09wYP
CbIFQg2Vuh9gFX2aRHUGZtZZw60vC0yavNKvvmvCHFIwgRC4LtbshIemUlBO1CVqwUIL5ifwySkA
3jIdI5/hu+vgfwyKGkRtBYGdneGtYbd/Tks6IpQV1fcDd7ZJOXdIzOjXqbaClDCLBAlfniug4G/j
yNpQb6rXNsG/ZAJMGSmAEa2So4k+kUnYS0hjV0tLQjyra3kBiZuyAh9haDfTIMoL7BGtYGyqArIe
BEFsRAzBrOCMbS0Y/UKTEplIEbfzMrGAGmCpWnvIq9/72AKeQTt6MKSJtpd8WzdFssDSggJJ2e+n
KUIoxYdeMfwHxNHtSucUyfowIMezT0WGxIFbkvlYUnyjqaQInQIEaKACcd96S6fjbOO3DS51Uodn
GzCtGwjfZNBXQmzcdMR2+HqlQ4RR+9B7NpI7Lm+++/6TEc6aSv59ojJ7cljZYOlkvcIfPd6VSA8j
mN1Vp0l2P0umbWJlu46EhKh8SByAD+Zt3UJ0Gfff1Qsh7LA5H53ucKU8aAMFnys8g8FlCGWCOIYO
Vtu1mG86134wYIvOGsX+ykkYGbWvwtW+7y9mR5C9kbE2BxtCL9vMbxEPr/BUkLlszkSX0jRuzqLF
sijXJTX465qENLsZVEc3iV4oQtppvBEWnvZ2TR9N7YpIdRpc5V74sM4C/N0A7YcoBVL+d7Ubu2t1
5F5+E8KlsfAcjRvAoYSZOQS6x4OpuQiCgtgX1elfSQ2wBeMXpfUfcX5ry2zAfhHFbF4Z7V7ciM13
DnWhpl0Um1nF7Sp2RAkUHNjmkOgAE1YfkPqt1qaDD873xMvITS8a9ygL8P8MNwcJqWgd+ZovApby
LVX1xS/m6UDwnztT75wqD5GXJSFdGEylj5UyRDJB22l3pfRcOBhhz7vBRfJycmrGLEdyFc5ZBotZ
MOnteJQh6K/FqwWwiivYiQFnqzmHjAAoy7LWWoTQrQaTDAqr6ygerAV3kYt3uzrfEFy7e3jf9NJy
sTuY3Iea1ts64s65tVqOd+cIjGMyZkczwgbseWmlVr01Y6Ee9Ixw9IhnihfvOKSkV0COzC+DGLCl
9avyBE1BhJpVsm40pKvTw/QS74rH7ZGTsOl84AlLHuOpt/dxCznIdB7grIz2DCGFU5n3lz4r2pPM
nDflKPqYgDx3qpL5rdWBY9NXz+TN6z9sb2TfssTe2q6f/RXTaauiPvtLt8Bn11qMbcp2NqLjBySi
vGCCx9RT1Xk1kHV4RSo62E/DWA2rnlZyY3pzmcgFRxoT+3/0inH4Dl2k+RTzcTc35aubtWIxpIy8
QgypDkoZkVsQKCE5VMq/hsizX0ev6pZFrxiwlp7/1AFi4/SZux9pgsUCT3EL4V266F05rWORvl7B
Yn4m+l01QvttScZ2cUVt5X7pXgAglQGyPc4pI3l37yT9sQZ3/aVEhG+T9I695mknXiy7ukCLr7pE
pXRvgahOsKuu/BdndqqVO6lwa2aFAkiDcqxvr58QZRa8TEL71rLK5LsuJNDSMYXfLaBeZ7cdcHmQ
h6X5NmkZW5gHNYwLokuaIG0zD3kL9yhhOKfz/gqDnf18W4KPs5jCUvwvjTj37zL8WF3ZtiM4PMFs
24XMpfhimOQyoPgj/PDWzVRWJ9Eg2tkhqRYYjoCpcrwQAkMKMFVHVzmAeYfUg70Zbvl4H/EKFr7I
Hr8q1iWBJDI/d6UXnlVjfdRZ27ySHGbBJe/7Xaur1bgYFeMvZnYq0z9n+4TlZ9iOhOfMir8R6rlr
idjFupF1diwmJBx7uD48eMjzXkpRXGuDbkqm7AzMjDiZAV0LrjKxnGRnOr3EibAi9/nS9JqzIVCd
BzHgJA+JU/9xNtPkz8k5Z7Y4ITGLhXidz9tqiBtgeqvy9bOUOtnPtvh36dpbD0CWkNpa+8DUAbVo
DhYFhrUJq3llqk5Uexd++ylb5zhVt+rjMqCOVZ6wOWQnNSVL4o3jkev3qGkyhwLKCqs2k0hp62Hm
AFKtzsrjvcr0DNPm6GmpD/zH5BTQXlFFd8MBk0Qa1SZvPagByirS70OeKyA7bXWBsum07doMRKcC
WLTYJsh3lDT9XsbVpuzF8DpTD+7YqbSPVjd0yH8JdT3b8OtsvT6bxJLnAsW1aTsIEW5yB+JBpUTu
1igg9lMIWDYJ2cHoIwrQ0bAXbB2Qa6CPOJa9dxiVyAMjkGiGANea+9nDtfwPs8uROSszvHXJ639n
JxHiiS+sVSqoB4AGbAkAUuUe+2JZ4WaiKTPpsvvR1t9aOINHRga1qlVEXquU3CWtH92XsSLg/HRW
YNqnBE8pUD3UjQdY+GIYKQRhIQ9nLa9oDM+de3qbh/awy/J63mB9z6HzC+A3EAsi6AC8PjLs+R4G
2F3yoW5eC8iorsY4s7fYLtSvJSL8pVN0zwnCGHvL8RH9q7Kz20TVbuJ0pLsZ4XaAM9kjB4VKeBnW
ZgK3AyT4eAw+GDauDjReyQixbX1wKIcyEqLy+0YVqw75kZMB83szWQwWSW8LBHDOI6KOgJE3zbOf
qEvEsd7i83RD2o5dcncAnHbm7U6KcZ2Hc3gwB/xbMFNsbBfv9DGB73UWJIXqHo1UZF0GYNuiomXc
0BPCcuIg4zpallJOiGiq6klCywEsFdp9J6yCVVOEjUpRTXvoVXTvsV94AWCBsFRvIaPIwTCOliAf
uA4oO1a7xwJuDf092AO2NEHqrLk3ullAj8MAO2yrxViLFdF8GXNIfbZqlNfc4jHcXWIEGQ82LmqQ
kniDZP5859VA8x6vSEowHvNVYqUcMiTwQQYo8o6lsv8R0WinMp6/AWFkLUqVyFtsEtkOytqwcRho
fyECC8ja69Uaq8B6LXNQBkvYue46UVWbRBQIZHrJCMZiVD/b0fDeT9Nwi8iR9YTkf1T29XNclNEt
4dOPCLsTZPAYFPrcCWIZQ+c+A3IGiLwuJbqtjDz3GaSznyUzbnLaTWzjAYjlVb4ulJWvjeqeKZk2
aiUIrIL3fmZ+/h1KN/l7ZVfflS64aBnaGb7lJR4iuvC3MZXqy5sOthyBX4CROyct9HiEwIvOTQA3
t6hzZ1bO4EzzBYh20dbchGbwpHpsQqMmRCSUvbQVdfZuOiJ0r7cBVdUdwy4UD51uT0hyIAqZGbxE
w7vWLy3E2iAXS3G3bYdKhHemA8DNHSSxkpNpghxYd1vKZtkUajwyJpG+swcXOslk3sdRS0/wMo/v
s2zIADYDQMNUzWaMpBMoHr9G1FOVbS06qetODVr/iyltiiPz7DEwv9LYg0w3YpstEG8DfyoAgTTt
qY/kl+KTWLu1Hx5A0jr5c51uM/2jMQfTDj388FAkOezDkO49YMtSqu+RsuYfNCXL+IYIiVgnEXZ5
B5MJQx0PwVS+c3dX7Q0jytEcoPCdbPGAg9lx66qHOM0onkicbEcPmPgsyuUmgqv30vTCSWs+DrSL
Ailj++b6oGIJRD6aNDy3qnt3IbX+2jmDvaJNP249XeUt4Koti55423dH7pdIVU8segVQQSJVX9XH
oYHPn+O7ajXpXyx42ulbIeaHaLDLvxodfQrxzAxGwFtp1bTfrbL8zu1QvkjWtIswybL7yorVKo1B
oKjD8qEfetwYrIN5m51Fzwz8SWxD62FtqkQgQtxgW7E31dQZYGICzLI0FjgztOhW1EXe5qGu4m1i
33bCIR8NgooLv0ma2z5l6ihHODaaDqg+1DQsPqD0zpfQJfQPMyw1bznQikETNeQDr5BdHNL+mUMJ
dA0NXhHkBWKQURbxFRkQ72PhjREGmWIPKDgg+g8RLv9dhB3LVRBkKOaPFuzye0S54/3cFJ8TWeFD
SN3l3TkG6gm/jWy+iDQdoExhubupkNWtAphtOUoVvfUCHHFNQ8+t4g6+W+kLYG/OMkz9Te8RZwcE
X3Jb1xIoQrdUoHZAcLAc2LMrQTUAEsrbChCDHrK2BwkJA6DvXAV1P9BlBX+iYHY7hsRB5pDD5yEt
8yxaxhL4cVIHnM7RNh5DvMgg8lMdPBeA4dpO1h1+SYsC2sSrnDeQ+R1IAm+wPoGIeYoLOVN7mcoq
PuKGjY+mZA7CQcw51Acm81wGpl6mH+HErP3nMDOLIiE2IT+28hzCHlve3RtkdIR1IDTCiLrPFGVb
BJrlBmAAdo/NyiIOXYg2IG3yyIB9CkzVyJH2LhZsRnICV2LX2rbaZi1Pj46Q/1GCSoTapnIUK1yW
Z2MjQfNwZQu/vrRa/AE6nytw7jJEGqhCxKXPgUE0BIwiEfVaRV17jTGZ8BLUUu/C2YeQQAH5sSJM
QQYu3OjOAgwk4GlSfrMnYHWdeXgxI1xHAPoxh+ew2JhluyNF9OhbaxPX+lX57MEwo7ZgelABd+Cj
6ejJCi2I51YTtI1zCkIfw96vXJvWLGzSJc+It6axxMsMDLE18CzNM5vEgUZT8Y0jlBKMXhtdzIi2
s34UPqw06Nie0nAej72RBEIMHlvCzF3mAJ9sBQO8FzaZ5JWSNofDAi1uWDtO9wjJnkazKYSt8irG
DgR0XwzDFh2BD+zsoZgMiFrn3oshecVuFsFNjQ1WsmrXJQMBq5mji+FZqDK7d5gc733QCg8wYsqX
v9sHqWX+PQ/6lznSi72YAgV4UrUQYb0ltWA3XQKnIygSn5Pp/Sodis1aegag+CpM86s2ZUOxh5sl
BEG4ohfm0Pci7Mr3ME8ikHk9dpqzNLqtWyAGTYdVed8qhuD53HrsUDrQTfM6Ub53dr+d/H54GokQ
W0hPNGtB+KXt8DdgY1UsCkDe9l3YQaZNpWO4JjHTBkl2v05Vqc4zTdxlwgd6j7Rch6d+VD0TZBuC
CF/hO4Sa78NpqH4wEGlYzsckqHYWcBpJ0Mp67ZEmhJRW+9g1wn0bRmSMi0LHzqOhWtol8RadPU93
rIn6tUNj92gVLt9NVefC02MAOZzH9mqKpvRepR6YvZ4bQr6xevV6WClio+6eZhYOEpl9pIvorZ9E
4dJge42TuikZ33NTHZ2IBj10HUG71PEpfYC6TL0cZ6/Z4TbdRND0+Cv1hmvhd0uMljnGatPnrbvz
EmS6Gs9J1zPFnYX4b+DMIx4ePHmb4yo/hdjkI8HQjlYTKAgCDTXSgnRMnZuxd9n14NVa+CyKOO5n
dNiaArY0xbJFUgqbsH4DpaY1yPLsOGc97E30gbnhN2v2+x1cJXxwZtBE7aS/KQv4neEqBin1vD3X
Sw6rlnhihFkKWSv4upi2VCJpJItLq4PB/TyFyIC6ycr0mTbnNeKLwbXoKxsp38TUwv3gRdMbYVvT
DAQz31jI9GKZqaY3oa7NZnQxF9a1Oa+uzX3o803oOOEadqyQdwNGeGGdrnlYSsoVq4S3t7Ejv1SA
0kKow4azvA1xfje11MXrZtBPCwiY90PhvSOKq/tdPVFKGyihJvnhsrB4qeUC4RPnOcxyCrDlDKVZ
KcsXy5rFskGcYYcgAaoy3CXKlfdSdeXZDsW7mQwVzBiPbzGtiRNPd3RgH5xkp1g49sk8EDI/b1f+
YMVrQw8ook7BP5Y80oFgCarH0q63T0SC/AqE0FMX8X3JM/4t8wFC9cC3vpf4qWwBba63tu/U960D
VKcZMo5QSwnb4cUV9QgNn1kdwm6yIDPP7UWl7VeirCxuoU3f4FnIi1dTqkL5ZymtoFZu2pAQ/Fky
4+acQHmqiZ4/Z/3r2M9zzvpz4m7egNO5N1DsvivctWrJpN3DwFXDTwp0hRZfaBdWEGUZ7XWXIKwN
3NXHhP3WIkmc+YS9p7ixoHWHrYSdvF+B0KVQ7hP8cj5G6cl3q54/6uG9mTvkKjyQagkrp7W5HZtZ
pncuZUHRYME5SNYFWU3yTQ2LiyWwpeVDHlf8xkkHkFd7DhYG4EI2G8KVM7SwmdVgXgTP6SqH19tK
NVCfCOs2vkeuLbcicjEVCN0teeTkWM5xsUnqVK4Y+GXPHkAeC28Uxd7VVdiBX0YAOG6QEV1DY7q6
nUsHmQmtCJ8ocWpbYj+C8jNswUpNNjn3/XUou3FZ8hrq3oI0kPKc41UPXaAJXzwaHY0wN4eqar7B
wAu582xem4RWpPNcJqsFdnS8QIJ7WpednNxrGqwU4OpatmYBJID0Rg0rHgDKo1uEUOCtoqu9x6xb
1dYAqqIWNlmxjElSrn3ffjGcBcBU3ufYaR+QLY39rDqMDZUHlQP7jWwOitAZs/Y0Wf3RpHR7gbRD
AMJWszZGSMyF55K2W8o4fJcQoEds1zgySe3NhNjCsKrnqN9jy9hA2gxAavBpAE7o5g+s6xVQYhG4
KkkzbOzZde5HB4oLOlyNKHi7HVjx2I7d968QEZ02G8MSCXswTJHuwnIzvsl6mz4pak8nBJXyINfN
ThVaQZim7ByXTrJkTRWfQVKrsfDK7B3kkMrTMLmA7VLffxwTmGMnfJ3FHwYtbwLEnYbMR32Xnzz1
YVrU9O655bjFOhxpSfMIQLIa8f3+voAQFPIBjb9gmmTIkT9dYI9Tb4iumkMMRwmr4+m+suNp0dTw
ki71TjSDxpZMSfUU+w7feTlsqyFGNb45jdxYcVU9jTH0HyTpw3WWWlMA7TikQs1BZsOimmYsFXVV
4cod+kxuRNdPdAfxF37IkYBonT4YaCpWf0Bt9HWE0YG1r4tsY+gZIJCmNHRe2tRL9pGayNI0c1DI
EL+10nMJnlfbhHjtQlQQ6uxDvDeRDgollrPd2+AzI/jBp9EOWD8CQnnFdg62dUcGvMBhcgcAoV7B
wl8KVL/c3tY8p3hFNtAx1gQvoQleCJDTY9JuSprZeOpKcoIKGlg7CBtBPJT9LA26bdK9X8ZFiBpu
YSZcBr65IWGM8C2NcRXcKPzRIiNNfZ4+t3Uhlnbo7wVYajsYVLCDM1TOikHx4ims2ic6FM6tC0hm
wKGsvBzqUu+ifn2VA3K0uTN4N7EfD6cwB25l9iC6i4hAhdtqcA5ZrI5Axk93wgKK0pSGWljLrBrH
uz9KEXnIdQzGqPy5cQ1dm6Q7eRyigDV07Q7DjHC3y1p62wL2eDZPLpmK93So0uMceRBCt2yyNk8T
gJ3lDUfKGM+YPleP8I4Itx1x36PM6bb43VanwkNY+IpiayrxXvgyXIRVnQPDlAGA21cpQhh0XFON
PO18LLQU5f6uKEDgRLzqrYFyxdJuXHmwYhY96PbUmV9kJPmF2khJdEnTnvxMsiMCsM+j178ZvZl5
ABUI7Gt/aSQ0bbcCwS3tbnxL2gt7tLvnQoZ3XNuNzRwo15w4j4hEIWUywichR2oATFUBtjjkD+qK
sKewbhaNzgVMQJNtSynUgjKAcbR6s7JEvJ44TEK9EdvfZYgtwlo4oR/wZm73I5iIV1kriN9r9EVp
H6F0JZ7y+i+jduVZXruvOogFx0DyBy30unbm6hF9CRWxNSNeUyZ01XSAF2FvEritLQdbQeNC8gpC
DPXP0mTasrjRDIlN0yGOxlwGoWUQYu6LHJGpZriYbE1bqf9hQ0b8rz6QFGAawbkgPrIN3n+IJTox
sNRJPbSP4O7yOyPnDEVPLJXgQWn0m21ESFYSDG4WJdnJnsDf1ayBBJKDZ10ze71REOtW13gTWSNs
CwooB+CXEWDtnX7vwncEWOUHXN4F7qfJPk2JPRwm7BlhWRyBrGSLoy0lMJbAkW25o7ptbIMSa7a3
RWH9rJr9LdBLcvtCIpYc8HJNlgBzNK+zlqXwVeefcqyHLq0f3ttj0rzGVvujUtDtArE0PVp1Vt4k
GQIjLovsFyexjxA1CrUBYLmiOusL4gIAUpkMuqbn3nLifh401pzv2l57CsgetpFKwifYae9+N5n4
NbQf5V2HUalL+1s1QnCgGMXZBvBoURUA55iSF3k/S/7v0mfvZ+lz3JhYIByw5qWKc2gySrtgi6IH
0B7RVGdedllsH4CxBjIQiaRrNJzJAvv+Ef+16LwmEAks+cKpVTfMBkjSLMWo7NYhjcPnPPaQRxf2
CViKPfBS3bKCjs4FGLR+aVsTu5ZM22evKekFGraNA1APCDmPFt4/LS7kI6gZbzqlhqhaiu/Zn54R
TnPwrnfrg6ok0pJjVi9JCEhUG7YKbHatIaZLs25zGqpOf/RaZb0gaQpksITSE28T9lxD4ywACY3c
mGoFTFGLUBrt8DQWMdJZkKx7wdP00XWg1GfROwtapz8QwsgCD7mVx2E5N4iJGK3CT9XCwlWXGhqR
+1bLGkaJhXWds7QmiYgO7uwlsDE/SxF4P9e2z16EHQvsS/t0ZTTkVdedpyEtj0Z3HgF3CFA5U3TH
rB/llFQfLcnChY248AnQFmjYZ/20gjRr9AJlDFBTSPq9Ve3hv+eYxFfHLkY4VD0otJR87kAf9Ytj
V5MgaiSAU7ooF4JExOdr6bfyxrDuZ03Cz4c0XnZJC8S+rhZ2xG5sWxxsrwAoMpTk7UvJyYcCYx28
VeL8CFft7AHOEs6xFcDKORrd56uU4qvreoAgm/SCNfMzGOjkFWgFLe0CCoBheFh4IKyM/kIG1CB4
ORDYM0R5I8xQDAhe4pbK9qat55U6a10G02ma6jRSm7Evar0puoEQV/tsu0h9mBLw1D9Lni4B4dg8
m9Jnb6rb/vu4jkGnrIyws2+zfWUNELTFCwuS/R5WdTnhYPoDSSS2FGBSFGFyFxhgBOhdfliBHaKX
Nkn+R+VXj/Kq7//9q4Z91t+yici8ex5ctXwqGBKKkE7+8l3PYRgKC+/LDSu403wAccvWBlSzhkgd
XovwMtxNYhRL09jF1V8p5PLPA2HT2e2Tv0yzGWCGmknXqV0NhQ/TYxr1VIPa8caCwmPKd+XiM4Yi
WMuPzveYNqWEaXkSX0MrJvBSKsKPwyvxWHVocntnp5C1mxgE7oAKTDWRjp8dCRV06EeO31r3FnIS
2CTkZAw+h8LHONvFie9eh8KtHiF0wF2Et1BQp7+LiuFu0Alo/MNPKm3EoyvTec2Fm+8TO6vOPfdB
WdQjSgspDjp8g0An0CBN1d9m48Ahx9Sm68HSRjU4l6cz1fDceCpiBicuitjAl3P5PYnvJhvCXUUE
9QFeAMfBfDXdK71nxgLypcXNsvUUKAWDVim0sACBNxWGQYtpui8Qgs2QtX1oOu9qEhJVrdpbk/P9
JwI9nNWeeuS712gIug25GNNrMOh+IbMtQLnlahAf2Ug43Jzab9fCiAJ15m/UpKLAXYe2KN5jfQU9
YpG2H6ZmzmKa6qH6uH6iqYYYYTqjBmk0Hz84614gkbHGCvBscJBWEmM58KsWWfjKCLfOZkmX6Nrf
+37XzDw90qwFf9fgMS4hxj0ka/BzbGTnf4vfGQU84UGnNXEGZ2WqV1U8PcRALz+rnuR1gFjoJlYR
VBW92blLQK3cXasji9KTZwXE+gHEf/HN9cYRUFYLQB5ouh6dmjtLxJrke6iuA6SkPwfQDBg/yZ2N
1xQxSD19OkCxq+nWiK3UwR+NKZuim+sW5rN/GJ2nyA7VhXZy3uJXikUnUh6Pjq5GtYUqMvGPXWn/
Wf3sNVfc9BI911Q/e7/MNb25nf081T/NNae6/hl//1wz+F//yCmsl//92UWIRgVVIINVpRZ6x7PL
Z5w4hAvkCgGE+Cr03lYQKokTEW950n8LNTtY+hPZ4RXRBXMBHX3Txm1iL20nxRMYlkDZIpun16ai
NnDOmJEXnJ/DEV8bKv+Hc5ghkZ3F2wbZaOs+c4tpT7KXDsJP0C/S9EOOTP1Kdk65DCdaQCI9Lq8H
PYyAFmZaTF8+jJCGiV557pOlcakNBy43jo2IqnGjhaae3AD3+GfV01XbAqtgZK113/nOtxjERwYb
PAL8pV2+X6tIP3tavXNrFCFo3K/GqJ/2XomAV3AViLiWf3eZgUY0os7YYxlnvPmgsgG0XnEkjFK9
GBQkXJmlPB3yDjKp6s/qXAgQ4X4P/tL7T3PrgZeAkEYD7mW5LqMojgIrRb7kSylB7xAN/9KrZ0y/
e/9pnJXGfvA/bkDETb7cgZzY1PW4oIDDeLgLv+DWfN5DOJFqUJEL3IwQ8K/Jy0tddQfw1upnIFXB
7ugg2mKqwN+n2EBCLchUOR+RxabTBOsRDFbA8BBPiftOn4NCsCXNhvrZhR35waN9rfmn1bM5h2Lz
z3M4v89hevU5zN/RIU288cvZO4HgCj+BwZkO5qnpZDHFakdNVxOKP6r6oWIGm97rk+Df5n72dvrM
n9XPuebMptc8Yz4/6HPw/2FuxuYHObbA4zsh9sy9zoX0ftNvHLyO8VT/3dhCfuqEnFK/ISGCNrWu
egy69XU4MpCoqzPIBuqjk6kdIMPLziFId9DeAQIqBOPkAxA+M6BFbGiJsHx4qO24ODu+4wYlYH0f
gITfDLHfPPEhpRtG+3jLVIz9bVWczYDPU3edGg6iRFTwX05tw2f23DEEYf/h1Anw6FtnxjN9xF9t
BuRl9GLnsjjVjCJb4yJgCv3YXZZF1dHUTPvYQ6vBVfKh1aNUxOBbP8RVuSwErZDB+TXVDP6f8z/P
++UcDmyAjtGcEvAGSBGRgxHt6QBl2bQ8ecyMkI8R7VE9dGrWEegMpkdHXdK96QmhCgqkqpglXXQC
6oHmHJaSCBaK8TrGNIVmzjS11w6/hbTv3vQwpQhErTaqtroDJItBdChAdADHKjz4rOJt8Fk3jWYM
xPx6JCR4YJo+27+MjT2c5XOIKYWwr/mcWgCxsQWL/I03gICB9/OM54O7hf1htjbAoL+3Y6edrg1d
W7eHyN4GP81bSyDvFmZ9FzFrWKSQRj64IBe8dM9mEZjIojmEQwcsj14ExmU2LjjUVw/QuG1eskcQ
kwDNrqFWbQYRd9JiZLWlY43WOe0WXksQg9BO7fU8WWdeQd8jklc+t2n5NcYMNC3TeJ1lBv46jznF
55j/PA+4VirwucWgZvors9gD07ApvXoOTNtnR+ZwGkCJFpgRQOO9a7dz/qfpdoW4qEldXociufxz
qmn8POfP6bDgKg8dz5rAKnK2aHpavUHSaN/LOvzR1+RQebV4jX0LSK/Oj85t7MKBQEl724iiOdtj
hPhjWVVvMq2vk/BlXyc54F8jqjJhkqhgs0UAf0y5V5/NJwniqG0FsteqgrhkMKcAtprS+LsUufnP
ts9ShYv0Ns8JACH/MM6cZdS9/1/jzOd+fgbUT+m5oKzNsm0/9fcW8bVgLqzCDK6woay4OOcewm+w
27PmedvDDCS41sGwFIC/YqyJzPsQeMZYUzaTS+jTXsebNnMw54d/urdFrPyXBSAIRtFjB1G+tBnl
U8T8eGtPidpkk+if28zbmOQsHNega5U23k3jUJAmOHTkTSwKyNI/ZlpOrTbSiftn2IpuzAAzM7Ys
fp3ZQflpYU6pZ3pt8RdiFArB/zm59Txve0VVJIiiLBSSw1eFYYWA+G2buNBNQeR3waOILKTfeVBe
pu5d66lV72CxYdTu5UjVHUQHA+JEyb1pykpAm76McL0MuBotSwgFHGc56PlRgf84IlrCxocgbdA3
/bDBLq2GFi2I42YH24MwC/iv/6GAiFsk1dyeJ8QMd0j4DlgTkuqPsSO2kWasAE0JkLHw51hzXs5c
SCWG5AYrRx4UI62+pUhwm99DK6wXBorYM/4Af2kjTH8jNZYVeel0YyMgfeEFFCbNJAd+qddJbgaW
DSbliGksfeQPEO2n477JpxQJF59czCdNI3Cg3LYuMKEhCLNbAL+FDXvG5gakMUbvk1hkd0L4FyNU
2o9RtIs6qNdRbMKf/2FSabf03pdl/mXSKBSuuj51BVeooIH6t4EWJKpYNJxZz35UuzBnGLMrEuF3
u+0P7tYt2uyKOfjdLrP453ijD8KtbNFKRN0sfR4zvgQh7wW72iA132wk/AG5ShEDcQaQvcsoEIYK
AqOfkPtWW939HjHApPA4YUTJo+TI6mmCMDHQrQUcvMBk+PWA5mQGkgGqNtc28/glEES7jjNVM1jo
cUB2pHtjQfLZ1vL/x9qXLDeuK9v+yxs/RrBvBm+iXlZrW262JwyXXQX2HUAS5NffhZTKcnlX7bPP
jTdhEEBmkpYlEkjkWgt1R9Kr3Z2osWGAUlmUwSsyN5IBCXQwUgRNIL/2kR2ZkPEATl/AVmCHcozm
LEf7JR4N6Mru6vvpGpCPn4wMVZmWWjViCqJkytIYxQzMemAcQr95y+MVLXpoNOR4PIA50/pkjK0Z
LOX1sLjxcwba0QZFqD430yOq8NjUAoPbG2RH5qPMh78gBtDPA2WB7aDPFmChmmFr4d9Y0FUGbv45
BlkYlSVnLmq+Zz6m/jP66qHu/FChCv7UgngILB6JmNFXCbn+Q85lelKEROBa/mzfpnV2Qv3F5/4P
e7yqLv2YelkTW4vqNS0kG8tuJkXBupUGIJc/aSxh4bUlT34AXMd8EEYzwe+jXYErAavTj2FagOZg
qz9iS8CcegCfzwXqyJTA9k8+BQiC1pjOYOPd5eB4mfVpzXYXo4+hc7sBbnzu6U2+MABDDkWrPWOb
3JqlttXuFDsw5omROW/C3HpkWv/gqU06tyzPptaQYCPMijqwN9jeF9PSy7x3FRUYItRUoN74EPrO
EmUiKLx3Ua4F1FD/xuyyAemdhw1L/KHgemIOwOb4HXORiTW2ELVdWshmDvrT7tShsGeShh4SkYhk
VBLsr2Ar+deRCmSO54Xlfo2UW72+8QUULE1f+yvMhA5imxo1sX3GFrnmty9d8Be9rBxTmLMCMKNN
p+vRLZBdYiJU9YtydLij38egavjkaDYv9DJjKKCZ6Tr/rSPS0+MadAJgoUmjaM6gHHObuPnlLPo4
+zIqZf6v7CjelyhlXGpgnuii1ZegvzOmvv/fdvQHSmH4k94JnGlk9pfCBvCKxEvWFva52IEGSLbF
ZsbngVLLUBlz7SSbP4Yxh6bcesCUiQGizhGIxp6j1ILAaW9rK2JuBcPvIh08+4R3OYShfzVjwN2D
7wxeyswCbe3FDKg8LE0LOQuzyF3Qb7vseA5gOOBM1KRfK/1uPbxKmY/9Q/pNO0Z+MTu3yfinCdnr
2djNc68FGdNkbIxghlnVK3QCsAUjIbyq+CgX1G+rHeXChNYbD8CFUmFrmSxQfHO2py6yB/lxMLva
40lyQ6Yf9kYINsO4qeU6q40YtXYZajW5yyzIcnB7b6oDz99G0JnuGuqnrqtxBSCyBxrumOxKI5C7
cxeZJFYByfGmWOWJ7oP5HO8VO+ygrNPVkOBU7xXwg6frouog9qia4NK6jNJ7pXe1ZP3Fl4wp1O98
v4SqVGQ3wnIh0gRfnLXevSLSZx44kXGoFKOTnl/aVNUBTEEJ9i15NBNZHIroL1r6DUPUA1Papiia
xSIvlC448+yi2yLBmT7x8fksU1TV/U1pVumMVoZkFQD+vdVAdKWs2mQTx46d5Dutcw86aPrU2lQv
JgbEEc4lnUAidSCDgkTPQMOQZSmAWe4uwzq0MDZ5YTJAVrp4XYDlHxuAQ3eekerhI1IX5VsDqQ4s
g8Lx6IBxbt2bvgGBccbuR2WKvKz7LuTZNDZRy9eV499MYw4tG6vIUIObpvmCSIjtDhQH2EpFcr4A
p+7KtjrkaQLg+yilT9n9QGQAS2s+VG6KOvlkQ4aqnm6BiUA8Pl6Ed21vl6EGbt9GCXjQpaynZ6Yt
akOKrZ4G4FPcJ6S76XRFu9Y6/01LoEWXApWKDToQcNOZ6uvpLEbf+ew/22n9+LcoBSDtEdKcn+P9
G7v/fLV/vquiHY0VoPHD0oUe5lTzkvoGBVMVqmZMVBhJ7ZjaXfEgoPlFNYxFIqALArJkqD8i98jB
BrA0h7o9VzhSDAvaezc0+hED9LDFQ4MYVPjIgF6FNBIH4FhlOdvfxDCdEmSZGXiVvQi72mPmbXyw
by4C1wPpFQp+wYAbd99DZAmEHX6P2JBONF7mDx0oZuZRZYttFyicpoMJPjmlhX11kkYZfgfhFhi+
TS8DAF3ac7pS4UfVzAXCdp4GaXKWsBqQbt01YQSVTDX31FWzUk1KWzpJWu3ImJKaNPrF99q8jpLx
/9I3s8r4wYEYWNuLpev12Q2KI4BXAFOuwgLpT0CtPNDn0mhQ5cyB2qk0C7NhMaR3VyfLZ/V+KIQx
K5vcePKL8YE+l1+devCg3zmjJZYF+ILXQfoW23xcoiIJbyu7OBheIu/AxYft0EZ7o+4QuL+F7LJx
KRRpubKyzU7e6YGjqBcvVkHPi0VchMMSRb9A/cVdtjWank3HEqtCAreUDebwoK5xPzWvo2RMo9Bz
8O4GrVqkqLUaaj36q6pRvS0r3Joq81940ClDxazprQMHEOJWs1BZnWgplMLLFtx7vjXxkU9/RRpp
6wWZhw1Yd8cMOfxQEWUexyAITvlUT/Fn9Cqi2baXiDmecCsIo+r7EsucORJJ4qSBrnvi5OxLRAvs
ORTxeo9Jxv/yTZkeijhuJkGJ7WoWeTNBCFJXQHahZtU3VHTqALvhXrkd83kK2O0OSrVQMNAcawVi
V3evGa0/g5hi/0CRWq7LNwvkC9dIupTlt7RGOeWXSLodiLXjRfanSHkSyYeuRw2QkoFZ5shTrEae
7j2JUneoQYe7yDXtCUEFYwNl5daQBxugmiJVqT6jfrCBAv/DvGZBTeWeAuxxXyr3IRpRc9MDNgza
ja/u1E/ubatf3M08B/RnlJssb8TEj7psBRYSKIY0UOSzhjbGzx61fXpZgC67rfPvWvUAgJv9I7Xa
B8jR8ufettis9Hl+JG9u2dYa4kIX74GX9oOpvEFZSN5l2n/1RooSHADq2hzviBV0t0MrwpswWKGm
Gmp1QVWcsOPoL6sRpcGNkh5ox9rbuxU7UIsONVgMwYmBMhllX0ELFGokVbqmwaRB0XitA49Mo+Ru
wx2zg/xEFk6anN2pdXV3AXDaoF7xW8QiY0sHx5LBaughMGLUl660sXTQFYzYFqfTq52V99tEuSYl
wyjIDn/a1HY66QOkEkaWg1miw+6l4eRHkCgVR5MHqFRGGglF9BigviB2242ypda1P09BNoP6am9J
/jRgFklHth7qswaob93HwDXM475g61jVPBhRA3ojxz61Mqr2pha04ENEP5kxZSbVDAkZ/gUfcueT
Waf6nTxL5r8xg8JVuW8EQAfkTtE0LAJXHxelaGRGFyUzS0XzKx5M/dZ0p8iLeQuAbPVnCZonKt1P
gyiaVUmtbbF4Hw9ZhV1GrzKib2NiH3ssbx+sYbBAvffTEwyzMzKQms9mgz9qWxFCNaRESdCEQuJj
++SZKk8OlfOZleT5yqiTR6Hy2KmJmwLV2DcgUdk0Bh34ne0COFtaaXHDIOa6Z3FrYppvDk95FD2y
1Am/YycTwizMhJOvTchJaJxD6wwwha5Pyi9OAvR8c6i4JUv613Z+lUwdpOnOTeoDKduwleAruv7f
r7Z+X7NlZXZIO5AdCMXWDTU9MDDOK24O0LuAzjH9SWK4qUGi9Q6OAHwfRabdu3HMFznyYpsKSOzt
mKdy3rit8XB1squbUjmhThPV6ZbU7i295AtDwxbc1QkcmRenwkYGNUh6F+IV+W0+Yr8Vj7t+Y+uy
OnPXqH7DBybNtHSw1gdeNaOa5V/tC8f8ZE9xAtCFfLLPUnAx50KfjbrfzukHHRTZC+N6saPfcuch
4wpyMHtx/qGjUuYGRcTmhJrYqxd3vuKEV88VejrYVvwiuvrijr3nz+61sNqv7l4GDlLlTocWtQ/n
R1iLGmIrRRIYVD025OoWJcqYVk1qB88/u1F1MSygYgI2Jsggqe6gCf0p9/TyPtAmYELEezPNu0NR
8fHF1PVgUhamd2+nIdRXGz/d24EVrhJwKa5rYDgAT0tcIAe0+L6K/b8p7/wSsgb47wXkqJeQWW6L
uTnm2b4LwXzzJSTXms9iPizs7w2UX7MJQiJdH97F4EuagnH7qeeRWkcCVusn4VMvuLWniUf4S0tZ
YvJg7Zs4AWD3Z4ssKYry4yHYIVSrlA3AhUZaIdXCUWIAqupkgUIw+2iBLhupiMhaEVIfkEV/l4PJ
FJBjlR/Gwe7DFFoclbWipmjyYAd1prMFObm/WnzEoMFrjOtVPmKMtLijexCYBE1Rtp5Dq24lOaok
po4R4xkD4iQHeWZS7+C+MI+ZXFGDDmTDnHMPGf70AqZse/kiSfAFQQHaufPGOD8FQTSrnVZ7hBhO
CGQSyDKpWUgN83vwdiL562uPfS3SuR8aKKFRxgarwZomHGdLoy1LVqExOne8MDMK6SinIccsiEJS
sx6sYNWpkNQ04jGdS8zSVtTMoUpyDlnXFXvycKlg1Jy7uJSgPLRe89bfV3UdP6cMhECeK9zt4HhA
WkhIRaDYdAQaiN2SaO6HaQMa57OplQ8X0z6X45MbhccPU4iU2fugaJxpIrO1EwN6Xcla3FgSOQki
2Gtds581w9ic+fZcER6ikZm3gYQAyj86CeUUK/Sc07BjHRnG1an2QGlQQBJgpoEwdQqJ3+IRxJ+X
M+or4jaH+iNGwb+WPw4cz4P/yq5XHkiwXqJc4/1zlD/bJVjG9ajHuFpcz/455pe/4N/e2b+1+/J5
fborDRLr4J7aiLZyN5CCb2ayyYCobsNVmljNo9A7DYSnQ7mgfugkG17tv6CAVD1NsVs8+pH2KHq8
Qn0zf40qf8D0ORKb2m/cO3v0XsivYADtOT7XwQQvk4PbQTQy9sbilVn6e2rV1d31BqgfzM5/ugHo
xPgvYJD7fAM5+KDoQnQDvVkDDhPiB/KnGygaYOLJQd2AE4blHX0M9AnQDVjJfyjvw9tUMRl9ru/z
bTD1O44J2BQ49XGG8bdX6IQw/v/+j/F/xQhMZhh4bJ0yUJCOGnYWJ5XjvgEJCILSwRFHSB2Ioz+k
DQieQXXktK04Xgc695vLId187U6Dms1yqTnzax8U8YKNmfIdBbv2f1zpU783NMu+ry5Xug7gSiJq
Llei7vjXK1HYuAgCkFTwHd0iddGh7oI3ExtEQR/E27gSsZKs3RAuJYUw6CKDiumSmkAagE5E1BDj
9MW2NCF9FqHm/S/ugDoV3IdiR+4okNlQP7n3kNZbYj5U/5UL65M7qqwFQFNAv1zdoX1Qb2LZ7wsh
qlUCTrhZkUnjNNSjuxWa/cPG7u5Jq6z2jrF0SmPUBSavVTM449FUBm1tI2UIPQ8oYKI5MubNdOT5
luRQqdghWJNmNIrvrruF+NoPcv2I3WHO3U6F2a5iO9WP5OkWYNsH03W9oSYoBLzZmAbJkgL5dvb5
nnsA48coPLDaeQ8dqa9JB4EOtu1jWtJlP0gkobVczFCVWdBBrwqqjcXxamaU5dmMugZADo5dnB3y
7KkFO+NJssyfI/tUbnOjYts+7SKQoUILdQBR+mSoDes7FtIahPRsqwZPnPIJets7+4x49m8LLCcX
zE6MU2Jr5USwzP4utnkpw7NP4ljayTaSb2la8zXQ8xl2G0PshCl5L02kpaJpwKkP3P+O2Vo2a6Rz
GTa9qLoMMx3CYChVQpWzn8olCbLhE+MHEmkrO+3R4dxZU9e1v3IjvMIGub6UfAWVfK1lUT1he7Gf
9nWMynfVzAPAAuNIB1m6lCcIRE6pW7hOvPOiUU4SpNKe+p7juwi+xjmNJq1+iWH5evVUIgaU5/Tb
tsnkCSxrU3JKges5xyAniuGF7BJDMzOwgmog5w4ACzfThw6F8u9dASJkCOo8J9j+mQEyBra5iAcb
Q8+N+Ycpa1vvfQBiPsNv7zlTpo1ogCfkoNSpQek7T8dcnpoimUKt4aSPbfIej/b9AGzzYy7repGI
Qd6UMnAOvNb5lI8yei8nZOgLcD+6QNNhtxK1+qYXNousT5vHxivOoYTt3usqVKpC9diG/BSq8Fj8
/hL5QfLu/imS/vOmGG6qa6znXKZG6N3adiOnhHqpReYdCxCGXFEyDFUeS1nx/oycoQEo3CscdOyt
qfkvvfQRSlctfoTr3Gjk0WLYscfU+fyv5mUXLVmMujf6r5lhU0Gru6s29D+1XIF8bVXcodwquLfd
dk5fKobVyJaDthz81fhSabkZAeWhX2J4BZSOgJ0rNzRq/IyRgU/3fvS785eKYiTg7JzQl0rk5Q0K
PgPsigRFuUDS6nvqxdGrzcP3j5OokucerbycMAC2Uwe60tBFqpbEzmJs4iITL0lbQ1BA9XYKy3rp
jVSv9mEbg+D7py0HHeTZ9tLb67Jb6oZVLYe2WYtR61a059S0JvaHx2ZP+1PQ9zu3zkURGJNqjHa2
1Fhbhs3+Y8wcqj/6keWvVzDqGjvyCWaIdSImduKxV6NHMQ+KzJKtkH50KJ1ATN3Oy96ECcU/k7NX
HzwCMwdy8ls/BVYw4o6Yih5oiI8Yv7OIpZO/CfCefrnKNcavFlxyFO1hBZcXWAJ3oIW4C6oE4pCx
6a6pyZDIP+ZlNolZgYI1FPxZ2GcDdvfqoZt5C7YA8dWD/Olgjq4JyHrWT6kZJvHcSSQ72eMIwL+v
P7RJC2hPnH4H4Ml6KobAATZXGHNqpuDEmLYCumLEkvirU1NH3z1Fnnh1IqugzNk0AEk4COS5/aSc
AH9+L83iW9tX3Yp2hQVyg1bIwvu0HbV9XXvFeY8Z78t+HjkRzAC4BOAgWuul+L0Z5ijdqoa8s4Pl
7p3PsUNfZZ1/U6s1LYgMPzezjyZXo9cmGV99iRHxOirUQvra/F/6ggfLv/kS6stN9r4Pba+kOmAt
9+gWvN0EMeSkpSYhJ82KT12kMM1/WlGLTD+syOfsDeaFSwGuprsLpPCTIx1MsAwf61CHZh9gtKtr
3wA+360hghvqEqnB/UnatSDgNRy20JUbjYR94hxAtE+N6wErWgcz6LpfuE5iiqU9gurcLPAW1wwo
+M20vPB2bSO9naU9pLEHMQySg6d+PDFdaANGUCQCmGkKYQ65j0QT7xzAUmeJ7VrfcuTBYma/4nkQ
zuwI7FEmtnyg+sTCCRlUMdLWHdajWEyYi9Rwq3U9IJmjD/IHGbS699KbYwyuD3BVCttLl22V+Y99
lG7JIK4BHRjT1D4WloHCKx2U5nED+mkOiXqySIBdRHI7xVsUOYkpmBDecsW3rGWsf+xCbCQ5dnc3
9jx7VIxHlegfsYHv37Z6sCYbDfLHe1AgYHNUuRhMcSpyiJ1R0xUVFLQwpQdBK0ZjKFwCipIVS2rm
dmNBD5VfQvEe/FKjjdmHqa4z1DWonULrSLYBNrgHL/VPkdaZ95jCzehmXOYaB8BiH8iIcYi3m7UG
9iWIts0dgYKdBBzrt7Za3nPWnQbFV1hW8dZNKv2QNE536i2kfUYjBQxJDSaZkJgjgG6IRt3QavHa
A9kUjdaWGd7K3J2COgayiInOtqAlu0QaVCSGB86arhUj2bDoC+9zJOxZQDZW3QlFUvcF0Gk4vXyz
sy6rUWAadRDUKD2/2Oo20r0TpxmLbVDn5XZ03JBP6LQYMn+JFMfdp75a+ZzbIEXLs5nj+xEUg0K+
IB8KREbXJmgLjVXmoUIR78ZhY5fesKGz66FRA9fmF7sxjaD2y5PV78ygeFFDUl0FYH75+/B0yezN
xYRgHzuR2CNLXh7oABxFdQj0dCFGg29RM1d96tcL7TAg9A2Z0iDZd1rw7qWjv/oSJ9YKbHH77jgf
a7bhLJ27HUR9IBQKhjDHdu7B8A0B7qaRW2DQE7XwiyB8C/U5pBeraTuC+0p65qZSG08By+ZiyNxv
LAaViVky5x7cFUrvxO63EhL3G1aGSBqAquxWH4cKbzqkXUGhsCmUexcX0Hg3nW8QrDEnkun2fcw0
tkCeXLmX6cbEZusykK52yyPgkQooQLwkTX9250k5D6wC7gkkq2XvWfdZk0WLDAnUrenKdAO6eaY2
eNmd3qGgA8sd/aXEdzlXe25BDg2ZyLO+MXe8uBvRAA2MrOy2YFnLkF3XtYUrA3YXYJ0wzXtUwY+J
uLhXYu4WgfnNzj310ZnmPWa+kODqH/QEEGkI65gbCaK2Ry91bm1Tl9h3ipzHspmNVlE+alrZ3sYR
243Kxi6ddlsHUPmhJii1+Aqkh86MmhpqTUAZ1ntLCjjElj8xh7QD+sxGwg97jWUL6MCEVcJ5ZmxA
mzkCeu3X9nX8bB8ju48iXmgnRzUevRZkVIiOgppdB4Zdamp6dxkldgpq0igq81FnME45xDwPOvfa
u9bVD1QWBIEuuUwSp4QQOPbArLF6g9wPIArKyrLMA3WTVTki50RVQspKMFkfuZ2craibrCIV68OK
YgnQ29IVCUjSD/XnK4YlP1+RrFAoXybDt5iN4h4i2c26trFJoKWseO7jZNkmBRhDe8iBo5w5PUDh
3sLjs25mNCC8G9RvDa9grgGdXAcCFi1hxnHAdAhLCHiiamEnEgc6K7ldLzwQ8t+WOf7HfQZlQN3Q
ylvqA6rcnsXgGJ0HyoT6sAQu5pj7oYBd2ZW9Wd26IURlHWF0n/ratthzC8txpXHoxz270U1UoIu4
zG7bMXcmUd/mK2rSQOZEkKHUumHRKRMacIHVxPK7we9V9dGArN1y4Y+xNq0MkCGoI+AEOuYY57aP
goG17XpPsetnd4EhOUDb2U0egrN1SEN+ckYQvfqYWEJfAc0RWP0FKBWDGY1iyVpv/aqLJ+TqWY0i
o1xXwBCfqCewomfoFYJMTXkj0YYy6zRzl26IxalINMgQpOZNCGKWCGVfG4+3BeDevT9rUlZ9t0bx
YJhB/9LWEIQTws0eITPiTw3MS+9QKAMpEEwj9xA+3HIj0yD60PkbS9exnw5tmDX4U6Mtd4dh6fVg
bOF4n801w+puWQZmltYOxhOK2FKshDl7tmWRT6CWaLzahXVrZoX+3VGyanjL4o7wXlfsjz3oXgDo
qr/7hn/XNLZ4tQzIYNqpYz81YZtPx7oCISzy9jNU31e3Wg5xJlA8tWBybM1lEzn+Jon0Zq5peE/0
Q3U38LxaRnViTbnmlnejlVd3ZRkOk9KSfE1NOiA1UMvsjnxKALgh0KSjYFKZU59r+M50qB2o0qu+
XMkYGzKEUh8q5Q5VDaKjUmbOM6iT+LzRoIYbWJb9HGJpqqVR+VAIaFaSA/VzX4dEUpmLG2r23gpo
5+Cp1use4tG1MT17Y7sOHIFFubVBxv6IrW+w/wfDPinwpeFOb0GzRu9OYPrGn2ez/lS2xeXMUX2W
GqUzGv2j3RdfioJyuvLOb0twLupm88wrCICOXGu3ZjPaT/4467WyeQ5Qkr5JG6ghUjNrUQ5RoxLj
ZlCjIWNTh2nag5G59q7ODPDX1V79XORaCZJxXV9Rs4viTakHxb1l1smR6fpb2UIg0ANj2UzRls0a
pN42lq2XJ+HkB1KqzA330t83ZYkcWQmOSyhkeq619932vnJB5crj7gcm80ckbcZXWYXg/tD99KmO
AXMzSp7cV/hSzsGT3B4MOwPbeVYUW9vXzDXSUGLtY7axHW0PtO2F4x2Q29dmhrDlPb56HFpAjg7S
yCoH4kSk38ATtbczBrRWgXqzTjPxQ+v7fOq4YJXO4vq2LnX+KhnK4cxkSE9h3xlTy2rTFysX2Bbi
8m2wpDspE98/IiUP/lYs0hcM7ItPQLnvyAIobujL6wW/b3QQ/yZmDjGu2ulP+Gp8c9ugfwv65p7n
kj1iszlcWL0j1vkoQ8ive92ELBrfWoKC2X12UzmAdCcuN02QjIcESMIpWZTRqzn63it4TJBADKJy
57hM7AywT0KqwY6/acF9CEWItz4Pm2ldxu2hYDrfWEBmQdBrUmi9vJepzdcg04F0rZPKe5Aq9Pcl
JK4s1+W31NU4GqjDITu1oMEBhM+7jBnnQbLw3fpNbbdDHhkRtQx/rXA4hFtUxBzwxPuyPIenHie1
9emo19mqVQbGAPozi0OZh0bp4NbtXvftZk+tzgEgK0DWUHE+9PdZx91jHUPNzYC0fNBX/UoXAUpx
x77fQq82nw4advWvfXQmWdFv6Qx1aEhMyF5uWqtCbUVksoUJtv0nz4SoUNzHztZVuQEpH5yc80e3
d919AvpsAFZhVfj9f+/U5ZE7lRA11PM8O4ZGh+q1rC/ewvoWhXfjeyUr4HxkmN+BbLvB4k60K9SR
RXd1DfrmyDHHd4/tGn8Ub6k31FPsyVTHoInNta+DjLmsovgEdngoYTF7eNd6CAygHODFbsZkFhVG
v3cLkW7wPo8Xfay1S/DuCoArM+w5mboPkE80PIDNZMfrxnptywJ8HfhHg/4ef3rRJMkU0wTrtWy9
W933rFMdQrxOQD9ikYCx5YX7KxrHXTdzPQ27myBos/uhLl47qGW86oY7TkBxmB8HmfhgeYJOHg1U
mIu1TV489SC8XXIP2yh94ibP9ZjNyUBGHao7wAa7Hd0wOIJzmE/oUrFn/8hMj9+hiiHeFCArm53v
3QElvKZ7IDf9+cdBhM/esUSuINOkKgq0775j8pXQU2s/QGLDnFior16HLH5AWVYAliM1Qgd8whUo
ydsRFWTOpY8GaiR8bxK73FPMsGE/3WQxgs2Zxf7iGoVsEpB9burcP1+XBqmfzvRRRKhe0rOz13Ug
tLAKtBp/9sXBVX+KZ+rdFPp6/fx6LTpDirjaJSZ2Kj7+EnI43whKLaexzoNzzGtgWTn1PgW09vrB
0GnNW2yIy6iZnT+e81/b85sCDHAzrH+hHRrZDYicCmhyaY7+jaVyA6R/+Og1XrZ0UUqwco26OfEa
c2SvRE1Uy/EiDmLzrmWdszYEvucF1JxDqEGpygs6tK7cBE6K767qwqq/XF0tiMkYTG+btIOuQBuC
kaputJ1jFt3ShrIBpHltT59RZ9gb2g50bag60LYo9Q2QP1RdNDgCfDkxRZUswJ5udksjwSGLTDzA
KaA6nGNZ/BEkaOH2U2RNaHhiGD4E0QWU/j65WCpMosIAl7XRuSgOQwBFaLfW537m2LdygA50h3lh
EbXpnlqi8KxJFg3hDZk6I6aJvRvnKxqFzFe6CAPwxZ9HBxDslbbLZjTquUaJVRwSltSEnEe/Byr/
AfzPDEXSen4naghlWRCpmJrhQ5lHxcof+m4Rg7IYWk66tbFMVN1Nrm3qzHxIvrXQdaUWHfzCgJ2u
Oc0iGnpIH/sBtkC1tltDAavB7NmqUNSEpHNU6bsUsLjHxkhtkHii0igBTcgdpMgqPICRdP6Thadi
UOL6w+J8lcG7w2SgmPaBBNF+Y28An5RAPg4x39u2aHYNlpuqgXk239NZrM7qIQvXqPY7UBcdmsq6
WEB7LV6aWEFOyJZGg6AebkquQJt9As0BpF9uobLSomKIeS8lChPDMct/YPUKNBnw6znyDFNkEayj
Qi+szCpHFdsQaHuDOXzWxl0EiIh5IqcR6AStARbSAoBsUld9dG+WobXwCoAhPcnDrZWF/Tz1dP5g
JFCSNLAf8Wp08byOguxHVScgqvfS9xo4xUnEeu++H/1yEbIM9G2Q/9rqKB+Ys6FtTy4geBM38v33
KNy3up//cOLkzQ2r8dHHTinmCZa/i1ITIj6RLlD7rXu3BZadU6eKjNe6NBeey/MfrPF3ran3fzVe
7mFK5WdHfGZyhc3/aA3qsvYgRj3Dl5Xpz2Hl3ZJTF3eztPfHb9BuCJAv1LGnXJjhAl/CKXGopSDX
u4cO8LmFBOynFo0pS6Jeo7H/zo8TAa26wt/9mh7Kdr9eAeUNeJRa2EaaaCMSyUS0SofGccopVHXS
OTUzxboaIMOLZ6Ia8UGlOrddIKSuLiaoTzRgxVcleN6XzPWiU90P+YSqkDBhmcZjo72CocCYgjfA
OMR2zm7INgCByu9s815cbDvwHa89CJ7MKunNqxYMxJNBr/k2HqzmfKjAVAxB07ZHqjfOsRb/OfDF
Tu8hdjuh4VKM2G2sgmymexFAwBpwzRPwuKKuD4UvW10diHMVCOx3TSIjT/3URQc3shCLTvOgxz0p
Q5177uJqE3gZP0ehPjO3B1R8g/I1MYpNUmjxLshAww7SpPhRC4rvTlpq38v05Cd5+w4xWwnIB4jW
k0ZVPsa82ETKx0YGb+5A7OMRu1HfCTMBlVnywbb0AKpqxcVmgNicrqMBdjGtWedjn14/eEHdQAhb
6TeqZsijZnuWwvFH89w8qzt+NM+j3BkOPEFWzR74Y943LWBmBJW1MW9sW+RPWH1qZDkeq0o+CoV8
B7QDLAx5Ec1DAasg6P7shCnao6Ew9poDPTnhY5eTnMZweI27clXkgX7SNGlMv5wxHUB+6os/zq52
19Fr3z/bxd0x60rztq5LcdcYayAl9VtD8SNrKNheF6Zt4OmE5vnQAs9fcrxayJ76fnHCBARqYyCV
/K2TpQJBQwdytyCbvIFIsXVjCjCE0EcB/mETdK99vKaPAvq/4Hd3ylu9h0ADN2ykbhW/QBCYN1lS
W1OyanPnz05OYwF8iv9FVjnewh4GCbYbaVeHMIeiM4+tPRVaUm0liLhmUKv82gVFPXNfl/xSpams
ro6RYgn4tYtiqfDkeC3v/AgP3nobM1w/mKeF269EiomSVwDnMXGUHip1QswvmQTUiTkvP+iWM3Ua
TzsSt3BePyVhJO+IdTiNhZzmWgvWegUjBTKpuOliRcGgmpbCksI+BZ72TEzsSGguCsvsV+Q+ePpn
+7FLwQacmfoNxL/mBLgaXUdC4w4MZITnVK2agYNXgT1DIxtojFpDhtUDdM1H0BK5A/jQQZxczSK/
d3d6K8tt0kMbzWkLTeUdVqmiG3ZMsB5aYRbeG6NtLGuWBqsRKlFIUmOiQyZA7EyDyiteKVrJPHcH
YWXQtZbit9HMcgjv8Qj/W7Qu8KFLxpup7lTlKxR+qxk4Fvkkd4KNJTp3S4c4c9xtEgMiESfFmrqG
9n84u64lx3le+USqogIVbp3j5Lg3rI3KOevpTxPyWB5v+P46NyoRBCiPR5ZIotFd5SiU/OxiZWaC
9TIUHa46piad/WE8Mv3J7a9jKgrPmlmvRfhoXQDWrSZYN8Pg3KYNlBN9t7nB5NC5pUNQ1eqmTAB0
AhniyUYdSpTHc7duVORePnXIQQSwE9eDFBCtwEZNrFkzGsDGwh8/OgxwYZTBmGC26zCIdTBDYEMw
ayyo/eD26LTy1OIo5PN5MbboRjr3ESeabFmKYc8CS4C83IJKL3HYpaCt3VETBNT6MzUrzY2QZAOx
9dRLPNdTc4rtoNd54TzGghkCPyeT3TbOM96LKDxk7XTiRCFKYs+W332636Lgo0LMEiydQIh+azWz
nyOdbd3qWgR9YSEgWt46JqR3knSWSCoFFGjOgiC69PVRprM1PvuCN8MkXzMVzpOKdYPSa+lNVcar
RrKAkEyxh3pgMlW/m8jBKLPyPs/Ki0ByNWsOkn5U8XWoRe6EUtz3rWiPgYPkFhUmUEfeMnQAfnbd
4dYllObwSN6CyRBjV8JctmGP374WgyhO2ugM0h8puJONU+/oLHsnl2aKHSIwf1KcxkJrHJD3KUjn
yAiijHYHzYkRos/Y4Nwb+eOExlfLTiwCKw9WudTLATO5uFfFAz9D/sFfLhaFL/xVgO3gLXBw7sqG
WC+SuKq9N6V2FKhyoAjdpvXCkE0ACMs7ZNpWWMvxRzIVfuSjglH8I8AowaUotaemANE7YLyOuIN5
F6q5qFynMZxiafZOuqCaHbJRb6o8ZSClvajoypF1uHBlRoR6Jb1/MsHjfNsGpbX7D3JF7Zpb0bYs
QzVMFahPLAt+Q/8WsYVyXqYlWzY0+oEkxYOuh/iJMLEv4GfI9pPxQmyceoYBzOegwu2OpEzuOLuA
ZcaD5yKlYUSGWJMoush0aweFTkwqz5KjuZQXr031nkxlHCAHwhRQzEkPyKBYOzDTnAJILbJEQOjG
2hjAqurFEEBqBthupYcAGG10JCu8ektPDGoqdltdNKl3cqZYetokuqPNNTnUVayZ1K+Ko8bI7BtC
v8+qTkCPIRY3XQOuQh5bGpRePmzUwZRMA3QJqsFXHdRk/h5KE/E4BvmTeZCj6XI0ukJlYocKq/KP
kchxNNKpyncq95NxFBqgtiLn6JZZ/cQwwzyUvYsXgCwkxjwnWPTAlO5cCWTKxZOTVskreQ3AyoER
EIXEboX71Tf9YUfNT14gYIsvvFD5irHk0F7xDFjX5VjTFcmroRpl8UReAcqrDo2Xzv9969rsmpgW
6TkIQnNVNxnwnWBQ/wxcR4UccKh1z7ZAWSqzroLsF0G7nLBIZ9EgnBsNT7xHM3Y2tfxAbQPdnys3
yPCKmyTpRzcKJzcBXOUy1KPtic2tC1FmpUrJFB7k3Sw0eL+lJrQMo3svehtJ3IBicJAk0LFT3xXV
w1UA2RgYXWXAGC1HDDsN1cAeGMVGW8+KjQcx5h6z7OSgQZv86NfNDJtdjQdenVPzxKYipWTIlqvt
hdgMcauQffCQWmtbzD1JduZsY9zNUC+oe9uJgMqIH7TSyu88WksF1j21uHy3kJN56q9VE2utj36I
z6EATgzmMrGxu+WCgGruAJqAGzvl5W3Z2MFo5LI52qRaD3Wo+G8Bw4zm1EHD+HKYyUYu1MGrbi8y
xcciX/gtkrIzq4buhxRKA2zQ0+LmgXTUjMHmy0DLkuVI0XHulJ7II/Bl3jbJKKkWmUF0MCUTb7Ww
amgjV1CBJQmtxoDGrYB6GziP/ee0ZnNTlhtpYKwFfUIYz8krT6ByNgVpMfT2zFDc5g5oBc5Bsvhj
77j4VU1BhgU1WT9wK6x+GzAno3K2MtYQSXtJw77+hjXtK514HyfnrvPJP3xkl2fmh9P3pQqtwz45
R21W8UTyUij4A/Ne5nYQDQ/6gw9wzeIvDmVmdqMD9oSiFZJz9gq5CxUqyAMoiqVuVx9W+b2tFTOI
XYIUxWStugg7E3zGUtCr6I0c+1Ioyddq0PSFDqaeeLYrGUqf48TYR4rKlxlLzFmZZF26LpCkOZpG
w5d1XQCZJ5tqi29jZiQxuGxkG9kDFMzrySz2ZVna+U4tfLDodT1K0ujGJdq0yTbe36iQPPmMbeqn
ccb7e/KnMWjwFtWb47gonwxXvePmeERKOq+SO87M8ZGVY6njf6L3kkRfiIOG09lnIv+iDmqmAE6v
HR1PbMtZEVqWgLYWEKabMrOwiyZBunRou1yfaRaK36gJ5Klx/ykIctj5JqrBqDcFDWmtz5A2vArK
U6iWnW4+N+XVZtILaAb1DUIdfB1JBcYeHKAt5rY4nbQDzi6FZn70kp4ASstAgdx4HVaKSm3mC/B7
gNIuNn84uX0DDm//La5Q7Ff1gXnoUkCgCuDOl7mLusDfXZuwOLkaandyHep2eMVG2l3n1sri9Bdg
swz6akobHlKL/yKSJNCO4Rcd1WvfSYM7MlUMzHg2aE5W1Dz7E+0SkS0Ju1wDVIkUuSRnshWrR80f
NDeps7cx+QQxOT18qtxfAbm2qFzGd1ffzvRV0jcm3VDzfHJr6fscv1XqzgMkPHXFmxd9PUf9W3ln
tNqjKHTUelqGtcsBRJw3Uva4GZAXK8MKvyzZ6yZmMx9AErOj3izLnv28C++os9z2jWG+qE1T3imq
cT0e+YRZeTleZKjNHES36o56C4yX5fZ5PD0tzBf6fHI8ozGtY4ks1swcPLZSc1mmjrfB06CaD2FZ
+N8ysCXNhkoTt1jrsIMVZEiJiMr7ZgM3kUZD8E6R2IxUNhQZc/uBHCgS+pjKbed1l5FFYsydNDpF
6mCYXp12JYTV34bG7bgA9QMG4etRDwGycezpowezXeqhNSw1PnpQpzK5fcTYUS9uUkMcecOwG5nL
Rw8w0r+gVNmsuXwakYkO+rkpPTwAuteTfVC6fIsaDA9vL2hJf0M9nrPUIKS57Uuze2W+twgb1GW7
3eAAAo+3sy7K7nUQJ7tduO3cyBINm1xpohwavDPw6AGhnYMkdxun4L7oWLnNDJ6tUGVgvkfYcSWH
JOvrBZZyEbY+6vaOIgep0wkB6zGS6Xa5NZMBssQF4+9Qg/97ZMaiAvww/B7khaB9gsBM7GLblVlF
egNUImgg7F6yiKMj6rA9S7Ze9k4u584rOw1p2fkYGWfCVYHk/QiVUXUPZtXCNYAylBMgV3LR+fIQ
Gd2+w9tmT/amsjCvkB5n+2QiO5JDoz8NQaarcYrY3jYiM9Xia+OgFo9I7FQX0HXPh1boFEIjTB00
TFnp/qqDCsuch5G3B1Plzwxaow90aGu1W5Y1gFnmEIWjTXjIMAjcELvJBiRfogfDPQWdxxnKvAnn
0xiMe5BdmOLH9p9jDRa4UPOyPZDV4WlOhwCFiuMZtu5BEpzi+Sw7yV5AnuPY0fOK2p9dyM8OOm9p
QmRzThsSmVcnuCVi8O3KlzLZCmkLkqpdU5M2KCbbuIFPceQz7X6wtE/mBccPaRqLbDT+uJcfghn0
YmxynGzj2BTDFf8FIFXkAOVdSge6I8cbjLdviuoaG7LTfXjhgU7fNPQN2TGzxG05hn5ETbf234bE
huirCjVgwORUvp8OuJ8vmy1XQSNhh3hrOol54UcRV85Tk51HcViHAeImX0zX+FNsojX3kNWF2iOm
AGp33w1il5T6MO69uNAu2+R6Xs9HpoMwdvcQnhpuaDOGekvZS1svmN1qN3aKulupC4rt7nARt6xB
ThLNJPyi4pt/RXVJe2hi3KlknrwgEjS8hdr7lVfYZMMBbwcb03wnqJwl9geKbVQp+aJth/RVBC1f
hBAw2ejI7r220LiYtQZkL6kJxbAAuYOXCuyBKGxx3t2kzgAJQoU/DUFONERm9+qGeqEHdhqCLhBi
q+k8RGYq72TNnKDcVr4KTbzoqDshP0SayEGvKArkt2I72ysFCgSoST0xSwtMVuETGyw/pln4Xqmu
uyHTdJjcKkwvl7o7RHPqLVOA1qCVigHocL4GtWhMir245N+uMQ51Nf504fEaqXP493Jd1f6wXAd9
lclsDuVZzbzWO/MGxlQbjBLb0rC7e1tqf9lto5TGDNv0yksezWyFp4vIsdId3Q1mFc10FIuCVSc0
Dkh3o1g/y/o3crPbUKa7cWt1AEy5Kju5gZHDg7gbbqZIwj49dCwVF7lbyDo+112SP6NWl611aHhs
PEW1Hm3H/kH1d42hPzfczC4cuq62H8NG/0Eohj84xKlvPzaY0/6nAyEllHh4Bvy4XTSFaEERF/ZL
4KMB1pEJoEIewsEtb6lDNZgOLgs0pw5DU465gxkEzbAvZtw0fQTOUJuXlpKNwurTVJS8p6lo2iuX
frreZjM+/sRa3huzFGr3d36ynfaamyZT7xQpTyrX/dSP1vhQrU59Ywvz/XQz+A5EwDR3aXtWtmuq
tH8eIEpI+80Mvzks0iUl4mB1z/ZgXNh51Z/8xYedxvnsL2zRfzmNH6fr/7hP2W87oo7qcF0zbB17
oyBIl3wJF3wIXtsYIG8anG1eK91isAQKggDcXOsQkXtT4/Yh0nuUhwBxdFc4/D01jP4tjo1LLxMl
AShBEfe99IIw1TsFN1jbLT09XzlBIAAn/rQbUmhFvqSO1A3BC0s7JPJAHaGSiHnbuCuPpWZ4rDt+
xLaKsi0KYHeoOpWarQAqhcpap+bUS85U2Pqn2OzzULEvvkhdXBu5OSMvwK4pz+xAomkmG9D3VfYD
pc7O7gS8gEp2u4aG6b6LRPOqKUO9clxubv0OqBRuJ/VMA6fad7NO/u7huVIHGGPUTrQCNeDtNPub
Xsd6kBmYxBhgobU+Jp3TG5t6S9lLEeNslE6nHhp1nF7SENOI5ChKzJL+fXcZTLJpfGLbcDTHslXH
0ZFUBgHClZYRataw5WugJgKV4Xr+TanzGySJGKTVqyJcuGEvOQLfmJojg1slxsrRPAMFDhmKswMv
dhdZlIo7OsTM7rYFSt1ngDaebKmt2UemhivyIHsO9PbM81ooWmpVsy/lIWB9tW56867qwmY/2els
srlARHDoxkA9GZsX06Es3W1eAhusDFKhNJdpYO1FVavwHVVwEbLUwBn3QkvA4Qjd7IGHt2mYDb9i
iDKKVK38mUh+1UlWgf9WZFBeFvwbCuDcWeMBW4hZmofKZFt9ylFZvJDV0/eu8KKVMFxxjNQm2ThA
+qE2AqDupgzVNQFRsjxJ1m3evo8ywp1az5XW9XYGplzjjjgIwONFWTDoyyBzPc9KfHhQV7hzL1f4
ts295MmNIe9dV1m7oCZAre4NM7KnsaVXyZPepwuDVZAxlP5TOAjfE0kAVs1q3+AbbDn44HKpfVAo
episODzH+zwahgAsbOB70jrVuKUDUGsWh2wAC16xIfqNSr26Wdy42q9S775XXu6+Zi6o7yOkZmfY
TQHpjcyUlH2TLlBcXa6pqYMKdt9bOgRyh42XuMBu1vYPPgAcGIpB7OnAM0fsY+FCtqeLjJ3ouCiW
pcucBcQLwQFtmHm8zgK1mXHcezdeVBezpouAVGZSfjeGFKkJTFEkUa77tFOReTAiAH4qu4Fsb2wu
elS5QEMoK1GrhRt11jequ2/76iniCcSn5SEztWHegethARBvPBZdq4PfLxuVlRvVBoqIK/GXSH7o
Uh3wUcPQ7PC0VKHrKY2m/COw31pvEzN7AE1FNgsrNcPEDGdVEeTjWXE+c0E+f6wgOjsvTCxP7BIc
olUxgBYlBuF9gGJLrwX9ahaG0YqIo4fQnJvgAgUQC0sEFMqetMLdVgSo5o92pDfhGcx7TDslm5mJ
Poy2tPS1PQ/YzwhlwY+jG/fzWQSRJojEIQD5fwd8DQIFLhYqVzM9SHaOB1J1qlx1na64K1AYTJ10
ELG1DAymbOMmwP4T0HxAb3g/iN0eWmlsYTcgSRK8FpDHAaUfdfAug5Kn81hZrREejdw+uBDC3Jdc
OTCWeRtq6aGh7unsqhm53lvkBJYBPi8UNsd5iUpmxXz3dYsvoMNoYQdBi49F1A+LRhTFl94H0luK
dpb2UOI3HbpLwGStDbJZETQNkODO7Xrulqr11VKggpD7oToL1ChehCRL1OrCXliocgDMPXBQrIX9
djorgvDOsACE1wqoT1pV5L0roFjiuhU8J10fHG0+IDkINMm7ZqfavOYx22tg0HqNimRG/n6UJVtP
TcJlD7bTNhl+WbwHF1+d9V9S51vXRoB6c6nZrncMek+QQ97YjZUuM6vRXxULCkylbQz7BHtM966N
mr9nBmAoUjilv2Jdla2okr6rFDDSyGYHYaICagxeK7zXyF9RvoDhAXgERLWfQSjeuo0sNZDEMmAn
AzlgnGOZLjwz2rFIM56lnUehti7TyDXfWjcWa6cYXrzQj55Zy7V15gzlRsl97wm6pyB9AExXOqiD
U20TO8OPNrDjOxS57pQ6yw+13wG0HybJna0XP4EQTmdFE3dLsD/yxyKN8hszV25b+VSxUf31WJXF
o6sl/EgmzUTSP27Lk38XI5Xnqa2Yd/kQYC8KM3KoWaO2GwWiu6q3ujfhfNVN330NC94dnM4K5lql
G/dZXSFPlEXlLAoDax2aAea78oBiUkxzZEecOTpoSsG5UCvfrb6sD5RaN1xDX3U9NGuo2QZVu3C0
uNp7QFoukT3pbtrIFpseYOutG6nxTWJb8bK3Kv7k5lEHrRpuAe8pH3d5JKJ969jGXB2Qd3MxBLJB
rD64gfo1YCYKcxqbP4OmF0wmltc8elih/HsWoFrqZ51328SqApllhzMQb5kcuNTPk0wzrDs9aRoh
9QxTwB48JDDPGfLBAZ2wXj2SBcwyMQhvhmBLyfB4qIct+WO+EAHohNVOUlSPlG4n3wEkCVsKJV9M
cMFN0KXpGnuYklk35Gq5jImI1o8DbemadgeKD3DUVnZfm6sIBQIHaoPhVwMDMO9mqeGAMp6M1G3m
gbOyUwj/tt+7NNCfOGiK1yoehstGFtpqPlioqElVuVNvKUG7U5N6J+c/xWrh9pTm402MiiGQZ4Dh
LZqnLog8pyYHWdZlU0ubHTFekHP82fkqlnrdWtdvyzi9nwKu4omag3qvLkbxRM1BvVYRvyZ1t+pR
rXkfBtWGgAdRIcYWAQ28PLlonfvI819x5FmjtI8P4zSA/u+Gyn+WppMcxjsGeO1VYnO2oDtG11Tl
1nSddWjbuGHU2r72HXxk/Wigsy8NlGOvOYG6zc4XDX4pFhI12Bty1kpg8vEsQdnXQWlSZ01nV71/
9VPc4WfrKl5RLdzOKZdlYICP2Cx9PIO7YlXWun+busXpjEubLnv/5NdV4muOd8RN5VjWPXYZZhMk
B3UKUKp3E31HuJ4QTKsbzWj5nB4jfwtIY6HtyAPlgf4maFU+p/gkYiayjVCoxrM/2yMf6q8aoL6e
8zr5Mr7mwmLT4nn5PnQDCgaUNLhB7jLblyi+mFwJHubx7NrVVkGiJOx7QIq8nWtgH14oqfmqeMEO
aigx5BJc7C4J3t8rIFLaVan5Hx6pDw5+NdSRgrNa/318lkq8U/MMPq/+kb6pXEuwyRT28Zb+yMJM
2y34T9zxSxoBUa+Te9YF0bxOzEv3EnPauZolxUPco6w/qhlUUSEoQQfrfEZNrhtQlmhTXd+2urom
GekrjWjyIxv1RkzRtwnGjEobqHk9OOp6tjRcJ3w2BqEcRRShxFguw4cM23Ul/qBtLJuf3dwYbmQv
nUwsIF0M7Kdc0xdmsQTfe7qLmReszNz8QhKSWOiqc2iZQDAehKUPiW1/oaUO2U1pV6QderQX9slf
q5QLOyQ69UOd26N/16PwAGxm1UZTmp+Dp6QHQupmoWGtoLymLgjZq4Dg9VYBNKpH5Wsxl74M0PgD
dZKvoXjqggDAbiPhBrk7QoTJVCXVT4eBUT4xqu1IwYf33kLJbG0xsexRR/WUglHvjqx00LF+hYae
py9G2j4yasAkwAslJ/HoqoE5qXLD7+CxO6SVor41SmItUHyUHFE87B9YYXdL0MG4r1jWPJHc3mDl
h1i6iso/ubK4PbkWKhY70rUIW+XFx/KHuT97KSyB5eb3oAL1pwHE6hLaEtnR8xx37ysoW6rxW3pk
EWcQLNH8H0n34xzjyRgLJZkA8/v5GBPFur4C71/+WDrdKQbXUVCI8+RVFur/eyOEGAoOILQGN7Tr
yyNZqzRulikDP+JF/+RPZ9OBfOykbJZdZEO1Uw5phk14iD0/Qj2GnqPcfoCaRmu7R2bU+p6b2AYl
AXNpqsu+clHHZuj7NsNMOhxAQkjOo48r/EUV6r+icBBbT/Ea0Di0ADq1mT3DbDc8KjlLXmzTmRGF
BblpCRTUqMnLyp6hpCU4NlWdvuihM6NwcrOALfbbdlMPhUB6W6vfHC9YqqhU/zbkjpiH3RAce4Fq
bqtkYmZnYGM3NRtcGVb1jAwkGyNTK8BuhuePkW0M8gbsUGLJiPfznyIbGdnKa2IrB3zYorpVPFZC
jbgsDvS2p6amKGhaEHrudYaige6Fbi6f1G5yaCEOwIat2wYQKlLFIX0cEtX5cFVNDry3dG016OqQ
K2ntFFJ1x2FR9r0MX2iJeDVqVuTpllxp1A/XP30A0u0R0JSUVCrZeVRyTbj/pprdcNPJifkgDwyI
Ke7Yt9Qgc5mhXrpR8SrPwW8O0fOoT+4s9cKNLIHKxQIlwWBBl+PUVv+KMkBtr2fcWRUGdxcNiwAd
kQevARxfA/xpF9dd9aCpxnDLUUc6efw1CrwmHAgDDHKOqrxIlfQIJran7E0ElqStUqEYFJjF4TBo
obbiA2rstbDFzn6jWVjcABvTlV77dejqm0yxDRTx86XSyh1GgayKFhr2N3UANqgpreC1SjM+z/F+
eYghp4FNBq8//vsyZpdZz2AA+R8uY7ZhPIu1NBwvExiu+8BD3x8v4wdAMvRewreidoZDO5QQte6w
m4Zq5WIbNKx7CNMsnelyPxMUszexHif+Fz3RQYky1qFgoVrf2T2w6Kob+XtKX2D2nRmqeBXYnNwD
ZlqdshrSSyjVyYuBLuDsFVjZycvXdnb2FfnbZ8Iqon5KWSVAZq2oKXrzpQBO/l5Wi99/9rJRYzx5
+Z6e3HeJaO47O0IFa1TvQoG9yZcuMk3IunBxwFoaJYC8fKjlfzxPsCTmal2BnfvD5qjqbaw18ZFM
5yDyJ9MUBAQyto0+B5jYh0f+rO4WIAL9lcQRSnYTHZguefBSQIunpvRwXQEMD4GTp4428bqj6Ptf
ipbe2BBk0DOGcjEJ0KADQcVMCcmgpooC1tXkcg0nC0FnN3aDYZ5hhW562F01nHkiNzkBlnuBQqPy
AIR0dCB766b9lzwpXpyyUh4MxYoOXaRjwVa9U8KFkiugBahWnpZD2nGEAdUDfgTUZWh1hc0VpN4v
0FVjYifMIfKYtfihqEEyy7F78oAVa7p11AhrLy0f8MxTbsDOFn/XeJxA6Mo9ebh9eeERi6y/sQbT
WyrNV+Ds9F+eyJ5EEQ1vVoisgh9XxR1o3DzoZwT21m0156hzDzs6GeueLVePZT24+IHoJEoNis4Y
Em/OOVqH+NYYXUa+A4pnFAHZAdgIKBplxOJHL75im8t70kLUanuzvFLEDGBDgGmKtO2OofD4utHE
t7/+584e03+UO0Yj5YYaAE/rHirHDXaVwMnozalt2yiRMoe+9ualqvUbPRk+9ZN/D75HlDiUBltU
4GolkB8evTnqRHVrMUFjNReC02RrZQkGdXhOny+tpLegivthM85+5MK45d4qvnrofGcxopMDG/k7
JbDHZg3+Q6llYh2htJw9e74y2nsx5NukEhhbYpfJra8V6+j1fvac+mLBqrreYdaHyeSeZXkHtWSd
r1KvE7vMyatjDfKjZcyH5iWx1W9514qfdupDWlgV35GvAnahFPEjNgVOQaVwT0G6Gl8EpahUrqJY
fB8svHmKvI8hwowrYav1CQInUaNqs1wMGchJGsi5DwY04hWpES/P/mpT8/4LiDqtFbnRwQVDdYHC
XYRNsdNQZJNh0AFC5er5Einzm9kJ/AWaZrYE3melh1n0QBgw2VKgBjW1qG+sbUOfWTnhWMr0r7ig
qK48p7i6rVc5Z/5RAxkkAMSF4WigtEwZ3gytuSXZahfyEAeAY15Jv7qTesUDsGS4PROkxuTG8Nkj
GTxocRsR3jZXvaolLuInj89XGEWwp9GFxKaV9zUwtusk9ewd0wt+0HhkLQ1VCZ4ULxpmug0ek7oq
FqaBnziAmUfwV8ZfygGvpwLAwntdAUMJhTe1ehneNx4oEz7CHeS8KDxM0/hLAg6zi/CyautD6xjx
hs5syCeAEc6pDnR21XvlB0GE+qC2bjLGTr2SQdjqQDfNba6AbRxvaiR18WuI8EebbgcYRq8pLx33
o1nfsuo7r/y1bbHUm7WQB0NRvvMzNezXwPWTdxB/xHO8QfPHKvS65ZCK5AZS52wD0OZpcPy+utUA
rBmQb6WYm2bgvvpWBInqOhoHt7rwcnAnVMbBscN0GtwMrHYZK0Ny0/NE3YA+0t1xOWPqe+uXockS
kubGKormtQu75NCmaTpv5WPAakNJFe8ZO3qWwAuEKvUr0JbgVmkhxE7m372S2mYbqGDhVe3Yd3rA
4hcU6gTrHtn4rQoU86NWhqAXlXnXs4eHovh/e9AYgRF4F2NQdjcU5sVVyKPsO/dRKZNwzP/Kq9R2
4YPPT/WWRmMMc5thu3Y6s5nHrm1T73T2P/jhR8afQM362zVoFLDK8BWUVfp5b1TGoUTuTmra6K8i
8lE45unlmpq8c0AzhRK+GxYHxYsSvJoF9LVA92kcEsizzETu/DlIHQLrxkpbCqKxEhQRHHjnbtuh
CoL81Ujch6yOH6YXTmu2CiaM/sMEaieTW4YPCkqwvfmAMtv956DudxMFiSIEoPbjHXUeh15brqls
jbjydyQ7TUj0FqiTsC1MicZF+eD5MGHVyVYm6a2RW+bGU7MPxDu5DJXuQiS69UY1VEevNl1uRbcF
lV40Pl/neaVdsMRgeb/pWBvfEkuMe/YwZE3f0DfbIoFIL1iAsT2/zkoDGMm4dg4EbdBSFXnROvzU
VHQHQjeoTyXnq95/x0at8vUEJi8NfRcNGd8Hfq4vYydkL46tPAddY/7gtb0r8sx/j31LXUTgEoIC
6odrnijsBX/ycytZ8lvbHF0VZHUXDNRVoyswYXcsENq8sP3mVm1B4o7UcnNrB+rpbJC2Sva2jheu
/p9+NEooH6A12N9KtxrGQqkkieOZZSYRMjCt/pgGgO3I+q7eEag4OLvVKPtFJrePbrW/uXXQSo9T
0NhIpY25BVTCWxdzpFPC8GfUgrCuDRIPrDTJMnGL6EcODQfkenr22pVcm+uNA7rW3E9WpV8HoK9S
O4iR2N4W1Ov6Eb8/czkEjfbArP40eM2trzm+pZ+xXs2heIHnbdLHy+g8uKIr7FX129PgPG2SVZOE
Ab54p9smyuBtK8vTj7bTnwbXzoOXGNzhED6Cttuu9/TuDmqVPaSAkmCWaRnw9NJGBxM1cSsA4BvU
H1f9aGscsPYkTTrXi8wrl+k5bJCjXIVRk2LPYWRKHdc76p270kGqusd9GBezeGAcGvd6vE07bUWt
0SRdigKrkJOLbFPPGEdD1Eo9xqmyt5q8pyFGb6WNUfUGYqy0D3OU9WBOYIfYs5oLHeX6bSXiLVJ6
aGMffabZQ3wHLtngQY296IDKtefRmYK1EMSio/MUrIAB6YFC/scBGkNWp5oW5KVb8Ca1gCEfcibZ
MA08npH01wDDKFPU+Afmz26ptZ74CZAUblm9t58cQwfX0jnG8jMX4rUAl1S8SWfcZxwxiRQBaT2G
zQClcJ7oOhCgGObqOKNrXKXeWHLjjp8PopebeVp0smlaXq6tzH25cgM+AnuHUxidkU8FkqA1c8Xz
ZKKzNKutTVKwx5An1QPQA1BpBjO+gSXDNkpROkEEdnRGNqK50wwwoCBJ+3AOIq+uKi+D3LyOF1Fv
WdtIDqnX1VXQvBfBAGpyN78blPyNXlVDrJQbcPZFS2rmIJWcs8Ro9vT208CqHnUZG4PKPn2jtyAF
uZWIluT1t6BuyJIP7GFU9c58ZL2xG3thu6oYaW0SyYRDHYzJv59OR8KbRrUX0BwWs8lGHSMpDnit
QGdTxaV3yDX8aREK0+IwWkNTFqUJJEgdDRCtblRMBCs83tdmoaA0nXrIiAoO7FuNeVNrACkLcrbg
eGMSFGCmkAtSg/IetSjFPdkyt63XFz4q8+p1L33IkXzIFmLP/6YX7FsRIFtPBCXEPwLe93wbm/ig
f7L5tLYlH60EtyX50IFsNJZITX2BRXAFzXgFeymS6IjOjDhKDz6ozMaW7LwiPCIPKRUOXA3eUOfI
Vm1QcxfpVnJQYqDNKFQeyO/iMn+4gnQzXd+YB7oPvnoL/6wZZHEA//Y7fZnXDHI2lpLcqGF+Oisy
QN9L2TvZJj/waIZz8ELoyxapf3U2BU+j6nKsy2C+DlwW7P808jjKNCqNRwOMn5Vi6LNOo178FfRJ
pktRNH1YGtELA6TeLbELh2CPNb73LTWAQgJhZn/DsR4/ennYz0mO1LOzDfed7BUFQR0SXYOybjq/
eylcf08Oem2BsQE1QjdMNy8j8djflHqTvWqe16+dKlRwxzVjpF9b8XsZDC+VfnNV4JIZNVKmJzPV
qlAlSwgZ0BtR3jBFa/6jYFvlxhX20WG64zgQiWIm1MYMrn4GPSiDm5bMZ/nutFpXO20LlkqUJjco
+0MBHSByE+51rP0tLKQ4zh2K2SmLAAnWBRYuKO0Bp+X4c2OhVtwiQz2ffm1kkh5/MNHPkexhrqaQ
sjXeBuxdr7ohV8F527vAB2Fz0+Xglr86Iz+ydTLiqneKoFEGOd6VnxsyZNWYb0MT2AgWkL0z93UY
1tDo7R5pP9FNnQDJt/Bk9wI22ssURKCf/WlfErtyf7TrkFyde6C2PUCqDBLEWp4tVN3HOkc2BwDk
DzYrquD/aPuyJTl5ZtsnIoJBILil5rm63Xa7+4bw8Jl5EjNPv5eSctMu+//8n7Nj+4JAqZSgy1Ug
ZeZaa19aIOi0Uq/Hfku2qau0ITuUZz0K9qnogvkLvbHbD1MWBkG1vujetVrZoooJkKZNnoGyDFFn
4wcgSr2P21J816uRt1CqsVrcBXQHGdWdbCEyIORi4wNZgEaIb/H+hpRzAoj/QaQN4LIeiHNC22YP
VmfDVoHV0KWeUkDITIxlu6YeGqLzqDmg7B5RTZBRUoyoqj08nahNcSGlz5qpSd1Z6KBSVHozIKDB
XLpRGh/vCTyO8/OAdZ9AEGxHb42ImT9fLUalXj0rBd0W87b/XkCka/Kn8r6M2AFVOP5ZuqlzC7+m
u5+SjlCm4jWRsRdNiRik7b9EYnBAWd9bD3GafaBMQ5uoyaZ1fHVNTekVSC/9Fy+AthPQqGfqmuAU
XeN9ti2Q62at3l8LUwGOu4zyPdXmqB3PF3qPXDnR6/thDBrjX3szT+QgVa2Sc55BaMCwhNjlwtdO
CEIZWEJADCX0Ajziy8J+yQvtUYkRGXCBfSSx2zDPr7wf6ldDERAAHEv9Q+MIREvi2j8XQR7ustQW
O1Ho6gkRHmM1sPw2o1Mb9kuUjo8V9CXmGZG6vkIopXqNIUXtdpWnfTCQ0V+ZpYEZFUAs5xnTtvrY
IjwO+ggd7G4oN0UlrhBHahalcG2UTGCJ20PSoot+UGnf6PX6ZuTMQHkvBiGe7LmZr90PyjgvLoru
3w9qOzN/CkS3oCRFpmtX5A/C3TsIvLTFuhfs5sj3FDlPlLg7jDoKps3DDcDRZgAmAqIYL4hzySji
fu/IJn2v86Du9x2oShe6ZGuC6DWIdmQvfc016TyPnZ3nXnKGFjZb1ik4dgj4N6MEEU+2t4Hj4JX+
C6qwzrEGW0IK4o+9nVbFK8jcgX2M9f1CRZHtMY8bkEl1/Yp1RfkSJqm2QdlKt24HXrzYBj82KIT4
IPrOOPECoplkT3PQpP06PGuN2/DcHG7Dg9Y5ojZW+zAKW78fXpVesxtrdY1cEyoQhm+kXK7nY71v
fJSPU7NMUFLOfD4cDQ06o0Xw/c6LRNKBgbh50Vzx8I3MNBf3eLIk8XOay6j64fjzimQGPfTtirPX
fEXcV18O+l+eKhCJ++2pAsACY8jTO7bGLWJceQd98YCSwNMCxcwZHl4rvy3Kg4OyS9CZ4kBNUwTA
w/kNGKv5zdRZflG41B5syIMz5N5WQQUQBNJXVnDMUaQYpo+GUZnxqaxYvgqyR6fstImsTtI2L0KH
j1sqWnFQCI9K6cJwqcqFbBV/aJDDeHT6CAHjHDykRCuFUlys3eWhrvYB6nlPs9nSzLWNJOzZLLND
mvX+mfLWoWmkR9Czf6IWWMyggGfr5s5XoezpN/UwFU4WpoA6mACXmsZ0/1JHfhH96A2N7ZXSFKu2
Y1BIj3rrkQ6sb1yPx+HDgATGI+of+k1taWwxe4wNv4C+HTlIOShEfGRf6OA4oiaNwsamdAdbqfdd
Y35Okqza6qbTWuuCBT/0xlzV7dDqF220UyDBKz1fZ6CmWrfVmD7mtpJCqUbnr4ph7CmAP9h8BWtw
Fm1ZLgnI1RUe+AMFSBlm8O1sq5J+WEzok1AXr3iSeQtwT4KsnYABUFQzT4H6wfbCaN1hM5xaYMxz
AzaKo2aU2Ew1SIVR0zc7vEnG2mJbpltPisqcSXFN9fQ1SDPUJ2yDgk1qxUikl+orVVVC6UOc/dp8
nRYQDDKtA/jQxAqxPf2pqZl6BLQYdWNKKKp9UxgokW/NMj9hZdJsWFpxSGbJygdZ9xyBlHNj4duN
z1LuEXzT8xcAkaZQkQKL0iLU1H5XRGP7pBbjuC6cCrtU2RsjWXiAzqXAdhK9ACKevVyPIQKWuIma
Nw9UwW/hPQAaiM4AtUkPlhPGYxckcO0GyFixqesKzLAyKVuHwYIBdP8apE4IJW48pBElrC6mohYL
dRiqdWH4+N9Eu8bjtLHwWY9ilZmVeKjklhIrmJuNmn7dtYu40UqJssZHERRG6PalLARljXo0oba4
AtNkB8QMe4htT71QeBSl+lOLYGGy1UV+sjOcClHJCVOgQXNK8rlxeQgz3V4ywFMW1Jw7TCcJlx5B
Pbq4UjcsCi2IB8oNcYu3OojZ0S7ljdPtdlmdbw0nsVzTiNPjWIWHsS2GA8hm3h/+ZMtSBNPzEreg
S3YsJ3MbrPZ9F4D3kwqMy2uIgB9KFu34g4bcF9SfuH1U8HsFPRVq5Xu88A3R9GcHesoLVD9lG5DI
9I8RAAuPIrwUEFV+CGSjUw3Qb4c9ntPSgQ7QHRfuUOvxnprYD5WXts8Q5YOHYtnFYdCDhmOBKewa
CJViG3pjJZ9lEFA0lWLNur7FMltSRYkBHKkCgQ3knVNEgcCB8ZF5ce82pukd1NbSP4J1U/IzoKnL
JvVSUzUqMBdpYbqpwuo5t3vxVZ6w0HLAKNA7y0KmW8WvhzpTEA+19WBJHQmri2VtG+augFb7QjdM
/SWOgosns3SRAkQFCKCgRZC2bpb66q5G+SIkL1oBPj34A4eqrKEeg/U8a8WAmi8QP5uaP66TLKiw
Fg/ZOQUTpKsg8LHOxxwgobgqhsUIFIeFRzI0j3M1PyHamJ+AgkJQJ1bAlyObcwc16RCD8WSsCvXS
IRZ3HLlEUEWFgSQYgN8ZQFebwFLU0/SYYoOIt5QTrlmL/w6zKJE9prQwYEYIB3pdsyXKBKsJzZPi
xIeZeiHRxmYTdVhuEM1CDl2NFRb5BRDrHkoSJl67jktZE90AFWaQQbVAB6QC/z/7Lh2B+vSLc6GZ
LoDxYKhX1AqwMCXPllMbjwLUpQYs2AeQLEaJHujnS7Bk/fs2QGP32t2IXqJyxkFZNjc1B2e/7qgz
ZqKqBxVKe6F4bDFxKJZGrbudYTZrYmV8R6zY1r3uRsLHbkj+0t+9LWUTiIP3vX6Keo3pRXs34zw4
yqNHVtb/QN7v1U5K7WrHUfSo+MMDyVyJtCo3vojbSVgrDczJy5Jeaag+UBkiimzKjTCcZvLCUu4V
ext1muvNyy/HcsM97ORokJzrVy8qXZyvSPJbb14taoeAE4HIEuTkDCj11va5wEuDWmHrGFc68zWk
KBsb2txvJmQugiUk7LxpJHV0iIdvlQIULjQKhC23KbOfU5L9bcpwSMRhNtGUQ9HepqSOeUqgIaBo
hVeJs8bPqFwAH/6R4jNzAMcfOmRqTPMjhWzITh5alE/22UQe/8lO88j58dQot63lf+uHpt34WpmD
SMSTW3zZVoCKQJ5boE6mjaPEjbn9yRyHExGhg7nsMVKNEoKXQ72qcx94Ts8CWVQQKUtQQlWfpauh
A2oXwBUaR+9dDRYHp066JokuPqP485RbevMXlkv+224ZhTnY/ts6x/LWdu7RNomH33ai9c4+y7vv
YNHF5j9GiOEEevNuwRkDuPIN4Uodc5POfOmHTF2/hD7EeySsSJJ6XxHITkEqYU/VS3O12bRhA28F
XtZKt557ByuV1PMFHgmR7CFHtXRW+MC9nRjVzxWhe8AheyiTILxMUC0ArqASYhcQsQZWSwlsMLYE
xmcCbU0e8DcZ3nETjkv6++DRXlOn89N/jCDAAglrlPgSoH9kypbzBv+j3SAeWFVUD5XwJtME65dN
fMBYYcskMrlJkydNtukPu39/sJm/P9g0vJctBni8CS0uiA/8+mBrfXDg4iuRHHItd+O+6vBObmP7
kFi1fZjaIJiGdTp3MhOClak9rMiBXOmgqUO3A7JrZXmmeaCDEWrIlM3tyTjGO1Wo/jKJNb5QeixF
WQ1pa1naqbVgHBoMPbv0XeYdTGPwV2WqsFcnZO88kjrIL6aKDICZGg9VBewFlPWyj2Fbx9jMoPwK
kOSO8fqfpPbx51T5t2ljEXN9BOcntNjr0IZ+M1Bz31PxzUNG6YfW1Z/jUO2fgfXAF8aunbPDW9CX
mIWAjJmSX1Gbxxc80ooXlMZeGh1PJWQ27cekVS5AONfPucrw5/vdCJkNJzubHbB6vt2mX8LMAZCv
F99Dge9Dpyb+B6hUBVvbNNStpfThYzZ6qI/PQm+BWvt+PwKIBbB9FF6dROi7sCjKDQDG44dAqUr8
TyArDr0C18q17qtdI/bo8R6EJ4RbbSIoIpXY/YxqIz7bQ10uQW4QAd7gA5xQWck2ikMA0q1yWFgd
ZPJ0w9o5KMt2eZK2pziu2R5CnMHCx9fmY+sk4z40ohgczA37GFiAHo7WkCIXHLCPWLcUoCNA5Ip6
+yKI91GB/0Tq9fHe2PVp3CySpqwOA7QRVyb7AYghSsuaHkKyFYLxcVTxzwlgVRD8W7Vt2K+twvIb
18F+5ej5eXdMKwOBDqvd8ihDB9kmHxMge6yJDI68g/HgZEZw1KMUj0/dUx8sYNfbrVUCDhJbwTlI
IcgIEubLVLal9lYoM618S0VdKmjctqUWnHX8Dbi2E37uRkTqNI7XA5dNnng/Bt1o5Xj1yYQEHnlV
0CnfG4MRLC1j6FeQPYtW9N6mgx3Wy9LOfOQv8eJ/96YXCdi8O085TGsDu7xGwlO3tdyAAcuuTYe0
Cf1dqioQ/ErA3gK40pk3KfJmFmpTVAeR0TwObmf8zUa9sx8rAPNXmvzSFWM+MbkA4e4ic2t8SgOU
M7JGr6C9OdSp23n9hf4sPWdQUpBpxemzABjLdQpfP9q+iD73a44t67MK0aAjYpTc9UsvW+V2zjYi
1WsInUj5I7nMpmbLbPArobh2UfI2PAdQLkn6vnxhWtTKbYP3oIMBeA1tLuegcy892D5K6Ea1Dx86
iDgiZu3kn6GF9dIZqJkbAwSHCuxS5Dx6q2Dta1rNwi6KcVvEWq1fQIAzuGGZfU0aK5kk5RHzbGOg
5k39YCFEhnx5cmmMehWGavRIB2aqzTYYIe0228rS4wv8kd66qoZFxyt2xP/mcKaDadbJmglNwZ7c
QbaorAsdi2OEQobMh15T3nmbUQfJPOQ7t4qnNIckLuqDtaRzDzGRgyESNVsPRa3vosFEdjwuHutu
dIEiTZ+Yo6ZPQZq/NINVnshkJxpfWh0+cK6NX7oBW0KEpPWnRAmDvU0SB0RkQzYrYK4Jgq9FKPxN
2Rf1XqmS/EQHDwH1EyQ4b02mlmxljCpYK6ULUOBp0U0byMTS/UMUgRcTu0naQyKklpXuvJ3sU1DR
BwU71V7enwdlXMyLOlpyeYZ1NaED/W6x52X4YJFk2U64ee5wAeU+1MnpyN5B/9rxX3P8N2uZ/hyD
yAT0ptoZ3ykclMreB5YJKD9as71T9PHYKjUiYZrzlZfJeUi1/lOTM1TWAaO8TfCu/wC1xO94UqaI
Llv+GloW3t6xGm9fmRVk6YcokhG05FsGMb4y0ZcF1job2i22rNSXrLMfyxHldJ7z1Umj9hERF/6h
DgqxGGPN3jpBaX/wgCQCtKINF9QLzV171UTNOdUUgKhY7R/w5Ymwa5LtEWJrh5zaEAd79TQV+7gq
3kEBaHzK4uApNyqgfXJTx5cSSnhtErXHPOJfjdZEQNmIdgYLsn2p9thLmeneR9nRmlYkihmoB1Bv
ASMosedki8uHcYwfVFAkbEovboAs5fV0oGYf7TU8UC9aq5drG0R+i7QpimssD0Xl5VdVdK6TQwC9
Br8eNIoGDSLRdtQtyY9cShQ9XFCeBGI9eJDJsOpo2VvNCCRhHQJY7AI5r3xMw8wNbG49KyBPPWZ5
GC4S7lsA8kf1KnDKZNuJxnqO8+Gzp1bimvlJ+dQk6grqY2ILpGJ4QF1Ip2vdiw4l9E1rNxxJQoSB
bONYA3fzgg2zs+GI0K2LvINeWplD1LhFKYs2BpAsilDeMmQodLGwBXjynTF1C7l46JZIvFn/hC1K
XXIr1580M/fXptkEIE6tYqxZHKywgeJuQeyyraIIJK0AcpMpSwRClzaAtkPHj6BB+TYgOVMtOvBs
dIr1iAKe7MksgI+0eoAhhTFAmzYG1kwZDTAAVimwZxn2HCVxvFJ0H4iR8Jjypzn6TxyB1Kyb7BO+
Qz0YGpEuYshYXgI7YgerNqNVAu3UV0ckCyo2JY+uHpVTkP2oDUNcdc97JuoFHZfYah2ACFRCEvi9
WFhO8EWzUuPc9epHwOKGVxDlKQvuZdGRa034Aewi4FvGp22Ziodlka7tQaACFWIuHlTGxt0w8od/
X6xqlnofNtd1y9AMBg5y1IX9tgsPMhaUQPOH0IWMgtWIEvlrZfrdYTBQ45oqqB+TJjprUu9Yd2F8
nO2e0PQloqbhSvFKcKZAsaE71IZ3tVXIirq3sd6xC81oGkZXsOUwp9XD1W1iXCcy4qOq58ZWBQXb
gXfj7UDNSOWhv5x7wrFVUMjDBbDBcHznM4Js/1AJA/RH8xx0BtFYjAFMaxoz+ei6/sOwe1VJVxqQ
V1KlRCCfjZ2NEUIyEM0UFJiXPvfzi2NNlkldpNWCdKP4EMogt8l4N5Z6SnwyFzvcUYMOpG9C4ztn
uI03WKdxrEPxaEZCrVqCgagHgTv4CN2Ee8bZBJobAbv2ACVLdm4MEBYiUBLUawgdOYBdFuxMfnSw
ZFOOaK2hPZBpmipKeDWNIKNjaNZGKZp/QhYhOqENpbGp1PLhXWQOWMlwCsgxClIhgoxQFQQAJ0/L
TrzD2MVYKzPmh0vV7EHUOpr9FWFO71gO6lZh8XBVTJCAuWlsfcq92NiTjdzSYRwASg1Bd4fSkit1
vA0lDzJR59twxCrlbG9DyY9cAtY81h4yIunK4/pVQ5HLR6DC+FJzOm1DQcy5SUHMsvIR2xvxjqTX
Ui6bRRlq0GH0xFrpSC7o3391pvr7r47LPJXBNAS/dMe62yLaoKSwFGg+79s0Kk8m1iAnowWUPZaU
Kjx2IhfvCuXalQDNzB0iMdBR5f5DHohbhyIJ5aC7B73J0FGu81TU8acR8zXuRlBHKKcK5VSS3eaE
mopk0SIn/d9cY754aCjZwuRYjXSqV13sUdW2NliTXaCtqwvZ6Oy/6AjAF3OJ5IFGgALi/VTUATLr
YY14+OjaUuAN+Umoz0nBuPlAtiQuN53TDjtyo87/6Eu9pgqhXTUbduTWKBFK8rzQXgHEA/6ct/q5
TIV2jA4xR6qmIzt2RasUBPNHp04hNoALK0BRLyujSZ8g+hKcyyh8AvAkeyJT7iF8i/TEA7VSVfgL
MPWZO2r+aXhWxE8Rgt/T8JqX98NZWd6GixDRR8SX2mVYBeNSs/1xy1H5GHV+8zFAceSJDVIyNgAs
rvULa4kNY72bqi7g5ukQfwdYmp14aqhYjYMzZ3ajUWBeXJZK+M32QHUPIjBoaCOYHfdfsgFM0DkS
LrtyAIF1WPuPrV2PX5IuhzpHbnVnSNar50a1UFMhx42l8Vi1dfuUJp2xg8YNX9GAFAQCmK8qEEwX
jYpof2CMd/MJOR+Q8hCYl/M1cr480x7VJu2eTDMzQKzQ3ObrXRvR8BVeyfxQeOkyC4T3WEp+F9my
AsWZW7pveI9TyQjPpr648ssPXSkWdh2uxwHvBsIjN20fIYQ1/JjxyEMzpEs1wlZstr0NqiU49W1Q
2KC9MDojXXKhvx8QDBEYhHCVAlXvCK8G+jLweBPtEb4XbpN1wbq0qs4Cawtqo1KnQCZbT5iAFgG6
prYdGeZmLEG50ytCuL4fhi+jPAtiNZjOyEa9kbT9yc8vWuGCqG/t91I6DY/tw1gy56yFOVtAP8T8
WkAgXCqnMbBNIekizKvmaODJzAD8DLCk+ohq8FfyCNvmbGH9++wNtbnyNPHbXGCFsCsPpAgg5ELF
lm9eWeHdz0UeZtGdWyCCnxNzvM2VAiCwNxkyd6hNWqOWLj/0uROcwLIlVng4+p+E1/xD1dPV8MFq
mwaVEFbvqg2CQkjfQq0xsLKDF2bhNMaRY2qMoSptDSJuv45BknxYa9VobYwBv7lPKL3dgDYqulRY
7T8n19huomfHrusL8i9fyWhBAh4abla7TCI7f+bQgF+CgdHeUm/P+XewoEQX6owf80INn3VAdi6Q
iv3ayFlpgiHW8GSRTb/WbhOAuql4bjEB3QEoIJStP0YayFRs5MjdQMrqqAl3Uf9ZfDLsIoJYRQ9l
MwnUiiLWLIM4UXbUfHPzQG15Ehr43mg4Qxp9cgNYINn1SHwj2FS/TBsGvwc1bGEMR71p2sfBayd7
JkCbP9t5PbxoMe9f7+zSn5bIf7ALsEAA3ytJmqRco2X+4KnuXanRANi8swu/dalJh9jUm0UfmAzA
HWhIkg3F7m4J7a1p1FilbDca0W+j0to3p6tEsRD7ri5qZMKHTB339hD5595A+pWoYXkdo+osVCwg
5tEBnbkIQil4mVdVAOweasivgIsop7sRdx2NfNHSVNTBnMaAcgOtQNIeivKxr+6LpIjPTQ01jYxH
0RGih8/UooODqANoiUZlVSH8mQBmNexLKMj9+4CMm8oqAJHYNMCBSsXe7MsPes8sxOYstjTyWH0y
eMmhlSOiVxt76dBWsx8sBdxPIqhd/C+vsHQU3yGJ8j1XvOqzbuEBGQOa98GCXuHKR2HvOeJhvhWx
GPcG6B8PLC3Ehq4CPDNbWii/ePJRLTxdJTL6J0WLc7oKKvVwFdF101WGMZ6uMibt+6soWXK7im2P
IDYUvX5Avc77qwCBlfxlG+X8Vh2MKD/WbAZ+fZZm6+xuPRdY+CC6gLVgvie6b8PTCqRMZD1BGbuQ
c7Iv89qgy6PJNBf3YnPppsFoX6ZY6x+ad3MIDJhNbVIpZyAuViFqaqfSCfyCHuaW5tQPSaiBJ1Di
ymTf3FJ/elKRhfScx0lPAMoRyoQ4Igh0+AHRl3aNlKINSQkkR/90Bl0C57deWbmGXZZAwBD4YapI
qTzk46gMJbYTY6khPQNKFPSmCW5C9kZDgfRdX/u33qyB+HNjQu+DaPey3OY7k4HqhOkA9PxqI3Y+
IUmIY/ECNZng2tWc7YD2RkBAaOKBtE+HNxs19cAyVv++2P/DFtvguoU0kQWiPrBEqHdaXz7Yzdo0
s/U9dkOfJ9IRFAAYAPoLgeUl1gC0eghLkExYSnElk5KV+Z7hreD+FyMsSWsxj6DpMhbvMs8eKyAP
dRRahRF4UxM1dOXZ+Hbm9+o42eaz/9Yv1xV1j6gemNZk0SQdUFEaHDX1I/FCzOa75iD47HVH8Y2d
Gio1GAlKxQnCvoTXhFDTezRnE0MoFTIbKGSS2c8/wTwJEtq2nViEDb5es58FOXKQ4ERnU1FAzxsr
O9omhqoaP6DOf0/7wJIlL0FtQv9HYZfEBmUoPWC5WSpHJEkfInpcWmVSrHhQ16v5GQwlzYvv17cB
8agqkCaMH8gB9Sj1490gsnWhgSetjqJ2pJhRk4iIUMsfWz16Rn02IkJWYi/MDlxb0ZjZj1Dqnuw9
dLEne6XyP/o30i79kelHHE/OQ/Njs1eCDR3lv3nQZseIBygqRtSAy0MsIw50ACtLtkD83IYY/E8b
+Rkdm0bd2Wl8jXc0eHbr2yhVhiwmP1PV/pJvRb3IfQjLNJEiV1XT1nUVoay73xfUxfIgd5LykKU8
PJadidLDOrL41kzs48T+mAhDvZ3e9UAWonE5z41dCB3nVa4LPpGiJprerzrfw1xeizKGt14q86Ne
6FpxwD7B6jj3EsLg/2ksOWe18g1sJfGZVSqWujy6zJBnEzJnDKqvFwJY08EPoBMtvSb1r7dBDeXE
35o0BwGlpYnm0O0KtRFyvJcb3SoaIm0xTSIvc3flt4lmHPfbRHQfZH/zIhNd8w9zSVOndREIm5Cj
ByPDqvWT6kB1BUEXuQL65fKX1Z8solahsgLq9ZE+tEp83ag1lR80mr2ovE7tum+mXtdn6EIHi1hH
fgIs08jNQUX6k5qk+Esb3k1nwQDb/9rvbpYuQn2mn/Bv8QS001JbXRtJ7p9BBBZuKsVRTndneTX8
S+88YvazGURCW+Q2L51pfo3KMnmybKPYYjFpbga/9D+WfftcSSrdN4cs74qtCtKr2cFhmfYSgHM4
izN7xcD9ski0KrtSiRgdlCaCvCnIiGZ7bvs2RCgMviAPvJFB5VWm8eRHNg+kH9d5zgKIB6tBSXAP
EMyR8bFE5Yw28QkCQaUtVMCF8YpQyscWQfBIjcfXEbLPIJBC0dqYAVwfgR5V2EilzUUddlO/M1Ep
R/DT611hR9/tGwX5tln/Qc7F6qhC7EVPllSTrdVZuClkPIbqtNUyLq5JAioZbFc/kKkUZeAqQQ8m
mBwSao7Qfhuge8Z6IG5DpZH48MZSDv0w9gdWg4a365E6MfCMPfd6hiSKZ5UQj/J/O/uTn6gcSAZN
Olsow4wfq7KBBD2yn5emriIAVFJl7VeQy7JibC6IkbMsAPDkDfsy+2IDEO09hBkn3wzo0Ruf9U/f
rAAneqVYeJGipJBAF6hVxYtANgk4Yf7alMx9971ITzQbXS4r/+NYxbAXQ8yM6wgY+xEsf196SJ3k
ixavHtf0OfbpkitBd6B8F6F3VkNGBXPrQic13aOUG2wKP8erXYLx1Hs3XnfaaTwNuL9CkLV/q8+6
F0UAYAuFPhIWiJePY94ruQLBoSG1FvoHyPyBsC4YlBMYsr0RoH5w5FSmUU1GpEyVE3XToUX51QY4
XKi9kve7gXW9gU5RPTnfDStB9umawqvWdx3zpKAXBEf2fB90SoefE89Dg8rBdTJQuxTakyMTTb3S
g3qm1NWDNIFSrHogezIo6qGGKczif36KC/dO4IJAd0FRlB7sEijQGZ49G4leJkA/E3Mj3Yd1UW2s
GsX+Thj6Cw8lPV+xNAAiHmD3t0FKKX4bxOQgL/RQUvhzkGMY2uNfFui/ifE6kI/WOVeZwTXGsEj/
tWBLb1sRczYoyCPLWlIBgtWk4ceOtV2w0oQzNc1Ary6VFLrpHDva4i86NRqywWNT2N+KDtVq2Ez4
bt0nK7AD829YQSZuAGqkT37kpEstVLprPFTFxk7U6qDXoAAvkQLeVFnZXw2fpcshSfVPv87JkQ/3
XXD9gfXa4t+4LpmApBsNoDkLbSw2lpzTABzgkLRJMc2peog9Ikmvf8pU6AwBA+18s9tw5cg07C0a
NBHnlSA2W9VBprtQPYYqYgWxFugtdEdsY6NDFXB/g0/Ne0gEAAKoOh5f41Y9WBb42LoBOU7Ul3+l
4Q5PzWn4gGKuo6YNt+FhBt2ZXO2KBWqLBhpuMlSevA1XRaS7XmJl+87vvybye9cbarXIeZ1tHCro
hNT1rU0pUar1dlrnF595TOmpqO6f2zTGo1zq2zxTfThVjv/lO+XY94tSbPdsxpiq6zb7fVFaZxb0
z7lRHllVyvWIWchYm3dFHNI49g5o+VAeV31p1PZQh471EVRCqOIzNfDmSTtTPPGlyO10zT1ULwSO
zj+OZnlQA7v6QsNporTRvOtQ6oVLAxrTLlyAvb1raPa3y1AHtMwOedLdLkPzkh113z+vQzdAt2L4
zYHsA3OcRVp7+nEIKuUqorGAHDPujq5I16a7GDMtces62WtRlz0pUZ2fUKf2gsQySm5kel4FgWxq
xNUjtQrUfbpMC5rJP/RKc603OTjm5AA/MPITa+0XS458Gw5stpiGh058G06dd8NV3qqLdFBQ7GRZ
eOPIQ+gGSq1frSBlkyHtrB+aVVu72YRSMw8MMPixh7kmi5iN3AbNSvpjnoacb3PN1r50prlmkyPY
bS72dkkz6e1dGMY/5ktKwYxV2dZsASaYHdGKTAQj0MnYIGNeIdQBdhI6lKiFWtTVoG1mm+Jruw4R
tTOZctDWg8Xz/3eiyO7CM11eWGZ0NpJ2uiMT+j6ugxKdnRV5w8pU2nrlSUVkOoizDbmGRzqH7MM4
9TukkTwc5z4ai2dNvfLLn2PTK6IgfBrrZeVt7J/npvEC+bRlnz1XHjQsliScg+2vOEJ7VRypaZTA
21hhB91KcxAoXpIJOzp1ZE4wdToAv2ZP3ugh0iPSaFt5AS0OEhn4y6PgHu8sYz4m4CnguOUWN2zz
7vXSIoiBCLOpHW4ce36XV+s8zBU3gkDSpyCKb2dkC6Qtkrbcbt73kh/ZqPf/xO+/vSukfy7GEGxq
Z+DIHOT8RGdCNrFI0rZdm326s8++Wan9kwFtviEPw8arVKac+SkBcGpbmMWn2Zfs80x6P/wTG525
IXvHfLGJFNWITyn4KtYAC6Dwh+p48EIHLXXv2fveyyfTuwogcqEDuQCZO7kMWo/K31SY5yEOPjWN
rwFF3uRPNhtXKNYFrNq00kMOccqFV6M5WqW/KjRVBRY/Yc8Z9z5qqng3iLyUvw5qG9v/G8BGvwtK
43tncCxJNQmJ1S3nflnjqCwXjgeBHXBCWQKVxMs/1pCXqTDcSAEbjUnV5XUeWQdwCerjJ9Fmty5R
x06FqFyAfAIb+oOV1M5ReDrgyLHiH5nzSBbNEzq0lGXnu3afhI9OFNbbuYOGqjW0mt3Q8L2jF+f9
osJuCNSg0kj9szud1U4fbDxv/DG5kI38DLrq+P5G5qH3t6Rn8f3NzDPhXXe780yrbjc0TzX7zTbb
K6ebur8O/VnkFzKNPqGhhgRAk6Ymwi9BsOx9tb5C1ru+jj3CItz7To3ZDEoSzw24qKT6hQZdlUFY
u8RJv7dy5OzndeFJKBCWCqJRd9ysMKCcIK9AfvMVHFyBJiITfjW32Sfj2+zzxDT+bXayk6mQV6C/
gWZygsw7//tDEyQQd1KG4FB0mKqZeGByJotl7p6ajJsMApKRdcKDwVt4I6CNWC+H2R46Vdm+N1Gb
SYc8VatxNbYCUNZQs3Eks19ye1j0ZJ5cyEwz0Nk736k/LS3oP8wOk3Vym/poXBRqDiaW15993xnf
TT7d9HRrZJ5unfdihLSFvNXpLsk8uU0XendvXdg4m6DP15FSZnsUvwQj3lNjtjfVWB1Rqhy4hQ9B
WSlOr/jKCSR0xefegzBziX3lsa9A5sC5Lv6Huy9ZblxZ2nsVxVnZC/bFPDj+eyKag9iUREndlHra
MCAJB/M8EXA4wq/htVdeeOc3uG/iJ/FXCVIkIHaru4kbt321YKiqshKFQg1ZWZlfzhxJKz5BPgRe
4kaZp0AFcXwJB4HcS/JoHOZaY5/Dz4GbR3kNcwaVX+rphl96gv1V9n3/HSds7HpKefQTwOm5KbSr
VJSbCw62pTBkiOUpwLnmaqGklxzQAK8VOdL5scRZ4qWGaNKUZ+Oe7Jr+w0pTXtdOqp07ubjBGrRZ
4iidznk+CC80Zx20P2ro4/hS5QJ+I4dDt7X/9ylkomup92Uv67U8DujoeW26/W05EQ/gCaOvDzgf
tqD9/zhdW4eqE8HLeu2z+u/ST++5038HbX3JsV+3/4771uy5Hr7b4f9Esf/hgEJ40T5xz2X/ofZ5
hzxetnBPd/hd2nbuuR1v3SG3fcP6datE+ZyVC9fR6w+qKMjLtHaWdbCpP1BWIJT6FJHXcDVRhgwk
QeRnha5VN0SS5zluFDdA3tnXcGVoPN001N9RHq4UpdtynAF+suJH8BbImmK91IE07gJY90YCEnP7
E8pSm285Km4nqfSZlsj2FZ7z91k24ybmXp835Re7ZxIfS0s4aDzJ6tGxpXzmrbl8UhUi3OI3EgDK
LATDhOrVfki8zSIXuPXHovIl2Kmo0jwra+1jU0oLIqCaqWTH11VUbGtSVD5WE6GCtjVlVjPZ1SQC
f4Noro664c61ERwtKf5fIufuWIDO+IqSPCAsppuU8+ZuKpd3fi7qiLQBR2Yq5bxUuF4r4XsqBD4V
KKonW0us1Z6ZzanxFZXtmVEpYuatW2ZU+szMl4p1jiuvJ1gtWSsqo1YVPoJa2Ay5ZRT41ucQ9nCF
U3+OYLBz6ZayPCEv4DCS8wkHXe6lzqjWgHZgQUqISgoQCJEqFbg0b6kkiJNTr8jUOc4k7yN3rVw3
dQQ9Wia7ExGI6AvL4/m7WHcURHgDRCaVukrdLCQXJpNUOvKr8hqefgCPRVWZdYRySyUtNS7HLSfe
coYCZMsZcQn5O2gjgLcRAFiAKtRV0iwQUy2aUNWsVsBZqlZUuOVM9ag42rXZz+x4Xo44fmrHa/cu
r7FLKMUdIUtYKf8pSeD4RbAT6cgdTew8DBEvESgUWpPL83WZRFNKZrjYX2Yj/4FSO16UkBj5EV4u
40WF+oiT5xs4zxzw0uvogZqy4+VXCOanlik/o2AKIbnAE/hWbDfeWI0Cd16UsB0ZEywXEVFxyoqT
GBFMKakC9AXBozPhglMvUKR85EMN+1eeweCOSfpxpWHY1ll4TskqRxTIUkYcGUrK9YUmb7aVxCQO
xnQeOFYpZ5XoLIFKCCWaAwIC4WOlOoLLOgIBXheWoy0SKKWu2zz615KsG7WWsTgxrzdCt4AlhjUL
kiae6pyAk7m0bqaEXkEoHJSnsjyCtejlUbJhBqzM6HdGdJRHDKhulM0g1Uu+5LS3+21ghzbSQ3tj
HybuDPhu2/K2pHfPr8HpeuYyGi6xrbmilV9UX4D2UYSa0YbOc56llrJI5FiDgypgGzhPjB9KWYK/
FjwyiTYeQadItOIaaBBHaAmoWBkBOMHz1XQe4OLjnEcgiTHPF8pTJjtjD1DPD64DfaIv8vGtwLnV
YoRwSPPKA1460VrA/X6SEWSAaEtFyyZxw3xUGS20NIe0vCPBdKWx5LkQJOHthgWVktf6wpLU9Kr2
uOC2zS9rby41AowXGQX9NOw/RIhc6BBoEW8DqR4t1fdHUIf7OecuQpUbw1nVdcYaQkSE9F+MvPY/
lteW/gydhpg3zrjLhVdcZbqOvXC5yWB14m1saSUCxH+OYJXyorZGiO0T6BsgA/nJgw7/YupconXl
HEpjKdvSAoNMv9EAiLWnpc4VQjzUhoPxovAFWG7AERQQdI6MEOVicplpNSYARa19LtgIVgrsJvgH
aOIX8DAbT1e/sn8imPLSP5tOjqtbfz0XRUomX6wzQG8plTvZBIGPqCNpsKxr2LHROs5tEM8+c0Nt
Qes4I4sC2TsgI2SGUQhkmnBTHpBtJJhob2JfviCrdHsN5EFYsyHYcow7A0o2VnhH5umbtQCYSMpT
QEIG7VRrX9XN0ztKIaDHjvY5r1e/TRJnmGAu+dBdIXzNTSNlo5uE04R7lkpgw3yTMoNmoP+3ZaVU
CveVoh6UPVMeqccoUzevL2wd2xFAtcrpqMz4aw9wVou1kPPzugqk94jM4E8SQHk8IPT7jGKXCUGw
yizL+4yTKAxTbeewkr9WxLZSWlnuA0BcZm4urU07jdpKou+U0/NCcOHRJTMIVk6ro6VftAlZaTZL
yt7/8LIWLeE3g/jX2zKcUrPlNrxIma4Rw5XT3A/e5p2zKfL3cRp5H0KEPLh0PeUxU0sGCK1suNlG
thGCj9IKYkCMNdd3L8oorDxYMrd1idHaFdu6lKKfb9enp+2eL1tSOVVVCxFbE6D02DGumck+g6wm
9nl7ewtVBWqLkOGGubXtcFg9RGvAsY8BHlC9NfaKJk1HiN+xtuEDmGg6Ar8FnHwHb6dq5mEWQTwc
pRebkdLMg7Sx3ntqxE/8RMm/xEFxq6Bdf5UBVAxx5Dz5GwV4P5KltNVDSUiWNaK3tdVtG/4nepEj
vmCCSEFFmCFAmCVT9dKWbYRLxtPLhHNWtR1j9wFqLlkd6tilLylJ2E5Z5MDDC6hrY7I7pOSeeJ/k
YOF6v0/+fN0Rey496FhdN+N0+D5srPu1ttDCQDCdjK2NCGb3kec32hSOoPk1rHrKRVWH+buR3yg3
mSr701pS9U8iom/QPRhuP3q1A/jiH9QeReW29kjm/KmbxOtPUaZ8omswPJse5kmZB/+5hptbkOSm
5K8UFACsoiT5K5WsNHXRMrJTo1JKkhHbnpjqEqucEVOp5zSI9AChhwEthIkzwSuVQFlFCBcyvEQQ
3QtLrfhrSiHmBFCKrAzIXWSl6RRcW0oVYJm9LXW4cBE3Kn8DrKx02bBQlYo/glmyDJywkZoAhynw
xE8polyPnSgJrx1J8D75GtMViJ+EQEuWZZzVY6JCfJcfqFTltQbTnjqbeFx5rYdKfR3BlX+1ThG+
vXYaXF+yUKGNhfUjLpN7SsFdTl516TeFm83SXD6kD8LoXmW1qRKjR/gwezGClxGCPwkap1+QyEiy
JEmVYSFql0UijymrL25WbqFd6iN5TLXoR27w1Dj7spY5YUYCpJ7gOmDENfEVJbV1MU6x6d2nap3e
1CPezNeJ+Knmc2ne8IUwI/HyxyrhlCvN6UlApQrnLm/ZCBmKuD8wWtZnZPWxT5IhRzoSivO4svQZ
QW02UrwlJpuQfek366qw2lRzrZjGDFmMY3hi8Ji5jfzIXVIWTLzgVaGVt1RGP9BnAZ2wqNLZPs8d
pT9aKUxxtNE35Tlp9V0WlYz+s2zna15l/LzV/u8dffd0zyRA2ncrxHbf1d3YH3M/UiaixjtGAA99
imTrIeD2JE4i60ZBpICr9YbTpr9E4em1dSMrkXcFB9QtD52L26fYvFRMADa2fUoKaKf9U3xvuhmJ
sQnv9oeNkpcfBd3zZ2Fa5UvRUzE+Y8TLwwoerBrcEoy9aKQ/NjD7Bb7f2lzn5YOzVsqP8DjfVgIW
7vrCKlX5XGSVGMLoOLartpLlyWszNu0Y8ShzFToJpuGgH9nSw8sqQJCfqoLUQjhODiIDUV7UKNYM
F6iIziyziC+KDpykRLslky6y2IolxAdbq7dkq9XJoQRl72icSC5nuD9zpyPHk67F2t0s4E9xRyn6
kepCuhbYTw5ocoSf4kfzPCng+gnniwpxH/S7Pcm+2toGwg0RU919QRTMto7B8OwD+mdoj+TZHrKB
/vM5Xbpww1tRtGDvRlkH/1I6SItoW0Rp+iGkh0DmpIsA7tbPMBB7gj6XgzTiTeUzJvSF0dqeIw4J
7pCZ1EfJkCUzlvSPlEZ8AQd5JhQChdKG5gf+8iQVOqHvzKn0p+rqig9sDakZe6ILW1mGbysm9ife
thTgLG3Sm6YR47HMYHBddxNPZSDvXCSIZ/Qp1r8QuR5G6rt97TXvtrVjOXhRWxo1woWLb8FqE9PR
c20+TdQLXoS9C0JMI5hZWLqTZuMkXzaI6jAJcxgcAlAG0TGy9TxrOLQzE4M5NIC4M2RkUtwsOLco
7koZ4AOxlx5W91zYMQrrpK1ObKO0CuZ6WgDFhHGTJW5RIl5CWx1XbgiL56o+IlK2gcJDLdiM17pa
j8lIs0nShSVa9ufGroPzPJF9ePLx2fs9RQY9fRkXxykQ/RfS4CaFKj/R7VUsAasXuEvKOz/Z2Cse
FjzLMtkguhEKKYsoAi3eUsASQ15uQEGFUNZct1eoDo5201ji0ineGNZEYmnfYZe6XTMX42QND5Bu
Pjk+Zd/I33ijFIuUnrZ8gqi4JXriLyPaR5svJMk3+dNz9/RwcnkfCoKHc3QBk1uv/ixWtbQQcc8D
nEj4rXkiFiHVtdNl4UnreyJjfm6SlxySNYiJPobDSbLUHX90L2UraYO4PryQp2O/SNM7R4qCcw6X
GZflxqquUrhOznjEcr0PalgiI/gyzqHA1auK1PQA7DB2rFHSVrKhojmolPl8fJ/UKnx7tpVUPs/M
vF4FahFABlvXSTUtyiybtRB1iJctT+28hnRA1ks6S0f1vZ1t/Bvbl7Vxw7S4QHK4jW01vK82sfTO
9XXlPBAq/rMYIoguI8Bb2FMLapErTl03N0kEn71Cdhyq6UCNew/0AekdFLVqr2aO4+vUWqfrK5kH
mCXVVB35a6wm1QdgczrjpG7g/eBxPEJowMq/dSvoFkh1fbyAapBDQ8x5L1jBPrb+mgfW523QEn0h
N5/9pCwfpERTJ6UM/bALvNhL+BjwM7HGOhKuw+XICtyntAgBMQpLaFuHba+eK/WCz2P7fVxJQFVh
FOAleOvyAQCq6qSOhKO8gOnuPq0Vr+XlrC0si6LTtLycQtvy8oIDXhtbfITum5/HlifdIl6fP6ZX
FPPImTTV2rl2ZNi+cqyAeqtK4YZJBVTD5rRtDavKtgV2nYuwPHCClhXVUEe1e12k6gg7e6BPPAC8
X/qFziJrlYiKnAUqEOVYJgCv15dipHLOlP6FJd/6ck9eKLUzBu7rNo8KUqwa29r9NMB27bEY24+4
q4T1JlzFryi8vZb7TTHW7AzOxpRrAWF12hJpAX9FeaoogQiGh9yV/vxDhD4AhCdZ0AgzTud1aBAA
WV4ohTdejzT3mpK435zokZPfuTxubwTgism2NvqYSBx3JeKAOSaqch3q8zhVwxklYVecTzlOdKAo
/A5LTgaELm/pLUulAGZryzKJrU/EUqn4cEYPJJZxUzoLShZyBGNKhB4e83LuzHw1WF83LHTN2M5q
w5XX63eUF+SbNTA5UCqmGgery7oEHA+SmdLI4lgtq/oKtvJw3N/RUSn9cGvOsJ85ARt+y8kqHf6A
074CcUtigEGyJ9BPOVpH54UDFUyjO9k4j+XNtYOYzXdinswJ9D0SJfkdhN5oRkkiCzSAD8fwICcy
Qn2X9GhLRnjuOOZmY0B/AZhKwtVEBXNTys+VSn6nhXaEgPG4I0HAwe1DiVuXrPdQapsYlRKQHTnI
eVZdvJMDy164VSbdyDCnmwAFaPMl9JUrEkfr0FsUFbYlLRZwH76BGMWxSnDktRYIvNavRILvc6VY
U5pJClOi2yZOClxcO7clP0qWkZVf0pkmrHXlVm+KSzrw+CzFyug0RGUBUlRWKZFKZUfqURmfpQf1
GE86YlEZSyVeoEwzqUKgm8C3p2IgyTdpoyosri5i7uTKe3dU2fcQprV3DieK54AG1rBC+lMiADap
O9UrRb4C6P62ZhtzJ5XamhtWM1YrEUFvtW/XhHG0Ao8H60KzfPE9TIwBf9OI9TQLBOE+FnJgyUR1
PU2Zt9O+NGZJ+NlsiYGVAZTrQBlNLAXXqgzqgd+MEiCPSs5VJvjJe6f0IniZo0DQ/GAslqPqPa40
9EuucoopIEMbg1tbMzuNnc8jX6jngWyJWM955ZPFNzMiiEQPzqjPLGVE1mhZYiENxsoo2RywpGfJ
a+hkv8GSCFxXZstJYKR5NLeiILw8uICh25bED9uCgoH2UykPZ0Gck3Y12iQR0yVNl9U+n+o+F1oJ
MPxGruTPQ6EAjFIkMCln99/IVV7k7Uv3/32fzsk5Z1YpCdyuvsuPSoGMl723WI1eW9qnwT8D/g3w
m1zn8zy1qlWJ2IJ3WA6g84uD+JJA9Uap7Z8Dlb+YIZ5ScFdnTXIVxJaNW50dCh+qxwJuIinnWPWo
kooZlaa6llwB+cMaEzcC8UP1CLHT4GNNsTUTKf9LCTTvvFFDebUR1/Eyq+SPlKIfLg4RSqySrxHB
SF7Vrh/NYuDSQXxXpZXHR8lS9MWPVEhZjR0f0OvRKJyt7dgHhIXrTbG7JPMwT4EV1YizMhG31rCi
zgN1Ks/jOVmxaonQUjTxyGrtZT0EEZsqSYDbVVbrmQfR0w9R7Hk8UxA9Meo9pQHO0g1XCTOvBvqo
tdVf9FUZpO2AKxw3GQk10KV4FtB9rwLpFVOypWnVJvuavTqU3OcRXQQT8e9YXBKNpIvZVKFY8nt9
y57ZnqZ9ESpRVM6daHSu4j0dG4BQK+8RQueJ4E/1KIIq0xW8pRyvsWo6QZuf4eZi4iaNdrHeFHCC
9ONzwkXuYSXHQLGuxnzpZBcjKzpKsq9GZIxTFiejKRwl/EmmVdAdEcn+R/MQ8YHRFVRKj2whnImG
2DQJII7Jh7kRq/nWRDjWcnmMaOfJPUD0LujgVAWCPi2AjnABFI/0Hpj2R/Nz5NPBqUdvKdUBvS6M
ADr7kg/lPz+X4Cj2fNZa0T4354tkzOOK5HZfSI1iDyfUi30+VTry8OeH0MuFTaVPjzTK5RESqNQ3
lwgLN/oal1+gxi6+hIjSMndS+J0Fabz5krofqbgs1s75SIacVow2/Ed3HbJocqOvMqxjp0A9VS/8
QB+tZGvzgfJt3pcmEUwMrywrKN/Xee4gRsd69FUoAUGByH7r64QP/JsyW0ttAa/6HtCOxeg9LoVb
e92/PW7+i2VGUFMCoCfM/vwPpB+jGAgwlp33kn8uncc0yqK/8v9g1Z7JupX+nJvRtRGYWZ+oUwes
t4+eGrnRScxCoIPU7wszrT+YGe6Kvl/aNhLvwBjdRk6Y30UvWPwQEb3HNxmdmdSuuzo2//7HI6yL
MFo+mJYThX9sixZPf/8DTnYHpqTPTaK3+R4H38BLF09gzctvdEkVdYCvqaKsicx1x49Ca1cs8G8k
gVcUneMUOJMrMEz9W6eHvtUH33+9XVe34+G54Z2+/N4LtL3DuoAX0WI0qcfpZ7pAeyPp8E3iAfCn
KrANh1PjYRdw4htVgSudoGmyis6A7e3v1QUifPxP6gEJHaDwIvSzogDclheDgJfeKChAZApN5AG8
3z7vYEb9ywcBczM5qQtG3Bte17FpchwA6yUJnxvf+XAYoBM4TofqEZg2ClxY4GDwew0DXjl1HIhv
FA6BeIAegU5gX7o3E9AF8AuFSKko8KPgud9uJgin9gCWO15VZURMU2Ra8MDwYBDoyhsZUQw0kROB
harIivC7DQIJ4JonTQReeKPCRYu5amLdV+G42ekBnpPe6Dyw1yQRfsJA7fztpoFw8iDAnghDZ0AA
C5yK2YC1sdcF/Bs2P1QdjhqSIKvtBvQbLYcCj4l72ih4I8qKrIscz67wVZmtdgfzgMeeqHEaAhRr
8DWHx/hvNw8E+dQdgRch+WAvlAROxIrPib3FkNPeCLICoANEC0RUGv4nuuAHhsqzCDmxHf+JJEzH
zA7E1FcJdiLRSwaHAiRkPv6PDikTOVvmexH0z44ESrL0QSGTvQ6SHdpWLj8o3Qni1Kzts7b98bKl
nYbNmESMTthlvnPM1Egf7ZoK6u1bscPA3/+YGKHxZByKyiLWsX0zXsjUz7Ple1znqWmGvhE+7Vgx
AVQHvN2pjJfmxnmMdnxIrGWS9qlsVwbOJ2e36KfUPEOzz5a4zjIxj3es2zPEAE+6R6At8+lslRu5
mXW4S1g5Tn2PCRikhn/2NjBT57HzWQUV9/ffeQIa80OfdmKkzsODaXS6Bq6qkIU1bKnffIOW/7EB
/HxKejmsu6efny/fNod9PRzJIPvupsThpPrOpHwxgQ/b/0+bk2PDTjEgd51Joxzi1Te79ke/HALg
FJ0xx3zKT+U6NxoDwzl14h0vai/3vbH2gw1epL1Rxrw9T23vIksN09/xobbyA3Qu2pp0mDK8uVPb
ehGlT70uEAbogsuiMpx81zzqAnEAtlfmgxF2l0x+iM3kJuj1gTLASvkeWqm00wX6AKNgZQDu+ext
ajw43cWXg0x06mhYQfvX5cqkyVO5bjck1uYzYMunL/YlBhBw6kM+mVl+NjZCb8eKDTqBnZpP5fzF
DMzOSikoA0y8eQTh5eydSdrWXSNZmyHjDrFo3sGu5GyRMQmpsyDzHDYpmEnuHnlUq/lD2/Tbh+Js
WWSd8bLlPsCg+a8fZqvZh4+z6X87Y5/WTMOzF6MT6LWAGlAVGadkFn8Mf6+91uHuOnsWYo/lHsj3
nS19V+uHyreDjxZABUgBHU7/FtL92xCrHMJud0VBKGx+4y+xEyVP/RqHw+afJqq9TYuH7hx7rWdb
9fv3Dk/4aI5VGHQOGRvpQ9E9nw0wfd8iOqPj+92GD7AYs9YaT1F3SYPS59RF/s42sXvYRmB0WA+x
/V0bpZFlxnYx3jWVLQniAKvwxKghvBxb6dnVwKndMumNPfnVaf364JtGCPfWWy9YnKFT27rjG559
MOPiwXcedzxZXysDDD7oHPqqjCE20nOwfbRH88J4gkKgiM3DdjOF56k98w6yuLNjQ3sRQ5o8lesF
JkvvM/JDSHLb7ljCpAnjBEqSXVOp5fL3NAA/eOpbRiGsmVMIol3WAwyRW1xe59HZh54KCTCeu0f9
usC1ys8unTzPaNm+NmHxsePJegYK8l3yhEeQluqqeOwdA/ghltgUn/PJeKLm30UPhtXRsgnCAN1/
V6Re2z8TjM0oO7YuCuw28dTBj2/x0QkfwYZeJ8f20a4OTthXug3QdeMUEziz8cjUco4u9sIQ8+J+
9d0nDDCEx1FoOGlnRgvqAHwnRWo8Gt3xpA6wxq2MruwlqAMcVVtV8KzIoKF1uuoyQR1gErT8ISlh
VPpmUO9GO1slZH6A9XPFVNlLAw/oHoxhtcDuvQeYW+3iv2PFGo5LwN/5TCHqnMr90PEOoneIHnqh
9+3qiKNH6L9fofkdLnfe/tW/BYBZzu677fah7Sv/4O58/ESJq/4Xy/ZP8s36m9rLjeDnOM6KNOpK
a8wi54VQ/3NMryPM26PXK3Q/2JtdP8f7LdYcXN70+gHXNid27SoqjrcZAXxfCrA/12Z0stH7cgC2
1ySGHSrxuPbXFPG7uk9ISdBnHZ7VZ2hBe3t5LPeHFDuvXRttPxMJZjzG2amqhu7q8HvMfMs2Qgeb
WEc5OsCm+7Yxcch33C7jATbGtyk0ud3BP8B2BaWz5ePoltm7dY+++gAdsayNEJ4dHbZDNNgu+h9t
AKlmDE9G0zlsK7OFPFUWmBjBQ/TU/WbMrupUvqvUObvCbUFHQfVy5yoObX1/SCuOa9+wy3SAgfsO
VsBnl+xn9fbD7uXZKIMJ2C6522x/vskLxD3EqaXbyTwz4zy1l8G5z3WAaXFhxN2lgR9CTXdZp1bd
9JczWOKe3g3tln4ZpWZnZMCw7XTe7dZ7hPcAA+MSF++e/bJLBpjXV0ZPh8tMx08dbkt2BnwxRZj1
2cmcMfeintwEw8wBGBv+k1N2VQb8ELrKpeEbdX9OD3E6uzZjo2vcwIwuT+3gWwMHeNM/pq/htUH4
ey9EFV4fYG7fwibQieMXah/mDXJqp+CcbSGWSk9fwgxKT+V8ZxtO33iOjHVPZmy4zsueBiTYAG02
nKq77gtDSBhMZcjEwv4yJwyxIt03D+aR7hjiauajY+ahEez6lWTOIZa6RV6kRXzktoqXB1ExXxah
kdlOeuwJqjTERdAqhmbfr4+tJSI8RgaYmEvn6ck3z2ZGlh/2f2sA+O3J2Z5EX78hW9mOF0FEP9JF
0IKocBHbPfXXhT7aH4yzyyJ1/P/73/9H5hm1gWuLJ8vc8WYjCqoBuJoNcAV15wRROrpilhwd/oIO
w/YBZMKVCVneK3bf/G9Tx4hqHHOcs/dF+NTVDMOGXhWG0A4jsPRTdPa3szvDw+nPCYzDV9NVRUL4
vV3Wr3+pS6NwUqdj18RzMLRRWbDvU9frW2PkO6NH2zFGWVbs+LVHC3rGAN9+hQPyEc6DSJFxbvek
kbZrXt1vjml+jmuJBtcHkZn0qQqhw/azsQVT/MOs2VbFRY3vPGtXssv8np3I2PSdpjNhh7jghety
ztaansnQAKN55p+tDL+EgUhHaTLEDRNu53MzgFB9OJJfqqSLn1YY4Gz/xFSch3wx83bJX183rtHB
qQEznx0rmtXftdD/QQ39LTw6uosdr79Q+vd74tjo/M6YfU3B+lr5dmVsVzKmlN+N9wlz4tnOmO9o
Vf9/uHvxYQ3d1a8MMGzeQhsE04jDQfPqYvq6SEM3D9228gNMeCxQllN0hWB+1/RfnzrjKEPH0s3+
OzNtTCsqe1q9IYwV0Hij5y7x8kaqP41e7+px4VvwoOl8QeYwZ7Itof71TpmaTBndkUOGMIRepOiG
rhuXMsCAm2V51JscuKA9uRMmjcmEpR0jkpEH6NtzAJn2OuF1W+bXh8K5kUbmTiY+bDMcDU/uivPU
gAHMjg/rCeaAfOoomzsPuKHseU4MoaiZwzIrzMx610TW4Nd3rdf7eG6mMMDssh2iH+Df2O1dBgdy
au9O0gg2J53hy3MD8H1XQFOVdjqBIAlObe8COsHevICp/+n9sMgNv9vaISzcLsy0N8B4YYCz7QU0
AUuj7tra8EPsQFdGXvZGwxCXa1dObhd90YR/aRhR/LSwvPKj0vD6TR6gj68crOswZ4J+oucWKQ2w
vF8VGxP3mEXaPQcPoQZcRv4T+mQ3JUjelV8Vxl9f1mAja/TcoOUBFgqonfJuY4fQ+F2bMHVL2UrR
PUapA8jDuLyrjO5aMcTWDNyt/sI2hC35LayHCqunEhnCLf5DhF2uO/EEboCVmM3ovlGGwAAcTt06
oHXCqgmb465V6BCnjlXc850WhvDvXZUGDnTp0+7V2VQWhCG6uDKfupsH4GR2T/n188CqcnJY6vSH
MUA4Tud97zH39I5wCWOvAfi22AiXuFh7irrHxiGMPz5CuHrEuJvgoLVrLH1GeYA+YV4LZmhaaXdA
D3GqWcHgqje31QF6G+6n5ln0F6Zhx0SMl/khfMxbqwrc+ZswX+m2ngeE2gCb1SUgD8tOb+s6Lykv
rSX7gsy/TtfFrG//HTVdFtBGOnLDAEcs+ChiEz6cp/ou8eur4jjKM1xTd9gymMJTt7MxNsnOLBri
Sn2Mq16YaO1ax5aqIW69J7bR2cWGWLl3Pn1sPWHeNhNmkXPYcGmAJZaYnv2n6YfJf+6wHmCwwZDR
TKMudoU0wLhA3McI0KyHzR3CFegZ5ofs+4+7VA4BrjAxYvPso5k+dfZ6eYC7wamLyI5F1++RYQSe
OhFnVh3nOzZsxgxhVDVLcL0UYYnzz+YFBJ/O8sFg/05uNTzIeuaHQ+zws9x2ori7Mg9xs37H/Olg
+tvlrA1wnJsbD91JqA0w1uawhO98stdFhNdP4C8HAjCwTh8Jk3/8n9w8e4LNx6KMer54/BA71aUZ
1p3OYP4PJw/gK+ehLwIA8HEAvmYW5XZnJ4GINwBf56HXC9IAEukSSHqWkeFid9dCtgLxQ2wk0DBG
edc6hx/k2II788rpNHcIFAEoknpMB5jHS2ylj32t1wCDd2nAzAoGXd3lDLi9u275dXlzGTVsney7
yQ9xhXbtQOretZDG2RBLO3HtdcQQXq/tcjkaO8DaKDqtfumB1j+vvb4Yf4BM3wNJGcL1Yus498KJ
UmB4zqfu+bCJM3uqQABFD8CXgVgaZ1cmvEZ23NjwEPgBRPAV9Iw9Q3tgH+8e8+vzZAWMm+75aYi9
7i7qHkIEcYApvfrH/4zO7qLgH/+LLBBu03/87/DR6TqaAg339D4BRpjTcxEgLPVTB96dETb9xU4Y
wmj13noxC4e4r8Ix2IN9x9m5kXUEAeCvn97JAMF1enKsMITnyAxqBgaQsmshzUBlgOn99YXcLQxx
R/PVCR6Mh6q7YgyBs9iuoS/n9xCXP2PYqd9BfOk4vMivQ1n+6xSADIT339Ld+Jjr+uv3RP+6D9G6
vv8b6mJTi+0P3fPuEE4VYzjY9awRhrgmGKdG052/Q+zRzIq0s5QNcWacIM58X+cxhEvP7BHQYl2T
6CEgzVugLqaw6mk/hlh5zw3fY1eLx6zX1AGE43kB5/qummIQlz0c9GAc3Rka/BDWdsxBErbc9eF2
z2sDyCe3Zlp0mQ5wkL5Pi35jhSFmyEccaRrA5nc+nPC6+uNftw0cwyo5dVM4fBt2Ivqn+H4gmBvA
xjodPYQj7oci6x85hvD/Yl6cXdtO4XWb58N+nP04JsyxagdOQtuv8eibRvrn/wMAAP//</cx:binary>
              </cx:geoCache>
            </cx:geography>
          </cx:layoutPr>
          <cx:valueColorPositions>
            <cx:minPosition>
              <cx:percent val="0"/>
            </cx:minPosition>
            <cx:maxPosition>
              <cx:percent val="100"/>
            </cx:maxPosition>
          </cx:valueColorPositions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0T15:40:26.123" idx="37">
    <p:pos x="10" y="10"/>
    <p:text>is it sanitation can link to the other factors?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0T15:33:42.488" idx="35">
    <p:pos x="10" y="10"/>
    <p:text>Urbanization + SDG 6 Underperformed</p:text>
    <p:extLst>
      <p:ext uri="{C676402C-5697-4E1C-873F-D02D1690AC5C}">
        <p15:threadingInfo xmlns:p15="http://schemas.microsoft.com/office/powerpoint/2012/main" timeZoneBias="-420"/>
      </p:ext>
    </p:extLst>
  </p:cm>
  <p:cm authorId="1" dt="2021-08-10T15:34:30.984" idx="36">
    <p:pos x="106" y="106"/>
    <p:text>Back up data from the same program</p:text>
    <p:extLst>
      <p:ext uri="{C676402C-5697-4E1C-873F-D02D1690AC5C}">
        <p15:threadingInfo xmlns:p15="http://schemas.microsoft.com/office/powerpoint/2012/main" timeZoneBias="-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5:01:50.004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320 94 8027,'-59'-10'0,"-1"1"0,9 1 0,3 1 0,-23 3 0,45-11 0,22 8 0,9-5 0,31 8 0,1 4 0,22 0 0,0 0 0,-6 4 0,-7 0 0,-13 1 0,-11-1 0,2-12 0,-10 6 0,6-5 0,-7 7 0,16-8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1T14:58:30.2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65404-3B37-45EA-8198-B442B62E1A59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9BE8D-9D1B-430C-81E2-C802132A6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6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Honorable judges and distinguished guests,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Fifteen years ago, when attending a kindergarten school, there was one thing that I was always afraid of thinking about - sharing the toilet with other kids. I was so embarrassed and uncomfortable when sharing my toilet time with a group of students.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Growing up a little bit, we realized that it was a practice of kind-of under-basic sanitation and asked ourselves a question: How others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feel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about sharing their toilet even when living in a big city like us? That’s why we come up with a digitalized approach for urban slums to enhance their sanitation access.</a:t>
            </a:r>
          </a:p>
          <a:p>
            <a:pPr rtl="0" fontAlgn="base"/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71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Secondly, high operating costs of water and sanitation also prevent slum dwellers from having basic sanitation systems,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equalling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up to 2 average smartphones in ASEAN region.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7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Lastly, inadequate investment for sanitation has dragged down the access rate of slum dwellers.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surprisingly, it is only public stakeholders who play the dominant role for solving this challenge while private stakeholders’ role remains questionable.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987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the consequences are escalating day by day.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Obviously, slum dwellers are more likely to face severe health issues than the rest of the population. </a:t>
            </a:r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11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Moverover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poor working conditions caused by under-basic sanitation systems put sanitation workers’ lives at risk 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Furthermore, urban areas can also suffer from environmental problems like water and air pollution caused by the low access rate to sanitation systems.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7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the overall ASEAN region can witness a wide range of issues, pulling down the GDP growth of each member by 2 percent.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transitions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ở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đây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88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we have seen a low access rate to basic sanitation of slum dwellers, which is due to three different causes.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Hence, our goal is to accelerate the access rate of urban slums. </a:t>
            </a:r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79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fact, we do see potentials emerging from the digital transformation brought about by high mobile penetration.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82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we also see the potentials from the financial inclusion status of ASEAN as low bank account ownership can create grounds for cashless payment methods.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78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That’s why we come up with the MMS Program ⇒ Using Mobile Money for Sanitation Systems Access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So, how ASEAN Leaders think about sanitation?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Actually, sanitation access is considered as a key factor for sustainable development of our region.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99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Mobile money will provide an interface that is available on mobile phones and allows money to move between payments via mobile phones.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161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the MMS Program, we focus on engaging three different stakeholders.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38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Specifically, we try to improve basic sanitation access and financial inclusion for slum dwellers through affordable sanitation solutions and convenient payment methods.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153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will also assist service providers to reach their business efficiency through reaching a new customer group for their products.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892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also try to establish a mutual platform for public and private sectors to develop and partner up to solve this challenge.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86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by involving the three mentioned pillars of stakeholders, we can achieve six key elements from both ASEAN Socio-Cultural and Economic Community Blueprint.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8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the journey with mobile money to access better sanitation systems is very simple, just like you register for a 4G package with your mobile service providers.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in fact, we can use it on both cellphones and smartphones!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9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MMS Program, we aim to execute the project through 3 phases: 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Launch and Growth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in which we try to provide affordable sanitation services with a simplified mobile money process through partnership with relevant stakeholders to fund and educate for our project . 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Sustain Phase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when a critical mass of active users and stable service offerings are recorded </a:t>
            </a:r>
          </a:p>
          <a:p>
            <a:pPr lvl="1"/>
            <a:r>
              <a:rPr 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3.Evolve Phase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starts to expand our program functionality, services and partnerships, allowing us to make country-adapted projects for other ASEAN members.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transition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ở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đây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91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refer to this Action Plan for detail activities in our program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furthermore, we intend to create a system of evaluation, involving three key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criterias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Sustainability, Coverage and Scalability.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264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Through the MMS Program, the overall health &amp; living conditions of urban dwellers can be improved since 120 million people can improve their living standards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6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effort to improve sanitation access has been witnessed since ASEAN members have tried to eradicate under-basic sanitation experiences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85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the overall economic development of ASEAN member states can be substantial, with an average of 1.5% increase in their national GDPs.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20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So, let’s join the MMS Program for a better ASEAN :)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93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datacatalog.worldbank.org</a:t>
            </a:r>
            <a:r>
              <a:rPr lang="en-US"/>
              <a:t>/dataset/global-financial-inclusion-global-</a:t>
            </a:r>
            <a:r>
              <a:rPr lang="en-US" err="1"/>
              <a:t>findex</a:t>
            </a:r>
            <a:r>
              <a:rPr lang="en-US"/>
              <a:t>-database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41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21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710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959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65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434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3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However, our effort has not been strong enough. Why is that?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‘Cause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currently, more than 600 million people are living in ASEAN...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transition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ở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đây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nearly one-fourth of them are still living with under-basic sanitation systems.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how about our urban areas?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transition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ở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đây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45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Surprisingly, urban areas are not doing well since parts of them are still experiencing under-basic sanitation systems, notably Indonesia, Philippines and Myanmar.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7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in fact, urban slums still account for a substantial part of ASEAN population.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relating to the former data, Myanmar, Philippines and Indonesia also have high numbers of slums dwellers as well.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transition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ở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đây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86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Hence, we can draw a conclusion that the larger the slum population is, the more likely they lack access to basic sanitation systems.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what are the main causes that restrict them from attaining their rights?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90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Firstly, a low income amount of less than $6.00 per day causes slum dwellers to face high constraints to access such sanitation systems.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9BE8D-9D1B-430C-81E2-C802132A6E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7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9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7.png"/><Relationship Id="rId10" Type="http://schemas.openxmlformats.org/officeDocument/2006/relationships/chart" Target="../charts/chart1.xml"/><Relationship Id="rId4" Type="http://schemas.openxmlformats.org/officeDocument/2006/relationships/image" Target="../media/image270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2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customXml" Target="../ink/ink29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0.xml"/><Relationship Id="rId4" Type="http://schemas.openxmlformats.org/officeDocument/2006/relationships/image" Target="../media/image6.png"/><Relationship Id="rId9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6.png"/><Relationship Id="rId4" Type="http://schemas.openxmlformats.org/officeDocument/2006/relationships/customXml" Target="../ink/ink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image" Target="../media/image6.png"/><Relationship Id="rId4" Type="http://schemas.openxmlformats.org/officeDocument/2006/relationships/customXml" Target="../ink/ink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customXml" Target="../ink/ink36.xml"/><Relationship Id="rId7" Type="http://schemas.openxmlformats.org/officeDocument/2006/relationships/image" Target="../media/image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svg"/><Relationship Id="rId5" Type="http://schemas.openxmlformats.org/officeDocument/2006/relationships/customXml" Target="../ink/ink37.xml"/><Relationship Id="rId10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customXml" Target="../ink/ink39.xml"/><Relationship Id="rId7" Type="http://schemas.openxmlformats.org/officeDocument/2006/relationships/image" Target="../media/image7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6.svg"/><Relationship Id="rId5" Type="http://schemas.openxmlformats.org/officeDocument/2006/relationships/customXml" Target="../ink/ink40.xml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6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4.svg"/><Relationship Id="rId3" Type="http://schemas.openxmlformats.org/officeDocument/2006/relationships/customXml" Target="../ink/ink41.xml"/><Relationship Id="rId7" Type="http://schemas.openxmlformats.org/officeDocument/2006/relationships/image" Target="../media/image7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2.svg"/><Relationship Id="rId5" Type="http://schemas.openxmlformats.org/officeDocument/2006/relationships/customXml" Target="../ink/ink42.xml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4.sv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0.svg"/><Relationship Id="rId3" Type="http://schemas.openxmlformats.org/officeDocument/2006/relationships/customXml" Target="../ink/ink43.xml"/><Relationship Id="rId7" Type="http://schemas.openxmlformats.org/officeDocument/2006/relationships/image" Target="../media/image7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8.svg"/><Relationship Id="rId5" Type="http://schemas.openxmlformats.org/officeDocument/2006/relationships/customXml" Target="../ink/ink44.xml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6.png"/><Relationship Id="rId9" Type="http://schemas.openxmlformats.org/officeDocument/2006/relationships/image" Target="../media/image44.svg"/><Relationship Id="rId1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7" Type="http://schemas.openxmlformats.org/officeDocument/2006/relationships/image" Target="../media/image64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svg"/><Relationship Id="rId4" Type="http://schemas.openxmlformats.org/officeDocument/2006/relationships/image" Target="../media/image6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customXml" Target="../ink/ink47.xml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8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customXml" Target="../ink/ink49.xml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0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1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ashdata.org/data/downloads" TargetMode="External"/><Relationship Id="rId13" Type="http://schemas.openxmlformats.org/officeDocument/2006/relationships/hyperlink" Target="https://www.who.int/southeastasia/news/speeches/detail/the-health-and-economic-cost-of-poor-sanitation" TargetMode="External"/><Relationship Id="rId3" Type="http://schemas.openxmlformats.org/officeDocument/2006/relationships/hyperlink" Target="https://a4ai.org/wp-content/uploads/2020/08/Alliance-for-Affordable-Internet_Device-Pricing_PUBLIC.pdf" TargetMode="External"/><Relationship Id="rId7" Type="http://schemas.openxmlformats.org/officeDocument/2006/relationships/hyperlink" Target="https://data.worldbank.org/indicator/FX.OWN.TOTL.ZS" TargetMode="External"/><Relationship Id="rId12" Type="http://schemas.openxmlformats.org/officeDocument/2006/relationships/hyperlink" Target="https://sswm.info/node/7722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sma.com/mobilefordevelopment/wp-content/uploads/2015/11/2014_Mobile-money-profitability-A-digital-ecosystem-to-drive-healthy-margins.pdf" TargetMode="External"/><Relationship Id="rId11" Type="http://schemas.openxmlformats.org/officeDocument/2006/relationships/hyperlink" Target="https://www.tandfonline.com/doi/full/10.1080/13549839.2020.1792430" TargetMode="External"/><Relationship Id="rId5" Type="http://schemas.openxmlformats.org/officeDocument/2006/relationships/hyperlink" Target="https://journals.sagepub.com/doi/full/10.1177/0972063420908379" TargetMode="External"/><Relationship Id="rId10" Type="http://schemas.openxmlformats.org/officeDocument/2006/relationships/hyperlink" Target="https://www.tandfonline.com/doi/full/10.3402/gha.v9.33163" TargetMode="External"/><Relationship Id="rId4" Type="http://schemas.openxmlformats.org/officeDocument/2006/relationships/hyperlink" Target="https://www.adb.org/sites/default/files/publication/227496/special-report-infrastructure.pdf" TargetMode="External"/><Relationship Id="rId9" Type="http://schemas.openxmlformats.org/officeDocument/2006/relationships/hyperlink" Target="https://think-asia.org/bitstream/handle/11540/9487/REF_17_1_Full.pdf?sequence=1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catalog.worldbank.org/dataset/global-financial-inclusion-global-findex-database" TargetMode="External"/><Relationship Id="rId13" Type="http://schemas.openxmlformats.org/officeDocument/2006/relationships/hyperlink" Target="https://data.worldbank.org/indicator/SH.STA.BASS.UR.ZS" TargetMode="External"/><Relationship Id="rId3" Type="http://schemas.openxmlformats.org/officeDocument/2006/relationships/hyperlink" Target="https://www.statista.com/statistics/616014/urban-population-in-southeast-asia-by-country/" TargetMode="External"/><Relationship Id="rId7" Type="http://schemas.openxmlformats.org/officeDocument/2006/relationships/hyperlink" Target="https://data.worldbank.org/indicator/FX.OWN.TOTL.ZS" TargetMode="External"/><Relationship Id="rId12" Type="http://schemas.openxmlformats.org/officeDocument/2006/relationships/hyperlink" Target="https://data.worldbank.org/indicator/SH.STA.BASS.Z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sp.org/sites/wsp/files/publications/Sanitation_Impact_Synthesis_2.pdf" TargetMode="External"/><Relationship Id="rId11" Type="http://schemas.openxmlformats.org/officeDocument/2006/relationships/hyperlink" Target="https://data.worldbank.org/indicator/EN.POP.SLUM.UR.ZS" TargetMode="External"/><Relationship Id="rId5" Type="http://schemas.openxmlformats.org/officeDocument/2006/relationships/hyperlink" Target="https://asean.org/storage/2018/11/ASEAN-Sustainable-Urbanisation-Strategy-ASUS.pdf" TargetMode="External"/><Relationship Id="rId10" Type="http://schemas.openxmlformats.org/officeDocument/2006/relationships/hyperlink" Target="https://data.worldbank.org/indicator/IT.CEL.SETS.P2" TargetMode="External"/><Relationship Id="rId4" Type="http://schemas.openxmlformats.org/officeDocument/2006/relationships/hyperlink" Target="https://www.statista.com/statistics/796222/total-population-of-the-asean-countries/" TargetMode="External"/><Relationship Id="rId9" Type="http://schemas.openxmlformats.org/officeDocument/2006/relationships/hyperlink" Target="https://www.worldbank.org/en/news/press-release/2018/10/17/nearly-half-the-world-lives-on-less-than-550-a-day" TargetMode="External"/><Relationship Id="rId14" Type="http://schemas.openxmlformats.org/officeDocument/2006/relationships/hyperlink" Target="https://www.unescap.org/sites/default/files/2016%20UN%20World%20Water%20Development%20Report-%20Water%20and%20Jobs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5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3" Type="http://schemas.openxmlformats.org/officeDocument/2006/relationships/customXml" Target="../ink/ink7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9.xml"/><Relationship Id="rId9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customXml" Target="../ink/ink13.xml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5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6.svg"/><Relationship Id="rId5" Type="http://schemas.openxmlformats.org/officeDocument/2006/relationships/image" Target="../media/image7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845" y="1960373"/>
            <a:ext cx="11130743" cy="2387600"/>
          </a:xfrm>
          <a:ln w="571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2350" b="1">
                <a:latin typeface="Montserrat Black" panose="00000A00000000000000" pitchFamily="2" charset="0"/>
                <a:cs typeface="Calibri"/>
              </a:rPr>
            </a:br>
            <a:r>
              <a:rPr lang="en-US" sz="2350" b="1">
                <a:latin typeface="Montserrat Black" panose="00000A00000000000000" pitchFamily="2" charset="0"/>
                <a:cs typeface="Calibri"/>
              </a:rPr>
              <a:t>URBAN SLUMS INCLUSION:</a:t>
            </a:r>
            <a:br>
              <a:rPr lang="en-US" sz="2350" b="1">
                <a:latin typeface="Montserrat Black" panose="00000A00000000000000" pitchFamily="2" charset="0"/>
                <a:cs typeface="Calibri"/>
              </a:rPr>
            </a:br>
            <a:r>
              <a:rPr lang="en-US" sz="2350" b="1">
                <a:latin typeface="Montserrat Black" panose="00000A00000000000000" pitchFamily="2" charset="0"/>
                <a:cs typeface="Calibri"/>
              </a:rPr>
              <a:t>A DIGITALIZED APPROACH FOR BETTER SANITATION ACCESS</a:t>
            </a:r>
            <a:br>
              <a:rPr lang="en-US" sz="2350" b="1">
                <a:latin typeface="Montserrat Black" panose="00000A00000000000000" pitchFamily="2" charset="0"/>
                <a:cs typeface="Calibri"/>
              </a:rPr>
            </a:br>
            <a:br>
              <a:rPr lang="en-US" sz="1000" b="1">
                <a:latin typeface="Montserrat Black" panose="00000A00000000000000" pitchFamily="2" charset="0"/>
                <a:cs typeface="Calibri"/>
              </a:rPr>
            </a:br>
            <a:r>
              <a:rPr lang="en-US" sz="1600">
                <a:latin typeface="Montserrat Medium" pitchFamily="2" charset="77"/>
                <a:cs typeface="Calibri"/>
              </a:rPr>
              <a:t>  Halting slums’ continuum through low-cost digitalized footprints to improve sanitation access</a:t>
            </a:r>
            <a:br>
              <a:rPr lang="en-US" sz="2400">
                <a:latin typeface="Montserrat Medium" pitchFamily="2" charset="77"/>
                <a:cs typeface="Calibri"/>
              </a:rPr>
            </a:br>
            <a:endParaRPr lang="en-US" sz="2350" b="1">
              <a:latin typeface="Montserrat Black" panose="00000A00000000000000" pitchFamily="2" charset="0"/>
            </a:endParaRP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45490EA7-4A2B-714C-8B94-27E007C48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53" y="229803"/>
            <a:ext cx="1903144" cy="52534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819C239-9AF2-C340-A344-AC9B7566D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2" y="180242"/>
            <a:ext cx="1903144" cy="62446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A56F07F-E878-4B42-AA96-3C978F301C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24" y="176318"/>
            <a:ext cx="1216676" cy="619745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E45BD36D-EFBB-4F4E-BBEC-EEC3D770D4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4" y="142125"/>
            <a:ext cx="1033815" cy="68813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A06974C-0D25-C847-9423-E1BD823DEA7D}"/>
              </a:ext>
            </a:extLst>
          </p:cNvPr>
          <p:cNvSpPr txBox="1">
            <a:spLocks/>
          </p:cNvSpPr>
          <p:nvPr/>
        </p:nvSpPr>
        <p:spPr>
          <a:xfrm>
            <a:off x="9790077" y="4926651"/>
            <a:ext cx="2289717" cy="349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>
                <a:latin typeface="Montserrat Medium" pitchFamily="2" charset="77"/>
                <a:cs typeface="Calibri"/>
              </a:rPr>
              <a:t>Targeted UN SDGs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3439CEA-78E8-B54E-AFF1-0F4CE43A09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042" y="5272945"/>
            <a:ext cx="1237785" cy="12377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C260E6-AE9D-4F1E-A8A2-CCDC67F61E44}"/>
              </a:ext>
            </a:extLst>
          </p:cNvPr>
          <p:cNvSpPr/>
          <p:nvPr/>
        </p:nvSpPr>
        <p:spPr>
          <a:xfrm>
            <a:off x="0" y="0"/>
            <a:ext cx="3786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60A150-A013-3145-8BC6-E30D9956AE5A}"/>
              </a:ext>
            </a:extLst>
          </p:cNvPr>
          <p:cNvSpPr txBox="1">
            <a:spLocks/>
          </p:cNvSpPr>
          <p:nvPr/>
        </p:nvSpPr>
        <p:spPr>
          <a:xfrm>
            <a:off x="675845" y="4926651"/>
            <a:ext cx="7196916" cy="1538261"/>
          </a:xfrm>
          <a:prstGeom prst="rect">
            <a:avLst/>
          </a:prstGeom>
          <a:ln w="57150">
            <a:solidFill>
              <a:schemeClr val="bg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5000"/>
              </a:lnSpc>
              <a:spcBef>
                <a:spcPts val="0"/>
              </a:spcBef>
            </a:pPr>
            <a:r>
              <a:rPr lang="en-US" sz="1500" i="1">
                <a:latin typeface="Montserrat" pitchFamily="2" charset="77"/>
                <a:cs typeface="Calibri"/>
              </a:rPr>
              <a:t>Team Name: </a:t>
            </a:r>
            <a:r>
              <a:rPr lang="en-US" sz="1500" b="1">
                <a:latin typeface="Montserrat" pitchFamily="2" charset="77"/>
                <a:cs typeface="Calibri"/>
              </a:rPr>
              <a:t>Sparrows </a:t>
            </a:r>
          </a:p>
          <a:p>
            <a:pPr algn="l">
              <a:lnSpc>
                <a:spcPct val="135000"/>
              </a:lnSpc>
              <a:spcBef>
                <a:spcPts val="0"/>
              </a:spcBef>
            </a:pPr>
            <a:r>
              <a:rPr lang="en-US" sz="1500" i="1">
                <a:latin typeface="Montserrat" pitchFamily="2" charset="77"/>
                <a:cs typeface="Calibri"/>
              </a:rPr>
              <a:t>Team Members: </a:t>
            </a:r>
            <a:r>
              <a:rPr lang="en-US" sz="1500" b="1">
                <a:latin typeface="Montserrat" pitchFamily="2" charset="77"/>
                <a:cs typeface="Calibri"/>
              </a:rPr>
              <a:t>Nguyen Thanh Hung – Nguyen Gia Khanh</a:t>
            </a:r>
            <a:endParaRPr lang="en-US" sz="1500" b="1" i="1">
              <a:latin typeface="Montserrat" pitchFamily="2" charset="77"/>
              <a:cs typeface="Calibri"/>
            </a:endParaRPr>
          </a:p>
          <a:p>
            <a:pPr algn="l">
              <a:lnSpc>
                <a:spcPct val="135000"/>
              </a:lnSpc>
              <a:spcBef>
                <a:spcPts val="0"/>
              </a:spcBef>
            </a:pPr>
            <a:r>
              <a:rPr lang="en-US" sz="1500" i="1">
                <a:latin typeface="Montserrat" pitchFamily="2" charset="77"/>
                <a:cs typeface="Calibri"/>
              </a:rPr>
              <a:t>Institution: </a:t>
            </a:r>
            <a:r>
              <a:rPr lang="en-US" sz="1500" b="1">
                <a:latin typeface="Montserrat" pitchFamily="2" charset="77"/>
                <a:cs typeface="Calibri"/>
              </a:rPr>
              <a:t>RMIT University Vietnam</a:t>
            </a:r>
          </a:p>
          <a:p>
            <a:pPr algn="l">
              <a:lnSpc>
                <a:spcPct val="135000"/>
              </a:lnSpc>
              <a:spcBef>
                <a:spcPts val="0"/>
              </a:spcBef>
            </a:pPr>
            <a:r>
              <a:rPr lang="en-US" sz="1500" i="1">
                <a:latin typeface="Montserrat" pitchFamily="2" charset="77"/>
                <a:cs typeface="Calibri"/>
              </a:rPr>
              <a:t>Country: </a:t>
            </a:r>
            <a:r>
              <a:rPr lang="en-US" sz="1500" b="1">
                <a:latin typeface="Montserrat" pitchFamily="2" charset="77"/>
                <a:cs typeface="Calibri"/>
              </a:rPr>
              <a:t>Vietnam </a:t>
            </a:r>
            <a:endParaRPr lang="en-US" sz="1500" b="1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177004" y="2549024"/>
            <a:ext cx="4139614" cy="2616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 u="sng">
                <a:solidFill>
                  <a:schemeClr val="bg1"/>
                </a:solidFill>
                <a:latin typeface="Montserrat Black" panose="00000A00000000000000" pitchFamily="2" charset="0"/>
              </a:rPr>
              <a:t>2</a:t>
            </a:r>
            <a:r>
              <a:rPr lang="en-US" sz="2000" b="1" u="sng" baseline="30000">
                <a:solidFill>
                  <a:schemeClr val="bg1"/>
                </a:solidFill>
                <a:latin typeface="Montserrat Black" panose="00000A00000000000000" pitchFamily="2" charset="0"/>
              </a:rPr>
              <a:t>nd</a:t>
            </a:r>
            <a:r>
              <a:rPr lang="en-US" sz="2000" b="1" u="sng">
                <a:solidFill>
                  <a:schemeClr val="bg1"/>
                </a:solidFill>
                <a:latin typeface="Montserrat Black" panose="00000A00000000000000" pitchFamily="2" charset="0"/>
              </a:rPr>
              <a:t> Root Cause</a:t>
            </a:r>
          </a:p>
          <a:p>
            <a:pPr>
              <a:lnSpc>
                <a:spcPct val="100000"/>
              </a:lnSpc>
            </a:pPr>
            <a:endParaRPr lang="en-US" sz="2000" b="1" u="sng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09324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  <a:sym typeface="Wingdings" pitchFamily="2" charset="2"/>
              </a:rPr>
              <a:t>High operating costs of water and sanitation prevent slum dwellers from attaining their rights </a:t>
            </a: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4350471C-790E-B848-9350-7C24BA7B21C0}"/>
              </a:ext>
            </a:extLst>
          </p:cNvPr>
          <p:cNvSpPr txBox="1">
            <a:spLocks/>
          </p:cNvSpPr>
          <p:nvPr/>
        </p:nvSpPr>
        <p:spPr>
          <a:xfrm>
            <a:off x="146008" y="3428999"/>
            <a:ext cx="4398862" cy="2616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ACCESS HINDRANCE DUE TO 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accent5"/>
                </a:solidFill>
                <a:latin typeface="Montserrat Black" panose="00000A00000000000000" pitchFamily="2" charset="0"/>
              </a:rPr>
              <a:t>HIGH SERVICE FEES</a:t>
            </a:r>
          </a:p>
          <a:p>
            <a:pPr>
              <a:lnSpc>
                <a:spcPct val="100000"/>
              </a:lnSpc>
            </a:pPr>
            <a:endParaRPr lang="en-US" sz="2500" b="1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AF2D2-17BE-2A4F-AEBB-D19702712D8E}"/>
              </a:ext>
            </a:extLst>
          </p:cNvPr>
          <p:cNvSpPr txBox="1"/>
          <p:nvPr/>
        </p:nvSpPr>
        <p:spPr>
          <a:xfrm>
            <a:off x="8923185" y="2004973"/>
            <a:ext cx="3020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Montserrat ExtraBold" panose="00000900000000000000" pitchFamily="2" charset="0"/>
              </a:rPr>
              <a:t>1 month</a:t>
            </a:r>
            <a:endParaRPr lang="en-GB" sz="4000">
              <a:latin typeface="Montserrat ExtraBold" panose="000009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E25EE-8453-9746-AB35-4B09604A09BA}"/>
              </a:ext>
            </a:extLst>
          </p:cNvPr>
          <p:cNvSpPr txBox="1"/>
          <p:nvPr/>
        </p:nvSpPr>
        <p:spPr>
          <a:xfrm>
            <a:off x="8903126" y="2714637"/>
            <a:ext cx="3511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Montserrat Medium" panose="00000600000000000000" pitchFamily="2" charset="0"/>
              </a:rPr>
              <a:t>Slum dwellers’ income</a:t>
            </a:r>
            <a:endParaRPr lang="en-GB" sz="1600">
              <a:latin typeface="Montserrat Medium" panose="00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BE139-3666-B349-9A35-AD7EA7FC5EEA}"/>
              </a:ext>
            </a:extLst>
          </p:cNvPr>
          <p:cNvSpPr txBox="1"/>
          <p:nvPr/>
        </p:nvSpPr>
        <p:spPr>
          <a:xfrm>
            <a:off x="8914934" y="3893546"/>
            <a:ext cx="1049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>
                <a:latin typeface="Montserrat ExtraBold" panose="00000900000000000000" pitchFamily="2" charset="0"/>
              </a:rPr>
              <a:t>x2 </a:t>
            </a:r>
            <a:endParaRPr lang="en-GB" sz="5000">
              <a:latin typeface="Montserrat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1ED20-7027-D84F-8AF6-E02344BE4D4C}"/>
              </a:ext>
            </a:extLst>
          </p:cNvPr>
          <p:cNvSpPr txBox="1"/>
          <p:nvPr/>
        </p:nvSpPr>
        <p:spPr>
          <a:xfrm>
            <a:off x="8903126" y="4723502"/>
            <a:ext cx="351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Montserrat Medium" panose="00000600000000000000" pitchFamily="2" charset="0"/>
              </a:rPr>
              <a:t>The average price of a smartphone in ASEAN region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5B2C6D-AEDC-B649-8BA1-252BFE7E5F35}"/>
              </a:ext>
            </a:extLst>
          </p:cNvPr>
          <p:cNvSpPr txBox="1"/>
          <p:nvPr/>
        </p:nvSpPr>
        <p:spPr>
          <a:xfrm>
            <a:off x="4944173" y="2812592"/>
            <a:ext cx="357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Montserrat ExtraBold" panose="00000900000000000000" pitchFamily="2" charset="0"/>
              </a:rPr>
              <a:t>$168</a:t>
            </a:r>
            <a:endParaRPr lang="en-GB" sz="4000">
              <a:latin typeface="Montserrat ExtraBold" panose="000009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8A854E-092E-AA40-9E4B-3C7C451891D7}"/>
              </a:ext>
            </a:extLst>
          </p:cNvPr>
          <p:cNvSpPr txBox="1"/>
          <p:nvPr/>
        </p:nvSpPr>
        <p:spPr>
          <a:xfrm>
            <a:off x="4949251" y="3519437"/>
            <a:ext cx="360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Montserrat Medium" panose="00000600000000000000" pitchFamily="2" charset="0"/>
              </a:rPr>
              <a:t>Cost per capita for every connection of sanitation infrastructures</a:t>
            </a:r>
            <a:endParaRPr lang="en-GB" sz="1600">
              <a:latin typeface="Montserrat Medium" panose="00000600000000000000" pitchFamily="2" charset="0"/>
            </a:endParaRPr>
          </a:p>
        </p:txBody>
      </p:sp>
      <p:pic>
        <p:nvPicPr>
          <p:cNvPr id="41" name="Graphic 40" descr="Coins outline">
            <a:extLst>
              <a:ext uri="{FF2B5EF4-FFF2-40B4-BE49-F238E27FC236}">
                <a16:creationId xmlns:a16="http://schemas.microsoft.com/office/drawing/2014/main" id="{51C2A331-C851-D842-AD7E-E6B4D5E51B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1692" y="2624277"/>
            <a:ext cx="914400" cy="91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0240D0B-6F9F-5944-B8CD-B89B89DEAB0A}"/>
              </a:ext>
            </a:extLst>
          </p:cNvPr>
          <p:cNvGrpSpPr/>
          <p:nvPr/>
        </p:nvGrpSpPr>
        <p:grpSpPr>
          <a:xfrm>
            <a:off x="10066856" y="3950285"/>
            <a:ext cx="792886" cy="609833"/>
            <a:chOff x="10823867" y="1521540"/>
            <a:chExt cx="1050780" cy="838200"/>
          </a:xfrm>
          <a:solidFill>
            <a:schemeClr val="accent4"/>
          </a:solidFill>
        </p:grpSpPr>
        <p:sp>
          <p:nvSpPr>
            <p:cNvPr id="43" name="Graphic 52" descr="Smart Phone with solid fill">
              <a:extLst>
                <a:ext uri="{FF2B5EF4-FFF2-40B4-BE49-F238E27FC236}">
                  <a16:creationId xmlns:a16="http://schemas.microsoft.com/office/drawing/2014/main" id="{E837FF7C-9E0E-CB41-9802-5B664CB75D50}"/>
                </a:ext>
              </a:extLst>
            </p:cNvPr>
            <p:cNvSpPr/>
            <p:nvPr/>
          </p:nvSpPr>
          <p:spPr>
            <a:xfrm>
              <a:off x="11417447" y="1521540"/>
              <a:ext cx="457200" cy="83820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Graphic 12" descr="Smart Phone with solid fill">
              <a:extLst>
                <a:ext uri="{FF2B5EF4-FFF2-40B4-BE49-F238E27FC236}">
                  <a16:creationId xmlns:a16="http://schemas.microsoft.com/office/drawing/2014/main" id="{D412318C-B588-1B41-AF00-EE0326091C60}"/>
                </a:ext>
              </a:extLst>
            </p:cNvPr>
            <p:cNvSpPr/>
            <p:nvPr/>
          </p:nvSpPr>
          <p:spPr>
            <a:xfrm>
              <a:off x="10823867" y="1521540"/>
              <a:ext cx="457200" cy="838200"/>
            </a:xfrm>
            <a:custGeom>
              <a:avLst/>
              <a:gdLst>
                <a:gd name="connsiteX0" fmla="*/ 400050 w 457200"/>
                <a:gd name="connsiteY0" fmla="*/ 723900 h 838200"/>
                <a:gd name="connsiteX1" fmla="*/ 57150 w 457200"/>
                <a:gd name="connsiteY1" fmla="*/ 723900 h 838200"/>
                <a:gd name="connsiteX2" fmla="*/ 57150 w 457200"/>
                <a:gd name="connsiteY2" fmla="*/ 114300 h 838200"/>
                <a:gd name="connsiteX3" fmla="*/ 400050 w 457200"/>
                <a:gd name="connsiteY3" fmla="*/ 114300 h 838200"/>
                <a:gd name="connsiteX4" fmla="*/ 400050 w 457200"/>
                <a:gd name="connsiteY4" fmla="*/ 723900 h 838200"/>
                <a:gd name="connsiteX5" fmla="*/ 190500 w 457200"/>
                <a:gd name="connsiteY5" fmla="*/ 38100 h 838200"/>
                <a:gd name="connsiteX6" fmla="*/ 266700 w 457200"/>
                <a:gd name="connsiteY6" fmla="*/ 38100 h 838200"/>
                <a:gd name="connsiteX7" fmla="*/ 285750 w 457200"/>
                <a:gd name="connsiteY7" fmla="*/ 57150 h 838200"/>
                <a:gd name="connsiteX8" fmla="*/ 266700 w 457200"/>
                <a:gd name="connsiteY8" fmla="*/ 76200 h 838200"/>
                <a:gd name="connsiteX9" fmla="*/ 190500 w 457200"/>
                <a:gd name="connsiteY9" fmla="*/ 76200 h 838200"/>
                <a:gd name="connsiteX10" fmla="*/ 171450 w 457200"/>
                <a:gd name="connsiteY10" fmla="*/ 57150 h 838200"/>
                <a:gd name="connsiteX11" fmla="*/ 190500 w 457200"/>
                <a:gd name="connsiteY11" fmla="*/ 38100 h 838200"/>
                <a:gd name="connsiteX12" fmla="*/ 438150 w 457200"/>
                <a:gd name="connsiteY12" fmla="*/ 0 h 838200"/>
                <a:gd name="connsiteX13" fmla="*/ 19050 w 457200"/>
                <a:gd name="connsiteY13" fmla="*/ 0 h 838200"/>
                <a:gd name="connsiteX14" fmla="*/ 0 w 457200"/>
                <a:gd name="connsiteY14" fmla="*/ 19050 h 838200"/>
                <a:gd name="connsiteX15" fmla="*/ 0 w 457200"/>
                <a:gd name="connsiteY15" fmla="*/ 819150 h 838200"/>
                <a:gd name="connsiteX16" fmla="*/ 19050 w 457200"/>
                <a:gd name="connsiteY16" fmla="*/ 838200 h 838200"/>
                <a:gd name="connsiteX17" fmla="*/ 438150 w 457200"/>
                <a:gd name="connsiteY17" fmla="*/ 838200 h 838200"/>
                <a:gd name="connsiteX18" fmla="*/ 457200 w 457200"/>
                <a:gd name="connsiteY18" fmla="*/ 819150 h 838200"/>
                <a:gd name="connsiteX19" fmla="*/ 457200 w 457200"/>
                <a:gd name="connsiteY19" fmla="*/ 19050 h 838200"/>
                <a:gd name="connsiteX20" fmla="*/ 438150 w 457200"/>
                <a:gd name="connsiteY20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7200" h="838200">
                  <a:moveTo>
                    <a:pt x="400050" y="723900"/>
                  </a:moveTo>
                  <a:lnTo>
                    <a:pt x="57150" y="723900"/>
                  </a:lnTo>
                  <a:lnTo>
                    <a:pt x="57150" y="114300"/>
                  </a:lnTo>
                  <a:lnTo>
                    <a:pt x="400050" y="114300"/>
                  </a:lnTo>
                  <a:lnTo>
                    <a:pt x="400050" y="723900"/>
                  </a:lnTo>
                  <a:close/>
                  <a:moveTo>
                    <a:pt x="190500" y="38100"/>
                  </a:moveTo>
                  <a:lnTo>
                    <a:pt x="266700" y="38100"/>
                  </a:ln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lnTo>
                    <a:pt x="190500" y="76200"/>
                  </a:lnTo>
                  <a:cubicBezTo>
                    <a:pt x="180023" y="76200"/>
                    <a:pt x="171450" y="67628"/>
                    <a:pt x="171450" y="57150"/>
                  </a:cubicBezTo>
                  <a:cubicBezTo>
                    <a:pt x="171450" y="46672"/>
                    <a:pt x="180023" y="38100"/>
                    <a:pt x="190500" y="38100"/>
                  </a:cubicBezTo>
                  <a:close/>
                  <a:moveTo>
                    <a:pt x="438150" y="0"/>
                  </a:moveTo>
                  <a:lnTo>
                    <a:pt x="19050" y="0"/>
                  </a:lnTo>
                  <a:cubicBezTo>
                    <a:pt x="8572" y="0"/>
                    <a:pt x="0" y="8573"/>
                    <a:pt x="0" y="19050"/>
                  </a:cubicBezTo>
                  <a:lnTo>
                    <a:pt x="0" y="819150"/>
                  </a:lnTo>
                  <a:cubicBezTo>
                    <a:pt x="0" y="829628"/>
                    <a:pt x="8572" y="838200"/>
                    <a:pt x="19050" y="838200"/>
                  </a:cubicBezTo>
                  <a:lnTo>
                    <a:pt x="438150" y="838200"/>
                  </a:lnTo>
                  <a:cubicBezTo>
                    <a:pt x="448628" y="838200"/>
                    <a:pt x="457200" y="829628"/>
                    <a:pt x="457200" y="819150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B6AE0B1-36D6-FA44-BEAB-6530FED6E38E}"/>
              </a:ext>
            </a:extLst>
          </p:cNvPr>
          <p:cNvSpPr txBox="1"/>
          <p:nvPr/>
        </p:nvSpPr>
        <p:spPr>
          <a:xfrm>
            <a:off x="8157467" y="3982970"/>
            <a:ext cx="1049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>
                <a:latin typeface="Montserrat ExtraBold" panose="00000900000000000000" pitchFamily="2" charset="0"/>
              </a:rPr>
              <a:t>= </a:t>
            </a:r>
            <a:endParaRPr lang="en-GB" sz="5000">
              <a:latin typeface="Montserrat ExtraBold" panose="000009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6AE56F-5332-8343-A20F-3D67F50C228A}"/>
              </a:ext>
            </a:extLst>
          </p:cNvPr>
          <p:cNvSpPr txBox="1"/>
          <p:nvPr/>
        </p:nvSpPr>
        <p:spPr>
          <a:xfrm>
            <a:off x="8157467" y="1983626"/>
            <a:ext cx="1049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>
                <a:latin typeface="Montserrat ExtraBold" panose="00000900000000000000" pitchFamily="2" charset="0"/>
              </a:rPr>
              <a:t>= </a:t>
            </a:r>
            <a:endParaRPr lang="en-GB" sz="5000">
              <a:latin typeface="Montserrat ExtraBold" panose="000009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C3FD9B-C5EE-E74B-8FC9-CA142A7C57C7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ADB (2017), The Alliance For Affordable Internet (2020)</a:t>
            </a:r>
          </a:p>
        </p:txBody>
      </p:sp>
    </p:spTree>
    <p:extLst>
      <p:ext uri="{BB962C8B-B14F-4D97-AF65-F5344CB8AC3E}">
        <p14:creationId xmlns:p14="http://schemas.microsoft.com/office/powerpoint/2010/main" val="193239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177004" y="2549024"/>
            <a:ext cx="4139614" cy="2616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 u="sng">
                <a:solidFill>
                  <a:schemeClr val="bg1"/>
                </a:solidFill>
                <a:latin typeface="Montserrat Black" panose="00000A00000000000000" pitchFamily="2" charset="0"/>
              </a:rPr>
              <a:t>3</a:t>
            </a:r>
            <a:r>
              <a:rPr lang="en-US" sz="2000" b="1" u="sng" baseline="30000">
                <a:solidFill>
                  <a:schemeClr val="bg1"/>
                </a:solidFill>
                <a:latin typeface="Montserrat Black" panose="00000A00000000000000" pitchFamily="2" charset="0"/>
              </a:rPr>
              <a:t>rd</a:t>
            </a:r>
            <a:r>
              <a:rPr lang="en-US" sz="2000" b="1" u="sng">
                <a:solidFill>
                  <a:schemeClr val="bg1"/>
                </a:solidFill>
                <a:latin typeface="Montserrat Black" panose="00000A00000000000000" pitchFamily="2" charset="0"/>
              </a:rPr>
              <a:t> Root Cause</a:t>
            </a:r>
          </a:p>
          <a:p>
            <a:pPr>
              <a:lnSpc>
                <a:spcPct val="100000"/>
              </a:lnSpc>
            </a:pPr>
            <a:endParaRPr lang="en-US" sz="2000" b="1" u="sng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09324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  <a:sym typeface="Wingdings" pitchFamily="2" charset="2"/>
              </a:rPr>
              <a:t>Lagging investment delays slum dwellers’ access into basic sanitation systems </a:t>
            </a: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F4C713D-C4F8-3848-A56F-5AE57F63675A}"/>
              </a:ext>
            </a:extLst>
          </p:cNvPr>
          <p:cNvSpPr/>
          <p:nvPr/>
        </p:nvSpPr>
        <p:spPr>
          <a:xfrm>
            <a:off x="8605127" y="5454352"/>
            <a:ext cx="1817914" cy="321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350471C-790E-B848-9350-7C24BA7B21C0}"/>
              </a:ext>
            </a:extLst>
          </p:cNvPr>
          <p:cNvSpPr txBox="1">
            <a:spLocks/>
          </p:cNvSpPr>
          <p:nvPr/>
        </p:nvSpPr>
        <p:spPr>
          <a:xfrm>
            <a:off x="146008" y="3626999"/>
            <a:ext cx="4347615" cy="2616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ACCESS HINDRANCE DUE TO 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accent5"/>
                </a:solidFill>
                <a:latin typeface="Montserrat Black" panose="00000A00000000000000" pitchFamily="2" charset="0"/>
              </a:rPr>
              <a:t>INADEQUATE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accent5"/>
                </a:solidFill>
                <a:latin typeface="Montserrat Black" panose="00000A00000000000000" pitchFamily="2" charset="0"/>
              </a:rPr>
              <a:t>INVESTMENT</a:t>
            </a:r>
          </a:p>
          <a:p>
            <a:pPr>
              <a:lnSpc>
                <a:spcPct val="100000"/>
              </a:lnSpc>
            </a:pPr>
            <a:endParaRPr lang="en-US" sz="2500" b="1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A4A675-EAAB-BD4C-AABB-62A018976498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ADB (2017)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4C32B1-3A16-BA4E-9176-FEC8DDCCC54F}"/>
              </a:ext>
            </a:extLst>
          </p:cNvPr>
          <p:cNvSpPr txBox="1"/>
          <p:nvPr/>
        </p:nvSpPr>
        <p:spPr>
          <a:xfrm>
            <a:off x="5017715" y="1398864"/>
            <a:ext cx="3778926" cy="55032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38DBE4-6022-CD4C-A230-B02213BE947A}"/>
              </a:ext>
            </a:extLst>
          </p:cNvPr>
          <p:cNvSpPr txBox="1"/>
          <p:nvPr/>
        </p:nvSpPr>
        <p:spPr>
          <a:xfrm>
            <a:off x="4970573" y="1464448"/>
            <a:ext cx="3778928" cy="55399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F94901-E93B-DD4A-8F14-9F102E178944}"/>
              </a:ext>
            </a:extLst>
          </p:cNvPr>
          <p:cNvSpPr txBox="1"/>
          <p:nvPr/>
        </p:nvSpPr>
        <p:spPr>
          <a:xfrm>
            <a:off x="5193529" y="154490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 Medium" pitchFamily="2" charset="77"/>
              </a:rPr>
              <a:t>Total Sanitation Investment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14497A-6B4A-4C4A-BC65-5759A7A19AFF}"/>
              </a:ext>
            </a:extLst>
          </p:cNvPr>
          <p:cNvSpPr txBox="1"/>
          <p:nvPr/>
        </p:nvSpPr>
        <p:spPr>
          <a:xfrm>
            <a:off x="4996081" y="3772390"/>
            <a:ext cx="3753419" cy="55032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33702-8866-5A43-B9B7-6B0EDE07AD91}"/>
              </a:ext>
            </a:extLst>
          </p:cNvPr>
          <p:cNvSpPr txBox="1"/>
          <p:nvPr/>
        </p:nvSpPr>
        <p:spPr>
          <a:xfrm>
            <a:off x="4949564" y="3837117"/>
            <a:ext cx="3728568" cy="55399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C8F769-42FE-7042-ADBF-A4A387D13543}"/>
              </a:ext>
            </a:extLst>
          </p:cNvPr>
          <p:cNvSpPr txBox="1"/>
          <p:nvPr/>
        </p:nvSpPr>
        <p:spPr>
          <a:xfrm>
            <a:off x="5193528" y="3929162"/>
            <a:ext cx="32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 Medium" pitchFamily="2" charset="77"/>
              </a:rPr>
              <a:t>Public-Private Investment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EA054-4A96-9243-9919-B3462CDFA5E3}"/>
              </a:ext>
            </a:extLst>
          </p:cNvPr>
          <p:cNvSpPr/>
          <p:nvPr/>
        </p:nvSpPr>
        <p:spPr>
          <a:xfrm>
            <a:off x="6166255" y="4586446"/>
            <a:ext cx="1496022" cy="145841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7981A94-6603-E645-B0A7-E847B9704B77}"/>
              </a:ext>
            </a:extLst>
          </p:cNvPr>
          <p:cNvSpPr/>
          <p:nvPr/>
        </p:nvSpPr>
        <p:spPr>
          <a:xfrm>
            <a:off x="9188236" y="4586446"/>
            <a:ext cx="1496022" cy="145841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70" name="Graphic 69" descr="Caret Up with solid fill">
            <a:extLst>
              <a:ext uri="{FF2B5EF4-FFF2-40B4-BE49-F238E27FC236}">
                <a16:creationId xmlns:a16="http://schemas.microsoft.com/office/drawing/2014/main" id="{7EE27032-7E35-F342-8CEF-024F554E4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829031" y="4690555"/>
            <a:ext cx="1210274" cy="121027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6C0FEFD-762F-864A-A30A-51B4D6743EE9}"/>
              </a:ext>
            </a:extLst>
          </p:cNvPr>
          <p:cNvSpPr txBox="1"/>
          <p:nvPr/>
        </p:nvSpPr>
        <p:spPr>
          <a:xfrm>
            <a:off x="6308994" y="5035360"/>
            <a:ext cx="1210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Montserrat ExtraBold" panose="00000900000000000000" pitchFamily="2" charset="0"/>
              </a:rPr>
              <a:t>100%</a:t>
            </a:r>
            <a:endParaRPr lang="en-GB" sz="300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9C0904-39B4-D74D-A20B-6C02A84D113C}"/>
              </a:ext>
            </a:extLst>
          </p:cNvPr>
          <p:cNvSpPr txBox="1"/>
          <p:nvPr/>
        </p:nvSpPr>
        <p:spPr>
          <a:xfrm>
            <a:off x="9330975" y="5018693"/>
            <a:ext cx="1210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1"/>
                </a:solidFill>
                <a:latin typeface="Montserrat ExtraBold" panose="00000900000000000000" pitchFamily="2" charset="0"/>
              </a:rPr>
              <a:t>0%</a:t>
            </a:r>
            <a:endParaRPr lang="en-GB" sz="300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3B9506-9A92-3742-B937-511971BD7B9F}"/>
              </a:ext>
            </a:extLst>
          </p:cNvPr>
          <p:cNvSpPr txBox="1"/>
          <p:nvPr/>
        </p:nvSpPr>
        <p:spPr>
          <a:xfrm>
            <a:off x="6537307" y="6115886"/>
            <a:ext cx="112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Montserrat Medium" panose="00000600000000000000" pitchFamily="2" charset="0"/>
              </a:rPr>
              <a:t>Public</a:t>
            </a:r>
            <a:endParaRPr lang="en-GB" sz="1600" b="1">
              <a:latin typeface="Montserrat Medium" panose="000006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5F89C-5510-2E41-BD0A-4A1C959EF5DE}"/>
              </a:ext>
            </a:extLst>
          </p:cNvPr>
          <p:cNvSpPr txBox="1"/>
          <p:nvPr/>
        </p:nvSpPr>
        <p:spPr>
          <a:xfrm>
            <a:off x="9514084" y="6111661"/>
            <a:ext cx="112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Montserrat Medium" panose="00000600000000000000" pitchFamily="2" charset="0"/>
              </a:rPr>
              <a:t>Private </a:t>
            </a:r>
            <a:endParaRPr lang="en-GB" sz="1600" b="1">
              <a:latin typeface="Montserrat Medium" panose="00000600000000000000" pitchFamily="2" charset="0"/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3C0DDC93-497A-4ADC-AA9C-C58D2B378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312627"/>
              </p:ext>
            </p:extLst>
          </p:nvPr>
        </p:nvGraphicFramePr>
        <p:xfrm>
          <a:off x="4216923" y="2097136"/>
          <a:ext cx="9072949" cy="1210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44F4263-F2BA-493C-A7A0-E4B9883F011C}"/>
              </a:ext>
            </a:extLst>
          </p:cNvPr>
          <p:cNvSpPr txBox="1"/>
          <p:nvPr/>
        </p:nvSpPr>
        <p:spPr>
          <a:xfrm>
            <a:off x="6166255" y="2213777"/>
            <a:ext cx="1353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Montserrat Medium" panose="00000600000000000000" pitchFamily="2" charset="0"/>
              </a:rPr>
              <a:t>2017 Actual </a:t>
            </a:r>
            <a:endParaRPr lang="en-GB" sz="1400" b="1">
              <a:latin typeface="Montserrat Medium" panose="00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0CD0C9-5D97-4B3F-9464-050E05924A3B}"/>
              </a:ext>
            </a:extLst>
          </p:cNvPr>
          <p:cNvSpPr txBox="1"/>
          <p:nvPr/>
        </p:nvSpPr>
        <p:spPr>
          <a:xfrm>
            <a:off x="9285773" y="2216504"/>
            <a:ext cx="1353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Montserrat Medium" panose="00000600000000000000" pitchFamily="2" charset="0"/>
              </a:rPr>
              <a:t>2017 Target </a:t>
            </a:r>
            <a:endParaRPr lang="en-GB" sz="1400" b="1">
              <a:latin typeface="Montserrat Medium" panose="00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D2E00-4AA4-41A1-A715-646E8AF3E7D2}"/>
              </a:ext>
            </a:extLst>
          </p:cNvPr>
          <p:cNvSpPr txBox="1"/>
          <p:nvPr/>
        </p:nvSpPr>
        <p:spPr>
          <a:xfrm>
            <a:off x="10582811" y="2199259"/>
            <a:ext cx="1353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Montserrat Medium" panose="00000600000000000000" pitchFamily="2" charset="0"/>
              </a:rPr>
              <a:t>2025 Target </a:t>
            </a:r>
            <a:endParaRPr lang="en-GB" sz="1400" b="1">
              <a:latin typeface="Montserrat Medium" panose="00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62B76C-A0E1-4D28-9366-F0AA7DC3F10A}"/>
              </a:ext>
            </a:extLst>
          </p:cNvPr>
          <p:cNvSpPr txBox="1"/>
          <p:nvPr/>
        </p:nvSpPr>
        <p:spPr>
          <a:xfrm>
            <a:off x="10988195" y="3016766"/>
            <a:ext cx="82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Montserrat Medium" panose="00000600000000000000" pitchFamily="2" charset="0"/>
              </a:rPr>
              <a:t>$6.4 billion</a:t>
            </a:r>
            <a:endParaRPr lang="en-GB" sz="1400" b="1"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83A344-5667-4C01-81A5-05928FDC1AFB}"/>
              </a:ext>
            </a:extLst>
          </p:cNvPr>
          <p:cNvSpPr txBox="1"/>
          <p:nvPr/>
        </p:nvSpPr>
        <p:spPr>
          <a:xfrm>
            <a:off x="9855844" y="3016680"/>
            <a:ext cx="82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Montserrat Medium" panose="00000600000000000000" pitchFamily="2" charset="0"/>
              </a:rPr>
              <a:t>$5.2 billion</a:t>
            </a:r>
            <a:endParaRPr lang="en-GB" sz="1400" b="1">
              <a:latin typeface="Montserrat Medium" panose="00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576FFE-8DFA-426E-A2CE-744D3BE47129}"/>
              </a:ext>
            </a:extLst>
          </p:cNvPr>
          <p:cNvSpPr txBox="1"/>
          <p:nvPr/>
        </p:nvSpPr>
        <p:spPr>
          <a:xfrm>
            <a:off x="6439308" y="3022476"/>
            <a:ext cx="82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Montserrat Medium" panose="00000600000000000000" pitchFamily="2" charset="0"/>
              </a:rPr>
              <a:t>$1.9 billion</a:t>
            </a:r>
            <a:endParaRPr lang="en-GB" sz="1400" b="1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4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09324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</a:rPr>
              <a:t>Slum dwellers are more likely to face severe health issues than the rest of the population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E600A6-BF39-49A4-8E4F-13C5FD4DCABE}"/>
              </a:ext>
            </a:extLst>
          </p:cNvPr>
          <p:cNvCxnSpPr>
            <a:cxnSpLocks/>
          </p:cNvCxnSpPr>
          <p:nvPr/>
        </p:nvCxnSpPr>
        <p:spPr>
          <a:xfrm>
            <a:off x="8250060" y="4419600"/>
            <a:ext cx="3062265" cy="1016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6DF28B-CCD2-42B8-9BE7-72E1066C41A9}"/>
              </a:ext>
            </a:extLst>
          </p:cNvPr>
          <p:cNvSpPr/>
          <p:nvPr/>
        </p:nvSpPr>
        <p:spPr>
          <a:xfrm>
            <a:off x="6327972" y="4536016"/>
            <a:ext cx="1714991" cy="17025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Montserrat Medium" panose="00000600000000000000" pitchFamily="2" charset="0"/>
              </a:rPr>
              <a:t>Slum dwellers</a:t>
            </a:r>
            <a:endParaRPr lang="en-GB" b="1">
              <a:solidFill>
                <a:sysClr val="windowText" lastClr="000000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C1567D-16BB-4C1B-831A-76144AD3472E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791808" y="4419600"/>
            <a:ext cx="458252" cy="365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8A49C2BC-1B62-4B78-947F-FC79967ED67B}"/>
              </a:ext>
            </a:extLst>
          </p:cNvPr>
          <p:cNvSpPr txBox="1">
            <a:spLocks/>
          </p:cNvSpPr>
          <p:nvPr/>
        </p:nvSpPr>
        <p:spPr>
          <a:xfrm>
            <a:off x="119276" y="1801120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CONSEQUENCES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accent4"/>
                </a:solidFill>
                <a:latin typeface="Montserrat Black" panose="00000A00000000000000" pitchFamily="2" charset="0"/>
              </a:rPr>
              <a:t>THE SNOWBALL EFFECT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79520D-3F58-4061-8E50-854C2134F9A8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</a:t>
            </a:r>
            <a:r>
              <a:rPr lang="en-US" sz="800" i="1" err="1">
                <a:solidFill>
                  <a:schemeClr val="tx1"/>
                </a:solidFill>
                <a:latin typeface="Montserrat Light" pitchFamily="2" charset="77"/>
              </a:rPr>
              <a:t>Mberu</a:t>
            </a:r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 et. al (2016), Mannan (2018)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9E26B-018D-CA4C-B68C-1F14F684120B}"/>
              </a:ext>
            </a:extLst>
          </p:cNvPr>
          <p:cNvSpPr txBox="1"/>
          <p:nvPr/>
        </p:nvSpPr>
        <p:spPr>
          <a:xfrm>
            <a:off x="8250059" y="4564301"/>
            <a:ext cx="43316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Montserrat Medium" panose="00000600000000000000" pitchFamily="2" charset="0"/>
              </a:rPr>
              <a:t>Infant Mortality Rate is </a:t>
            </a:r>
          </a:p>
          <a:p>
            <a:r>
              <a:rPr lang="en-US" sz="3000" b="1">
                <a:solidFill>
                  <a:srgbClr val="C00000"/>
                </a:solidFill>
                <a:latin typeface="Montserrat Medium" panose="00000600000000000000" pitchFamily="2" charset="0"/>
              </a:rPr>
              <a:t>   2-3x</a:t>
            </a:r>
            <a:r>
              <a:rPr lang="en-US" sz="1500">
                <a:latin typeface="Montserrat Medium" panose="00000600000000000000" pitchFamily="2" charset="0"/>
              </a:rPr>
              <a:t> higher than other areas</a:t>
            </a:r>
          </a:p>
          <a:p>
            <a:pPr algn="ctr"/>
            <a:endParaRPr lang="en-US" sz="1700">
              <a:effectLst/>
              <a:latin typeface="Montserrat Medium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155BD0-F207-6841-930E-C865FB876AC4}"/>
              </a:ext>
            </a:extLst>
          </p:cNvPr>
          <p:cNvSpPr txBox="1"/>
          <p:nvPr/>
        </p:nvSpPr>
        <p:spPr>
          <a:xfrm>
            <a:off x="8252797" y="5443115"/>
            <a:ext cx="35186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>
                <a:latin typeface="Montserrat Medium" panose="00000600000000000000" pitchFamily="2" charset="0"/>
              </a:rPr>
              <a:t>Risk of major health diseases increases up to </a:t>
            </a:r>
            <a:r>
              <a:rPr lang="en-GB" sz="3000" b="1">
                <a:solidFill>
                  <a:srgbClr val="C00000"/>
                </a:solidFill>
                <a:latin typeface="Montserrat Medium" panose="00000600000000000000" pitchFamily="2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4449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</a:rPr>
              <a:t>Poor working conditions are putting sanitation workers’ lives at risk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E600A6-BF39-49A4-8E4F-13C5FD4DCABE}"/>
              </a:ext>
            </a:extLst>
          </p:cNvPr>
          <p:cNvCxnSpPr>
            <a:cxnSpLocks/>
          </p:cNvCxnSpPr>
          <p:nvPr/>
        </p:nvCxnSpPr>
        <p:spPr>
          <a:xfrm>
            <a:off x="8752005" y="3423918"/>
            <a:ext cx="3062265" cy="1016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9DF87F-2952-4801-8A55-521618E65AF3}"/>
              </a:ext>
            </a:extLst>
          </p:cNvPr>
          <p:cNvSpPr txBox="1"/>
          <p:nvPr/>
        </p:nvSpPr>
        <p:spPr>
          <a:xfrm>
            <a:off x="8752005" y="4824773"/>
            <a:ext cx="3676990" cy="10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ontserrat Medium" panose="00000600000000000000" pitchFamily="2" charset="0"/>
              </a:rPr>
              <a:t>High death rates</a:t>
            </a:r>
            <a:r>
              <a:rPr lang="en-US" sz="1400">
                <a:latin typeface="Montserrat Medium" panose="000006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Montserrat Medium" panose="00000600000000000000" pitchFamily="2" charset="0"/>
              </a:rPr>
              <a:t>9 deaths per 1000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47C10B-2C51-4929-959B-FBB957F530B1}"/>
              </a:ext>
            </a:extLst>
          </p:cNvPr>
          <p:cNvSpPr/>
          <p:nvPr/>
        </p:nvSpPr>
        <p:spPr>
          <a:xfrm>
            <a:off x="5746602" y="3408534"/>
            <a:ext cx="2855581" cy="28349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C94C40-098E-426C-9242-BD2DF92C752E}"/>
              </a:ext>
            </a:extLst>
          </p:cNvPr>
          <p:cNvSpPr/>
          <p:nvPr/>
        </p:nvSpPr>
        <p:spPr>
          <a:xfrm>
            <a:off x="6327972" y="4536016"/>
            <a:ext cx="1714991" cy="17025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Montserrat Medium" panose="00000600000000000000" pitchFamily="2" charset="0"/>
              </a:rPr>
              <a:t>Slum dwellers</a:t>
            </a:r>
            <a:endParaRPr lang="en-GB">
              <a:solidFill>
                <a:sysClr val="windowText" lastClr="000000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AF006-BD4D-4196-919E-39F13217AA0E}"/>
              </a:ext>
            </a:extLst>
          </p:cNvPr>
          <p:cNvSpPr txBox="1"/>
          <p:nvPr/>
        </p:nvSpPr>
        <p:spPr>
          <a:xfrm>
            <a:off x="6089987" y="3649110"/>
            <a:ext cx="216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Montserrat Medium" panose="00000600000000000000" pitchFamily="2" charset="0"/>
              </a:rPr>
              <a:t>Sanitation workers</a:t>
            </a:r>
            <a:endParaRPr lang="en-GB" sz="3600" b="1">
              <a:latin typeface="Montserrat Medium" panose="000006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65E904-3BF3-46A1-A0E0-BE299BCF6B0D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8183993" y="3434078"/>
            <a:ext cx="568012" cy="3896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DA5E27-C94F-1C4C-B06B-13446C105844}"/>
              </a:ext>
            </a:extLst>
          </p:cNvPr>
          <p:cNvSpPr txBox="1"/>
          <p:nvPr/>
        </p:nvSpPr>
        <p:spPr>
          <a:xfrm>
            <a:off x="8752005" y="3269396"/>
            <a:ext cx="3062265" cy="143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ontserrat Medium" panose="00000600000000000000" pitchFamily="2" charset="0"/>
              </a:rPr>
              <a:t>Engaged in </a:t>
            </a:r>
            <a:r>
              <a:rPr lang="en-US" sz="3000">
                <a:solidFill>
                  <a:srgbClr val="C00000"/>
                </a:solidFill>
                <a:latin typeface="Montserrat Medium" panose="00000600000000000000" pitchFamily="2" charset="0"/>
              </a:rPr>
              <a:t>“</a:t>
            </a:r>
            <a:r>
              <a:rPr lang="en-US" sz="3000" b="1">
                <a:solidFill>
                  <a:srgbClr val="C00000"/>
                </a:solidFill>
                <a:latin typeface="Montserrat Medium" panose="00000600000000000000" pitchFamily="2" charset="0"/>
              </a:rPr>
              <a:t>4Ds” </a:t>
            </a:r>
            <a:r>
              <a:rPr lang="en-US" sz="1500">
                <a:latin typeface="Montserrat Medium" panose="00000600000000000000" pitchFamily="2" charset="0"/>
              </a:rPr>
              <a:t>– Drudgery, Dangerous, Dirty, and Dehumanizing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4C96DA-00D5-D84B-B75B-2C8F0CB90008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Salve &amp; </a:t>
            </a:r>
            <a:r>
              <a:rPr lang="en-US" sz="800" i="1" err="1">
                <a:solidFill>
                  <a:schemeClr val="tx1"/>
                </a:solidFill>
                <a:latin typeface="Montserrat Light" pitchFamily="2" charset="77"/>
              </a:rPr>
              <a:t>Jungari</a:t>
            </a:r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 (2020)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ED36A6D-6140-4133-99B0-A4BEAF1599EE}"/>
              </a:ext>
            </a:extLst>
          </p:cNvPr>
          <p:cNvSpPr txBox="1">
            <a:spLocks/>
          </p:cNvSpPr>
          <p:nvPr/>
        </p:nvSpPr>
        <p:spPr>
          <a:xfrm>
            <a:off x="119276" y="1801120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CONSEQUENCES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accent4"/>
                </a:solidFill>
                <a:latin typeface="Montserrat Black" panose="00000A00000000000000" pitchFamily="2" charset="0"/>
              </a:rPr>
              <a:t>THE SNOWBALL EFFECT</a:t>
            </a:r>
          </a:p>
        </p:txBody>
      </p:sp>
    </p:spTree>
    <p:extLst>
      <p:ext uri="{BB962C8B-B14F-4D97-AF65-F5344CB8AC3E}">
        <p14:creationId xmlns:p14="http://schemas.microsoft.com/office/powerpoint/2010/main" val="276399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</a:rPr>
              <a:t>Urban areas are suffering from environmental pollution caused by slum areas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E600A6-BF39-49A4-8E4F-13C5FD4DCABE}"/>
              </a:ext>
            </a:extLst>
          </p:cNvPr>
          <p:cNvCxnSpPr>
            <a:cxnSpLocks/>
          </p:cNvCxnSpPr>
          <p:nvPr/>
        </p:nvCxnSpPr>
        <p:spPr>
          <a:xfrm>
            <a:off x="8892398" y="2558756"/>
            <a:ext cx="295375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9DF87F-2952-4801-8A55-521618E65AF3}"/>
              </a:ext>
            </a:extLst>
          </p:cNvPr>
          <p:cNvSpPr txBox="1"/>
          <p:nvPr/>
        </p:nvSpPr>
        <p:spPr>
          <a:xfrm>
            <a:off x="9092719" y="2547775"/>
            <a:ext cx="3154252" cy="120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C00000"/>
                </a:solidFill>
                <a:latin typeface="Montserrat Medium" panose="00000600000000000000" pitchFamily="2" charset="0"/>
              </a:rPr>
              <a:t>25%</a:t>
            </a:r>
            <a:r>
              <a:rPr lang="en-US" sz="2000">
                <a:solidFill>
                  <a:srgbClr val="C00000"/>
                </a:solidFill>
                <a:latin typeface="Montserrat Medium" panose="00000600000000000000" pitchFamily="2" charset="0"/>
              </a:rPr>
              <a:t> </a:t>
            </a:r>
            <a:r>
              <a:rPr lang="en-US" sz="1500">
                <a:latin typeface="Montserrat Medium" panose="00000600000000000000" pitchFamily="2" charset="0"/>
              </a:rPr>
              <a:t>of all deaths are caused by water pollution issues from slum areas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290AF-88E6-48FC-B60A-BB3374A396BC}"/>
              </a:ext>
            </a:extLst>
          </p:cNvPr>
          <p:cNvSpPr txBox="1"/>
          <p:nvPr/>
        </p:nvSpPr>
        <p:spPr>
          <a:xfrm>
            <a:off x="9098802" y="3833836"/>
            <a:ext cx="3133833" cy="74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ontserrat Medium" panose="00000600000000000000" pitchFamily="2" charset="0"/>
              </a:rPr>
              <a:t>Raising level of air pollution in surrounding area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C584E3-BA6E-406A-A05D-14FA9E623744}"/>
              </a:ext>
            </a:extLst>
          </p:cNvPr>
          <p:cNvSpPr/>
          <p:nvPr/>
        </p:nvSpPr>
        <p:spPr>
          <a:xfrm>
            <a:off x="5212150" y="2381010"/>
            <a:ext cx="3885699" cy="38575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C394BE-AB6A-4D1F-BC79-D4E49DAA5389}"/>
              </a:ext>
            </a:extLst>
          </p:cNvPr>
          <p:cNvSpPr/>
          <p:nvPr/>
        </p:nvSpPr>
        <p:spPr>
          <a:xfrm>
            <a:off x="5746602" y="3408534"/>
            <a:ext cx="2855581" cy="28349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2EBC5-887A-4979-BC34-2C7D2CA38891}"/>
              </a:ext>
            </a:extLst>
          </p:cNvPr>
          <p:cNvSpPr/>
          <p:nvPr/>
        </p:nvSpPr>
        <p:spPr>
          <a:xfrm>
            <a:off x="6351122" y="4536016"/>
            <a:ext cx="1714991" cy="17025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Montserrat Medium" panose="00000600000000000000" pitchFamily="2" charset="0"/>
              </a:rPr>
              <a:t>Slum dwellers</a:t>
            </a:r>
            <a:endParaRPr lang="en-GB">
              <a:solidFill>
                <a:sysClr val="windowText" lastClr="000000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E4B4D-5AB2-4843-839A-CFC9CCF2FDEF}"/>
              </a:ext>
            </a:extLst>
          </p:cNvPr>
          <p:cNvSpPr txBox="1"/>
          <p:nvPr/>
        </p:nvSpPr>
        <p:spPr>
          <a:xfrm>
            <a:off x="6092469" y="3722057"/>
            <a:ext cx="216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ontserrat Medium" panose="00000600000000000000" pitchFamily="2" charset="0"/>
              </a:rPr>
              <a:t>Sanitation workers</a:t>
            </a:r>
            <a:endParaRPr lang="en-GB" sz="3600">
              <a:latin typeface="Montserrat Medium" panose="00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57C456-1079-4DED-A779-9AEE86BE21D6}"/>
              </a:ext>
            </a:extLst>
          </p:cNvPr>
          <p:cNvSpPr txBox="1"/>
          <p:nvPr/>
        </p:nvSpPr>
        <p:spPr>
          <a:xfrm>
            <a:off x="6068030" y="2547775"/>
            <a:ext cx="216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Montserrat Medium" panose="00000600000000000000" pitchFamily="2" charset="0"/>
              </a:rPr>
              <a:t>Urban community</a:t>
            </a:r>
            <a:endParaRPr lang="en-GB" b="1">
              <a:latin typeface="Montserrat Medium" panose="000006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3DFB34-96E9-4A09-8F8D-8E3857EA710A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8528802" y="2547775"/>
            <a:ext cx="363596" cy="3981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5DB77CB-128F-4837-8F32-2DA974C3F515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</a:t>
            </a:r>
            <a:r>
              <a:rPr lang="en-US" sz="800" i="1" err="1">
                <a:solidFill>
                  <a:schemeClr val="tx1"/>
                </a:solidFill>
                <a:latin typeface="Montserrat Light" pitchFamily="2" charset="77"/>
              </a:rPr>
              <a:t>Senn</a:t>
            </a:r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 &amp; </a:t>
            </a:r>
            <a:r>
              <a:rPr lang="en-US" sz="800" i="1" err="1">
                <a:solidFill>
                  <a:schemeClr val="tx1"/>
                </a:solidFill>
                <a:latin typeface="Montserrat Light" pitchFamily="2" charset="77"/>
              </a:rPr>
              <a:t>Spuhler</a:t>
            </a:r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 (2013)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48BF1B3-E98B-48B7-8D5D-D7D2855D3C48}"/>
              </a:ext>
            </a:extLst>
          </p:cNvPr>
          <p:cNvSpPr txBox="1">
            <a:spLocks/>
          </p:cNvSpPr>
          <p:nvPr/>
        </p:nvSpPr>
        <p:spPr>
          <a:xfrm>
            <a:off x="119276" y="1801120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CONSEQUENCES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accent4"/>
                </a:solidFill>
                <a:latin typeface="Montserrat Black" panose="00000A00000000000000" pitchFamily="2" charset="0"/>
              </a:rPr>
              <a:t>THE SNOWBALL EFFECT</a:t>
            </a:r>
          </a:p>
        </p:txBody>
      </p:sp>
    </p:spTree>
    <p:extLst>
      <p:ext uri="{BB962C8B-B14F-4D97-AF65-F5344CB8AC3E}">
        <p14:creationId xmlns:p14="http://schemas.microsoft.com/office/powerpoint/2010/main" val="81230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9CD681F-9D91-4B78-B38B-5B667A01EE60}"/>
              </a:ext>
            </a:extLst>
          </p:cNvPr>
          <p:cNvSpPr/>
          <p:nvPr/>
        </p:nvSpPr>
        <p:spPr>
          <a:xfrm>
            <a:off x="4719883" y="1437255"/>
            <a:ext cx="4836330" cy="48013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C7558E-52C1-4DB5-8091-0EE34BA22516}"/>
              </a:ext>
            </a:extLst>
          </p:cNvPr>
          <p:cNvSpPr/>
          <p:nvPr/>
        </p:nvSpPr>
        <p:spPr>
          <a:xfrm>
            <a:off x="5223725" y="2381010"/>
            <a:ext cx="3885699" cy="38575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148DF-7981-4314-BACB-3AB54EB83A3D}"/>
              </a:ext>
            </a:extLst>
          </p:cNvPr>
          <p:cNvSpPr/>
          <p:nvPr/>
        </p:nvSpPr>
        <p:spPr>
          <a:xfrm>
            <a:off x="5758177" y="3408534"/>
            <a:ext cx="2855581" cy="28349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A697ABB-2845-4B60-89BA-FD7EA0F07041}"/>
              </a:ext>
            </a:extLst>
          </p:cNvPr>
          <p:cNvSpPr/>
          <p:nvPr/>
        </p:nvSpPr>
        <p:spPr>
          <a:xfrm>
            <a:off x="6362697" y="4536016"/>
            <a:ext cx="1714991" cy="17025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Montserrat Medium" panose="00000600000000000000" pitchFamily="2" charset="0"/>
              </a:rPr>
              <a:t>Slum dwellers</a:t>
            </a:r>
            <a:endParaRPr lang="en-GB">
              <a:solidFill>
                <a:sysClr val="windowText" lastClr="000000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19089-139A-4D53-B743-520BE56F95BF}"/>
              </a:ext>
            </a:extLst>
          </p:cNvPr>
          <p:cNvSpPr txBox="1"/>
          <p:nvPr/>
        </p:nvSpPr>
        <p:spPr>
          <a:xfrm>
            <a:off x="6104044" y="3722057"/>
            <a:ext cx="216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ontserrat Medium" panose="00000600000000000000" pitchFamily="2" charset="0"/>
              </a:rPr>
              <a:t>Sanitation workers</a:t>
            </a:r>
            <a:endParaRPr lang="en-GB" sz="3600">
              <a:latin typeface="Montserrat Medium" panose="000006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E3015-6393-4D5A-AB50-467DECD372C6}"/>
              </a:ext>
            </a:extLst>
          </p:cNvPr>
          <p:cNvSpPr txBox="1"/>
          <p:nvPr/>
        </p:nvSpPr>
        <p:spPr>
          <a:xfrm>
            <a:off x="6053643" y="1772927"/>
            <a:ext cx="216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Montserrat Medium" panose="00000600000000000000" pitchFamily="2" charset="0"/>
              </a:rPr>
              <a:t>ASEAN</a:t>
            </a:r>
            <a:endParaRPr lang="en-GB" b="1">
              <a:latin typeface="Montserrat Medium" panose="000006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ACFB5B-F4E4-4EEC-ACF5-55C199270677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8847949" y="1806587"/>
            <a:ext cx="505309" cy="33380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F4F01C-5A15-4D9B-90C9-EDC5C831EC0A}"/>
              </a:ext>
            </a:extLst>
          </p:cNvPr>
          <p:cNvSpPr txBox="1"/>
          <p:nvPr/>
        </p:nvSpPr>
        <p:spPr>
          <a:xfrm>
            <a:off x="9655863" y="2038692"/>
            <a:ext cx="2484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Montserrat Medium" panose="00000600000000000000" pitchFamily="2" charset="0"/>
              </a:rPr>
              <a:t>$500 million</a:t>
            </a:r>
          </a:p>
          <a:p>
            <a:r>
              <a:rPr lang="en-US" sz="1400">
                <a:latin typeface="Montserrat Medium" panose="00000600000000000000" pitchFamily="2" charset="0"/>
              </a:rPr>
              <a:t>related to waste cleaning and water quality issues</a:t>
            </a:r>
            <a:endParaRPr lang="en-GB" sz="1400">
              <a:latin typeface="Montserrat Medium" panose="000006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45BFDB-43AE-49D2-A704-88AB9E681E04}"/>
              </a:ext>
            </a:extLst>
          </p:cNvPr>
          <p:cNvSpPr txBox="1"/>
          <p:nvPr/>
        </p:nvSpPr>
        <p:spPr>
          <a:xfrm>
            <a:off x="9674220" y="3245003"/>
            <a:ext cx="239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Montserrat Medium" panose="00000600000000000000" pitchFamily="2" charset="0"/>
              </a:rPr>
              <a:t>$175 million </a:t>
            </a:r>
            <a:r>
              <a:rPr lang="en-US" sz="1400">
                <a:latin typeface="Montserrat Medium" panose="00000600000000000000" pitchFamily="2" charset="0"/>
              </a:rPr>
              <a:t>for healthcare and disease treatments</a:t>
            </a:r>
            <a:endParaRPr lang="en-GB" sz="1400">
              <a:latin typeface="Montserrat Medium" panose="00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A439D-02D3-410F-89D6-3740C399EA14}"/>
              </a:ext>
            </a:extLst>
          </p:cNvPr>
          <p:cNvSpPr txBox="1"/>
          <p:nvPr/>
        </p:nvSpPr>
        <p:spPr>
          <a:xfrm>
            <a:off x="9733400" y="5216238"/>
            <a:ext cx="2499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ontserrat Medium" panose="00000600000000000000" pitchFamily="2" charset="0"/>
              </a:rPr>
              <a:t>Up to </a:t>
            </a:r>
            <a:r>
              <a:rPr lang="en-US" sz="2800" b="1">
                <a:solidFill>
                  <a:srgbClr val="C00000"/>
                </a:solidFill>
                <a:latin typeface="Montserrat Medium" panose="00000600000000000000" pitchFamily="2" charset="0"/>
              </a:rPr>
              <a:t>2% drop </a:t>
            </a:r>
            <a:br>
              <a:rPr lang="en-US" sz="2800" b="1">
                <a:solidFill>
                  <a:srgbClr val="C00000"/>
                </a:solidFill>
                <a:latin typeface="Montserrat Medium" panose="00000600000000000000" pitchFamily="2" charset="0"/>
              </a:rPr>
            </a:br>
            <a:r>
              <a:rPr lang="en-US" sz="1400">
                <a:latin typeface="Montserrat Medium" panose="00000600000000000000" pitchFamily="2" charset="0"/>
              </a:rPr>
              <a:t>in ASEAN members’ </a:t>
            </a:r>
          </a:p>
          <a:p>
            <a:r>
              <a:rPr lang="en-US" sz="1400">
                <a:latin typeface="Montserrat Medium" panose="00000600000000000000" pitchFamily="2" charset="0"/>
              </a:rPr>
              <a:t>GDP growth rate</a:t>
            </a:r>
            <a:endParaRPr lang="en-GB" sz="1400">
              <a:latin typeface="Montserrat Medium" panose="00000600000000000000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56BB6BA-3EEE-4942-A0F3-3C61A3461F20}"/>
              </a:ext>
            </a:extLst>
          </p:cNvPr>
          <p:cNvSpPr txBox="1">
            <a:spLocks/>
          </p:cNvSpPr>
          <p:nvPr/>
        </p:nvSpPr>
        <p:spPr>
          <a:xfrm>
            <a:off x="5016512" y="390860"/>
            <a:ext cx="6273143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</a:rPr>
              <a:t>Poor sanitation and subsequent health issues are dragging ASEAN’s economic growth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F2BAB7-137F-4FA4-8DF1-761212898195}"/>
              </a:ext>
            </a:extLst>
          </p:cNvPr>
          <p:cNvSpPr txBox="1"/>
          <p:nvPr/>
        </p:nvSpPr>
        <p:spPr>
          <a:xfrm>
            <a:off x="6079605" y="2547775"/>
            <a:ext cx="216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ontserrat Medium" panose="00000600000000000000" pitchFamily="2" charset="0"/>
              </a:rPr>
              <a:t>Urban community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77225" y="1975721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CONSEQUENCES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accent5"/>
                </a:solidFill>
                <a:latin typeface="Montserrat Black" panose="00000A00000000000000" pitchFamily="2" charset="0"/>
              </a:rPr>
              <a:t>THE SNOWBALL EFFECT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F75D7C-2602-419F-923E-C15227F6E80B}"/>
              </a:ext>
            </a:extLst>
          </p:cNvPr>
          <p:cNvSpPr txBox="1"/>
          <p:nvPr/>
        </p:nvSpPr>
        <p:spPr>
          <a:xfrm>
            <a:off x="9353258" y="1431788"/>
            <a:ext cx="254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4"/>
                </a:solidFill>
                <a:latin typeface="Montserrat" pitchFamily="2" charset="77"/>
              </a:rPr>
              <a:t>Economic loss</a:t>
            </a:r>
            <a:endParaRPr lang="en-GB" b="1">
              <a:solidFill>
                <a:schemeClr val="accent4"/>
              </a:solidFill>
              <a:latin typeface="Montserrat" pitchFamily="2" charset="7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F3BBDF-83A0-4979-9E31-1EA3BF453B8D}"/>
              </a:ext>
            </a:extLst>
          </p:cNvPr>
          <p:cNvCxnSpPr>
            <a:cxnSpLocks/>
          </p:cNvCxnSpPr>
          <p:nvPr/>
        </p:nvCxnSpPr>
        <p:spPr>
          <a:xfrm>
            <a:off x="9353258" y="1801120"/>
            <a:ext cx="265801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26641B8-0C5E-4822-B8B0-8B5578FDA1CE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The World Bank (2008)</a:t>
            </a:r>
          </a:p>
        </p:txBody>
      </p:sp>
      <p:pic>
        <p:nvPicPr>
          <p:cNvPr id="30" name="Graphic 29" descr="Chevron arrows with solid fill">
            <a:extLst>
              <a:ext uri="{FF2B5EF4-FFF2-40B4-BE49-F238E27FC236}">
                <a16:creationId xmlns:a16="http://schemas.microsoft.com/office/drawing/2014/main" id="{0A2A72EA-53D7-164C-856C-B6F77AD65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10550868" y="4338279"/>
            <a:ext cx="738791" cy="7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5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35943" y="-2889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-46300" y="-34725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3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756BB6BA-3EEE-4942-A0F3-3C61A3461F20}"/>
              </a:ext>
            </a:extLst>
          </p:cNvPr>
          <p:cNvSpPr txBox="1">
            <a:spLocks/>
          </p:cNvSpPr>
          <p:nvPr/>
        </p:nvSpPr>
        <p:spPr>
          <a:xfrm>
            <a:off x="5016512" y="390860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3"/>
                </a:solidFill>
                <a:latin typeface="Montserrat" pitchFamily="2" charset="77"/>
              </a:rPr>
              <a:t>A summary of our analysis &amp; objective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114124" y="1975721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WHAT ARE WE TRYING TO SOLVE TODAY?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3770E1E-9EBD-704E-95D9-F7CEF42605B9}"/>
              </a:ext>
            </a:extLst>
          </p:cNvPr>
          <p:cNvSpPr txBox="1">
            <a:spLocks/>
          </p:cNvSpPr>
          <p:nvPr/>
        </p:nvSpPr>
        <p:spPr>
          <a:xfrm>
            <a:off x="5016512" y="1508994"/>
            <a:ext cx="2044043" cy="524033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350" b="1">
              <a:solidFill>
                <a:schemeClr val="accent3"/>
              </a:solidFill>
              <a:latin typeface="Montserrat Black" panose="00000A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876C35-7F7D-FF46-8B32-1B71C483451E}"/>
              </a:ext>
            </a:extLst>
          </p:cNvPr>
          <p:cNvSpPr txBox="1"/>
          <p:nvPr/>
        </p:nvSpPr>
        <p:spPr>
          <a:xfrm>
            <a:off x="5082366" y="1586344"/>
            <a:ext cx="191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effectLst/>
                <a:latin typeface="Montserrat" pitchFamily="2" charset="77"/>
              </a:rPr>
              <a:t>SOCIAL ISSUE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7DA756C-CB02-7441-B0C9-29E7DBBCEB49}"/>
              </a:ext>
            </a:extLst>
          </p:cNvPr>
          <p:cNvSpPr txBox="1">
            <a:spLocks/>
          </p:cNvSpPr>
          <p:nvPr/>
        </p:nvSpPr>
        <p:spPr>
          <a:xfrm>
            <a:off x="5016512" y="3464250"/>
            <a:ext cx="2044043" cy="524033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350" b="1">
              <a:solidFill>
                <a:srgbClr val="F0B333"/>
              </a:solidFill>
              <a:latin typeface="Montserrat Black" panose="00000A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AA97E3-BA65-9C45-82DB-EC98F3B4CE73}"/>
              </a:ext>
            </a:extLst>
          </p:cNvPr>
          <p:cNvSpPr txBox="1"/>
          <p:nvPr/>
        </p:nvSpPr>
        <p:spPr>
          <a:xfrm>
            <a:off x="5094325" y="3541600"/>
            <a:ext cx="195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Montserrat" pitchFamily="2" charset="77"/>
              </a:rPr>
              <a:t>ROOT CAUSES </a:t>
            </a:r>
            <a:endParaRPr lang="en-US" b="1">
              <a:effectLst/>
              <a:latin typeface="Montserrat" pitchFamily="2" charset="77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5C74E02F-485B-6C4F-8327-165415D77F50}"/>
              </a:ext>
            </a:extLst>
          </p:cNvPr>
          <p:cNvSpPr txBox="1">
            <a:spLocks/>
          </p:cNvSpPr>
          <p:nvPr/>
        </p:nvSpPr>
        <p:spPr>
          <a:xfrm>
            <a:off x="5016512" y="5414904"/>
            <a:ext cx="2044043" cy="524033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350" b="1">
              <a:solidFill>
                <a:srgbClr val="F0B333"/>
              </a:solidFill>
              <a:latin typeface="Montserrat Black" panose="00000A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0B1F4F-D9E0-F34F-A44E-1F169AB94070}"/>
              </a:ext>
            </a:extLst>
          </p:cNvPr>
          <p:cNvSpPr txBox="1"/>
          <p:nvPr/>
        </p:nvSpPr>
        <p:spPr>
          <a:xfrm>
            <a:off x="5153598" y="5492254"/>
            <a:ext cx="174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Montserrat" pitchFamily="2" charset="77"/>
              </a:rPr>
              <a:t>GOAL</a:t>
            </a:r>
            <a:endParaRPr lang="en-US" b="1">
              <a:effectLst/>
              <a:latin typeface="Montserrat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54F150-7FD4-AF42-91DA-3A8D8CFD0074}"/>
              </a:ext>
            </a:extLst>
          </p:cNvPr>
          <p:cNvSpPr txBox="1"/>
          <p:nvPr/>
        </p:nvSpPr>
        <p:spPr>
          <a:xfrm>
            <a:off x="7357318" y="1318204"/>
            <a:ext cx="4493262" cy="73879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B02CAC-1EB9-6844-ADC9-77FE372AA656}"/>
              </a:ext>
            </a:extLst>
          </p:cNvPr>
          <p:cNvSpPr txBox="1"/>
          <p:nvPr/>
        </p:nvSpPr>
        <p:spPr>
          <a:xfrm>
            <a:off x="7310800" y="1381672"/>
            <a:ext cx="4463513" cy="743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FA90E8-F412-FF44-AB1E-86F0E35EDD3F}"/>
              </a:ext>
            </a:extLst>
          </p:cNvPr>
          <p:cNvSpPr txBox="1"/>
          <p:nvPr/>
        </p:nvSpPr>
        <p:spPr>
          <a:xfrm>
            <a:off x="7326559" y="1463233"/>
            <a:ext cx="44319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effectLst/>
                <a:latin typeface="Montserrat Medium" pitchFamily="2" charset="77"/>
              </a:rPr>
              <a:t>Low access to basic sanitation services of ASEAN urban slum dwellers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8D6843-316A-6844-9770-61BB280DFA9E}"/>
              </a:ext>
            </a:extLst>
          </p:cNvPr>
          <p:cNvSpPr txBox="1"/>
          <p:nvPr/>
        </p:nvSpPr>
        <p:spPr>
          <a:xfrm>
            <a:off x="7373077" y="2791623"/>
            <a:ext cx="2044043" cy="73879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69C62-9FD3-814E-BEC1-BB5C5CB2163F}"/>
              </a:ext>
            </a:extLst>
          </p:cNvPr>
          <p:cNvSpPr txBox="1"/>
          <p:nvPr/>
        </p:nvSpPr>
        <p:spPr>
          <a:xfrm>
            <a:off x="7326560" y="2855091"/>
            <a:ext cx="2030510" cy="743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18E945-2361-9E47-81CF-CC99A60EBE7C}"/>
              </a:ext>
            </a:extLst>
          </p:cNvPr>
          <p:cNvSpPr txBox="1"/>
          <p:nvPr/>
        </p:nvSpPr>
        <p:spPr>
          <a:xfrm>
            <a:off x="7342318" y="2936652"/>
            <a:ext cx="20161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Montserrat Medium" pitchFamily="2" charset="77"/>
              </a:rPr>
              <a:t>Slum dwellers’ low income</a:t>
            </a:r>
            <a:endParaRPr lang="en-US" sz="1700">
              <a:effectLst/>
              <a:latin typeface="Montserrat Medium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9068AB-9AA5-2B4C-B72E-5281FDBFC209}"/>
              </a:ext>
            </a:extLst>
          </p:cNvPr>
          <p:cNvSpPr txBox="1"/>
          <p:nvPr/>
        </p:nvSpPr>
        <p:spPr>
          <a:xfrm>
            <a:off x="9806537" y="2791623"/>
            <a:ext cx="2044043" cy="73879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A7D45-E701-FB43-B0DC-DB7C9AA00821}"/>
              </a:ext>
            </a:extLst>
          </p:cNvPr>
          <p:cNvSpPr txBox="1"/>
          <p:nvPr/>
        </p:nvSpPr>
        <p:spPr>
          <a:xfrm>
            <a:off x="9760020" y="2855091"/>
            <a:ext cx="2030510" cy="743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7869B7-337F-A34D-8474-48C15D531982}"/>
              </a:ext>
            </a:extLst>
          </p:cNvPr>
          <p:cNvSpPr txBox="1"/>
          <p:nvPr/>
        </p:nvSpPr>
        <p:spPr>
          <a:xfrm>
            <a:off x="9775778" y="2936652"/>
            <a:ext cx="20161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Montserrat Medium" pitchFamily="2" charset="77"/>
              </a:rPr>
              <a:t>H</a:t>
            </a:r>
            <a:r>
              <a:rPr lang="en-US" sz="1700">
                <a:effectLst/>
                <a:latin typeface="Montserrat Medium" pitchFamily="2" charset="77"/>
              </a:rPr>
              <a:t>igh </a:t>
            </a:r>
          </a:p>
          <a:p>
            <a:pPr algn="ctr"/>
            <a:r>
              <a:rPr lang="en-US" sz="1700">
                <a:effectLst/>
                <a:latin typeface="Montserrat Medium" pitchFamily="2" charset="77"/>
              </a:rPr>
              <a:t>up-front </a:t>
            </a:r>
            <a:r>
              <a:rPr lang="en-US" sz="1700">
                <a:latin typeface="Montserrat Medium" pitchFamily="2" charset="77"/>
              </a:rPr>
              <a:t>c</a:t>
            </a:r>
            <a:r>
              <a:rPr lang="en-US" sz="1700">
                <a:effectLst/>
                <a:latin typeface="Montserrat Medium" pitchFamily="2" charset="77"/>
              </a:rPr>
              <a:t>osts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2AF46-F9D2-4E43-A213-87938F615E88}"/>
              </a:ext>
            </a:extLst>
          </p:cNvPr>
          <p:cNvSpPr txBox="1"/>
          <p:nvPr/>
        </p:nvSpPr>
        <p:spPr>
          <a:xfrm>
            <a:off x="8648221" y="3804777"/>
            <a:ext cx="2044043" cy="73879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7892A7-4034-0040-AD52-AAC9BC84C16D}"/>
              </a:ext>
            </a:extLst>
          </p:cNvPr>
          <p:cNvSpPr txBox="1"/>
          <p:nvPr/>
        </p:nvSpPr>
        <p:spPr>
          <a:xfrm>
            <a:off x="8601704" y="3868245"/>
            <a:ext cx="2030510" cy="743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97D964-A6DF-1842-83B5-3141CC723AFC}"/>
              </a:ext>
            </a:extLst>
          </p:cNvPr>
          <p:cNvSpPr txBox="1"/>
          <p:nvPr/>
        </p:nvSpPr>
        <p:spPr>
          <a:xfrm>
            <a:off x="8617462" y="3949806"/>
            <a:ext cx="20161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effectLst/>
                <a:latin typeface="Montserrat Medium" pitchFamily="2" charset="77"/>
              </a:rPr>
              <a:t>Inadequate </a:t>
            </a:r>
            <a:r>
              <a:rPr lang="en-US" sz="1700">
                <a:latin typeface="Montserrat Medium" pitchFamily="2" charset="77"/>
              </a:rPr>
              <a:t>investment</a:t>
            </a:r>
            <a:endParaRPr lang="en-US" sz="1700">
              <a:effectLst/>
              <a:latin typeface="Montserrat Medium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5FC915-6018-A346-AB32-D526BDE69C40}"/>
              </a:ext>
            </a:extLst>
          </p:cNvPr>
          <p:cNvSpPr txBox="1"/>
          <p:nvPr/>
        </p:nvSpPr>
        <p:spPr>
          <a:xfrm>
            <a:off x="7416904" y="5214728"/>
            <a:ext cx="4493262" cy="73879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930E69-929A-2B46-BE6C-683090C4ED19}"/>
              </a:ext>
            </a:extLst>
          </p:cNvPr>
          <p:cNvSpPr txBox="1"/>
          <p:nvPr/>
        </p:nvSpPr>
        <p:spPr>
          <a:xfrm>
            <a:off x="7370386" y="5278196"/>
            <a:ext cx="4463513" cy="743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0B34C1-54B8-4244-9D1E-B7857A94E754}"/>
              </a:ext>
            </a:extLst>
          </p:cNvPr>
          <p:cNvSpPr txBox="1"/>
          <p:nvPr/>
        </p:nvSpPr>
        <p:spPr>
          <a:xfrm>
            <a:off x="7386145" y="5359757"/>
            <a:ext cx="44319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Montserrat Medium" pitchFamily="2" charset="77"/>
              </a:rPr>
              <a:t>Accelerate the access rate to basic sanitation systems of urban slums</a:t>
            </a:r>
            <a:endParaRPr lang="en-US" sz="1700">
              <a:effectLst/>
              <a:latin typeface="Montserrat Medium" pitchFamily="2" charset="77"/>
            </a:endParaRPr>
          </a:p>
        </p:txBody>
      </p:sp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066CCAA4-3B50-DE47-A90A-C6ACDD767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5657151" y="2322943"/>
            <a:ext cx="738791" cy="738791"/>
          </a:xfrm>
          <a:prstGeom prst="rect">
            <a:avLst/>
          </a:prstGeom>
        </p:spPr>
      </p:pic>
      <p:pic>
        <p:nvPicPr>
          <p:cNvPr id="55" name="Graphic 54" descr="Chevron arrows with solid fill">
            <a:extLst>
              <a:ext uri="{FF2B5EF4-FFF2-40B4-BE49-F238E27FC236}">
                <a16:creationId xmlns:a16="http://schemas.microsoft.com/office/drawing/2014/main" id="{3D5A8700-2033-1D47-ACD8-C39B82DE13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669137" y="4332198"/>
            <a:ext cx="738791" cy="7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7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2" descr="Sheet 3 (5)">
            <a:extLst>
              <a:ext uri="{FF2B5EF4-FFF2-40B4-BE49-F238E27FC236}">
                <a16:creationId xmlns:a16="http://schemas.microsoft.com/office/drawing/2014/main" id="{22584AF5-4D67-42D4-86FD-B1396EC25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7"/>
          <a:stretch/>
        </p:blipFill>
        <p:spPr>
          <a:xfrm>
            <a:off x="4699830" y="1521068"/>
            <a:ext cx="7346162" cy="4450887"/>
          </a:xfrm>
          <a:prstGeom prst="rect">
            <a:avLst/>
          </a:prstGeom>
        </p:spPr>
      </p:pic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24368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-56509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146008" y="1975721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POTENTIALS FROM DIGITAL TREND 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IN ASEAN COMMUNITY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33" name="Google Shape;143;p32">
            <a:extLst>
              <a:ext uri="{FF2B5EF4-FFF2-40B4-BE49-F238E27FC236}">
                <a16:creationId xmlns:a16="http://schemas.microsoft.com/office/drawing/2014/main" id="{B9555B73-BA8D-E14A-A80D-716DBEB64B73}"/>
              </a:ext>
            </a:extLst>
          </p:cNvPr>
          <p:cNvPicPr preferRelativeResize="0"/>
          <p:nvPr/>
        </p:nvPicPr>
        <p:blipFill>
          <a:blip r:embed="rId8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FB8AE7-98BA-984F-B1F7-B72D0048A696}"/>
              </a:ext>
            </a:extLst>
          </p:cNvPr>
          <p:cNvSpPr/>
          <p:nvPr/>
        </p:nvSpPr>
        <p:spPr>
          <a:xfrm>
            <a:off x="76706" y="25967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APPROACH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992FA-3B5F-8248-9B07-FD8E24B84222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3DEF787-3960-AB4A-8108-E9219F1643DD}"/>
              </a:ext>
            </a:extLst>
          </p:cNvPr>
          <p:cNvSpPr txBox="1">
            <a:spLocks/>
          </p:cNvSpPr>
          <p:nvPr/>
        </p:nvSpPr>
        <p:spPr>
          <a:xfrm>
            <a:off x="5016512" y="390860"/>
            <a:ext cx="4967458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2"/>
                </a:solidFill>
                <a:latin typeface="Montserrat" pitchFamily="2" charset="77"/>
              </a:rPr>
              <a:t>High mobile penetration stimulates digital transformation in ASEAN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4D02E2-CFD0-475F-BBDA-37888EFD99CA}"/>
              </a:ext>
            </a:extLst>
          </p:cNvPr>
          <p:cNvSpPr txBox="1"/>
          <p:nvPr/>
        </p:nvSpPr>
        <p:spPr>
          <a:xfrm>
            <a:off x="5306728" y="5971956"/>
            <a:ext cx="6560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Montserrat Light" pitchFamily="2" charset="77"/>
              </a:rPr>
              <a:t>Number of mobile phone per 100 people among ASEAN population (2000-2018)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CF9465-1193-41D4-8FE7-22D250E4AA03}"/>
              </a:ext>
            </a:extLst>
          </p:cNvPr>
          <p:cNvCxnSpPr>
            <a:cxnSpLocks/>
          </p:cNvCxnSpPr>
          <p:nvPr/>
        </p:nvCxnSpPr>
        <p:spPr>
          <a:xfrm flipV="1">
            <a:off x="8372911" y="1537114"/>
            <a:ext cx="1790997" cy="982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9BC8E-1A62-48A9-BF64-76F48469D1F8}"/>
              </a:ext>
            </a:extLst>
          </p:cNvPr>
          <p:cNvCxnSpPr>
            <a:cxnSpLocks/>
          </p:cNvCxnSpPr>
          <p:nvPr/>
        </p:nvCxnSpPr>
        <p:spPr>
          <a:xfrm flipV="1">
            <a:off x="5934808" y="2822331"/>
            <a:ext cx="1767254" cy="224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C5665E-EB38-4C16-A268-B7885BCA53A3}"/>
              </a:ext>
            </a:extLst>
          </p:cNvPr>
          <p:cNvSpPr txBox="1"/>
          <p:nvPr/>
        </p:nvSpPr>
        <p:spPr>
          <a:xfrm rot="18475515">
            <a:off x="5668920" y="3720456"/>
            <a:ext cx="2009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  <a:latin typeface="Montserrat SemiBold" panose="00000700000000000000" pitchFamily="2" charset="0"/>
              </a:rPr>
              <a:t>567% growth</a:t>
            </a:r>
            <a:endParaRPr lang="en-GB" sz="1400">
              <a:solidFill>
                <a:schemeClr val="accent4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112A8-E2F4-44B0-819E-412C66870DDA}"/>
              </a:ext>
            </a:extLst>
          </p:cNvPr>
          <p:cNvSpPr txBox="1"/>
          <p:nvPr/>
        </p:nvSpPr>
        <p:spPr>
          <a:xfrm rot="19839448">
            <a:off x="8507325" y="1726121"/>
            <a:ext cx="133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  <a:latin typeface="Montserrat SemiBold" panose="00000700000000000000" pitchFamily="2" charset="0"/>
              </a:rPr>
              <a:t>40% growth</a:t>
            </a:r>
            <a:endParaRPr lang="en-GB" sz="1400">
              <a:solidFill>
                <a:schemeClr val="accent4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89750A-05B0-4A01-B940-8D3C6A367458}"/>
              </a:ext>
            </a:extLst>
          </p:cNvPr>
          <p:cNvSpPr txBox="1"/>
          <p:nvPr/>
        </p:nvSpPr>
        <p:spPr>
          <a:xfrm>
            <a:off x="5591908" y="5064369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2">
                    <a:lumMod val="75000"/>
                  </a:schemeClr>
                </a:solidFill>
                <a:latin typeface="Montserrat Medium" panose="00000600000000000000" pitchFamily="2" charset="0"/>
              </a:rPr>
              <a:t>13.6</a:t>
            </a:r>
            <a:endParaRPr lang="en-GB" sz="1050">
              <a:solidFill>
                <a:schemeClr val="bg2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0F16A3-A63B-4DD3-90A2-B453CF2CDA71}"/>
              </a:ext>
            </a:extLst>
          </p:cNvPr>
          <p:cNvSpPr txBox="1"/>
          <p:nvPr/>
        </p:nvSpPr>
        <p:spPr>
          <a:xfrm>
            <a:off x="8030011" y="2530454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2">
                    <a:lumMod val="75000"/>
                  </a:schemeClr>
                </a:solidFill>
                <a:latin typeface="Montserrat Medium" panose="00000600000000000000" pitchFamily="2" charset="0"/>
              </a:rPr>
              <a:t>90.8</a:t>
            </a:r>
            <a:endParaRPr lang="en-GB" sz="1050">
              <a:solidFill>
                <a:schemeClr val="bg2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9216F-E734-4FB0-B767-AEC646FA540B}"/>
              </a:ext>
            </a:extLst>
          </p:cNvPr>
          <p:cNvSpPr txBox="1"/>
          <p:nvPr/>
        </p:nvSpPr>
        <p:spPr>
          <a:xfrm>
            <a:off x="10439832" y="127408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2">
                    <a:lumMod val="75000"/>
                  </a:schemeClr>
                </a:solidFill>
                <a:latin typeface="Montserrat Medium" panose="00000600000000000000" pitchFamily="2" charset="0"/>
              </a:rPr>
              <a:t>127.3</a:t>
            </a:r>
            <a:endParaRPr lang="en-GB" sz="1050">
              <a:solidFill>
                <a:schemeClr val="bg2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7431D-C958-406C-8143-88D07C0E7608}"/>
              </a:ext>
            </a:extLst>
          </p:cNvPr>
          <p:cNvSpPr txBox="1"/>
          <p:nvPr/>
        </p:nvSpPr>
        <p:spPr>
          <a:xfrm>
            <a:off x="5075620" y="1404886"/>
            <a:ext cx="3066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ontserrat Medium" panose="00000600000000000000" pitchFamily="2" charset="0"/>
              </a:rPr>
              <a:t>A typical person in ASEAN owns </a:t>
            </a:r>
            <a:r>
              <a:rPr lang="en-US" sz="2800" b="1">
                <a:solidFill>
                  <a:schemeClr val="accent2"/>
                </a:solidFill>
                <a:latin typeface="Montserrat Medium" panose="00000600000000000000" pitchFamily="2" charset="0"/>
              </a:rPr>
              <a:t>1.3</a:t>
            </a:r>
            <a:r>
              <a:rPr lang="en-US" sz="1400">
                <a:latin typeface="Montserrat Medium" panose="00000600000000000000" pitchFamily="2" charset="0"/>
              </a:rPr>
              <a:t> mobile phone</a:t>
            </a:r>
            <a:endParaRPr lang="en-GB" sz="1400">
              <a:latin typeface="Montserrat Medium" panose="000006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EDC6B0-8496-470F-9A96-3CAFF4319E2F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The World Bank (2020)</a:t>
            </a:r>
          </a:p>
        </p:txBody>
      </p:sp>
    </p:spTree>
    <p:extLst>
      <p:ext uri="{BB962C8B-B14F-4D97-AF65-F5344CB8AC3E}">
        <p14:creationId xmlns:p14="http://schemas.microsoft.com/office/powerpoint/2010/main" val="404953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2" descr="Sheet 3 (4)">
            <a:extLst>
              <a:ext uri="{FF2B5EF4-FFF2-40B4-BE49-F238E27FC236}">
                <a16:creationId xmlns:a16="http://schemas.microsoft.com/office/drawing/2014/main" id="{3CA0A19A-F710-4C2B-9B60-F8ADDE669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 r="35184"/>
          <a:stretch/>
        </p:blipFill>
        <p:spPr>
          <a:xfrm>
            <a:off x="4829317" y="1231641"/>
            <a:ext cx="7038336" cy="4670255"/>
          </a:xfrm>
          <a:prstGeom prst="rect">
            <a:avLst/>
          </a:prstGeom>
        </p:spPr>
      </p:pic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47518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-44934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pic>
        <p:nvPicPr>
          <p:cNvPr id="33" name="Google Shape;143;p32">
            <a:extLst>
              <a:ext uri="{FF2B5EF4-FFF2-40B4-BE49-F238E27FC236}">
                <a16:creationId xmlns:a16="http://schemas.microsoft.com/office/drawing/2014/main" id="{B9555B73-BA8D-E14A-A80D-716DBEB64B73}"/>
              </a:ext>
            </a:extLst>
          </p:cNvPr>
          <p:cNvPicPr preferRelativeResize="0"/>
          <p:nvPr/>
        </p:nvPicPr>
        <p:blipFill>
          <a:blip r:embed="rId8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FB8AE7-98BA-984F-B1F7-B72D0048A696}"/>
              </a:ext>
            </a:extLst>
          </p:cNvPr>
          <p:cNvSpPr/>
          <p:nvPr/>
        </p:nvSpPr>
        <p:spPr>
          <a:xfrm>
            <a:off x="76706" y="25967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APPROACH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992FA-3B5F-8248-9B07-FD8E24B84222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3DEF787-3960-AB4A-8108-E9219F1643DD}"/>
              </a:ext>
            </a:extLst>
          </p:cNvPr>
          <p:cNvSpPr txBox="1">
            <a:spLocks/>
          </p:cNvSpPr>
          <p:nvPr/>
        </p:nvSpPr>
        <p:spPr>
          <a:xfrm>
            <a:off x="5016512" y="390860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2"/>
                </a:solidFill>
                <a:latin typeface="Montserrat" pitchFamily="2" charset="77"/>
              </a:rPr>
              <a:t>Low bank account ownership is creating opportunity for other cashless payment methods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4D02E2-CFD0-475F-BBDA-37888EFD99CA}"/>
              </a:ext>
            </a:extLst>
          </p:cNvPr>
          <p:cNvSpPr txBox="1"/>
          <p:nvPr/>
        </p:nvSpPr>
        <p:spPr>
          <a:xfrm>
            <a:off x="5306728" y="5971956"/>
            <a:ext cx="6560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Montserrat Light" pitchFamily="2" charset="77"/>
              </a:rPr>
              <a:t>Financial institution account ownership (% population with low income)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FC366BB-8320-4FE5-B437-5B6BA31A447E}"/>
              </a:ext>
            </a:extLst>
          </p:cNvPr>
          <p:cNvSpPr txBox="1">
            <a:spLocks/>
          </p:cNvSpPr>
          <p:nvPr/>
        </p:nvSpPr>
        <p:spPr>
          <a:xfrm>
            <a:off x="151906" y="1975721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POTENTIALS FROM FINANCIAL INCLUSION STATUS OF ASEAN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D3EBF-D404-4BB8-B14A-27087E12D402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The World Bank (2018)</a:t>
            </a:r>
          </a:p>
        </p:txBody>
      </p:sp>
    </p:spTree>
    <p:extLst>
      <p:ext uri="{BB962C8B-B14F-4D97-AF65-F5344CB8AC3E}">
        <p14:creationId xmlns:p14="http://schemas.microsoft.com/office/powerpoint/2010/main" val="236373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0D96780-1EB4-435F-83C4-3461E9B3B6DA}"/>
              </a:ext>
            </a:extLst>
          </p:cNvPr>
          <p:cNvSpPr txBox="1">
            <a:spLocks/>
          </p:cNvSpPr>
          <p:nvPr/>
        </p:nvSpPr>
        <p:spPr>
          <a:xfrm>
            <a:off x="429306" y="1894048"/>
            <a:ext cx="9862048" cy="282132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u="sng" dirty="0">
                <a:solidFill>
                  <a:schemeClr val="bg1"/>
                </a:solidFill>
                <a:latin typeface="Montserrat Black" panose="00000A00000000000000" pitchFamily="2" charset="0"/>
              </a:rPr>
              <a:t>THE MMS PROGRAM</a:t>
            </a:r>
          </a:p>
          <a:p>
            <a:pPr>
              <a:lnSpc>
                <a:spcPct val="100000"/>
              </a:lnSpc>
            </a:pPr>
            <a:endParaRPr lang="en-US" sz="2500" b="1" dirty="0">
              <a:solidFill>
                <a:schemeClr val="accent6">
                  <a:lumMod val="20000"/>
                  <a:lumOff val="80000"/>
                </a:schemeClr>
              </a:solidFill>
              <a:latin typeface="Montserrat Black" panose="00000A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 Black" panose="00000A00000000000000" pitchFamily="2" charset="0"/>
              </a:rPr>
              <a:t>MOBILE MONEY FOR SANITATION ACCESS</a:t>
            </a:r>
          </a:p>
        </p:txBody>
      </p:sp>
    </p:spTree>
    <p:extLst>
      <p:ext uri="{BB962C8B-B14F-4D97-AF65-F5344CB8AC3E}">
        <p14:creationId xmlns:p14="http://schemas.microsoft.com/office/powerpoint/2010/main" val="410017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7291510-221A-A84F-9687-16BFFA35302C}"/>
              </a:ext>
            </a:extLst>
          </p:cNvPr>
          <p:cNvSpPr txBox="1">
            <a:spLocks/>
          </p:cNvSpPr>
          <p:nvPr/>
        </p:nvSpPr>
        <p:spPr>
          <a:xfrm>
            <a:off x="5016512" y="1032253"/>
            <a:ext cx="697879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1"/>
                </a:solidFill>
                <a:latin typeface="Montserrat" pitchFamily="2" charset="77"/>
              </a:rPr>
              <a:t>Sanitation is deliberated as a key factor in enhancing the sustainable development of ASEAN 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PICTURE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82242" y="1970496"/>
            <a:ext cx="4231659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>
                <a:solidFill>
                  <a:schemeClr val="bg1"/>
                </a:solidFill>
                <a:latin typeface="Montserrat Black" panose="00000A00000000000000" pitchFamily="2" charset="0"/>
                <a:cs typeface="Calibri"/>
              </a:rPr>
              <a:t>HOW ASEAN LEADERS THINK ABOUT SANITATION ACCESS?</a:t>
            </a:r>
            <a:endParaRPr lang="en-US" sz="250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219F7-9863-4AE4-A92B-A142D5AF94C7}"/>
              </a:ext>
            </a:extLst>
          </p:cNvPr>
          <p:cNvCxnSpPr>
            <a:cxnSpLocks/>
          </p:cNvCxnSpPr>
          <p:nvPr/>
        </p:nvCxnSpPr>
        <p:spPr>
          <a:xfrm>
            <a:off x="4936306" y="1032254"/>
            <a:ext cx="0" cy="624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80D5CD-DE26-E441-B976-C73EABC8BDF1}"/>
              </a:ext>
            </a:extLst>
          </p:cNvPr>
          <p:cNvSpPr txBox="1"/>
          <p:nvPr/>
        </p:nvSpPr>
        <p:spPr>
          <a:xfrm>
            <a:off x="5287379" y="2270387"/>
            <a:ext cx="4078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>
                <a:solidFill>
                  <a:schemeClr val="accent5">
                    <a:lumMod val="75000"/>
                  </a:schemeClr>
                </a:solidFill>
                <a:latin typeface="Montserrat ExtraBold" panose="00000900000000000000" pitchFamily="2" charset="0"/>
              </a:rPr>
              <a:t>65% </a:t>
            </a:r>
            <a:endParaRPr lang="en-GB" sz="5000">
              <a:solidFill>
                <a:schemeClr val="accent5">
                  <a:lumMod val="7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6043A-2CA9-9A47-86DE-088589F89E77}"/>
              </a:ext>
            </a:extLst>
          </p:cNvPr>
          <p:cNvSpPr txBox="1"/>
          <p:nvPr/>
        </p:nvSpPr>
        <p:spPr>
          <a:xfrm>
            <a:off x="5287379" y="3032200"/>
            <a:ext cx="662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ASEAN Leaders consider </a:t>
            </a:r>
            <a:r>
              <a:rPr lang="en-US" b="1">
                <a:solidFill>
                  <a:schemeClr val="accent1"/>
                </a:solidFill>
                <a:latin typeface="Montserrat Medium" panose="00000600000000000000" pitchFamily="2" charset="0"/>
              </a:rPr>
              <a:t>resource access &amp; efficiency</a:t>
            </a:r>
            <a:r>
              <a:rPr lang="en-US">
                <a:latin typeface="Montserrat Medium" panose="00000600000000000000" pitchFamily="2" charset="0"/>
              </a:rPr>
              <a:t> as a current concern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B71428-9EDF-3946-B0BA-67B050E98B62}"/>
              </a:ext>
            </a:extLst>
          </p:cNvPr>
          <p:cNvSpPr txBox="1"/>
          <p:nvPr/>
        </p:nvSpPr>
        <p:spPr>
          <a:xfrm>
            <a:off x="5287378" y="3893974"/>
            <a:ext cx="4078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>
                <a:solidFill>
                  <a:schemeClr val="accent5">
                    <a:lumMod val="75000"/>
                  </a:schemeClr>
                </a:solidFill>
                <a:latin typeface="Montserrat ExtraBold" panose="00000900000000000000" pitchFamily="2" charset="0"/>
              </a:rPr>
              <a:t>#4</a:t>
            </a:r>
            <a:endParaRPr lang="en-GB" sz="5000">
              <a:solidFill>
                <a:schemeClr val="accent5">
                  <a:lumMod val="7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11F5C0-2D6B-2746-8A4F-4CAD50DFA174}"/>
              </a:ext>
            </a:extLst>
          </p:cNvPr>
          <p:cNvSpPr txBox="1"/>
          <p:nvPr/>
        </p:nvSpPr>
        <p:spPr>
          <a:xfrm>
            <a:off x="5287377" y="4575532"/>
            <a:ext cx="662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Montserrat Medium" panose="00000600000000000000" pitchFamily="2" charset="0"/>
              </a:rPr>
              <a:t>Water, waste &amp; sanitation </a:t>
            </a:r>
            <a:r>
              <a:rPr lang="en-US">
                <a:latin typeface="Montserrat Medium" panose="00000600000000000000" pitchFamily="2" charset="0"/>
              </a:rPr>
              <a:t>scores as one of the most important priorities in ASEAN 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B1A3C7-1CC3-FC42-BAE3-195099251827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The ASEAN Secretariat (2018)</a:t>
            </a:r>
          </a:p>
        </p:txBody>
      </p:sp>
    </p:spTree>
    <p:extLst>
      <p:ext uri="{BB962C8B-B14F-4D97-AF65-F5344CB8AC3E}">
        <p14:creationId xmlns:p14="http://schemas.microsoft.com/office/powerpoint/2010/main" val="296632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70668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-40710" y="-56957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76395" y="2041176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WHAT IS 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MOBILE MONEY?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33" name="Google Shape;143;p32">
            <a:extLst>
              <a:ext uri="{FF2B5EF4-FFF2-40B4-BE49-F238E27FC236}">
                <a16:creationId xmlns:a16="http://schemas.microsoft.com/office/drawing/2014/main" id="{B9555B73-BA8D-E14A-A80D-716DBEB64B73}"/>
              </a:ext>
            </a:extLst>
          </p:cNvPr>
          <p:cNvPicPr preferRelativeResize="0"/>
          <p:nvPr/>
        </p:nvPicPr>
        <p:blipFill>
          <a:blip r:embed="rId7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FB8AE7-98BA-984F-B1F7-B72D0048A696}"/>
              </a:ext>
            </a:extLst>
          </p:cNvPr>
          <p:cNvSpPr/>
          <p:nvPr/>
        </p:nvSpPr>
        <p:spPr>
          <a:xfrm>
            <a:off x="76706" y="25967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APPROACH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B23DFF-A927-B647-9C9A-4FA2460AA80D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30F8C8D4-6D87-7240-86CF-5E3C94892315}"/>
              </a:ext>
            </a:extLst>
          </p:cNvPr>
          <p:cNvSpPr txBox="1">
            <a:spLocks/>
          </p:cNvSpPr>
          <p:nvPr/>
        </p:nvSpPr>
        <p:spPr>
          <a:xfrm>
            <a:off x="5016512" y="390860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2"/>
                </a:solidFill>
                <a:latin typeface="Montserrat" pitchFamily="2" charset="77"/>
              </a:rPr>
              <a:t>A digitalized approach to increase access into basic sanitation systems for slum dwellers </a:t>
            </a:r>
            <a:endParaRPr lang="en-US" sz="2000" b="1" u="sng">
              <a:solidFill>
                <a:schemeClr val="accent2"/>
              </a:solidFill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001B72-3EA0-0D4D-BDFB-4D61862414DB}"/>
              </a:ext>
            </a:extLst>
          </p:cNvPr>
          <p:cNvSpPr txBox="1"/>
          <p:nvPr/>
        </p:nvSpPr>
        <p:spPr>
          <a:xfrm>
            <a:off x="6004887" y="3145398"/>
            <a:ext cx="5658690" cy="7387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C09CAF-CC6E-144A-81CF-EEEDB04E813C}"/>
              </a:ext>
            </a:extLst>
          </p:cNvPr>
          <p:cNvSpPr txBox="1"/>
          <p:nvPr/>
        </p:nvSpPr>
        <p:spPr>
          <a:xfrm>
            <a:off x="5966085" y="3208866"/>
            <a:ext cx="5621225" cy="743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132EA6-0D14-184B-9655-184349158E8F}"/>
              </a:ext>
            </a:extLst>
          </p:cNvPr>
          <p:cNvSpPr txBox="1"/>
          <p:nvPr/>
        </p:nvSpPr>
        <p:spPr>
          <a:xfrm>
            <a:off x="5990020" y="3290427"/>
            <a:ext cx="55815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effectLst/>
                <a:latin typeface="Montserrat Medium" pitchFamily="2" charset="77"/>
              </a:rPr>
              <a:t>M</a:t>
            </a:r>
            <a:r>
              <a:rPr lang="en-US" sz="1700">
                <a:latin typeface="Montserrat Medium" pitchFamily="2" charset="77"/>
              </a:rPr>
              <a:t>oney is transferred, made and received through payments via mobile phone</a:t>
            </a:r>
            <a:endParaRPr lang="en-US" sz="1700">
              <a:effectLst/>
              <a:latin typeface="Montserrat Medium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7DAA5A-BFBF-D349-81FF-7DE002DADEA0}"/>
              </a:ext>
            </a:extLst>
          </p:cNvPr>
          <p:cNvSpPr txBox="1"/>
          <p:nvPr/>
        </p:nvSpPr>
        <p:spPr>
          <a:xfrm>
            <a:off x="6004887" y="4896541"/>
            <a:ext cx="5658690" cy="7387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900E0A-FFA7-8048-AC77-313238580AC7}"/>
              </a:ext>
            </a:extLst>
          </p:cNvPr>
          <p:cNvSpPr txBox="1"/>
          <p:nvPr/>
        </p:nvSpPr>
        <p:spPr>
          <a:xfrm>
            <a:off x="5966085" y="4960009"/>
            <a:ext cx="5621225" cy="743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A96972-F09F-3941-94D3-69853563FF4B}"/>
              </a:ext>
            </a:extLst>
          </p:cNvPr>
          <p:cNvSpPr txBox="1"/>
          <p:nvPr/>
        </p:nvSpPr>
        <p:spPr>
          <a:xfrm>
            <a:off x="5980953" y="5138619"/>
            <a:ext cx="55815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effectLst/>
                <a:latin typeface="Montserrat Medium" pitchFamily="2" charset="77"/>
              </a:rPr>
              <a:t>Available to the unbanked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D84E40-F286-2D48-8511-3B1A2CD9F090}"/>
              </a:ext>
            </a:extLst>
          </p:cNvPr>
          <p:cNvSpPr txBox="1"/>
          <p:nvPr/>
        </p:nvSpPr>
        <p:spPr>
          <a:xfrm>
            <a:off x="6004887" y="1526128"/>
            <a:ext cx="5658690" cy="7387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2B61F-C601-BE4F-A513-548672984EC3}"/>
              </a:ext>
            </a:extLst>
          </p:cNvPr>
          <p:cNvSpPr txBox="1"/>
          <p:nvPr/>
        </p:nvSpPr>
        <p:spPr>
          <a:xfrm>
            <a:off x="5966085" y="1589596"/>
            <a:ext cx="5621225" cy="743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3F9288-06DD-9641-9139-AB373A3C0085}"/>
              </a:ext>
            </a:extLst>
          </p:cNvPr>
          <p:cNvSpPr txBox="1"/>
          <p:nvPr/>
        </p:nvSpPr>
        <p:spPr>
          <a:xfrm>
            <a:off x="5990020" y="1671157"/>
            <a:ext cx="55815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effectLst/>
                <a:latin typeface="Montserrat Medium" pitchFamily="2" charset="77"/>
              </a:rPr>
              <a:t>Provide an interface that is available on mobil</a:t>
            </a:r>
            <a:r>
              <a:rPr lang="en-US" sz="1700">
                <a:latin typeface="Montserrat Medium" pitchFamily="2" charset="77"/>
              </a:rPr>
              <a:t>e phone</a:t>
            </a:r>
            <a:r>
              <a:rPr lang="en-US" sz="1700">
                <a:effectLst/>
                <a:latin typeface="Montserrat Medium" pitchFamily="2" charset="77"/>
              </a:rPr>
              <a:t> for initiating financial inclusion</a:t>
            </a:r>
          </a:p>
        </p:txBody>
      </p:sp>
      <p:pic>
        <p:nvPicPr>
          <p:cNvPr id="4" name="Graphic 3" descr="Transfer1 with solid fill">
            <a:extLst>
              <a:ext uri="{FF2B5EF4-FFF2-40B4-BE49-F238E27FC236}">
                <a16:creationId xmlns:a16="http://schemas.microsoft.com/office/drawing/2014/main" id="{112ECC8E-B301-BD47-A55B-55FDAA442F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0531" y="3123529"/>
            <a:ext cx="914400" cy="914400"/>
          </a:xfrm>
          <a:prstGeom prst="rect">
            <a:avLst/>
          </a:prstGeom>
        </p:spPr>
      </p:pic>
      <p:pic>
        <p:nvPicPr>
          <p:cNvPr id="9" name="Graphic 8" descr="Piggy Bank with solid fill">
            <a:extLst>
              <a:ext uri="{FF2B5EF4-FFF2-40B4-BE49-F238E27FC236}">
                <a16:creationId xmlns:a16="http://schemas.microsoft.com/office/drawing/2014/main" id="{026AD354-4DF3-9646-AB7A-5F69D8874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10531" y="4839878"/>
            <a:ext cx="914400" cy="914400"/>
          </a:xfrm>
          <a:prstGeom prst="rect">
            <a:avLst/>
          </a:prstGeom>
        </p:spPr>
      </p:pic>
      <p:pic>
        <p:nvPicPr>
          <p:cNvPr id="12" name="Graphic 11" descr="Share with solid fill">
            <a:extLst>
              <a:ext uri="{FF2B5EF4-FFF2-40B4-BE49-F238E27FC236}">
                <a16:creationId xmlns:a16="http://schemas.microsoft.com/office/drawing/2014/main" id="{50C47023-9930-2743-AF27-E6D01D766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10531" y="1438323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487FA3F-26AB-714C-B83E-10FC94F76F23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 GSMA (2014)</a:t>
            </a:r>
          </a:p>
        </p:txBody>
      </p:sp>
    </p:spTree>
    <p:extLst>
      <p:ext uri="{BB962C8B-B14F-4D97-AF65-F5344CB8AC3E}">
        <p14:creationId xmlns:p14="http://schemas.microsoft.com/office/powerpoint/2010/main" val="70177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 rot="5400000">
            <a:off x="5365075" y="-5249327"/>
            <a:ext cx="1461832" cy="12191987"/>
          </a:xfrm>
          <a:prstGeom prst="homePlate">
            <a:avLst>
              <a:gd name="adj" fmla="val 317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 rot="5400000">
            <a:off x="5365086" y="-5363853"/>
            <a:ext cx="1461832" cy="12191995"/>
          </a:xfrm>
          <a:prstGeom prst="homePlate">
            <a:avLst>
              <a:gd name="adj" fmla="val 31700"/>
            </a:avLst>
          </a:prstGeom>
          <a:solidFill>
            <a:schemeClr val="accent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434172" y="1578718"/>
            <a:ext cx="0" cy="62446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756BB6BA-3EEE-4942-A0F3-3C61A3461F20}"/>
              </a:ext>
            </a:extLst>
          </p:cNvPr>
          <p:cNvSpPr txBox="1">
            <a:spLocks/>
          </p:cNvSpPr>
          <p:nvPr/>
        </p:nvSpPr>
        <p:spPr>
          <a:xfrm>
            <a:off x="434171" y="1561793"/>
            <a:ext cx="7540783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2"/>
                </a:solidFill>
                <a:latin typeface="Montserrat" pitchFamily="2" charset="77"/>
              </a:rPr>
              <a:t>What MMS Program can achieve with Mobile Money?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292397" y="74730"/>
            <a:ext cx="11497891" cy="1223617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500" b="1" dirty="0">
                <a:solidFill>
                  <a:schemeClr val="bg1"/>
                </a:solidFill>
                <a:latin typeface="Montserrat Black" panose="00000A00000000000000" pitchFamily="2" charset="0"/>
              </a:rPr>
              <a:t>THE MMS PROGRAM</a:t>
            </a:r>
          </a:p>
          <a:p>
            <a:pPr algn="ctr">
              <a:lnSpc>
                <a:spcPct val="100000"/>
              </a:lnSpc>
            </a:pPr>
            <a:r>
              <a:rPr lang="en-US" sz="2500" b="1" dirty="0">
                <a:solidFill>
                  <a:schemeClr val="bg1"/>
                </a:solidFill>
                <a:latin typeface="Montserrat Black" panose="00000A00000000000000" pitchFamily="2" charset="0"/>
              </a:rPr>
              <a:t>MOBILE MONEY FOR SANITATION ACCESS</a:t>
            </a:r>
          </a:p>
        </p:txBody>
      </p:sp>
      <p:pic>
        <p:nvPicPr>
          <p:cNvPr id="33" name="Google Shape;143;p32">
            <a:extLst>
              <a:ext uri="{FF2B5EF4-FFF2-40B4-BE49-F238E27FC236}">
                <a16:creationId xmlns:a16="http://schemas.microsoft.com/office/drawing/2014/main" id="{EBD5B4F3-522A-504E-A2E9-6C89BDBCC99C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39074" y="-104084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DFE7636-3639-FF41-9665-A8A6583FA06B}"/>
              </a:ext>
            </a:extLst>
          </p:cNvPr>
          <p:cNvSpPr/>
          <p:nvPr/>
        </p:nvSpPr>
        <p:spPr>
          <a:xfrm>
            <a:off x="69772" y="259673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APPROACH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D5941EC-22A8-4148-AE96-4366BCA637B1}"/>
              </a:ext>
            </a:extLst>
          </p:cNvPr>
          <p:cNvGrpSpPr/>
          <p:nvPr/>
        </p:nvGrpSpPr>
        <p:grpSpPr>
          <a:xfrm>
            <a:off x="593928" y="2477219"/>
            <a:ext cx="2837217" cy="2818988"/>
            <a:chOff x="3773846" y="1623"/>
            <a:chExt cx="3186803" cy="318680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C994D4C-630B-B445-AFF7-2A47C6857EBF}"/>
                </a:ext>
              </a:extLst>
            </p:cNvPr>
            <p:cNvSpPr/>
            <p:nvPr/>
          </p:nvSpPr>
          <p:spPr>
            <a:xfrm>
              <a:off x="3773846" y="1623"/>
              <a:ext cx="3186803" cy="318680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Oval 4">
              <a:extLst>
                <a:ext uri="{FF2B5EF4-FFF2-40B4-BE49-F238E27FC236}">
                  <a16:creationId xmlns:a16="http://schemas.microsoft.com/office/drawing/2014/main" id="{E36704FC-1D2E-D04E-A5DD-184B1B1C85AB}"/>
                </a:ext>
              </a:extLst>
            </p:cNvPr>
            <p:cNvSpPr txBox="1"/>
            <p:nvPr/>
          </p:nvSpPr>
          <p:spPr>
            <a:xfrm>
              <a:off x="3862762" y="410413"/>
              <a:ext cx="3008969" cy="2253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u="sng" kern="1200">
                  <a:solidFill>
                    <a:schemeClr val="tx1"/>
                  </a:solidFill>
                  <a:latin typeface="Montserrat" pitchFamily="2" charset="77"/>
                </a:rPr>
                <a:t>Slum Dwellers </a:t>
              </a:r>
              <a:endParaRPr lang="en-VN" sz="1600" b="1" u="sng">
                <a:solidFill>
                  <a:schemeClr val="tx1"/>
                </a:solidFill>
                <a:latin typeface="Montserrat" pitchFamily="2" charset="77"/>
              </a:endParaRP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kern="1200">
                  <a:solidFill>
                    <a:schemeClr val="tx1"/>
                  </a:solidFill>
                  <a:latin typeface="Montserrat" pitchFamily="2" charset="77"/>
                </a:rPr>
                <a:t>Sanitation access &amp; Financial inclusion</a:t>
              </a:r>
              <a:endParaRPr lang="en-US" sz="1600" b="1" kern="1200"/>
            </a:p>
          </p:txBody>
        </p:sp>
      </p:grpSp>
      <p:sp>
        <p:nvSpPr>
          <p:cNvPr id="70" name="Cross 69">
            <a:extLst>
              <a:ext uri="{FF2B5EF4-FFF2-40B4-BE49-F238E27FC236}">
                <a16:creationId xmlns:a16="http://schemas.microsoft.com/office/drawing/2014/main" id="{D58934ED-5A2B-294C-8AC7-08DC0EBBC095}"/>
              </a:ext>
            </a:extLst>
          </p:cNvPr>
          <p:cNvSpPr/>
          <p:nvPr/>
        </p:nvSpPr>
        <p:spPr>
          <a:xfrm>
            <a:off x="3639490" y="3387484"/>
            <a:ext cx="797019" cy="790700"/>
          </a:xfrm>
          <a:prstGeom prst="plus">
            <a:avLst>
              <a:gd name="adj" fmla="val 369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EB4760A-2F6E-AF42-BFDF-EA856E1BC373}"/>
              </a:ext>
            </a:extLst>
          </p:cNvPr>
          <p:cNvGrpSpPr/>
          <p:nvPr/>
        </p:nvGrpSpPr>
        <p:grpSpPr>
          <a:xfrm>
            <a:off x="4731355" y="2477219"/>
            <a:ext cx="2837217" cy="2818988"/>
            <a:chOff x="3773846" y="1623"/>
            <a:chExt cx="3186803" cy="318680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C60FF27-3B53-A94B-A70F-7C2C65AD7CED}"/>
                </a:ext>
              </a:extLst>
            </p:cNvPr>
            <p:cNvSpPr/>
            <p:nvPr/>
          </p:nvSpPr>
          <p:spPr>
            <a:xfrm>
              <a:off x="3773846" y="1623"/>
              <a:ext cx="3186803" cy="3186803"/>
            </a:xfrm>
            <a:prstGeom prst="ellipse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Oval 4">
              <a:extLst>
                <a:ext uri="{FF2B5EF4-FFF2-40B4-BE49-F238E27FC236}">
                  <a16:creationId xmlns:a16="http://schemas.microsoft.com/office/drawing/2014/main" id="{989C17B7-F356-FF45-BEE9-4A0ED896DB57}"/>
                </a:ext>
              </a:extLst>
            </p:cNvPr>
            <p:cNvSpPr txBox="1"/>
            <p:nvPr/>
          </p:nvSpPr>
          <p:spPr>
            <a:xfrm>
              <a:off x="3863993" y="575804"/>
              <a:ext cx="3006508" cy="22534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u="sng" kern="1200">
                  <a:solidFill>
                    <a:schemeClr val="tx1"/>
                  </a:solidFill>
                  <a:latin typeface="Montserrat" pitchFamily="2" charset="77"/>
                </a:rPr>
                <a:t>Service Providers 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>
                  <a:solidFill>
                    <a:schemeClr val="tx1"/>
                  </a:solidFill>
                  <a:latin typeface="Montserrat" pitchFamily="2" charset="77"/>
                </a:rPr>
                <a:t>Costs reduction &amp; Business expansion</a:t>
              </a:r>
              <a:endParaRPr lang="en-VN" sz="1600" b="1" kern="1200">
                <a:solidFill>
                  <a:schemeClr val="tx1"/>
                </a:solidFill>
                <a:latin typeface="Montserrat" pitchFamily="2" charset="77"/>
              </a:endParaRP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VN" sz="1600" b="1" u="sng" kern="120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sp>
        <p:nvSpPr>
          <p:cNvPr id="74" name="Cross 73">
            <a:extLst>
              <a:ext uri="{FF2B5EF4-FFF2-40B4-BE49-F238E27FC236}">
                <a16:creationId xmlns:a16="http://schemas.microsoft.com/office/drawing/2014/main" id="{D3081A72-932D-9E4C-AC6A-05C96ADAEFFE}"/>
              </a:ext>
            </a:extLst>
          </p:cNvPr>
          <p:cNvSpPr/>
          <p:nvPr/>
        </p:nvSpPr>
        <p:spPr>
          <a:xfrm>
            <a:off x="7869891" y="3387484"/>
            <a:ext cx="797019" cy="790700"/>
          </a:xfrm>
          <a:prstGeom prst="plus">
            <a:avLst>
              <a:gd name="adj" fmla="val 369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01B4C1D-D5AC-5D4C-88E2-E0CD5E4DDBFB}"/>
              </a:ext>
            </a:extLst>
          </p:cNvPr>
          <p:cNvGrpSpPr/>
          <p:nvPr/>
        </p:nvGrpSpPr>
        <p:grpSpPr>
          <a:xfrm>
            <a:off x="9041628" y="2477219"/>
            <a:ext cx="2837217" cy="2818988"/>
            <a:chOff x="3773846" y="1623"/>
            <a:chExt cx="3186803" cy="318680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378EE31-548F-A24E-94F1-C510FD025090}"/>
                </a:ext>
              </a:extLst>
            </p:cNvPr>
            <p:cNvSpPr/>
            <p:nvPr/>
          </p:nvSpPr>
          <p:spPr>
            <a:xfrm>
              <a:off x="3773846" y="1623"/>
              <a:ext cx="3186803" cy="3186803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>
              <a:extLst>
                <a:ext uri="{FF2B5EF4-FFF2-40B4-BE49-F238E27FC236}">
                  <a16:creationId xmlns:a16="http://schemas.microsoft.com/office/drawing/2014/main" id="{E2E2593A-BAAC-5C49-951B-7FE625D7136E}"/>
                </a:ext>
              </a:extLst>
            </p:cNvPr>
            <p:cNvSpPr txBox="1"/>
            <p:nvPr/>
          </p:nvSpPr>
          <p:spPr>
            <a:xfrm>
              <a:off x="3896158" y="570456"/>
              <a:ext cx="2945305" cy="225341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u="sng">
                  <a:solidFill>
                    <a:schemeClr val="tx1"/>
                  </a:solidFill>
                  <a:latin typeface="Montserrat" pitchFamily="2" charset="77"/>
                </a:rPr>
                <a:t>Public-Private Stakeholders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>
                  <a:solidFill>
                    <a:schemeClr val="tx1"/>
                  </a:solidFill>
                  <a:latin typeface="Montserrat" pitchFamily="2" charset="77"/>
                </a:rPr>
                <a:t>Partnership &amp; Development 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u="sng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4443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70668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-21784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128543" y="2046571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HOW MOBILE MONEY SERVES OUR GOAL?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33" name="Google Shape;143;p32">
            <a:extLst>
              <a:ext uri="{FF2B5EF4-FFF2-40B4-BE49-F238E27FC236}">
                <a16:creationId xmlns:a16="http://schemas.microsoft.com/office/drawing/2014/main" id="{B9555B73-BA8D-E14A-A80D-716DBEB64B73}"/>
              </a:ext>
            </a:extLst>
          </p:cNvPr>
          <p:cNvPicPr preferRelativeResize="0"/>
          <p:nvPr/>
        </p:nvPicPr>
        <p:blipFill>
          <a:blip r:embed="rId7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FB8AE7-98BA-984F-B1F7-B72D0048A696}"/>
              </a:ext>
            </a:extLst>
          </p:cNvPr>
          <p:cNvSpPr/>
          <p:nvPr/>
        </p:nvSpPr>
        <p:spPr>
          <a:xfrm>
            <a:off x="76706" y="25967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APPROACH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992FA-3B5F-8248-9B07-FD8E24B84222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3DEF787-3960-AB4A-8108-E9219F1643DD}"/>
              </a:ext>
            </a:extLst>
          </p:cNvPr>
          <p:cNvSpPr txBox="1">
            <a:spLocks/>
          </p:cNvSpPr>
          <p:nvPr/>
        </p:nvSpPr>
        <p:spPr>
          <a:xfrm>
            <a:off x="5016512" y="390860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1"/>
                </a:solidFill>
                <a:latin typeface="Montserrat" pitchFamily="2" charset="77"/>
              </a:rPr>
              <a:t>Improve </a:t>
            </a:r>
            <a:r>
              <a:rPr lang="en-US" sz="2000" b="1" u="sng">
                <a:solidFill>
                  <a:schemeClr val="accent1"/>
                </a:solidFill>
                <a:latin typeface="Montserrat" pitchFamily="2" charset="77"/>
              </a:rPr>
              <a:t>basic sanitation access</a:t>
            </a:r>
            <a:r>
              <a:rPr lang="en-US" sz="2000" b="1">
                <a:solidFill>
                  <a:schemeClr val="accent1"/>
                </a:solidFill>
                <a:latin typeface="Montserrat" pitchFamily="2" charset="77"/>
              </a:rPr>
              <a:t> and </a:t>
            </a:r>
          </a:p>
          <a:p>
            <a:pPr>
              <a:lnSpc>
                <a:spcPct val="100000"/>
              </a:lnSpc>
            </a:pPr>
            <a:r>
              <a:rPr lang="en-US" sz="2000" b="1" u="sng">
                <a:solidFill>
                  <a:schemeClr val="accent1"/>
                </a:solidFill>
                <a:latin typeface="Montserrat" pitchFamily="2" charset="77"/>
              </a:rPr>
              <a:t>financial inclusion</a:t>
            </a:r>
            <a:r>
              <a:rPr lang="en-US" sz="2000" b="1">
                <a:solidFill>
                  <a:schemeClr val="accent1"/>
                </a:solidFill>
                <a:latin typeface="Montserrat" pitchFamily="2" charset="77"/>
              </a:rPr>
              <a:t> for slum dwellers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C4020D-2766-EF4F-AFB2-79C0AEEBEDBF}"/>
              </a:ext>
            </a:extLst>
          </p:cNvPr>
          <p:cNvGrpSpPr/>
          <p:nvPr/>
        </p:nvGrpSpPr>
        <p:grpSpPr>
          <a:xfrm>
            <a:off x="5779111" y="2583735"/>
            <a:ext cx="2510878" cy="2523903"/>
            <a:chOff x="3773846" y="1623"/>
            <a:chExt cx="3186803" cy="318680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CF9286-3BFB-7A49-80BF-E313855C5C60}"/>
                </a:ext>
              </a:extLst>
            </p:cNvPr>
            <p:cNvSpPr/>
            <p:nvPr/>
          </p:nvSpPr>
          <p:spPr>
            <a:xfrm>
              <a:off x="3773846" y="1623"/>
              <a:ext cx="3186803" cy="318680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CBE5D19-158E-4244-A1D1-107BC74B98DF}"/>
                </a:ext>
              </a:extLst>
            </p:cNvPr>
            <p:cNvSpPr txBox="1"/>
            <p:nvPr/>
          </p:nvSpPr>
          <p:spPr>
            <a:xfrm>
              <a:off x="3862762" y="410413"/>
              <a:ext cx="3008969" cy="2253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u="sng" kern="1200">
                  <a:solidFill>
                    <a:schemeClr val="tx1"/>
                  </a:solidFill>
                  <a:latin typeface="Montserrat" pitchFamily="2" charset="77"/>
                </a:rPr>
                <a:t>Slum Dwellers </a:t>
              </a:r>
              <a:endParaRPr lang="en-VN" sz="1600" b="1" u="sng">
                <a:solidFill>
                  <a:schemeClr val="tx1"/>
                </a:solidFill>
                <a:latin typeface="Montserrat" pitchFamily="2" charset="77"/>
              </a:endParaRP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kern="1200">
                  <a:solidFill>
                    <a:schemeClr val="tx1"/>
                  </a:solidFill>
                  <a:latin typeface="Montserrat" pitchFamily="2" charset="77"/>
                </a:rPr>
                <a:t>Sanitation access &amp; Financial inclusion</a:t>
              </a:r>
              <a:endParaRPr lang="en-US" sz="1600" b="1" kern="1200"/>
            </a:p>
          </p:txBody>
        </p:sp>
      </p:grpSp>
      <p:pic>
        <p:nvPicPr>
          <p:cNvPr id="3" name="Graphic 2" descr="Arrow Right outline">
            <a:extLst>
              <a:ext uri="{FF2B5EF4-FFF2-40B4-BE49-F238E27FC236}">
                <a16:creationId xmlns:a16="http://schemas.microsoft.com/office/drawing/2014/main" id="{E0217260-421E-8940-AC11-2EA1D3F66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787799" y="2070546"/>
            <a:ext cx="493494" cy="493494"/>
          </a:xfrm>
          <a:prstGeom prst="rect">
            <a:avLst/>
          </a:prstGeom>
        </p:spPr>
      </p:pic>
      <p:pic>
        <p:nvPicPr>
          <p:cNvPr id="20" name="Graphic 19" descr="Arrow Right outline">
            <a:extLst>
              <a:ext uri="{FF2B5EF4-FFF2-40B4-BE49-F238E27FC236}">
                <a16:creationId xmlns:a16="http://schemas.microsoft.com/office/drawing/2014/main" id="{988376CC-6673-FA44-8EF6-AC7D9115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787799" y="5122557"/>
            <a:ext cx="493494" cy="4934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F14D7E-D2EB-D842-B703-78D9FC9B4AA2}"/>
              </a:ext>
            </a:extLst>
          </p:cNvPr>
          <p:cNvSpPr txBox="1"/>
          <p:nvPr/>
        </p:nvSpPr>
        <p:spPr>
          <a:xfrm flipH="1">
            <a:off x="5444090" y="5707536"/>
            <a:ext cx="3412147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1300">
                <a:latin typeface="Montserrat Medium" pitchFamily="2" charset="77"/>
                <a:ea typeface="Roboto" panose="02000000000000000000" pitchFamily="2" charset="0"/>
              </a:rPr>
              <a:t>Provide a transparent, and affordable way to secure/withdraw/deposit money</a:t>
            </a:r>
          </a:p>
        </p:txBody>
      </p:sp>
      <p:pic>
        <p:nvPicPr>
          <p:cNvPr id="23" name="Graphic 22" descr="Arrow Right outline">
            <a:extLst>
              <a:ext uri="{FF2B5EF4-FFF2-40B4-BE49-F238E27FC236}">
                <a16:creationId xmlns:a16="http://schemas.microsoft.com/office/drawing/2014/main" id="{8DF5FAC0-87AF-A048-A101-03B4A65A6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219" y="3553079"/>
            <a:ext cx="493494" cy="4934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87D82A-36D9-6B4E-81E3-FE924C209017}"/>
              </a:ext>
            </a:extLst>
          </p:cNvPr>
          <p:cNvSpPr txBox="1"/>
          <p:nvPr/>
        </p:nvSpPr>
        <p:spPr>
          <a:xfrm flipH="1">
            <a:off x="5371074" y="1561774"/>
            <a:ext cx="3418565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1300">
                <a:latin typeface="Montserrat Medium" pitchFamily="2" charset="77"/>
                <a:ea typeface="Roboto" panose="02000000000000000000" pitchFamily="2" charset="0"/>
              </a:rPr>
              <a:t>Provide affordable sanitation offerings and new money collection period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4616-FABC-0F41-ACFB-24B056C12F13}"/>
              </a:ext>
            </a:extLst>
          </p:cNvPr>
          <p:cNvSpPr txBox="1"/>
          <p:nvPr/>
        </p:nvSpPr>
        <p:spPr>
          <a:xfrm flipH="1">
            <a:off x="8595020" y="3606387"/>
            <a:ext cx="3100211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1300">
                <a:latin typeface="Montserrat Medium" pitchFamily="2" charset="77"/>
                <a:ea typeface="Roboto" panose="02000000000000000000" pitchFamily="2" charset="0"/>
              </a:rPr>
              <a:t>Provide an up-to-date and convenient payment method</a:t>
            </a:r>
          </a:p>
        </p:txBody>
      </p:sp>
      <p:pic>
        <p:nvPicPr>
          <p:cNvPr id="5" name="Graphic 4" descr="Toilet with solid fill">
            <a:extLst>
              <a:ext uri="{FF2B5EF4-FFF2-40B4-BE49-F238E27FC236}">
                <a16:creationId xmlns:a16="http://schemas.microsoft.com/office/drawing/2014/main" id="{3544E760-7EC5-1647-8B7F-4812DB4831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3925" y="1461747"/>
            <a:ext cx="600165" cy="600165"/>
          </a:xfrm>
          <a:prstGeom prst="rect">
            <a:avLst/>
          </a:prstGeom>
        </p:spPr>
      </p:pic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10597D00-D784-E947-B036-8F773B19D6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47892" y="5616051"/>
            <a:ext cx="523182" cy="523182"/>
          </a:xfrm>
          <a:prstGeom prst="rect">
            <a:avLst/>
          </a:prstGeom>
        </p:spPr>
      </p:pic>
      <p:pic>
        <p:nvPicPr>
          <p:cNvPr id="10" name="Graphic 9" descr="Transfer1 with solid fill">
            <a:extLst>
              <a:ext uri="{FF2B5EF4-FFF2-40B4-BE49-F238E27FC236}">
                <a16:creationId xmlns:a16="http://schemas.microsoft.com/office/drawing/2014/main" id="{C70B08E9-CE81-364F-B570-01F46EF93D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63503" y="3499849"/>
            <a:ext cx="599954" cy="5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0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70668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-21784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130923" y="2039639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HOW MOBILE MONEY SERVES OUR GOAL?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33" name="Google Shape;143;p32">
            <a:extLst>
              <a:ext uri="{FF2B5EF4-FFF2-40B4-BE49-F238E27FC236}">
                <a16:creationId xmlns:a16="http://schemas.microsoft.com/office/drawing/2014/main" id="{B9555B73-BA8D-E14A-A80D-716DBEB64B73}"/>
              </a:ext>
            </a:extLst>
          </p:cNvPr>
          <p:cNvPicPr preferRelativeResize="0"/>
          <p:nvPr/>
        </p:nvPicPr>
        <p:blipFill>
          <a:blip r:embed="rId7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FB8AE7-98BA-984F-B1F7-B72D0048A696}"/>
              </a:ext>
            </a:extLst>
          </p:cNvPr>
          <p:cNvSpPr/>
          <p:nvPr/>
        </p:nvSpPr>
        <p:spPr>
          <a:xfrm>
            <a:off x="76706" y="25967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APPROACH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992FA-3B5F-8248-9B07-FD8E24B84222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3DEF787-3960-AB4A-8108-E9219F1643DD}"/>
              </a:ext>
            </a:extLst>
          </p:cNvPr>
          <p:cNvSpPr txBox="1">
            <a:spLocks/>
          </p:cNvSpPr>
          <p:nvPr/>
        </p:nvSpPr>
        <p:spPr>
          <a:xfrm>
            <a:off x="5016511" y="390860"/>
            <a:ext cx="7414691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3"/>
                </a:solidFill>
                <a:latin typeface="Montserrat" pitchFamily="2" charset="77"/>
              </a:rPr>
              <a:t>Allow mobile money &amp; sanitation providers to reach business efficiency in providing relevant services</a:t>
            </a:r>
            <a:endParaRPr lang="en-US" sz="2000" b="1" u="sng">
              <a:solidFill>
                <a:schemeClr val="accent3"/>
              </a:solidFill>
              <a:latin typeface="Montserrat" pitchFamily="2" charset="77"/>
            </a:endParaRPr>
          </a:p>
        </p:txBody>
      </p:sp>
      <p:pic>
        <p:nvPicPr>
          <p:cNvPr id="3" name="Graphic 2" descr="Arrow Right outline">
            <a:extLst>
              <a:ext uri="{FF2B5EF4-FFF2-40B4-BE49-F238E27FC236}">
                <a16:creationId xmlns:a16="http://schemas.microsoft.com/office/drawing/2014/main" id="{E0217260-421E-8940-AC11-2EA1D3F66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787799" y="2070546"/>
            <a:ext cx="493494" cy="493494"/>
          </a:xfrm>
          <a:prstGeom prst="rect">
            <a:avLst/>
          </a:prstGeom>
        </p:spPr>
      </p:pic>
      <p:pic>
        <p:nvPicPr>
          <p:cNvPr id="20" name="Graphic 19" descr="Arrow Right outline">
            <a:extLst>
              <a:ext uri="{FF2B5EF4-FFF2-40B4-BE49-F238E27FC236}">
                <a16:creationId xmlns:a16="http://schemas.microsoft.com/office/drawing/2014/main" id="{988376CC-6673-FA44-8EF6-AC7D9115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787799" y="5122557"/>
            <a:ext cx="493494" cy="493494"/>
          </a:xfrm>
          <a:prstGeom prst="rect">
            <a:avLst/>
          </a:prstGeom>
        </p:spPr>
      </p:pic>
      <p:pic>
        <p:nvPicPr>
          <p:cNvPr id="23" name="Graphic 22" descr="Arrow Right outline">
            <a:extLst>
              <a:ext uri="{FF2B5EF4-FFF2-40B4-BE49-F238E27FC236}">
                <a16:creationId xmlns:a16="http://schemas.microsoft.com/office/drawing/2014/main" id="{8DF5FAC0-87AF-A048-A101-03B4A65A6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219" y="3553079"/>
            <a:ext cx="493494" cy="49349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E971B3E-9542-0C4C-A3E8-E90EA3D0D9DC}"/>
              </a:ext>
            </a:extLst>
          </p:cNvPr>
          <p:cNvGrpSpPr/>
          <p:nvPr/>
        </p:nvGrpSpPr>
        <p:grpSpPr>
          <a:xfrm>
            <a:off x="5768495" y="2581347"/>
            <a:ext cx="2510878" cy="2523903"/>
            <a:chOff x="3773846" y="1623"/>
            <a:chExt cx="3186803" cy="318680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AD5F1AD-DCE1-7245-B10E-E2C1F2FD6A3F}"/>
                </a:ext>
              </a:extLst>
            </p:cNvPr>
            <p:cNvSpPr/>
            <p:nvPr/>
          </p:nvSpPr>
          <p:spPr>
            <a:xfrm>
              <a:off x="3773846" y="1623"/>
              <a:ext cx="3186803" cy="3186803"/>
            </a:xfrm>
            <a:prstGeom prst="ellipse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1F3C3E91-A9F4-DF42-9B3D-74F7A1FAB1BA}"/>
                </a:ext>
              </a:extLst>
            </p:cNvPr>
            <p:cNvSpPr txBox="1"/>
            <p:nvPr/>
          </p:nvSpPr>
          <p:spPr>
            <a:xfrm>
              <a:off x="3967203" y="622924"/>
              <a:ext cx="2818418" cy="22534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u="sng" kern="1200">
                  <a:solidFill>
                    <a:schemeClr val="tx1"/>
                  </a:solidFill>
                  <a:latin typeface="Montserrat" pitchFamily="2" charset="77"/>
                </a:rPr>
                <a:t>Service Providers 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>
                  <a:solidFill>
                    <a:schemeClr val="tx1"/>
                  </a:solidFill>
                  <a:latin typeface="Montserrat" pitchFamily="2" charset="77"/>
                </a:rPr>
                <a:t>Costs reduction &amp; Business expansion</a:t>
              </a:r>
              <a:endParaRPr lang="en-VN" sz="1600" b="1" kern="1200">
                <a:solidFill>
                  <a:schemeClr val="tx1"/>
                </a:solidFill>
                <a:latin typeface="Montserrat" pitchFamily="2" charset="77"/>
              </a:endParaRP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VN" sz="1600" b="1" u="sng" kern="120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18A7AF3-CDBC-4640-A21B-C8A5F5036E8F}"/>
              </a:ext>
            </a:extLst>
          </p:cNvPr>
          <p:cNvSpPr txBox="1"/>
          <p:nvPr/>
        </p:nvSpPr>
        <p:spPr>
          <a:xfrm flipH="1">
            <a:off x="5424037" y="1569347"/>
            <a:ext cx="3150929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1300">
                <a:latin typeface="Montserrat Medium" pitchFamily="2" charset="77"/>
                <a:ea typeface="Roboto" panose="02000000000000000000" pitchFamily="2" charset="0"/>
              </a:rPr>
              <a:t>Reduce cash collection costs, staff time, and vendor commission</a:t>
            </a:r>
          </a:p>
        </p:txBody>
      </p:sp>
      <p:pic>
        <p:nvPicPr>
          <p:cNvPr id="6" name="Graphic 5" descr="Downward trend graph with solid fill">
            <a:extLst>
              <a:ext uri="{FF2B5EF4-FFF2-40B4-BE49-F238E27FC236}">
                <a16:creationId xmlns:a16="http://schemas.microsoft.com/office/drawing/2014/main" id="{A6EBC099-6934-BF43-8E41-5B92428E79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4614" y="1437340"/>
            <a:ext cx="624469" cy="62446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C20BF8A-48AE-1440-831B-4044CD97B0E5}"/>
              </a:ext>
            </a:extLst>
          </p:cNvPr>
          <p:cNvSpPr txBox="1"/>
          <p:nvPr/>
        </p:nvSpPr>
        <p:spPr>
          <a:xfrm flipH="1">
            <a:off x="5372155" y="5728231"/>
            <a:ext cx="3498403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1300">
                <a:latin typeface="Montserrat Medium" pitchFamily="2" charset="77"/>
                <a:ea typeface="Roboto" panose="02000000000000000000" pitchFamily="2" charset="0"/>
              </a:rPr>
              <a:t>Improve business plan and pricing strategy through collected data on usage </a:t>
            </a:r>
          </a:p>
        </p:txBody>
      </p:sp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3E523F05-BDEA-3A4B-A046-A7D22AD247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7685" y="5616051"/>
            <a:ext cx="624470" cy="62447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53B611-F5C5-8E44-B255-301971790FB6}"/>
              </a:ext>
            </a:extLst>
          </p:cNvPr>
          <p:cNvSpPr txBox="1"/>
          <p:nvPr/>
        </p:nvSpPr>
        <p:spPr>
          <a:xfrm flipH="1">
            <a:off x="8870558" y="3599771"/>
            <a:ext cx="2599951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1300">
                <a:latin typeface="Montserrat Medium" pitchFamily="2" charset="77"/>
                <a:ea typeface="Roboto" panose="02000000000000000000" pitchFamily="2" charset="0"/>
              </a:rPr>
              <a:t>Extend their low-cost services to low-income segments </a:t>
            </a:r>
          </a:p>
        </p:txBody>
      </p:sp>
      <p:pic>
        <p:nvPicPr>
          <p:cNvPr id="19" name="Graphic 18" descr="Business Growth with solid fill">
            <a:extLst>
              <a:ext uri="{FF2B5EF4-FFF2-40B4-BE49-F238E27FC236}">
                <a16:creationId xmlns:a16="http://schemas.microsoft.com/office/drawing/2014/main" id="{F3B2BB09-5E43-784E-AEB3-FE22C5C59D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78681" y="3492917"/>
            <a:ext cx="553656" cy="5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3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70668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-21784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124463" y="2048093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HOW MOBILE MONEY SERVES OUR GOAL?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33" name="Google Shape;143;p32">
            <a:extLst>
              <a:ext uri="{FF2B5EF4-FFF2-40B4-BE49-F238E27FC236}">
                <a16:creationId xmlns:a16="http://schemas.microsoft.com/office/drawing/2014/main" id="{B9555B73-BA8D-E14A-A80D-716DBEB64B73}"/>
              </a:ext>
            </a:extLst>
          </p:cNvPr>
          <p:cNvPicPr preferRelativeResize="0"/>
          <p:nvPr/>
        </p:nvPicPr>
        <p:blipFill>
          <a:blip r:embed="rId7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8FB8AE7-98BA-984F-B1F7-B72D0048A696}"/>
              </a:ext>
            </a:extLst>
          </p:cNvPr>
          <p:cNvSpPr/>
          <p:nvPr/>
        </p:nvSpPr>
        <p:spPr>
          <a:xfrm>
            <a:off x="76706" y="25967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APPROACH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992FA-3B5F-8248-9B07-FD8E24B84222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3DEF787-3960-AB4A-8108-E9219F1643DD}"/>
              </a:ext>
            </a:extLst>
          </p:cNvPr>
          <p:cNvSpPr txBox="1">
            <a:spLocks/>
          </p:cNvSpPr>
          <p:nvPr/>
        </p:nvSpPr>
        <p:spPr>
          <a:xfrm>
            <a:off x="5016512" y="390860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2"/>
                </a:solidFill>
                <a:latin typeface="Montserrat" pitchFamily="2" charset="77"/>
              </a:rPr>
              <a:t>Establish a mutual platform for public &amp; private stakeholders to develop and partner up</a:t>
            </a:r>
            <a:endParaRPr lang="en-US" sz="2000" b="1" u="sng">
              <a:solidFill>
                <a:schemeClr val="accent2"/>
              </a:solidFill>
              <a:latin typeface="Montserrat" pitchFamily="2" charset="77"/>
            </a:endParaRPr>
          </a:p>
        </p:txBody>
      </p:sp>
      <p:pic>
        <p:nvPicPr>
          <p:cNvPr id="3" name="Graphic 2" descr="Arrow Right outline">
            <a:extLst>
              <a:ext uri="{FF2B5EF4-FFF2-40B4-BE49-F238E27FC236}">
                <a16:creationId xmlns:a16="http://schemas.microsoft.com/office/drawing/2014/main" id="{E0217260-421E-8940-AC11-2EA1D3F66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787799" y="2070546"/>
            <a:ext cx="493494" cy="493494"/>
          </a:xfrm>
          <a:prstGeom prst="rect">
            <a:avLst/>
          </a:prstGeom>
        </p:spPr>
      </p:pic>
      <p:pic>
        <p:nvPicPr>
          <p:cNvPr id="20" name="Graphic 19" descr="Arrow Right outline">
            <a:extLst>
              <a:ext uri="{FF2B5EF4-FFF2-40B4-BE49-F238E27FC236}">
                <a16:creationId xmlns:a16="http://schemas.microsoft.com/office/drawing/2014/main" id="{988376CC-6673-FA44-8EF6-AC7D9115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787799" y="5122557"/>
            <a:ext cx="493494" cy="493494"/>
          </a:xfrm>
          <a:prstGeom prst="rect">
            <a:avLst/>
          </a:prstGeom>
        </p:spPr>
      </p:pic>
      <p:pic>
        <p:nvPicPr>
          <p:cNvPr id="23" name="Graphic 22" descr="Arrow Right outline">
            <a:extLst>
              <a:ext uri="{FF2B5EF4-FFF2-40B4-BE49-F238E27FC236}">
                <a16:creationId xmlns:a16="http://schemas.microsoft.com/office/drawing/2014/main" id="{8DF5FAC0-87AF-A048-A101-03B4A65A6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8219" y="3553079"/>
            <a:ext cx="493494" cy="49349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5845BE1-739A-F444-BA9B-1C0A4DE33FB9}"/>
              </a:ext>
            </a:extLst>
          </p:cNvPr>
          <p:cNvGrpSpPr/>
          <p:nvPr/>
        </p:nvGrpSpPr>
        <p:grpSpPr>
          <a:xfrm>
            <a:off x="5768496" y="2588840"/>
            <a:ext cx="2510878" cy="2523903"/>
            <a:chOff x="3773846" y="1623"/>
            <a:chExt cx="3186803" cy="318680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1B12CF4-7DAB-4740-AE6E-D5D8FC2ED37A}"/>
                </a:ext>
              </a:extLst>
            </p:cNvPr>
            <p:cNvSpPr/>
            <p:nvPr/>
          </p:nvSpPr>
          <p:spPr>
            <a:xfrm>
              <a:off x="3773846" y="1623"/>
              <a:ext cx="3186803" cy="3186803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79E32B4A-CBF8-C84D-9973-4D508E21E9F6}"/>
                </a:ext>
              </a:extLst>
            </p:cNvPr>
            <p:cNvSpPr txBox="1"/>
            <p:nvPr/>
          </p:nvSpPr>
          <p:spPr>
            <a:xfrm>
              <a:off x="3896157" y="570456"/>
              <a:ext cx="2945305" cy="225341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u="sng">
                  <a:solidFill>
                    <a:schemeClr val="tx1"/>
                  </a:solidFill>
                  <a:latin typeface="Montserrat" pitchFamily="2" charset="77"/>
                </a:rPr>
                <a:t>Public-Private Stakeholders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>
                  <a:solidFill>
                    <a:schemeClr val="tx1"/>
                  </a:solidFill>
                  <a:latin typeface="Montserrat" pitchFamily="2" charset="77"/>
                </a:rPr>
                <a:t>Partnership &amp; Development 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u="sng" kern="12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C008159-54F5-3C48-92F7-7BA8D9820887}"/>
              </a:ext>
            </a:extLst>
          </p:cNvPr>
          <p:cNvSpPr txBox="1"/>
          <p:nvPr/>
        </p:nvSpPr>
        <p:spPr>
          <a:xfrm flipH="1">
            <a:off x="5454471" y="1447929"/>
            <a:ext cx="3153366" cy="6001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1300">
                <a:latin typeface="Montserrat Medium" pitchFamily="2" charset="77"/>
                <a:ea typeface="Roboto" panose="02000000000000000000" pitchFamily="2" charset="0"/>
              </a:rPr>
              <a:t>Provide effective funding/partnership mechanisms among stakeholders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89BA48-2533-2D49-83E6-5BE987E82FCD}"/>
              </a:ext>
            </a:extLst>
          </p:cNvPr>
          <p:cNvSpPr txBox="1"/>
          <p:nvPr/>
        </p:nvSpPr>
        <p:spPr>
          <a:xfrm flipH="1">
            <a:off x="5375145" y="5625865"/>
            <a:ext cx="3620083" cy="6001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1300">
                <a:latin typeface="Montserrat Medium" pitchFamily="2" charset="77"/>
                <a:ea typeface="Roboto" panose="02000000000000000000" pitchFamily="2" charset="0"/>
              </a:rPr>
              <a:t>Support all stages of characteristics NGOs/ NPOs/ Government cycle of innovate-demonstrate-advocate to replicate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1CC310-8D84-414E-B396-D4D5D4C79298}"/>
              </a:ext>
            </a:extLst>
          </p:cNvPr>
          <p:cNvSpPr txBox="1"/>
          <p:nvPr/>
        </p:nvSpPr>
        <p:spPr>
          <a:xfrm flipH="1">
            <a:off x="8783586" y="3599771"/>
            <a:ext cx="2741395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1300">
                <a:latin typeface="Montserrat Medium" pitchFamily="2" charset="77"/>
                <a:ea typeface="Roboto" panose="02000000000000000000" pitchFamily="2" charset="0"/>
              </a:rPr>
              <a:t>Support stakeholders’ role as “capacity builders”</a:t>
            </a:r>
          </a:p>
        </p:txBody>
      </p:sp>
      <p:pic>
        <p:nvPicPr>
          <p:cNvPr id="4" name="Graphic 3" descr="Handshake with solid fill">
            <a:extLst>
              <a:ext uri="{FF2B5EF4-FFF2-40B4-BE49-F238E27FC236}">
                <a16:creationId xmlns:a16="http://schemas.microsoft.com/office/drawing/2014/main" id="{5D91583F-44B5-DD48-8B64-DFA9ADA4D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6640" y="1470380"/>
            <a:ext cx="600165" cy="600165"/>
          </a:xfrm>
          <a:prstGeom prst="rect">
            <a:avLst/>
          </a:prstGeom>
        </p:spPr>
      </p:pic>
      <p:pic>
        <p:nvPicPr>
          <p:cNvPr id="8" name="Graphic 7" descr="Clapping hands with solid fill">
            <a:extLst>
              <a:ext uri="{FF2B5EF4-FFF2-40B4-BE49-F238E27FC236}">
                <a16:creationId xmlns:a16="http://schemas.microsoft.com/office/drawing/2014/main" id="{5D0E18BE-D168-9247-8445-BFB37EB4A0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3859" y="5616051"/>
            <a:ext cx="600164" cy="600164"/>
          </a:xfrm>
          <a:prstGeom prst="rect">
            <a:avLst/>
          </a:prstGeom>
        </p:spPr>
      </p:pic>
      <p:pic>
        <p:nvPicPr>
          <p:cNvPr id="10" name="Graphic 9" descr="Tools with solid fill">
            <a:extLst>
              <a:ext uri="{FF2B5EF4-FFF2-40B4-BE49-F238E27FC236}">
                <a16:creationId xmlns:a16="http://schemas.microsoft.com/office/drawing/2014/main" id="{0F73D52F-44B1-8A45-B30F-243BAB4F6C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86854" y="3553079"/>
            <a:ext cx="493494" cy="4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5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 rot="5400000">
            <a:off x="5365075" y="-5249327"/>
            <a:ext cx="1461832" cy="12191987"/>
          </a:xfrm>
          <a:prstGeom prst="homePlate">
            <a:avLst>
              <a:gd name="adj" fmla="val 317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 rot="5400000">
            <a:off x="5365086" y="-5363853"/>
            <a:ext cx="1461832" cy="12191995"/>
          </a:xfrm>
          <a:prstGeom prst="homePlate">
            <a:avLst>
              <a:gd name="adj" fmla="val 31700"/>
            </a:avLst>
          </a:prstGeom>
          <a:solidFill>
            <a:schemeClr val="accent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434172" y="1578718"/>
            <a:ext cx="0" cy="62446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292397" y="74730"/>
            <a:ext cx="11497891" cy="1223617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THE MMS PROGRAM</a:t>
            </a:r>
          </a:p>
          <a:p>
            <a:pPr algn="ctr"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MOBILE MONEY FOR A BETTER ASEAN</a:t>
            </a:r>
          </a:p>
        </p:txBody>
      </p:sp>
      <p:pic>
        <p:nvPicPr>
          <p:cNvPr id="33" name="Google Shape;143;p32">
            <a:extLst>
              <a:ext uri="{FF2B5EF4-FFF2-40B4-BE49-F238E27FC236}">
                <a16:creationId xmlns:a16="http://schemas.microsoft.com/office/drawing/2014/main" id="{EBD5B4F3-522A-504E-A2E9-6C89BDBCC99C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39074" y="-104084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DFE7636-3639-FF41-9665-A8A6583FA06B}"/>
              </a:ext>
            </a:extLst>
          </p:cNvPr>
          <p:cNvSpPr/>
          <p:nvPr/>
        </p:nvSpPr>
        <p:spPr>
          <a:xfrm>
            <a:off x="69772" y="259673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APPROACH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D5941EC-22A8-4148-AE96-4366BCA637B1}"/>
              </a:ext>
            </a:extLst>
          </p:cNvPr>
          <p:cNvGrpSpPr/>
          <p:nvPr/>
        </p:nvGrpSpPr>
        <p:grpSpPr>
          <a:xfrm>
            <a:off x="796083" y="2189494"/>
            <a:ext cx="2348832" cy="2366881"/>
            <a:chOff x="3773846" y="1623"/>
            <a:chExt cx="3186803" cy="318680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C994D4C-630B-B445-AFF7-2A47C6857EBF}"/>
                </a:ext>
              </a:extLst>
            </p:cNvPr>
            <p:cNvSpPr/>
            <p:nvPr/>
          </p:nvSpPr>
          <p:spPr>
            <a:xfrm>
              <a:off x="3773846" y="1623"/>
              <a:ext cx="3186803" cy="318680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Oval 4">
              <a:extLst>
                <a:ext uri="{FF2B5EF4-FFF2-40B4-BE49-F238E27FC236}">
                  <a16:creationId xmlns:a16="http://schemas.microsoft.com/office/drawing/2014/main" id="{E36704FC-1D2E-D04E-A5DD-184B1B1C85AB}"/>
                </a:ext>
              </a:extLst>
            </p:cNvPr>
            <p:cNvSpPr txBox="1"/>
            <p:nvPr/>
          </p:nvSpPr>
          <p:spPr>
            <a:xfrm>
              <a:off x="3862762" y="410413"/>
              <a:ext cx="3008969" cy="2253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u="sng" kern="1200">
                  <a:solidFill>
                    <a:schemeClr val="tx1"/>
                  </a:solidFill>
                  <a:latin typeface="Montserrat" pitchFamily="2" charset="77"/>
                </a:rPr>
                <a:t>Slum Dwellers </a:t>
              </a:r>
              <a:endParaRPr lang="en-VN" sz="1600" b="1" u="sng">
                <a:solidFill>
                  <a:schemeClr val="tx1"/>
                </a:solidFill>
                <a:latin typeface="Montserrat" pitchFamily="2" charset="77"/>
              </a:endParaRP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kern="1200">
                  <a:solidFill>
                    <a:schemeClr val="tx1"/>
                  </a:solidFill>
                  <a:latin typeface="Montserrat" pitchFamily="2" charset="77"/>
                </a:rPr>
                <a:t>Sanitation access &amp; Financial inclusion</a:t>
              </a:r>
              <a:endParaRPr lang="en-US" sz="1600" b="1" kern="1200"/>
            </a:p>
          </p:txBody>
        </p:sp>
      </p:grpSp>
      <p:sp>
        <p:nvSpPr>
          <p:cNvPr id="70" name="Cross 69">
            <a:extLst>
              <a:ext uri="{FF2B5EF4-FFF2-40B4-BE49-F238E27FC236}">
                <a16:creationId xmlns:a16="http://schemas.microsoft.com/office/drawing/2014/main" id="{D58934ED-5A2B-294C-8AC7-08DC0EBBC095}"/>
              </a:ext>
            </a:extLst>
          </p:cNvPr>
          <p:cNvSpPr/>
          <p:nvPr/>
        </p:nvSpPr>
        <p:spPr>
          <a:xfrm>
            <a:off x="3633300" y="3099759"/>
            <a:ext cx="797019" cy="790700"/>
          </a:xfrm>
          <a:prstGeom prst="plus">
            <a:avLst>
              <a:gd name="adj" fmla="val 369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EB4760A-2F6E-AF42-BFDF-EA856E1BC373}"/>
              </a:ext>
            </a:extLst>
          </p:cNvPr>
          <p:cNvGrpSpPr/>
          <p:nvPr/>
        </p:nvGrpSpPr>
        <p:grpSpPr>
          <a:xfrm>
            <a:off x="4915394" y="2189494"/>
            <a:ext cx="2348832" cy="2366881"/>
            <a:chOff x="3773846" y="1623"/>
            <a:chExt cx="3186803" cy="318680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C60FF27-3B53-A94B-A70F-7C2C65AD7CED}"/>
                </a:ext>
              </a:extLst>
            </p:cNvPr>
            <p:cNvSpPr/>
            <p:nvPr/>
          </p:nvSpPr>
          <p:spPr>
            <a:xfrm>
              <a:off x="3773846" y="1623"/>
              <a:ext cx="3186803" cy="3186803"/>
            </a:xfrm>
            <a:prstGeom prst="ellipse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Oval 4">
              <a:extLst>
                <a:ext uri="{FF2B5EF4-FFF2-40B4-BE49-F238E27FC236}">
                  <a16:creationId xmlns:a16="http://schemas.microsoft.com/office/drawing/2014/main" id="{989C17B7-F356-FF45-BEE9-4A0ED896DB57}"/>
                </a:ext>
              </a:extLst>
            </p:cNvPr>
            <p:cNvSpPr txBox="1"/>
            <p:nvPr/>
          </p:nvSpPr>
          <p:spPr>
            <a:xfrm>
              <a:off x="3863993" y="575804"/>
              <a:ext cx="3006508" cy="22534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u="sng" kern="1200">
                  <a:solidFill>
                    <a:schemeClr val="tx1"/>
                  </a:solidFill>
                  <a:latin typeface="Montserrat" pitchFamily="2" charset="77"/>
                </a:rPr>
                <a:t>Service Providers 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>
                  <a:solidFill>
                    <a:schemeClr val="tx1"/>
                  </a:solidFill>
                  <a:latin typeface="Montserrat" pitchFamily="2" charset="77"/>
                </a:rPr>
                <a:t>Costs reduction &amp; Business expansion</a:t>
              </a:r>
              <a:endParaRPr lang="en-VN" sz="1600" b="1" kern="1200">
                <a:solidFill>
                  <a:schemeClr val="tx1"/>
                </a:solidFill>
                <a:latin typeface="Montserrat" pitchFamily="2" charset="77"/>
              </a:endParaRP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VN" sz="1600" b="1" u="sng" kern="120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sp>
        <p:nvSpPr>
          <p:cNvPr id="74" name="Cross 73">
            <a:extLst>
              <a:ext uri="{FF2B5EF4-FFF2-40B4-BE49-F238E27FC236}">
                <a16:creationId xmlns:a16="http://schemas.microsoft.com/office/drawing/2014/main" id="{D3081A72-932D-9E4C-AC6A-05C96ADAEFFE}"/>
              </a:ext>
            </a:extLst>
          </p:cNvPr>
          <p:cNvSpPr/>
          <p:nvPr/>
        </p:nvSpPr>
        <p:spPr>
          <a:xfrm>
            <a:off x="7863701" y="3099759"/>
            <a:ext cx="797019" cy="790700"/>
          </a:xfrm>
          <a:prstGeom prst="plus">
            <a:avLst>
              <a:gd name="adj" fmla="val 369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01B4C1D-D5AC-5D4C-88E2-E0CD5E4DDBFB}"/>
              </a:ext>
            </a:extLst>
          </p:cNvPr>
          <p:cNvGrpSpPr/>
          <p:nvPr/>
        </p:nvGrpSpPr>
        <p:grpSpPr>
          <a:xfrm>
            <a:off x="9243783" y="2189494"/>
            <a:ext cx="2348832" cy="2366881"/>
            <a:chOff x="3773846" y="1623"/>
            <a:chExt cx="3186803" cy="318680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378EE31-548F-A24E-94F1-C510FD025090}"/>
                </a:ext>
              </a:extLst>
            </p:cNvPr>
            <p:cNvSpPr/>
            <p:nvPr/>
          </p:nvSpPr>
          <p:spPr>
            <a:xfrm>
              <a:off x="3773846" y="1623"/>
              <a:ext cx="3186803" cy="3186803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>
              <a:extLst>
                <a:ext uri="{FF2B5EF4-FFF2-40B4-BE49-F238E27FC236}">
                  <a16:creationId xmlns:a16="http://schemas.microsoft.com/office/drawing/2014/main" id="{E2E2593A-BAAC-5C49-951B-7FE625D7136E}"/>
                </a:ext>
              </a:extLst>
            </p:cNvPr>
            <p:cNvSpPr txBox="1"/>
            <p:nvPr/>
          </p:nvSpPr>
          <p:spPr>
            <a:xfrm>
              <a:off x="3896158" y="570456"/>
              <a:ext cx="2945305" cy="225341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 u="sng">
                  <a:solidFill>
                    <a:schemeClr val="tx1"/>
                  </a:solidFill>
                  <a:latin typeface="Montserrat" pitchFamily="2" charset="77"/>
                </a:rPr>
                <a:t>Public-Private Stakeholders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VN" sz="1600" b="1">
                  <a:solidFill>
                    <a:schemeClr val="tx1"/>
                  </a:solidFill>
                  <a:latin typeface="Montserrat" pitchFamily="2" charset="77"/>
                </a:rPr>
                <a:t>Partnership &amp; Development 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u="sng" kern="120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B01E489-3BAB-A34B-9445-74E950D75734}"/>
              </a:ext>
            </a:extLst>
          </p:cNvPr>
          <p:cNvSpPr/>
          <p:nvPr/>
        </p:nvSpPr>
        <p:spPr>
          <a:xfrm>
            <a:off x="434171" y="4930782"/>
            <a:ext cx="11239482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>
                <a:solidFill>
                  <a:schemeClr val="tx1"/>
                </a:solidFill>
                <a:latin typeface="Montserrat" pitchFamily="2" charset="77"/>
              </a:rPr>
              <a:t>THE FOLLOWING KEY ELEMENTS WILL BE ATTAINED BY 2025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BB94216-7F94-F946-A1D8-90FFF4A935AA}"/>
              </a:ext>
            </a:extLst>
          </p:cNvPr>
          <p:cNvSpPr txBox="1"/>
          <p:nvPr/>
        </p:nvSpPr>
        <p:spPr>
          <a:xfrm>
            <a:off x="616261" y="5664867"/>
            <a:ext cx="1657397" cy="9310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B1ECBC-DA31-A444-9476-1190392ECF26}"/>
              </a:ext>
            </a:extLst>
          </p:cNvPr>
          <p:cNvSpPr txBox="1"/>
          <p:nvPr/>
        </p:nvSpPr>
        <p:spPr>
          <a:xfrm>
            <a:off x="569476" y="5616155"/>
            <a:ext cx="1646424" cy="93729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05D55E-9E3C-1441-866F-E2D453DF0157}"/>
              </a:ext>
            </a:extLst>
          </p:cNvPr>
          <p:cNvSpPr txBox="1"/>
          <p:nvPr/>
        </p:nvSpPr>
        <p:spPr>
          <a:xfrm>
            <a:off x="2504730" y="5669693"/>
            <a:ext cx="1657397" cy="9310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D56477D-2F8B-9B4B-B128-4D5CE5F7CD91}"/>
              </a:ext>
            </a:extLst>
          </p:cNvPr>
          <p:cNvSpPr txBox="1"/>
          <p:nvPr/>
        </p:nvSpPr>
        <p:spPr>
          <a:xfrm>
            <a:off x="2457945" y="5620981"/>
            <a:ext cx="1646424" cy="93729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41CF1A-4A09-494F-BC4F-FC772A5D9097}"/>
              </a:ext>
            </a:extLst>
          </p:cNvPr>
          <p:cNvSpPr txBox="1"/>
          <p:nvPr/>
        </p:nvSpPr>
        <p:spPr>
          <a:xfrm>
            <a:off x="4441704" y="5660560"/>
            <a:ext cx="1657397" cy="9310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536D44-8ED9-534E-B82E-3BB03E38120C}"/>
              </a:ext>
            </a:extLst>
          </p:cNvPr>
          <p:cNvSpPr txBox="1"/>
          <p:nvPr/>
        </p:nvSpPr>
        <p:spPr>
          <a:xfrm>
            <a:off x="4394919" y="5611848"/>
            <a:ext cx="1646424" cy="93729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5D6A37-B0B5-7742-AD24-9B156D3E7CEF}"/>
              </a:ext>
            </a:extLst>
          </p:cNvPr>
          <p:cNvSpPr txBox="1"/>
          <p:nvPr/>
        </p:nvSpPr>
        <p:spPr>
          <a:xfrm>
            <a:off x="6391130" y="5664867"/>
            <a:ext cx="1657397" cy="9310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715454-DCC1-7E43-9295-8ADDFC92CED4}"/>
              </a:ext>
            </a:extLst>
          </p:cNvPr>
          <p:cNvSpPr txBox="1"/>
          <p:nvPr/>
        </p:nvSpPr>
        <p:spPr>
          <a:xfrm>
            <a:off x="6344345" y="5616155"/>
            <a:ext cx="1646424" cy="93729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3EF989-80C3-7E46-BA11-BF558F18C402}"/>
              </a:ext>
            </a:extLst>
          </p:cNvPr>
          <p:cNvSpPr txBox="1"/>
          <p:nvPr/>
        </p:nvSpPr>
        <p:spPr>
          <a:xfrm>
            <a:off x="8329583" y="5662271"/>
            <a:ext cx="1657397" cy="9310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6C362DB-5BBA-4C41-AC3C-BED9AA7F0520}"/>
              </a:ext>
            </a:extLst>
          </p:cNvPr>
          <p:cNvSpPr txBox="1"/>
          <p:nvPr/>
        </p:nvSpPr>
        <p:spPr>
          <a:xfrm>
            <a:off x="8282798" y="5613559"/>
            <a:ext cx="1646424" cy="93729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D1FD7AE-1097-A94A-8BC6-37E2923F9C8A}"/>
              </a:ext>
            </a:extLst>
          </p:cNvPr>
          <p:cNvSpPr txBox="1"/>
          <p:nvPr/>
        </p:nvSpPr>
        <p:spPr>
          <a:xfrm>
            <a:off x="10325794" y="5644375"/>
            <a:ext cx="1657397" cy="9310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E8E825D-BC27-784D-9D42-862061EE77D0}"/>
              </a:ext>
            </a:extLst>
          </p:cNvPr>
          <p:cNvSpPr txBox="1"/>
          <p:nvPr/>
        </p:nvSpPr>
        <p:spPr>
          <a:xfrm>
            <a:off x="10279009" y="5596698"/>
            <a:ext cx="1646424" cy="93107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472680-149F-CA41-93F5-1DE6052E4D04}"/>
              </a:ext>
            </a:extLst>
          </p:cNvPr>
          <p:cNvSpPr/>
          <p:nvPr/>
        </p:nvSpPr>
        <p:spPr>
          <a:xfrm>
            <a:off x="578951" y="5299783"/>
            <a:ext cx="5419990" cy="2285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ASEAN SOCIO-CULTURAL COMMUNITY BLUEPRINT 2025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3071BBA-CBF0-1D43-80DA-9F8433E8237F}"/>
              </a:ext>
            </a:extLst>
          </p:cNvPr>
          <p:cNvSpPr/>
          <p:nvPr/>
        </p:nvSpPr>
        <p:spPr>
          <a:xfrm>
            <a:off x="6816081" y="5240461"/>
            <a:ext cx="4618983" cy="33823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ASEAN ECONOMIC COMMUNITY BLUEPRINT 2025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AF9AABD-426C-744A-9A09-5B69E352271C}"/>
              </a:ext>
            </a:extLst>
          </p:cNvPr>
          <p:cNvSpPr/>
          <p:nvPr/>
        </p:nvSpPr>
        <p:spPr>
          <a:xfrm>
            <a:off x="796083" y="5660786"/>
            <a:ext cx="1262809" cy="258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rgbClr val="C00000"/>
                </a:solidFill>
                <a:latin typeface="Montserrat" pitchFamily="2" charset="77"/>
              </a:rPr>
              <a:t>ELEMENT B.1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1DAF057-0708-7640-9713-24A4DAA6AD17}"/>
              </a:ext>
            </a:extLst>
          </p:cNvPr>
          <p:cNvSpPr/>
          <p:nvPr/>
        </p:nvSpPr>
        <p:spPr>
          <a:xfrm>
            <a:off x="492934" y="5892378"/>
            <a:ext cx="1799507" cy="6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Montserrat Medium" pitchFamily="2" charset="77"/>
              </a:rPr>
              <a:t>Reduce inequality and promote equitable access to social protection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8235DB0-D253-564D-BBE7-9CD39B5C54A3}"/>
              </a:ext>
            </a:extLst>
          </p:cNvPr>
          <p:cNvSpPr/>
          <p:nvPr/>
        </p:nvSpPr>
        <p:spPr>
          <a:xfrm>
            <a:off x="2684700" y="5660786"/>
            <a:ext cx="2235820" cy="258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rgbClr val="C00000"/>
                </a:solidFill>
                <a:latin typeface="Montserrat" pitchFamily="2" charset="77"/>
              </a:rPr>
              <a:t>ELEMENT C.2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1B7F18C-79A5-5F4D-93D5-B15570DDAF43}"/>
              </a:ext>
            </a:extLst>
          </p:cNvPr>
          <p:cNvSpPr/>
          <p:nvPr/>
        </p:nvSpPr>
        <p:spPr>
          <a:xfrm>
            <a:off x="2473680" y="5879397"/>
            <a:ext cx="1589809" cy="6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Montserrat Medium" pitchFamily="2" charset="77"/>
              </a:rPr>
              <a:t>Promote coordination to provide access clean and safe sanitation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9607A67-6C0A-2943-9E83-746DB1701C84}"/>
              </a:ext>
            </a:extLst>
          </p:cNvPr>
          <p:cNvSpPr/>
          <p:nvPr/>
        </p:nvSpPr>
        <p:spPr>
          <a:xfrm>
            <a:off x="4626821" y="5654436"/>
            <a:ext cx="2235820" cy="258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rgbClr val="C00000"/>
                </a:solidFill>
                <a:latin typeface="Montserrat" pitchFamily="2" charset="77"/>
              </a:rPr>
              <a:t>ELEMENT D.5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46730DC-7181-DD4C-9B07-0EBA5AD50B0A}"/>
              </a:ext>
            </a:extLst>
          </p:cNvPr>
          <p:cNvSpPr/>
          <p:nvPr/>
        </p:nvSpPr>
        <p:spPr>
          <a:xfrm>
            <a:off x="4413276" y="5973391"/>
            <a:ext cx="1622225" cy="46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>
                <a:solidFill>
                  <a:schemeClr val="accent5">
                    <a:lumMod val="75000"/>
                  </a:schemeClr>
                </a:solidFill>
                <a:latin typeface="Montserrat Medium" pitchFamily="2" charset="77"/>
              </a:rPr>
              <a:t>Enhance cross-sectoral and cross-pillar coordination to ensure availability sanitation facilities in times of crisis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9E7B2D0-50AA-6146-B3E9-06A081DE561C}"/>
              </a:ext>
            </a:extLst>
          </p:cNvPr>
          <p:cNvSpPr/>
          <p:nvPr/>
        </p:nvSpPr>
        <p:spPr>
          <a:xfrm>
            <a:off x="6608949" y="5660786"/>
            <a:ext cx="2235820" cy="258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rgbClr val="C00000"/>
                </a:solidFill>
                <a:latin typeface="Montserrat" pitchFamily="2" charset="77"/>
              </a:rPr>
              <a:t>ELEMENT D.1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9B25FD-BF27-1843-80C6-B73EBB964E50}"/>
              </a:ext>
            </a:extLst>
          </p:cNvPr>
          <p:cNvSpPr/>
          <p:nvPr/>
        </p:nvSpPr>
        <p:spPr>
          <a:xfrm>
            <a:off x="6278784" y="5888377"/>
            <a:ext cx="1783092" cy="6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Montserrat Medium" pitchFamily="2" charset="77"/>
              </a:rPr>
              <a:t>Implement a more inclusive and consultative process involving the private sector 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ECD56CC-8E5D-F748-92E8-9134F5A57748}"/>
              </a:ext>
            </a:extLst>
          </p:cNvPr>
          <p:cNvSpPr/>
          <p:nvPr/>
        </p:nvSpPr>
        <p:spPr>
          <a:xfrm>
            <a:off x="8513548" y="5664122"/>
            <a:ext cx="2235820" cy="258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rgbClr val="C00000"/>
                </a:solidFill>
                <a:latin typeface="Montserrat" pitchFamily="2" charset="77"/>
              </a:rPr>
              <a:t>ELEMENT D.3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BF87C5-E7FD-A348-BABB-2F9A35DB43AD}"/>
              </a:ext>
            </a:extLst>
          </p:cNvPr>
          <p:cNvSpPr/>
          <p:nvPr/>
        </p:nvSpPr>
        <p:spPr>
          <a:xfrm>
            <a:off x="8302360" y="5953723"/>
            <a:ext cx="1646424" cy="494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Montserrat Medium" pitchFamily="2" charset="77"/>
              </a:rPr>
              <a:t>Promote Private-Public Partnership (PPP) for economic and social development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E813FC2-DCD3-2C41-8212-E39CDFC888BC}"/>
              </a:ext>
            </a:extLst>
          </p:cNvPr>
          <p:cNvSpPr/>
          <p:nvPr/>
        </p:nvSpPr>
        <p:spPr>
          <a:xfrm>
            <a:off x="10547905" y="5642008"/>
            <a:ext cx="2235820" cy="258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rgbClr val="C00000"/>
                </a:solidFill>
                <a:latin typeface="Montserrat" pitchFamily="2" charset="77"/>
              </a:rPr>
              <a:t>ELEMENT D.5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2E030BD-6C33-6347-B60B-046BDE4FB0B7}"/>
              </a:ext>
            </a:extLst>
          </p:cNvPr>
          <p:cNvSpPr/>
          <p:nvPr/>
        </p:nvSpPr>
        <p:spPr>
          <a:xfrm>
            <a:off x="10201901" y="5809409"/>
            <a:ext cx="1800639" cy="67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Montserrat Medium" pitchFamily="2" charset="77"/>
              </a:rPr>
              <a:t>Promote the contribution of stakeholders to the regional integration efforts</a:t>
            </a:r>
          </a:p>
        </p:txBody>
      </p:sp>
      <p:pic>
        <p:nvPicPr>
          <p:cNvPr id="149" name="Graphic 148" descr="Chevron arrows with solid fill">
            <a:extLst>
              <a:ext uri="{FF2B5EF4-FFF2-40B4-BE49-F238E27FC236}">
                <a16:creationId xmlns:a16="http://schemas.microsoft.com/office/drawing/2014/main" id="{6BBF9548-C847-204F-971F-8201569652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940041" y="4648057"/>
            <a:ext cx="299539" cy="299539"/>
          </a:xfrm>
          <a:prstGeom prst="rect">
            <a:avLst/>
          </a:prstGeom>
        </p:spPr>
      </p:pic>
      <p:pic>
        <p:nvPicPr>
          <p:cNvPr id="150" name="Graphic 149" descr="Chevron arrows with solid fill">
            <a:extLst>
              <a:ext uri="{FF2B5EF4-FFF2-40B4-BE49-F238E27FC236}">
                <a16:creationId xmlns:a16="http://schemas.microsoft.com/office/drawing/2014/main" id="{780B8594-9D74-8A4A-A8B1-7CCD0EFCBD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307143" y="4627670"/>
            <a:ext cx="299539" cy="299539"/>
          </a:xfrm>
          <a:prstGeom prst="rect">
            <a:avLst/>
          </a:prstGeom>
        </p:spPr>
      </p:pic>
      <p:pic>
        <p:nvPicPr>
          <p:cNvPr id="151" name="Graphic 150" descr="Chevron arrows with solid fill">
            <a:extLst>
              <a:ext uri="{FF2B5EF4-FFF2-40B4-BE49-F238E27FC236}">
                <a16:creationId xmlns:a16="http://schemas.microsoft.com/office/drawing/2014/main" id="{34B8EA50-8061-6842-B008-1CA2729506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820729" y="4627669"/>
            <a:ext cx="299539" cy="299539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080AC811-0367-FF4B-87B8-55B69749C9E0}"/>
              </a:ext>
            </a:extLst>
          </p:cNvPr>
          <p:cNvSpPr txBox="1">
            <a:spLocks/>
          </p:cNvSpPr>
          <p:nvPr/>
        </p:nvSpPr>
        <p:spPr>
          <a:xfrm>
            <a:off x="434171" y="1561793"/>
            <a:ext cx="7540783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2"/>
                </a:solidFill>
                <a:latin typeface="Montserrat" pitchFamily="2" charset="77"/>
              </a:rPr>
              <a:t>What MMS Program can achieve with Mobile Money?</a:t>
            </a:r>
          </a:p>
        </p:txBody>
      </p:sp>
    </p:spTree>
    <p:extLst>
      <p:ext uri="{BB962C8B-B14F-4D97-AF65-F5344CB8AC3E}">
        <p14:creationId xmlns:p14="http://schemas.microsoft.com/office/powerpoint/2010/main" val="38993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E42DBB8-E267-3E4A-8A0E-4BE49CAEAA30}"/>
              </a:ext>
            </a:extLst>
          </p:cNvPr>
          <p:cNvCxnSpPr>
            <a:stCxn id="20" idx="3"/>
            <a:endCxn id="66" idx="1"/>
          </p:cNvCxnSpPr>
          <p:nvPr/>
        </p:nvCxnSpPr>
        <p:spPr>
          <a:xfrm flipV="1">
            <a:off x="1855536" y="3849486"/>
            <a:ext cx="8852580" cy="112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B7ED1D5-4BC3-EF4B-ADE1-883D61FC40A2}"/>
              </a:ext>
            </a:extLst>
          </p:cNvPr>
          <p:cNvSpPr/>
          <p:nvPr/>
        </p:nvSpPr>
        <p:spPr>
          <a:xfrm>
            <a:off x="9015052" y="5716256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Clear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346BA0-B543-CD4C-A30F-1A4EC7B72A03}"/>
              </a:ext>
            </a:extLst>
          </p:cNvPr>
          <p:cNvSpPr/>
          <p:nvPr/>
        </p:nvSpPr>
        <p:spPr>
          <a:xfrm>
            <a:off x="8514175" y="5716256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Option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B54409-7653-8248-B434-4EF73181C1F1}"/>
              </a:ext>
            </a:extLst>
          </p:cNvPr>
          <p:cNvSpPr/>
          <p:nvPr/>
        </p:nvSpPr>
        <p:spPr>
          <a:xfrm>
            <a:off x="4901359" y="3060640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Clear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D77518-36E8-1547-8674-79F49E276FBC}"/>
              </a:ext>
            </a:extLst>
          </p:cNvPr>
          <p:cNvSpPr/>
          <p:nvPr/>
        </p:nvSpPr>
        <p:spPr>
          <a:xfrm>
            <a:off x="4400482" y="3060640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Option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22E48B-A712-A042-B94B-78EDAF3D7928}"/>
              </a:ext>
            </a:extLst>
          </p:cNvPr>
          <p:cNvSpPr/>
          <p:nvPr/>
        </p:nvSpPr>
        <p:spPr>
          <a:xfrm>
            <a:off x="3584158" y="5704546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Clear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39D6B7-2C7B-9646-BACE-AA110CF8AE16}"/>
              </a:ext>
            </a:extLst>
          </p:cNvPr>
          <p:cNvSpPr/>
          <p:nvPr/>
        </p:nvSpPr>
        <p:spPr>
          <a:xfrm>
            <a:off x="3083281" y="5704546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Option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559BA9-DD44-BB45-BB78-EA17A15098D3}"/>
              </a:ext>
            </a:extLst>
          </p:cNvPr>
          <p:cNvSpPr/>
          <p:nvPr/>
        </p:nvSpPr>
        <p:spPr>
          <a:xfrm>
            <a:off x="2296653" y="3089174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Clear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740DFB-DD5F-EF48-82A9-A2E943E764A9}"/>
              </a:ext>
            </a:extLst>
          </p:cNvPr>
          <p:cNvSpPr/>
          <p:nvPr/>
        </p:nvSpPr>
        <p:spPr>
          <a:xfrm>
            <a:off x="1795776" y="3089174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Option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39726-0836-4E14-A1D7-2193CD317038}"/>
              </a:ext>
            </a:extLst>
          </p:cNvPr>
          <p:cNvSpPr/>
          <p:nvPr/>
        </p:nvSpPr>
        <p:spPr>
          <a:xfrm>
            <a:off x="0" y="0"/>
            <a:ext cx="378678" cy="6858000"/>
          </a:xfrm>
          <a:prstGeom prst="rec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ED28D2-E9A5-8E40-AD0E-734AF6E24364}"/>
              </a:ext>
            </a:extLst>
          </p:cNvPr>
          <p:cNvSpPr txBox="1">
            <a:spLocks/>
          </p:cNvSpPr>
          <p:nvPr/>
        </p:nvSpPr>
        <p:spPr>
          <a:xfrm>
            <a:off x="619838" y="-34551"/>
            <a:ext cx="11572162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</a:rPr>
              <a:t>LET’S EXPLORE THE MOBILE MONEY JOURNEY </a:t>
            </a:r>
          </a:p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</a:rPr>
              <a:t>TO ACCESS BETTER SANITATION SYSTEM</a:t>
            </a:r>
          </a:p>
        </p:txBody>
      </p:sp>
      <p:pic>
        <p:nvPicPr>
          <p:cNvPr id="3" name="Graphic 2" descr="Smart Phone outline">
            <a:extLst>
              <a:ext uri="{FF2B5EF4-FFF2-40B4-BE49-F238E27FC236}">
                <a16:creationId xmlns:a16="http://schemas.microsoft.com/office/drawing/2014/main" id="{DD9C20BD-58D8-9F48-B471-192267C5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60" y="1353553"/>
            <a:ext cx="2599127" cy="2340000"/>
          </a:xfrm>
          <a:prstGeom prst="rect">
            <a:avLst/>
          </a:prstGeom>
        </p:spPr>
      </p:pic>
      <p:grpSp>
        <p:nvGrpSpPr>
          <p:cNvPr id="17" name="Google Shape;436;p28">
            <a:extLst>
              <a:ext uri="{FF2B5EF4-FFF2-40B4-BE49-F238E27FC236}">
                <a16:creationId xmlns:a16="http://schemas.microsoft.com/office/drawing/2014/main" id="{A6C94C53-A5EB-ED44-9863-7F701590BB65}"/>
              </a:ext>
            </a:extLst>
          </p:cNvPr>
          <p:cNvGrpSpPr/>
          <p:nvPr/>
        </p:nvGrpSpPr>
        <p:grpSpPr>
          <a:xfrm>
            <a:off x="567743" y="3687648"/>
            <a:ext cx="1080108" cy="340237"/>
            <a:chOff x="1243525" y="1599775"/>
            <a:chExt cx="494400" cy="494400"/>
          </a:xfrm>
          <a:solidFill>
            <a:schemeClr val="accent2"/>
          </a:solidFill>
        </p:grpSpPr>
        <p:sp>
          <p:nvSpPr>
            <p:cNvPr id="18" name="Google Shape;437;p28">
              <a:extLst>
                <a:ext uri="{FF2B5EF4-FFF2-40B4-BE49-F238E27FC236}">
                  <a16:creationId xmlns:a16="http://schemas.microsoft.com/office/drawing/2014/main" id="{20F87E8A-D766-3A40-827B-2C203FA9CE77}"/>
                </a:ext>
              </a:extLst>
            </p:cNvPr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grp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8;p28">
              <a:extLst>
                <a:ext uri="{FF2B5EF4-FFF2-40B4-BE49-F238E27FC236}">
                  <a16:creationId xmlns:a16="http://schemas.microsoft.com/office/drawing/2014/main" id="{6B57A5B1-DDA1-9243-8964-3EDCCF2DF5CB}"/>
                </a:ext>
              </a:extLst>
            </p:cNvPr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39;p28">
            <a:extLst>
              <a:ext uri="{FF2B5EF4-FFF2-40B4-BE49-F238E27FC236}">
                <a16:creationId xmlns:a16="http://schemas.microsoft.com/office/drawing/2014/main" id="{CD230EE2-A8DE-5E45-81E6-F11AAB05ACFA}"/>
              </a:ext>
            </a:extLst>
          </p:cNvPr>
          <p:cNvSpPr txBox="1">
            <a:spLocks/>
          </p:cNvSpPr>
          <p:nvPr/>
        </p:nvSpPr>
        <p:spPr>
          <a:xfrm>
            <a:off x="360058" y="3751636"/>
            <a:ext cx="1495478" cy="218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VN" sz="1800" b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itchFamily="2" charset="77"/>
              </a:rPr>
              <a:t>START</a:t>
            </a:r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6096EF98-4322-784D-965E-9F3C864F3A75}"/>
              </a:ext>
            </a:extLst>
          </p:cNvPr>
          <p:cNvSpPr/>
          <p:nvPr/>
        </p:nvSpPr>
        <p:spPr>
          <a:xfrm>
            <a:off x="1817042" y="1850388"/>
            <a:ext cx="961832" cy="501846"/>
          </a:xfrm>
          <a:prstGeom prst="round2DiagRect">
            <a:avLst>
              <a:gd name="adj1" fmla="val 37854"/>
              <a:gd name="adj2" fmla="val 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000" b="1">
                <a:latin typeface="Montserrat Medium" pitchFamily="2" charset="77"/>
              </a:rPr>
              <a:t>Your Sanitation Bill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59DB55-4736-F144-BADC-BCB45E691B0A}"/>
              </a:ext>
            </a:extLst>
          </p:cNvPr>
          <p:cNvSpPr/>
          <p:nvPr/>
        </p:nvSpPr>
        <p:spPr>
          <a:xfrm>
            <a:off x="928361" y="1028501"/>
            <a:ext cx="2577686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Sanitation fee is issued and sent by SMS to owner’s account</a:t>
            </a:r>
          </a:p>
        </p:txBody>
      </p:sp>
      <p:pic>
        <p:nvPicPr>
          <p:cNvPr id="23" name="Graphic 22" descr="Smart Phone outline">
            <a:extLst>
              <a:ext uri="{FF2B5EF4-FFF2-40B4-BE49-F238E27FC236}">
                <a16:creationId xmlns:a16="http://schemas.microsoft.com/office/drawing/2014/main" id="{F4068D47-91BC-554F-9809-E5FA14826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6653" y="3992993"/>
            <a:ext cx="2601385" cy="23420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5DF73A-B7D7-0548-965D-DAA452468788}"/>
              </a:ext>
            </a:extLst>
          </p:cNvPr>
          <p:cNvSpPr/>
          <p:nvPr/>
        </p:nvSpPr>
        <p:spPr>
          <a:xfrm>
            <a:off x="2375259" y="6354408"/>
            <a:ext cx="241779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Customers access mobile money menu (through SIM menu, USSD, or mobile app)</a:t>
            </a: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9E892EC4-2413-6D4E-8B97-97F50087E407}"/>
              </a:ext>
            </a:extLst>
          </p:cNvPr>
          <p:cNvSpPr/>
          <p:nvPr/>
        </p:nvSpPr>
        <p:spPr>
          <a:xfrm>
            <a:off x="3138631" y="4507770"/>
            <a:ext cx="919655" cy="417825"/>
          </a:xfrm>
          <a:prstGeom prst="round2DiagRect">
            <a:avLst>
              <a:gd name="adj1" fmla="val 0"/>
              <a:gd name="adj2" fmla="val 0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500" b="1">
                <a:latin typeface="Montserrat Medium" pitchFamily="2" charset="77"/>
              </a:rPr>
              <a:t>*101#</a:t>
            </a:r>
          </a:p>
        </p:txBody>
      </p:sp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B28125FF-7661-DF4A-A3C1-8F3C05F1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7732" y="1351519"/>
            <a:ext cx="2601385" cy="234203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E4FF5D-CCA0-2648-9536-1603F2D9C2FC}"/>
              </a:ext>
            </a:extLst>
          </p:cNvPr>
          <p:cNvSpPr/>
          <p:nvPr/>
        </p:nvSpPr>
        <p:spPr>
          <a:xfrm>
            <a:off x="3806856" y="992069"/>
            <a:ext cx="2199360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Customers choose option “Pay Bill”</a:t>
            </a:r>
          </a:p>
        </p:txBody>
      </p:sp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6C898271-EE40-5C49-93F9-44976CC53DB1}"/>
              </a:ext>
            </a:extLst>
          </p:cNvPr>
          <p:cNvSpPr/>
          <p:nvPr/>
        </p:nvSpPr>
        <p:spPr>
          <a:xfrm>
            <a:off x="4458598" y="1761788"/>
            <a:ext cx="919655" cy="748042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VN" sz="1000" b="1">
                <a:solidFill>
                  <a:schemeClr val="accent4"/>
                </a:solidFill>
                <a:latin typeface="Montserrat Medium" pitchFamily="2" charset="77"/>
              </a:rPr>
              <a:t>1. Pay Bills</a:t>
            </a:r>
          </a:p>
          <a:p>
            <a:r>
              <a:rPr lang="en-VN" sz="1000" b="1">
                <a:latin typeface="Montserrat Medium" pitchFamily="2" charset="77"/>
              </a:rPr>
              <a:t>2. Service A </a:t>
            </a:r>
          </a:p>
          <a:p>
            <a:r>
              <a:rPr lang="en-VN" sz="1000" b="1">
                <a:latin typeface="Montserrat Medium" pitchFamily="2" charset="77"/>
              </a:rPr>
              <a:t>3. Service B</a:t>
            </a:r>
          </a:p>
          <a:p>
            <a:r>
              <a:rPr lang="en-VN" sz="1000" b="1">
                <a:latin typeface="Montserrat Medium" pitchFamily="2" charset="77"/>
              </a:rPr>
              <a:t>4. More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A2A81-5E28-1644-9CA5-4EFAB67DB8B4}"/>
              </a:ext>
            </a:extLst>
          </p:cNvPr>
          <p:cNvSpPr/>
          <p:nvPr/>
        </p:nvSpPr>
        <p:spPr>
          <a:xfrm>
            <a:off x="6222438" y="5716257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Clear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16BFA6-0B49-5548-826E-CCDE36333692}"/>
              </a:ext>
            </a:extLst>
          </p:cNvPr>
          <p:cNvSpPr/>
          <p:nvPr/>
        </p:nvSpPr>
        <p:spPr>
          <a:xfrm>
            <a:off x="5721561" y="5716257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Option</a:t>
            </a:r>
          </a:p>
        </p:txBody>
      </p:sp>
      <p:pic>
        <p:nvPicPr>
          <p:cNvPr id="39" name="Graphic 38" descr="Smart Phone outline">
            <a:extLst>
              <a:ext uri="{FF2B5EF4-FFF2-40B4-BE49-F238E27FC236}">
                <a16:creationId xmlns:a16="http://schemas.microsoft.com/office/drawing/2014/main" id="{4AE78F93-21FC-AC49-8F4E-F387A943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8813" y="3992993"/>
            <a:ext cx="2601385" cy="23420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9A23F12-D42B-1747-9BBB-1C609065FA9E}"/>
              </a:ext>
            </a:extLst>
          </p:cNvPr>
          <p:cNvSpPr/>
          <p:nvPr/>
        </p:nvSpPr>
        <p:spPr>
          <a:xfrm>
            <a:off x="5045433" y="6359693"/>
            <a:ext cx="2416549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Customers select the service (or enter the pay bill number)</a:t>
            </a:r>
          </a:p>
        </p:txBody>
      </p:sp>
      <p:sp>
        <p:nvSpPr>
          <p:cNvPr id="41" name="Round Diagonal Corner Rectangle 40">
            <a:extLst>
              <a:ext uri="{FF2B5EF4-FFF2-40B4-BE49-F238E27FC236}">
                <a16:creationId xmlns:a16="http://schemas.microsoft.com/office/drawing/2014/main" id="{595BF433-C72E-0044-A299-1A3BE6B3713B}"/>
              </a:ext>
            </a:extLst>
          </p:cNvPr>
          <p:cNvSpPr/>
          <p:nvPr/>
        </p:nvSpPr>
        <p:spPr>
          <a:xfrm>
            <a:off x="5769346" y="4415967"/>
            <a:ext cx="981092" cy="748042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VN" sz="1000" b="1">
                <a:solidFill>
                  <a:schemeClr val="accent4"/>
                </a:solidFill>
                <a:latin typeface="Montserrat Medium" pitchFamily="2" charset="77"/>
              </a:rPr>
              <a:t>1. Sanitation</a:t>
            </a:r>
          </a:p>
          <a:p>
            <a:r>
              <a:rPr lang="en-VN" sz="1000" b="1">
                <a:latin typeface="Montserrat Medium" pitchFamily="2" charset="77"/>
              </a:rPr>
              <a:t>2. Water</a:t>
            </a:r>
          </a:p>
          <a:p>
            <a:r>
              <a:rPr lang="en-VN" sz="1000" b="1">
                <a:latin typeface="Montserrat Medium" pitchFamily="2" charset="77"/>
              </a:rPr>
              <a:t>3. Service 1</a:t>
            </a:r>
          </a:p>
          <a:p>
            <a:r>
              <a:rPr lang="en-VN" sz="1000" b="1">
                <a:latin typeface="Montserrat Medium" pitchFamily="2" charset="77"/>
              </a:rPr>
              <a:t>4. Service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C6807-FCE5-DF4D-B5AA-3E3987DC9CA8}"/>
              </a:ext>
            </a:extLst>
          </p:cNvPr>
          <p:cNvSpPr/>
          <p:nvPr/>
        </p:nvSpPr>
        <p:spPr>
          <a:xfrm>
            <a:off x="7577656" y="3076833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Clear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3CEE86-C728-E342-BFA6-2BB6E26EE9A1}"/>
              </a:ext>
            </a:extLst>
          </p:cNvPr>
          <p:cNvSpPr/>
          <p:nvPr/>
        </p:nvSpPr>
        <p:spPr>
          <a:xfrm>
            <a:off x="7076779" y="3076833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Option</a:t>
            </a:r>
          </a:p>
        </p:txBody>
      </p:sp>
      <p:pic>
        <p:nvPicPr>
          <p:cNvPr id="44" name="Graphic 43" descr="Smart Phone outline">
            <a:extLst>
              <a:ext uri="{FF2B5EF4-FFF2-40B4-BE49-F238E27FC236}">
                <a16:creationId xmlns:a16="http://schemas.microsoft.com/office/drawing/2014/main" id="{90A88106-690C-3E4C-B39A-FF9C45F4D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9892" y="1353569"/>
            <a:ext cx="2601385" cy="234203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09F80C7-593D-684F-A906-B09778C152D4}"/>
              </a:ext>
            </a:extLst>
          </p:cNvPr>
          <p:cNvSpPr/>
          <p:nvPr/>
        </p:nvSpPr>
        <p:spPr>
          <a:xfrm>
            <a:off x="6449072" y="1003938"/>
            <a:ext cx="2182252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Customers enter their IDs (e.g. phone numbers ) </a:t>
            </a:r>
          </a:p>
        </p:txBody>
      </p:sp>
      <p:sp>
        <p:nvSpPr>
          <p:cNvPr id="46" name="Round Diagonal Corner Rectangle 45">
            <a:extLst>
              <a:ext uri="{FF2B5EF4-FFF2-40B4-BE49-F238E27FC236}">
                <a16:creationId xmlns:a16="http://schemas.microsoft.com/office/drawing/2014/main" id="{F5191E68-5419-5049-9CE0-D26359E6320B}"/>
              </a:ext>
            </a:extLst>
          </p:cNvPr>
          <p:cNvSpPr/>
          <p:nvPr/>
        </p:nvSpPr>
        <p:spPr>
          <a:xfrm>
            <a:off x="7083599" y="2028375"/>
            <a:ext cx="953969" cy="748042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000" b="1">
                <a:solidFill>
                  <a:schemeClr val="tx1"/>
                </a:solidFill>
                <a:latin typeface="Montserrat Medium" pitchFamily="2" charset="77"/>
              </a:rPr>
              <a:t>Enter Customer Number</a:t>
            </a:r>
          </a:p>
        </p:txBody>
      </p:sp>
      <p:pic>
        <p:nvPicPr>
          <p:cNvPr id="47" name="Graphic 46" descr="Smart Phone outline">
            <a:extLst>
              <a:ext uri="{FF2B5EF4-FFF2-40B4-BE49-F238E27FC236}">
                <a16:creationId xmlns:a16="http://schemas.microsoft.com/office/drawing/2014/main" id="{3639E31E-D698-204D-8EE0-198BFE8BA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4358" y="3992992"/>
            <a:ext cx="2601385" cy="234203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0C2CAB8-0124-4F4C-8077-BA11A82471AD}"/>
              </a:ext>
            </a:extLst>
          </p:cNvPr>
          <p:cNvSpPr/>
          <p:nvPr/>
        </p:nvSpPr>
        <p:spPr>
          <a:xfrm>
            <a:off x="7910012" y="6354408"/>
            <a:ext cx="2284987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The bill amount is queried automatically </a:t>
            </a:r>
          </a:p>
        </p:txBody>
      </p:sp>
      <p:sp>
        <p:nvSpPr>
          <p:cNvPr id="49" name="Round Diagonal Corner Rectangle 48">
            <a:extLst>
              <a:ext uri="{FF2B5EF4-FFF2-40B4-BE49-F238E27FC236}">
                <a16:creationId xmlns:a16="http://schemas.microsoft.com/office/drawing/2014/main" id="{C6A5F7D6-A3D7-C94C-B520-BFCBC75B6985}"/>
              </a:ext>
            </a:extLst>
          </p:cNvPr>
          <p:cNvSpPr/>
          <p:nvPr/>
        </p:nvSpPr>
        <p:spPr>
          <a:xfrm>
            <a:off x="8538064" y="4407259"/>
            <a:ext cx="953969" cy="1308997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800" b="1">
                <a:solidFill>
                  <a:schemeClr val="tx1"/>
                </a:solidFill>
                <a:latin typeface="Montserrat Medium" pitchFamily="2" charset="77"/>
              </a:rPr>
              <a:t>After bill amount has been fetched, kindly enter OTP to complete the transaction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8032E6-AEC9-A640-A9A1-64068FB7F509}"/>
              </a:ext>
            </a:extLst>
          </p:cNvPr>
          <p:cNvSpPr/>
          <p:nvPr/>
        </p:nvSpPr>
        <p:spPr>
          <a:xfrm>
            <a:off x="10280745" y="3047115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Clear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D1977D-5079-1343-846E-1349BB946B24}"/>
              </a:ext>
            </a:extLst>
          </p:cNvPr>
          <p:cNvSpPr/>
          <p:nvPr/>
        </p:nvSpPr>
        <p:spPr>
          <a:xfrm>
            <a:off x="9779868" y="3047115"/>
            <a:ext cx="538331" cy="23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itchFamily="2" charset="77"/>
              </a:rPr>
              <a:t>Option</a:t>
            </a:r>
          </a:p>
        </p:txBody>
      </p:sp>
      <p:pic>
        <p:nvPicPr>
          <p:cNvPr id="57" name="Graphic 56" descr="Smart Phone outline">
            <a:extLst>
              <a:ext uri="{FF2B5EF4-FFF2-40B4-BE49-F238E27FC236}">
                <a16:creationId xmlns:a16="http://schemas.microsoft.com/office/drawing/2014/main" id="{99461B2A-D6F5-FC4E-ADCA-0C5FA823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052" y="1355416"/>
            <a:ext cx="2601385" cy="234203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DB00254-C518-9B45-B307-8356862BDFE1}"/>
              </a:ext>
            </a:extLst>
          </p:cNvPr>
          <p:cNvSpPr/>
          <p:nvPr/>
        </p:nvSpPr>
        <p:spPr>
          <a:xfrm>
            <a:off x="9103490" y="997480"/>
            <a:ext cx="2284987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The bill is paid </a:t>
            </a:r>
          </a:p>
        </p:txBody>
      </p: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id="{9FE37FB8-0812-6548-9BAD-2E9291BA2B2D}"/>
              </a:ext>
            </a:extLst>
          </p:cNvPr>
          <p:cNvSpPr/>
          <p:nvPr/>
        </p:nvSpPr>
        <p:spPr>
          <a:xfrm>
            <a:off x="9827650" y="1738118"/>
            <a:ext cx="953969" cy="1308997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800" b="1">
                <a:solidFill>
                  <a:schemeClr val="tx1"/>
                </a:solidFill>
                <a:latin typeface="Montserrat Medium" pitchFamily="2" charset="77"/>
              </a:rPr>
              <a:t>ID 00000, with the amount 00.00 has been paid agains </a:t>
            </a:r>
          </a:p>
          <a:p>
            <a:pPr algn="ctr"/>
            <a:r>
              <a:rPr lang="en-VN" sz="800" b="1">
                <a:solidFill>
                  <a:schemeClr val="tx1"/>
                </a:solidFill>
                <a:latin typeface="Montserrat Medium" pitchFamily="2" charset="77"/>
              </a:rPr>
              <a:t>Sanitation Service</a:t>
            </a:r>
          </a:p>
        </p:txBody>
      </p:sp>
      <p:grpSp>
        <p:nvGrpSpPr>
          <p:cNvPr id="63" name="Google Shape;436;p28">
            <a:extLst>
              <a:ext uri="{FF2B5EF4-FFF2-40B4-BE49-F238E27FC236}">
                <a16:creationId xmlns:a16="http://schemas.microsoft.com/office/drawing/2014/main" id="{887BCB73-9E60-E145-97FD-C17A87AE6053}"/>
              </a:ext>
            </a:extLst>
          </p:cNvPr>
          <p:cNvGrpSpPr/>
          <p:nvPr/>
        </p:nvGrpSpPr>
        <p:grpSpPr>
          <a:xfrm>
            <a:off x="10915801" y="3676448"/>
            <a:ext cx="1080108" cy="340237"/>
            <a:chOff x="1243525" y="1599775"/>
            <a:chExt cx="494400" cy="494400"/>
          </a:xfrm>
          <a:solidFill>
            <a:srgbClr val="0070C0"/>
          </a:solidFill>
        </p:grpSpPr>
        <p:sp>
          <p:nvSpPr>
            <p:cNvPr id="64" name="Google Shape;437;p28">
              <a:extLst>
                <a:ext uri="{FF2B5EF4-FFF2-40B4-BE49-F238E27FC236}">
                  <a16:creationId xmlns:a16="http://schemas.microsoft.com/office/drawing/2014/main" id="{51E1164B-ECD7-CE4B-AE98-6CDCC996DA61}"/>
                </a:ext>
              </a:extLst>
            </p:cNvPr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grpFill/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Google Shape;438;p28">
              <a:extLst>
                <a:ext uri="{FF2B5EF4-FFF2-40B4-BE49-F238E27FC236}">
                  <a16:creationId xmlns:a16="http://schemas.microsoft.com/office/drawing/2014/main" id="{5306D35E-508E-6C4E-A467-8FDD378F5EB6}"/>
                </a:ext>
              </a:extLst>
            </p:cNvPr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6" name="Google Shape;439;p28">
            <a:extLst>
              <a:ext uri="{FF2B5EF4-FFF2-40B4-BE49-F238E27FC236}">
                <a16:creationId xmlns:a16="http://schemas.microsoft.com/office/drawing/2014/main" id="{799F3B22-8B4C-5B4E-BFBC-C4CCD841B1FE}"/>
              </a:ext>
            </a:extLst>
          </p:cNvPr>
          <p:cNvSpPr txBox="1">
            <a:spLocks/>
          </p:cNvSpPr>
          <p:nvPr/>
        </p:nvSpPr>
        <p:spPr>
          <a:xfrm>
            <a:off x="10708116" y="3740436"/>
            <a:ext cx="1495478" cy="218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VN" sz="1800" b="1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2" charset="77"/>
              </a:rPr>
              <a:t>FINISH</a:t>
            </a:r>
          </a:p>
        </p:txBody>
      </p:sp>
      <p:grpSp>
        <p:nvGrpSpPr>
          <p:cNvPr id="75" name="Google Shape;436;p28">
            <a:extLst>
              <a:ext uri="{FF2B5EF4-FFF2-40B4-BE49-F238E27FC236}">
                <a16:creationId xmlns:a16="http://schemas.microsoft.com/office/drawing/2014/main" id="{BA8E75EB-3720-3B4B-A374-DF645C68CC72}"/>
              </a:ext>
            </a:extLst>
          </p:cNvPr>
          <p:cNvGrpSpPr/>
          <p:nvPr/>
        </p:nvGrpSpPr>
        <p:grpSpPr>
          <a:xfrm>
            <a:off x="2077736" y="3667216"/>
            <a:ext cx="378678" cy="340237"/>
            <a:chOff x="1243525" y="1599776"/>
            <a:chExt cx="494400" cy="494400"/>
          </a:xfrm>
          <a:solidFill>
            <a:schemeClr val="accent2"/>
          </a:solidFill>
        </p:grpSpPr>
        <p:sp>
          <p:nvSpPr>
            <p:cNvPr id="76" name="Google Shape;437;p28">
              <a:extLst>
                <a:ext uri="{FF2B5EF4-FFF2-40B4-BE49-F238E27FC236}">
                  <a16:creationId xmlns:a16="http://schemas.microsoft.com/office/drawing/2014/main" id="{15159C8F-FA7B-4D41-9CEE-C81615F4132B}"/>
                </a:ext>
              </a:extLst>
            </p:cNvPr>
            <p:cNvSpPr/>
            <p:nvPr/>
          </p:nvSpPr>
          <p:spPr>
            <a:xfrm>
              <a:off x="1243525" y="1599776"/>
              <a:ext cx="494400" cy="494400"/>
            </a:xfrm>
            <a:prstGeom prst="rect">
              <a:avLst/>
            </a:prstGeom>
            <a:grp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8;p28">
              <a:extLst>
                <a:ext uri="{FF2B5EF4-FFF2-40B4-BE49-F238E27FC236}">
                  <a16:creationId xmlns:a16="http://schemas.microsoft.com/office/drawing/2014/main" id="{4BB38D02-A144-4B4E-B510-3314F19347B8}"/>
                </a:ext>
              </a:extLst>
            </p:cNvPr>
            <p:cNvSpPr/>
            <p:nvPr/>
          </p:nvSpPr>
          <p:spPr>
            <a:xfrm>
              <a:off x="1319938" y="1673841"/>
              <a:ext cx="346200" cy="346199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439;p28">
            <a:extLst>
              <a:ext uri="{FF2B5EF4-FFF2-40B4-BE49-F238E27FC236}">
                <a16:creationId xmlns:a16="http://schemas.microsoft.com/office/drawing/2014/main" id="{DD03F8FE-C155-B34D-ACBE-2911DD098FBF}"/>
              </a:ext>
            </a:extLst>
          </p:cNvPr>
          <p:cNvSpPr txBox="1">
            <a:spLocks/>
          </p:cNvSpPr>
          <p:nvPr/>
        </p:nvSpPr>
        <p:spPr>
          <a:xfrm>
            <a:off x="2077736" y="3739925"/>
            <a:ext cx="378678" cy="216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VN" sz="1800" b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itchFamily="2" charset="77"/>
              </a:rPr>
              <a:t>1</a:t>
            </a:r>
          </a:p>
        </p:txBody>
      </p:sp>
      <p:grpSp>
        <p:nvGrpSpPr>
          <p:cNvPr id="79" name="Google Shape;436;p28">
            <a:extLst>
              <a:ext uri="{FF2B5EF4-FFF2-40B4-BE49-F238E27FC236}">
                <a16:creationId xmlns:a16="http://schemas.microsoft.com/office/drawing/2014/main" id="{4C941457-587D-1345-8030-7E3F0DBA60C1}"/>
              </a:ext>
            </a:extLst>
          </p:cNvPr>
          <p:cNvGrpSpPr/>
          <p:nvPr/>
        </p:nvGrpSpPr>
        <p:grpSpPr>
          <a:xfrm>
            <a:off x="3410863" y="3670846"/>
            <a:ext cx="378678" cy="340237"/>
            <a:chOff x="1243525" y="1599776"/>
            <a:chExt cx="494400" cy="494400"/>
          </a:xfrm>
          <a:solidFill>
            <a:schemeClr val="accent2"/>
          </a:solidFill>
        </p:grpSpPr>
        <p:sp>
          <p:nvSpPr>
            <p:cNvPr id="80" name="Google Shape;437;p28">
              <a:extLst>
                <a:ext uri="{FF2B5EF4-FFF2-40B4-BE49-F238E27FC236}">
                  <a16:creationId xmlns:a16="http://schemas.microsoft.com/office/drawing/2014/main" id="{7AA25C7F-1AAA-3048-82D5-F588DE13DF5F}"/>
                </a:ext>
              </a:extLst>
            </p:cNvPr>
            <p:cNvSpPr/>
            <p:nvPr/>
          </p:nvSpPr>
          <p:spPr>
            <a:xfrm>
              <a:off x="1243525" y="1599776"/>
              <a:ext cx="494400" cy="494400"/>
            </a:xfrm>
            <a:prstGeom prst="rect">
              <a:avLst/>
            </a:prstGeom>
            <a:grp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8;p28">
              <a:extLst>
                <a:ext uri="{FF2B5EF4-FFF2-40B4-BE49-F238E27FC236}">
                  <a16:creationId xmlns:a16="http://schemas.microsoft.com/office/drawing/2014/main" id="{071C5D34-C72D-F34F-8073-6047B5EA73FB}"/>
                </a:ext>
              </a:extLst>
            </p:cNvPr>
            <p:cNvSpPr/>
            <p:nvPr/>
          </p:nvSpPr>
          <p:spPr>
            <a:xfrm>
              <a:off x="1319938" y="1673841"/>
              <a:ext cx="346200" cy="346199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439;p28">
            <a:extLst>
              <a:ext uri="{FF2B5EF4-FFF2-40B4-BE49-F238E27FC236}">
                <a16:creationId xmlns:a16="http://schemas.microsoft.com/office/drawing/2014/main" id="{DBC60DC4-291D-CE41-8325-6B70D697520F}"/>
              </a:ext>
            </a:extLst>
          </p:cNvPr>
          <p:cNvSpPr txBox="1">
            <a:spLocks/>
          </p:cNvSpPr>
          <p:nvPr/>
        </p:nvSpPr>
        <p:spPr>
          <a:xfrm>
            <a:off x="3419026" y="3733443"/>
            <a:ext cx="378678" cy="216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VN" sz="1800" b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itchFamily="2" charset="77"/>
              </a:rPr>
              <a:t>2</a:t>
            </a:r>
          </a:p>
        </p:txBody>
      </p:sp>
      <p:grpSp>
        <p:nvGrpSpPr>
          <p:cNvPr id="83" name="Google Shape;436;p28">
            <a:extLst>
              <a:ext uri="{FF2B5EF4-FFF2-40B4-BE49-F238E27FC236}">
                <a16:creationId xmlns:a16="http://schemas.microsoft.com/office/drawing/2014/main" id="{FC558340-719C-8243-8E19-8E233905AA47}"/>
              </a:ext>
            </a:extLst>
          </p:cNvPr>
          <p:cNvGrpSpPr/>
          <p:nvPr/>
        </p:nvGrpSpPr>
        <p:grpSpPr>
          <a:xfrm>
            <a:off x="4736346" y="3670846"/>
            <a:ext cx="378678" cy="340237"/>
            <a:chOff x="1243525" y="1599776"/>
            <a:chExt cx="494400" cy="494400"/>
          </a:xfrm>
          <a:solidFill>
            <a:schemeClr val="accent2"/>
          </a:solidFill>
        </p:grpSpPr>
        <p:sp>
          <p:nvSpPr>
            <p:cNvPr id="84" name="Google Shape;437;p28">
              <a:extLst>
                <a:ext uri="{FF2B5EF4-FFF2-40B4-BE49-F238E27FC236}">
                  <a16:creationId xmlns:a16="http://schemas.microsoft.com/office/drawing/2014/main" id="{A1DB4480-F7F6-9346-ABF9-682FE2362DD9}"/>
                </a:ext>
              </a:extLst>
            </p:cNvPr>
            <p:cNvSpPr/>
            <p:nvPr/>
          </p:nvSpPr>
          <p:spPr>
            <a:xfrm>
              <a:off x="1243525" y="1599776"/>
              <a:ext cx="494400" cy="494400"/>
            </a:xfrm>
            <a:prstGeom prst="rect">
              <a:avLst/>
            </a:prstGeom>
            <a:grp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8;p28">
              <a:extLst>
                <a:ext uri="{FF2B5EF4-FFF2-40B4-BE49-F238E27FC236}">
                  <a16:creationId xmlns:a16="http://schemas.microsoft.com/office/drawing/2014/main" id="{562DC822-7A6D-B44D-AED6-87CE0FFED750}"/>
                </a:ext>
              </a:extLst>
            </p:cNvPr>
            <p:cNvSpPr/>
            <p:nvPr/>
          </p:nvSpPr>
          <p:spPr>
            <a:xfrm>
              <a:off x="1319938" y="1673841"/>
              <a:ext cx="346200" cy="346199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439;p28">
            <a:extLst>
              <a:ext uri="{FF2B5EF4-FFF2-40B4-BE49-F238E27FC236}">
                <a16:creationId xmlns:a16="http://schemas.microsoft.com/office/drawing/2014/main" id="{15377248-5D56-D54E-B3D0-1D420E19E52E}"/>
              </a:ext>
            </a:extLst>
          </p:cNvPr>
          <p:cNvSpPr txBox="1">
            <a:spLocks/>
          </p:cNvSpPr>
          <p:nvPr/>
        </p:nvSpPr>
        <p:spPr>
          <a:xfrm>
            <a:off x="4749474" y="3735828"/>
            <a:ext cx="378678" cy="216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VN" sz="1800" b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itchFamily="2" charset="77"/>
              </a:rPr>
              <a:t>3</a:t>
            </a:r>
          </a:p>
        </p:txBody>
      </p:sp>
      <p:grpSp>
        <p:nvGrpSpPr>
          <p:cNvPr id="87" name="Google Shape;436;p28">
            <a:extLst>
              <a:ext uri="{FF2B5EF4-FFF2-40B4-BE49-F238E27FC236}">
                <a16:creationId xmlns:a16="http://schemas.microsoft.com/office/drawing/2014/main" id="{7E4A7B67-6BCE-DC4C-A90F-9A2005215429}"/>
              </a:ext>
            </a:extLst>
          </p:cNvPr>
          <p:cNvGrpSpPr/>
          <p:nvPr/>
        </p:nvGrpSpPr>
        <p:grpSpPr>
          <a:xfrm>
            <a:off x="6057671" y="3666265"/>
            <a:ext cx="378678" cy="340237"/>
            <a:chOff x="1243525" y="1599776"/>
            <a:chExt cx="494400" cy="494400"/>
          </a:xfrm>
          <a:solidFill>
            <a:schemeClr val="accent2"/>
          </a:solidFill>
        </p:grpSpPr>
        <p:sp>
          <p:nvSpPr>
            <p:cNvPr id="88" name="Google Shape;437;p28">
              <a:extLst>
                <a:ext uri="{FF2B5EF4-FFF2-40B4-BE49-F238E27FC236}">
                  <a16:creationId xmlns:a16="http://schemas.microsoft.com/office/drawing/2014/main" id="{39A15EA5-15D6-3040-A061-88FC20AA401C}"/>
                </a:ext>
              </a:extLst>
            </p:cNvPr>
            <p:cNvSpPr/>
            <p:nvPr/>
          </p:nvSpPr>
          <p:spPr>
            <a:xfrm>
              <a:off x="1243525" y="1599776"/>
              <a:ext cx="494400" cy="494400"/>
            </a:xfrm>
            <a:prstGeom prst="rect">
              <a:avLst/>
            </a:prstGeom>
            <a:grp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Google Shape;438;p28">
              <a:extLst>
                <a:ext uri="{FF2B5EF4-FFF2-40B4-BE49-F238E27FC236}">
                  <a16:creationId xmlns:a16="http://schemas.microsoft.com/office/drawing/2014/main" id="{1F6DB638-9E74-FE47-9DCA-AD60316B724D}"/>
                </a:ext>
              </a:extLst>
            </p:cNvPr>
            <p:cNvSpPr/>
            <p:nvPr/>
          </p:nvSpPr>
          <p:spPr>
            <a:xfrm>
              <a:off x="1319938" y="1673841"/>
              <a:ext cx="346200" cy="346199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90" name="Google Shape;439;p28">
            <a:extLst>
              <a:ext uri="{FF2B5EF4-FFF2-40B4-BE49-F238E27FC236}">
                <a16:creationId xmlns:a16="http://schemas.microsoft.com/office/drawing/2014/main" id="{3935B59C-8D20-D54F-AA11-91119CCACC8A}"/>
              </a:ext>
            </a:extLst>
          </p:cNvPr>
          <p:cNvSpPr txBox="1">
            <a:spLocks/>
          </p:cNvSpPr>
          <p:nvPr/>
        </p:nvSpPr>
        <p:spPr>
          <a:xfrm>
            <a:off x="6057671" y="3751222"/>
            <a:ext cx="378678" cy="2165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VN" sz="1800" b="1">
                <a:solidFill>
                  <a:schemeClr val="accent2">
                    <a:lumMod val="40000"/>
                    <a:lumOff val="60000"/>
                  </a:schemeClr>
                </a:solidFill>
                <a:latin typeface="Montserrat" pitchFamily="2" charset="77"/>
              </a:rPr>
              <a:t>4</a:t>
            </a:r>
          </a:p>
        </p:txBody>
      </p:sp>
      <p:grpSp>
        <p:nvGrpSpPr>
          <p:cNvPr id="91" name="Google Shape;436;p28">
            <a:extLst>
              <a:ext uri="{FF2B5EF4-FFF2-40B4-BE49-F238E27FC236}">
                <a16:creationId xmlns:a16="http://schemas.microsoft.com/office/drawing/2014/main" id="{7A3F2390-771A-FD44-BAF1-0B4ACE646468}"/>
              </a:ext>
            </a:extLst>
          </p:cNvPr>
          <p:cNvGrpSpPr/>
          <p:nvPr/>
        </p:nvGrpSpPr>
        <p:grpSpPr>
          <a:xfrm>
            <a:off x="7379051" y="3670846"/>
            <a:ext cx="378678" cy="340237"/>
            <a:chOff x="1243525" y="1599776"/>
            <a:chExt cx="494400" cy="494400"/>
          </a:xfrm>
          <a:solidFill>
            <a:srgbClr val="0070C0"/>
          </a:solidFill>
        </p:grpSpPr>
        <p:sp>
          <p:nvSpPr>
            <p:cNvPr id="92" name="Google Shape;437;p28">
              <a:extLst>
                <a:ext uri="{FF2B5EF4-FFF2-40B4-BE49-F238E27FC236}">
                  <a16:creationId xmlns:a16="http://schemas.microsoft.com/office/drawing/2014/main" id="{A4CA98E1-B05E-3C4A-92C4-14D9185A7E3F}"/>
                </a:ext>
              </a:extLst>
            </p:cNvPr>
            <p:cNvSpPr/>
            <p:nvPr/>
          </p:nvSpPr>
          <p:spPr>
            <a:xfrm>
              <a:off x="1243525" y="1599776"/>
              <a:ext cx="494400" cy="494400"/>
            </a:xfrm>
            <a:prstGeom prst="rect">
              <a:avLst/>
            </a:prstGeom>
            <a:grpFill/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Google Shape;438;p28">
              <a:extLst>
                <a:ext uri="{FF2B5EF4-FFF2-40B4-BE49-F238E27FC236}">
                  <a16:creationId xmlns:a16="http://schemas.microsoft.com/office/drawing/2014/main" id="{91389445-BF34-AB42-85A8-10BE68C4E3B3}"/>
                </a:ext>
              </a:extLst>
            </p:cNvPr>
            <p:cNvSpPr/>
            <p:nvPr/>
          </p:nvSpPr>
          <p:spPr>
            <a:xfrm>
              <a:off x="1319938" y="1673841"/>
              <a:ext cx="346200" cy="34619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94" name="Google Shape;439;p28">
            <a:extLst>
              <a:ext uri="{FF2B5EF4-FFF2-40B4-BE49-F238E27FC236}">
                <a16:creationId xmlns:a16="http://schemas.microsoft.com/office/drawing/2014/main" id="{95B44701-9FA0-5A41-AC0A-9FDA9D331875}"/>
              </a:ext>
            </a:extLst>
          </p:cNvPr>
          <p:cNvSpPr txBox="1">
            <a:spLocks/>
          </p:cNvSpPr>
          <p:nvPr/>
        </p:nvSpPr>
        <p:spPr>
          <a:xfrm>
            <a:off x="7379051" y="3755803"/>
            <a:ext cx="378678" cy="2165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VN" sz="1800" b="1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2" charset="77"/>
              </a:rPr>
              <a:t>5</a:t>
            </a:r>
          </a:p>
        </p:txBody>
      </p:sp>
      <p:grpSp>
        <p:nvGrpSpPr>
          <p:cNvPr id="95" name="Google Shape;436;p28">
            <a:extLst>
              <a:ext uri="{FF2B5EF4-FFF2-40B4-BE49-F238E27FC236}">
                <a16:creationId xmlns:a16="http://schemas.microsoft.com/office/drawing/2014/main" id="{76760A02-1E66-9D4E-B991-04BC2AE40CD1}"/>
              </a:ext>
            </a:extLst>
          </p:cNvPr>
          <p:cNvGrpSpPr/>
          <p:nvPr/>
        </p:nvGrpSpPr>
        <p:grpSpPr>
          <a:xfrm>
            <a:off x="8822183" y="3666265"/>
            <a:ext cx="378678" cy="340237"/>
            <a:chOff x="1243525" y="1599776"/>
            <a:chExt cx="494400" cy="494400"/>
          </a:xfrm>
          <a:solidFill>
            <a:srgbClr val="0070C0"/>
          </a:solidFill>
        </p:grpSpPr>
        <p:sp>
          <p:nvSpPr>
            <p:cNvPr id="96" name="Google Shape;437;p28">
              <a:extLst>
                <a:ext uri="{FF2B5EF4-FFF2-40B4-BE49-F238E27FC236}">
                  <a16:creationId xmlns:a16="http://schemas.microsoft.com/office/drawing/2014/main" id="{CE736C13-361E-A740-B38C-213DFEAE379B}"/>
                </a:ext>
              </a:extLst>
            </p:cNvPr>
            <p:cNvSpPr/>
            <p:nvPr/>
          </p:nvSpPr>
          <p:spPr>
            <a:xfrm>
              <a:off x="1243525" y="1599776"/>
              <a:ext cx="494400" cy="494400"/>
            </a:xfrm>
            <a:prstGeom prst="rect">
              <a:avLst/>
            </a:prstGeom>
            <a:grpFill/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7" name="Google Shape;438;p28">
              <a:extLst>
                <a:ext uri="{FF2B5EF4-FFF2-40B4-BE49-F238E27FC236}">
                  <a16:creationId xmlns:a16="http://schemas.microsoft.com/office/drawing/2014/main" id="{FC6D79B7-2B4D-ED4F-B715-78382DA4E89C}"/>
                </a:ext>
              </a:extLst>
            </p:cNvPr>
            <p:cNvSpPr/>
            <p:nvPr/>
          </p:nvSpPr>
          <p:spPr>
            <a:xfrm>
              <a:off x="1319938" y="1673841"/>
              <a:ext cx="346200" cy="34619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98" name="Google Shape;439;p28">
            <a:extLst>
              <a:ext uri="{FF2B5EF4-FFF2-40B4-BE49-F238E27FC236}">
                <a16:creationId xmlns:a16="http://schemas.microsoft.com/office/drawing/2014/main" id="{14B7ED99-DC85-7049-9D94-D2F6E1EA6E2C}"/>
              </a:ext>
            </a:extLst>
          </p:cNvPr>
          <p:cNvSpPr txBox="1">
            <a:spLocks/>
          </p:cNvSpPr>
          <p:nvPr/>
        </p:nvSpPr>
        <p:spPr>
          <a:xfrm>
            <a:off x="8822183" y="3751222"/>
            <a:ext cx="378678" cy="2165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VN" sz="1800" b="1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2" charset="77"/>
              </a:rPr>
              <a:t>6</a:t>
            </a:r>
          </a:p>
        </p:txBody>
      </p:sp>
      <p:grpSp>
        <p:nvGrpSpPr>
          <p:cNvPr id="99" name="Google Shape;436;p28">
            <a:extLst>
              <a:ext uri="{FF2B5EF4-FFF2-40B4-BE49-F238E27FC236}">
                <a16:creationId xmlns:a16="http://schemas.microsoft.com/office/drawing/2014/main" id="{9D2B9CCB-E653-FD44-BBC7-EC2FCBED5DA4}"/>
              </a:ext>
            </a:extLst>
          </p:cNvPr>
          <p:cNvGrpSpPr/>
          <p:nvPr/>
        </p:nvGrpSpPr>
        <p:grpSpPr>
          <a:xfrm>
            <a:off x="10100953" y="3670846"/>
            <a:ext cx="378678" cy="340237"/>
            <a:chOff x="1243525" y="1599776"/>
            <a:chExt cx="494400" cy="494400"/>
          </a:xfrm>
          <a:solidFill>
            <a:srgbClr val="0070C0"/>
          </a:solidFill>
        </p:grpSpPr>
        <p:sp>
          <p:nvSpPr>
            <p:cNvPr id="100" name="Google Shape;437;p28">
              <a:extLst>
                <a:ext uri="{FF2B5EF4-FFF2-40B4-BE49-F238E27FC236}">
                  <a16:creationId xmlns:a16="http://schemas.microsoft.com/office/drawing/2014/main" id="{FC3AD805-632D-1549-80A3-CF589E902350}"/>
                </a:ext>
              </a:extLst>
            </p:cNvPr>
            <p:cNvSpPr/>
            <p:nvPr/>
          </p:nvSpPr>
          <p:spPr>
            <a:xfrm>
              <a:off x="1243525" y="1599776"/>
              <a:ext cx="494400" cy="494400"/>
            </a:xfrm>
            <a:prstGeom prst="rect">
              <a:avLst/>
            </a:prstGeom>
            <a:grpFill/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1" name="Google Shape;438;p28">
              <a:extLst>
                <a:ext uri="{FF2B5EF4-FFF2-40B4-BE49-F238E27FC236}">
                  <a16:creationId xmlns:a16="http://schemas.microsoft.com/office/drawing/2014/main" id="{6CA7E205-A97E-C744-A215-108BAC66F267}"/>
                </a:ext>
              </a:extLst>
            </p:cNvPr>
            <p:cNvSpPr/>
            <p:nvPr/>
          </p:nvSpPr>
          <p:spPr>
            <a:xfrm>
              <a:off x="1319938" y="1673841"/>
              <a:ext cx="346200" cy="34619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02" name="Google Shape;439;p28">
            <a:extLst>
              <a:ext uri="{FF2B5EF4-FFF2-40B4-BE49-F238E27FC236}">
                <a16:creationId xmlns:a16="http://schemas.microsoft.com/office/drawing/2014/main" id="{0132250D-F975-3F42-B3F8-68B17FC1B80F}"/>
              </a:ext>
            </a:extLst>
          </p:cNvPr>
          <p:cNvSpPr txBox="1">
            <a:spLocks/>
          </p:cNvSpPr>
          <p:nvPr/>
        </p:nvSpPr>
        <p:spPr>
          <a:xfrm>
            <a:off x="10100953" y="3755803"/>
            <a:ext cx="378678" cy="2165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VN" sz="1800" b="1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2" charset="77"/>
              </a:rPr>
              <a:t>7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B2CF794-AC00-FB46-A3BE-E00AEC7DBCB1}"/>
              </a:ext>
            </a:extLst>
          </p:cNvPr>
          <p:cNvCxnSpPr>
            <a:cxnSpLocks/>
          </p:cNvCxnSpPr>
          <p:nvPr/>
        </p:nvCxnSpPr>
        <p:spPr>
          <a:xfrm>
            <a:off x="1096480" y="3988162"/>
            <a:ext cx="0" cy="297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BD824E8F-6912-3E41-88DF-BF296B363C45}"/>
              </a:ext>
            </a:extLst>
          </p:cNvPr>
          <p:cNvSpPr/>
          <p:nvPr/>
        </p:nvSpPr>
        <p:spPr>
          <a:xfrm>
            <a:off x="983458" y="4196521"/>
            <a:ext cx="226044" cy="22430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CA6344B-903E-1748-AD05-C03E2E6C7EC3}"/>
              </a:ext>
            </a:extLst>
          </p:cNvPr>
          <p:cNvSpPr/>
          <p:nvPr/>
        </p:nvSpPr>
        <p:spPr>
          <a:xfrm>
            <a:off x="317526" y="4471850"/>
            <a:ext cx="1596332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Montserrat" pitchFamily="2" charset="77"/>
              </a:rPr>
              <a:t>Mobile is topped up with a certain balance 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BE8691A-5127-6F4A-A134-1553B072441C}"/>
              </a:ext>
            </a:extLst>
          </p:cNvPr>
          <p:cNvCxnSpPr>
            <a:cxnSpLocks/>
          </p:cNvCxnSpPr>
          <p:nvPr/>
        </p:nvCxnSpPr>
        <p:spPr>
          <a:xfrm>
            <a:off x="11498387" y="3997394"/>
            <a:ext cx="0" cy="2970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986D61B-5DBE-1745-9026-A5E6B09AEB56}"/>
              </a:ext>
            </a:extLst>
          </p:cNvPr>
          <p:cNvSpPr/>
          <p:nvPr/>
        </p:nvSpPr>
        <p:spPr>
          <a:xfrm>
            <a:off x="11385365" y="4205753"/>
            <a:ext cx="226044" cy="22430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BD54DED-4377-C543-9C60-1AA21138B1FF}"/>
              </a:ext>
            </a:extLst>
          </p:cNvPr>
          <p:cNvSpPr/>
          <p:nvPr/>
        </p:nvSpPr>
        <p:spPr>
          <a:xfrm>
            <a:off x="10689588" y="4458930"/>
            <a:ext cx="1596332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Montserrat" pitchFamily="2" charset="77"/>
              </a:rPr>
              <a:t>Mobile’s balance will be directly deducted </a:t>
            </a:r>
          </a:p>
        </p:txBody>
      </p:sp>
    </p:spTree>
    <p:extLst>
      <p:ext uri="{BB962C8B-B14F-4D97-AF65-F5344CB8AC3E}">
        <p14:creationId xmlns:p14="http://schemas.microsoft.com/office/powerpoint/2010/main" val="3321316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 rot="5400000">
            <a:off x="5365075" y="-5249327"/>
            <a:ext cx="1461832" cy="12191987"/>
          </a:xfrm>
          <a:prstGeom prst="homePlate">
            <a:avLst>
              <a:gd name="adj" fmla="val 317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 rot="5400000">
            <a:off x="5365086" y="-5363853"/>
            <a:ext cx="1461832" cy="12191995"/>
          </a:xfrm>
          <a:prstGeom prst="homePlate">
            <a:avLst>
              <a:gd name="adj" fmla="val 31700"/>
            </a:avLst>
          </a:prstGeom>
          <a:solidFill>
            <a:schemeClr val="accent3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292397" y="74730"/>
            <a:ext cx="11497891" cy="1223617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THE MMS PROGRAM</a:t>
            </a:r>
          </a:p>
          <a:p>
            <a:pPr algn="ctr"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IMPLEMENTATION PLAN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33" name="Google Shape;143;p32">
            <a:extLst>
              <a:ext uri="{FF2B5EF4-FFF2-40B4-BE49-F238E27FC236}">
                <a16:creationId xmlns:a16="http://schemas.microsoft.com/office/drawing/2014/main" id="{EBD5B4F3-522A-504E-A2E9-6C89BDBCC99C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0" y="-104084"/>
            <a:ext cx="2233914" cy="94903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DFE7636-3639-FF41-9665-A8A6583FA06B}"/>
              </a:ext>
            </a:extLst>
          </p:cNvPr>
          <p:cNvSpPr/>
          <p:nvPr/>
        </p:nvSpPr>
        <p:spPr>
          <a:xfrm>
            <a:off x="69772" y="259673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IMPLEMENTATION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DC68CB9-6FD9-4FCF-8728-B2F5BBADE13A}"/>
              </a:ext>
            </a:extLst>
          </p:cNvPr>
          <p:cNvSpPr/>
          <p:nvPr/>
        </p:nvSpPr>
        <p:spPr>
          <a:xfrm>
            <a:off x="497150" y="1846555"/>
            <a:ext cx="1631111" cy="328474"/>
          </a:xfrm>
          <a:prstGeom prst="homePlat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 SemiBold" panose="00000700000000000000" pitchFamily="2" charset="0"/>
              </a:rPr>
              <a:t>Timeline</a:t>
            </a:r>
            <a:endParaRPr lang="en-GB" sz="1400">
              <a:latin typeface="Montserrat SemiBold" panose="000007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0E2394-985D-4A61-839C-A00065BFD5D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28261" y="2010792"/>
            <a:ext cx="9847716" cy="443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040A782-61F1-4035-92D3-BE054A966FA4}"/>
              </a:ext>
            </a:extLst>
          </p:cNvPr>
          <p:cNvSpPr/>
          <p:nvPr/>
        </p:nvSpPr>
        <p:spPr>
          <a:xfrm>
            <a:off x="3000652" y="1944210"/>
            <a:ext cx="133165" cy="13316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C5CAD1-FB34-408C-934A-02C5BA040E53}"/>
              </a:ext>
            </a:extLst>
          </p:cNvPr>
          <p:cNvSpPr/>
          <p:nvPr/>
        </p:nvSpPr>
        <p:spPr>
          <a:xfrm>
            <a:off x="5728807" y="1944273"/>
            <a:ext cx="133165" cy="13316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7F14DF-DF9C-4F58-B5FF-1EA2E556A094}"/>
              </a:ext>
            </a:extLst>
          </p:cNvPr>
          <p:cNvSpPr/>
          <p:nvPr/>
        </p:nvSpPr>
        <p:spPr>
          <a:xfrm>
            <a:off x="11564595" y="1944210"/>
            <a:ext cx="133165" cy="13316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03CCFE-3F52-42D0-9C84-921058C85C75}"/>
              </a:ext>
            </a:extLst>
          </p:cNvPr>
          <p:cNvSpPr/>
          <p:nvPr/>
        </p:nvSpPr>
        <p:spPr>
          <a:xfrm>
            <a:off x="8456962" y="1938608"/>
            <a:ext cx="133165" cy="13316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379C1-972D-4129-9AF1-A168623279EE}"/>
              </a:ext>
            </a:extLst>
          </p:cNvPr>
          <p:cNvSpPr txBox="1"/>
          <p:nvPr/>
        </p:nvSpPr>
        <p:spPr>
          <a:xfrm>
            <a:off x="2731954" y="1633465"/>
            <a:ext cx="67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 SemiBold" panose="00000700000000000000" pitchFamily="2" charset="0"/>
              </a:rPr>
              <a:t>2021</a:t>
            </a:r>
            <a:endParaRPr lang="en-GB" sz="1400">
              <a:latin typeface="Montserrat SemiBold" panose="000007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9981B0-95F3-42B8-AEA0-A49B3FECBE59}"/>
              </a:ext>
            </a:extLst>
          </p:cNvPr>
          <p:cNvSpPr txBox="1"/>
          <p:nvPr/>
        </p:nvSpPr>
        <p:spPr>
          <a:xfrm>
            <a:off x="5460109" y="1637953"/>
            <a:ext cx="67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 SemiBold" panose="00000700000000000000" pitchFamily="2" charset="0"/>
              </a:rPr>
              <a:t>2023</a:t>
            </a:r>
            <a:endParaRPr lang="en-GB" sz="1400">
              <a:latin typeface="Montserrat SemiBold" panose="000007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72A403-BF7C-4FE7-8169-683C5CAA7FD1}"/>
              </a:ext>
            </a:extLst>
          </p:cNvPr>
          <p:cNvSpPr txBox="1"/>
          <p:nvPr/>
        </p:nvSpPr>
        <p:spPr>
          <a:xfrm>
            <a:off x="8188264" y="1630831"/>
            <a:ext cx="67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 SemiBold" panose="00000700000000000000" pitchFamily="2" charset="0"/>
              </a:rPr>
              <a:t>2025</a:t>
            </a:r>
            <a:endParaRPr lang="en-GB" sz="1400">
              <a:latin typeface="Montserrat SemiBold" panose="000007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524F5-7C13-441E-A1DB-6B31481FF9AE}"/>
              </a:ext>
            </a:extLst>
          </p:cNvPr>
          <p:cNvSpPr txBox="1"/>
          <p:nvPr/>
        </p:nvSpPr>
        <p:spPr>
          <a:xfrm>
            <a:off x="11251697" y="1642036"/>
            <a:ext cx="758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 SemiBold" panose="00000700000000000000" pitchFamily="2" charset="0"/>
              </a:rPr>
              <a:t>2030+</a:t>
            </a:r>
            <a:endParaRPr lang="en-GB" sz="1400">
              <a:latin typeface="Montserrat SemiBold" panose="00000700000000000000" pitchFamily="2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4A14292-FCC4-41A1-A94A-02D9D387C352}"/>
              </a:ext>
            </a:extLst>
          </p:cNvPr>
          <p:cNvSpPr/>
          <p:nvPr/>
        </p:nvSpPr>
        <p:spPr>
          <a:xfrm>
            <a:off x="3068228" y="2341647"/>
            <a:ext cx="2725522" cy="334522"/>
          </a:xfrm>
          <a:prstGeom prst="homePlat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745305-1BA9-425F-B48D-55A2DABD3E96}"/>
              </a:ext>
            </a:extLst>
          </p:cNvPr>
          <p:cNvSpPr txBox="1"/>
          <p:nvPr/>
        </p:nvSpPr>
        <p:spPr>
          <a:xfrm>
            <a:off x="3221384" y="2341647"/>
            <a:ext cx="240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effectLst/>
                <a:latin typeface="Montserrat" pitchFamily="2" charset="77"/>
              </a:rPr>
              <a:t>Launch &amp; Grow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38A103A1-62B9-46DE-BD8D-6563452007DE}"/>
              </a:ext>
            </a:extLst>
          </p:cNvPr>
          <p:cNvSpPr/>
          <p:nvPr/>
        </p:nvSpPr>
        <p:spPr>
          <a:xfrm>
            <a:off x="5793750" y="2337321"/>
            <a:ext cx="2725523" cy="346526"/>
          </a:xfrm>
          <a:prstGeom prst="chevron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12C45133-BFA6-4ECC-ADC0-65339A9C50D8}"/>
              </a:ext>
            </a:extLst>
          </p:cNvPr>
          <p:cNvSpPr/>
          <p:nvPr/>
        </p:nvSpPr>
        <p:spPr>
          <a:xfrm>
            <a:off x="8519272" y="2329349"/>
            <a:ext cx="3107635" cy="346526"/>
          </a:xfrm>
          <a:prstGeom prst="chevron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9244A3-EDFD-4EB0-A8D9-312956E58A25}"/>
              </a:ext>
            </a:extLst>
          </p:cNvPr>
          <p:cNvSpPr txBox="1"/>
          <p:nvPr/>
        </p:nvSpPr>
        <p:spPr>
          <a:xfrm>
            <a:off x="5989942" y="2337321"/>
            <a:ext cx="240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effectLst/>
                <a:latin typeface="Montserrat" pitchFamily="2" charset="77"/>
              </a:rPr>
              <a:t>Sustain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1B32FA-77A2-450A-B5B4-B4539A1251CB}"/>
              </a:ext>
            </a:extLst>
          </p:cNvPr>
          <p:cNvSpPr txBox="1"/>
          <p:nvPr/>
        </p:nvSpPr>
        <p:spPr>
          <a:xfrm>
            <a:off x="8839578" y="2329349"/>
            <a:ext cx="2467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effectLst/>
                <a:latin typeface="Montserrat" pitchFamily="2" charset="77"/>
              </a:rPr>
              <a:t>Evolve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E17E21E6-8995-4324-8868-1FBF36607845}"/>
              </a:ext>
            </a:extLst>
          </p:cNvPr>
          <p:cNvSpPr txBox="1">
            <a:spLocks/>
          </p:cNvSpPr>
          <p:nvPr/>
        </p:nvSpPr>
        <p:spPr>
          <a:xfrm>
            <a:off x="503674" y="3100525"/>
            <a:ext cx="1624587" cy="328475"/>
          </a:xfrm>
          <a:prstGeom prst="homePlate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1">
                <a:latin typeface="Montserrat SemiBold" panose="00000700000000000000" pitchFamily="2" charset="0"/>
              </a:rPr>
              <a:t>Goals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B2DEB1-9BCA-4BD4-9D69-696D502CD596}"/>
              </a:ext>
            </a:extLst>
          </p:cNvPr>
          <p:cNvSpPr/>
          <p:nvPr/>
        </p:nvSpPr>
        <p:spPr>
          <a:xfrm>
            <a:off x="3109011" y="3013267"/>
            <a:ext cx="269021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latin typeface="Montserrat" pitchFamily="2" charset="77"/>
              </a:rPr>
              <a:t>Provide</a:t>
            </a:r>
            <a:r>
              <a:rPr lang="en-US" sz="1300" b="1">
                <a:latin typeface="Montserrat" pitchFamily="2" charset="77"/>
              </a:rPr>
              <a:t> affordable sanitation services </a:t>
            </a:r>
            <a:r>
              <a:rPr lang="en-US" sz="1300">
                <a:latin typeface="Montserrat" pitchFamily="2" charset="77"/>
              </a:rPr>
              <a:t>with </a:t>
            </a:r>
            <a:r>
              <a:rPr lang="en-US" sz="1300" b="1">
                <a:latin typeface="Montserrat" pitchFamily="2" charset="77"/>
              </a:rPr>
              <a:t>simplified mobile money </a:t>
            </a:r>
            <a:r>
              <a:rPr lang="en-US" sz="1300">
                <a:latin typeface="Montserrat" pitchFamily="2" charset="77"/>
              </a:rPr>
              <a:t>process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97773F6-FA18-422C-8F35-4F25852E4A99}"/>
              </a:ext>
            </a:extLst>
          </p:cNvPr>
          <p:cNvSpPr/>
          <p:nvPr/>
        </p:nvSpPr>
        <p:spPr>
          <a:xfrm>
            <a:off x="5884799" y="3046673"/>
            <a:ext cx="2659011" cy="624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Critical </a:t>
            </a: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mass of active users </a:t>
            </a: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and </a:t>
            </a: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stable service offerings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9AECF4-3A5F-4000-A9E5-77E1BF3D522F}"/>
              </a:ext>
            </a:extLst>
          </p:cNvPr>
          <p:cNvSpPr/>
          <p:nvPr/>
        </p:nvSpPr>
        <p:spPr>
          <a:xfrm>
            <a:off x="8555448" y="3112685"/>
            <a:ext cx="34205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Expansion of program </a:t>
            </a: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functionality, services, and partnerships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5C27E1-15BF-4AD6-B41A-D07DC736C3ED}"/>
              </a:ext>
            </a:extLst>
          </p:cNvPr>
          <p:cNvCxnSpPr>
            <a:cxnSpLocks/>
          </p:cNvCxnSpPr>
          <p:nvPr/>
        </p:nvCxnSpPr>
        <p:spPr>
          <a:xfrm>
            <a:off x="3061324" y="2511776"/>
            <a:ext cx="11575" cy="434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599E74-F5A2-49EF-B74E-6D2EC18ACA68}"/>
              </a:ext>
            </a:extLst>
          </p:cNvPr>
          <p:cNvCxnSpPr>
            <a:cxnSpLocks/>
          </p:cNvCxnSpPr>
          <p:nvPr/>
        </p:nvCxnSpPr>
        <p:spPr>
          <a:xfrm flipH="1">
            <a:off x="5764440" y="2683847"/>
            <a:ext cx="14474" cy="41741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5ED476-9A29-4018-A2C7-58A1DC11C3A2}"/>
              </a:ext>
            </a:extLst>
          </p:cNvPr>
          <p:cNvCxnSpPr>
            <a:cxnSpLocks/>
          </p:cNvCxnSpPr>
          <p:nvPr/>
        </p:nvCxnSpPr>
        <p:spPr>
          <a:xfrm>
            <a:off x="8513251" y="2667903"/>
            <a:ext cx="6021" cy="419009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itle 1">
            <a:extLst>
              <a:ext uri="{FF2B5EF4-FFF2-40B4-BE49-F238E27FC236}">
                <a16:creationId xmlns:a16="http://schemas.microsoft.com/office/drawing/2014/main" id="{F1933B36-CECD-4166-BFB9-3C15DEA6BEA4}"/>
              </a:ext>
            </a:extLst>
          </p:cNvPr>
          <p:cNvSpPr txBox="1">
            <a:spLocks/>
          </p:cNvSpPr>
          <p:nvPr/>
        </p:nvSpPr>
        <p:spPr>
          <a:xfrm>
            <a:off x="510198" y="4344009"/>
            <a:ext cx="1624587" cy="328475"/>
          </a:xfrm>
          <a:prstGeom prst="homePlate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1">
                <a:latin typeface="Montserrat SemiBold" panose="00000700000000000000" pitchFamily="2" charset="0"/>
              </a:rPr>
              <a:t>Strategies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38DCB9C-87DA-4A24-9085-105A0B0EF4EE}"/>
              </a:ext>
            </a:extLst>
          </p:cNvPr>
          <p:cNvSpPr/>
          <p:nvPr/>
        </p:nvSpPr>
        <p:spPr>
          <a:xfrm>
            <a:off x="5778914" y="4083630"/>
            <a:ext cx="290710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Evaluate</a:t>
            </a: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 customer engagement &amp; continue to </a:t>
            </a: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expand the usage network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Digital credits </a:t>
            </a: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adoption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5482169-834F-46CB-9C04-3386C31C88A6}"/>
              </a:ext>
            </a:extLst>
          </p:cNvPr>
          <p:cNvSpPr/>
          <p:nvPr/>
        </p:nvSpPr>
        <p:spPr>
          <a:xfrm>
            <a:off x="8503816" y="4017175"/>
            <a:ext cx="34205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Update MM functions to include other </a:t>
            </a: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extended services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Develop and transfer to an</a:t>
            </a: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 ecosystem-based platform</a:t>
            </a:r>
            <a:endParaRPr lang="en-US" sz="13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F2B8E76D-D0FF-4BC0-86D9-4AC49207BFEF}"/>
              </a:ext>
            </a:extLst>
          </p:cNvPr>
          <p:cNvSpPr txBox="1">
            <a:spLocks/>
          </p:cNvSpPr>
          <p:nvPr/>
        </p:nvSpPr>
        <p:spPr>
          <a:xfrm>
            <a:off x="552980" y="5977900"/>
            <a:ext cx="1624587" cy="328475"/>
          </a:xfrm>
          <a:prstGeom prst="homePlate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1">
                <a:latin typeface="Montserrat SemiBold" panose="00000700000000000000" pitchFamily="2" charset="0"/>
              </a:rPr>
              <a:t>Impacts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083D1E-9BF2-4CA2-BE8E-DC5226B35DDB}"/>
              </a:ext>
            </a:extLst>
          </p:cNvPr>
          <p:cNvSpPr/>
          <p:nvPr/>
        </p:nvSpPr>
        <p:spPr>
          <a:xfrm>
            <a:off x="3061421" y="5657390"/>
            <a:ext cx="270391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latin typeface="Montserrat" pitchFamily="2" charset="77"/>
              </a:rPr>
              <a:t>Gradually </a:t>
            </a:r>
            <a:r>
              <a:rPr lang="en-US" sz="1300" b="1">
                <a:latin typeface="Montserrat" pitchFamily="2" charset="77"/>
              </a:rPr>
              <a:t>improve slum dweller’s sanitation habit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latin typeface="Montserrat" pitchFamily="2" charset="77"/>
              </a:rPr>
              <a:t>Actively engage relevant stakeholders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906C1B-CAEE-40A1-87D9-1586AF5DCCE2}"/>
              </a:ext>
            </a:extLst>
          </p:cNvPr>
          <p:cNvSpPr/>
          <p:nvPr/>
        </p:nvSpPr>
        <p:spPr>
          <a:xfrm>
            <a:off x="8503815" y="5657390"/>
            <a:ext cx="342052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latin typeface="Montserrat" pitchFamily="2" charset="77"/>
              </a:rPr>
              <a:t>Enhance living standards </a:t>
            </a:r>
            <a:r>
              <a:rPr lang="en-US" sz="1300">
                <a:latin typeface="Montserrat" pitchFamily="2" charset="77"/>
              </a:rPr>
              <a:t>in slum areas on ASEAN scale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latin typeface="Montserrat" pitchFamily="2" charset="77"/>
              </a:rPr>
              <a:t>Strengthen collaboration </a:t>
            </a:r>
            <a:r>
              <a:rPr lang="en-US" sz="1300">
                <a:latin typeface="Montserrat" pitchFamily="2" charset="77"/>
              </a:rPr>
              <a:t>between ASEAN state members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89F8F4DA-9AB2-C443-848D-1A0FF16E855C}"/>
              </a:ext>
            </a:extLst>
          </p:cNvPr>
          <p:cNvSpPr txBox="1">
            <a:spLocks/>
          </p:cNvSpPr>
          <p:nvPr/>
        </p:nvSpPr>
        <p:spPr>
          <a:xfrm>
            <a:off x="497149" y="2339428"/>
            <a:ext cx="1624587" cy="328475"/>
          </a:xfrm>
          <a:prstGeom prst="homePlate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1">
                <a:latin typeface="Montserrat SemiBold" panose="00000700000000000000" pitchFamily="2" charset="0"/>
              </a:rPr>
              <a:t>Phase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DEBFDD-9578-5A42-9D12-5F6CE13F3FBA}"/>
              </a:ext>
            </a:extLst>
          </p:cNvPr>
          <p:cNvSpPr/>
          <p:nvPr/>
        </p:nvSpPr>
        <p:spPr>
          <a:xfrm>
            <a:off x="3060529" y="4215308"/>
            <a:ext cx="274092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Partner</a:t>
            </a: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 with government/ private stakeholders to </a:t>
            </a: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fund </a:t>
            </a: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sanitation facilities and </a:t>
            </a: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educate</a:t>
            </a: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 people using MMS</a:t>
            </a:r>
            <a:endParaRPr lang="en-US" sz="1300" b="1">
              <a:solidFill>
                <a:schemeClr val="tx1"/>
              </a:solidFill>
              <a:latin typeface="Montserrat" pitchFamily="2" charset="7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Establish financial assistant framework </a:t>
            </a:r>
            <a:r>
              <a:rPr lang="en-US" sz="1300">
                <a:solidFill>
                  <a:schemeClr val="tx1"/>
                </a:solidFill>
                <a:latin typeface="Montserrat" pitchFamily="2" charset="77"/>
              </a:rPr>
              <a:t>and</a:t>
            </a:r>
            <a:r>
              <a:rPr lang="en-US" sz="1300" b="1">
                <a:solidFill>
                  <a:schemeClr val="tx1"/>
                </a:solidFill>
                <a:latin typeface="Montserrat" pitchFamily="2" charset="77"/>
              </a:rPr>
              <a:t> promotional programs</a:t>
            </a:r>
            <a:endParaRPr lang="en-US" sz="13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62E0F3-11E7-964B-B37C-8A32080B8055}"/>
              </a:ext>
            </a:extLst>
          </p:cNvPr>
          <p:cNvSpPr/>
          <p:nvPr/>
        </p:nvSpPr>
        <p:spPr>
          <a:xfrm>
            <a:off x="5764289" y="5557361"/>
            <a:ext cx="27844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latin typeface="Montserrat" pitchFamily="2" charset="77"/>
              </a:rPr>
              <a:t>Provide</a:t>
            </a:r>
            <a:r>
              <a:rPr lang="en-US" sz="1300" b="1">
                <a:latin typeface="Montserrat" pitchFamily="2" charset="77"/>
              </a:rPr>
              <a:t> access to sanitation on extensive scale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latin typeface="Montserrat" pitchFamily="2" charset="77"/>
              </a:rPr>
              <a:t>Establish an active role of slum dwellers </a:t>
            </a:r>
            <a:r>
              <a:rPr lang="en-US" sz="1300">
                <a:latin typeface="Montserrat" pitchFamily="2" charset="77"/>
              </a:rPr>
              <a:t>in acquiring the access to sanitation</a:t>
            </a:r>
          </a:p>
        </p:txBody>
      </p:sp>
    </p:spTree>
    <p:extLst>
      <p:ext uri="{BB962C8B-B14F-4D97-AF65-F5344CB8AC3E}">
        <p14:creationId xmlns:p14="http://schemas.microsoft.com/office/powerpoint/2010/main" val="21425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1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7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0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6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9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2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5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8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3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9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5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8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1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4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7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10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13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16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21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24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27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3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6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9" grpId="0"/>
      <p:bldP spid="59" grpId="1"/>
      <p:bldP spid="59" grpId="2"/>
      <p:bldP spid="65" grpId="0" animBg="1"/>
      <p:bldP spid="65" grpId="1" animBg="1"/>
      <p:bldP spid="65" grpId="2" animBg="1"/>
      <p:bldP spid="66" grpId="0" animBg="1"/>
      <p:bldP spid="66" grpId="1" animBg="1"/>
      <p:bldP spid="67" grpId="0"/>
      <p:bldP spid="67" grpId="1"/>
      <p:bldP spid="67" grpId="2"/>
      <p:bldP spid="68" grpId="0"/>
      <p:bldP spid="68" grpId="1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103" grpId="0"/>
      <p:bldP spid="103" grpId="1"/>
      <p:bldP spid="103" grpId="2"/>
      <p:bldP spid="104" grpId="0"/>
      <p:bldP spid="104" grpId="1"/>
      <p:bldP spid="106" grpId="0"/>
      <p:bldP spid="106" grpId="1"/>
      <p:bldP spid="106" grpId="2"/>
      <p:bldP spid="108" grpId="0"/>
      <p:bldP spid="108" grpId="1"/>
      <p:bldP spid="99" grpId="0"/>
      <p:bldP spid="99" grpId="1"/>
      <p:bldP spid="99" grpId="2"/>
      <p:bldP spid="109" grpId="0"/>
      <p:bldP spid="109" grpId="1"/>
      <p:bldP spid="109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039726-0836-4E14-A1D7-2193CD317038}"/>
              </a:ext>
            </a:extLst>
          </p:cNvPr>
          <p:cNvSpPr/>
          <p:nvPr/>
        </p:nvSpPr>
        <p:spPr>
          <a:xfrm>
            <a:off x="-10491" y="9106"/>
            <a:ext cx="378678" cy="6858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ED28D2-E9A5-8E40-AD0E-734AF6E24364}"/>
              </a:ext>
            </a:extLst>
          </p:cNvPr>
          <p:cNvSpPr txBox="1">
            <a:spLocks/>
          </p:cNvSpPr>
          <p:nvPr/>
        </p:nvSpPr>
        <p:spPr>
          <a:xfrm>
            <a:off x="477949" y="-182955"/>
            <a:ext cx="11572162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</a:rPr>
              <a:t>ACTION PLAN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43EFFD-3DAC-3644-88EC-7EDCFA915C06}"/>
              </a:ext>
            </a:extLst>
          </p:cNvPr>
          <p:cNvSpPr txBox="1">
            <a:spLocks/>
          </p:cNvSpPr>
          <p:nvPr/>
        </p:nvSpPr>
        <p:spPr>
          <a:xfrm>
            <a:off x="611858" y="1233975"/>
            <a:ext cx="3149101" cy="624469"/>
          </a:xfrm>
          <a:prstGeom prst="rect">
            <a:avLst/>
          </a:prstGeom>
          <a:ln w="57150"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>
                <a:latin typeface="Montserrat" pitchFamily="2" charset="77"/>
                <a:cs typeface="Calibri"/>
              </a:rPr>
              <a:t>Launch &amp; Grow</a:t>
            </a:r>
            <a:endParaRPr lang="en-US" sz="1800" b="1">
              <a:latin typeface="Montserrat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CFF638-2142-FF48-890D-0FAA0796C893}"/>
              </a:ext>
            </a:extLst>
          </p:cNvPr>
          <p:cNvSpPr txBox="1">
            <a:spLocks/>
          </p:cNvSpPr>
          <p:nvPr/>
        </p:nvSpPr>
        <p:spPr>
          <a:xfrm>
            <a:off x="4695376" y="1150446"/>
            <a:ext cx="3149101" cy="624469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>
                <a:latin typeface="Montserrat" pitchFamily="2" charset="77"/>
                <a:cs typeface="Calibri"/>
              </a:rPr>
              <a:t>Sustain</a:t>
            </a:r>
            <a:endParaRPr lang="en-US" sz="1800" b="1">
              <a:latin typeface="Montserrat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D4F23A-3566-5141-AD1F-204D3C8EF149}"/>
              </a:ext>
            </a:extLst>
          </p:cNvPr>
          <p:cNvSpPr txBox="1">
            <a:spLocks/>
          </p:cNvSpPr>
          <p:nvPr/>
        </p:nvSpPr>
        <p:spPr>
          <a:xfrm>
            <a:off x="8766101" y="1041020"/>
            <a:ext cx="3149101" cy="624469"/>
          </a:xfrm>
          <a:prstGeom prst="rect">
            <a:avLst/>
          </a:prstGeom>
          <a:ln w="5715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>
                <a:latin typeface="Montserrat" pitchFamily="2" charset="77"/>
                <a:cs typeface="Calibri"/>
              </a:rPr>
              <a:t>Evolve</a:t>
            </a:r>
            <a:endParaRPr lang="en-US" sz="1800" b="1">
              <a:latin typeface="Montserrat" pitchFamily="2" charset="77"/>
            </a:endParaRPr>
          </a:p>
        </p:txBody>
      </p:sp>
      <p:pic>
        <p:nvPicPr>
          <p:cNvPr id="4" name="Graphic 3" descr="Arrow: Slight curve with solid fill">
            <a:extLst>
              <a:ext uri="{FF2B5EF4-FFF2-40B4-BE49-F238E27FC236}">
                <a16:creationId xmlns:a16="http://schemas.microsoft.com/office/drawing/2014/main" id="{6C29E908-6736-1D42-8F95-CB09021EB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72895">
            <a:off x="3845458" y="1329605"/>
            <a:ext cx="774779" cy="922645"/>
          </a:xfrm>
          <a:prstGeom prst="rect">
            <a:avLst/>
          </a:prstGeom>
        </p:spPr>
      </p:pic>
      <p:pic>
        <p:nvPicPr>
          <p:cNvPr id="17" name="Graphic 16" descr="Arrow: Slight curve with solid fill">
            <a:extLst>
              <a:ext uri="{FF2B5EF4-FFF2-40B4-BE49-F238E27FC236}">
                <a16:creationId xmlns:a16="http://schemas.microsoft.com/office/drawing/2014/main" id="{719AD421-FD8F-FD4F-BEAE-80634A422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54235">
            <a:off x="7926783" y="1245726"/>
            <a:ext cx="822883" cy="9226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471D8C-0399-FE46-BACC-F51835133C52}"/>
              </a:ext>
            </a:extLst>
          </p:cNvPr>
          <p:cNvSpPr/>
          <p:nvPr/>
        </p:nvSpPr>
        <p:spPr>
          <a:xfrm>
            <a:off x="1020768" y="900503"/>
            <a:ext cx="2350062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  <a:latin typeface="Montserrat" pitchFamily="2" charset="77"/>
              </a:rPr>
              <a:t>2021 - 2023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BB30B-F848-9644-A52C-F1C48A51A3DA}"/>
              </a:ext>
            </a:extLst>
          </p:cNvPr>
          <p:cNvSpPr/>
          <p:nvPr/>
        </p:nvSpPr>
        <p:spPr>
          <a:xfrm>
            <a:off x="5137855" y="823230"/>
            <a:ext cx="2350062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  <a:latin typeface="Montserrat" pitchFamily="2" charset="77"/>
              </a:rPr>
              <a:t>2023 - 2025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FBCF8-DFEE-D64B-8696-123681492383}"/>
              </a:ext>
            </a:extLst>
          </p:cNvPr>
          <p:cNvSpPr/>
          <p:nvPr/>
        </p:nvSpPr>
        <p:spPr>
          <a:xfrm>
            <a:off x="9223951" y="710424"/>
            <a:ext cx="2350062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  <a:latin typeface="Montserrat" pitchFamily="2" charset="77"/>
              </a:rPr>
              <a:t>2025 - 2030</a:t>
            </a:r>
          </a:p>
        </p:txBody>
      </p:sp>
      <p:sp>
        <p:nvSpPr>
          <p:cNvPr id="36" name="Google Shape;431;p28">
            <a:extLst>
              <a:ext uri="{FF2B5EF4-FFF2-40B4-BE49-F238E27FC236}">
                <a16:creationId xmlns:a16="http://schemas.microsoft.com/office/drawing/2014/main" id="{309E9435-D9EE-C148-8C7C-363CA809B913}"/>
              </a:ext>
            </a:extLst>
          </p:cNvPr>
          <p:cNvSpPr/>
          <p:nvPr/>
        </p:nvSpPr>
        <p:spPr>
          <a:xfrm>
            <a:off x="601649" y="2457658"/>
            <a:ext cx="135422" cy="1354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291C0A-F4FC-434E-9F09-1A17B2040986}"/>
              </a:ext>
            </a:extLst>
          </p:cNvPr>
          <p:cNvSpPr/>
          <p:nvPr/>
        </p:nvSpPr>
        <p:spPr>
          <a:xfrm>
            <a:off x="4761199" y="1685098"/>
            <a:ext cx="3005664" cy="624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Critical mass of active users and </a:t>
            </a:r>
          </a:p>
          <a:p>
            <a:pPr algn="ctr"/>
            <a:r>
              <a:rPr lang="en-US" sz="1100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stable service offering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E1555-E34A-F141-B7B5-92DBE356AD28}"/>
              </a:ext>
            </a:extLst>
          </p:cNvPr>
          <p:cNvSpPr/>
          <p:nvPr/>
        </p:nvSpPr>
        <p:spPr>
          <a:xfrm>
            <a:off x="8845674" y="1599910"/>
            <a:ext cx="3005664" cy="624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Expansion of program functionality, services, and partnerships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995A86-D8CA-E346-9739-F238BFB95881}"/>
              </a:ext>
            </a:extLst>
          </p:cNvPr>
          <p:cNvSpPr/>
          <p:nvPr/>
        </p:nvSpPr>
        <p:spPr>
          <a:xfrm>
            <a:off x="497434" y="1762389"/>
            <a:ext cx="3435657" cy="624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Affordable sanitation services with simplified mobile money process launched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1FC2EE-C686-8C4E-8E42-36A4A5FB01D0}"/>
              </a:ext>
            </a:extLst>
          </p:cNvPr>
          <p:cNvSpPr/>
          <p:nvPr/>
        </p:nvSpPr>
        <p:spPr>
          <a:xfrm>
            <a:off x="769292" y="3938044"/>
            <a:ext cx="2979403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Provide discount and necessities strategies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to encourage participation of dwellers</a:t>
            </a:r>
          </a:p>
        </p:txBody>
      </p:sp>
      <p:sp>
        <p:nvSpPr>
          <p:cNvPr id="43" name="Google Shape;431;p28">
            <a:extLst>
              <a:ext uri="{FF2B5EF4-FFF2-40B4-BE49-F238E27FC236}">
                <a16:creationId xmlns:a16="http://schemas.microsoft.com/office/drawing/2014/main" id="{5A010EF3-02DF-6B4B-90D3-8E780A95C6C8}"/>
              </a:ext>
            </a:extLst>
          </p:cNvPr>
          <p:cNvSpPr/>
          <p:nvPr/>
        </p:nvSpPr>
        <p:spPr>
          <a:xfrm>
            <a:off x="601026" y="2931120"/>
            <a:ext cx="135422" cy="1354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8B51E2-2CFC-CD4D-B13F-99E7B45D6C40}"/>
              </a:ext>
            </a:extLst>
          </p:cNvPr>
          <p:cNvSpPr/>
          <p:nvPr/>
        </p:nvSpPr>
        <p:spPr>
          <a:xfrm>
            <a:off x="825765" y="2650087"/>
            <a:ext cx="3001799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00" b="1">
              <a:solidFill>
                <a:schemeClr val="tx1"/>
              </a:solidFill>
              <a:latin typeface="Montserrat Medium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507E8-13B7-BE4C-8572-64421C85E51C}"/>
              </a:ext>
            </a:extLst>
          </p:cNvPr>
          <p:cNvSpPr/>
          <p:nvPr/>
        </p:nvSpPr>
        <p:spPr>
          <a:xfrm>
            <a:off x="761753" y="2135142"/>
            <a:ext cx="2960152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Call for cooperation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of the Department of Economics &amp; Social Affairs </a:t>
            </a:r>
            <a:endParaRPr lang="en-US" sz="1100" b="1">
              <a:solidFill>
                <a:schemeClr val="tx1"/>
              </a:solidFill>
              <a:latin typeface="Montserrat Medium" pitchFamily="2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433CBD-3127-AF41-91D5-D585FEF653EC}"/>
              </a:ext>
            </a:extLst>
          </p:cNvPr>
          <p:cNvSpPr/>
          <p:nvPr/>
        </p:nvSpPr>
        <p:spPr>
          <a:xfrm>
            <a:off x="761753" y="3272954"/>
            <a:ext cx="2983902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Partner with NGOs/ NPOs/ government to provide education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for the usage of sanitation system with mobile money</a:t>
            </a:r>
            <a:endParaRPr lang="en-US" sz="1100" b="1">
              <a:solidFill>
                <a:schemeClr val="tx1"/>
              </a:solidFill>
              <a:latin typeface="Montserrat Medium" pitchFamily="2" charset="77"/>
            </a:endParaRPr>
          </a:p>
        </p:txBody>
      </p:sp>
      <p:sp>
        <p:nvSpPr>
          <p:cNvPr id="47" name="Google Shape;431;p28">
            <a:extLst>
              <a:ext uri="{FF2B5EF4-FFF2-40B4-BE49-F238E27FC236}">
                <a16:creationId xmlns:a16="http://schemas.microsoft.com/office/drawing/2014/main" id="{0C81EF43-AAD6-5145-B9A7-43EE69DF79CC}"/>
              </a:ext>
            </a:extLst>
          </p:cNvPr>
          <p:cNvSpPr/>
          <p:nvPr/>
        </p:nvSpPr>
        <p:spPr>
          <a:xfrm>
            <a:off x="596340" y="3597225"/>
            <a:ext cx="135422" cy="1354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8A5D0D-FDF4-BA44-8C04-3D2B0C48DD74}"/>
              </a:ext>
            </a:extLst>
          </p:cNvPr>
          <p:cNvSpPr/>
          <p:nvPr/>
        </p:nvSpPr>
        <p:spPr>
          <a:xfrm>
            <a:off x="752678" y="2604686"/>
            <a:ext cx="2979403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Call for funding from private sectors/ government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 in providing access to improved sanitation systems</a:t>
            </a:r>
          </a:p>
        </p:txBody>
      </p:sp>
      <p:sp>
        <p:nvSpPr>
          <p:cNvPr id="51" name="Google Shape;431;p28">
            <a:extLst>
              <a:ext uri="{FF2B5EF4-FFF2-40B4-BE49-F238E27FC236}">
                <a16:creationId xmlns:a16="http://schemas.microsoft.com/office/drawing/2014/main" id="{C22F5AE1-25B2-7245-8A0B-662FAE9607BA}"/>
              </a:ext>
            </a:extLst>
          </p:cNvPr>
          <p:cNvSpPr/>
          <p:nvPr/>
        </p:nvSpPr>
        <p:spPr>
          <a:xfrm>
            <a:off x="598708" y="4262315"/>
            <a:ext cx="135422" cy="1354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854822-6FD2-4242-A847-8E0C97F52729}"/>
              </a:ext>
            </a:extLst>
          </p:cNvPr>
          <p:cNvSpPr/>
          <p:nvPr/>
        </p:nvSpPr>
        <p:spPr>
          <a:xfrm>
            <a:off x="771372" y="4504112"/>
            <a:ext cx="2979403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Launch basic sets of sanitation services with simplified mobile money process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for certain slums</a:t>
            </a:r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 </a:t>
            </a:r>
          </a:p>
        </p:txBody>
      </p:sp>
      <p:sp>
        <p:nvSpPr>
          <p:cNvPr id="53" name="Google Shape;431;p28">
            <a:extLst>
              <a:ext uri="{FF2B5EF4-FFF2-40B4-BE49-F238E27FC236}">
                <a16:creationId xmlns:a16="http://schemas.microsoft.com/office/drawing/2014/main" id="{532970C6-97AE-B848-B2A5-FCE793EB4393}"/>
              </a:ext>
            </a:extLst>
          </p:cNvPr>
          <p:cNvSpPr/>
          <p:nvPr/>
        </p:nvSpPr>
        <p:spPr>
          <a:xfrm>
            <a:off x="596340" y="4828382"/>
            <a:ext cx="135422" cy="1354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31;p28">
            <a:extLst>
              <a:ext uri="{FF2B5EF4-FFF2-40B4-BE49-F238E27FC236}">
                <a16:creationId xmlns:a16="http://schemas.microsoft.com/office/drawing/2014/main" id="{69AFC502-1BB7-8D4C-828F-D084A313E53F}"/>
              </a:ext>
            </a:extLst>
          </p:cNvPr>
          <p:cNvSpPr/>
          <p:nvPr/>
        </p:nvSpPr>
        <p:spPr>
          <a:xfrm>
            <a:off x="4727431" y="2366309"/>
            <a:ext cx="136782" cy="1354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505B9C-7588-EC45-A915-E426657017B0}"/>
              </a:ext>
            </a:extLst>
          </p:cNvPr>
          <p:cNvSpPr/>
          <p:nvPr/>
        </p:nvSpPr>
        <p:spPr>
          <a:xfrm>
            <a:off x="4891984" y="4513713"/>
            <a:ext cx="2989883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Advise the Government and relevant private-sectors stakeholders of necessary adjustments to regulations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to accommodate growth of services</a:t>
            </a:r>
          </a:p>
        </p:txBody>
      </p:sp>
      <p:sp>
        <p:nvSpPr>
          <p:cNvPr id="56" name="Google Shape;431;p28">
            <a:extLst>
              <a:ext uri="{FF2B5EF4-FFF2-40B4-BE49-F238E27FC236}">
                <a16:creationId xmlns:a16="http://schemas.microsoft.com/office/drawing/2014/main" id="{98F64DA2-A16C-A84D-BC94-DAAE08047A2B}"/>
              </a:ext>
            </a:extLst>
          </p:cNvPr>
          <p:cNvSpPr/>
          <p:nvPr/>
        </p:nvSpPr>
        <p:spPr>
          <a:xfrm>
            <a:off x="4727431" y="2876172"/>
            <a:ext cx="136782" cy="1354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CE7A9-1C13-0542-8C07-103C45393BA2}"/>
              </a:ext>
            </a:extLst>
          </p:cNvPr>
          <p:cNvSpPr/>
          <p:nvPr/>
        </p:nvSpPr>
        <p:spPr>
          <a:xfrm>
            <a:off x="4895120" y="2054983"/>
            <a:ext cx="3052575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First round of expansion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of services functionality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F0CB36-E31A-BE43-B6A2-793BC40869CB}"/>
              </a:ext>
            </a:extLst>
          </p:cNvPr>
          <p:cNvSpPr/>
          <p:nvPr/>
        </p:nvSpPr>
        <p:spPr>
          <a:xfrm>
            <a:off x="4895120" y="3205444"/>
            <a:ext cx="2979402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Collaborate with SAP to construct built-in data &amp; research projects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for consumers’ engagement &amp; credit score evaluation </a:t>
            </a:r>
          </a:p>
        </p:txBody>
      </p:sp>
      <p:sp>
        <p:nvSpPr>
          <p:cNvPr id="59" name="Google Shape;431;p28">
            <a:extLst>
              <a:ext uri="{FF2B5EF4-FFF2-40B4-BE49-F238E27FC236}">
                <a16:creationId xmlns:a16="http://schemas.microsoft.com/office/drawing/2014/main" id="{FD134598-C785-C14A-A42F-7DAEAF647901}"/>
              </a:ext>
            </a:extLst>
          </p:cNvPr>
          <p:cNvSpPr/>
          <p:nvPr/>
        </p:nvSpPr>
        <p:spPr>
          <a:xfrm>
            <a:off x="4727431" y="3533880"/>
            <a:ext cx="136782" cy="1354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CC5492-5C30-AB46-BBD3-100045A9F39D}"/>
              </a:ext>
            </a:extLst>
          </p:cNvPr>
          <p:cNvSpPr/>
          <p:nvPr/>
        </p:nvSpPr>
        <p:spPr>
          <a:xfrm>
            <a:off x="4942183" y="2399622"/>
            <a:ext cx="2979402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Montserrat Medium" pitchFamily="2" charset="77"/>
            </a:endParaRPr>
          </a:p>
        </p:txBody>
      </p:sp>
      <p:sp>
        <p:nvSpPr>
          <p:cNvPr id="61" name="Google Shape;431;p28">
            <a:extLst>
              <a:ext uri="{FF2B5EF4-FFF2-40B4-BE49-F238E27FC236}">
                <a16:creationId xmlns:a16="http://schemas.microsoft.com/office/drawing/2014/main" id="{36B6EDA2-C95E-484A-8663-AB10EB551B55}"/>
              </a:ext>
            </a:extLst>
          </p:cNvPr>
          <p:cNvSpPr/>
          <p:nvPr/>
        </p:nvSpPr>
        <p:spPr>
          <a:xfrm>
            <a:off x="4721093" y="4216779"/>
            <a:ext cx="136782" cy="1354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1;p28">
            <a:extLst>
              <a:ext uri="{FF2B5EF4-FFF2-40B4-BE49-F238E27FC236}">
                <a16:creationId xmlns:a16="http://schemas.microsoft.com/office/drawing/2014/main" id="{0E8B58D4-277B-A743-A911-BCBFCD2CBC5F}"/>
              </a:ext>
            </a:extLst>
          </p:cNvPr>
          <p:cNvSpPr/>
          <p:nvPr/>
        </p:nvSpPr>
        <p:spPr>
          <a:xfrm>
            <a:off x="4721093" y="4837983"/>
            <a:ext cx="136782" cy="1354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F9C59D-6F2E-FF43-83B9-53A42FDAC4B2}"/>
              </a:ext>
            </a:extLst>
          </p:cNvPr>
          <p:cNvSpPr/>
          <p:nvPr/>
        </p:nvSpPr>
        <p:spPr>
          <a:xfrm>
            <a:off x="4891984" y="2551902"/>
            <a:ext cx="2979402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Critical mass of active users in slums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begin to use the service, creating program momentum </a:t>
            </a:r>
          </a:p>
        </p:txBody>
      </p:sp>
      <p:sp>
        <p:nvSpPr>
          <p:cNvPr id="66" name="Google Shape;431;p28">
            <a:extLst>
              <a:ext uri="{FF2B5EF4-FFF2-40B4-BE49-F238E27FC236}">
                <a16:creationId xmlns:a16="http://schemas.microsoft.com/office/drawing/2014/main" id="{D0ED16C5-51CA-7C42-9A62-8465F0EA7646}"/>
              </a:ext>
            </a:extLst>
          </p:cNvPr>
          <p:cNvSpPr/>
          <p:nvPr/>
        </p:nvSpPr>
        <p:spPr>
          <a:xfrm>
            <a:off x="8744682" y="2360913"/>
            <a:ext cx="136782" cy="1354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31;p28">
            <a:extLst>
              <a:ext uri="{FF2B5EF4-FFF2-40B4-BE49-F238E27FC236}">
                <a16:creationId xmlns:a16="http://schemas.microsoft.com/office/drawing/2014/main" id="{77E11861-9417-074D-A667-C5384CD0EDBA}"/>
              </a:ext>
            </a:extLst>
          </p:cNvPr>
          <p:cNvSpPr/>
          <p:nvPr/>
        </p:nvSpPr>
        <p:spPr>
          <a:xfrm>
            <a:off x="8748649" y="2888883"/>
            <a:ext cx="136782" cy="1354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FDD646-D611-1E4C-8DA6-A845BEE36365}"/>
              </a:ext>
            </a:extLst>
          </p:cNvPr>
          <p:cNvSpPr/>
          <p:nvPr/>
        </p:nvSpPr>
        <p:spPr>
          <a:xfrm>
            <a:off x="8902625" y="2017225"/>
            <a:ext cx="3052575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New value-added services layered into the program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(from other providers such as financial services)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1E3D8D-424A-3B43-B071-508A9B8C4FF5}"/>
              </a:ext>
            </a:extLst>
          </p:cNvPr>
          <p:cNvSpPr/>
          <p:nvPr/>
        </p:nvSpPr>
        <p:spPr>
          <a:xfrm>
            <a:off x="8909281" y="3227352"/>
            <a:ext cx="2979402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Advise the Government and relevant private-sector stakeholders to evolve regulation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to accommodate new services and consumer protection requirements </a:t>
            </a:r>
          </a:p>
        </p:txBody>
      </p:sp>
      <p:sp>
        <p:nvSpPr>
          <p:cNvPr id="71" name="Google Shape;431;p28">
            <a:extLst>
              <a:ext uri="{FF2B5EF4-FFF2-40B4-BE49-F238E27FC236}">
                <a16:creationId xmlns:a16="http://schemas.microsoft.com/office/drawing/2014/main" id="{701A03D3-4AD9-4842-B35A-12A06EA3DEAD}"/>
              </a:ext>
            </a:extLst>
          </p:cNvPr>
          <p:cNvSpPr/>
          <p:nvPr/>
        </p:nvSpPr>
        <p:spPr>
          <a:xfrm>
            <a:off x="8748649" y="3533111"/>
            <a:ext cx="136782" cy="1354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94CD79-1827-7F48-B3A8-3C89EC2AE505}"/>
              </a:ext>
            </a:extLst>
          </p:cNvPr>
          <p:cNvSpPr/>
          <p:nvPr/>
        </p:nvSpPr>
        <p:spPr>
          <a:xfrm>
            <a:off x="8922488" y="2547335"/>
            <a:ext cx="2979402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Implement accessible sanitation to all slum dwellers</a:t>
            </a:r>
            <a:endParaRPr lang="en-US" sz="1100">
              <a:solidFill>
                <a:schemeClr val="tx1"/>
              </a:solidFill>
              <a:latin typeface="Montserrat Medium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05B7F2-C8E4-A541-8EC9-961AC97EC77A}"/>
              </a:ext>
            </a:extLst>
          </p:cNvPr>
          <p:cNvSpPr/>
          <p:nvPr/>
        </p:nvSpPr>
        <p:spPr>
          <a:xfrm>
            <a:off x="4887624" y="3824783"/>
            <a:ext cx="2979402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Create consumer loyalty strategies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based on the credit score reports to maintain the number of users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8B6B4F-CD2D-8644-966B-D2F5B1D9030A}"/>
              </a:ext>
            </a:extLst>
          </p:cNvPr>
          <p:cNvSpPr/>
          <p:nvPr/>
        </p:nvSpPr>
        <p:spPr>
          <a:xfrm>
            <a:off x="8919248" y="3967428"/>
            <a:ext cx="2979402" cy="783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  <a:latin typeface="Montserrat Medium" pitchFamily="2" charset="77"/>
              </a:rPr>
              <a:t>Implement all country-designed infrastructure </a:t>
            </a:r>
            <a:r>
              <a:rPr lang="en-US" sz="1100">
                <a:solidFill>
                  <a:schemeClr val="tx1"/>
                </a:solidFill>
                <a:latin typeface="Montserrat Medium" pitchFamily="2" charset="77"/>
              </a:rPr>
              <a:t>to improve regional sanitation access</a:t>
            </a:r>
          </a:p>
        </p:txBody>
      </p:sp>
      <p:sp>
        <p:nvSpPr>
          <p:cNvPr id="78" name="Google Shape;431;p28">
            <a:extLst>
              <a:ext uri="{FF2B5EF4-FFF2-40B4-BE49-F238E27FC236}">
                <a16:creationId xmlns:a16="http://schemas.microsoft.com/office/drawing/2014/main" id="{9B6B0982-6EF6-304C-B1FE-8E8B86F7244B}"/>
              </a:ext>
            </a:extLst>
          </p:cNvPr>
          <p:cNvSpPr/>
          <p:nvPr/>
        </p:nvSpPr>
        <p:spPr>
          <a:xfrm>
            <a:off x="8744682" y="4282656"/>
            <a:ext cx="136782" cy="1354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42C5114-50D2-BD4D-A21A-DE2B8CC3A7D4}"/>
              </a:ext>
            </a:extLst>
          </p:cNvPr>
          <p:cNvSpPr/>
          <p:nvPr/>
        </p:nvSpPr>
        <p:spPr>
          <a:xfrm>
            <a:off x="-152135" y="5283510"/>
            <a:ext cx="5499111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  <a:latin typeface="Montserrat" pitchFamily="2" charset="77"/>
              </a:rPr>
              <a:t>PROGRAM EVALUATION KEY CRITERIAS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2F5A5D4B-4432-B647-9BDD-BD99722E24AA}"/>
              </a:ext>
            </a:extLst>
          </p:cNvPr>
          <p:cNvSpPr txBox="1">
            <a:spLocks/>
          </p:cNvSpPr>
          <p:nvPr/>
        </p:nvSpPr>
        <p:spPr>
          <a:xfrm>
            <a:off x="622807" y="5698548"/>
            <a:ext cx="3149103" cy="297046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500" b="1">
                <a:latin typeface="Montserrat" pitchFamily="2" charset="77"/>
                <a:cs typeface="Calibri"/>
              </a:rPr>
              <a:t>Sustainability</a:t>
            </a:r>
            <a:endParaRPr lang="en-US" sz="1500" b="1">
              <a:latin typeface="Montserrat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2959536-D0E7-3B4C-A14C-53E010061C59}"/>
              </a:ext>
            </a:extLst>
          </p:cNvPr>
          <p:cNvSpPr/>
          <p:nvPr/>
        </p:nvSpPr>
        <p:spPr>
          <a:xfrm>
            <a:off x="520742" y="6193184"/>
            <a:ext cx="3771689" cy="36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Functioning of facilities </a:t>
            </a:r>
          </a:p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Communication capabilities &amp; Decision-making </a:t>
            </a:r>
          </a:p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Training provision </a:t>
            </a:r>
          </a:p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Cost sharing/willingness to pay 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3940BFBC-7792-5B48-BF8C-D28A479871EF}"/>
              </a:ext>
            </a:extLst>
          </p:cNvPr>
          <p:cNvSpPr txBox="1">
            <a:spLocks/>
          </p:cNvSpPr>
          <p:nvPr/>
        </p:nvSpPr>
        <p:spPr>
          <a:xfrm>
            <a:off x="4700431" y="5698352"/>
            <a:ext cx="3149101" cy="2970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500" b="1">
                <a:latin typeface="Montserrat" pitchFamily="2" charset="77"/>
                <a:cs typeface="Calibri"/>
              </a:rPr>
              <a:t>Coverage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4ECB45-C445-9449-85F8-A06D0ED0D195}"/>
              </a:ext>
            </a:extLst>
          </p:cNvPr>
          <p:cNvSpPr/>
          <p:nvPr/>
        </p:nvSpPr>
        <p:spPr>
          <a:xfrm>
            <a:off x="4631032" y="6014670"/>
            <a:ext cx="3771689" cy="36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Access</a:t>
            </a:r>
          </a:p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Sanitation system usage 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47FA0C15-BDCF-9F46-AC9E-0EDD8D0310EB}"/>
              </a:ext>
            </a:extLst>
          </p:cNvPr>
          <p:cNvSpPr txBox="1">
            <a:spLocks/>
          </p:cNvSpPr>
          <p:nvPr/>
        </p:nvSpPr>
        <p:spPr>
          <a:xfrm>
            <a:off x="8856625" y="5702533"/>
            <a:ext cx="3149101" cy="291721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500" b="1">
                <a:latin typeface="Montserrat" pitchFamily="2" charset="77"/>
                <a:cs typeface="Calibri"/>
              </a:rPr>
              <a:t>Scalability</a:t>
            </a:r>
            <a:endParaRPr lang="en-US" sz="1500" b="1">
              <a:latin typeface="Montserrat" pitchFamily="2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1BAA5D-C8F4-E643-8ADB-02FE59226F20}"/>
              </a:ext>
            </a:extLst>
          </p:cNvPr>
          <p:cNvSpPr/>
          <p:nvPr/>
        </p:nvSpPr>
        <p:spPr>
          <a:xfrm>
            <a:off x="8799310" y="6021343"/>
            <a:ext cx="3771689" cy="36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Services &amp; Functionality expansion</a:t>
            </a:r>
          </a:p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/>
                </a:solidFill>
                <a:latin typeface="Montserrat" pitchFamily="2" charset="77"/>
              </a:rPr>
              <a:t>Service transferability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4F9392-5874-7948-8A02-98D99FDAF3B2}"/>
              </a:ext>
            </a:extLst>
          </p:cNvPr>
          <p:cNvSpPr/>
          <p:nvPr/>
        </p:nvSpPr>
        <p:spPr>
          <a:xfrm>
            <a:off x="693145" y="457014"/>
            <a:ext cx="11239482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The Plan is based on the ASEAN Economic Community Blueprint 2025, ASEAN Socio-Cultural Community Blueprint 2025 &amp; </a:t>
            </a:r>
          </a:p>
          <a:p>
            <a:pPr algn="ctr"/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The 2030 Agenda for Sustainable Development 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5401A573-A8BE-1641-9AE8-90F898EE1E45}"/>
              </a:ext>
            </a:extLst>
          </p:cNvPr>
          <p:cNvSpPr txBox="1">
            <a:spLocks/>
          </p:cNvSpPr>
          <p:nvPr/>
        </p:nvSpPr>
        <p:spPr>
          <a:xfrm>
            <a:off x="477949" y="5603008"/>
            <a:ext cx="11614294" cy="1135484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350" b="1"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2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70668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-16714" y="-64894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3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139847" y="1975721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THE MMS PROGRAM</a:t>
            </a:r>
          </a:p>
          <a:p>
            <a:pPr>
              <a:lnSpc>
                <a:spcPct val="100000"/>
              </a:lnSpc>
            </a:pPr>
            <a:endParaRPr lang="en-US" sz="2500" b="1">
              <a:solidFill>
                <a:schemeClr val="bg1"/>
              </a:solidFill>
              <a:latin typeface="Montserrat Black" panose="00000A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SOCIO-ECONOMIC IMPACT ASSESSMENT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992FA-3B5F-8248-9B07-FD8E24B84222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3DEF787-3960-AB4A-8108-E9219F1643DD}"/>
              </a:ext>
            </a:extLst>
          </p:cNvPr>
          <p:cNvSpPr txBox="1">
            <a:spLocks/>
          </p:cNvSpPr>
          <p:nvPr/>
        </p:nvSpPr>
        <p:spPr>
          <a:xfrm>
            <a:off x="5016512" y="390860"/>
            <a:ext cx="493918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3"/>
                </a:solidFill>
                <a:latin typeface="Montserrat" pitchFamily="2" charset="77"/>
              </a:rPr>
              <a:t>Overall health &amp; living conditions of urban dwellers will be improved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0EB55-56A9-3C48-A966-C5630ADF89DC}"/>
              </a:ext>
            </a:extLst>
          </p:cNvPr>
          <p:cNvSpPr txBox="1"/>
          <p:nvPr/>
        </p:nvSpPr>
        <p:spPr>
          <a:xfrm>
            <a:off x="5374020" y="2502390"/>
            <a:ext cx="2662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Urban slum dwellers living without improved sanitation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0C8A6B-B023-C64B-8A6F-90B27C3A1DB8}"/>
              </a:ext>
            </a:extLst>
          </p:cNvPr>
          <p:cNvSpPr txBox="1"/>
          <p:nvPr/>
        </p:nvSpPr>
        <p:spPr>
          <a:xfrm>
            <a:off x="5265650" y="1296369"/>
            <a:ext cx="2825054" cy="477426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txBody>
          <a:bodyPr wrap="square" rtlCol="0">
            <a:noAutofit/>
          </a:bodyPr>
          <a:lstStyle/>
          <a:p>
            <a:endParaRPr lang="en-V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531FE8-0796-E944-8063-9B3FECE27B03}"/>
              </a:ext>
            </a:extLst>
          </p:cNvPr>
          <p:cNvSpPr txBox="1"/>
          <p:nvPr/>
        </p:nvSpPr>
        <p:spPr>
          <a:xfrm>
            <a:off x="5218507" y="1362440"/>
            <a:ext cx="2806350" cy="4806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endParaRPr lang="en-V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3877D-4088-E341-9E9E-ECA510AF89A5}"/>
              </a:ext>
            </a:extLst>
          </p:cNvPr>
          <p:cNvSpPr txBox="1"/>
          <p:nvPr/>
        </p:nvSpPr>
        <p:spPr>
          <a:xfrm>
            <a:off x="5621492" y="1414411"/>
            <a:ext cx="211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latin typeface="Montserrat Medium" pitchFamily="2" charset="77"/>
            </a:endParaRPr>
          </a:p>
        </p:txBody>
      </p:sp>
      <p:pic>
        <p:nvPicPr>
          <p:cNvPr id="44" name="Graphic 43" descr="Arrow: Straight with solid fill">
            <a:extLst>
              <a:ext uri="{FF2B5EF4-FFF2-40B4-BE49-F238E27FC236}">
                <a16:creationId xmlns:a16="http://schemas.microsoft.com/office/drawing/2014/main" id="{39241F7A-32B8-FD40-8057-426AC5191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5452656" y="5338293"/>
            <a:ext cx="553999" cy="553999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D22849A-5260-904D-9429-D89021992043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5082409" y="1602748"/>
            <a:ext cx="136099" cy="401254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EE3C3A-4778-A547-B8A0-AA9C44A63ACC}"/>
              </a:ext>
            </a:extLst>
          </p:cNvPr>
          <p:cNvSpPr txBox="1"/>
          <p:nvPr/>
        </p:nvSpPr>
        <p:spPr>
          <a:xfrm>
            <a:off x="5363406" y="1979964"/>
            <a:ext cx="2255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83 million</a:t>
            </a:r>
            <a:endParaRPr lang="en-GB" sz="3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196FDC-764A-8C48-BECD-F1A0DA1BD577}"/>
              </a:ext>
            </a:extLst>
          </p:cNvPr>
          <p:cNvSpPr txBox="1"/>
          <p:nvPr/>
        </p:nvSpPr>
        <p:spPr>
          <a:xfrm>
            <a:off x="5925106" y="5293092"/>
            <a:ext cx="1107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rgbClr val="C00000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36%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1A9C2E-9E9E-0F4A-99C3-335385718A28}"/>
              </a:ext>
            </a:extLst>
          </p:cNvPr>
          <p:cNvSpPr txBox="1"/>
          <p:nvPr/>
        </p:nvSpPr>
        <p:spPr>
          <a:xfrm>
            <a:off x="8278715" y="1936632"/>
            <a:ext cx="525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4852A7-4D89-5F4D-9489-4F1D48D89EEC}"/>
              </a:ext>
            </a:extLst>
          </p:cNvPr>
          <p:cNvSpPr txBox="1"/>
          <p:nvPr/>
        </p:nvSpPr>
        <p:spPr>
          <a:xfrm>
            <a:off x="5495260" y="5912269"/>
            <a:ext cx="319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Risk of diarrhea in infants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6BA8F-C6DF-4A70-8B11-34F02FD4BC90}"/>
              </a:ext>
            </a:extLst>
          </p:cNvPr>
          <p:cNvSpPr txBox="1"/>
          <p:nvPr/>
        </p:nvSpPr>
        <p:spPr>
          <a:xfrm>
            <a:off x="5555645" y="1427064"/>
            <a:ext cx="211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Montserrat Medium" pitchFamily="2" charset="77"/>
              </a:rPr>
              <a:t>Social Gains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44BCB-290A-43BE-B58A-7BFCF1D4C023}"/>
              </a:ext>
            </a:extLst>
          </p:cNvPr>
          <p:cNvSpPr txBox="1"/>
          <p:nvPr/>
        </p:nvSpPr>
        <p:spPr>
          <a:xfrm>
            <a:off x="9458658" y="2505670"/>
            <a:ext cx="2662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Projected people living near slum areas being affected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03AF9-BC18-44C4-BCBC-1921D8B03015}"/>
              </a:ext>
            </a:extLst>
          </p:cNvPr>
          <p:cNvSpPr txBox="1"/>
          <p:nvPr/>
        </p:nvSpPr>
        <p:spPr>
          <a:xfrm>
            <a:off x="9448045" y="1983244"/>
            <a:ext cx="2423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40 million</a:t>
            </a:r>
            <a:endParaRPr lang="en-GB" sz="3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C34033-9169-48F5-8808-61251ED9C989}"/>
              </a:ext>
            </a:extLst>
          </p:cNvPr>
          <p:cNvSpPr txBox="1"/>
          <p:nvPr/>
        </p:nvSpPr>
        <p:spPr>
          <a:xfrm>
            <a:off x="7170001" y="3594920"/>
            <a:ext cx="52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=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04FC22-C971-4C64-B18C-22107E899527}"/>
              </a:ext>
            </a:extLst>
          </p:cNvPr>
          <p:cNvSpPr txBox="1"/>
          <p:nvPr/>
        </p:nvSpPr>
        <p:spPr>
          <a:xfrm>
            <a:off x="7749455" y="4160671"/>
            <a:ext cx="23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People with better living standard 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350208-7C63-4031-AC54-BEE9E82D572A}"/>
              </a:ext>
            </a:extLst>
          </p:cNvPr>
          <p:cNvSpPr txBox="1"/>
          <p:nvPr/>
        </p:nvSpPr>
        <p:spPr>
          <a:xfrm>
            <a:off x="7738840" y="3638245"/>
            <a:ext cx="2423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123 million</a:t>
            </a:r>
            <a:endParaRPr lang="en-GB" sz="3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88B8FB-7E33-4BA9-BF0B-3DF073BDF6D8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Statista (2021), Banerjee et. al (2020), The World Bank Group (2011)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449C66-114F-403C-897E-3A7830FB1F03}"/>
              </a:ext>
            </a:extLst>
          </p:cNvPr>
          <p:cNvSpPr txBox="1"/>
          <p:nvPr/>
        </p:nvSpPr>
        <p:spPr>
          <a:xfrm>
            <a:off x="9498221" y="5350120"/>
            <a:ext cx="2392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rgbClr val="C00000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25/1000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DA8A2-5357-44C9-9F9C-9A878DB682A2}"/>
              </a:ext>
            </a:extLst>
          </p:cNvPr>
          <p:cNvSpPr txBox="1"/>
          <p:nvPr/>
        </p:nvSpPr>
        <p:spPr>
          <a:xfrm>
            <a:off x="9458658" y="5961852"/>
            <a:ext cx="319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Children’ lives saved</a:t>
            </a:r>
            <a:br>
              <a:rPr lang="en-US">
                <a:latin typeface="Montserrat Medium" panose="00000600000000000000" pitchFamily="2" charset="0"/>
              </a:rPr>
            </a:br>
            <a:r>
              <a:rPr lang="en-US">
                <a:latin typeface="Montserrat Medium" panose="00000600000000000000" pitchFamily="2" charset="0"/>
              </a:rPr>
              <a:t>per year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F4D70C-26FC-4257-8000-6B1A8ADB204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075620" y="2256963"/>
            <a:ext cx="28778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74EEC0-28C6-4DDE-84A1-DD1CB7B47938}"/>
              </a:ext>
            </a:extLst>
          </p:cNvPr>
          <p:cNvCxnSpPr>
            <a:cxnSpLocks/>
          </p:cNvCxnSpPr>
          <p:nvPr/>
        </p:nvCxnSpPr>
        <p:spPr>
          <a:xfrm flipH="1">
            <a:off x="5070833" y="5615292"/>
            <a:ext cx="37024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oogle Shape;143;p32">
            <a:extLst>
              <a:ext uri="{FF2B5EF4-FFF2-40B4-BE49-F238E27FC236}">
                <a16:creationId xmlns:a16="http://schemas.microsoft.com/office/drawing/2014/main" id="{E47454D3-6E77-4EE5-97E3-45C6C3C4ED6B}"/>
              </a:ext>
            </a:extLst>
          </p:cNvPr>
          <p:cNvPicPr preferRelativeResize="0"/>
          <p:nvPr/>
        </p:nvPicPr>
        <p:blipFill>
          <a:blip r:embed="rId9">
            <a:alphaModFix/>
            <a:lum bright="70000" contrast="-70000"/>
          </a:blip>
          <a:stretch>
            <a:fillRect/>
          </a:stretch>
        </p:blipFill>
        <p:spPr>
          <a:xfrm>
            <a:off x="0" y="-104084"/>
            <a:ext cx="2233914" cy="94903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2B282A6-068C-4CE0-9D5B-E7A8F97AE9C1}"/>
              </a:ext>
            </a:extLst>
          </p:cNvPr>
          <p:cNvSpPr/>
          <p:nvPr/>
        </p:nvSpPr>
        <p:spPr>
          <a:xfrm>
            <a:off x="69772" y="259673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912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pic>
        <p:nvPicPr>
          <p:cNvPr id="23" name="slide2" descr="Sheet 4">
            <a:extLst>
              <a:ext uri="{FF2B5EF4-FFF2-40B4-BE49-F238E27FC236}">
                <a16:creationId xmlns:a16="http://schemas.microsoft.com/office/drawing/2014/main" id="{CBFAD90D-57C5-483C-B696-BCD683DB6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3" r="10534" b="4355"/>
          <a:stretch/>
        </p:blipFill>
        <p:spPr>
          <a:xfrm>
            <a:off x="4936305" y="1435623"/>
            <a:ext cx="6978789" cy="4520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D1F67-D581-4CF7-A8E3-F8622F1BFFC0}"/>
              </a:ext>
            </a:extLst>
          </p:cNvPr>
          <p:cNvSpPr txBox="1"/>
          <p:nvPr/>
        </p:nvSpPr>
        <p:spPr>
          <a:xfrm>
            <a:off x="5040862" y="5956048"/>
            <a:ext cx="6874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Montserrat Light" pitchFamily="2" charset="77"/>
              </a:rPr>
              <a:t>Percentage of ASEAN population living without basic sanitation (2010-2017)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7291510-221A-A84F-9687-16BFFA35302C}"/>
              </a:ext>
            </a:extLst>
          </p:cNvPr>
          <p:cNvSpPr txBox="1">
            <a:spLocks/>
          </p:cNvSpPr>
          <p:nvPr/>
        </p:nvSpPr>
        <p:spPr>
          <a:xfrm>
            <a:off x="5016512" y="657443"/>
            <a:ext cx="697879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>
                <a:solidFill>
                  <a:schemeClr val="accent1"/>
                </a:solidFill>
                <a:latin typeface="Montserrat" pitchFamily="2" charset="77"/>
              </a:rPr>
              <a:t>Significant effort has been made by ASEAN members to eradicate under-basic sanitation experiences 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6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PICTURE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57781" y="1975721"/>
            <a:ext cx="4378059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>
                <a:solidFill>
                  <a:schemeClr val="bg1"/>
                </a:solidFill>
                <a:latin typeface="Montserrat Black" panose="00000A00000000000000" pitchFamily="2" charset="0"/>
                <a:cs typeface="Calibri"/>
              </a:rPr>
              <a:t>EFFORT TO IMPROVE SANITATION SYSTEMS HAS BEEN WITNESSED</a:t>
            </a:r>
            <a:r>
              <a:rPr lang="en-US" sz="1500">
                <a:solidFill>
                  <a:schemeClr val="bg1"/>
                </a:solidFill>
                <a:latin typeface="Montserrat Black" panose="00000A00000000000000" pitchFamily="2" charset="0"/>
                <a:cs typeface="Calibri"/>
              </a:rPr>
              <a:t>...</a:t>
            </a:r>
            <a:endParaRPr lang="en-US" sz="150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219F7-9863-4AE4-A92B-A142D5AF94C7}"/>
              </a:ext>
            </a:extLst>
          </p:cNvPr>
          <p:cNvCxnSpPr>
            <a:cxnSpLocks/>
          </p:cNvCxnSpPr>
          <p:nvPr/>
        </p:nvCxnSpPr>
        <p:spPr>
          <a:xfrm>
            <a:off x="4936306" y="657443"/>
            <a:ext cx="0" cy="624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28A08B-09CF-4872-824F-505EAB84958E}"/>
              </a:ext>
            </a:extLst>
          </p:cNvPr>
          <p:cNvSpPr/>
          <p:nvPr/>
        </p:nvSpPr>
        <p:spPr>
          <a:xfrm>
            <a:off x="3195746" y="6571802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JPM (2019)</a:t>
            </a:r>
          </a:p>
        </p:txBody>
      </p:sp>
    </p:spTree>
    <p:extLst>
      <p:ext uri="{BB962C8B-B14F-4D97-AF65-F5344CB8AC3E}">
        <p14:creationId xmlns:p14="http://schemas.microsoft.com/office/powerpoint/2010/main" val="260907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70668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-21354" y="-64894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3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139847" y="1975721"/>
            <a:ext cx="4493262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THE MMS PROGRAM</a:t>
            </a:r>
          </a:p>
          <a:p>
            <a:pPr>
              <a:lnSpc>
                <a:spcPct val="100000"/>
              </a:lnSpc>
            </a:pPr>
            <a:endParaRPr lang="en-US" sz="2500" b="1">
              <a:solidFill>
                <a:schemeClr val="bg1"/>
              </a:solidFill>
              <a:latin typeface="Montserrat Black" panose="00000A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SOCIO-ECONOMIC IMPACT ASSESSMENT</a:t>
            </a:r>
            <a:endParaRPr lang="en-US" sz="2500" b="1">
              <a:solidFill>
                <a:schemeClr val="accent5"/>
              </a:solidFill>
              <a:latin typeface="Montserrat Black" panose="00000A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992FA-3B5F-8248-9B07-FD8E24B84222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3DEF787-3960-AB4A-8108-E9219F1643DD}"/>
              </a:ext>
            </a:extLst>
          </p:cNvPr>
          <p:cNvSpPr txBox="1">
            <a:spLocks/>
          </p:cNvSpPr>
          <p:nvPr/>
        </p:nvSpPr>
        <p:spPr>
          <a:xfrm>
            <a:off x="5016512" y="390860"/>
            <a:ext cx="6934482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3"/>
                </a:solidFill>
                <a:latin typeface="Montserrat" pitchFamily="2" charset="77"/>
              </a:rPr>
              <a:t>Substantial economic impacts will be inherited from higher access to basic sanitation</a:t>
            </a:r>
            <a:endParaRPr lang="en-US" sz="2000" b="1" u="sng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0EB55-56A9-3C48-A966-C5630ADF89DC}"/>
              </a:ext>
            </a:extLst>
          </p:cNvPr>
          <p:cNvSpPr txBox="1"/>
          <p:nvPr/>
        </p:nvSpPr>
        <p:spPr>
          <a:xfrm>
            <a:off x="5461069" y="2548166"/>
            <a:ext cx="441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Spent on Sanitation 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0C8A6B-B023-C64B-8A6F-90B27C3A1DB8}"/>
              </a:ext>
            </a:extLst>
          </p:cNvPr>
          <p:cNvSpPr txBox="1"/>
          <p:nvPr/>
        </p:nvSpPr>
        <p:spPr>
          <a:xfrm>
            <a:off x="5265650" y="1296369"/>
            <a:ext cx="2825054" cy="47742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V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531FE8-0796-E944-8063-9B3FECE27B03}"/>
              </a:ext>
            </a:extLst>
          </p:cNvPr>
          <p:cNvSpPr txBox="1"/>
          <p:nvPr/>
        </p:nvSpPr>
        <p:spPr>
          <a:xfrm>
            <a:off x="5218507" y="1362440"/>
            <a:ext cx="2806350" cy="4806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lIns="90000" rtlCol="0">
            <a:noAutofit/>
          </a:bodyPr>
          <a:lstStyle/>
          <a:p>
            <a:endParaRPr lang="en-V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3877D-4088-E341-9E9E-ECA510AF89A5}"/>
              </a:ext>
            </a:extLst>
          </p:cNvPr>
          <p:cNvSpPr txBox="1"/>
          <p:nvPr/>
        </p:nvSpPr>
        <p:spPr>
          <a:xfrm>
            <a:off x="5621492" y="1414411"/>
            <a:ext cx="211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 Medium" pitchFamily="2" charset="77"/>
              </a:rPr>
              <a:t>Economic Gains</a:t>
            </a:r>
          </a:p>
        </p:txBody>
      </p:sp>
      <p:pic>
        <p:nvPicPr>
          <p:cNvPr id="44" name="Graphic 43" descr="Arrow: Straight with solid fill">
            <a:extLst>
              <a:ext uri="{FF2B5EF4-FFF2-40B4-BE49-F238E27FC236}">
                <a16:creationId xmlns:a16="http://schemas.microsoft.com/office/drawing/2014/main" id="{39241F7A-32B8-FD40-8057-426AC5191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452514" y="5272167"/>
            <a:ext cx="553999" cy="553999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D22849A-5260-904D-9429-D89021992043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5043033" y="1602748"/>
            <a:ext cx="175475" cy="4091996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EE3C3A-4778-A547-B8A0-AA9C44A63ACC}"/>
              </a:ext>
            </a:extLst>
          </p:cNvPr>
          <p:cNvSpPr txBox="1"/>
          <p:nvPr/>
        </p:nvSpPr>
        <p:spPr>
          <a:xfrm>
            <a:off x="5450001" y="2024261"/>
            <a:ext cx="1523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 sz="3000">
                <a:solidFill>
                  <a:schemeClr val="accent4">
                    <a:lumMod val="75000"/>
                  </a:schemeClr>
                </a:solidFill>
              </a:rPr>
              <a:t>$US 1</a:t>
            </a:r>
            <a:endParaRPr lang="en-GB" sz="3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196FDC-764A-8C48-BECD-F1A0DA1BD577}"/>
              </a:ext>
            </a:extLst>
          </p:cNvPr>
          <p:cNvSpPr txBox="1"/>
          <p:nvPr/>
        </p:nvSpPr>
        <p:spPr>
          <a:xfrm>
            <a:off x="6006513" y="5278233"/>
            <a:ext cx="5086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rgbClr val="C00000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1.5%</a:t>
            </a:r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1A9C2E-9E9E-0F4A-99C3-335385718A28}"/>
              </a:ext>
            </a:extLst>
          </p:cNvPr>
          <p:cNvSpPr txBox="1"/>
          <p:nvPr/>
        </p:nvSpPr>
        <p:spPr>
          <a:xfrm>
            <a:off x="8095078" y="1952720"/>
            <a:ext cx="70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=</a:t>
            </a:r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0A21BB-7793-9843-A537-336FD6D02B97}"/>
              </a:ext>
            </a:extLst>
          </p:cNvPr>
          <p:cNvSpPr txBox="1"/>
          <p:nvPr/>
        </p:nvSpPr>
        <p:spPr>
          <a:xfrm>
            <a:off x="8934190" y="2548166"/>
            <a:ext cx="292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Savings on treatment, health-care costs, and gains from productivity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655C1A-73AA-CF40-8B59-2C21D318D8CF}"/>
              </a:ext>
            </a:extLst>
          </p:cNvPr>
          <p:cNvSpPr txBox="1"/>
          <p:nvPr/>
        </p:nvSpPr>
        <p:spPr>
          <a:xfrm>
            <a:off x="8923121" y="2024261"/>
            <a:ext cx="3462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 sz="3000">
                <a:solidFill>
                  <a:schemeClr val="accent4">
                    <a:lumMod val="75000"/>
                  </a:schemeClr>
                </a:solidFill>
              </a:rPr>
              <a:t>$US 9</a:t>
            </a:r>
            <a:endParaRPr lang="en-GB" sz="3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4852A7-4D89-5F4D-9489-4F1D48D89EEC}"/>
              </a:ext>
            </a:extLst>
          </p:cNvPr>
          <p:cNvSpPr txBox="1"/>
          <p:nvPr/>
        </p:nvSpPr>
        <p:spPr>
          <a:xfrm>
            <a:off x="5497144" y="5826166"/>
            <a:ext cx="441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ASEAN members’ National GDPs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C56AE5-8BE5-7A43-8379-3B7B643721F7}"/>
              </a:ext>
            </a:extLst>
          </p:cNvPr>
          <p:cNvSpPr txBox="1"/>
          <p:nvPr/>
        </p:nvSpPr>
        <p:spPr>
          <a:xfrm>
            <a:off x="5444966" y="3653288"/>
            <a:ext cx="3462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 sz="3000">
                <a:solidFill>
                  <a:schemeClr val="accent4">
                    <a:lumMod val="75000"/>
                  </a:schemeClr>
                </a:solidFill>
              </a:rPr>
              <a:t>$US 1 billion</a:t>
            </a:r>
            <a:endParaRPr lang="en-GB" sz="3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BF3E2F-D571-D846-82C5-9FFCE2302AD2}"/>
              </a:ext>
            </a:extLst>
          </p:cNvPr>
          <p:cNvSpPr txBox="1"/>
          <p:nvPr/>
        </p:nvSpPr>
        <p:spPr>
          <a:xfrm>
            <a:off x="8934190" y="3634990"/>
            <a:ext cx="3462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 sz="3000">
                <a:solidFill>
                  <a:schemeClr val="accent4">
                    <a:lumMod val="75000"/>
                  </a:schemeClr>
                </a:solidFill>
              </a:rPr>
              <a:t>100,000</a:t>
            </a:r>
            <a:endParaRPr lang="en-GB" sz="3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D396CB-F570-2442-BA5C-D1CE5781FD65}"/>
              </a:ext>
            </a:extLst>
          </p:cNvPr>
          <p:cNvSpPr txBox="1"/>
          <p:nvPr/>
        </p:nvSpPr>
        <p:spPr>
          <a:xfrm>
            <a:off x="8256350" y="3558146"/>
            <a:ext cx="70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=</a:t>
            </a:r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5964D8-E3C9-FD46-945C-4ADBF3D7E9D1}"/>
              </a:ext>
            </a:extLst>
          </p:cNvPr>
          <p:cNvSpPr txBox="1"/>
          <p:nvPr/>
        </p:nvSpPr>
        <p:spPr>
          <a:xfrm>
            <a:off x="5461069" y="4220108"/>
            <a:ext cx="27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Investment in Water &amp; Sanitation </a:t>
            </a:r>
            <a:endParaRPr lang="en-GB">
              <a:latin typeface="Montserrat Medium" panose="000006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FBA3C3-819B-744B-8783-964691B2A11A}"/>
              </a:ext>
            </a:extLst>
          </p:cNvPr>
          <p:cNvSpPr txBox="1"/>
          <p:nvPr/>
        </p:nvSpPr>
        <p:spPr>
          <a:xfrm>
            <a:off x="8968894" y="4220108"/>
            <a:ext cx="27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 Medium" panose="00000600000000000000" pitchFamily="2" charset="0"/>
              </a:rPr>
              <a:t>Jobs created in the regional economy</a:t>
            </a:r>
            <a:endParaRPr lang="en-GB">
              <a:latin typeface="Montserrat Medium" panose="00000600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0B3108-8518-464A-BB27-724E24496456}"/>
              </a:ext>
            </a:extLst>
          </p:cNvPr>
          <p:cNvCxnSpPr>
            <a:cxnSpLocks/>
          </p:cNvCxnSpPr>
          <p:nvPr/>
        </p:nvCxnSpPr>
        <p:spPr>
          <a:xfrm>
            <a:off x="5039662" y="2334536"/>
            <a:ext cx="249138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A0F7DE2-3E40-2143-931F-3FF288D74473}"/>
              </a:ext>
            </a:extLst>
          </p:cNvPr>
          <p:cNvCxnSpPr>
            <a:cxnSpLocks/>
          </p:cNvCxnSpPr>
          <p:nvPr/>
        </p:nvCxnSpPr>
        <p:spPr>
          <a:xfrm>
            <a:off x="5039662" y="3956920"/>
            <a:ext cx="249138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0C4BB3-8B58-7942-A731-5A34FABB7A79}"/>
              </a:ext>
            </a:extLst>
          </p:cNvPr>
          <p:cNvCxnSpPr>
            <a:cxnSpLocks/>
          </p:cNvCxnSpPr>
          <p:nvPr/>
        </p:nvCxnSpPr>
        <p:spPr>
          <a:xfrm>
            <a:off x="5028087" y="5683478"/>
            <a:ext cx="272288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AE7184E-3D92-5044-8AB0-3E480201C6D2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Singh (2014), The World Bank Group (2008), UNESCO (2016)</a:t>
            </a:r>
          </a:p>
        </p:txBody>
      </p:sp>
      <p:pic>
        <p:nvPicPr>
          <p:cNvPr id="38" name="Google Shape;143;p32">
            <a:extLst>
              <a:ext uri="{FF2B5EF4-FFF2-40B4-BE49-F238E27FC236}">
                <a16:creationId xmlns:a16="http://schemas.microsoft.com/office/drawing/2014/main" id="{4CBD1B39-446F-4863-813F-A0E1FDB56467}"/>
              </a:ext>
            </a:extLst>
          </p:cNvPr>
          <p:cNvPicPr preferRelativeResize="0"/>
          <p:nvPr/>
        </p:nvPicPr>
        <p:blipFill>
          <a:blip r:embed="rId9">
            <a:alphaModFix/>
            <a:lum bright="70000" contrast="-70000"/>
          </a:blip>
          <a:stretch>
            <a:fillRect/>
          </a:stretch>
        </p:blipFill>
        <p:spPr>
          <a:xfrm>
            <a:off x="0" y="-104084"/>
            <a:ext cx="2233914" cy="9490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044E291-742C-497C-BEF6-C966CBF5A241}"/>
              </a:ext>
            </a:extLst>
          </p:cNvPr>
          <p:cNvSpPr/>
          <p:nvPr/>
        </p:nvSpPr>
        <p:spPr>
          <a:xfrm>
            <a:off x="69772" y="259673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3115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0D96780-1EB4-435F-83C4-3461E9B3B6DA}"/>
              </a:ext>
            </a:extLst>
          </p:cNvPr>
          <p:cNvSpPr txBox="1">
            <a:spLocks/>
          </p:cNvSpPr>
          <p:nvPr/>
        </p:nvSpPr>
        <p:spPr>
          <a:xfrm>
            <a:off x="429306" y="1894048"/>
            <a:ext cx="9862048" cy="282132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u="sng">
                <a:solidFill>
                  <a:schemeClr val="bg1"/>
                </a:solidFill>
                <a:latin typeface="Montserrat Black" panose="00000A00000000000000" pitchFamily="2" charset="0"/>
              </a:rPr>
              <a:t>THE MMS PROGRAM</a:t>
            </a:r>
          </a:p>
          <a:p>
            <a:pPr>
              <a:lnSpc>
                <a:spcPct val="100000"/>
              </a:lnSpc>
            </a:pPr>
            <a:endParaRPr lang="en-US" sz="2500" b="1">
              <a:solidFill>
                <a:schemeClr val="accent6">
                  <a:lumMod val="20000"/>
                  <a:lumOff val="80000"/>
                </a:schemeClr>
              </a:solidFill>
              <a:latin typeface="Montserrat Black" panose="00000A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chemeClr val="bg1"/>
                </a:solidFill>
                <a:latin typeface="Montserrat Black" panose="00000A00000000000000" pitchFamily="2" charset="0"/>
              </a:rPr>
              <a:t>MOBILE MONEY FOR A BETTER ASEAN</a:t>
            </a:r>
          </a:p>
        </p:txBody>
      </p:sp>
    </p:spTree>
    <p:extLst>
      <p:ext uri="{BB962C8B-B14F-4D97-AF65-F5344CB8AC3E}">
        <p14:creationId xmlns:p14="http://schemas.microsoft.com/office/powerpoint/2010/main" val="1067708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8B206CA-B2FF-C640-B960-9EEE4175A3E4}"/>
              </a:ext>
            </a:extLst>
          </p:cNvPr>
          <p:cNvSpPr txBox="1">
            <a:spLocks/>
          </p:cNvSpPr>
          <p:nvPr/>
        </p:nvSpPr>
        <p:spPr>
          <a:xfrm>
            <a:off x="2760872" y="920594"/>
            <a:ext cx="6021658" cy="221413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1700">
              <a:latin typeface="Montserrat Medium" pitchFamily="2" charset="77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6894CE1-5641-40A2-828D-16CDBD16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21" y="1449540"/>
            <a:ext cx="9277129" cy="52226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3406068-193F-4AD1-BF45-889890EDC3FD}"/>
              </a:ext>
            </a:extLst>
          </p:cNvPr>
          <p:cNvSpPr txBox="1">
            <a:spLocks/>
          </p:cNvSpPr>
          <p:nvPr/>
        </p:nvSpPr>
        <p:spPr>
          <a:xfrm>
            <a:off x="827872" y="617518"/>
            <a:ext cx="10895225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700" b="1" u="sng">
                <a:latin typeface="Montserrat SemiBold" pitchFamily="2" charset="77"/>
                <a:cs typeface="Calibri"/>
              </a:rPr>
              <a:t>Appendix 1: REASONS WHY LOW-INCOME INDIVIDUALS HESITATE TO OPEN AN ACCOUNT (BANKS &amp; FINANCIAL INSTITUTIONS) </a:t>
            </a:r>
            <a:endParaRPr lang="en-US" sz="1700" b="1" u="sng">
              <a:latin typeface="Montserrat SemiBold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AAA1F5-76CB-4478-BE18-622102D4F934}"/>
              </a:ext>
            </a:extLst>
          </p:cNvPr>
          <p:cNvSpPr txBox="1">
            <a:spLocks/>
          </p:cNvSpPr>
          <p:nvPr/>
        </p:nvSpPr>
        <p:spPr>
          <a:xfrm>
            <a:off x="619838" y="0"/>
            <a:ext cx="11572162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  <a:cs typeface="Calibri"/>
              </a:rPr>
              <a:t>APPENDICES</a:t>
            </a:r>
            <a:endParaRPr lang="en-US" sz="2400" b="1">
              <a:latin typeface="Montserrat Black" panose="00000A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3B853-9497-4C87-B4E8-F6BE036B4555}"/>
              </a:ext>
            </a:extLst>
          </p:cNvPr>
          <p:cNvSpPr/>
          <p:nvPr/>
        </p:nvSpPr>
        <p:spPr>
          <a:xfrm>
            <a:off x="0" y="0"/>
            <a:ext cx="378678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5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039726-0836-4E14-A1D7-2193CD317038}"/>
              </a:ext>
            </a:extLst>
          </p:cNvPr>
          <p:cNvSpPr/>
          <p:nvPr/>
        </p:nvSpPr>
        <p:spPr>
          <a:xfrm>
            <a:off x="0" y="0"/>
            <a:ext cx="378678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ED28D2-E9A5-8E40-AD0E-734AF6E24364}"/>
              </a:ext>
            </a:extLst>
          </p:cNvPr>
          <p:cNvSpPr txBox="1">
            <a:spLocks/>
          </p:cNvSpPr>
          <p:nvPr/>
        </p:nvSpPr>
        <p:spPr>
          <a:xfrm>
            <a:off x="619836" y="0"/>
            <a:ext cx="11572162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  <a:cs typeface="Calibri"/>
              </a:rPr>
              <a:t>APPENDICES</a:t>
            </a:r>
            <a:endParaRPr lang="en-US" sz="2400" b="1">
              <a:latin typeface="Montserrat Black" panose="00000A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2FE90-C12F-B143-B5FC-725E5ABC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7169"/>
              </p:ext>
            </p:extLst>
          </p:nvPr>
        </p:nvGraphicFramePr>
        <p:xfrm>
          <a:off x="619838" y="1197041"/>
          <a:ext cx="11148540" cy="5347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816">
                  <a:extLst>
                    <a:ext uri="{9D8B030D-6E8A-4147-A177-3AD203B41FA5}">
                      <a16:colId xmlns:a16="http://schemas.microsoft.com/office/drawing/2014/main" val="239105896"/>
                    </a:ext>
                  </a:extLst>
                </a:gridCol>
                <a:gridCol w="2499085">
                  <a:extLst>
                    <a:ext uri="{9D8B030D-6E8A-4147-A177-3AD203B41FA5}">
                      <a16:colId xmlns:a16="http://schemas.microsoft.com/office/drawing/2014/main" val="300806204"/>
                    </a:ext>
                  </a:extLst>
                </a:gridCol>
                <a:gridCol w="3421355">
                  <a:extLst>
                    <a:ext uri="{9D8B030D-6E8A-4147-A177-3AD203B41FA5}">
                      <a16:colId xmlns:a16="http://schemas.microsoft.com/office/drawing/2014/main" val="3636628526"/>
                    </a:ext>
                  </a:extLst>
                </a:gridCol>
                <a:gridCol w="3271284">
                  <a:extLst>
                    <a:ext uri="{9D8B030D-6E8A-4147-A177-3AD203B41FA5}">
                      <a16:colId xmlns:a16="http://schemas.microsoft.com/office/drawing/2014/main" val="2913972830"/>
                    </a:ext>
                  </a:extLst>
                </a:gridCol>
              </a:tblGrid>
              <a:tr h="425143"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TYPE OF 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5723"/>
                  </a:ext>
                </a:extLst>
              </a:tr>
              <a:tr h="647038">
                <a:tc rowSpan="4">
                  <a:txBody>
                    <a:bodyPr/>
                    <a:lstStyle/>
                    <a:p>
                      <a:pPr algn="ctr"/>
                      <a:r>
                        <a:rPr lang="en-VN" sz="1500" b="1" i="0">
                          <a:latin typeface="Montserrat SemiBold" pitchFamily="2" charset="77"/>
                        </a:rPr>
                        <a:t>Operational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300" b="0" i="0">
                          <a:latin typeface="Montserrat Light" pitchFamily="2" charset="77"/>
                        </a:rPr>
                        <a:t>Identity theft</a:t>
                      </a:r>
                      <a:endParaRPr lang="en-VN" sz="1300" b="0" i="0" dirty="0">
                        <a:latin typeface="Montserrat Ligh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VN" sz="1300" b="0" i="0">
                          <a:latin typeface="Montserrat Light" pitchFamily="2" charset="77"/>
                        </a:rPr>
                        <a:t>Customers data compromise allows other parties to replicate customers’ identity and conduct fraudulent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One customer – one account in the system;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Effective PIN protection;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Protective process of PIN reset;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54559"/>
                  </a:ext>
                </a:extLst>
              </a:tr>
              <a:tr h="769658">
                <a:tc vMerge="1">
                  <a:txBody>
                    <a:bodyPr/>
                    <a:lstStyle/>
                    <a:p>
                      <a:endParaRPr lang="en-VN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300" b="0" i="0">
                          <a:latin typeface="Montserrat Light" pitchFamily="2" charset="77"/>
                        </a:rPr>
                        <a:t>Imposture of provider status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VN" sz="1300" b="0" i="0">
                          <a:latin typeface="Montserrat Light" pitchFamily="2" charset="77"/>
                        </a:rPr>
                        <a:t>Unauthorized agents impersonate as authorized ones, performing fraudulent transactions for money and confidence trickery to exploit customers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Publish clear fee structure;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Publish programs for unauthorized agents clearance on markets;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Provide constant agent branding;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06243"/>
                  </a:ext>
                </a:extLst>
              </a:tr>
              <a:tr h="647038">
                <a:tc vMerge="1">
                  <a:txBody>
                    <a:bodyPr/>
                    <a:lstStyle/>
                    <a:p>
                      <a:endParaRPr lang="en-VN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300" b="0" i="0">
                          <a:latin typeface="Montserrat Light" pitchFamily="2" charset="77"/>
                        </a:rPr>
                        <a:t>Unable to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VN" sz="1300" b="0" i="0">
                        <a:latin typeface="Montserrat Light" pitchFamily="2" charset="7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Broken interconnection between various infrastructure and systemts results in the inability to carry out transations;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Insufficienct customer literacy of mobile money also leads to this inability;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Conduct sufficient evaluation on mobile money operation on a cyclical basis;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Enhance interface consistency to maintain the usage of under-average literate people;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Secure sufficient data for required rollback in the event of uncertainties;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062612"/>
                  </a:ext>
                </a:extLst>
              </a:tr>
              <a:tr h="647038">
                <a:tc vMerge="1">
                  <a:txBody>
                    <a:bodyPr/>
                    <a:lstStyle/>
                    <a:p>
                      <a:endParaRPr lang="en-VN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300" b="0" i="0">
                          <a:latin typeface="Montserrat Light" pitchFamily="2" charset="77"/>
                        </a:rPr>
                        <a:t>Networks’ repeated transaction notification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VN" sz="600" b="0" i="0">
                        <a:latin typeface="Montserrat Light" pitchFamily="2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Mobile money operators have a tendency to repeatedly deliver SMSs to end-users, leading to inconsistent instructions on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Technical intervention should be conducted to disable retry pattern for transactions;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Transaction requests should be numbered on user interface;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343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8957762-FBB2-3143-8963-AA7D7F82CECC}"/>
              </a:ext>
            </a:extLst>
          </p:cNvPr>
          <p:cNvSpPr txBox="1">
            <a:spLocks/>
          </p:cNvSpPr>
          <p:nvPr/>
        </p:nvSpPr>
        <p:spPr>
          <a:xfrm>
            <a:off x="545408" y="474027"/>
            <a:ext cx="8045697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700" b="1" u="sng">
                <a:latin typeface="Montserrat SemiBold" pitchFamily="2" charset="77"/>
                <a:cs typeface="Calibri"/>
              </a:rPr>
              <a:t>Appendix 2: MOBILE MONEY OPERATIONAL RISK MANAGEMENT</a:t>
            </a:r>
            <a:endParaRPr lang="en-US" sz="1700" b="1" u="sng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2425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039726-0836-4E14-A1D7-2193CD317038}"/>
              </a:ext>
            </a:extLst>
          </p:cNvPr>
          <p:cNvSpPr/>
          <p:nvPr/>
        </p:nvSpPr>
        <p:spPr>
          <a:xfrm>
            <a:off x="0" y="0"/>
            <a:ext cx="378678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ED28D2-E9A5-8E40-AD0E-734AF6E24364}"/>
              </a:ext>
            </a:extLst>
          </p:cNvPr>
          <p:cNvSpPr txBox="1">
            <a:spLocks/>
          </p:cNvSpPr>
          <p:nvPr/>
        </p:nvSpPr>
        <p:spPr>
          <a:xfrm>
            <a:off x="619838" y="0"/>
            <a:ext cx="11572162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  <a:cs typeface="Calibri"/>
              </a:rPr>
              <a:t>APPENDICES</a:t>
            </a:r>
            <a:endParaRPr lang="en-US" sz="2400" b="1">
              <a:latin typeface="Montserrat Black" panose="00000A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B206CA-B2FF-C640-B960-9EEE4175A3E4}"/>
              </a:ext>
            </a:extLst>
          </p:cNvPr>
          <p:cNvSpPr txBox="1">
            <a:spLocks/>
          </p:cNvSpPr>
          <p:nvPr/>
        </p:nvSpPr>
        <p:spPr>
          <a:xfrm>
            <a:off x="2760872" y="920594"/>
            <a:ext cx="6021658" cy="221413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1700">
              <a:latin typeface="Montserrat Medium" pitchFamily="2" charset="77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2FE90-C12F-B143-B5FC-725E5ABC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44066"/>
              </p:ext>
            </p:extLst>
          </p:nvPr>
        </p:nvGraphicFramePr>
        <p:xfrm>
          <a:off x="619838" y="1193602"/>
          <a:ext cx="11148540" cy="5347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816">
                  <a:extLst>
                    <a:ext uri="{9D8B030D-6E8A-4147-A177-3AD203B41FA5}">
                      <a16:colId xmlns:a16="http://schemas.microsoft.com/office/drawing/2014/main" val="239105896"/>
                    </a:ext>
                  </a:extLst>
                </a:gridCol>
                <a:gridCol w="2499085">
                  <a:extLst>
                    <a:ext uri="{9D8B030D-6E8A-4147-A177-3AD203B41FA5}">
                      <a16:colId xmlns:a16="http://schemas.microsoft.com/office/drawing/2014/main" val="300806204"/>
                    </a:ext>
                  </a:extLst>
                </a:gridCol>
                <a:gridCol w="3421355">
                  <a:extLst>
                    <a:ext uri="{9D8B030D-6E8A-4147-A177-3AD203B41FA5}">
                      <a16:colId xmlns:a16="http://schemas.microsoft.com/office/drawing/2014/main" val="3636628526"/>
                    </a:ext>
                  </a:extLst>
                </a:gridCol>
                <a:gridCol w="3271284">
                  <a:extLst>
                    <a:ext uri="{9D8B030D-6E8A-4147-A177-3AD203B41FA5}">
                      <a16:colId xmlns:a16="http://schemas.microsoft.com/office/drawing/2014/main" val="2913972830"/>
                    </a:ext>
                  </a:extLst>
                </a:gridCol>
              </a:tblGrid>
              <a:tr h="425143"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TYPE OF 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5723"/>
                  </a:ext>
                </a:extLst>
              </a:tr>
              <a:tr h="647038">
                <a:tc rowSpan="4">
                  <a:txBody>
                    <a:bodyPr/>
                    <a:lstStyle/>
                    <a:p>
                      <a:pPr algn="ctr"/>
                      <a:r>
                        <a:rPr lang="en-VN" sz="1500" b="1" i="0">
                          <a:latin typeface="Montserrat SemiBold" pitchFamily="2" charset="77"/>
                        </a:rPr>
                        <a:t>Operational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VN" sz="1300" b="0" i="0">
                          <a:latin typeface="Montserrat Light" pitchFamily="2" charset="77"/>
                        </a:rPr>
                        <a:t>Transaction delay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Delayed interconnection between various infrastructure and systemts results in the untimely transations, causing confusion for customers in making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endParaRPr lang="en-VN" sz="1300" b="0" i="0">
                        <a:latin typeface="Montserrat Light" pitchFamily="2" charset="77"/>
                      </a:endParaRP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Establish the comprehensive product rollout management among relevant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54559"/>
                  </a:ext>
                </a:extLst>
              </a:tr>
              <a:tr h="769658">
                <a:tc vMerge="1">
                  <a:txBody>
                    <a:bodyPr/>
                    <a:lstStyle/>
                    <a:p>
                      <a:endParaRPr lang="en-VN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VN" sz="1300" b="0" i="0">
                          <a:latin typeface="Montserrat Light" pitchFamily="2" charset="77"/>
                        </a:rPr>
                        <a:t>Service’s balance updates delay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VN" sz="1300" b="0" i="0">
                          <a:latin typeface="Montserrat Light" pitchFamily="2" charset="77"/>
                        </a:rPr>
                        <a:t>Delayed balance updates can be caused due to the lengthy chain of infrastructures and system of mobile money, causing possible failure of future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Provide adequate pathways for message delivery chain;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Provide clear transaction commitment points to support further tracking activities;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06243"/>
                  </a:ext>
                </a:extLst>
              </a:tr>
              <a:tr h="647038">
                <a:tc vMerge="1">
                  <a:txBody>
                    <a:bodyPr/>
                    <a:lstStyle/>
                    <a:p>
                      <a:endParaRPr lang="en-VN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VN" sz="1300" b="0" i="0">
                          <a:latin typeface="Montserrat Light" pitchFamily="2" charset="77"/>
                        </a:rPr>
                        <a:t>Spoofed cash withdrawls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endParaRPr lang="en-VN" sz="1300" b="0" i="0">
                        <a:latin typeface="Montserrat Light" pitchFamily="2" charset="77"/>
                      </a:endParaRPr>
                    </a:p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endParaRPr lang="en-VN" sz="600" b="0" i="0">
                        <a:latin typeface="Montserrat Light" pitchFamily="2" charset="77"/>
                      </a:endParaRPr>
                    </a:p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Fraudulent customers impersonating mobile money customers to conduct cash withdrawals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Establish appropriate security strategies to protect the systems from technical attacks;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Adopt suitable framework and staff education to differentiate valid and invalid transactions;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062612"/>
                  </a:ext>
                </a:extLst>
              </a:tr>
              <a:tr h="647038">
                <a:tc vMerge="1">
                  <a:txBody>
                    <a:bodyPr/>
                    <a:lstStyle/>
                    <a:p>
                      <a:endParaRPr lang="en-VN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VN" sz="1300" b="0" i="0">
                          <a:latin typeface="Montserrat Light" pitchFamily="2" charset="77"/>
                        </a:rPr>
                        <a:t>Mobile money program fails to reach sustainability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endParaRPr lang="en-VN" sz="600" b="0" i="0">
                        <a:latin typeface="Montserrat Light" pitchFamily="2" charset="77"/>
                      </a:endParaRPr>
                    </a:p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There are chances that the associated programs cannot reach the commercial sustainability point, causing relevant stakeholders to withdraw</a:t>
                      </a:r>
                      <a:endParaRPr lang="en-VN" sz="1300" b="0" i="0" dirty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Provide clear research and guidance on country-based implementation plan;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VN" sz="1300" b="0" i="0">
                          <a:latin typeface="Montserrat Light" pitchFamily="2" charset="77"/>
                        </a:rPr>
                        <a:t>Create assessment plans for every stages of the projects (weekly/monthly/quarterly and by divisions);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34389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9D4BC57-E1F9-B34B-AE69-B15806D5452B}"/>
              </a:ext>
            </a:extLst>
          </p:cNvPr>
          <p:cNvSpPr txBox="1">
            <a:spLocks/>
          </p:cNvSpPr>
          <p:nvPr/>
        </p:nvSpPr>
        <p:spPr>
          <a:xfrm>
            <a:off x="534775" y="460297"/>
            <a:ext cx="8771150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700" b="1" u="sng">
                <a:latin typeface="Montserrat SemiBold" pitchFamily="2" charset="77"/>
                <a:cs typeface="Calibri"/>
              </a:rPr>
              <a:t>Appendix 3: MOBILE MONEY OPERATIONAL RISK MANAGEMENT (CONT’D) </a:t>
            </a:r>
            <a:endParaRPr lang="en-US" sz="1700" b="1" u="sng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930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039726-0836-4E14-A1D7-2193CD317038}"/>
              </a:ext>
            </a:extLst>
          </p:cNvPr>
          <p:cNvSpPr/>
          <p:nvPr/>
        </p:nvSpPr>
        <p:spPr>
          <a:xfrm>
            <a:off x="0" y="0"/>
            <a:ext cx="378678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ED28D2-E9A5-8E40-AD0E-734AF6E24364}"/>
              </a:ext>
            </a:extLst>
          </p:cNvPr>
          <p:cNvSpPr txBox="1">
            <a:spLocks/>
          </p:cNvSpPr>
          <p:nvPr/>
        </p:nvSpPr>
        <p:spPr>
          <a:xfrm>
            <a:off x="619838" y="0"/>
            <a:ext cx="11572162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  <a:cs typeface="Calibri"/>
              </a:rPr>
              <a:t>APPENDICES</a:t>
            </a:r>
            <a:endParaRPr lang="en-US" sz="2400" b="1">
              <a:latin typeface="Montserrat Black" panose="00000A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B206CA-B2FF-C640-B960-9EEE4175A3E4}"/>
              </a:ext>
            </a:extLst>
          </p:cNvPr>
          <p:cNvSpPr txBox="1">
            <a:spLocks/>
          </p:cNvSpPr>
          <p:nvPr/>
        </p:nvSpPr>
        <p:spPr>
          <a:xfrm>
            <a:off x="2760872" y="920594"/>
            <a:ext cx="6021658" cy="221413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1700">
              <a:latin typeface="Montserrat Medium" pitchFamily="2" charset="77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C2FE90-C12F-B143-B5FC-725E5ABC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13010"/>
              </p:ext>
            </p:extLst>
          </p:nvPr>
        </p:nvGraphicFramePr>
        <p:xfrm>
          <a:off x="619838" y="1196598"/>
          <a:ext cx="11148540" cy="438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816">
                  <a:extLst>
                    <a:ext uri="{9D8B030D-6E8A-4147-A177-3AD203B41FA5}">
                      <a16:colId xmlns:a16="http://schemas.microsoft.com/office/drawing/2014/main" val="239105896"/>
                    </a:ext>
                  </a:extLst>
                </a:gridCol>
                <a:gridCol w="2499085">
                  <a:extLst>
                    <a:ext uri="{9D8B030D-6E8A-4147-A177-3AD203B41FA5}">
                      <a16:colId xmlns:a16="http://schemas.microsoft.com/office/drawing/2014/main" val="300806204"/>
                    </a:ext>
                  </a:extLst>
                </a:gridCol>
                <a:gridCol w="3650495">
                  <a:extLst>
                    <a:ext uri="{9D8B030D-6E8A-4147-A177-3AD203B41FA5}">
                      <a16:colId xmlns:a16="http://schemas.microsoft.com/office/drawing/2014/main" val="3636628526"/>
                    </a:ext>
                  </a:extLst>
                </a:gridCol>
                <a:gridCol w="3042144">
                  <a:extLst>
                    <a:ext uri="{9D8B030D-6E8A-4147-A177-3AD203B41FA5}">
                      <a16:colId xmlns:a16="http://schemas.microsoft.com/office/drawing/2014/main" val="2913972830"/>
                    </a:ext>
                  </a:extLst>
                </a:gridCol>
              </a:tblGrid>
              <a:tr h="366412"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TYPE OF 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b="1" i="0">
                          <a:latin typeface="Montserrat" pitchFamily="2" charset="77"/>
                        </a:rPr>
                        <a:t>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5723"/>
                  </a:ext>
                </a:extLst>
              </a:tr>
              <a:tr h="1233353">
                <a:tc rowSpan="3"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latin typeface="Montserrat SemiBold" pitchFamily="2" charset="77"/>
                        </a:rPr>
                        <a:t>Credit and Liquidity </a:t>
                      </a:r>
                      <a:r>
                        <a:rPr lang="en-VN" sz="1500" b="1" i="0">
                          <a:latin typeface="Montserrat SemiBold" pitchFamily="2" charset="77"/>
                        </a:rPr>
                        <a:t>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latin typeface="Montserrat Light" pitchFamily="2" charset="77"/>
                        </a:rPr>
                        <a:t>Insolvency of the mobile money’s provider</a:t>
                      </a:r>
                      <a:endParaRPr lang="en-VN" sz="1200" b="0" i="0">
                        <a:latin typeface="Montserrat Ligh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>
                        <a:latin typeface="Montserrat Light" pitchFamily="2" charset="77"/>
                      </a:endParaRPr>
                    </a:p>
                    <a:p>
                      <a:pPr algn="l" fontAlgn="ctr"/>
                      <a:endParaRPr lang="en-US" sz="1200" b="0" i="0">
                        <a:latin typeface="Montserrat Light" pitchFamily="2" charset="77"/>
                      </a:endParaRPr>
                    </a:p>
                    <a:p>
                      <a:pPr algn="l" fontAlgn="ctr"/>
                      <a:r>
                        <a:rPr lang="en-US" sz="1200" b="0" i="0">
                          <a:latin typeface="Montserrat Light" pitchFamily="2" charset="77"/>
                        </a:rPr>
                        <a:t>The mobile money provider could be facing some financial difficulties and putting the customer’s deposits at 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0">
                          <a:latin typeface="Montserrat Light" pitchFamily="2" charset="77"/>
                        </a:rPr>
                        <a:t>Regulators must occasionally watch the capital adequacy of the mobile money’s provider to minimize the risk of liquidity and take actions accordingly to protect the customer’s deposits</a:t>
                      </a:r>
                      <a:endParaRPr lang="en-VN" sz="1200" b="0" i="0">
                        <a:latin typeface="Montserrat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54559"/>
                  </a:ext>
                </a:extLst>
              </a:tr>
              <a:tr h="1775637">
                <a:tc vMerge="1">
                  <a:txBody>
                    <a:bodyPr/>
                    <a:lstStyle/>
                    <a:p>
                      <a:endParaRPr lang="en-VN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latin typeface="Montserrat Light" pitchFamily="2" charset="77"/>
                        </a:rPr>
                        <a:t>Customer do not repay a loan granted</a:t>
                      </a:r>
                      <a:endParaRPr lang="en-VN" sz="1200" b="0" i="0">
                        <a:latin typeface="Montserrat Ligh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1200" b="0" i="0">
                        <a:latin typeface="Montserrat Light" pitchFamily="2" charset="77"/>
                      </a:endParaRPr>
                    </a:p>
                    <a:p>
                      <a:pPr fontAlgn="ctr"/>
                      <a:endParaRPr lang="en-US" sz="1200" b="0" i="0">
                        <a:latin typeface="Montserrat Light" pitchFamily="2" charset="77"/>
                      </a:endParaRPr>
                    </a:p>
                    <a:p>
                      <a:pPr fontAlgn="ctr"/>
                      <a:endParaRPr lang="en-US" sz="1200" b="0" i="0">
                        <a:latin typeface="Montserrat Light" pitchFamily="2" charset="77"/>
                      </a:endParaRPr>
                    </a:p>
                    <a:p>
                      <a:pPr fontAlgn="ctr"/>
                      <a:r>
                        <a:rPr lang="en-US" sz="1200" b="0" i="0">
                          <a:latin typeface="Montserrat Light" pitchFamily="2" charset="77"/>
                        </a:rPr>
                        <a:t>Customer may not have a strong relationship with the lender, lack of credit worthy and not feeling obliged to repay the loans</a:t>
                      </a:r>
                      <a:endParaRPr lang="en-VN" sz="1200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latin typeface="Montserrat Light" pitchFamily="2" charset="77"/>
                        </a:rPr>
                        <a:t>Credit rating and payback ability should be evaluated to determine the proper lending amount</a:t>
                      </a: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latin typeface="Montserrat Light" pitchFamily="2" charset="77"/>
                        </a:rPr>
                        <a:t>Mobile money providers and lenders should monitor repayment patterns of the customer closely and detect any abnormal behaviour of the customer</a:t>
                      </a:r>
                      <a:endParaRPr lang="en-VN" sz="1200" b="0" i="0">
                        <a:latin typeface="Montserrat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06243"/>
                  </a:ext>
                </a:extLst>
              </a:tr>
              <a:tr h="978195">
                <a:tc vMerge="1">
                  <a:txBody>
                    <a:bodyPr/>
                    <a:lstStyle/>
                    <a:p>
                      <a:endParaRPr lang="en-VN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latin typeface="Montserrat Light" pitchFamily="2" charset="77"/>
                        </a:rPr>
                        <a:t>Lender credibility </a:t>
                      </a:r>
                      <a:endParaRPr lang="en-VN" sz="1200" b="0" i="0">
                        <a:latin typeface="Montserrat Ligh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en-US" sz="600" b="0" i="0">
                        <a:latin typeface="Montserrat Light" pitchFamily="2" charset="77"/>
                      </a:endParaRPr>
                    </a:p>
                    <a:p>
                      <a:pPr fontAlgn="ctr"/>
                      <a:r>
                        <a:rPr lang="en-US" sz="1200" b="0" i="0">
                          <a:latin typeface="Montserrat Light" pitchFamily="2" charset="77"/>
                        </a:rPr>
                        <a:t>Customer may not be aware of the credibility of the lender and may face some stricter policies or higher lending rates among other partners</a:t>
                      </a:r>
                      <a:endParaRPr lang="en-VN" sz="1200" b="0" i="0">
                        <a:latin typeface="Montserrat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0">
                          <a:latin typeface="Montserrat Light" pitchFamily="2" charset="77"/>
                        </a:rPr>
                        <a:t>Mobile money providers should give customer with deep and full information of the lenders and warn customer about potential risk for accepting the funds</a:t>
                      </a:r>
                      <a:endParaRPr lang="en-VN" sz="1200" b="0" i="0">
                        <a:latin typeface="Montserrat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06261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AB114D2-5982-4100-96E1-8CF7D4964427}"/>
              </a:ext>
            </a:extLst>
          </p:cNvPr>
          <p:cNvSpPr txBox="1">
            <a:spLocks/>
          </p:cNvSpPr>
          <p:nvPr/>
        </p:nvSpPr>
        <p:spPr>
          <a:xfrm>
            <a:off x="545408" y="474027"/>
            <a:ext cx="9046267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700" b="1" u="sng">
                <a:latin typeface="Montserrat SemiBold" pitchFamily="2" charset="77"/>
                <a:cs typeface="Calibri"/>
              </a:rPr>
              <a:t>Appendix 4: MOBILE MONEY CREDIT AND LIQUIDITY RISK MANAGEMENT</a:t>
            </a:r>
            <a:endParaRPr lang="en-US" sz="1700" b="1" u="sng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349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157016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CAC1788-B30F-461A-ADEE-6EDCB382173C}"/>
              </a:ext>
            </a:extLst>
          </p:cNvPr>
          <p:cNvSpPr txBox="1">
            <a:spLocks/>
          </p:cNvSpPr>
          <p:nvPr/>
        </p:nvSpPr>
        <p:spPr>
          <a:xfrm>
            <a:off x="292397" y="74730"/>
            <a:ext cx="11497891" cy="1223617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THE MMS PROGRAM</a:t>
            </a:r>
          </a:p>
        </p:txBody>
      </p:sp>
      <p:sp>
        <p:nvSpPr>
          <p:cNvPr id="52" name="Oval 4">
            <a:extLst>
              <a:ext uri="{FF2B5EF4-FFF2-40B4-BE49-F238E27FC236}">
                <a16:creationId xmlns:a16="http://schemas.microsoft.com/office/drawing/2014/main" id="{6D387E16-E725-4F65-9D7E-DF7C1A7629F5}"/>
              </a:ext>
            </a:extLst>
          </p:cNvPr>
          <p:cNvSpPr txBox="1"/>
          <p:nvPr/>
        </p:nvSpPr>
        <p:spPr>
          <a:xfrm>
            <a:off x="2968710" y="1770918"/>
            <a:ext cx="2370763" cy="624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>
                <a:solidFill>
                  <a:schemeClr val="tx1"/>
                </a:solidFill>
                <a:latin typeface="Montserrat" pitchFamily="2" charset="77"/>
              </a:rPr>
              <a:t>PAYMENT</a:t>
            </a:r>
          </a:p>
        </p:txBody>
      </p:sp>
      <p:sp>
        <p:nvSpPr>
          <p:cNvPr id="53" name="Oval 4">
            <a:extLst>
              <a:ext uri="{FF2B5EF4-FFF2-40B4-BE49-F238E27FC236}">
                <a16:creationId xmlns:a16="http://schemas.microsoft.com/office/drawing/2014/main" id="{91E1A14A-04A1-4E55-B406-8CB0797C988A}"/>
              </a:ext>
            </a:extLst>
          </p:cNvPr>
          <p:cNvSpPr txBox="1"/>
          <p:nvPr/>
        </p:nvSpPr>
        <p:spPr>
          <a:xfrm>
            <a:off x="6393630" y="1823753"/>
            <a:ext cx="1851382" cy="5202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>
            <a:defPPr>
              <a:defRPr lang="en-US"/>
            </a:defPPr>
            <a:lvl1pPr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000" b="1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en-US"/>
              <a:t>DIGITAL CREDITS</a:t>
            </a:r>
          </a:p>
        </p:txBody>
      </p:sp>
      <p:sp>
        <p:nvSpPr>
          <p:cNvPr id="54" name="Oval 4">
            <a:extLst>
              <a:ext uri="{FF2B5EF4-FFF2-40B4-BE49-F238E27FC236}">
                <a16:creationId xmlns:a16="http://schemas.microsoft.com/office/drawing/2014/main" id="{0D60055A-D495-428C-8847-A28D62D547C0}"/>
              </a:ext>
            </a:extLst>
          </p:cNvPr>
          <p:cNvSpPr txBox="1"/>
          <p:nvPr/>
        </p:nvSpPr>
        <p:spPr>
          <a:xfrm>
            <a:off x="8997395" y="1657406"/>
            <a:ext cx="2918503" cy="8514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>
                <a:solidFill>
                  <a:schemeClr val="tx1"/>
                </a:solidFill>
                <a:latin typeface="Montserrat" pitchFamily="2" charset="77"/>
              </a:rPr>
              <a:t>RESEARCH </a:t>
            </a:r>
            <a:br>
              <a:rPr lang="en-US" sz="2000" b="1" kern="120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000" b="1" kern="1200">
                <a:solidFill>
                  <a:schemeClr val="tx1"/>
                </a:solidFill>
                <a:latin typeface="Montserrat" pitchFamily="2" charset="77"/>
              </a:rPr>
              <a:t>&amp;</a:t>
            </a:r>
            <a:br>
              <a:rPr lang="en-US" sz="2000" b="1" kern="120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000" b="1" kern="1200">
                <a:solidFill>
                  <a:schemeClr val="tx1"/>
                </a:solidFill>
                <a:latin typeface="Montserrat" pitchFamily="2" charset="77"/>
              </a:rPr>
              <a:t> DEVELOPMENT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5DAA9995-FC30-714B-9A37-B655E8D2110D}"/>
              </a:ext>
            </a:extLst>
          </p:cNvPr>
          <p:cNvSpPr txBox="1"/>
          <p:nvPr/>
        </p:nvSpPr>
        <p:spPr>
          <a:xfrm>
            <a:off x="2754107" y="2702210"/>
            <a:ext cx="2918069" cy="8514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solidFill>
                  <a:schemeClr val="tx1"/>
                </a:solidFill>
                <a:latin typeface="Montserrat Medium" pitchFamily="2" charset="77"/>
              </a:rPr>
              <a:t>Reduce provider</a:t>
            </a:r>
            <a:r>
              <a:rPr lang="en-US" sz="1400">
                <a:solidFill>
                  <a:schemeClr val="tx1"/>
                </a:solidFill>
                <a:latin typeface="Montserrat Medium" pitchFamily="2" charset="77"/>
              </a:rPr>
              <a:t>’s operating cost by collecting payment via mobile money</a:t>
            </a:r>
            <a:endParaRPr lang="en-US" sz="1400" kern="1200">
              <a:solidFill>
                <a:schemeClr val="tx1"/>
              </a:solidFill>
              <a:latin typeface="Montserrat Medium" pitchFamily="2" charset="77"/>
            </a:endParaRPr>
          </a:p>
        </p:txBody>
      </p:sp>
      <p:sp>
        <p:nvSpPr>
          <p:cNvPr id="56" name="Oval 4">
            <a:extLst>
              <a:ext uri="{FF2B5EF4-FFF2-40B4-BE49-F238E27FC236}">
                <a16:creationId xmlns:a16="http://schemas.microsoft.com/office/drawing/2014/main" id="{7B100CCE-9E54-484B-AC5E-3017BB4A5A08}"/>
              </a:ext>
            </a:extLst>
          </p:cNvPr>
          <p:cNvSpPr txBox="1"/>
          <p:nvPr/>
        </p:nvSpPr>
        <p:spPr>
          <a:xfrm>
            <a:off x="9027137" y="2620365"/>
            <a:ext cx="2918501" cy="10163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Montserrat Medium" pitchFamily="2" charset="77"/>
              </a:rPr>
              <a:t>Provide</a:t>
            </a:r>
            <a:r>
              <a:rPr lang="en-US" sz="1400" kern="1200">
                <a:solidFill>
                  <a:schemeClr val="tx1"/>
                </a:solidFill>
                <a:latin typeface="Montserrat Medium" pitchFamily="2" charset="77"/>
              </a:rPr>
              <a:t> real-time traditional and non-traditional data of customers</a:t>
            </a:r>
          </a:p>
        </p:txBody>
      </p:sp>
      <p:sp>
        <p:nvSpPr>
          <p:cNvPr id="57" name="Oval 4">
            <a:extLst>
              <a:ext uri="{FF2B5EF4-FFF2-40B4-BE49-F238E27FC236}">
                <a16:creationId xmlns:a16="http://schemas.microsoft.com/office/drawing/2014/main" id="{E5AA67D4-CCAC-476D-BDD1-BCBAC5DE1608}"/>
              </a:ext>
            </a:extLst>
          </p:cNvPr>
          <p:cNvSpPr txBox="1"/>
          <p:nvPr/>
        </p:nvSpPr>
        <p:spPr>
          <a:xfrm>
            <a:off x="5870083" y="2615863"/>
            <a:ext cx="2977988" cy="10163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solidFill>
                  <a:schemeClr val="tx1"/>
                </a:solidFill>
                <a:latin typeface="Montserrat Medium" pitchFamily="2" charset="77"/>
              </a:rPr>
              <a:t>Provide financial assistance for sanitation </a:t>
            </a:r>
            <a:r>
              <a:rPr lang="en-US" sz="1400">
                <a:solidFill>
                  <a:schemeClr val="tx1"/>
                </a:solidFill>
                <a:latin typeface="Montserrat Medium" pitchFamily="2" charset="77"/>
              </a:rPr>
              <a:t>infrastructures &amp; operating fees</a:t>
            </a:r>
            <a:endParaRPr lang="en-US" sz="1400" kern="1200">
              <a:solidFill>
                <a:schemeClr val="tx1"/>
              </a:solidFill>
              <a:latin typeface="Montserrat Medium" pitchFamily="2" charset="77"/>
            </a:endParaRPr>
          </a:p>
        </p:txBody>
      </p:sp>
      <p:sp>
        <p:nvSpPr>
          <p:cNvPr id="58" name="Oval 4">
            <a:extLst>
              <a:ext uri="{FF2B5EF4-FFF2-40B4-BE49-F238E27FC236}">
                <a16:creationId xmlns:a16="http://schemas.microsoft.com/office/drawing/2014/main" id="{51258046-32CF-433F-BBF4-14E35AFE2961}"/>
              </a:ext>
            </a:extLst>
          </p:cNvPr>
          <p:cNvSpPr txBox="1"/>
          <p:nvPr/>
        </p:nvSpPr>
        <p:spPr>
          <a:xfrm>
            <a:off x="2751404" y="3615895"/>
            <a:ext cx="2918066" cy="10163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solidFill>
                  <a:schemeClr val="tx1"/>
                </a:solidFill>
                <a:latin typeface="Montserrat Medium" pitchFamily="2" charset="77"/>
              </a:rPr>
              <a:t>Provide discount &amp; necessities campaigns  for sanitation facilities acquisition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404C0C26-FE6D-EA4F-87CC-00ED129B460F}"/>
              </a:ext>
            </a:extLst>
          </p:cNvPr>
          <p:cNvSpPr txBox="1">
            <a:spLocks/>
          </p:cNvSpPr>
          <p:nvPr/>
        </p:nvSpPr>
        <p:spPr>
          <a:xfrm>
            <a:off x="775910" y="1803307"/>
            <a:ext cx="1630291" cy="52403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350" b="1">
              <a:solidFill>
                <a:schemeClr val="accent3"/>
              </a:solidFill>
              <a:latin typeface="Montserrat Black" panose="00000A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F3F9FB-7C9C-8A4C-A9B7-49E4B4E244FE}"/>
              </a:ext>
            </a:extLst>
          </p:cNvPr>
          <p:cNvSpPr txBox="1"/>
          <p:nvPr/>
        </p:nvSpPr>
        <p:spPr>
          <a:xfrm>
            <a:off x="623011" y="1880658"/>
            <a:ext cx="191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effectLst/>
                <a:latin typeface="Montserrat" pitchFamily="2" charset="77"/>
              </a:rPr>
              <a:t>FUNCTION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44221BF3-DCDF-D344-967E-6614947E1321}"/>
              </a:ext>
            </a:extLst>
          </p:cNvPr>
          <p:cNvSpPr txBox="1">
            <a:spLocks/>
          </p:cNvSpPr>
          <p:nvPr/>
        </p:nvSpPr>
        <p:spPr>
          <a:xfrm>
            <a:off x="775910" y="2865264"/>
            <a:ext cx="1630291" cy="524033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350" b="1">
              <a:solidFill>
                <a:srgbClr val="F0B333"/>
              </a:solidFill>
              <a:latin typeface="Montserrat Black" panose="00000A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508AC1-F22E-DE41-8EF7-176CBADDA056}"/>
              </a:ext>
            </a:extLst>
          </p:cNvPr>
          <p:cNvSpPr txBox="1"/>
          <p:nvPr/>
        </p:nvSpPr>
        <p:spPr>
          <a:xfrm>
            <a:off x="619836" y="2942615"/>
            <a:ext cx="195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Montserrat" pitchFamily="2" charset="77"/>
              </a:rPr>
              <a:t>METHOD</a:t>
            </a:r>
            <a:endParaRPr lang="en-US" b="1">
              <a:effectLst/>
              <a:latin typeface="Montserrat" pitchFamily="2" charset="77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810759A-C33F-D147-A64F-3EAA20071F09}"/>
              </a:ext>
            </a:extLst>
          </p:cNvPr>
          <p:cNvCxnSpPr>
            <a:cxnSpLocks/>
          </p:cNvCxnSpPr>
          <p:nvPr/>
        </p:nvCxnSpPr>
        <p:spPr>
          <a:xfrm flipV="1">
            <a:off x="5736706" y="1657407"/>
            <a:ext cx="0" cy="313024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366169-61A2-4FBC-A934-79050803CD87}"/>
              </a:ext>
            </a:extLst>
          </p:cNvPr>
          <p:cNvCxnSpPr>
            <a:cxnSpLocks/>
          </p:cNvCxnSpPr>
          <p:nvPr/>
        </p:nvCxnSpPr>
        <p:spPr>
          <a:xfrm flipV="1">
            <a:off x="8901936" y="1657406"/>
            <a:ext cx="0" cy="31302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4">
            <a:extLst>
              <a:ext uri="{FF2B5EF4-FFF2-40B4-BE49-F238E27FC236}">
                <a16:creationId xmlns:a16="http://schemas.microsoft.com/office/drawing/2014/main" id="{12FB3372-A424-4C52-9000-B537049DD73E}"/>
              </a:ext>
            </a:extLst>
          </p:cNvPr>
          <p:cNvSpPr txBox="1"/>
          <p:nvPr/>
        </p:nvSpPr>
        <p:spPr>
          <a:xfrm>
            <a:off x="8997395" y="3771277"/>
            <a:ext cx="2977988" cy="10163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algn="just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1D34980-3960-FE43-9826-F64C52A86560}"/>
              </a:ext>
            </a:extLst>
          </p:cNvPr>
          <p:cNvCxnSpPr>
            <a:cxnSpLocks/>
          </p:cNvCxnSpPr>
          <p:nvPr/>
        </p:nvCxnSpPr>
        <p:spPr>
          <a:xfrm>
            <a:off x="2689580" y="2572852"/>
            <a:ext cx="928580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4">
            <a:extLst>
              <a:ext uri="{FF2B5EF4-FFF2-40B4-BE49-F238E27FC236}">
                <a16:creationId xmlns:a16="http://schemas.microsoft.com/office/drawing/2014/main" id="{B671B03B-D3A0-7F4D-B790-1F73D755ECCF}"/>
              </a:ext>
            </a:extLst>
          </p:cNvPr>
          <p:cNvSpPr txBox="1"/>
          <p:nvPr/>
        </p:nvSpPr>
        <p:spPr>
          <a:xfrm>
            <a:off x="9027139" y="3499058"/>
            <a:ext cx="2918499" cy="10163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/>
          <a:p>
            <a:pPr marL="0" lvl="0" indent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solidFill>
                  <a:schemeClr val="tx1"/>
                </a:solidFill>
                <a:latin typeface="Montserrat Medium" pitchFamily="2" charset="77"/>
              </a:rPr>
              <a:t>Play a critical in program assessment and evaluation</a:t>
            </a:r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C6F4458E-A5D7-B246-A151-329260BBD0F3}"/>
              </a:ext>
            </a:extLst>
          </p:cNvPr>
          <p:cNvSpPr txBox="1"/>
          <p:nvPr/>
        </p:nvSpPr>
        <p:spPr>
          <a:xfrm>
            <a:off x="5870083" y="3615895"/>
            <a:ext cx="2977988" cy="10163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3020" tIns="33020" rIns="33020" bIns="3302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solidFill>
                  <a:schemeClr val="tx1"/>
                </a:solidFill>
                <a:latin typeface="Montserrat Medium" pitchFamily="2" charset="77"/>
              </a:rPr>
              <a:t>Evaluate participant’s credit score to apply discount or promotional program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815C9AE-B88C-454A-84F4-86EAE732C5AD}"/>
              </a:ext>
            </a:extLst>
          </p:cNvPr>
          <p:cNvSpPr txBox="1">
            <a:spLocks/>
          </p:cNvSpPr>
          <p:nvPr/>
        </p:nvSpPr>
        <p:spPr>
          <a:xfrm>
            <a:off x="619836" y="0"/>
            <a:ext cx="11572162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  <a:cs typeface="Calibri"/>
              </a:rPr>
              <a:t>APPENDICES</a:t>
            </a:r>
            <a:endParaRPr lang="en-US" sz="2400" b="1">
              <a:latin typeface="Montserrat Black" panose="00000A00000000000000" pitchFamily="2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FC7D87E-2389-4CD0-9A46-BF6989843F2F}"/>
              </a:ext>
            </a:extLst>
          </p:cNvPr>
          <p:cNvSpPr txBox="1">
            <a:spLocks/>
          </p:cNvSpPr>
          <p:nvPr/>
        </p:nvSpPr>
        <p:spPr>
          <a:xfrm>
            <a:off x="579198" y="571078"/>
            <a:ext cx="8045697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700" b="1" u="sng">
                <a:latin typeface="Montserrat SemiBold" pitchFamily="2" charset="77"/>
                <a:cs typeface="Calibri"/>
              </a:rPr>
              <a:t>Appendix 5: HOW MMS PROGRAM USES MOBILE MONEY</a:t>
            </a:r>
            <a:endParaRPr lang="en-US" sz="1700" b="1" u="sng">
              <a:latin typeface="Montserrat SemiBold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56039-7BC0-F240-B22A-AE822AC4871F}"/>
              </a:ext>
            </a:extLst>
          </p:cNvPr>
          <p:cNvSpPr/>
          <p:nvPr/>
        </p:nvSpPr>
        <p:spPr>
          <a:xfrm>
            <a:off x="0" y="0"/>
            <a:ext cx="378678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28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039726-0836-4E14-A1D7-2193CD317038}"/>
              </a:ext>
            </a:extLst>
          </p:cNvPr>
          <p:cNvSpPr/>
          <p:nvPr/>
        </p:nvSpPr>
        <p:spPr>
          <a:xfrm>
            <a:off x="0" y="0"/>
            <a:ext cx="378678" cy="6858000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ED28D2-E9A5-8E40-AD0E-734AF6E24364}"/>
              </a:ext>
            </a:extLst>
          </p:cNvPr>
          <p:cNvSpPr txBox="1">
            <a:spLocks/>
          </p:cNvSpPr>
          <p:nvPr/>
        </p:nvSpPr>
        <p:spPr>
          <a:xfrm>
            <a:off x="619838" y="0"/>
            <a:ext cx="11572162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  <a:cs typeface="Calibri"/>
              </a:rPr>
              <a:t>REFERENCES</a:t>
            </a:r>
            <a:endParaRPr lang="en-US" sz="2400" b="1">
              <a:latin typeface="Montserrat Black" panose="00000A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B206CA-B2FF-C640-B960-9EEE4175A3E4}"/>
              </a:ext>
            </a:extLst>
          </p:cNvPr>
          <p:cNvSpPr txBox="1">
            <a:spLocks/>
          </p:cNvSpPr>
          <p:nvPr/>
        </p:nvSpPr>
        <p:spPr>
          <a:xfrm>
            <a:off x="2760872" y="920594"/>
            <a:ext cx="6021658" cy="221413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1700">
              <a:latin typeface="Montserrat Medium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E7D22-EB65-49CA-9A2E-3C3671910561}"/>
              </a:ext>
            </a:extLst>
          </p:cNvPr>
          <p:cNvSpPr txBox="1"/>
          <p:nvPr/>
        </p:nvSpPr>
        <p:spPr>
          <a:xfrm>
            <a:off x="813719" y="701190"/>
            <a:ext cx="10937143" cy="5993949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Alliance for Affordable Internet 2020, </a:t>
            </a:r>
            <a:r>
              <a:rPr lang="en-GB" sz="1150" i="1">
                <a:latin typeface="Montserrat" pitchFamily="2" charset="77"/>
              </a:rPr>
              <a:t>From luxury time to lifeline: Reducing the cost of mobile devices to reach universal internet access</a:t>
            </a:r>
            <a:r>
              <a:rPr lang="en-GB" sz="1150">
                <a:latin typeface="Montserrat" pitchFamily="2" charset="77"/>
              </a:rPr>
              <a:t>, Alliance for Affordable Internet, Web Foundation,  							.     &lt;</a:t>
            </a:r>
            <a:r>
              <a:rPr lang="en-GB" sz="1150" u="sng">
                <a:latin typeface="Montserrat" pitchFamily="2" charset="77"/>
                <a:hlinkClick r:id="rId3"/>
              </a:rPr>
              <a:t>https://a4ai.org/wp-content/uploads/2020/08/Alliance-for-Affordable-Internet_Device-Pricing_PUBLIC.pdf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Asian Development Bank (ADB) 2017, </a:t>
            </a:r>
            <a:r>
              <a:rPr lang="en-GB" sz="1150" i="1">
                <a:latin typeface="Montserrat" pitchFamily="2" charset="77"/>
              </a:rPr>
              <a:t>Meeting Asia’s Infrastructure Needs</a:t>
            </a:r>
            <a:r>
              <a:rPr lang="en-GB" sz="1150">
                <a:latin typeface="Montserrat" pitchFamily="2" charset="77"/>
              </a:rPr>
              <a:t>, Asian Development Bank, Metro Manila, &lt;</a:t>
            </a:r>
            <a:r>
              <a:rPr lang="en-GB" sz="1150" u="sng">
                <a:latin typeface="Montserrat" pitchFamily="2" charset="77"/>
                <a:hlinkClick r:id="rId4"/>
              </a:rPr>
              <a:t>https://www.adb.org/sites/default/files/publication/227496/special-report-infrastructure.pdf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Banerjee, S, Sar, A &amp; Pandey, S 2020, ‘Improved yet Unsafe: An Aquatic Perspective of Indian Infant Mortality’, </a:t>
            </a:r>
            <a:r>
              <a:rPr lang="en-GB" sz="1150" i="1">
                <a:latin typeface="Montserrat" pitchFamily="2" charset="77"/>
              </a:rPr>
              <a:t>Journal of Health Management</a:t>
            </a:r>
            <a:r>
              <a:rPr lang="en-GB" sz="1150">
                <a:latin typeface="Montserrat" pitchFamily="2" charset="77"/>
              </a:rPr>
              <a:t>, vol. 22, no. 1, 57-66, 						.           &lt;</a:t>
            </a:r>
            <a:r>
              <a:rPr lang="en-GB" sz="1150" u="sng">
                <a:latin typeface="Montserrat" pitchFamily="2" charset="77"/>
                <a:hlinkClick r:id="rId5"/>
              </a:rPr>
              <a:t>https://journals.sagepub.com/doi/full/10.1177/0972063420908379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GSMA 2014, </a:t>
            </a:r>
            <a:r>
              <a:rPr lang="en-US" sz="1150" i="1">
                <a:latin typeface="Montserrat" pitchFamily="2" charset="77"/>
              </a:rPr>
              <a:t>Mobile Money for the Unbanked Mobile money profitability: A digital ecosystem to drive healthy margins</a:t>
            </a:r>
            <a:r>
              <a:rPr lang="en-US" sz="1150">
                <a:latin typeface="Montserrat" pitchFamily="2" charset="77"/>
              </a:rPr>
              <a:t>, GSMA, London,  &lt;</a:t>
            </a:r>
            <a:r>
              <a:rPr lang="en-US" sz="1150" u="sng">
                <a:latin typeface="Montserrat" pitchFamily="2" charset="77"/>
                <a:hlinkClick r:id="rId6"/>
              </a:rPr>
              <a:t>https://www.gsma.com/mobilefordevelopment/wp-content/uploads/2015/11/2014_Mobile-money-profitability-A-digital-ecosystem-to-drive-healthy-margins.pdf</a:t>
            </a:r>
            <a:r>
              <a:rPr lang="en-US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150" err="1">
                <a:latin typeface="Montserrat" pitchFamily="2" charset="77"/>
              </a:rPr>
              <a:t>Günther</a:t>
            </a:r>
            <a:r>
              <a:rPr lang="en-GB" sz="1150">
                <a:latin typeface="Montserrat" pitchFamily="2" charset="77"/>
              </a:rPr>
              <a:t>, I &amp; Fink, G 2011, </a:t>
            </a:r>
            <a:r>
              <a:rPr lang="en-US" sz="1150" i="1">
                <a:latin typeface="Montserrat" pitchFamily="2" charset="77"/>
              </a:rPr>
              <a:t>Water and Sanitation to Reduce Child Mortality – The Impact of Cost of Water and Sanitation Infrastructure</a:t>
            </a:r>
            <a:r>
              <a:rPr lang="en-GB" sz="1150">
                <a:latin typeface="Montserrat" pitchFamily="2" charset="77"/>
              </a:rPr>
              <a:t>, The World Bank Group, viewed 5 August 2021, 					.      &lt;</a:t>
            </a:r>
            <a:r>
              <a:rPr lang="en-GB" sz="1150" u="sng">
                <a:latin typeface="Montserrat" pitchFamily="2" charset="77"/>
                <a:hlinkClick r:id="rId7"/>
              </a:rPr>
              <a:t>https://data.worldbank.org/indicator/FX.OWN.TOTL.ZS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JPM 2019, </a:t>
            </a:r>
            <a:r>
              <a:rPr lang="en-US" sz="1150" i="1">
                <a:latin typeface="Montserrat" pitchFamily="2" charset="77"/>
              </a:rPr>
              <a:t>Estimates on the use of water, sanitation and hygiene by country (2000-2017)</a:t>
            </a:r>
            <a:r>
              <a:rPr lang="en-US" sz="1150">
                <a:latin typeface="Montserrat" pitchFamily="2" charset="77"/>
              </a:rPr>
              <a:t>, datafile, WHO &amp; UNICEF, viewed 30 June 2021, &lt;</a:t>
            </a:r>
            <a:r>
              <a:rPr lang="en-US" sz="1150" u="sng">
                <a:latin typeface="Montserrat" pitchFamily="2" charset="77"/>
                <a:hlinkClick r:id="rId8"/>
              </a:rPr>
              <a:t>https://washdata.org/data/downloads#WLD</a:t>
            </a:r>
            <a:r>
              <a:rPr lang="en-US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150">
                <a:latin typeface="Montserrat" pitchFamily="2" charset="77"/>
              </a:rPr>
              <a:t>Mannan, M 2018, </a:t>
            </a:r>
            <a:r>
              <a:rPr lang="en-US" sz="1150" i="1">
                <a:latin typeface="Montserrat" pitchFamily="2" charset="77"/>
              </a:rPr>
              <a:t>Burden of Disease on the Urban Poor: A Study of Morbidity and </a:t>
            </a:r>
            <a:r>
              <a:rPr lang="en-US" sz="1150" i="1" err="1">
                <a:latin typeface="Montserrat" pitchFamily="2" charset="77"/>
              </a:rPr>
              <a:t>Utilisation</a:t>
            </a:r>
            <a:r>
              <a:rPr lang="en-US" sz="1150" i="1">
                <a:latin typeface="Montserrat" pitchFamily="2" charset="77"/>
              </a:rPr>
              <a:t> of Healthcare among Slum Dwellers in Dhaka City</a:t>
            </a:r>
            <a:r>
              <a:rPr lang="en-US" sz="1150">
                <a:latin typeface="Montserrat" pitchFamily="2" charset="77"/>
              </a:rPr>
              <a:t>, Bangladesh Institute of Development Studies, Dhaka, 						.               &lt;</a:t>
            </a:r>
            <a:r>
              <a:rPr lang="en-US" sz="1150" u="sng">
                <a:latin typeface="Montserrat" pitchFamily="2" charset="77"/>
                <a:hlinkClick r:id="rId9"/>
              </a:rPr>
              <a:t>https://think-asia.org/bitstream/handle/11540/9487/REF_17_1_Full.pdf?sequence=1</a:t>
            </a:r>
            <a:r>
              <a:rPr lang="en-US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150" err="1">
                <a:latin typeface="Montserrat" pitchFamily="2" charset="77"/>
              </a:rPr>
              <a:t>Mberu</a:t>
            </a:r>
            <a:r>
              <a:rPr lang="en-US" sz="1150">
                <a:latin typeface="Montserrat" pitchFamily="2" charset="77"/>
              </a:rPr>
              <a:t>, B, </a:t>
            </a:r>
            <a:r>
              <a:rPr lang="en-US" sz="1150" err="1">
                <a:latin typeface="Montserrat" pitchFamily="2" charset="77"/>
              </a:rPr>
              <a:t>Haregu</a:t>
            </a:r>
            <a:r>
              <a:rPr lang="en-US" sz="1150">
                <a:latin typeface="Montserrat" pitchFamily="2" charset="77"/>
              </a:rPr>
              <a:t>, T, </a:t>
            </a:r>
            <a:r>
              <a:rPr lang="en-US" sz="1150" err="1">
                <a:latin typeface="Montserrat" pitchFamily="2" charset="77"/>
              </a:rPr>
              <a:t>Kyobutungi</a:t>
            </a:r>
            <a:r>
              <a:rPr lang="en-US" sz="1150">
                <a:latin typeface="Montserrat" pitchFamily="2" charset="77"/>
              </a:rPr>
              <a:t>, C &amp; </a:t>
            </a:r>
            <a:r>
              <a:rPr lang="en-US" sz="1150" err="1">
                <a:latin typeface="Montserrat" pitchFamily="2" charset="77"/>
              </a:rPr>
              <a:t>Ezeh</a:t>
            </a:r>
            <a:r>
              <a:rPr lang="en-US" sz="1150">
                <a:latin typeface="Montserrat" pitchFamily="2" charset="77"/>
              </a:rPr>
              <a:t>, A 2016, ‘Health and health-related indicators in slum, rural, and urban communities: a comparative analysis’,</a:t>
            </a:r>
            <a:r>
              <a:rPr lang="en-US" sz="1150" i="1">
                <a:latin typeface="Montserrat" pitchFamily="2" charset="77"/>
              </a:rPr>
              <a:t> Global Health Action</a:t>
            </a:r>
            <a:r>
              <a:rPr lang="en-US" sz="1150">
                <a:latin typeface="Montserrat" pitchFamily="2" charset="77"/>
              </a:rPr>
              <a:t>, vol. 9, no. 1,  			.                        &lt;</a:t>
            </a:r>
            <a:r>
              <a:rPr lang="en-US" sz="1150" u="sng">
                <a:latin typeface="Montserrat" pitchFamily="2" charset="77"/>
                <a:hlinkClick r:id="rId10"/>
              </a:rPr>
              <a:t>https://www.tandfonline.com/doi/full/10.3402/gha.v9.33163</a:t>
            </a:r>
            <a:r>
              <a:rPr lang="en-US" sz="1150">
                <a:latin typeface="Montserrat" pitchFamily="2" charset="77"/>
              </a:rPr>
              <a:t>&gt;. 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150">
                <a:latin typeface="Montserrat" pitchFamily="2" charset="77"/>
              </a:rPr>
              <a:t>Salve, P &amp; </a:t>
            </a:r>
            <a:r>
              <a:rPr lang="en-US" sz="1150" err="1">
                <a:latin typeface="Montserrat" pitchFamily="2" charset="77"/>
              </a:rPr>
              <a:t>Jungari</a:t>
            </a:r>
            <a:r>
              <a:rPr lang="en-US" sz="1150">
                <a:latin typeface="Montserrat" pitchFamily="2" charset="77"/>
              </a:rPr>
              <a:t>, S 2020, ‘Sanitation workers at the frontline: work and vulnerability in response to COVID-19’, </a:t>
            </a:r>
            <a:r>
              <a:rPr lang="en-US" sz="1150" i="1">
                <a:latin typeface="Montserrat" pitchFamily="2" charset="77"/>
              </a:rPr>
              <a:t>Local Environment – The International Journal of Justice and Sustainability</a:t>
            </a:r>
            <a:r>
              <a:rPr lang="en-US" sz="1150">
                <a:latin typeface="Montserrat" pitchFamily="2" charset="77"/>
              </a:rPr>
              <a:t>, vol. 25, no. 8, 627-630, 	.     &lt;</a:t>
            </a:r>
            <a:r>
              <a:rPr lang="en-US" sz="1150" u="sng">
                <a:latin typeface="Montserrat" pitchFamily="2" charset="77"/>
                <a:hlinkClick r:id="rId11"/>
              </a:rPr>
              <a:t>https://www.tandfonline.com/doi/full/10.1080/13549839.2020.1792430</a:t>
            </a:r>
            <a:r>
              <a:rPr lang="en-US" sz="1150">
                <a:latin typeface="Montserrat" pitchFamily="2" charset="77"/>
              </a:rPr>
              <a:t>&gt;.  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150" err="1">
                <a:latin typeface="Montserrat" pitchFamily="2" charset="77"/>
              </a:rPr>
              <a:t>Senn</a:t>
            </a:r>
            <a:r>
              <a:rPr lang="en-US" sz="1150">
                <a:latin typeface="Montserrat" pitchFamily="2" charset="77"/>
              </a:rPr>
              <a:t>, D &amp; </a:t>
            </a:r>
            <a:r>
              <a:rPr lang="en-US" sz="1150" err="1">
                <a:latin typeface="Montserrat" pitchFamily="2" charset="77"/>
              </a:rPr>
              <a:t>Spuhler</a:t>
            </a:r>
            <a:r>
              <a:rPr lang="en-US" sz="1150">
                <a:latin typeface="Montserrat" pitchFamily="2" charset="77"/>
              </a:rPr>
              <a:t>, D 2013, </a:t>
            </a:r>
            <a:r>
              <a:rPr lang="en-US" sz="1150" i="1">
                <a:latin typeface="Montserrat" pitchFamily="2" charset="77"/>
              </a:rPr>
              <a:t>Water, Sanitation and Urbanization, SSWM</a:t>
            </a:r>
            <a:r>
              <a:rPr lang="en-US" sz="1150">
                <a:latin typeface="Montserrat" pitchFamily="2" charset="77"/>
              </a:rPr>
              <a:t>, viewed 5 August 2021,  		.       &lt;</a:t>
            </a:r>
            <a:r>
              <a:rPr lang="en-US" sz="1150" u="sng">
                <a:latin typeface="Montserrat" pitchFamily="2" charset="77"/>
                <a:hlinkClick r:id="rId12"/>
              </a:rPr>
              <a:t>https://sswm.info/node/7722</a:t>
            </a:r>
            <a:r>
              <a:rPr lang="en-US" sz="1150">
                <a:latin typeface="Montserrat" pitchFamily="2" charset="77"/>
              </a:rPr>
              <a:t>&gt;. 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150">
                <a:latin typeface="Montserrat" pitchFamily="2" charset="77"/>
              </a:rPr>
              <a:t>Singh, P 2014, ‘The health and economic cost of poor sanitation’, </a:t>
            </a:r>
            <a:r>
              <a:rPr lang="en-US" sz="1150" i="1">
                <a:latin typeface="Montserrat" pitchFamily="2" charset="77"/>
              </a:rPr>
              <a:t>World Health Organization</a:t>
            </a:r>
            <a:r>
              <a:rPr lang="en-US" sz="1150">
                <a:latin typeface="Montserrat" pitchFamily="2" charset="77"/>
              </a:rPr>
              <a:t>, 19 November, viewed 5 August 2021, </a:t>
            </a:r>
            <a:r>
              <a:rPr lang="vi-VN" sz="1150">
                <a:latin typeface="Montserrat" pitchFamily="2" charset="77"/>
              </a:rPr>
              <a:t>&lt;</a:t>
            </a:r>
            <a:r>
              <a:rPr lang="en-US" sz="1150" u="sng">
                <a:latin typeface="Montserrat" pitchFamily="2" charset="77"/>
                <a:hlinkClick r:id="rId13"/>
              </a:rPr>
              <a:t>https://www.who.int/southeastasia/news/speeches/detail/the-health-and-economic-cost-of-poor-sanitation</a:t>
            </a:r>
            <a:r>
              <a:rPr lang="en-US" sz="1150">
                <a:latin typeface="Montserrat" pitchFamily="2" charset="77"/>
              </a:rPr>
              <a:t>&gt;. </a:t>
            </a:r>
            <a:endParaRPr lang="en-VN" sz="115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49153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039726-0836-4E14-A1D7-2193CD317038}"/>
              </a:ext>
            </a:extLst>
          </p:cNvPr>
          <p:cNvSpPr/>
          <p:nvPr/>
        </p:nvSpPr>
        <p:spPr>
          <a:xfrm>
            <a:off x="0" y="0"/>
            <a:ext cx="378678" cy="6858000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ED28D2-E9A5-8E40-AD0E-734AF6E24364}"/>
              </a:ext>
            </a:extLst>
          </p:cNvPr>
          <p:cNvSpPr txBox="1">
            <a:spLocks/>
          </p:cNvSpPr>
          <p:nvPr/>
        </p:nvSpPr>
        <p:spPr>
          <a:xfrm>
            <a:off x="619838" y="0"/>
            <a:ext cx="11572162" cy="92059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>
                <a:latin typeface="Montserrat Black" panose="00000A00000000000000" pitchFamily="2" charset="0"/>
                <a:cs typeface="Calibri"/>
              </a:rPr>
              <a:t>REFERENCES</a:t>
            </a:r>
            <a:endParaRPr lang="en-US" sz="2400" b="1">
              <a:latin typeface="Montserrat Black" panose="00000A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E7D22-EB65-49CA-9A2E-3C3671910561}"/>
              </a:ext>
            </a:extLst>
          </p:cNvPr>
          <p:cNvSpPr txBox="1"/>
          <p:nvPr/>
        </p:nvSpPr>
        <p:spPr>
          <a:xfrm>
            <a:off x="813718" y="701190"/>
            <a:ext cx="10937143" cy="597086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50">
                <a:latin typeface="Montserrat" pitchFamily="2" charset="77"/>
              </a:rPr>
              <a:t>Statista 2021, </a:t>
            </a:r>
            <a:r>
              <a:rPr lang="en-US" sz="1150" i="1">
                <a:latin typeface="Montserrat" pitchFamily="2" charset="77"/>
              </a:rPr>
              <a:t>Share of population in urban areas in Southeast Asian countries in 2020</a:t>
            </a:r>
            <a:r>
              <a:rPr lang="en-US" sz="1150">
                <a:latin typeface="Montserrat" pitchFamily="2" charset="77"/>
              </a:rPr>
              <a:t>, Statista, viewed 5 August 2021, &lt;</a:t>
            </a:r>
            <a:r>
              <a:rPr lang="en-US" sz="1150" u="sng">
                <a:latin typeface="Montserrat" pitchFamily="2" charset="77"/>
                <a:hlinkClick r:id="rId3"/>
              </a:rPr>
              <a:t>https://www.statista.com/statistics/616014/urban-population-in-southeast-asia-by-country/</a:t>
            </a:r>
            <a:r>
              <a:rPr lang="en-US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150">
                <a:latin typeface="Montserrat" pitchFamily="2" charset="77"/>
              </a:rPr>
              <a:t>Statista 2021, </a:t>
            </a:r>
            <a:r>
              <a:rPr lang="en-US" sz="1150" i="1">
                <a:latin typeface="Montserrat" pitchFamily="2" charset="77"/>
              </a:rPr>
              <a:t>Total Population of the ASEAN countries from 2011 to 2021</a:t>
            </a:r>
            <a:r>
              <a:rPr lang="en-US" sz="1150">
                <a:latin typeface="Montserrat" pitchFamily="2" charset="77"/>
              </a:rPr>
              <a:t>, Statista, viewed 30 July 2021, &lt;</a:t>
            </a:r>
            <a:r>
              <a:rPr lang="en-US" sz="1150" u="sng">
                <a:latin typeface="Montserrat" pitchFamily="2" charset="77"/>
                <a:hlinkClick r:id="rId4"/>
              </a:rPr>
              <a:t>https://www.statista.com/statistics/796222/total-population-of-the-asean-countries/</a:t>
            </a:r>
            <a:r>
              <a:rPr lang="en-US" sz="1150">
                <a:latin typeface="Montserrat" pitchFamily="2" charset="77"/>
              </a:rPr>
              <a:t>&gt;.</a:t>
            </a:r>
            <a:endParaRPr lang="en-GB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ASEAN Secretariat 2018, </a:t>
            </a:r>
            <a:r>
              <a:rPr lang="en-GB" sz="1150" i="1">
                <a:latin typeface="Montserrat" pitchFamily="2" charset="77"/>
              </a:rPr>
              <a:t>ASEAN Sustainable Urbanization Strategy</a:t>
            </a:r>
            <a:r>
              <a:rPr lang="en-GB" sz="1150">
                <a:latin typeface="Montserrat" pitchFamily="2" charset="77"/>
              </a:rPr>
              <a:t>, The ASEAN Secretariat, Jakarta,      &lt;</a:t>
            </a:r>
            <a:r>
              <a:rPr lang="en-GB" sz="1150" u="sng">
                <a:latin typeface="Montserrat" pitchFamily="2" charset="77"/>
                <a:hlinkClick r:id="rId5"/>
              </a:rPr>
              <a:t>https://asean.org/storage/2018/11/ASEAN-Sustainable-Urbanisation-Strategy-ASUS.pdf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World Bank Group 2008</a:t>
            </a:r>
            <a:r>
              <a:rPr lang="en-GB" sz="1150" i="1">
                <a:latin typeface="Montserrat" pitchFamily="2" charset="77"/>
              </a:rPr>
              <a:t>, Economic Impacts of Sanitation in Southeast Asia – A four-country study conducted in Cambodia, Indonesia, the Philippines and Vietnam under the Economic Sanitation Initiatives (ESI), </a:t>
            </a:r>
            <a:r>
              <a:rPr lang="en-GB" sz="1150">
                <a:latin typeface="Montserrat" pitchFamily="2" charset="77"/>
              </a:rPr>
              <a:t>The World Bank, Jakarta, &lt;</a:t>
            </a:r>
            <a:r>
              <a:rPr lang="en-GB" sz="1150" u="sng">
                <a:latin typeface="Montserrat" pitchFamily="2" charset="77"/>
                <a:hlinkClick r:id="rId6"/>
              </a:rPr>
              <a:t>https://www.wsp.org/sites/wsp/files/publications/Sanitation_Impact_Synthesis_2.pdf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World Bank Group 2018, </a:t>
            </a:r>
            <a:r>
              <a:rPr lang="en-US" sz="1150" i="1">
                <a:latin typeface="Montserrat" pitchFamily="2" charset="77"/>
              </a:rPr>
              <a:t>Account ownership at a financial institution or with a mobile-money-service provider (% of population ages 15+)</a:t>
            </a:r>
            <a:r>
              <a:rPr lang="en-GB" sz="1150">
                <a:latin typeface="Montserrat" pitchFamily="2" charset="77"/>
              </a:rPr>
              <a:t>, The World Bank Group, viewed 5 August 2021,                                                                                                &lt;</a:t>
            </a:r>
            <a:r>
              <a:rPr lang="en-GB" sz="1150" u="sng">
                <a:latin typeface="Montserrat" pitchFamily="2" charset="77"/>
                <a:hlinkClick r:id="rId7"/>
              </a:rPr>
              <a:t>https://data.worldbank.org/indicator/FX.OWN.TOTL.ZS</a:t>
            </a:r>
            <a:r>
              <a:rPr lang="en-GB" sz="1150">
                <a:latin typeface="Montserrat" pitchFamily="2" charset="77"/>
              </a:rPr>
              <a:t>&gt;.</a:t>
            </a: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World Bank Group 2018, </a:t>
            </a:r>
            <a:r>
              <a:rPr lang="en-GB" sz="1150" i="1">
                <a:latin typeface="Montserrat" pitchFamily="2" charset="77"/>
              </a:rPr>
              <a:t>Global Financial Inclusion (Global Findex) Database</a:t>
            </a:r>
            <a:r>
              <a:rPr lang="en-GB" sz="1150">
                <a:latin typeface="Montserrat" pitchFamily="2" charset="77"/>
              </a:rPr>
              <a:t>, The World Bank Group, viewed 5 August 2021, 	                 &lt;</a:t>
            </a:r>
            <a:r>
              <a:rPr lang="en-GB" sz="1150">
                <a:latin typeface="Montserrat" pitchFamily="2" charset="77"/>
                <a:hlinkClick r:id="rId8"/>
              </a:rPr>
              <a:t>https://datacatalog.worldbank.org/dataset/global-financial-inclusion-global-findex-database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World Bank Group 2018, </a:t>
            </a:r>
            <a:r>
              <a:rPr lang="en-GB" sz="1150" i="1">
                <a:latin typeface="Montserrat" pitchFamily="2" charset="77"/>
              </a:rPr>
              <a:t>Nearly Half the World Lives on Less than $5.50 a Day</a:t>
            </a:r>
            <a:r>
              <a:rPr lang="en-GB" sz="1150">
                <a:latin typeface="Montserrat" pitchFamily="2" charset="77"/>
              </a:rPr>
              <a:t>, The World Bank Group, viewed 3 August 2021, &lt;</a:t>
            </a:r>
            <a:r>
              <a:rPr lang="en-GB" sz="1150" u="sng">
                <a:latin typeface="Montserrat" pitchFamily="2" charset="77"/>
                <a:hlinkClick r:id="rId9"/>
              </a:rPr>
              <a:t>https://www.worldbank.org/en/news/press-release/2018/10/17/nearly-half-the-world-lives-on-less-than-550-a-day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World Bank Group 2020, </a:t>
            </a:r>
            <a:r>
              <a:rPr lang="en-US" sz="1150" i="1">
                <a:latin typeface="Montserrat" pitchFamily="2" charset="77"/>
              </a:rPr>
              <a:t>Mobile cellular subscriptions (per 100 people)</a:t>
            </a:r>
            <a:r>
              <a:rPr lang="en-GB" sz="1150">
                <a:latin typeface="Montserrat" pitchFamily="2" charset="77"/>
              </a:rPr>
              <a:t>, The World Bank Group, viewed 30 June 2021, &lt;</a:t>
            </a:r>
            <a:r>
              <a:rPr lang="en-GB" sz="1150" u="sng">
                <a:latin typeface="Montserrat" pitchFamily="2" charset="77"/>
                <a:hlinkClick r:id="rId10"/>
              </a:rPr>
              <a:t>https://data.worldbank.org/indicator/IT.CEL.SETS.P2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World Bank Group 2020, </a:t>
            </a:r>
            <a:r>
              <a:rPr lang="en-GB" sz="1150" i="1">
                <a:latin typeface="Montserrat" pitchFamily="2" charset="77"/>
              </a:rPr>
              <a:t>People living in slums (% of urban population)</a:t>
            </a:r>
            <a:r>
              <a:rPr lang="en-GB" sz="1150">
                <a:latin typeface="Montserrat" pitchFamily="2" charset="77"/>
              </a:rPr>
              <a:t>, The World Bank Group, viewed 30 June 2021,  &lt;</a:t>
            </a:r>
            <a:r>
              <a:rPr lang="en-GB" sz="1150" u="sng">
                <a:latin typeface="Montserrat" pitchFamily="2" charset="77"/>
                <a:hlinkClick r:id="rId11"/>
              </a:rPr>
              <a:t>https://data.worldbank.org/indicator/EN.POP.SLUM.UR.ZS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World Bank Group 2020, </a:t>
            </a:r>
            <a:r>
              <a:rPr lang="en-GB" sz="1150" i="1">
                <a:latin typeface="Montserrat" pitchFamily="2" charset="77"/>
              </a:rPr>
              <a:t>People using at least basic sanitation services (% of population)</a:t>
            </a:r>
            <a:r>
              <a:rPr lang="en-GB" sz="1150">
                <a:latin typeface="Montserrat" pitchFamily="2" charset="77"/>
              </a:rPr>
              <a:t>, The World Bank Group, viewed 30 June 2021, &lt;</a:t>
            </a:r>
            <a:r>
              <a:rPr lang="en-GB" sz="1150" u="sng">
                <a:latin typeface="Montserrat" pitchFamily="2" charset="77"/>
                <a:hlinkClick r:id="rId12"/>
              </a:rPr>
              <a:t>https://data.worldbank.org/indicator/SH.STA.BASS.ZS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World Bank Group 2020, </a:t>
            </a:r>
            <a:r>
              <a:rPr lang="en-GB" sz="1150" i="1">
                <a:latin typeface="Montserrat" pitchFamily="2" charset="77"/>
              </a:rPr>
              <a:t>People using at least basic sanitation services, urban (% of urban population</a:t>
            </a:r>
            <a:r>
              <a:rPr lang="en-GB" sz="1150">
                <a:latin typeface="Montserrat" pitchFamily="2" charset="77"/>
              </a:rPr>
              <a:t>), The World Bank Group, viewed 30 June 2021, &lt;</a:t>
            </a:r>
            <a:r>
              <a:rPr lang="en-GB" sz="1150" u="sng">
                <a:latin typeface="Montserrat" pitchFamily="2" charset="77"/>
                <a:hlinkClick r:id="rId13"/>
              </a:rPr>
              <a:t>https://data.worldbank.org/indicator/SH.STA.BASS.UR.ZS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The World Bank Group 2020, </a:t>
            </a:r>
            <a:r>
              <a:rPr lang="en-GB" sz="1150" i="1">
                <a:latin typeface="Montserrat" pitchFamily="2" charset="77"/>
              </a:rPr>
              <a:t>Population living in slums (% of urban population), The World Bank Group</a:t>
            </a:r>
            <a:r>
              <a:rPr lang="en-GB" sz="1150">
                <a:latin typeface="Montserrat" pitchFamily="2" charset="77"/>
              </a:rPr>
              <a:t>, viewed 30 June 2021, &lt;</a:t>
            </a:r>
            <a:r>
              <a:rPr lang="en-GB" sz="1150" u="sng">
                <a:latin typeface="Montserrat" pitchFamily="2" charset="77"/>
                <a:hlinkClick r:id="rId11"/>
              </a:rPr>
              <a:t>https://data.worldbank.org/indicator/EN.POP.SLUM.UR.ZS</a:t>
            </a:r>
            <a:r>
              <a:rPr lang="en-GB" sz="1150">
                <a:latin typeface="Montserrat" pitchFamily="2" charset="77"/>
              </a:rPr>
              <a:t>&gt;.</a:t>
            </a:r>
            <a:endParaRPr lang="en-VN" sz="1150">
              <a:latin typeface="Montserrat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1150">
                <a:latin typeface="Montserrat" pitchFamily="2" charset="77"/>
              </a:rPr>
              <a:t>UNESCO 2016, </a:t>
            </a:r>
            <a:r>
              <a:rPr lang="en-GB" sz="1150" i="1">
                <a:latin typeface="Montserrat" pitchFamily="2" charset="77"/>
              </a:rPr>
              <a:t>The United Nations World Water Development Report 2016 – Water and Jobs</a:t>
            </a:r>
            <a:r>
              <a:rPr lang="en-GB" sz="1150">
                <a:latin typeface="Montserrat" pitchFamily="2" charset="77"/>
              </a:rPr>
              <a:t>, UNESCO, Paris, &lt;</a:t>
            </a:r>
            <a:r>
              <a:rPr lang="en-GB" sz="1150" u="sng">
                <a:latin typeface="Montserrat" pitchFamily="2" charset="77"/>
                <a:hlinkClick r:id="rId14"/>
              </a:rPr>
              <a:t>https://www.unescap.org/sites/default/files/2016%20UN%20World%20Water%20Development%20Report-%20Water%20and%20Jobs.pdf</a:t>
            </a:r>
            <a:r>
              <a:rPr lang="en-GB" sz="1150">
                <a:latin typeface="Montserrat" pitchFamily="2" charset="77"/>
              </a:rPr>
              <a:t>&gt;. </a:t>
            </a:r>
            <a:endParaRPr lang="en-VN" sz="115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579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PICTURE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172104" y="1975721"/>
            <a:ext cx="4231659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500">
                <a:solidFill>
                  <a:schemeClr val="bg1"/>
                </a:solidFill>
                <a:latin typeface="Montserrat Black" panose="00000A00000000000000" pitchFamily="2" charset="0"/>
              </a:rPr>
              <a:t>… </a:t>
            </a:r>
            <a:r>
              <a:rPr lang="en-US" sz="2500">
                <a:solidFill>
                  <a:schemeClr val="bg1"/>
                </a:solidFill>
                <a:latin typeface="Montserrat Black" panose="00000A00000000000000" pitchFamily="2" charset="0"/>
              </a:rPr>
              <a:t>BUT IT HAS NOT BEEN STRONG ENOUGH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B1A3C7-1CC3-FC42-BAE3-195099251827}"/>
              </a:ext>
            </a:extLst>
          </p:cNvPr>
          <p:cNvSpPr/>
          <p:nvPr/>
        </p:nvSpPr>
        <p:spPr>
          <a:xfrm>
            <a:off x="3195746" y="6571802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Statista (2021)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53504" y="407785"/>
            <a:ext cx="6642088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1"/>
                </a:solidFill>
                <a:latin typeface="Montserrat" pitchFamily="2" charset="77"/>
              </a:rPr>
              <a:t>Currently, more than half a billion people are living in ASEAN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F4C713D-C4F8-3848-A56F-5AE57F63675A}"/>
              </a:ext>
            </a:extLst>
          </p:cNvPr>
          <p:cNvSpPr/>
          <p:nvPr/>
        </p:nvSpPr>
        <p:spPr>
          <a:xfrm>
            <a:off x="8587191" y="5650718"/>
            <a:ext cx="1817914" cy="321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229A9-62B0-484E-8DAB-422F103AB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8252" y="1225922"/>
            <a:ext cx="8600236" cy="4973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72EBF6-9C0A-498F-8484-543C4F521094}"/>
              </a:ext>
            </a:extLst>
          </p:cNvPr>
          <p:cNvSpPr txBox="1"/>
          <p:nvPr/>
        </p:nvSpPr>
        <p:spPr>
          <a:xfrm>
            <a:off x="9273202" y="1225921"/>
            <a:ext cx="226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0">
                <a:solidFill>
                  <a:srgbClr val="F0B333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661 million inhabitants </a:t>
            </a:r>
            <a:endParaRPr lang="en-GB" sz="24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1">
              <a:lumMod val="50000"/>
            </a:scheme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PICTURE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172104" y="1975721"/>
            <a:ext cx="4231659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>
                <a:solidFill>
                  <a:schemeClr val="bg1"/>
                </a:solidFill>
                <a:latin typeface="Montserrat Black" panose="00000A00000000000000" pitchFamily="2" charset="0"/>
              </a:rPr>
              <a:t>… BUT IT HAS NOT BEEN STRONG ENOUGH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B1A3C7-1CC3-FC42-BAE3-195099251827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The World Bank Group (2020), Statista (2021)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81826" y="407784"/>
            <a:ext cx="697879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1"/>
                </a:solidFill>
                <a:latin typeface="Montserrat" pitchFamily="2" charset="77"/>
              </a:rPr>
              <a:t>However, nearly one-fourth of ASEAN citizens are still living without basic sanitation systems 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E44D1B8F-B6D2-453E-8C42-59EA00B92E8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83909386"/>
                  </p:ext>
                </p:extLst>
              </p:nvPr>
            </p:nvGraphicFramePr>
            <p:xfrm>
              <a:off x="3257695" y="1230717"/>
              <a:ext cx="8609599" cy="48347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E44D1B8F-B6D2-453E-8C42-59EA00B92E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7695" y="1230717"/>
                <a:ext cx="8609599" cy="483477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B2D8501-9741-4B6A-903A-0A69B65A40F5}"/>
              </a:ext>
            </a:extLst>
          </p:cNvPr>
          <p:cNvSpPr txBox="1"/>
          <p:nvPr/>
        </p:nvSpPr>
        <p:spPr>
          <a:xfrm>
            <a:off x="9394654" y="1267127"/>
            <a:ext cx="226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0">
                <a:solidFill>
                  <a:srgbClr val="F0B333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148 million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living without improved sanitation system</a:t>
            </a:r>
            <a:endParaRPr lang="en-GB" sz="2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5B4878-2745-4B9E-B25A-E00D62121E82}"/>
              </a:ext>
            </a:extLst>
          </p:cNvPr>
          <p:cNvSpPr txBox="1"/>
          <p:nvPr/>
        </p:nvSpPr>
        <p:spPr>
          <a:xfrm>
            <a:off x="9394654" y="2176334"/>
            <a:ext cx="226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0B333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661 million </a:t>
            </a:r>
            <a:r>
              <a:rPr lang="en-US" sz="1200">
                <a:solidFill>
                  <a:schemeClr val="tx1"/>
                </a:solidFill>
              </a:rPr>
              <a:t>inhabitants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751A9A-5827-4430-BB27-46CB0B3606AB}"/>
              </a:ext>
            </a:extLst>
          </p:cNvPr>
          <p:cNvCxnSpPr/>
          <p:nvPr/>
        </p:nvCxnSpPr>
        <p:spPr>
          <a:xfrm>
            <a:off x="9394654" y="2124194"/>
            <a:ext cx="22638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789BC-78D7-4B5A-BA43-062D482107EA}"/>
              </a:ext>
            </a:extLst>
          </p:cNvPr>
          <p:cNvSpPr/>
          <p:nvPr/>
        </p:nvSpPr>
        <p:spPr>
          <a:xfrm>
            <a:off x="6578353" y="1482571"/>
            <a:ext cx="1037783" cy="1197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D9E518-F4C9-4DD3-B940-CBA0F064E06D}"/>
              </a:ext>
            </a:extLst>
          </p:cNvPr>
          <p:cNvSpPr txBox="1"/>
          <p:nvPr/>
        </p:nvSpPr>
        <p:spPr>
          <a:xfrm>
            <a:off x="6367716" y="1540224"/>
            <a:ext cx="175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 Light" panose="00000400000000000000" pitchFamily="2" charset="0"/>
                <a:cs typeface="Segoe UI" panose="020B0502040204020203" pitchFamily="34" charset="0"/>
              </a:rPr>
              <a:t>0</a:t>
            </a:r>
            <a:endParaRPr lang="en-GB" sz="800">
              <a:latin typeface="Montserrat Light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A2F250-6A25-4339-A45B-E48971493280}"/>
              </a:ext>
            </a:extLst>
          </p:cNvPr>
          <p:cNvSpPr txBox="1"/>
          <p:nvPr/>
        </p:nvSpPr>
        <p:spPr>
          <a:xfrm>
            <a:off x="7616136" y="1540224"/>
            <a:ext cx="311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 Light" panose="00000400000000000000" pitchFamily="2" charset="0"/>
                <a:cs typeface="Segoe UI" panose="020B0502040204020203" pitchFamily="34" charset="0"/>
              </a:rPr>
              <a:t>75</a:t>
            </a:r>
            <a:endParaRPr lang="en-GB" sz="800">
              <a:latin typeface="Montserrat Light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08E00-4817-4965-988A-CF9FB1A60614}"/>
              </a:ext>
            </a:extLst>
          </p:cNvPr>
          <p:cNvSpPr txBox="1"/>
          <p:nvPr/>
        </p:nvSpPr>
        <p:spPr>
          <a:xfrm>
            <a:off x="6753521" y="1267127"/>
            <a:ext cx="687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 Light" panose="00000400000000000000" pitchFamily="2" charset="0"/>
                <a:cs typeface="Segoe UI" panose="020B0502040204020203" pitchFamily="34" charset="0"/>
              </a:rPr>
              <a:t>million</a:t>
            </a:r>
            <a:endParaRPr lang="en-GB" sz="800">
              <a:latin typeface="Montserrat Light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F95321-1395-416D-B837-F96215070833}"/>
              </a:ext>
            </a:extLst>
          </p:cNvPr>
          <p:cNvSpPr txBox="1"/>
          <p:nvPr/>
        </p:nvSpPr>
        <p:spPr>
          <a:xfrm>
            <a:off x="5306728" y="6065494"/>
            <a:ext cx="6560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Montserrat Light" pitchFamily="2" charset="77"/>
              </a:rPr>
              <a:t>Distribution of ASEAN population living without improved sanitation (2017)</a:t>
            </a:r>
          </a:p>
        </p:txBody>
      </p:sp>
    </p:spTree>
    <p:extLst>
      <p:ext uri="{BB962C8B-B14F-4D97-AF65-F5344CB8AC3E}">
        <p14:creationId xmlns:p14="http://schemas.microsoft.com/office/powerpoint/2010/main" val="8103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2" descr="Sheet 3 (3)">
            <a:extLst>
              <a:ext uri="{FF2B5EF4-FFF2-40B4-BE49-F238E27FC236}">
                <a16:creationId xmlns:a16="http://schemas.microsoft.com/office/drawing/2014/main" id="{4D1FD14A-2377-4136-9A62-E9B8EA0DA3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6" r="16055"/>
          <a:stretch/>
        </p:blipFill>
        <p:spPr>
          <a:xfrm>
            <a:off x="4870581" y="1415562"/>
            <a:ext cx="6978796" cy="4623912"/>
          </a:xfrm>
          <a:prstGeom prst="rect">
            <a:avLst/>
          </a:prstGeom>
        </p:spPr>
      </p:pic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6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146008" y="1975721"/>
            <a:ext cx="4139614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SURPRISINGLY, 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OUR URBAN AREAS ARE NOT DOING WELL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97793" y="407784"/>
            <a:ext cx="697879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</a:rPr>
              <a:t>Parts of ASEAN’s urban are suffering from </a:t>
            </a:r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</a:rPr>
              <a:t>under-basic sanitation coverage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20F4E1-125B-3C4B-8745-422D22C928B4}"/>
              </a:ext>
            </a:extLst>
          </p:cNvPr>
          <p:cNvSpPr txBox="1"/>
          <p:nvPr/>
        </p:nvSpPr>
        <p:spPr>
          <a:xfrm>
            <a:off x="5306728" y="6065494"/>
            <a:ext cx="6560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Montserrat Light" pitchFamily="2" charset="77"/>
              </a:rPr>
              <a:t>Urban Basic Sanitation Coverage among ASEAN Countries (%)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4C0D3A-DC4F-4BF6-ADD9-C9AE58A0E299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The World Bank Group (2020)</a:t>
            </a:r>
          </a:p>
        </p:txBody>
      </p:sp>
    </p:spTree>
    <p:extLst>
      <p:ext uri="{BB962C8B-B14F-4D97-AF65-F5344CB8AC3E}">
        <p14:creationId xmlns:p14="http://schemas.microsoft.com/office/powerpoint/2010/main" val="419992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172104" y="1975721"/>
            <a:ext cx="4231659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>
                <a:solidFill>
                  <a:schemeClr val="bg1"/>
                </a:solidFill>
                <a:latin typeface="Montserrat Black" panose="00000A00000000000000" pitchFamily="2" charset="0"/>
              </a:rPr>
              <a:t>URBAN SLUM STILL ACCOUNTS FOR A SUBSTANTIAL PART OF ASEAN POPULATION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96308" y="407784"/>
            <a:ext cx="697879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</a:rPr>
              <a:t>4/10 member states have larger number of slum dwellers than the rest of the world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F4C713D-C4F8-3848-A56F-5AE57F63675A}"/>
              </a:ext>
            </a:extLst>
          </p:cNvPr>
          <p:cNvSpPr/>
          <p:nvPr/>
        </p:nvSpPr>
        <p:spPr>
          <a:xfrm>
            <a:off x="8587191" y="5650718"/>
            <a:ext cx="1817914" cy="321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4" name="slide2" descr="Sheet 3">
            <a:extLst>
              <a:ext uri="{FF2B5EF4-FFF2-40B4-BE49-F238E27FC236}">
                <a16:creationId xmlns:a16="http://schemas.microsoft.com/office/drawing/2014/main" id="{C5D737E7-2F6E-3A4F-A79A-D227567FC8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0" r="11694"/>
          <a:stretch/>
        </p:blipFill>
        <p:spPr>
          <a:xfrm>
            <a:off x="4836586" y="1272575"/>
            <a:ext cx="7031068" cy="4699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20F4E1-125B-3C4B-8745-422D22C928B4}"/>
              </a:ext>
            </a:extLst>
          </p:cNvPr>
          <p:cNvSpPr txBox="1"/>
          <p:nvPr/>
        </p:nvSpPr>
        <p:spPr>
          <a:xfrm>
            <a:off x="5306728" y="5971956"/>
            <a:ext cx="6560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Montserrat Light" pitchFamily="2" charset="77"/>
              </a:rPr>
              <a:t>Percentage of Slum Dwellers in Urban Population among ASEAN Countries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638-9D96-41CD-B043-D0D5A663E114}"/>
              </a:ext>
            </a:extLst>
          </p:cNvPr>
          <p:cNvSpPr/>
          <p:nvPr/>
        </p:nvSpPr>
        <p:spPr>
          <a:xfrm>
            <a:off x="4734428" y="2977224"/>
            <a:ext cx="7171902" cy="59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EA4E7-C014-43C8-AC7E-99A21B26DF80}"/>
              </a:ext>
            </a:extLst>
          </p:cNvPr>
          <p:cNvSpPr/>
          <p:nvPr/>
        </p:nvSpPr>
        <p:spPr>
          <a:xfrm>
            <a:off x="5077288" y="1429306"/>
            <a:ext cx="512064" cy="4302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50B68-6700-439D-9874-B610AD3A1BEC}"/>
              </a:ext>
            </a:extLst>
          </p:cNvPr>
          <p:cNvSpPr/>
          <p:nvPr/>
        </p:nvSpPr>
        <p:spPr>
          <a:xfrm>
            <a:off x="6068928" y="2275840"/>
            <a:ext cx="530652" cy="3455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D51CED-F9D4-4125-8B74-125D5334F98E}"/>
              </a:ext>
            </a:extLst>
          </p:cNvPr>
          <p:cNvSpPr/>
          <p:nvPr/>
        </p:nvSpPr>
        <p:spPr>
          <a:xfrm>
            <a:off x="7058452" y="2439794"/>
            <a:ext cx="530653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02BF6D-F03A-41EE-ACB0-1E2264628350}"/>
              </a:ext>
            </a:extLst>
          </p:cNvPr>
          <p:cNvSpPr/>
          <p:nvPr/>
        </p:nvSpPr>
        <p:spPr>
          <a:xfrm>
            <a:off x="8055053" y="3372482"/>
            <a:ext cx="530653" cy="2359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7E12C2-8565-46B7-82CD-EE70A6DC2134}"/>
              </a:ext>
            </a:extLst>
          </p:cNvPr>
          <p:cNvCxnSpPr>
            <a:cxnSpLocks/>
          </p:cNvCxnSpPr>
          <p:nvPr/>
        </p:nvCxnSpPr>
        <p:spPr>
          <a:xfrm flipH="1">
            <a:off x="4926194" y="3493008"/>
            <a:ext cx="689878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B2DF17-E73B-4AE0-AAB0-1CB758D59FC2}"/>
              </a:ext>
            </a:extLst>
          </p:cNvPr>
          <p:cNvCxnSpPr>
            <a:cxnSpLocks/>
          </p:cNvCxnSpPr>
          <p:nvPr/>
        </p:nvCxnSpPr>
        <p:spPr>
          <a:xfrm flipH="1">
            <a:off x="4926194" y="3176016"/>
            <a:ext cx="6898788" cy="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BDE5F6-9119-412C-B5A4-C5EA2303DAD5}"/>
              </a:ext>
            </a:extLst>
          </p:cNvPr>
          <p:cNvSpPr txBox="1"/>
          <p:nvPr/>
        </p:nvSpPr>
        <p:spPr>
          <a:xfrm>
            <a:off x="11035860" y="2977224"/>
            <a:ext cx="960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1"/>
                </a:solidFill>
              </a:rPr>
              <a:t>ASEAN – 33.33</a:t>
            </a:r>
            <a:endParaRPr lang="en-GB" sz="90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8FF2-FC14-4CB7-ABD2-D70189302B06}"/>
              </a:ext>
            </a:extLst>
          </p:cNvPr>
          <p:cNvSpPr txBox="1"/>
          <p:nvPr/>
        </p:nvSpPr>
        <p:spPr>
          <a:xfrm>
            <a:off x="11077688" y="3282695"/>
            <a:ext cx="917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5"/>
                </a:solidFill>
              </a:rPr>
              <a:t>World – 29.24</a:t>
            </a:r>
            <a:endParaRPr lang="en-GB" sz="900">
              <a:solidFill>
                <a:schemeClr val="accent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D164D-75D4-4BD6-A04B-6E1D399431AA}"/>
              </a:ext>
            </a:extLst>
          </p:cNvPr>
          <p:cNvSpPr txBox="1"/>
          <p:nvPr/>
        </p:nvSpPr>
        <p:spPr>
          <a:xfrm>
            <a:off x="8016377" y="3159585"/>
            <a:ext cx="530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30.60</a:t>
            </a:r>
            <a:endParaRPr lang="en-GB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43B5B6-F402-4D39-AFB0-FF990ABF13C4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The World Bank Group (2020)</a:t>
            </a:r>
          </a:p>
        </p:txBody>
      </p:sp>
    </p:spTree>
    <p:extLst>
      <p:ext uri="{BB962C8B-B14F-4D97-AF65-F5344CB8AC3E}">
        <p14:creationId xmlns:p14="http://schemas.microsoft.com/office/powerpoint/2010/main" val="33509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B95A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243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2042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104083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146008" y="1975721"/>
            <a:ext cx="4139614" cy="290655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URBAN SLUMS CORRELATES WITH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LOW ACCESS TO 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BASIC SANITATION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09324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</a:rPr>
              <a:t>The larger the slum population is, the more likely they lack access to basic sanitation systems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F4C713D-C4F8-3848-A56F-5AE57F63675A}"/>
              </a:ext>
            </a:extLst>
          </p:cNvPr>
          <p:cNvSpPr/>
          <p:nvPr/>
        </p:nvSpPr>
        <p:spPr>
          <a:xfrm>
            <a:off x="8587191" y="5650718"/>
            <a:ext cx="1817914" cy="321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32CCD6-FA38-F44F-86AE-9CB19C28A996}"/>
              </a:ext>
            </a:extLst>
          </p:cNvPr>
          <p:cNvSpPr txBox="1"/>
          <p:nvPr/>
        </p:nvSpPr>
        <p:spPr>
          <a:xfrm>
            <a:off x="5156706" y="6131589"/>
            <a:ext cx="6860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Montserrat Light" pitchFamily="2" charset="77"/>
              </a:rPr>
              <a:t>Correlation between Urban Areas’ Sanitation Level and Urban Poverty among ASEAN Members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695936-835E-2F4B-B448-0FB259AF0885}"/>
              </a:ext>
            </a:extLst>
          </p:cNvPr>
          <p:cNvGrpSpPr>
            <a:grpSpLocks/>
          </p:cNvGrpSpPr>
          <p:nvPr/>
        </p:nvGrpSpPr>
        <p:grpSpPr>
          <a:xfrm>
            <a:off x="5412919" y="1129619"/>
            <a:ext cx="6278337" cy="5017507"/>
            <a:chOff x="6440530" y="1238983"/>
            <a:chExt cx="6259180" cy="501750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B37F7D3-E21B-7345-BE63-C940D79F23CB}"/>
                </a:ext>
              </a:extLst>
            </p:cNvPr>
            <p:cNvCxnSpPr>
              <a:cxnSpLocks/>
            </p:cNvCxnSpPr>
            <p:nvPr/>
          </p:nvCxnSpPr>
          <p:spPr>
            <a:xfrm>
              <a:off x="7047345" y="3851564"/>
              <a:ext cx="4969164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FB4B21-D30C-9C47-987A-E64BF799C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8320" y="1632806"/>
              <a:ext cx="0" cy="432501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A13967-8C8B-0640-8244-7905EAD349CF}"/>
                </a:ext>
              </a:extLst>
            </p:cNvPr>
            <p:cNvSpPr txBox="1"/>
            <p:nvPr/>
          </p:nvSpPr>
          <p:spPr>
            <a:xfrm>
              <a:off x="11368599" y="3869723"/>
              <a:ext cx="1331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solidFill>
                    <a:schemeClr val="accent6">
                      <a:lumMod val="75000"/>
                    </a:schemeClr>
                  </a:solidFill>
                  <a:latin typeface="Montserrat Light" pitchFamily="2" charset="77"/>
                </a:rPr>
                <a:t>Higher </a:t>
              </a:r>
            </a:p>
            <a:p>
              <a:pPr algn="ctr"/>
              <a:r>
                <a:rPr lang="en-GB" sz="800" b="1">
                  <a:solidFill>
                    <a:srgbClr val="666F76"/>
                  </a:solidFill>
                  <a:latin typeface="Montserrat Light" pitchFamily="2" charset="77"/>
                </a:rPr>
                <a:t>slum population</a:t>
              </a:r>
              <a:endParaRPr lang="en-GB" sz="800" b="1">
                <a:solidFill>
                  <a:schemeClr val="accent6">
                    <a:lumMod val="75000"/>
                  </a:schemeClr>
                </a:solidFill>
                <a:latin typeface="Montserrat Light" pitchFamily="2" charset="7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6B4642-4869-2842-B035-DC1FE5B323FE}"/>
                </a:ext>
              </a:extLst>
            </p:cNvPr>
            <p:cNvSpPr txBox="1"/>
            <p:nvPr/>
          </p:nvSpPr>
          <p:spPr>
            <a:xfrm>
              <a:off x="8642002" y="1238983"/>
              <a:ext cx="2052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solidFill>
                    <a:schemeClr val="accent6">
                      <a:lumMod val="75000"/>
                    </a:schemeClr>
                  </a:solidFill>
                  <a:latin typeface="Montserrat Light" pitchFamily="2" charset="77"/>
                </a:rPr>
                <a:t>Higher</a:t>
              </a:r>
            </a:p>
            <a:p>
              <a:pPr algn="ctr"/>
              <a:r>
                <a:rPr lang="en-US" sz="800" b="1">
                  <a:solidFill>
                    <a:schemeClr val="accent6">
                      <a:lumMod val="75000"/>
                    </a:schemeClr>
                  </a:solidFill>
                  <a:latin typeface="Montserrat Light" pitchFamily="2" charset="77"/>
                </a:rPr>
                <a:t>sanitation level</a:t>
              </a:r>
              <a:endParaRPr lang="en-GB" sz="800" b="1">
                <a:solidFill>
                  <a:schemeClr val="accent6">
                    <a:lumMod val="75000"/>
                  </a:schemeClr>
                </a:solidFill>
                <a:latin typeface="Montserrat Light" pitchFamily="2" charset="7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1598B3-5158-E849-8150-1361FEB5C408}"/>
                </a:ext>
              </a:extLst>
            </p:cNvPr>
            <p:cNvSpPr txBox="1"/>
            <p:nvPr/>
          </p:nvSpPr>
          <p:spPr>
            <a:xfrm>
              <a:off x="8844211" y="3718682"/>
              <a:ext cx="1646923" cy="26576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Montserrat Light" pitchFamily="2" charset="77"/>
                </a:rPr>
                <a:t>ASEAN Average</a:t>
              </a:r>
              <a:endParaRPr lang="en-GB" sz="1100" b="1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pic>
          <p:nvPicPr>
            <p:cNvPr id="48" name="Picture 2" descr="Cambodia free icon">
              <a:extLst>
                <a:ext uri="{FF2B5EF4-FFF2-40B4-BE49-F238E27FC236}">
                  <a16:creationId xmlns:a16="http://schemas.microsoft.com/office/drawing/2014/main" id="{580C28A2-B7CD-0C4B-8AC8-617BE4020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0256" y="2146677"/>
              <a:ext cx="536287" cy="53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Indonesia free icon">
              <a:extLst>
                <a:ext uri="{FF2B5EF4-FFF2-40B4-BE49-F238E27FC236}">
                  <a16:creationId xmlns:a16="http://schemas.microsoft.com/office/drawing/2014/main" id="{BAC22366-E56E-5E4C-A7B7-6DF904995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7396" y="4073649"/>
              <a:ext cx="536287" cy="53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Laos free icon">
              <a:extLst>
                <a:ext uri="{FF2B5EF4-FFF2-40B4-BE49-F238E27FC236}">
                  <a16:creationId xmlns:a16="http://schemas.microsoft.com/office/drawing/2014/main" id="{1147E2F5-1FD9-A44A-B105-6EF8914A1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882" y="2637129"/>
              <a:ext cx="536287" cy="53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Myanmar free icon">
              <a:extLst>
                <a:ext uri="{FF2B5EF4-FFF2-40B4-BE49-F238E27FC236}">
                  <a16:creationId xmlns:a16="http://schemas.microsoft.com/office/drawing/2014/main" id="{61E11F83-705C-2144-8B4C-EFE0D7101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132" y="5202878"/>
              <a:ext cx="536287" cy="53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Philippines free icon">
              <a:extLst>
                <a:ext uri="{FF2B5EF4-FFF2-40B4-BE49-F238E27FC236}">
                  <a16:creationId xmlns:a16="http://schemas.microsoft.com/office/drawing/2014/main" id="{CFD80C94-BCD1-D544-9219-1B81965B7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2277" y="4746560"/>
              <a:ext cx="536287" cy="53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6" descr="Thailand free icon">
              <a:extLst>
                <a:ext uri="{FF2B5EF4-FFF2-40B4-BE49-F238E27FC236}">
                  <a16:creationId xmlns:a16="http://schemas.microsoft.com/office/drawing/2014/main" id="{A6D544C1-CF6B-D54E-884E-9FB066727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468" y="1634903"/>
              <a:ext cx="536287" cy="53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8" descr="Vietnam free icon">
              <a:extLst>
                <a:ext uri="{FF2B5EF4-FFF2-40B4-BE49-F238E27FC236}">
                  <a16:creationId xmlns:a16="http://schemas.microsoft.com/office/drawing/2014/main" id="{C4278D8E-3E58-D245-92DB-24C2B5FD9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365" y="3212039"/>
              <a:ext cx="536287" cy="53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A77F352-0D43-9F4A-87B4-C7455E1D7774}"/>
                </a:ext>
              </a:extLst>
            </p:cNvPr>
            <p:cNvSpPr txBox="1"/>
            <p:nvPr/>
          </p:nvSpPr>
          <p:spPr>
            <a:xfrm>
              <a:off x="6440530" y="3842817"/>
              <a:ext cx="1348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solidFill>
                    <a:srgbClr val="666F76"/>
                  </a:solidFill>
                  <a:latin typeface="Montserrat Light" pitchFamily="2" charset="77"/>
                </a:rPr>
                <a:t>Lower </a:t>
              </a:r>
              <a:br>
                <a:rPr lang="en-GB" sz="800" b="1">
                  <a:solidFill>
                    <a:srgbClr val="666F76"/>
                  </a:solidFill>
                  <a:latin typeface="Montserrat Light" pitchFamily="2" charset="77"/>
                </a:rPr>
              </a:br>
              <a:r>
                <a:rPr lang="en-GB" sz="800" b="1">
                  <a:solidFill>
                    <a:srgbClr val="666F76"/>
                  </a:solidFill>
                  <a:latin typeface="Montserrat Light" pitchFamily="2" charset="77"/>
                </a:rPr>
                <a:t>slum population</a:t>
              </a:r>
              <a:endParaRPr lang="en-US" sz="800" b="1">
                <a:solidFill>
                  <a:srgbClr val="666F76"/>
                </a:solidFill>
                <a:latin typeface="Montserrat Light" pitchFamily="2" charset="7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D96E25-0CD6-6548-A5AE-05E8FF0E6959}"/>
                </a:ext>
              </a:extLst>
            </p:cNvPr>
            <p:cNvSpPr txBox="1"/>
            <p:nvPr/>
          </p:nvSpPr>
          <p:spPr>
            <a:xfrm>
              <a:off x="8727959" y="5917936"/>
              <a:ext cx="1880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>
                  <a:solidFill>
                    <a:schemeClr val="accent6">
                      <a:lumMod val="75000"/>
                    </a:schemeClr>
                  </a:solidFill>
                  <a:latin typeface="Montserrat Light" pitchFamily="2" charset="77"/>
                </a:rPr>
                <a:t>Lower</a:t>
              </a:r>
            </a:p>
            <a:p>
              <a:pPr algn="ctr"/>
              <a:r>
                <a:rPr lang="en-US" sz="800" b="1">
                  <a:solidFill>
                    <a:schemeClr val="accent6">
                      <a:lumMod val="75000"/>
                    </a:schemeClr>
                  </a:solidFill>
                  <a:latin typeface="Montserrat Light" pitchFamily="2" charset="77"/>
                </a:rPr>
                <a:t>sanitation level</a:t>
              </a:r>
              <a:endParaRPr lang="en-GB" sz="800" b="1">
                <a:solidFill>
                  <a:schemeClr val="accent6">
                    <a:lumMod val="75000"/>
                  </a:schemeClr>
                </a:solidFill>
                <a:latin typeface="Montserrat Light" pitchFamily="2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9D8EE8-38DC-426A-881E-19CD32A6992A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The World Bank (2020), JPM (2019)</a:t>
            </a:r>
          </a:p>
        </p:txBody>
      </p:sp>
    </p:spTree>
    <p:extLst>
      <p:ext uri="{BB962C8B-B14F-4D97-AF65-F5344CB8AC3E}">
        <p14:creationId xmlns:p14="http://schemas.microsoft.com/office/powerpoint/2010/main" val="3950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Pentagon 17">
            <a:extLst>
              <a:ext uri="{FF2B5EF4-FFF2-40B4-BE49-F238E27FC236}">
                <a16:creationId xmlns:a16="http://schemas.microsoft.com/office/drawing/2014/main" id="{A5184C47-F5EE-8C41-971B-F97C68DE8C6D}"/>
              </a:ext>
            </a:extLst>
          </p:cNvPr>
          <p:cNvSpPr/>
          <p:nvPr/>
        </p:nvSpPr>
        <p:spPr>
          <a:xfrm>
            <a:off x="82311" y="-42474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>
              <a:latin typeface="Montserrat Black" panose="00000A00000000000000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6A96EF4-A6DF-BE4E-A397-B7A5A5CE86C4}"/>
              </a:ext>
            </a:extLst>
          </p:cNvPr>
          <p:cNvSpPr/>
          <p:nvPr/>
        </p:nvSpPr>
        <p:spPr>
          <a:xfrm>
            <a:off x="0" y="-55326"/>
            <a:ext cx="4493623" cy="6962083"/>
          </a:xfrm>
          <a:prstGeom prst="homePlate">
            <a:avLst>
              <a:gd name="adj" fmla="val 31700"/>
            </a:avLst>
          </a:prstGeom>
          <a:solidFill>
            <a:schemeClr val="accent4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2300" b="1">
              <a:latin typeface="Montserrat Black" panose="00000A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14:cNvPr>
              <p14:cNvContentPartPr/>
              <p14:nvPr/>
            </p14:nvContentPartPr>
            <p14:xfrm>
              <a:off x="4094530" y="104313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A3329-1456-4CCB-88D9-F72D3C4B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530" y="9801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oogle Shape;143;p32">
            <a:extLst>
              <a:ext uri="{FF2B5EF4-FFF2-40B4-BE49-F238E27FC236}">
                <a16:creationId xmlns:a16="http://schemas.microsoft.com/office/drawing/2014/main" id="{91BFA70B-4F20-A842-B375-A85E4FC7324A}"/>
              </a:ext>
            </a:extLst>
          </p:cNvPr>
          <p:cNvPicPr preferRelativeResize="0"/>
          <p:nvPr/>
        </p:nvPicPr>
        <p:blipFill>
          <a:blip r:embed="rId5">
            <a:alphaModFix/>
            <a:lum bright="70000" contrast="-70000"/>
          </a:blip>
          <a:stretch>
            <a:fillRect/>
          </a:stretch>
        </p:blipFill>
        <p:spPr>
          <a:xfrm>
            <a:off x="146008" y="-84217"/>
            <a:ext cx="1994723" cy="91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EB33E9-1670-2744-ABBA-119BE2E3F05F}"/>
              </a:ext>
            </a:extLst>
          </p:cNvPr>
          <p:cNvSpPr/>
          <p:nvPr/>
        </p:nvSpPr>
        <p:spPr>
          <a:xfrm>
            <a:off x="114124" y="269124"/>
            <a:ext cx="2058489" cy="26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500" b="1">
                <a:solidFill>
                  <a:schemeClr val="tx1"/>
                </a:solidFill>
                <a:latin typeface="Montserrat ExtraBold" pitchFamily="2" charset="77"/>
              </a:rPr>
              <a:t>THE FALLOUT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14:cNvPr>
              <p14:cNvContentPartPr/>
              <p14:nvPr/>
            </p14:nvContentPartPr>
            <p14:xfrm>
              <a:off x="12920503" y="8882743"/>
              <a:ext cx="173520" cy="33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BE9CBD-39D3-9D43-ADDE-85E00B92E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2503" y="8774743"/>
                <a:ext cx="38916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37E643DA-9DE6-694A-A4E6-60D736BA6ABD}"/>
              </a:ext>
            </a:extLst>
          </p:cNvPr>
          <p:cNvSpPr txBox="1">
            <a:spLocks/>
          </p:cNvSpPr>
          <p:nvPr/>
        </p:nvSpPr>
        <p:spPr>
          <a:xfrm>
            <a:off x="177004" y="2568890"/>
            <a:ext cx="4139614" cy="2616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 u="sng">
                <a:solidFill>
                  <a:schemeClr val="bg1"/>
                </a:solidFill>
                <a:latin typeface="Montserrat Black" panose="00000A00000000000000" pitchFamily="2" charset="0"/>
              </a:rPr>
              <a:t>1</a:t>
            </a:r>
            <a:r>
              <a:rPr lang="en-US" sz="2000" b="1" u="sng" baseline="30000">
                <a:solidFill>
                  <a:schemeClr val="bg1"/>
                </a:solidFill>
                <a:latin typeface="Montserrat Black" panose="00000A00000000000000" pitchFamily="2" charset="0"/>
              </a:rPr>
              <a:t>st</a:t>
            </a:r>
            <a:r>
              <a:rPr lang="en-US" sz="2000" b="1" u="sng">
                <a:solidFill>
                  <a:schemeClr val="bg1"/>
                </a:solidFill>
                <a:latin typeface="Montserrat Black" panose="00000A00000000000000" pitchFamily="2" charset="0"/>
              </a:rPr>
              <a:t> Root Cause</a:t>
            </a:r>
          </a:p>
          <a:p>
            <a:pPr>
              <a:lnSpc>
                <a:spcPct val="100000"/>
              </a:lnSpc>
            </a:pPr>
            <a:endParaRPr lang="en-US" sz="2000" b="1" u="sng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ED29DE-2257-42AA-B7C1-33701F73FD56}"/>
              </a:ext>
            </a:extLst>
          </p:cNvPr>
          <p:cNvSpPr txBox="1">
            <a:spLocks/>
          </p:cNvSpPr>
          <p:nvPr/>
        </p:nvSpPr>
        <p:spPr>
          <a:xfrm>
            <a:off x="5075620" y="406906"/>
            <a:ext cx="7093245" cy="62446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4"/>
                </a:solidFill>
                <a:latin typeface="Montserrat" pitchFamily="2" charset="77"/>
                <a:sym typeface="Wingdings" pitchFamily="2" charset="2"/>
              </a:rPr>
              <a:t>Low-income slum dwellers face high constraints while living in urban cities across ASEAN members</a:t>
            </a:r>
            <a:endParaRPr lang="en-US" sz="2000" b="1">
              <a:solidFill>
                <a:schemeClr val="accent4"/>
              </a:solidFill>
              <a:latin typeface="Montserrat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1D137-06F2-4222-B59D-D6FB866F96B5}"/>
              </a:ext>
            </a:extLst>
          </p:cNvPr>
          <p:cNvCxnSpPr>
            <a:cxnSpLocks/>
          </p:cNvCxnSpPr>
          <p:nvPr/>
        </p:nvCxnSpPr>
        <p:spPr>
          <a:xfrm>
            <a:off x="5016512" y="407785"/>
            <a:ext cx="0" cy="62446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4350471C-790E-B848-9350-7C24BA7B21C0}"/>
              </a:ext>
            </a:extLst>
          </p:cNvPr>
          <p:cNvSpPr txBox="1">
            <a:spLocks/>
          </p:cNvSpPr>
          <p:nvPr/>
        </p:nvSpPr>
        <p:spPr>
          <a:xfrm>
            <a:off x="146008" y="3462005"/>
            <a:ext cx="4398862" cy="2616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bg1"/>
                </a:solidFill>
                <a:latin typeface="Montserrat Black" panose="00000A00000000000000" pitchFamily="2" charset="0"/>
              </a:rPr>
              <a:t>ACCESS HINDRANCE DUE TO </a:t>
            </a:r>
          </a:p>
          <a:p>
            <a:pPr>
              <a:lnSpc>
                <a:spcPct val="100000"/>
              </a:lnSpc>
            </a:pPr>
            <a:r>
              <a:rPr lang="en-US" sz="2500" b="1">
                <a:solidFill>
                  <a:schemeClr val="accent5"/>
                </a:solidFill>
                <a:latin typeface="Montserrat Black" panose="00000A00000000000000" pitchFamily="2" charset="0"/>
              </a:rPr>
              <a:t>LOW INCOMES </a:t>
            </a:r>
          </a:p>
          <a:p>
            <a:pPr>
              <a:lnSpc>
                <a:spcPct val="100000"/>
              </a:lnSpc>
            </a:pPr>
            <a:endParaRPr lang="en-US" sz="2500" b="1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16EAE6-DE2A-214C-8EB9-15CF195840B5}"/>
              </a:ext>
            </a:extLst>
          </p:cNvPr>
          <p:cNvSpPr txBox="1"/>
          <p:nvPr/>
        </p:nvSpPr>
        <p:spPr>
          <a:xfrm>
            <a:off x="4964343" y="1802672"/>
            <a:ext cx="210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Montserrat ExtraBold" panose="00000900000000000000" pitchFamily="2" charset="0"/>
              </a:rPr>
              <a:t>35%</a:t>
            </a:r>
            <a:endParaRPr lang="en-GB" sz="4000">
              <a:latin typeface="Montserrat ExtraBold" panose="000009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438506-704D-5443-9F4B-D945ABBF8B58}"/>
              </a:ext>
            </a:extLst>
          </p:cNvPr>
          <p:cNvSpPr txBox="1"/>
          <p:nvPr/>
        </p:nvSpPr>
        <p:spPr>
          <a:xfrm>
            <a:off x="4944284" y="2512336"/>
            <a:ext cx="3511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Montserrat Medium" panose="00000600000000000000" pitchFamily="2" charset="0"/>
              </a:rPr>
              <a:t>of urban poverty population in developing countries live in Southeast Asia</a:t>
            </a:r>
            <a:endParaRPr lang="en-GB" sz="1600">
              <a:latin typeface="Montserrat Medium" panose="00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69F14-68F1-A543-B3DD-39F737F36180}"/>
              </a:ext>
            </a:extLst>
          </p:cNvPr>
          <p:cNvSpPr txBox="1"/>
          <p:nvPr/>
        </p:nvSpPr>
        <p:spPr>
          <a:xfrm>
            <a:off x="4954559" y="4153906"/>
            <a:ext cx="2104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Montserrat ExtraBold" panose="00000900000000000000" pitchFamily="2" charset="0"/>
              </a:rPr>
              <a:t>1/3</a:t>
            </a:r>
            <a:endParaRPr lang="en-GB" sz="4000">
              <a:latin typeface="Montserrat ExtraBold" panose="000009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852DF8-8DBE-964E-B548-1F366855638F}"/>
              </a:ext>
            </a:extLst>
          </p:cNvPr>
          <p:cNvSpPr txBox="1"/>
          <p:nvPr/>
        </p:nvSpPr>
        <p:spPr>
          <a:xfrm>
            <a:off x="4944284" y="4880216"/>
            <a:ext cx="351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Montserrat Medium" panose="00000600000000000000" pitchFamily="2" charset="0"/>
              </a:rPr>
              <a:t>of them are among the poorest population in urban cities</a:t>
            </a:r>
            <a:endParaRPr lang="en-GB" sz="1600">
              <a:latin typeface="Montserrat Medium" panose="00000600000000000000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F11336-1464-1B4A-ADF9-90F950C15C28}"/>
              </a:ext>
            </a:extLst>
          </p:cNvPr>
          <p:cNvGrpSpPr/>
          <p:nvPr/>
        </p:nvGrpSpPr>
        <p:grpSpPr>
          <a:xfrm>
            <a:off x="5738542" y="4181966"/>
            <a:ext cx="1175958" cy="555932"/>
            <a:chOff x="1313135" y="1254042"/>
            <a:chExt cx="1385282" cy="692642"/>
          </a:xfrm>
        </p:grpSpPr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3A38B87B-A80E-2045-9333-2CBC3BF64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3135" y="1254042"/>
              <a:ext cx="692641" cy="692641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0042A745-8331-B14E-A757-F6DA7561D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59456" y="1254043"/>
              <a:ext cx="692641" cy="692641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6A78E9C0-C403-4545-8AF8-1E6EABB87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05776" y="1254042"/>
              <a:ext cx="692641" cy="692641"/>
            </a:xfrm>
            <a:prstGeom prst="rect">
              <a:avLst/>
            </a:prstGeom>
          </p:spPr>
        </p:pic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BEB24-7C92-F840-914B-297549E79E9A}"/>
              </a:ext>
            </a:extLst>
          </p:cNvPr>
          <p:cNvCxnSpPr>
            <a:cxnSpLocks/>
          </p:cNvCxnSpPr>
          <p:nvPr/>
        </p:nvCxnSpPr>
        <p:spPr>
          <a:xfrm flipH="1">
            <a:off x="4799240" y="1561157"/>
            <a:ext cx="7100744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11F546-1150-D349-AE4B-850D93BCC7B5}"/>
              </a:ext>
            </a:extLst>
          </p:cNvPr>
          <p:cNvCxnSpPr>
            <a:cxnSpLocks/>
          </p:cNvCxnSpPr>
          <p:nvPr/>
        </p:nvCxnSpPr>
        <p:spPr>
          <a:xfrm flipH="1">
            <a:off x="4755727" y="3667198"/>
            <a:ext cx="3593884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2610FFB-6E85-4442-B855-0BBFC7032A15}"/>
              </a:ext>
            </a:extLst>
          </p:cNvPr>
          <p:cNvCxnSpPr>
            <a:cxnSpLocks/>
          </p:cNvCxnSpPr>
          <p:nvPr/>
        </p:nvCxnSpPr>
        <p:spPr>
          <a:xfrm flipV="1">
            <a:off x="8373727" y="1580829"/>
            <a:ext cx="0" cy="4227742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9CB9A1-6A03-D046-97FE-43E0A1674392}"/>
              </a:ext>
            </a:extLst>
          </p:cNvPr>
          <p:cNvSpPr txBox="1"/>
          <p:nvPr/>
        </p:nvSpPr>
        <p:spPr>
          <a:xfrm>
            <a:off x="8430436" y="2939711"/>
            <a:ext cx="357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Montserrat ExtraBold" panose="00000900000000000000" pitchFamily="2" charset="0"/>
              </a:rPr>
              <a:t>$3.20 - $5.50</a:t>
            </a:r>
            <a:endParaRPr lang="en-GB" sz="4000">
              <a:latin typeface="Montserrat ExtraBold" panose="000009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C80B5C-94E1-FD4C-AFBB-836CF1AC7ABB}"/>
              </a:ext>
            </a:extLst>
          </p:cNvPr>
          <p:cNvSpPr txBox="1"/>
          <p:nvPr/>
        </p:nvSpPr>
        <p:spPr>
          <a:xfrm>
            <a:off x="8466131" y="3647597"/>
            <a:ext cx="357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Montserrat Medium" panose="00000600000000000000" pitchFamily="2" charset="0"/>
              </a:rPr>
              <a:t>The daily living poverty lines in low &amp; middle-income countries</a:t>
            </a:r>
            <a:endParaRPr lang="en-GB" sz="1600">
              <a:latin typeface="Montserrat Medium" panose="00000600000000000000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EA8D16-C2A1-574D-A780-3F76635E47A7}"/>
              </a:ext>
            </a:extLst>
          </p:cNvPr>
          <p:cNvCxnSpPr>
            <a:cxnSpLocks/>
          </p:cNvCxnSpPr>
          <p:nvPr/>
        </p:nvCxnSpPr>
        <p:spPr>
          <a:xfrm flipH="1">
            <a:off x="4799239" y="5808571"/>
            <a:ext cx="7100744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F3DA4CF-0A97-F446-8F97-CCDFF0A15161}"/>
              </a:ext>
            </a:extLst>
          </p:cNvPr>
          <p:cNvSpPr/>
          <p:nvPr/>
        </p:nvSpPr>
        <p:spPr>
          <a:xfrm>
            <a:off x="3190578" y="6584656"/>
            <a:ext cx="4939188" cy="338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>
                <a:solidFill>
                  <a:schemeClr val="tx1"/>
                </a:solidFill>
                <a:latin typeface="Montserrat Light" pitchFamily="2" charset="77"/>
              </a:rPr>
              <a:t>Source: ADB (2017), The World Bank Group (2018)</a:t>
            </a:r>
          </a:p>
        </p:txBody>
      </p:sp>
    </p:spTree>
    <p:extLst>
      <p:ext uri="{BB962C8B-B14F-4D97-AF65-F5344CB8AC3E}">
        <p14:creationId xmlns:p14="http://schemas.microsoft.com/office/powerpoint/2010/main" val="277335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lsen Analytics">
      <a:dk1>
        <a:sysClr val="windowText" lastClr="000000"/>
      </a:dk1>
      <a:lt1>
        <a:sysClr val="window" lastClr="FFFFFF"/>
      </a:lt1>
      <a:dk2>
        <a:srgbClr val="000000"/>
      </a:dk2>
      <a:lt2>
        <a:srgbClr val="707276"/>
      </a:lt2>
      <a:accent1>
        <a:srgbClr val="00AEEF"/>
      </a:accent1>
      <a:accent2>
        <a:srgbClr val="B21DAC"/>
      </a:accent2>
      <a:accent3>
        <a:srgbClr val="8DC63F"/>
      </a:accent3>
      <a:accent4>
        <a:srgbClr val="FFB100"/>
      </a:accent4>
      <a:accent5>
        <a:srgbClr val="DC0015"/>
      </a:accent5>
      <a:accent6>
        <a:srgbClr val="8B95A6"/>
      </a:accent6>
      <a:hlink>
        <a:srgbClr val="B21DAC"/>
      </a:hlink>
      <a:folHlink>
        <a:srgbClr val="DC0015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5110</Words>
  <Application>Microsoft Office PowerPoint</Application>
  <PresentationFormat>Widescreen</PresentationFormat>
  <Paragraphs>621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Montserrat</vt:lpstr>
      <vt:lpstr>Montserrat Black</vt:lpstr>
      <vt:lpstr>Montserrat ExtraBold</vt:lpstr>
      <vt:lpstr>Montserrat Light</vt:lpstr>
      <vt:lpstr>Montserrat Medium</vt:lpstr>
      <vt:lpstr>Montserrat SemiBold</vt:lpstr>
      <vt:lpstr>Times New Roman</vt:lpstr>
      <vt:lpstr>office theme</vt:lpstr>
      <vt:lpstr> URBAN SLUMS INCLUSION: A DIGITALIZED APPROACH FOR BETTER SANITATION ACCESS    Halting slums’ continuum through low-cost digitalized footprints to improve sanitation access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Nguyen Thanh</dc:creator>
  <cp:lastModifiedBy>Hung, Nguyen Thanh</cp:lastModifiedBy>
  <cp:revision>2</cp:revision>
  <dcterms:created xsi:type="dcterms:W3CDTF">2021-06-23T14:30:08Z</dcterms:created>
  <dcterms:modified xsi:type="dcterms:W3CDTF">2021-08-26T13:32:58Z</dcterms:modified>
</cp:coreProperties>
</file>