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8"/>
  </p:notesMasterIdLst>
  <p:sldIdLst>
    <p:sldId id="256" r:id="rId2"/>
    <p:sldId id="257" r:id="rId3"/>
    <p:sldId id="259" r:id="rId4"/>
    <p:sldId id="261" r:id="rId5"/>
    <p:sldId id="295" r:id="rId6"/>
    <p:sldId id="297" r:id="rId7"/>
    <p:sldId id="296" r:id="rId8"/>
    <p:sldId id="299" r:id="rId9"/>
    <p:sldId id="300" r:id="rId10"/>
    <p:sldId id="301" r:id="rId11"/>
    <p:sldId id="302" r:id="rId12"/>
    <p:sldId id="258" r:id="rId13"/>
    <p:sldId id="260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</p:sldIdLst>
  <p:sldSz cx="9144000" cy="5143500" type="screen16x9"/>
  <p:notesSz cx="6858000" cy="9144000"/>
  <p:embeddedFontLst>
    <p:embeddedFont>
      <p:font typeface="Raleway" panose="020B0604020202020204" charset="0"/>
      <p:regular r:id="rId49"/>
      <p:bold r:id="rId50"/>
      <p:italic r:id="rId51"/>
      <p:boldItalic r:id="rId52"/>
    </p:embeddedFont>
    <p:embeddedFont>
      <p:font typeface="Lato" panose="020B0604020202020204" charset="0"/>
      <p:regular r:id="rId53"/>
      <p:bold r:id="rId54"/>
      <p:italic r:id="rId55"/>
      <p:boldItalic r:id="rId56"/>
    </p:embeddedFont>
    <p:embeddedFont>
      <p:font typeface="Montserrat" panose="020B0604020202020204" charset="0"/>
      <p:regular r:id="rId57"/>
      <p:bold r:id="rId58"/>
      <p:italic r:id="rId59"/>
      <p:boldItalic r:id="rId60"/>
    </p:embeddedFont>
    <p:embeddedFont>
      <p:font typeface="Georgia" panose="02040502050405020303" pitchFamily="18" charset="0"/>
      <p:regular r:id="rId61"/>
      <p:bold r:id="rId62"/>
      <p:italic r:id="rId63"/>
      <p:boldItalic r:id="rId64"/>
    </p:embeddedFont>
    <p:embeddedFont>
      <p:font typeface="Lato Light" panose="020B0604020202020204" charset="0"/>
      <p:regular r:id="rId65"/>
      <p:bold r:id="rId66"/>
      <p:italic r:id="rId67"/>
      <p:boldItalic r:id="rId68"/>
    </p:embeddedFont>
    <p:embeddedFont>
      <p:font typeface="Calibri" panose="020F0502020204030204" pitchFamily="3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5.fntdata"/><Relationship Id="rId68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font" Target="fonts/font18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72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font" Target="fonts/font2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893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604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566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525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656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931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476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967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579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696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512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07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186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154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057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226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179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975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149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9867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217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59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676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540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447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489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aa6d39ba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aa6d39ba0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9971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aa6d39ba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aa6d39ba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0924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aa6d39ba0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aa6d39ba0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1881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aaa6d39ba0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aaa6d39ba0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9864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aa6d39ba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aa6d39ba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4347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aaa6d39ba0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aaa6d39ba0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5413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aaa6d39ba0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aaa6d39ba0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57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2092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aa6d39ba0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aa6d39ba0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0439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aaa6d39ba0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aaa6d39ba0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5213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2355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0258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8038cf96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8038cf96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673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43b3862eb_156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143b3862eb_156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9914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613746237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613746237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52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117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71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36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21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36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lato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2347201" y="2656800"/>
            <a:ext cx="5034524" cy="126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Apache Hop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3315"/>
            <a:ext cx="2423672" cy="2428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phần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036799"/>
            <a:ext cx="8027100" cy="3973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sz="2000" dirty="0" smtClean="0">
                <a:latin typeface="+mn-lt"/>
              </a:rPr>
              <a:t>Workflow: </a:t>
            </a:r>
          </a:p>
          <a:p>
            <a:pPr marL="114300" lvl="0" indent="0">
              <a:buNone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- </a:t>
            </a:r>
            <a:r>
              <a:rPr lang="en-US" sz="2000" dirty="0" err="1" smtClean="0">
                <a:latin typeface="+mn-lt"/>
              </a:rPr>
              <a:t>Tập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hợp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các</a:t>
            </a:r>
            <a:r>
              <a:rPr lang="en-US" sz="2000" dirty="0" smtClean="0">
                <a:latin typeface="+mn-lt"/>
              </a:rPr>
              <a:t> action, </a:t>
            </a:r>
            <a:r>
              <a:rPr lang="en-US" sz="2000" dirty="0" err="1" smtClean="0">
                <a:latin typeface="+mn-lt"/>
              </a:rPr>
              <a:t>liên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kết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giữa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chúng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là</a:t>
            </a:r>
            <a:r>
              <a:rPr lang="en-US" sz="2000" dirty="0" smtClean="0">
                <a:latin typeface="+mn-lt"/>
              </a:rPr>
              <a:t> hop.</a:t>
            </a:r>
          </a:p>
          <a:p>
            <a:pPr marL="114300" lvl="0" indent="0">
              <a:buNone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- </a:t>
            </a:r>
            <a:r>
              <a:rPr lang="en-US" sz="2000" dirty="0" err="1" smtClean="0">
                <a:latin typeface="+mn-lt"/>
              </a:rPr>
              <a:t>Có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chức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năng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thực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hiện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các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điều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phối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luồng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công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việc</a:t>
            </a:r>
            <a:r>
              <a:rPr lang="en-US" sz="2000" dirty="0" smtClean="0">
                <a:latin typeface="+mn-lt"/>
              </a:rPr>
              <a:t>: </a:t>
            </a:r>
            <a:r>
              <a:rPr lang="vi-VN" sz="2000" dirty="0" smtClean="0">
                <a:latin typeface="+mn-lt"/>
              </a:rPr>
              <a:t>chuẩn </a:t>
            </a:r>
            <a:r>
              <a:rPr lang="vi-VN" sz="2000" dirty="0">
                <a:latin typeface="+mn-lt"/>
              </a:rPr>
              <a:t>bị </a:t>
            </a:r>
            <a:r>
              <a:rPr lang="en-US" sz="2000" dirty="0" smtClean="0">
                <a:latin typeface="+mn-lt"/>
              </a:rPr>
              <a:t> </a:t>
            </a:r>
            <a:r>
              <a:rPr lang="vi-VN" sz="2000" dirty="0" smtClean="0">
                <a:latin typeface="+mn-lt"/>
              </a:rPr>
              <a:t>môi </a:t>
            </a:r>
            <a:r>
              <a:rPr lang="vi-VN" sz="2000" dirty="0">
                <a:latin typeface="+mn-lt"/>
              </a:rPr>
              <a:t>trường, tìm nạp các tệp từ xa, thực hiện xử lý lỗi và thực thi các </a:t>
            </a:r>
            <a:r>
              <a:rPr lang="en-US" sz="2000" dirty="0" smtClean="0">
                <a:latin typeface="+mn-lt"/>
              </a:rPr>
              <a:t>workflow </a:t>
            </a:r>
            <a:r>
              <a:rPr lang="en-US" sz="2000" dirty="0" err="1" smtClean="0">
                <a:latin typeface="+mn-lt"/>
              </a:rPr>
              <a:t>và</a:t>
            </a:r>
            <a:r>
              <a:rPr lang="en-US" sz="2000" dirty="0" smtClean="0">
                <a:latin typeface="+mn-lt"/>
              </a:rPr>
              <a:t> pipeline con.</a:t>
            </a:r>
          </a:p>
          <a:p>
            <a:pPr marL="114300" lvl="0" indent="0">
              <a:buNone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-  </a:t>
            </a:r>
            <a:r>
              <a:rPr lang="en-US" sz="2000" dirty="0" err="1" smtClean="0">
                <a:latin typeface="+mn-lt"/>
              </a:rPr>
              <a:t>Thực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hiện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theo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thứ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tự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tuần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tự</a:t>
            </a:r>
            <a:endParaRPr lang="en-US" sz="2000" dirty="0" smtClean="0">
              <a:latin typeface="+mn-lt"/>
            </a:endParaRPr>
          </a:p>
          <a:p>
            <a:pPr marL="114300" lvl="0" indent="0">
              <a:buNone/>
            </a:pPr>
            <a:r>
              <a:rPr lang="en-US" sz="2000" dirty="0">
                <a:latin typeface="+mn-lt"/>
              </a:rPr>
              <a:t> </a:t>
            </a:r>
            <a:endParaRPr lang="en-US" sz="2000" dirty="0" smtClean="0">
              <a:latin typeface="+mn-lt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043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phần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036799"/>
            <a:ext cx="8027100" cy="3973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sz="2000" dirty="0" smtClean="0">
                <a:latin typeface="+mn-lt"/>
              </a:rPr>
              <a:t>Workflow: </a:t>
            </a:r>
          </a:p>
          <a:p>
            <a:pPr marL="114300" lvl="0" indent="0">
              <a:buNone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- </a:t>
            </a:r>
            <a:r>
              <a:rPr lang="en-US" sz="2000" dirty="0" err="1" smtClean="0">
                <a:latin typeface="+mn-lt"/>
              </a:rPr>
              <a:t>Thường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không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thực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hiện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trực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tiếp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trên</a:t>
            </a:r>
            <a:r>
              <a:rPr lang="en-US" sz="2000" dirty="0">
                <a:latin typeface="+mn-lt"/>
              </a:rPr>
              <a:t> data, </a:t>
            </a:r>
            <a:r>
              <a:rPr lang="en-US" sz="2000" dirty="0" err="1">
                <a:latin typeface="+mn-lt"/>
              </a:rPr>
              <a:t>mà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chỉ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trên</a:t>
            </a:r>
            <a:r>
              <a:rPr lang="en-US" sz="2000" dirty="0">
                <a:latin typeface="+mn-lt"/>
              </a:rPr>
              <a:t> metadata</a:t>
            </a:r>
          </a:p>
          <a:p>
            <a:pPr marL="114300" lvl="0" indent="0">
              <a:buNone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-  </a:t>
            </a:r>
            <a:r>
              <a:rPr lang="en-US" sz="2000" dirty="0" err="1">
                <a:latin typeface="+mn-lt"/>
              </a:rPr>
              <a:t>Có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một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điểm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bắt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đầu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nhưng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có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thể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có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nhiều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điểm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kết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thúc</a:t>
            </a:r>
            <a:r>
              <a:rPr lang="en-US" sz="2000" dirty="0" smtClean="0">
                <a:latin typeface="+mn-lt"/>
              </a:rPr>
              <a:t>.</a:t>
            </a:r>
          </a:p>
          <a:p>
            <a:pPr marL="114300" lvl="0" indent="0">
              <a:buNone/>
            </a:pPr>
            <a:r>
              <a:rPr lang="en-US" sz="2000" dirty="0" smtClean="0">
                <a:latin typeface="+mn-lt"/>
              </a:rPr>
              <a:t> -  Hop </a:t>
            </a:r>
            <a:r>
              <a:rPr lang="en-US" sz="2000" dirty="0" err="1" smtClean="0">
                <a:latin typeface="+mn-lt"/>
              </a:rPr>
              <a:t>không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truyền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dữ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liệu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mà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chỉ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trả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về</a:t>
            </a:r>
            <a:r>
              <a:rPr lang="en-US" sz="2000" dirty="0" smtClean="0">
                <a:latin typeface="+mn-lt"/>
              </a:rPr>
              <a:t> success/failure, </a:t>
            </a:r>
            <a:r>
              <a:rPr lang="en-US" sz="2000" dirty="0" err="1" smtClean="0">
                <a:latin typeface="+mn-lt"/>
              </a:rPr>
              <a:t>dùng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để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định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tuyến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trong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quá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trình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chạy</a:t>
            </a:r>
            <a:r>
              <a:rPr lang="en-US" sz="2000" dirty="0">
                <a:latin typeface="+mn-lt"/>
              </a:rPr>
              <a:t>.</a:t>
            </a:r>
            <a:endParaRPr lang="en-US" sz="2000" dirty="0" smtClean="0">
              <a:latin typeface="+mn-lt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0659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916025" y="44034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Hello!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916025" y="146846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</a:rPr>
              <a:t>I am Jayden Smith</a:t>
            </a:r>
            <a:endParaRPr sz="4800" b="1">
              <a:solidFill>
                <a:schemeClr val="accent1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916025" y="2473256"/>
            <a:ext cx="55611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 can find me at: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@username</a:t>
            </a:r>
            <a:endParaRPr sz="2400"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l="23496" r="23501"/>
          <a:stretch/>
        </p:blipFill>
        <p:spPr>
          <a:xfrm>
            <a:off x="7354175" y="0"/>
            <a:ext cx="1789826" cy="50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893700" y="2675"/>
            <a:ext cx="2483700" cy="234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778225" y="2383444"/>
            <a:ext cx="662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4294967295"/>
          </p:nvPr>
        </p:nvSpPr>
        <p:spPr>
          <a:xfrm>
            <a:off x="778225" y="3697313"/>
            <a:ext cx="662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276606" y="336278"/>
            <a:ext cx="1717876" cy="1676832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893625" y="1714500"/>
            <a:ext cx="313680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2"/>
          </p:nvPr>
        </p:nvSpPr>
        <p:spPr>
          <a:xfrm>
            <a:off x="4219453" y="1714500"/>
            <a:ext cx="313680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3386401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3"/>
          </p:nvPr>
        </p:nvSpPr>
        <p:spPr>
          <a:xfrm>
            <a:off x="5879102" y="1600200"/>
            <a:ext cx="23712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893700" y="978844"/>
            <a:ext cx="3094800" cy="6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picture is worth a thousand words</a:t>
            </a:r>
            <a:endParaRPr sz="240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893700" y="1771650"/>
            <a:ext cx="3094800" cy="16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l="32845"/>
          <a:stretch/>
        </p:blipFill>
        <p:spPr>
          <a:xfrm>
            <a:off x="4612500" y="0"/>
            <a:ext cx="4531499" cy="506446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0" y="3214294"/>
            <a:ext cx="7352400" cy="12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4294967295"/>
          </p:nvPr>
        </p:nvSpPr>
        <p:spPr>
          <a:xfrm>
            <a:off x="924125" y="3385744"/>
            <a:ext cx="5796000" cy="5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4294967295"/>
          </p:nvPr>
        </p:nvSpPr>
        <p:spPr>
          <a:xfrm>
            <a:off x="924125" y="3809513"/>
            <a:ext cx="57960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72" name="Google Shape;172;p22"/>
          <p:cNvSpPr/>
          <p:nvPr/>
        </p:nvSpPr>
        <p:spPr>
          <a:xfrm>
            <a:off x="0" y="4444375"/>
            <a:ext cx="9240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924117" y="4444375"/>
            <a:ext cx="64284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893700" y="6060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 rot="-3201117">
            <a:off x="4056175" y="2429298"/>
            <a:ext cx="1193169" cy="1210239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7800" lvl="0" indent="-177800" algn="ctr" rtl="0">
              <a:spcBef>
                <a:spcPts val="0"/>
              </a:spcBef>
              <a:spcAft>
                <a:spcPts val="0"/>
              </a:spcAft>
              <a:buFont typeface="Georgia"/>
              <a:buNone/>
            </a:pPr>
            <a:endParaRPr/>
          </a:p>
        </p:txBody>
      </p:sp>
      <p:grpSp>
        <p:nvGrpSpPr>
          <p:cNvPr id="181" name="Google Shape;181;p23"/>
          <p:cNvGrpSpPr/>
          <p:nvPr/>
        </p:nvGrpSpPr>
        <p:grpSpPr>
          <a:xfrm>
            <a:off x="4296084" y="2105910"/>
            <a:ext cx="2753137" cy="2924644"/>
            <a:chOff x="4184863" y="1520198"/>
            <a:chExt cx="2958454" cy="3298347"/>
          </a:xfrm>
        </p:grpSpPr>
        <p:sp>
          <p:nvSpPr>
            <p:cNvPr id="182" name="Google Shape;182;p23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CFE2F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23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23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chemeClr val="accent5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3061056" y="694700"/>
            <a:ext cx="3065002" cy="2857759"/>
            <a:chOff x="2857731" y="-71332"/>
            <a:chExt cx="3293577" cy="3222916"/>
          </a:xfrm>
        </p:grpSpPr>
        <p:sp>
          <p:nvSpPr>
            <p:cNvPr id="186" name="Google Shape;186;p23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9FC5E8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23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23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89" name="Google Shape;189;p23"/>
          <p:cNvGrpSpPr/>
          <p:nvPr/>
        </p:nvGrpSpPr>
        <p:grpSpPr>
          <a:xfrm>
            <a:off x="2225522" y="2251748"/>
            <a:ext cx="3186777" cy="2768524"/>
            <a:chOff x="1959887" y="1684671"/>
            <a:chExt cx="3424433" cy="3122279"/>
          </a:xfrm>
        </p:grpSpPr>
        <p:sp>
          <p:nvSpPr>
            <p:cNvPr id="190" name="Google Shape;190;p23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FCE5CD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1" name="Google Shape;191;p23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2" name="Google Shape;192;p23"/>
            <p:cNvSpPr txBox="1"/>
            <p:nvPr/>
          </p:nvSpPr>
          <p:spPr>
            <a:xfrm rot="3725110" flipH="1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Vestibulum congue 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>
                <a:solidFill>
                  <a:schemeClr val="accent5">
                    <a:lumMod val="75000"/>
                  </a:schemeClr>
                </a:solidFill>
              </a:rPr>
              <a:t>Nội dung</a:t>
            </a:r>
            <a:endParaRPr sz="3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893700" y="3900205"/>
            <a:ext cx="7793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51200" y="1728000"/>
            <a:ext cx="664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Tổng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quan</a:t>
            </a: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400050" indent="-400050">
              <a:buAutoNum type="romanUcPeriod"/>
            </a:pP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Đặc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điểm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và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thành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phần</a:t>
            </a:r>
            <a:endParaRPr lang="en-US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00050" indent="-400050">
              <a:buAutoNum type="romanUcPeriod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Demo</a:t>
            </a:r>
          </a:p>
          <a:p>
            <a:pPr marL="400050" indent="-400050">
              <a:buAutoNum type="romanUcPeriod"/>
            </a:pPr>
            <a:endParaRPr 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 sz="1400"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842325" y="1171250"/>
            <a:ext cx="7527369" cy="358587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893700" y="4756975"/>
            <a:ext cx="7282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Find more maps at </a:t>
            </a:r>
            <a:r>
              <a:rPr lang="en" sz="900" u="sng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 idx="4294967295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25"/>
          <p:cNvSpPr/>
          <p:nvPr/>
        </p:nvSpPr>
        <p:spPr>
          <a:xfrm rot="8196893">
            <a:off x="3911130" y="2114153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8196893">
            <a:off x="1401314" y="2289771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8196893">
            <a:off x="2917646" y="3766260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 rot="8196893">
            <a:off x="4585619" y="4010652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 rot="8196893">
            <a:off x="6555975" y="2523696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rot="8196893">
            <a:off x="7112755" y="4010663"/>
            <a:ext cx="127966" cy="127966"/>
          </a:xfrm>
          <a:prstGeom prst="teardrop">
            <a:avLst>
              <a:gd name="adj" fmla="val 100000"/>
            </a:avLst>
          </a:pr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1943917" y="1850133"/>
            <a:ext cx="857700" cy="338100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ctrTitle" idx="4294967295"/>
          </p:nvPr>
        </p:nvSpPr>
        <p:spPr>
          <a:xfrm>
            <a:off x="940350" y="2160788"/>
            <a:ext cx="64446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  <a:endParaRPr sz="7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4294967295"/>
          </p:nvPr>
        </p:nvSpPr>
        <p:spPr>
          <a:xfrm>
            <a:off x="940350" y="3011512"/>
            <a:ext cx="644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Whoa! That’s a big number, aren’t you proud?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0" y="2008388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ctrTitle" idx="4294967295"/>
          </p:nvPr>
        </p:nvSpPr>
        <p:spPr>
          <a:xfrm>
            <a:off x="940500" y="533700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  <a:endParaRPr sz="7200" b="1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4294967295"/>
          </p:nvPr>
        </p:nvSpPr>
        <p:spPr>
          <a:xfrm>
            <a:off x="940500" y="1068410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230" name="Google Shape;230;p27"/>
          <p:cNvSpPr txBox="1">
            <a:spLocks noGrp="1"/>
          </p:cNvSpPr>
          <p:nvPr>
            <p:ph type="ctrTitle" idx="4294967295"/>
          </p:nvPr>
        </p:nvSpPr>
        <p:spPr>
          <a:xfrm>
            <a:off x="940500" y="3391202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  <a:endParaRPr sz="7200"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4294967295"/>
          </p:nvPr>
        </p:nvSpPr>
        <p:spPr>
          <a:xfrm>
            <a:off x="940500" y="3925912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32" name="Google Shape;232;p27"/>
          <p:cNvSpPr txBox="1">
            <a:spLocks noGrp="1"/>
          </p:cNvSpPr>
          <p:nvPr>
            <p:ph type="ctrTitle" idx="4294967295"/>
          </p:nvPr>
        </p:nvSpPr>
        <p:spPr>
          <a:xfrm>
            <a:off x="940500" y="1962451"/>
            <a:ext cx="75177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  <a:endParaRPr sz="4800" b="1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4294967295"/>
          </p:nvPr>
        </p:nvSpPr>
        <p:spPr>
          <a:xfrm>
            <a:off x="940500" y="2497161"/>
            <a:ext cx="75177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234" name="Google Shape;234;p27"/>
          <p:cNvSpPr/>
          <p:nvPr/>
        </p:nvSpPr>
        <p:spPr>
          <a:xfrm>
            <a:off x="0" y="44775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0" y="187650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0" y="3305251"/>
            <a:ext cx="940500" cy="668700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632317" y="2002063"/>
            <a:ext cx="3305700" cy="2612288"/>
            <a:chOff x="5632317" y="1189775"/>
            <a:chExt cx="3305700" cy="3483050"/>
          </a:xfrm>
        </p:grpSpPr>
        <p:sp>
          <p:nvSpPr>
            <p:cNvPr id="244" name="Google Shape;244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Last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0" y="2002224"/>
            <a:ext cx="3546900" cy="2612127"/>
            <a:chOff x="0" y="1189989"/>
            <a:chExt cx="3546900" cy="3482836"/>
          </a:xfrm>
        </p:grpSpPr>
        <p:sp>
          <p:nvSpPr>
            <p:cNvPr id="247" name="Google Shape;247;p2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First</a:t>
              </a:r>
              <a:endPara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9" name="Google Shape;249;p28"/>
          <p:cNvGrpSpPr/>
          <p:nvPr/>
        </p:nvGrpSpPr>
        <p:grpSpPr>
          <a:xfrm>
            <a:off x="2944204" y="2002063"/>
            <a:ext cx="3305700" cy="2612288"/>
            <a:chOff x="2944204" y="1189775"/>
            <a:chExt cx="3305700" cy="3483050"/>
          </a:xfrm>
        </p:grpSpPr>
        <p:sp>
          <p:nvSpPr>
            <p:cNvPr id="250" name="Google Shape;250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Second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elit.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89370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9" name="Google Shape;259;p29"/>
          <p:cNvSpPr txBox="1">
            <a:spLocks noGrp="1"/>
          </p:cNvSpPr>
          <p:nvPr>
            <p:ph type="body" idx="2"/>
          </p:nvPr>
        </p:nvSpPr>
        <p:spPr>
          <a:xfrm>
            <a:off x="351256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0" name="Google Shape;260;p29"/>
          <p:cNvSpPr txBox="1">
            <a:spLocks noGrp="1"/>
          </p:cNvSpPr>
          <p:nvPr>
            <p:ph type="body" idx="3"/>
          </p:nvPr>
        </p:nvSpPr>
        <p:spPr>
          <a:xfrm>
            <a:off x="6131420" y="188595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1"/>
          </p:nvPr>
        </p:nvSpPr>
        <p:spPr>
          <a:xfrm>
            <a:off x="89370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2"/>
          </p:nvPr>
        </p:nvSpPr>
        <p:spPr>
          <a:xfrm>
            <a:off x="351256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body" idx="3"/>
          </p:nvPr>
        </p:nvSpPr>
        <p:spPr>
          <a:xfrm>
            <a:off x="6131420" y="3657600"/>
            <a:ext cx="2491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4" name="Google Shape;264;p29"/>
          <p:cNvSpPr/>
          <p:nvPr/>
        </p:nvSpPr>
        <p:spPr>
          <a:xfrm>
            <a:off x="977625" y="1399575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3615300" y="1399575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/>
          <p:nvPr/>
        </p:nvSpPr>
        <p:spPr>
          <a:xfrm>
            <a:off x="6238259" y="139957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977625" y="3171225"/>
            <a:ext cx="5682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3615300" y="3171225"/>
            <a:ext cx="568200" cy="51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6238259" y="3171225"/>
            <a:ext cx="568200" cy="51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61627" y="1533267"/>
            <a:ext cx="275755" cy="25191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6370548" y="1529603"/>
            <a:ext cx="294182" cy="286367"/>
            <a:chOff x="5970800" y="1619250"/>
            <a:chExt cx="428650" cy="456725"/>
          </a:xfrm>
        </p:grpSpPr>
        <p:sp>
          <p:nvSpPr>
            <p:cNvPr id="272" name="Google Shape;272;p2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1117882" y="3302526"/>
            <a:ext cx="288315" cy="243495"/>
            <a:chOff x="5975075" y="2327500"/>
            <a:chExt cx="420100" cy="388350"/>
          </a:xfrm>
        </p:grpSpPr>
        <p:sp>
          <p:nvSpPr>
            <p:cNvPr id="278" name="Google Shape;278;p2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29"/>
          <p:cNvGrpSpPr/>
          <p:nvPr/>
        </p:nvGrpSpPr>
        <p:grpSpPr>
          <a:xfrm>
            <a:off x="3724087" y="3305590"/>
            <a:ext cx="351180" cy="237367"/>
            <a:chOff x="5255200" y="3006475"/>
            <a:chExt cx="511700" cy="378575"/>
          </a:xfrm>
        </p:grpSpPr>
        <p:sp>
          <p:nvSpPr>
            <p:cNvPr id="281" name="Google Shape;281;p2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9"/>
          <p:cNvGrpSpPr/>
          <p:nvPr/>
        </p:nvGrpSpPr>
        <p:grpSpPr>
          <a:xfrm>
            <a:off x="1109724" y="1533800"/>
            <a:ext cx="304237" cy="277965"/>
            <a:chOff x="570875" y="4322250"/>
            <a:chExt cx="443300" cy="443325"/>
          </a:xfrm>
        </p:grpSpPr>
        <p:sp>
          <p:nvSpPr>
            <p:cNvPr id="284" name="Google Shape;284;p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6378533" y="3296014"/>
            <a:ext cx="280765" cy="256521"/>
            <a:chOff x="6654650" y="3665275"/>
            <a:chExt cx="409100" cy="409125"/>
          </a:xfrm>
        </p:grpSpPr>
        <p:sp>
          <p:nvSpPr>
            <p:cNvPr id="289" name="Google Shape;289;p2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2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893700" y="4573775"/>
            <a:ext cx="72390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&amp; Google Sheets</a:t>
            </a:r>
            <a:endParaRPr/>
          </a:p>
        </p:txBody>
      </p:sp>
      <p:sp>
        <p:nvSpPr>
          <p:cNvPr id="297" name="Google Shape;297;p3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cxnSp>
        <p:nvCxnSpPr>
          <p:cNvPr id="298" name="Google Shape;298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30"/>
          <p:cNvSpPr txBox="1"/>
          <p:nvPr/>
        </p:nvSpPr>
        <p:spPr>
          <a:xfrm>
            <a:off x="95250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4000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3000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2000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1000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>
            <a:spLocks noGrp="1"/>
          </p:cNvSpPr>
          <p:nvPr>
            <p:ph type="body" idx="4294967295"/>
          </p:nvPr>
        </p:nvSpPr>
        <p:spPr>
          <a:xfrm>
            <a:off x="916025" y="632306"/>
            <a:ext cx="3643200" cy="3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Mobile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322" name="Google Shape;322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23" name="Google Shape;32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7" name="Google Shape;327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body" idx="4294967295"/>
          </p:nvPr>
        </p:nvSpPr>
        <p:spPr>
          <a:xfrm>
            <a:off x="916025" y="632306"/>
            <a:ext cx="3643200" cy="3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33" name="Google Shape;333;p3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334" name="Google Shape;334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35" name="Google Shape;335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9" name="Google Shape;3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>
            <a:spLocks noGrp="1"/>
          </p:cNvSpPr>
          <p:nvPr>
            <p:ph type="body" idx="4294967295"/>
          </p:nvPr>
        </p:nvSpPr>
        <p:spPr>
          <a:xfrm>
            <a:off x="916025" y="3667331"/>
            <a:ext cx="64608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  <a:endParaRPr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45" name="Google Shape;345;p3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346" name="Google Shape;346;p33"/>
          <p:cNvGrpSpPr/>
          <p:nvPr/>
        </p:nvGrpSpPr>
        <p:grpSpPr>
          <a:xfrm>
            <a:off x="1035024" y="691179"/>
            <a:ext cx="4542205" cy="2661224"/>
            <a:chOff x="1177450" y="241631"/>
            <a:chExt cx="6173152" cy="3616776"/>
          </a:xfrm>
        </p:grpSpPr>
        <p:sp>
          <p:nvSpPr>
            <p:cNvPr id="347" name="Google Shape;347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1" name="Google Shape;351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1542200" y="83790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1.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Tổng quan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Any questions?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body" idx="4294967295"/>
          </p:nvPr>
        </p:nvSpPr>
        <p:spPr>
          <a:xfrm>
            <a:off x="916025" y="2759006"/>
            <a:ext cx="55611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You can find me at: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@username</a:t>
            </a:r>
            <a:endParaRPr sz="2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user@mail.me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▷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66" name="Google Shape;366;p3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2" name="Google Shape;372;p36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Titles: </a:t>
            </a:r>
            <a:r>
              <a:rPr lang="en" sz="1400" b="1"/>
              <a:t>Raleway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1400"/>
              <a:t>Body copy: </a:t>
            </a:r>
            <a:r>
              <a:rPr lang="en" sz="1400" b="1"/>
              <a:t>Lato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https://www.fontsquirrel.com/fonts/raleway</a:t>
            </a:r>
            <a:endParaRPr sz="1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https://www.fontsquirrel.com/fonts/lato</a:t>
            </a:r>
            <a:endParaRPr sz="1400" b="1">
              <a:solidFill>
                <a:schemeClr val="accent6"/>
              </a:solidFill>
            </a:endParaRPr>
          </a:p>
        </p:txBody>
      </p:sp>
      <p:sp>
        <p:nvSpPr>
          <p:cNvPr id="373" name="Google Shape;373;p36"/>
          <p:cNvSpPr txBox="1"/>
          <p:nvPr/>
        </p:nvSpPr>
        <p:spPr>
          <a:xfrm>
            <a:off x="893700" y="3835350"/>
            <a:ext cx="646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2.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80" name="Google Shape;380;p3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87" name="Google Shape;387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NOV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OCT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SEP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AUG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JUL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FEB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00" name="Google Shape;400;p38"/>
          <p:cNvCxnSpPr/>
          <p:nvPr/>
        </p:nvCxnSpPr>
        <p:spPr>
          <a:xfrm rot="10800000">
            <a:off x="71951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1" name="Google Shape;401;p38"/>
          <p:cNvSpPr txBox="1"/>
          <p:nvPr/>
        </p:nvSpPr>
        <p:spPr>
          <a:xfrm>
            <a:off x="678500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2" name="Google Shape;402;p38"/>
          <p:cNvCxnSpPr/>
          <p:nvPr/>
        </p:nvCxnSpPr>
        <p:spPr>
          <a:xfrm rot="10800000">
            <a:off x="204075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3" name="Google Shape;403;p38"/>
          <p:cNvSpPr txBox="1"/>
          <p:nvPr/>
        </p:nvSpPr>
        <p:spPr>
          <a:xfrm>
            <a:off x="1999730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4" name="Google Shape;404;p38"/>
          <p:cNvCxnSpPr/>
          <p:nvPr/>
        </p:nvCxnSpPr>
        <p:spPr>
          <a:xfrm rot="10800000">
            <a:off x="336198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5" name="Google Shape;405;p38"/>
          <p:cNvSpPr txBox="1"/>
          <p:nvPr/>
        </p:nvSpPr>
        <p:spPr>
          <a:xfrm>
            <a:off x="3320960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6" name="Google Shape;406;p38"/>
          <p:cNvCxnSpPr/>
          <p:nvPr/>
        </p:nvCxnSpPr>
        <p:spPr>
          <a:xfrm rot="10800000">
            <a:off x="46832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7" name="Google Shape;407;p38"/>
          <p:cNvSpPr txBox="1"/>
          <p:nvPr/>
        </p:nvSpPr>
        <p:spPr>
          <a:xfrm>
            <a:off x="4642191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8" name="Google Shape;408;p38"/>
          <p:cNvCxnSpPr/>
          <p:nvPr/>
        </p:nvCxnSpPr>
        <p:spPr>
          <a:xfrm rot="10800000">
            <a:off x="60044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9" name="Google Shape;409;p38"/>
          <p:cNvSpPr txBox="1"/>
          <p:nvPr/>
        </p:nvSpPr>
        <p:spPr>
          <a:xfrm>
            <a:off x="5963421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0" name="Google Shape;410;p38"/>
          <p:cNvCxnSpPr/>
          <p:nvPr/>
        </p:nvCxnSpPr>
        <p:spPr>
          <a:xfrm rot="10800000">
            <a:off x="73256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" name="Google Shape;411;p38"/>
          <p:cNvSpPr txBox="1"/>
          <p:nvPr/>
        </p:nvSpPr>
        <p:spPr>
          <a:xfrm>
            <a:off x="7284651" y="1727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2" name="Google Shape;412;p38"/>
          <p:cNvCxnSpPr/>
          <p:nvPr/>
        </p:nvCxnSpPr>
        <p:spPr>
          <a:xfrm rot="10800000">
            <a:off x="139028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3" name="Google Shape;413;p38"/>
          <p:cNvSpPr txBox="1"/>
          <p:nvPr/>
        </p:nvSpPr>
        <p:spPr>
          <a:xfrm>
            <a:off x="1339125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4" name="Google Shape;414;p38"/>
          <p:cNvCxnSpPr/>
          <p:nvPr/>
        </p:nvCxnSpPr>
        <p:spPr>
          <a:xfrm rot="10800000">
            <a:off x="271151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5" name="Google Shape;415;p38"/>
          <p:cNvSpPr txBox="1"/>
          <p:nvPr/>
        </p:nvSpPr>
        <p:spPr>
          <a:xfrm>
            <a:off x="2660355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6" name="Google Shape;416;p38"/>
          <p:cNvCxnSpPr/>
          <p:nvPr/>
        </p:nvCxnSpPr>
        <p:spPr>
          <a:xfrm rot="10800000">
            <a:off x="403275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7" name="Google Shape;417;p38"/>
          <p:cNvSpPr txBox="1"/>
          <p:nvPr/>
        </p:nvSpPr>
        <p:spPr>
          <a:xfrm>
            <a:off x="3981585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8" name="Google Shape;418;p38"/>
          <p:cNvCxnSpPr/>
          <p:nvPr/>
        </p:nvCxnSpPr>
        <p:spPr>
          <a:xfrm rot="10800000">
            <a:off x="53539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9" name="Google Shape;419;p38"/>
          <p:cNvSpPr txBox="1"/>
          <p:nvPr/>
        </p:nvSpPr>
        <p:spPr>
          <a:xfrm>
            <a:off x="5302816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0" name="Google Shape;420;p38"/>
          <p:cNvCxnSpPr/>
          <p:nvPr/>
        </p:nvCxnSpPr>
        <p:spPr>
          <a:xfrm rot="10800000">
            <a:off x="66752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1" name="Google Shape;421;p38"/>
          <p:cNvSpPr txBox="1"/>
          <p:nvPr/>
        </p:nvSpPr>
        <p:spPr>
          <a:xfrm>
            <a:off x="6624046" y="36481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2" name="Google Shape;422;p38"/>
          <p:cNvCxnSpPr/>
          <p:nvPr/>
        </p:nvCxnSpPr>
        <p:spPr>
          <a:xfrm rot="10800000">
            <a:off x="79964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" name="Google Shape;423;p38"/>
          <p:cNvSpPr txBox="1"/>
          <p:nvPr/>
        </p:nvSpPr>
        <p:spPr>
          <a:xfrm>
            <a:off x="7945275" y="3648150"/>
            <a:ext cx="1205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29" name="Google Shape;429;p3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9"/>
          <p:cNvSpPr/>
          <p:nvPr/>
        </p:nvSpPr>
        <p:spPr>
          <a:xfrm rot="8100000">
            <a:off x="1855667" y="177272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1955989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39"/>
          <p:cNvSpPr/>
          <p:nvPr/>
        </p:nvSpPr>
        <p:spPr>
          <a:xfrm rot="8100000">
            <a:off x="3883742" y="177272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9"/>
          <p:cNvSpPr/>
          <p:nvPr/>
        </p:nvSpPr>
        <p:spPr>
          <a:xfrm>
            <a:off x="3984064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39"/>
          <p:cNvSpPr/>
          <p:nvPr/>
        </p:nvSpPr>
        <p:spPr>
          <a:xfrm rot="8100000">
            <a:off x="5911817" y="1772729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6012139" y="1866499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39"/>
          <p:cNvSpPr/>
          <p:nvPr/>
        </p:nvSpPr>
        <p:spPr>
          <a:xfrm rot="-2700000">
            <a:off x="6950142" y="364562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9"/>
          <p:cNvSpPr/>
          <p:nvPr/>
        </p:nvSpPr>
        <p:spPr>
          <a:xfrm flipH="1">
            <a:off x="7050464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39"/>
          <p:cNvSpPr/>
          <p:nvPr/>
        </p:nvSpPr>
        <p:spPr>
          <a:xfrm rot="-2700000">
            <a:off x="4922067" y="364562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9"/>
          <p:cNvSpPr/>
          <p:nvPr/>
        </p:nvSpPr>
        <p:spPr>
          <a:xfrm flipH="1">
            <a:off x="5022389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39"/>
          <p:cNvSpPr/>
          <p:nvPr/>
        </p:nvSpPr>
        <p:spPr>
          <a:xfrm rot="-2700000">
            <a:off x="2893992" y="3645628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9"/>
          <p:cNvSpPr/>
          <p:nvPr/>
        </p:nvSpPr>
        <p:spPr>
          <a:xfrm flipH="1">
            <a:off x="2994314" y="3752502"/>
            <a:ext cx="134100" cy="1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Red is the colour of danger and courage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55" name="Google Shape;455;p4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456" name="Google Shape;456;p40"/>
          <p:cNvGraphicFramePr/>
          <p:nvPr/>
        </p:nvGraphicFramePr>
        <p:xfrm>
          <a:off x="392525" y="141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{C98665B7-6574-423E-A4B5-A6C020D860FF}</a:tableStyleId>
              </a:tblPr>
              <a:tblGrid>
                <a:gridCol w="144350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63" name="Google Shape;463;p41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STRENGTHS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41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WEAKNESSES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41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Black is the color of ebony and of outer space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OPPORTUNITIES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White is the color of milk and fresh snow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THREATS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3842100" y="2242577"/>
            <a:ext cx="346481" cy="446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S</a:t>
            </a:r>
          </a:p>
        </p:txBody>
      </p:sp>
      <p:sp>
        <p:nvSpPr>
          <p:cNvPr id="472" name="Google Shape;472;p41"/>
          <p:cNvSpPr/>
          <p:nvPr/>
        </p:nvSpPr>
        <p:spPr>
          <a:xfrm>
            <a:off x="4857720" y="2250297"/>
            <a:ext cx="650964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W</a:t>
            </a:r>
          </a:p>
        </p:txBody>
      </p:sp>
      <p:sp>
        <p:nvSpPr>
          <p:cNvPr id="473" name="Google Shape;473;p41"/>
          <p:cNvSpPr/>
          <p:nvPr/>
        </p:nvSpPr>
        <p:spPr>
          <a:xfrm>
            <a:off x="3807513" y="3348952"/>
            <a:ext cx="428005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O</a:t>
            </a:r>
          </a:p>
        </p:txBody>
      </p:sp>
      <p:sp>
        <p:nvSpPr>
          <p:cNvPr id="474" name="Google Shape;474;p41"/>
          <p:cNvSpPr/>
          <p:nvPr/>
        </p:nvSpPr>
        <p:spPr>
          <a:xfrm>
            <a:off x="4971979" y="3356672"/>
            <a:ext cx="365009" cy="4384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aleway"/>
              </a:rPr>
              <a:t>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80" name="Google Shape;480;p4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81" name="Google Shape;481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Activities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Resources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Value Propositions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Relationships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Channels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Segments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Partners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8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Cost Structure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Revenue Streams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1" name="Google Shape;491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4" name="Google Shape;494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95" name="Google Shape;495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7" name="Google Shape;497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8" name="Google Shape;498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99" name="Google Shape;499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03" name="Google Shape;503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8" name="Google Shape;508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09" name="Google Shape;509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3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20" name="Google Shape;520;p4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521" name="Google Shape;521;p43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522" name="Google Shape;522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529" name="Google Shape;529;p43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5" name="Google Shape;535;p43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6" name="Google Shape;536;p43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7" name="Google Shape;537;p43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8" name="Google Shape;538;p43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9" name="Google Shape;539;p43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0" name="Google Shape;540;p43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Insert your 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>
                    <a:lumMod val="75000"/>
                  </a:schemeClr>
                </a:solidFill>
              </a:rPr>
              <a:t>Lịch sử phát triển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8027100" cy="2881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Tx/>
              <a:buChar char="-"/>
            </a:pPr>
            <a:r>
              <a:rPr lang="en-US" dirty="0" smtClean="0">
                <a:latin typeface="+mj-lt"/>
              </a:rPr>
              <a:t>Project Hop (</a:t>
            </a:r>
            <a:r>
              <a:rPr lang="en-US" b="1" dirty="0"/>
              <a:t>H</a:t>
            </a:r>
            <a:r>
              <a:rPr lang="en-US" dirty="0"/>
              <a:t>op </a:t>
            </a:r>
            <a:r>
              <a:rPr lang="en-US" b="1" dirty="0"/>
              <a:t>O</a:t>
            </a:r>
            <a:r>
              <a:rPr lang="en-US" dirty="0"/>
              <a:t>rchestration </a:t>
            </a:r>
            <a:r>
              <a:rPr lang="en-US" b="1" dirty="0" smtClean="0"/>
              <a:t>P</a:t>
            </a:r>
            <a:r>
              <a:rPr lang="en-US" dirty="0" smtClean="0"/>
              <a:t>latform)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bắt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đầu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hè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năm</a:t>
            </a:r>
            <a:r>
              <a:rPr lang="en-US" dirty="0" smtClean="0">
                <a:latin typeface="+mj-lt"/>
              </a:rPr>
              <a:t> 2019,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một</a:t>
            </a:r>
            <a:r>
              <a:rPr lang="en-US" dirty="0" smtClean="0">
                <a:latin typeface="+mj-lt"/>
              </a:rPr>
              <a:t> fork </a:t>
            </a:r>
            <a:r>
              <a:rPr lang="en-US" dirty="0" err="1" smtClean="0">
                <a:latin typeface="+mj-lt"/>
              </a:rPr>
              <a:t>của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Kette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Pentaho</a:t>
            </a:r>
            <a:r>
              <a:rPr lang="en-US" dirty="0" smtClean="0">
                <a:latin typeface="+mj-lt"/>
              </a:rPr>
              <a:t> Data Integration)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 err="1" smtClean="0">
                <a:latin typeface="+mj-lt"/>
              </a:rPr>
              <a:t>Được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thiết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kế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tái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cấu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trúc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lại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từ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đầu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kiến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trúc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riêng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biệt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với</a:t>
            </a:r>
            <a:r>
              <a:rPr lang="en-US" dirty="0" smtClean="0">
                <a:latin typeface="+mj-lt"/>
              </a:rPr>
              <a:t> PDI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 err="1" smtClean="0">
                <a:latin typeface="+mj-lt"/>
              </a:rPr>
              <a:t>Dự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án</a:t>
            </a:r>
            <a:r>
              <a:rPr lang="en-US" dirty="0" smtClean="0">
                <a:latin typeface="+mj-lt"/>
              </a:rPr>
              <a:t> Apache Incubator </a:t>
            </a:r>
            <a:r>
              <a:rPr lang="en-US" dirty="0" err="1" smtClean="0">
                <a:latin typeface="+mj-lt"/>
              </a:rPr>
              <a:t>vào</a:t>
            </a:r>
            <a:r>
              <a:rPr lang="en-US" dirty="0" smtClean="0">
                <a:latin typeface="+mj-lt"/>
              </a:rPr>
              <a:t> 9/2020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US" dirty="0" err="1" smtClean="0">
                <a:latin typeface="+mj-lt"/>
              </a:rPr>
              <a:t>Dự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cấp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cao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nhất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của</a:t>
            </a:r>
            <a:r>
              <a:rPr lang="en-US" dirty="0" smtClean="0">
                <a:latin typeface="+mj-lt"/>
              </a:rPr>
              <a:t> Apache </a:t>
            </a:r>
            <a:r>
              <a:rPr lang="en-US" dirty="0" err="1" smtClean="0">
                <a:latin typeface="+mj-lt"/>
              </a:rPr>
              <a:t>vào</a:t>
            </a:r>
            <a:r>
              <a:rPr lang="en-US" dirty="0" smtClean="0">
                <a:latin typeface="+mj-lt"/>
              </a:rPr>
              <a:t> 12/2021 </a:t>
            </a:r>
            <a:endParaRPr dirty="0">
              <a:latin typeface="+mj-lt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6" name="Google Shape;546;p4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Imani Jackson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/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49" name="Google Shape;54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0" name="Google Shape;550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Marcos Galán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/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1" name="Google Shape;55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2" name="Google Shape;552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Ixchel Valdía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/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3" name="Google Shape;55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4" name="Google Shape;554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Nils Årud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/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JOB TITLE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Blue is the colour of the clear sky and the deep sea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60" name="Google Shape;560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62" name="Google Shape;562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8" name="Google Shape;608;p4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609" name="Google Shape;609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10" name="Google Shape;610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32" name="Google Shape;632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33" name="Google Shape;633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34" name="Google Shape;634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 VALUE 1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 VALUE 1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6" name="Google Shape;636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LOW VALUE 2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 VALUE 2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company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1" name="Google Shape;641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aphicFrame>
        <p:nvGraphicFramePr>
          <p:cNvPr id="651" name="Google Shape;651;p46"/>
          <p:cNvGraphicFramePr/>
          <p:nvPr/>
        </p:nvGraphicFramePr>
        <p:xfrm>
          <a:off x="8553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43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657" name="Google Shape;657;p47"/>
          <p:cNvGrpSpPr/>
          <p:nvPr/>
        </p:nvGrpSpPr>
        <p:grpSpPr>
          <a:xfrm>
            <a:off x="358968" y="339938"/>
            <a:ext cx="347107" cy="438984"/>
            <a:chOff x="584925" y="238125"/>
            <a:chExt cx="415200" cy="525100"/>
          </a:xfrm>
        </p:grpSpPr>
        <p:sp>
          <p:nvSpPr>
            <p:cNvPr id="658" name="Google Shape;658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7"/>
          <p:cNvGrpSpPr/>
          <p:nvPr/>
        </p:nvGrpSpPr>
        <p:grpSpPr>
          <a:xfrm>
            <a:off x="910227" y="403725"/>
            <a:ext cx="371623" cy="309362"/>
            <a:chOff x="1244325" y="314425"/>
            <a:chExt cx="444525" cy="370050"/>
          </a:xfrm>
        </p:grpSpPr>
        <p:sp>
          <p:nvSpPr>
            <p:cNvPr id="665" name="Google Shape;665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481925" y="402199"/>
            <a:ext cx="355300" cy="312413"/>
            <a:chOff x="1928175" y="312600"/>
            <a:chExt cx="425000" cy="373700"/>
          </a:xfrm>
        </p:grpSpPr>
        <p:sp>
          <p:nvSpPr>
            <p:cNvPr id="668" name="Google Shape;668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47"/>
          <p:cNvSpPr/>
          <p:nvPr/>
        </p:nvSpPr>
        <p:spPr>
          <a:xfrm>
            <a:off x="2077702" y="3909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2661148" y="3920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47"/>
          <p:cNvGrpSpPr/>
          <p:nvPr/>
        </p:nvGrpSpPr>
        <p:grpSpPr>
          <a:xfrm>
            <a:off x="3145963" y="385876"/>
            <a:ext cx="408386" cy="345080"/>
            <a:chOff x="3918650" y="293075"/>
            <a:chExt cx="488500" cy="412775"/>
          </a:xfrm>
        </p:grpSpPr>
        <p:sp>
          <p:nvSpPr>
            <p:cNvPr id="673" name="Google Shape;673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7"/>
          <p:cNvGrpSpPr/>
          <p:nvPr/>
        </p:nvGrpSpPr>
        <p:grpSpPr>
          <a:xfrm>
            <a:off x="3745730" y="359835"/>
            <a:ext cx="335905" cy="397142"/>
            <a:chOff x="4636075" y="261925"/>
            <a:chExt cx="401800" cy="475050"/>
          </a:xfrm>
        </p:grpSpPr>
        <p:sp>
          <p:nvSpPr>
            <p:cNvPr id="677" name="Google Shape;677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47"/>
          <p:cNvSpPr/>
          <p:nvPr/>
        </p:nvSpPr>
        <p:spPr>
          <a:xfrm>
            <a:off x="4284931" y="3904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7"/>
          <p:cNvGrpSpPr/>
          <p:nvPr/>
        </p:nvGrpSpPr>
        <p:grpSpPr>
          <a:xfrm>
            <a:off x="4872282" y="393024"/>
            <a:ext cx="336908" cy="330262"/>
            <a:chOff x="5983625" y="301625"/>
            <a:chExt cx="403000" cy="395050"/>
          </a:xfrm>
        </p:grpSpPr>
        <p:sp>
          <p:nvSpPr>
            <p:cNvPr id="683" name="Google Shape;683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47"/>
          <p:cNvGrpSpPr/>
          <p:nvPr/>
        </p:nvGrpSpPr>
        <p:grpSpPr>
          <a:xfrm>
            <a:off x="5438358" y="390453"/>
            <a:ext cx="331808" cy="331307"/>
            <a:chOff x="6660750" y="298550"/>
            <a:chExt cx="396900" cy="396300"/>
          </a:xfrm>
        </p:grpSpPr>
        <p:sp>
          <p:nvSpPr>
            <p:cNvPr id="704" name="Google Shape;704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358968" y="912138"/>
            <a:ext cx="347107" cy="420111"/>
            <a:chOff x="584925" y="922575"/>
            <a:chExt cx="415200" cy="502525"/>
          </a:xfrm>
        </p:grpSpPr>
        <p:sp>
          <p:nvSpPr>
            <p:cNvPr id="707" name="Google Shape;707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912275" y="902441"/>
            <a:ext cx="367547" cy="437980"/>
            <a:chOff x="1246775" y="910975"/>
            <a:chExt cx="439650" cy="523900"/>
          </a:xfrm>
        </p:grpSpPr>
        <p:sp>
          <p:nvSpPr>
            <p:cNvPr id="711" name="Google Shape;711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480400" y="972874"/>
            <a:ext cx="358351" cy="298118"/>
            <a:chOff x="1926350" y="995225"/>
            <a:chExt cx="428650" cy="356600"/>
          </a:xfrm>
        </p:grpSpPr>
        <p:sp>
          <p:nvSpPr>
            <p:cNvPr id="715" name="Google Shape;715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47"/>
          <p:cNvSpPr/>
          <p:nvPr/>
        </p:nvSpPr>
        <p:spPr>
          <a:xfrm>
            <a:off x="2048085" y="9478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7"/>
          <p:cNvSpPr/>
          <p:nvPr/>
        </p:nvSpPr>
        <p:spPr>
          <a:xfrm>
            <a:off x="2612156" y="9652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7"/>
          <p:cNvSpPr/>
          <p:nvPr/>
        </p:nvSpPr>
        <p:spPr>
          <a:xfrm>
            <a:off x="3180804" y="9678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7"/>
          <p:cNvSpPr/>
          <p:nvPr/>
        </p:nvSpPr>
        <p:spPr>
          <a:xfrm>
            <a:off x="3755576" y="9708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47"/>
          <p:cNvGrpSpPr/>
          <p:nvPr/>
        </p:nvGrpSpPr>
        <p:grpSpPr>
          <a:xfrm>
            <a:off x="4302631" y="950427"/>
            <a:ext cx="349155" cy="349657"/>
            <a:chOff x="5302225" y="968375"/>
            <a:chExt cx="417650" cy="418250"/>
          </a:xfrm>
        </p:grpSpPr>
        <p:sp>
          <p:nvSpPr>
            <p:cNvPr id="724" name="Google Shape;724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7"/>
          <p:cNvGrpSpPr/>
          <p:nvPr/>
        </p:nvGrpSpPr>
        <p:grpSpPr>
          <a:xfrm>
            <a:off x="4824295" y="911114"/>
            <a:ext cx="432881" cy="421637"/>
            <a:chOff x="5926225" y="921350"/>
            <a:chExt cx="517800" cy="504350"/>
          </a:xfrm>
        </p:grpSpPr>
        <p:sp>
          <p:nvSpPr>
            <p:cNvPr id="727" name="Google Shape;727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5402118" y="919286"/>
            <a:ext cx="404290" cy="405314"/>
            <a:chOff x="6617400" y="931125"/>
            <a:chExt cx="483600" cy="484825"/>
          </a:xfrm>
        </p:grpSpPr>
        <p:sp>
          <p:nvSpPr>
            <p:cNvPr id="730" name="Google Shape;730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337525" y="1548648"/>
            <a:ext cx="389994" cy="273623"/>
            <a:chOff x="559275" y="1683950"/>
            <a:chExt cx="466500" cy="327300"/>
          </a:xfrm>
        </p:grpSpPr>
        <p:sp>
          <p:nvSpPr>
            <p:cNvPr id="733" name="Google Shape;733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901052" y="1494558"/>
            <a:ext cx="389994" cy="381822"/>
            <a:chOff x="1233350" y="1619250"/>
            <a:chExt cx="466500" cy="456725"/>
          </a:xfrm>
        </p:grpSpPr>
        <p:sp>
          <p:nvSpPr>
            <p:cNvPr id="736" name="Google Shape;736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47"/>
          <p:cNvGrpSpPr/>
          <p:nvPr/>
        </p:nvGrpSpPr>
        <p:grpSpPr>
          <a:xfrm>
            <a:off x="1476826" y="1502709"/>
            <a:ext cx="365499" cy="365499"/>
            <a:chOff x="1922075" y="1629000"/>
            <a:chExt cx="437200" cy="437200"/>
          </a:xfrm>
        </p:grpSpPr>
        <p:sp>
          <p:nvSpPr>
            <p:cNvPr id="741" name="Google Shape;741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2038827" y="1501184"/>
            <a:ext cx="368551" cy="368551"/>
            <a:chOff x="2594325" y="1627175"/>
            <a:chExt cx="440850" cy="440850"/>
          </a:xfrm>
        </p:grpSpPr>
        <p:sp>
          <p:nvSpPr>
            <p:cNvPr id="744" name="Google Shape;744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47"/>
          <p:cNvSpPr/>
          <p:nvPr/>
        </p:nvSpPr>
        <p:spPr>
          <a:xfrm>
            <a:off x="2618782" y="15175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47"/>
          <p:cNvGrpSpPr/>
          <p:nvPr/>
        </p:nvGrpSpPr>
        <p:grpSpPr>
          <a:xfrm>
            <a:off x="3200595" y="1473617"/>
            <a:ext cx="299121" cy="423685"/>
            <a:chOff x="3984000" y="1594200"/>
            <a:chExt cx="357800" cy="506800"/>
          </a:xfrm>
        </p:grpSpPr>
        <p:sp>
          <p:nvSpPr>
            <p:cNvPr id="749" name="Google Shape;749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7"/>
          <p:cNvGrpSpPr/>
          <p:nvPr/>
        </p:nvGrpSpPr>
        <p:grpSpPr>
          <a:xfrm>
            <a:off x="3716637" y="1564469"/>
            <a:ext cx="394090" cy="241980"/>
            <a:chOff x="4601275" y="1702875"/>
            <a:chExt cx="471400" cy="289450"/>
          </a:xfrm>
        </p:grpSpPr>
        <p:sp>
          <p:nvSpPr>
            <p:cNvPr id="752" name="Google Shape;752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7"/>
          <p:cNvGrpSpPr/>
          <p:nvPr/>
        </p:nvGrpSpPr>
        <p:grpSpPr>
          <a:xfrm>
            <a:off x="4299057" y="1505259"/>
            <a:ext cx="356303" cy="360400"/>
            <a:chOff x="5297950" y="1632050"/>
            <a:chExt cx="426200" cy="431100"/>
          </a:xfrm>
        </p:grpSpPr>
        <p:sp>
          <p:nvSpPr>
            <p:cNvPr id="758" name="Google Shape;758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7"/>
          <p:cNvGrpSpPr/>
          <p:nvPr/>
        </p:nvGrpSpPr>
        <p:grpSpPr>
          <a:xfrm>
            <a:off x="4861560" y="1494558"/>
            <a:ext cx="358351" cy="381822"/>
            <a:chOff x="5970800" y="1619250"/>
            <a:chExt cx="428650" cy="456725"/>
          </a:xfrm>
        </p:grpSpPr>
        <p:sp>
          <p:nvSpPr>
            <p:cNvPr id="761" name="Google Shape;761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7"/>
          <p:cNvGrpSpPr/>
          <p:nvPr/>
        </p:nvGrpSpPr>
        <p:grpSpPr>
          <a:xfrm>
            <a:off x="5408764" y="1489960"/>
            <a:ext cx="401719" cy="366502"/>
            <a:chOff x="6625350" y="1613750"/>
            <a:chExt cx="480525" cy="438400"/>
          </a:xfrm>
        </p:grpSpPr>
        <p:sp>
          <p:nvSpPr>
            <p:cNvPr id="767" name="Google Shape;767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7"/>
          <p:cNvGrpSpPr/>
          <p:nvPr/>
        </p:nvGrpSpPr>
        <p:grpSpPr>
          <a:xfrm>
            <a:off x="380913" y="2086154"/>
            <a:ext cx="303217" cy="325685"/>
            <a:chOff x="611175" y="2326900"/>
            <a:chExt cx="362700" cy="389575"/>
          </a:xfrm>
        </p:grpSpPr>
        <p:sp>
          <p:nvSpPr>
            <p:cNvPr id="773" name="Google Shape;773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47"/>
          <p:cNvSpPr/>
          <p:nvPr/>
        </p:nvSpPr>
        <p:spPr>
          <a:xfrm>
            <a:off x="936309" y="2089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7"/>
          <p:cNvSpPr/>
          <p:nvPr/>
        </p:nvSpPr>
        <p:spPr>
          <a:xfrm>
            <a:off x="1499857" y="2089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7"/>
          <p:cNvSpPr/>
          <p:nvPr/>
        </p:nvSpPr>
        <p:spPr>
          <a:xfrm>
            <a:off x="2063406" y="2089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" name="Google Shape;780;p47"/>
          <p:cNvGrpSpPr/>
          <p:nvPr/>
        </p:nvGrpSpPr>
        <p:grpSpPr>
          <a:xfrm>
            <a:off x="2701378" y="2034092"/>
            <a:ext cx="170502" cy="425733"/>
            <a:chOff x="3386850" y="2264625"/>
            <a:chExt cx="203950" cy="509250"/>
          </a:xfrm>
        </p:grpSpPr>
        <p:sp>
          <p:nvSpPr>
            <p:cNvPr id="781" name="Google Shape;781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47"/>
          <p:cNvGrpSpPr/>
          <p:nvPr/>
        </p:nvGrpSpPr>
        <p:grpSpPr>
          <a:xfrm>
            <a:off x="3843751" y="2088202"/>
            <a:ext cx="139863" cy="317513"/>
            <a:chOff x="4753325" y="2329350"/>
            <a:chExt cx="167300" cy="379800"/>
          </a:xfrm>
        </p:grpSpPr>
        <p:sp>
          <p:nvSpPr>
            <p:cNvPr id="784" name="Google Shape;784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47"/>
          <p:cNvGrpSpPr/>
          <p:nvPr/>
        </p:nvGrpSpPr>
        <p:grpSpPr>
          <a:xfrm>
            <a:off x="3277653" y="2036119"/>
            <a:ext cx="145004" cy="421657"/>
            <a:chOff x="4076175" y="2267050"/>
            <a:chExt cx="173450" cy="504375"/>
          </a:xfrm>
        </p:grpSpPr>
        <p:sp>
          <p:nvSpPr>
            <p:cNvPr id="787" name="Google Shape;787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47"/>
          <p:cNvSpPr/>
          <p:nvPr/>
        </p:nvSpPr>
        <p:spPr>
          <a:xfrm>
            <a:off x="4317599" y="20806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7"/>
          <p:cNvGrpSpPr/>
          <p:nvPr/>
        </p:nvGrpSpPr>
        <p:grpSpPr>
          <a:xfrm>
            <a:off x="4865134" y="2086655"/>
            <a:ext cx="351204" cy="324661"/>
            <a:chOff x="5975075" y="2327500"/>
            <a:chExt cx="420100" cy="388350"/>
          </a:xfrm>
        </p:grpSpPr>
        <p:sp>
          <p:nvSpPr>
            <p:cNvPr id="791" name="Google Shape;791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7"/>
          <p:cNvGrpSpPr/>
          <p:nvPr/>
        </p:nvGrpSpPr>
        <p:grpSpPr>
          <a:xfrm>
            <a:off x="5496544" y="2076958"/>
            <a:ext cx="215437" cy="351204"/>
            <a:chOff x="6730350" y="2315900"/>
            <a:chExt cx="257700" cy="420100"/>
          </a:xfrm>
        </p:grpSpPr>
        <p:sp>
          <p:nvSpPr>
            <p:cNvPr id="794" name="Google Shape;794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7"/>
          <p:cNvGrpSpPr/>
          <p:nvPr/>
        </p:nvGrpSpPr>
        <p:grpSpPr>
          <a:xfrm>
            <a:off x="477889" y="2613440"/>
            <a:ext cx="109265" cy="398166"/>
            <a:chOff x="727175" y="2957625"/>
            <a:chExt cx="130700" cy="476275"/>
          </a:xfrm>
        </p:grpSpPr>
        <p:sp>
          <p:nvSpPr>
            <p:cNvPr id="800" name="Google Shape;800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7"/>
          <p:cNvSpPr/>
          <p:nvPr/>
        </p:nvSpPr>
        <p:spPr>
          <a:xfrm>
            <a:off x="1492208" y="25977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7"/>
          <p:cNvSpPr/>
          <p:nvPr/>
        </p:nvSpPr>
        <p:spPr>
          <a:xfrm>
            <a:off x="972049" y="25977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47"/>
          <p:cNvGrpSpPr/>
          <p:nvPr/>
        </p:nvGrpSpPr>
        <p:grpSpPr>
          <a:xfrm>
            <a:off x="2029631" y="2626189"/>
            <a:ext cx="386943" cy="372647"/>
            <a:chOff x="2583325" y="2972875"/>
            <a:chExt cx="462850" cy="445750"/>
          </a:xfrm>
        </p:grpSpPr>
        <p:sp>
          <p:nvSpPr>
            <p:cNvPr id="805" name="Google Shape;805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7"/>
          <p:cNvGrpSpPr/>
          <p:nvPr/>
        </p:nvGrpSpPr>
        <p:grpSpPr>
          <a:xfrm>
            <a:off x="2579886" y="2681846"/>
            <a:ext cx="413486" cy="261354"/>
            <a:chOff x="3241525" y="3039450"/>
            <a:chExt cx="494600" cy="312625"/>
          </a:xfrm>
        </p:grpSpPr>
        <p:sp>
          <p:nvSpPr>
            <p:cNvPr id="808" name="Google Shape;808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47"/>
          <p:cNvSpPr/>
          <p:nvPr/>
        </p:nvSpPr>
        <p:spPr>
          <a:xfrm>
            <a:off x="3736180" y="26349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47"/>
          <p:cNvGrpSpPr/>
          <p:nvPr/>
        </p:nvGrpSpPr>
        <p:grpSpPr>
          <a:xfrm>
            <a:off x="4263318" y="2654279"/>
            <a:ext cx="427781" cy="316489"/>
            <a:chOff x="5255200" y="3006475"/>
            <a:chExt cx="511700" cy="378575"/>
          </a:xfrm>
        </p:grpSpPr>
        <p:sp>
          <p:nvSpPr>
            <p:cNvPr id="812" name="Google Shape;812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7"/>
          <p:cNvGrpSpPr/>
          <p:nvPr/>
        </p:nvGrpSpPr>
        <p:grpSpPr>
          <a:xfrm>
            <a:off x="3177104" y="2635907"/>
            <a:ext cx="346104" cy="353231"/>
            <a:chOff x="3955900" y="2984500"/>
            <a:chExt cx="414000" cy="422525"/>
          </a:xfrm>
        </p:grpSpPr>
        <p:sp>
          <p:nvSpPr>
            <p:cNvPr id="815" name="Google Shape;815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47"/>
          <p:cNvSpPr/>
          <p:nvPr/>
        </p:nvSpPr>
        <p:spPr>
          <a:xfrm>
            <a:off x="341117" y="3224048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7"/>
          <p:cNvSpPr/>
          <p:nvPr/>
        </p:nvSpPr>
        <p:spPr>
          <a:xfrm>
            <a:off x="4906165" y="26186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" name="Google Shape;820;p47"/>
          <p:cNvGrpSpPr/>
          <p:nvPr/>
        </p:nvGrpSpPr>
        <p:grpSpPr>
          <a:xfrm>
            <a:off x="5472049" y="2630787"/>
            <a:ext cx="264427" cy="375719"/>
            <a:chOff x="6701050" y="2978375"/>
            <a:chExt cx="316300" cy="449425"/>
          </a:xfrm>
        </p:grpSpPr>
        <p:sp>
          <p:nvSpPr>
            <p:cNvPr id="821" name="Google Shape;821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7"/>
          <p:cNvGrpSpPr/>
          <p:nvPr/>
        </p:nvGrpSpPr>
        <p:grpSpPr>
          <a:xfrm>
            <a:off x="907677" y="3249448"/>
            <a:ext cx="376743" cy="253204"/>
            <a:chOff x="1241275" y="3718400"/>
            <a:chExt cx="450650" cy="302875"/>
          </a:xfrm>
        </p:grpSpPr>
        <p:sp>
          <p:nvSpPr>
            <p:cNvPr id="824" name="Google Shape;824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47"/>
          <p:cNvGrpSpPr/>
          <p:nvPr/>
        </p:nvGrpSpPr>
        <p:grpSpPr>
          <a:xfrm>
            <a:off x="1476324" y="3230053"/>
            <a:ext cx="366502" cy="292496"/>
            <a:chOff x="1921475" y="3695200"/>
            <a:chExt cx="438400" cy="349875"/>
          </a:xfrm>
        </p:grpSpPr>
        <p:sp>
          <p:nvSpPr>
            <p:cNvPr id="829" name="Google Shape;829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7"/>
          <p:cNvGrpSpPr/>
          <p:nvPr/>
        </p:nvGrpSpPr>
        <p:grpSpPr>
          <a:xfrm>
            <a:off x="2043425" y="3225455"/>
            <a:ext cx="359355" cy="301190"/>
            <a:chOff x="2599825" y="3689700"/>
            <a:chExt cx="429850" cy="360275"/>
          </a:xfrm>
        </p:grpSpPr>
        <p:sp>
          <p:nvSpPr>
            <p:cNvPr id="833" name="Google Shape;833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7"/>
          <p:cNvGrpSpPr/>
          <p:nvPr/>
        </p:nvGrpSpPr>
        <p:grpSpPr>
          <a:xfrm>
            <a:off x="2624299" y="3194314"/>
            <a:ext cx="324661" cy="338956"/>
            <a:chOff x="3294650" y="3652450"/>
            <a:chExt cx="388350" cy="405450"/>
          </a:xfrm>
        </p:grpSpPr>
        <p:sp>
          <p:nvSpPr>
            <p:cNvPr id="836" name="Google Shape;836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7"/>
          <p:cNvGrpSpPr/>
          <p:nvPr/>
        </p:nvGrpSpPr>
        <p:grpSpPr>
          <a:xfrm>
            <a:off x="3160781" y="3237200"/>
            <a:ext cx="378750" cy="277698"/>
            <a:chOff x="3936375" y="3703750"/>
            <a:chExt cx="453050" cy="332175"/>
          </a:xfrm>
        </p:grpSpPr>
        <p:sp>
          <p:nvSpPr>
            <p:cNvPr id="840" name="Google Shape;840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7"/>
          <p:cNvGrpSpPr/>
          <p:nvPr/>
        </p:nvGrpSpPr>
        <p:grpSpPr>
          <a:xfrm>
            <a:off x="3724307" y="3237200"/>
            <a:ext cx="378750" cy="277698"/>
            <a:chOff x="4610450" y="3703750"/>
            <a:chExt cx="453050" cy="332175"/>
          </a:xfrm>
        </p:grpSpPr>
        <p:sp>
          <p:nvSpPr>
            <p:cNvPr id="846" name="Google Shape;846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7"/>
          <p:cNvGrpSpPr/>
          <p:nvPr/>
        </p:nvGrpSpPr>
        <p:grpSpPr>
          <a:xfrm>
            <a:off x="4301106" y="3209132"/>
            <a:ext cx="352207" cy="333836"/>
            <a:chOff x="5300400" y="3670175"/>
            <a:chExt cx="421300" cy="399325"/>
          </a:xfrm>
        </p:grpSpPr>
        <p:sp>
          <p:nvSpPr>
            <p:cNvPr id="849" name="Google Shape;849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7"/>
          <p:cNvSpPr/>
          <p:nvPr/>
        </p:nvSpPr>
        <p:spPr>
          <a:xfrm>
            <a:off x="4844905" y="31801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7"/>
          <p:cNvGrpSpPr/>
          <p:nvPr/>
        </p:nvGrpSpPr>
        <p:grpSpPr>
          <a:xfrm>
            <a:off x="5433259" y="3205035"/>
            <a:ext cx="342008" cy="342029"/>
            <a:chOff x="6654650" y="3665275"/>
            <a:chExt cx="409100" cy="409125"/>
          </a:xfrm>
        </p:grpSpPr>
        <p:sp>
          <p:nvSpPr>
            <p:cNvPr id="856" name="Google Shape;856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7"/>
          <p:cNvGrpSpPr/>
          <p:nvPr/>
        </p:nvGrpSpPr>
        <p:grpSpPr>
          <a:xfrm>
            <a:off x="347223" y="3754266"/>
            <a:ext cx="370599" cy="370620"/>
            <a:chOff x="570875" y="4322250"/>
            <a:chExt cx="443300" cy="443325"/>
          </a:xfrm>
        </p:grpSpPr>
        <p:sp>
          <p:nvSpPr>
            <p:cNvPr id="859" name="Google Shape;859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3" name="Google Shape;863;p47"/>
          <p:cNvSpPr/>
          <p:nvPr/>
        </p:nvSpPr>
        <p:spPr>
          <a:xfrm>
            <a:off x="895469" y="38263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47"/>
          <p:cNvGrpSpPr/>
          <p:nvPr/>
        </p:nvGrpSpPr>
        <p:grpSpPr>
          <a:xfrm>
            <a:off x="1524812" y="3726720"/>
            <a:ext cx="269526" cy="425712"/>
            <a:chOff x="1979475" y="4289300"/>
            <a:chExt cx="322400" cy="509225"/>
          </a:xfrm>
        </p:grpSpPr>
        <p:sp>
          <p:nvSpPr>
            <p:cNvPr id="865" name="Google Shape;865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2064346" y="3732321"/>
            <a:ext cx="318014" cy="414510"/>
            <a:chOff x="2624850" y="4296000"/>
            <a:chExt cx="380400" cy="495825"/>
          </a:xfrm>
        </p:grpSpPr>
        <p:sp>
          <p:nvSpPr>
            <p:cNvPr id="869" name="Google Shape;869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7"/>
          <p:cNvSpPr/>
          <p:nvPr/>
        </p:nvSpPr>
        <p:spPr>
          <a:xfrm>
            <a:off x="3180303" y="37697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7"/>
          <p:cNvSpPr/>
          <p:nvPr/>
        </p:nvSpPr>
        <p:spPr>
          <a:xfrm>
            <a:off x="2616754" y="37911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7"/>
          <p:cNvSpPr/>
          <p:nvPr/>
        </p:nvSpPr>
        <p:spPr>
          <a:xfrm>
            <a:off x="3742304" y="37682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5" name="Google Shape;875;p47"/>
          <p:cNvGrpSpPr/>
          <p:nvPr/>
        </p:nvGrpSpPr>
        <p:grpSpPr>
          <a:xfrm>
            <a:off x="4280686" y="3773160"/>
            <a:ext cx="393045" cy="332833"/>
            <a:chOff x="5275975" y="4344850"/>
            <a:chExt cx="470150" cy="398125"/>
          </a:xfrm>
        </p:grpSpPr>
        <p:sp>
          <p:nvSpPr>
            <p:cNvPr id="876" name="Google Shape;876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47"/>
          <p:cNvSpPr/>
          <p:nvPr/>
        </p:nvSpPr>
        <p:spPr>
          <a:xfrm>
            <a:off x="4864301" y="37631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47"/>
          <p:cNvGrpSpPr/>
          <p:nvPr/>
        </p:nvGrpSpPr>
        <p:grpSpPr>
          <a:xfrm>
            <a:off x="5423038" y="3746115"/>
            <a:ext cx="362448" cy="386922"/>
            <a:chOff x="6642425" y="4312500"/>
            <a:chExt cx="433550" cy="462825"/>
          </a:xfrm>
        </p:grpSpPr>
        <p:sp>
          <p:nvSpPr>
            <p:cNvPr id="881" name="Google Shape;881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47"/>
          <p:cNvSpPr/>
          <p:nvPr/>
        </p:nvSpPr>
        <p:spPr>
          <a:xfrm>
            <a:off x="299775" y="43659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47"/>
          <p:cNvGrpSpPr/>
          <p:nvPr/>
        </p:nvGrpSpPr>
        <p:grpSpPr>
          <a:xfrm>
            <a:off x="910227" y="4320364"/>
            <a:ext cx="371623" cy="365499"/>
            <a:chOff x="1244325" y="4999400"/>
            <a:chExt cx="444525" cy="437200"/>
          </a:xfrm>
        </p:grpSpPr>
        <p:sp>
          <p:nvSpPr>
            <p:cNvPr id="886" name="Google Shape;886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7"/>
          <p:cNvGrpSpPr/>
          <p:nvPr/>
        </p:nvGrpSpPr>
        <p:grpSpPr>
          <a:xfrm>
            <a:off x="1506943" y="4308618"/>
            <a:ext cx="305265" cy="388970"/>
            <a:chOff x="1958100" y="4985350"/>
            <a:chExt cx="365150" cy="465275"/>
          </a:xfrm>
        </p:grpSpPr>
        <p:sp>
          <p:nvSpPr>
            <p:cNvPr id="892" name="Google Shape;892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47"/>
          <p:cNvGrpSpPr/>
          <p:nvPr/>
        </p:nvGrpSpPr>
        <p:grpSpPr>
          <a:xfrm>
            <a:off x="2048002" y="4323415"/>
            <a:ext cx="350200" cy="359877"/>
            <a:chOff x="2605300" y="5003050"/>
            <a:chExt cx="418900" cy="430475"/>
          </a:xfrm>
        </p:grpSpPr>
        <p:sp>
          <p:nvSpPr>
            <p:cNvPr id="896" name="Google Shape;896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2577336" y="4331086"/>
            <a:ext cx="418585" cy="344056"/>
            <a:chOff x="3238475" y="5012225"/>
            <a:chExt cx="500700" cy="411550"/>
          </a:xfrm>
        </p:grpSpPr>
        <p:sp>
          <p:nvSpPr>
            <p:cNvPr id="900" name="Google Shape;900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3683970" y="4294322"/>
            <a:ext cx="459424" cy="417561"/>
            <a:chOff x="4562200" y="4968250"/>
            <a:chExt cx="549550" cy="499475"/>
          </a:xfrm>
        </p:grpSpPr>
        <p:sp>
          <p:nvSpPr>
            <p:cNvPr id="906" name="Google Shape;906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47"/>
          <p:cNvGrpSpPr/>
          <p:nvPr/>
        </p:nvGrpSpPr>
        <p:grpSpPr>
          <a:xfrm>
            <a:off x="3190898" y="4317814"/>
            <a:ext cx="318516" cy="370076"/>
            <a:chOff x="3972400" y="4996350"/>
            <a:chExt cx="381000" cy="442675"/>
          </a:xfrm>
        </p:grpSpPr>
        <p:sp>
          <p:nvSpPr>
            <p:cNvPr id="912" name="Google Shape;912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4251593" y="4286673"/>
            <a:ext cx="451252" cy="432860"/>
            <a:chOff x="5241175" y="4959100"/>
            <a:chExt cx="539775" cy="517775"/>
          </a:xfrm>
        </p:grpSpPr>
        <p:sp>
          <p:nvSpPr>
            <p:cNvPr id="915" name="Google Shape;915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47"/>
          <p:cNvSpPr/>
          <p:nvPr/>
        </p:nvSpPr>
        <p:spPr>
          <a:xfrm>
            <a:off x="4842355" y="43935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47"/>
          <p:cNvGrpSpPr/>
          <p:nvPr/>
        </p:nvGrpSpPr>
        <p:grpSpPr>
          <a:xfrm>
            <a:off x="5458777" y="4350982"/>
            <a:ext cx="289444" cy="332832"/>
            <a:chOff x="6685175" y="5036025"/>
            <a:chExt cx="346225" cy="398125"/>
          </a:xfrm>
        </p:grpSpPr>
        <p:sp>
          <p:nvSpPr>
            <p:cNvPr id="923" name="Google Shape;923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6359618" y="1875199"/>
            <a:ext cx="432570" cy="421334"/>
            <a:chOff x="5926225" y="921350"/>
            <a:chExt cx="517800" cy="504350"/>
          </a:xfrm>
        </p:grpSpPr>
        <p:sp>
          <p:nvSpPr>
            <p:cNvPr id="929" name="Google Shape;92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31" name="Google Shape;931;p47"/>
          <p:cNvSpPr/>
          <p:nvPr/>
        </p:nvSpPr>
        <p:spPr>
          <a:xfrm>
            <a:off x="6553538" y="2111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2" name="Google Shape;932;p47"/>
          <p:cNvGrpSpPr/>
          <p:nvPr/>
        </p:nvGrpSpPr>
        <p:grpSpPr>
          <a:xfrm>
            <a:off x="7244605" y="1854579"/>
            <a:ext cx="432570" cy="421334"/>
            <a:chOff x="5926225" y="921350"/>
            <a:chExt cx="517800" cy="504350"/>
          </a:xfrm>
        </p:grpSpPr>
        <p:sp>
          <p:nvSpPr>
            <p:cNvPr id="933" name="Google Shape;933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47"/>
          <p:cNvSpPr/>
          <p:nvPr/>
        </p:nvSpPr>
        <p:spPr>
          <a:xfrm>
            <a:off x="7438526" y="2090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47"/>
          <p:cNvGrpSpPr/>
          <p:nvPr/>
        </p:nvGrpSpPr>
        <p:grpSpPr>
          <a:xfrm>
            <a:off x="6359885" y="2603621"/>
            <a:ext cx="1075937" cy="1047989"/>
            <a:chOff x="5926225" y="921350"/>
            <a:chExt cx="517800" cy="504350"/>
          </a:xfrm>
        </p:grpSpPr>
        <p:sp>
          <p:nvSpPr>
            <p:cNvPr id="937" name="Google Shape;937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47"/>
          <p:cNvSpPr/>
          <p:nvPr/>
        </p:nvSpPr>
        <p:spPr>
          <a:xfrm>
            <a:off x="6842198" y="3190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7"/>
          <p:cNvSpPr txBox="1"/>
          <p:nvPr/>
        </p:nvSpPr>
        <p:spPr>
          <a:xfrm>
            <a:off x="6248575" y="309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47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icons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47" name="Google Shape;947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54" name="Google Shape;954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59" name="Google Shape;959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2" name="Google Shape;962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63" name="Google Shape;963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8" name="Google Shape;968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69" name="Google Shape;969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73" name="Google Shape;973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78" name="Google Shape;978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84" name="Google Shape;984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91" name="Google Shape;991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94" name="Google Shape;994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98" name="Google Shape;998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05" name="Google Shape;1005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11" name="Google Shape;1011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15" name="Google Shape;1015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16" name="Google Shape;1016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6" name="Google Shape;1026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33" name="Google Shape;1033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38" name="Google Shape;1038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44" name="Google Shape;1044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51" name="Google Shape;1051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56" name="Google Shape;1056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61" name="Google Shape;1061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6" name="Google Shape;1066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67" name="Google Shape;106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7" name="Google Shape;1077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78" name="Google Shape;1078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1" name="Google Shape;1081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82" name="Google Shape;1082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2" name="Google Shape;1092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93" name="Google Shape;1093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7" name="Google Shape;1097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98" name="Google Shape;1098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8" name="Google Shape;1108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09" name="Google Shape;1109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17" name="Google Shape;1117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22" name="Google Shape;1122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27" name="Google Shape;1127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33" name="Google Shape;1133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40" name="Google Shape;1140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44" name="Google Shape;1144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50" name="Google Shape;1150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57" name="Google Shape;1157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0" name="Google Shape;1160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61" name="Google Shape;1161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66" name="Google Shape;1166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73" name="Google Shape;1173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81" name="Google Shape;1181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86" name="Google Shape;1186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90" name="Google Shape;1190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94" name="Google Shape;1194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99" name="Google Shape;1199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04" name="Google Shape;1204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10" name="Google Shape;1210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17" name="Google Shape;1217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25" name="Google Shape;1225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38" name="Google Shape;1238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43" name="Google Shape;1243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47" name="Google Shape;1247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Google Shape;1253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54" name="Google Shape;1254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63" name="Google Shape;1263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76" name="Google Shape;1276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89" name="Google Shape;1289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02" name="Google Shape;1302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09" name="Google Shape;1309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25" name="Google Shape;1325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26" name="Google Shape;1326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9" name="Google Shape;1329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30" name="Google Shape;1330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3" name="Google Shape;1333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34" name="Google Shape;1334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38" name="Google Shape;1338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1" name="Google Shape;1341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42" name="Google Shape;1342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51" name="Google Shape;1351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5" name="Google Shape;1375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76" name="Google Shape;1376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77" name="Google Shape;137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9" name="Google Shape;1379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80" name="Google Shape;138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2" name="Google Shape;1382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83" name="Google Shape;1383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85" name="Google Shape;1385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86" name="Google Shape;1386;p4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1387" name="Google Shape;1387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88" name="Google Shape;1388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49"/>
          <p:cNvSpPr txBox="1"/>
          <p:nvPr/>
        </p:nvSpPr>
        <p:spPr>
          <a:xfrm>
            <a:off x="808100" y="628550"/>
            <a:ext cx="78210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https://twitter.com/googledocs/status/730087240156643328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7" name="Google Shape;1397;p49"/>
          <p:cNvSpPr txBox="1"/>
          <p:nvPr/>
        </p:nvSpPr>
        <p:spPr>
          <a:xfrm>
            <a:off x="808100" y="2568854"/>
            <a:ext cx="7608300" cy="14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✋👆👉👍👤👦👧👨👩👪💃🏃💑❤😂😉😋😒😭👶😸🐟🍒🍔💣📌📖🔨🎃🎈🎨🏈🏰🌏🔌🔑</a:t>
            </a:r>
            <a:r>
              <a:rPr lang="en" sz="2600">
                <a:solidFill>
                  <a:schemeClr val="lt1"/>
                </a:solidFill>
                <a:highlight>
                  <a:schemeClr val="accent1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  <a:endParaRPr sz="2600">
              <a:solidFill>
                <a:schemeClr val="lt1"/>
              </a:solidFill>
              <a:highlight>
                <a:schemeClr val="accen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8" name="Google Shape;1398;p4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" name="Google Shape;1403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05" name="Google Shape;1405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06" name="Google Shape;1406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07" name="Google Shape;1407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8" name="Google Shape;1408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9" name="Google Shape;1409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10" name="Google Shape;1410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1" name="Google Shape;1411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12" name="Google Shape;1412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13" name="Google Shape;1413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4" name="Google Shape;1414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15" name="Google Shape;1415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16" name="Google Shape;1416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7" name="Google Shape;1417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>
                    <a:lumMod val="75000"/>
                  </a:schemeClr>
                </a:solidFill>
              </a:rPr>
              <a:t>Sơ lược về Apache Hop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8027100" cy="2881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Tx/>
              <a:buChar char="-"/>
            </a:pPr>
            <a:r>
              <a:rPr lang="en-US" dirty="0"/>
              <a:t> </a:t>
            </a:r>
            <a:r>
              <a:rPr lang="en-US" dirty="0" err="1"/>
              <a:t>N</a:t>
            </a:r>
            <a:r>
              <a:rPr lang="en-US" dirty="0" err="1" smtClean="0"/>
              <a:t>ền</a:t>
            </a:r>
            <a:r>
              <a:rPr lang="en-US" dirty="0" smtClean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.</a:t>
            </a:r>
          </a:p>
          <a:p>
            <a:pPr lvl="0">
              <a:buFontTx/>
              <a:buChar char="-"/>
            </a:pPr>
            <a:r>
              <a:rPr lang="en-US" dirty="0" err="1" smtClean="0">
                <a:latin typeface="+mj-lt"/>
              </a:rPr>
              <a:t>Mã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nguồn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mở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v</a:t>
            </a:r>
            <a:r>
              <a:rPr lang="en-US" dirty="0" err="1" smtClean="0">
                <a:latin typeface="+mj-lt"/>
              </a:rPr>
              <a:t>iết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bằng</a:t>
            </a:r>
            <a:r>
              <a:rPr lang="en-US" dirty="0" smtClean="0">
                <a:latin typeface="+mj-lt"/>
              </a:rPr>
              <a:t> Java</a:t>
            </a:r>
          </a:p>
          <a:p>
            <a:pPr lvl="0">
              <a:buFontTx/>
              <a:buChar char="-"/>
            </a:pPr>
            <a:r>
              <a:rPr lang="en-US" dirty="0"/>
              <a:t>C</a:t>
            </a:r>
            <a:r>
              <a:rPr lang="vi-VN" dirty="0" smtClean="0"/>
              <a:t>ung </a:t>
            </a:r>
            <a:r>
              <a:rPr lang="vi-VN" dirty="0"/>
              <a:t>cấp </a:t>
            </a:r>
            <a:r>
              <a:rPr lang="vi-VN" dirty="0" smtClean="0"/>
              <a:t>môi </a:t>
            </a:r>
            <a:r>
              <a:rPr lang="vi-VN" dirty="0"/>
              <a:t>trường </a:t>
            </a:r>
            <a:r>
              <a:rPr lang="vi-VN" dirty="0" smtClean="0"/>
              <a:t>trực quan </a:t>
            </a:r>
            <a:r>
              <a:rPr lang="vi-VN" dirty="0"/>
              <a:t>để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workflow </a:t>
            </a:r>
            <a:r>
              <a:rPr lang="en-US" dirty="0" err="1" smtClean="0"/>
              <a:t>và</a:t>
            </a:r>
            <a:r>
              <a:rPr lang="en-US" dirty="0" smtClean="0"/>
              <a:t> pipeline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0">
              <a:buFontTx/>
              <a:buChar char="-"/>
            </a:pPr>
            <a:endParaRPr dirty="0">
              <a:latin typeface="+mj-lt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941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209600"/>
            <a:ext cx="7772400" cy="1533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2</a:t>
            </a:r>
            <a:r>
              <a:rPr lang="en" sz="7200" dirty="0" smtClean="0">
                <a:solidFill>
                  <a:schemeClr val="accent2"/>
                </a:solidFill>
              </a:rPr>
              <a:t>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Đặc điểm và thành phần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53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Đặc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điểm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07300" y="1815321"/>
            <a:ext cx="8027100" cy="2881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Tx/>
              <a:buChar char="-"/>
            </a:pPr>
            <a:r>
              <a:rPr lang="en-US" sz="2200" dirty="0" err="1" smtClean="0">
                <a:latin typeface="+mn-lt"/>
              </a:rPr>
              <a:t>Làm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việc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thông</a:t>
            </a:r>
            <a:r>
              <a:rPr lang="en-US" sz="2200" dirty="0" smtClean="0">
                <a:latin typeface="+mn-lt"/>
              </a:rPr>
              <a:t> qua </a:t>
            </a:r>
            <a:r>
              <a:rPr lang="en-US" sz="2200" dirty="0" err="1" smtClean="0">
                <a:latin typeface="+mn-lt"/>
              </a:rPr>
              <a:t>giao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diện</a:t>
            </a:r>
            <a:endParaRPr lang="en-US" sz="2200" dirty="0" smtClean="0">
              <a:latin typeface="+mn-lt"/>
            </a:endParaRPr>
          </a:p>
          <a:p>
            <a:pPr lvl="0">
              <a:buFontTx/>
              <a:buChar char="-"/>
            </a:pPr>
            <a:r>
              <a:rPr lang="en-US" sz="2200" dirty="0" smtClean="0">
                <a:latin typeface="+mn-lt"/>
              </a:rPr>
              <a:t>Design once, run anywhere: workflow </a:t>
            </a:r>
            <a:r>
              <a:rPr lang="en-US" sz="2200" dirty="0" err="1" smtClean="0">
                <a:latin typeface="+mn-lt"/>
              </a:rPr>
              <a:t>và</a:t>
            </a:r>
            <a:r>
              <a:rPr lang="en-US" sz="2200" dirty="0" smtClean="0">
                <a:latin typeface="+mn-lt"/>
              </a:rPr>
              <a:t> pipeline </a:t>
            </a:r>
            <a:r>
              <a:rPr lang="en-US" sz="2200" dirty="0" err="1" smtClean="0">
                <a:latin typeface="+mn-lt"/>
              </a:rPr>
              <a:t>được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thiết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kế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một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lần</a:t>
            </a:r>
            <a:r>
              <a:rPr lang="en-US" sz="2200" dirty="0" smtClean="0">
                <a:latin typeface="+mn-lt"/>
              </a:rPr>
              <a:t>, </a:t>
            </a:r>
            <a:r>
              <a:rPr lang="en-US" sz="2200" dirty="0" err="1" smtClean="0">
                <a:latin typeface="+mn-lt"/>
              </a:rPr>
              <a:t>và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chạy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được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trên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nhiều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nền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tảng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khác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nhau</a:t>
            </a:r>
            <a:r>
              <a:rPr lang="en-US" sz="2200" dirty="0" smtClean="0">
                <a:latin typeface="+mn-lt"/>
              </a:rPr>
              <a:t>: Hop native engine (local/remote), </a:t>
            </a:r>
            <a:r>
              <a:rPr lang="en-US" sz="2200" dirty="0" err="1" smtClean="0">
                <a:latin typeface="+mn-lt"/>
              </a:rPr>
              <a:t>hoặc</a:t>
            </a:r>
            <a:r>
              <a:rPr lang="en-US" sz="2200" dirty="0" smtClean="0">
                <a:latin typeface="+mn-lt"/>
              </a:rPr>
              <a:t> Spark, </a:t>
            </a:r>
            <a:r>
              <a:rPr lang="en-US" sz="2200" dirty="0" err="1" smtClean="0">
                <a:latin typeface="+mn-lt"/>
              </a:rPr>
              <a:t>Flink</a:t>
            </a:r>
            <a:r>
              <a:rPr lang="en-US" sz="2200" dirty="0" smtClean="0">
                <a:latin typeface="+mn-lt"/>
              </a:rPr>
              <a:t>, Google Dataflow, AWS EMR </a:t>
            </a:r>
            <a:r>
              <a:rPr lang="en-US" sz="2200" dirty="0" err="1" smtClean="0">
                <a:latin typeface="+mn-lt"/>
              </a:rPr>
              <a:t>thông</a:t>
            </a:r>
            <a:r>
              <a:rPr lang="en-US" sz="2200" dirty="0" smtClean="0">
                <a:latin typeface="+mn-lt"/>
              </a:rPr>
              <a:t> qua Apache Beam. </a:t>
            </a:r>
          </a:p>
          <a:p>
            <a:pPr>
              <a:buFontTx/>
              <a:buChar char="-"/>
            </a:pPr>
            <a:r>
              <a:rPr lang="en-US" sz="2200" dirty="0">
                <a:latin typeface="+mn-lt"/>
              </a:rPr>
              <a:t>Metadata driven: </a:t>
            </a:r>
            <a:r>
              <a:rPr lang="vi-VN" sz="2200" dirty="0">
                <a:latin typeface="+mn-lt"/>
              </a:rPr>
              <a:t>hoàn toàn dựa trên siêu dữ liệu. Hop mô tả cách dữ liệu được đọc, thao tác hoặc ghi hoặc cách</a:t>
            </a:r>
            <a:r>
              <a:rPr lang="en-US" sz="2200" dirty="0">
                <a:latin typeface="+mn-lt"/>
              </a:rPr>
              <a:t> workflow, pipeline </a:t>
            </a:r>
            <a:r>
              <a:rPr lang="en-US" sz="2200" dirty="0" err="1">
                <a:latin typeface="+mn-lt"/>
              </a:rPr>
              <a:t>hoạt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động</a:t>
            </a:r>
            <a:endParaRPr lang="en-US" sz="2200" dirty="0">
              <a:latin typeface="+mn-lt"/>
            </a:endParaRPr>
          </a:p>
          <a:p>
            <a:pPr lvl="0">
              <a:buFontTx/>
              <a:buChar char="-"/>
            </a:pPr>
            <a:endParaRPr lang="en-US" sz="2200" dirty="0" smtClean="0">
              <a:latin typeface="+mn-lt"/>
            </a:endParaRPr>
          </a:p>
          <a:p>
            <a:pPr lvl="0">
              <a:buFontTx/>
              <a:buChar char="-"/>
            </a:pPr>
            <a:endParaRPr sz="2200" dirty="0">
              <a:latin typeface="+mn-lt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365" y="0"/>
            <a:ext cx="3309160" cy="24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5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Đặc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điểm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152000"/>
            <a:ext cx="8027100" cy="3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Tx/>
              <a:buChar char="-"/>
            </a:pPr>
            <a:r>
              <a:rPr lang="en-US" sz="2200" dirty="0" err="1" smtClean="0">
                <a:latin typeface="+mn-lt"/>
              </a:rPr>
              <a:t>Hỗ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trợ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kiểm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soát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vòng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đời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dữ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liệu</a:t>
            </a:r>
            <a:r>
              <a:rPr lang="en-US" sz="2200" dirty="0" smtClean="0">
                <a:latin typeface="+mn-lt"/>
              </a:rPr>
              <a:t> (version control, unit </a:t>
            </a:r>
            <a:r>
              <a:rPr lang="en-US" sz="2200" dirty="0" err="1" smtClean="0">
                <a:latin typeface="+mn-lt"/>
              </a:rPr>
              <a:t>testing,deployment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enviroments</a:t>
            </a:r>
            <a:r>
              <a:rPr lang="en-US" sz="2200" dirty="0" smtClean="0">
                <a:latin typeface="+mn-lt"/>
              </a:rPr>
              <a:t>),</a:t>
            </a:r>
            <a:r>
              <a:rPr lang="vi-VN" sz="2200" dirty="0" smtClean="0">
                <a:latin typeface="+mn-lt"/>
              </a:rPr>
              <a:t>CI/CD</a:t>
            </a:r>
            <a:endParaRPr lang="en-US" sz="2200" dirty="0" smtClean="0">
              <a:latin typeface="+mn-lt"/>
            </a:endParaRPr>
          </a:p>
          <a:p>
            <a:pPr>
              <a:buFontTx/>
              <a:buChar char="-"/>
            </a:pPr>
            <a:r>
              <a:rPr lang="en-US" sz="2200" dirty="0" err="1" smtClean="0">
                <a:latin typeface="+mn-lt"/>
              </a:rPr>
              <a:t>Hỗ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trợ</a:t>
            </a:r>
            <a:r>
              <a:rPr lang="en-US" sz="2200" dirty="0" smtClean="0">
                <a:latin typeface="+mn-lt"/>
              </a:rPr>
              <a:t> plugin </a:t>
            </a:r>
            <a:r>
              <a:rPr lang="en-US" sz="2200" dirty="0" err="1" smtClean="0">
                <a:latin typeface="+mn-lt"/>
              </a:rPr>
              <a:t>các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công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cụ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khác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thông</a:t>
            </a:r>
            <a:r>
              <a:rPr lang="en-US" sz="2200" dirty="0" smtClean="0">
                <a:latin typeface="+mn-lt"/>
              </a:rPr>
              <a:t> qua metadata </a:t>
            </a:r>
            <a:r>
              <a:rPr lang="en-US" sz="2200" dirty="0" err="1" smtClean="0">
                <a:latin typeface="+mn-lt"/>
              </a:rPr>
              <a:t>của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err="1" smtClean="0">
                <a:latin typeface="+mn-lt"/>
              </a:rPr>
              <a:t>chúng</a:t>
            </a:r>
            <a:endParaRPr lang="en-US" sz="2200" dirty="0" smtClean="0">
              <a:latin typeface="+mn-lt"/>
            </a:endParaRPr>
          </a:p>
          <a:p>
            <a:pPr lvl="0">
              <a:buFontTx/>
              <a:buChar char="-"/>
            </a:pPr>
            <a:r>
              <a:rPr lang="vi-VN" sz="2200" dirty="0">
                <a:latin typeface="+mn-lt"/>
              </a:rPr>
              <a:t>Hỗ trợ quản lý nhiều project với nhiều môi trường khác nhau ứng với các phase trong giai đoạn phát triển: Development,Test, Acceptance, Production</a:t>
            </a:r>
          </a:p>
          <a:p>
            <a:pPr>
              <a:buFontTx/>
              <a:buChar char="-"/>
            </a:pPr>
            <a:endParaRPr lang="en-US" sz="2200" dirty="0" smtClean="0">
              <a:latin typeface="+mn-lt"/>
            </a:endParaRPr>
          </a:p>
          <a:p>
            <a:pPr lvl="0">
              <a:buFontTx/>
              <a:buChar char="-"/>
            </a:pPr>
            <a:endParaRPr sz="2200" dirty="0">
              <a:latin typeface="+mn-lt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658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phần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036799"/>
            <a:ext cx="8027100" cy="3973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sz="2200" dirty="0" smtClean="0">
                <a:latin typeface="+mj-lt"/>
              </a:rPr>
              <a:t>Pipeline: </a:t>
            </a:r>
          </a:p>
          <a:p>
            <a:pPr marL="114300" lvl="0" indent="0">
              <a:buNone/>
            </a:pPr>
            <a:r>
              <a:rPr lang="en-US" sz="2200" dirty="0" smtClean="0">
                <a:latin typeface="+mj-lt"/>
              </a:rPr>
              <a:t>- </a:t>
            </a:r>
            <a:r>
              <a:rPr lang="en-US" sz="2200" dirty="0" err="1">
                <a:latin typeface="+mj-lt"/>
              </a:rPr>
              <a:t>T</a:t>
            </a:r>
            <a:r>
              <a:rPr lang="en-US" sz="2200" dirty="0" err="1" smtClean="0">
                <a:latin typeface="+mj-lt"/>
              </a:rPr>
              <a:t>ập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hợp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các</a:t>
            </a:r>
            <a:r>
              <a:rPr lang="en-US" sz="2200" dirty="0" smtClean="0">
                <a:latin typeface="+mj-lt"/>
              </a:rPr>
              <a:t> transform, </a:t>
            </a:r>
            <a:r>
              <a:rPr lang="en-US" sz="2200" dirty="0" err="1" smtClean="0">
                <a:latin typeface="+mj-lt"/>
              </a:rPr>
              <a:t>liên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kết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giữa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chúng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là</a:t>
            </a:r>
            <a:r>
              <a:rPr lang="en-US" sz="2200" dirty="0" smtClean="0">
                <a:latin typeface="+mj-lt"/>
              </a:rPr>
              <a:t> hop.</a:t>
            </a:r>
          </a:p>
          <a:p>
            <a:pPr marL="114300" lvl="0" indent="0">
              <a:buNone/>
            </a:pPr>
            <a:r>
              <a:rPr lang="en-US" sz="2200" dirty="0" smtClean="0">
                <a:latin typeface="+mj-lt"/>
              </a:rPr>
              <a:t>- </a:t>
            </a:r>
            <a:r>
              <a:rPr lang="en-US" sz="2200" dirty="0" err="1" smtClean="0">
                <a:latin typeface="+mj-lt"/>
              </a:rPr>
              <a:t>Có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chức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năng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thực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hiện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các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công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việc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nặng</a:t>
            </a:r>
            <a:r>
              <a:rPr lang="en-US" sz="2200" dirty="0" smtClean="0">
                <a:latin typeface="+mj-lt"/>
              </a:rPr>
              <a:t>: </a:t>
            </a:r>
            <a:r>
              <a:rPr lang="en-US" sz="2200" dirty="0" err="1" smtClean="0">
                <a:latin typeface="+mj-lt"/>
              </a:rPr>
              <a:t>đọc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dữ</a:t>
            </a:r>
            <a:r>
              <a:rPr lang="en-US" sz="2200" dirty="0" smtClean="0">
                <a:latin typeface="+mj-lt"/>
              </a:rPr>
              <a:t>                       </a:t>
            </a:r>
            <a:r>
              <a:rPr lang="en-US" sz="2200" dirty="0" err="1" smtClean="0">
                <a:latin typeface="+mj-lt"/>
              </a:rPr>
              <a:t>liệu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từ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nguồn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 err="1" smtClean="0">
                <a:latin typeface="+mj-lt"/>
              </a:rPr>
              <a:t>biến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đổi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và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ghi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dữ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liệu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vào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đích</a:t>
            </a:r>
            <a:r>
              <a:rPr lang="en-US" sz="2200" dirty="0" smtClean="0">
                <a:latin typeface="+mj-lt"/>
              </a:rPr>
              <a:t>.</a:t>
            </a:r>
          </a:p>
          <a:p>
            <a:pPr lvl="0">
              <a:buFontTx/>
              <a:buChar char="-"/>
            </a:pPr>
            <a:r>
              <a:rPr lang="en-US" sz="2200" dirty="0" smtClean="0">
                <a:latin typeface="+mj-lt"/>
              </a:rPr>
              <a:t>Transform </a:t>
            </a:r>
            <a:r>
              <a:rPr lang="en-US" sz="2200" dirty="0" err="1" smtClean="0">
                <a:latin typeface="+mj-lt"/>
              </a:rPr>
              <a:t>được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chạy</a:t>
            </a:r>
            <a:r>
              <a:rPr lang="en-US" sz="2200" dirty="0" smtClean="0">
                <a:latin typeface="+mj-lt"/>
              </a:rPr>
              <a:t> song </a:t>
            </a:r>
          </a:p>
          <a:p>
            <a:pPr marL="114300" lvl="0" indent="0">
              <a:buNone/>
            </a:pPr>
            <a:r>
              <a:rPr lang="en-US" sz="2200" dirty="0" smtClean="0">
                <a:latin typeface="+mj-lt"/>
              </a:rPr>
              <a:t>song.</a:t>
            </a:r>
          </a:p>
          <a:p>
            <a:pPr lvl="0">
              <a:buFontTx/>
              <a:buChar char="-"/>
            </a:pPr>
            <a:r>
              <a:rPr lang="en-US" sz="2200" dirty="0" smtClean="0">
                <a:latin typeface="+mj-lt"/>
              </a:rPr>
              <a:t>Hop </a:t>
            </a:r>
            <a:r>
              <a:rPr lang="en-US" sz="2200" dirty="0" err="1" smtClean="0">
                <a:latin typeface="+mj-lt"/>
              </a:rPr>
              <a:t>truyền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dữ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liệu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giữa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các</a:t>
            </a:r>
            <a:r>
              <a:rPr lang="en-US" sz="2200" dirty="0" smtClean="0">
                <a:latin typeface="+mj-lt"/>
              </a:rPr>
              <a:t> </a:t>
            </a:r>
          </a:p>
          <a:p>
            <a:pPr marL="114300" lvl="0" indent="0">
              <a:buNone/>
            </a:pPr>
            <a:r>
              <a:rPr lang="en-US" sz="2200" dirty="0" err="1" smtClean="0">
                <a:latin typeface="+mj-lt"/>
              </a:rPr>
              <a:t>Phép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biến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 err="1" smtClean="0">
                <a:latin typeface="+mj-lt"/>
              </a:rPr>
              <a:t>đổi</a:t>
            </a:r>
            <a:r>
              <a:rPr lang="en-US" sz="2200" dirty="0" smtClean="0">
                <a:latin typeface="+mj-lt"/>
              </a:rPr>
              <a:t>.</a:t>
            </a:r>
          </a:p>
          <a:p>
            <a:pPr marL="114300" lvl="0" indent="0">
              <a:buNone/>
            </a:pPr>
            <a:r>
              <a:rPr lang="en-US" sz="2200" dirty="0" smtClean="0">
                <a:latin typeface="+mj-lt"/>
              </a:rPr>
              <a:t> 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357" y="2841618"/>
            <a:ext cx="3800568" cy="20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8261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1685</Words>
  <Application>Microsoft Office PowerPoint</Application>
  <PresentationFormat>On-screen Show (16:9)</PresentationFormat>
  <Paragraphs>417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Raleway</vt:lpstr>
      <vt:lpstr>Arial</vt:lpstr>
      <vt:lpstr>Lato</vt:lpstr>
      <vt:lpstr>Montserrat</vt:lpstr>
      <vt:lpstr>Georgia</vt:lpstr>
      <vt:lpstr>Lato Light</vt:lpstr>
      <vt:lpstr>Calibri</vt:lpstr>
      <vt:lpstr>Antonio template</vt:lpstr>
      <vt:lpstr>Apache Hop  </vt:lpstr>
      <vt:lpstr>Nội dung</vt:lpstr>
      <vt:lpstr>1. Tổng quan</vt:lpstr>
      <vt:lpstr>Lịch sử phát triển</vt:lpstr>
      <vt:lpstr>Sơ lược về Apache Hop</vt:lpstr>
      <vt:lpstr>2. Đặc điểm và thành phần</vt:lpstr>
      <vt:lpstr>Đặc điểm</vt:lpstr>
      <vt:lpstr>Đặc điểm</vt:lpstr>
      <vt:lpstr>Thành phần</vt:lpstr>
      <vt:lpstr>Thành phần</vt:lpstr>
      <vt:lpstr>Thành phần</vt:lpstr>
      <vt:lpstr>Hello!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Hop  </dc:title>
  <cp:lastModifiedBy>Windows User</cp:lastModifiedBy>
  <cp:revision>12</cp:revision>
  <dcterms:modified xsi:type="dcterms:W3CDTF">2023-01-30T20:25:09Z</dcterms:modified>
</cp:coreProperties>
</file>