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4" r:id="rId28"/>
    <p:sldId id="281" r:id="rId29"/>
    <p:sldId id="283"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D066-35B0-49E7-B648-0463B06CBE92}" type="datetimeFigureOut">
              <a:rPr lang="vi-VN" smtClean="0"/>
              <a:t>28/04/2016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D3E52-9C94-4FAC-B95B-81AD06DEB0B6}" type="slidenum">
              <a:rPr lang="vi-VN" smtClean="0"/>
              <a:t>‹#›</a:t>
            </a:fld>
            <a:endParaRPr lang="vi-VN"/>
          </a:p>
        </p:txBody>
      </p:sp>
    </p:spTree>
    <p:extLst>
      <p:ext uri="{BB962C8B-B14F-4D97-AF65-F5344CB8AC3E}">
        <p14:creationId xmlns:p14="http://schemas.microsoft.com/office/powerpoint/2010/main" val="247721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2DFF8BBE-51B0-45FC-83E9-8766595ADCD4}" type="slidenum">
              <a:rPr lang="vi-VN" smtClean="0"/>
              <a:t>27</a:t>
            </a:fld>
            <a:endParaRPr lang="vi-VN"/>
          </a:p>
        </p:txBody>
      </p:sp>
    </p:spTree>
    <p:extLst>
      <p:ext uri="{BB962C8B-B14F-4D97-AF65-F5344CB8AC3E}">
        <p14:creationId xmlns:p14="http://schemas.microsoft.com/office/powerpoint/2010/main" val="22002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39243850"/>
              </p:ext>
            </p:extLst>
          </p:nvPr>
        </p:nvGraphicFramePr>
        <p:xfrm>
          <a:off x="1867996" y="965916"/>
          <a:ext cx="8915400" cy="4385789"/>
        </p:xfrm>
        <a:graphic>
          <a:graphicData uri="http://schemas.openxmlformats.org/drawingml/2006/table">
            <a:tbl>
              <a:tblPr firstRow="1" firstCol="1" bandRow="1">
                <a:tableStyleId>{5C22544A-7EE6-4342-B048-85BDC9FD1C3A}</a:tableStyleId>
              </a:tblPr>
              <a:tblGrid>
                <a:gridCol w="8915400"/>
              </a:tblGrid>
              <a:tr h="1747326">
                <a:tc>
                  <a:txBody>
                    <a:bodyPr/>
                    <a:lstStyle/>
                    <a:p>
                      <a:pPr algn="ctr">
                        <a:lnSpc>
                          <a:spcPct val="107000"/>
                        </a:lnSpc>
                        <a:spcAft>
                          <a:spcPts val="0"/>
                        </a:spcAft>
                      </a:pPr>
                      <a:r>
                        <a:rPr lang="en-US" sz="3600" smtClean="0">
                          <a:solidFill>
                            <a:srgbClr val="0070C0"/>
                          </a:solidFill>
                          <a:effectLst/>
                          <a:latin typeface="Times New Roman" panose="02020603050405020304" pitchFamily="18" charset="0"/>
                          <a:cs typeface="Times New Roman" panose="02020603050405020304" pitchFamily="18" charset="0"/>
                        </a:rPr>
                        <a:t> </a:t>
                      </a:r>
                      <a:r>
                        <a:rPr lang="en-US" sz="3600">
                          <a:solidFill>
                            <a:srgbClr val="0070C0"/>
                          </a:solidFill>
                          <a:effectLst/>
                          <a:latin typeface="Times New Roman" panose="02020603050405020304" pitchFamily="18" charset="0"/>
                          <a:cs typeface="Times New Roman" panose="02020603050405020304" pitchFamily="18" charset="0"/>
                        </a:rPr>
                        <a:t>DỰ ÁN</a:t>
                      </a: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90815">
                <a:tc>
                  <a:txBody>
                    <a:bodyPr/>
                    <a:lstStyle/>
                    <a:p>
                      <a:pPr algn="ctr">
                        <a:lnSpc>
                          <a:spcPct val="107000"/>
                        </a:lnSpc>
                        <a:spcAft>
                          <a:spcPts val="0"/>
                        </a:spcAft>
                      </a:pPr>
                      <a:r>
                        <a:rPr lang="en-US" sz="2000">
                          <a:solidFill>
                            <a:srgbClr val="0070C0"/>
                          </a:solidFill>
                          <a:effectLst/>
                          <a:latin typeface="Times New Roman" panose="02020603050405020304" pitchFamily="18" charset="0"/>
                          <a:cs typeface="Times New Roman" panose="02020603050405020304" pitchFamily="18" charset="0"/>
                        </a:rPr>
                        <a:t>NGÀNH: CÔNG NGHỆ THÔNG TIN</a:t>
                      </a: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90815">
                <a:tc>
                  <a:txBody>
                    <a:bodyPr/>
                    <a:lstStyle/>
                    <a:p>
                      <a:pPr algn="ctr">
                        <a:lnSpc>
                          <a:spcPct val="107000"/>
                        </a:lnSpc>
                        <a:spcAft>
                          <a:spcPts val="0"/>
                        </a:spcAft>
                      </a:pP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56833">
                <a:tc>
                  <a:txBody>
                    <a:bodyPr/>
                    <a:lstStyle/>
                    <a:p>
                      <a:pPr algn="ctr">
                        <a:lnSpc>
                          <a:spcPct val="107000"/>
                        </a:lnSpc>
                        <a:spcAft>
                          <a:spcPts val="0"/>
                        </a:spcAft>
                      </a:pPr>
                      <a:r>
                        <a:rPr lang="en-US" sz="2400" u="sng" smtClean="0">
                          <a:solidFill>
                            <a:srgbClr val="0070C0"/>
                          </a:solidFill>
                          <a:effectLst/>
                          <a:latin typeface="Times New Roman" panose="02020603050405020304" pitchFamily="18" charset="0"/>
                          <a:cs typeface="Times New Roman" panose="02020603050405020304" pitchFamily="18" charset="0"/>
                        </a:rPr>
                        <a:t>ĐỀ </a:t>
                      </a:r>
                      <a:r>
                        <a:rPr lang="en-US" sz="2400" u="sng">
                          <a:solidFill>
                            <a:srgbClr val="0070C0"/>
                          </a:solidFill>
                          <a:effectLst/>
                          <a:latin typeface="Times New Roman" panose="02020603050405020304" pitchFamily="18" charset="0"/>
                          <a:cs typeface="Times New Roman" panose="02020603050405020304" pitchFamily="18" charset="0"/>
                        </a:rPr>
                        <a:t>TÀI</a:t>
                      </a:r>
                      <a:r>
                        <a:rPr lang="en-US" sz="2400">
                          <a:solidFill>
                            <a:srgbClr val="0070C0"/>
                          </a:solidFill>
                          <a:effectLst/>
                          <a:latin typeface="Times New Roman" panose="02020603050405020304" pitchFamily="18" charset="0"/>
                          <a:cs typeface="Times New Roman" panose="02020603050405020304" pitchFamily="18" charset="0"/>
                        </a:rPr>
                        <a:t>: XÂY DỰNG ỨNG DỤNG QUẢN LÝ DANH BẠ ĐIỆN THOẠI</a:t>
                      </a: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6636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923330"/>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Truy xuất:</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Hệ </a:t>
            </a:r>
            <a:r>
              <a:rPr lang="en-US">
                <a:latin typeface="Times New Roman" panose="02020603050405020304" pitchFamily="18" charset="0"/>
                <a:cs typeface="Times New Roman" panose="02020603050405020304" pitchFamily="18" charset="0"/>
              </a:rPr>
              <a:t>thống đảm bảo việc nhập, xuất danh sách các số điện thoại ra excel hoặc pdf.</a:t>
            </a:r>
            <a:endParaRPr lang="vi-VN">
              <a:latin typeface="Times New Roman" panose="02020603050405020304" pitchFamily="18" charset="0"/>
              <a:cs typeface="Times New Roman" panose="02020603050405020304" pitchFamily="18" charset="0"/>
            </a:endParaRPr>
          </a:p>
        </p:txBody>
      </p:sp>
      <p:sp>
        <p:nvSpPr>
          <p:cNvPr id="8" name="Rectangle 7"/>
          <p:cNvSpPr/>
          <p:nvPr/>
        </p:nvSpPr>
        <p:spPr>
          <a:xfrm>
            <a:off x="2199305" y="3389320"/>
            <a:ext cx="8940563" cy="1754326"/>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Tính dễ dùng:</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Hệ thống cần dễ hiểu và dễ nắm bắt và dễ sử dụng. </a:t>
            </a:r>
            <a:endParaRPr lang="vi-VN">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Giao </a:t>
            </a:r>
            <a:r>
              <a:rPr lang="en-US">
                <a:latin typeface="Times New Roman" panose="02020603050405020304" pitchFamily="18" charset="0"/>
                <a:cs typeface="Times New Roman" panose="02020603050405020304" pitchFamily="18" charset="0"/>
              </a:rPr>
              <a:t>diện cần rõ ràng và dễ nhìn, dễ thao tác.</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36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173905" y="1966920"/>
            <a:ext cx="8940563" cy="2169825"/>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Hiệu năng:</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Độ trễ trong quá trình chuyển dữ liệu thấp hơn 10 giây trong khi các tiến trình khác </a:t>
            </a:r>
            <a:r>
              <a:rPr lang="en-US" smtClean="0">
                <a:latin typeface="Times New Roman" panose="02020603050405020304" pitchFamily="18" charset="0"/>
                <a:cs typeface="Times New Roman" panose="02020603050405020304" pitchFamily="18" charset="0"/>
              </a:rPr>
              <a:t>	có </a:t>
            </a:r>
            <a:r>
              <a:rPr lang="en-US">
                <a:latin typeface="Times New Roman" panose="02020603050405020304" pitchFamily="18" charset="0"/>
                <a:cs typeface="Times New Roman" panose="02020603050405020304" pitchFamily="18" charset="0"/>
              </a:rPr>
              <a:t>độ trễ thấp hơn 2 giây.</a:t>
            </a:r>
            <a:endParaRPr lang="vi-VN">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Quá </a:t>
            </a:r>
            <a:r>
              <a:rPr lang="en-US">
                <a:latin typeface="Times New Roman" panose="02020603050405020304" pitchFamily="18" charset="0"/>
                <a:cs typeface="Times New Roman" panose="02020603050405020304" pitchFamily="18" charset="0"/>
              </a:rPr>
              <a:t>trình thao tác với giao diện cần mượt </a:t>
            </a:r>
            <a:r>
              <a:rPr lang="en-US" smtClean="0">
                <a:latin typeface="Times New Roman" panose="02020603050405020304" pitchFamily="18" charset="0"/>
                <a:cs typeface="Times New Roman" panose="02020603050405020304" pitchFamily="18" charset="0"/>
              </a:rPr>
              <a:t>mà.</a:t>
            </a:r>
          </a:p>
          <a:p>
            <a:pPr>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Các </a:t>
            </a:r>
            <a:r>
              <a:rPr lang="en-US">
                <a:latin typeface="Times New Roman" panose="02020603050405020304" pitchFamily="18" charset="0"/>
                <a:cs typeface="Times New Roman" panose="02020603050405020304" pitchFamily="18" charset="0"/>
              </a:rPr>
              <a:t>tính trình chạy đúng, không xảy ra lỗi.</a:t>
            </a:r>
            <a:endParaRPr lang="vi-VN">
              <a:latin typeface="Times New Roman" panose="02020603050405020304" pitchFamily="18" charset="0"/>
              <a:cs typeface="Times New Roman" panose="02020603050405020304" pitchFamily="18" charset="0"/>
            </a:endParaRPr>
          </a:p>
        </p:txBody>
      </p:sp>
      <p:sp>
        <p:nvSpPr>
          <p:cNvPr id="12" name="Rectangle 11"/>
          <p:cNvSpPr/>
          <p:nvPr/>
        </p:nvSpPr>
        <p:spPr>
          <a:xfrm>
            <a:off x="2199305" y="4151320"/>
            <a:ext cx="8940563" cy="2169825"/>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Tính bảo mật:</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Bảo mật tài khoản người dùng 2 lớp.</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Cơ </a:t>
            </a:r>
            <a:r>
              <a:rPr lang="en-US">
                <a:latin typeface="Times New Roman" panose="02020603050405020304" pitchFamily="18" charset="0"/>
                <a:cs typeface="Times New Roman" panose="02020603050405020304" pitchFamily="18" charset="0"/>
              </a:rPr>
              <a:t>sở dữ liệu chỉ có thể chỉnh sửa bởi người quản trị và xác nhận mật khẩu khi có </a:t>
            </a:r>
            <a:r>
              <a:rPr lang="en-US" smtClean="0">
                <a:latin typeface="Times New Roman" panose="02020603050405020304" pitchFamily="18" charset="0"/>
                <a:cs typeface="Times New Roman" panose="02020603050405020304" pitchFamily="18" charset="0"/>
              </a:rPr>
              <a:t>	sự   </a:t>
            </a:r>
            <a:r>
              <a:rPr lang="en-US">
                <a:latin typeface="Times New Roman" panose="02020603050405020304" pitchFamily="18" charset="0"/>
                <a:cs typeface="Times New Roman" panose="02020603050405020304" pitchFamily="18" charset="0"/>
              </a:rPr>
              <a:t>thay đổi.</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3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923" y="1666976"/>
            <a:ext cx="8530265" cy="3986849"/>
          </a:xfrm>
          <a:prstGeom prst="rect">
            <a:avLst/>
          </a:prstGeom>
        </p:spPr>
      </p:pic>
      <p:sp>
        <p:nvSpPr>
          <p:cNvPr id="4" name="TextBox 3"/>
          <p:cNvSpPr txBox="1"/>
          <p:nvPr/>
        </p:nvSpPr>
        <p:spPr>
          <a:xfrm>
            <a:off x="5267459" y="6168980"/>
            <a:ext cx="2247731"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khách</a:t>
            </a:r>
            <a:endParaRPr lang="vi-VN" i="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64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5267459" y="6168980"/>
            <a:ext cx="2600392"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nhân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96" y="1534572"/>
            <a:ext cx="7958291" cy="4457869"/>
          </a:xfrm>
          <a:prstGeom prst="rect">
            <a:avLst/>
          </a:prstGeom>
        </p:spPr>
      </p:pic>
    </p:spTree>
    <p:extLst>
      <p:ext uri="{BB962C8B-B14F-4D97-AF65-F5344CB8AC3E}">
        <p14:creationId xmlns:p14="http://schemas.microsoft.com/office/powerpoint/2010/main" val="390743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5267459" y="6168980"/>
            <a:ext cx="287610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quản trị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05" y="1758539"/>
            <a:ext cx="9317844" cy="4178621"/>
          </a:xfrm>
          <a:prstGeom prst="rect">
            <a:avLst/>
          </a:prstGeom>
        </p:spPr>
      </p:pic>
    </p:spTree>
    <p:extLst>
      <p:ext uri="{BB962C8B-B14F-4D97-AF65-F5344CB8AC3E}">
        <p14:creationId xmlns:p14="http://schemas.microsoft.com/office/powerpoint/2010/main" val="366230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287610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quản trị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05" y="1758539"/>
            <a:ext cx="9317844" cy="4178621"/>
          </a:xfrm>
          <a:prstGeom prst="rect">
            <a:avLst/>
          </a:prstGeom>
        </p:spPr>
      </p:pic>
    </p:spTree>
    <p:extLst>
      <p:ext uri="{BB962C8B-B14F-4D97-AF65-F5344CB8AC3E}">
        <p14:creationId xmlns:p14="http://schemas.microsoft.com/office/powerpoint/2010/main" val="249955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287610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quản trị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05" y="1758539"/>
            <a:ext cx="9317844" cy="4178621"/>
          </a:xfrm>
          <a:prstGeom prst="rect">
            <a:avLst/>
          </a:prstGeom>
        </p:spPr>
      </p:pic>
    </p:spTree>
    <p:extLst>
      <p:ext uri="{BB962C8B-B14F-4D97-AF65-F5344CB8AC3E}">
        <p14:creationId xmlns:p14="http://schemas.microsoft.com/office/powerpoint/2010/main" val="46481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3462871"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Tra cứu</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0" y="1357023"/>
            <a:ext cx="5359015" cy="4699943"/>
          </a:xfrm>
          <a:prstGeom prst="rect">
            <a:avLst/>
          </a:prstGeom>
        </p:spPr>
      </p:pic>
    </p:spTree>
    <p:extLst>
      <p:ext uri="{BB962C8B-B14F-4D97-AF65-F5344CB8AC3E}">
        <p14:creationId xmlns:p14="http://schemas.microsoft.com/office/powerpoint/2010/main" val="176712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618572"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danh sách công việc</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0" y="1407166"/>
            <a:ext cx="5861291" cy="4712680"/>
          </a:xfrm>
          <a:prstGeom prst="rect">
            <a:avLst/>
          </a:prstGeom>
        </p:spPr>
      </p:pic>
    </p:spTree>
    <p:extLst>
      <p:ext uri="{BB962C8B-B14F-4D97-AF65-F5344CB8AC3E}">
        <p14:creationId xmlns:p14="http://schemas.microsoft.com/office/powerpoint/2010/main" val="154345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41338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Danh sách liên hệ</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80" y="1282050"/>
            <a:ext cx="5975856" cy="4804795"/>
          </a:xfrm>
          <a:prstGeom prst="rect">
            <a:avLst/>
          </a:prstGeom>
        </p:spPr>
      </p:pic>
    </p:spTree>
    <p:extLst>
      <p:ext uri="{BB962C8B-B14F-4D97-AF65-F5344CB8AC3E}">
        <p14:creationId xmlns:p14="http://schemas.microsoft.com/office/powerpoint/2010/main" val="182485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73905" y="840968"/>
            <a:ext cx="2345514" cy="410882"/>
          </a:xfrm>
          <a:prstGeom prst="rect">
            <a:avLst/>
          </a:prstGeom>
        </p:spPr>
        <p:txBody>
          <a:bodyPr wrap="none">
            <a:spAutoFit/>
          </a:bodyPr>
          <a:lstStyle/>
          <a:p>
            <a:pPr lvl="0">
              <a:lnSpc>
                <a:spcPct val="115000"/>
              </a:lnSpc>
              <a:spcAft>
                <a:spcPts val="10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 Khảo </a:t>
            </a:r>
            <a:r>
              <a:rPr lang="en-US" b="1">
                <a:solidFill>
                  <a:srgbClr val="2F5496"/>
                </a:solidFill>
                <a:latin typeface="Times New Roman" panose="02020603050405020304" pitchFamily="18" charset="0"/>
                <a:ea typeface="Calibri" panose="020F0502020204030204" pitchFamily="34" charset="0"/>
                <a:cs typeface="Times New Roman" panose="02020603050405020304" pitchFamily="18" charset="0"/>
              </a:rPr>
              <a:t>sát hiện trạng</a:t>
            </a:r>
            <a:endParaRPr lang="vi-V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173905" y="1412159"/>
            <a:ext cx="8940563" cy="3831818"/>
          </a:xfrm>
          <a:prstGeom prst="rect">
            <a:avLst/>
          </a:prstGeom>
        </p:spPr>
        <p:txBody>
          <a:bodyPr wrap="square">
            <a:spAutoFit/>
          </a:bodyPr>
          <a:lstStyle/>
          <a:p>
            <a:pPr>
              <a:lnSpc>
                <a:spcPct val="150000"/>
              </a:lnSpc>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mtClean="0">
                <a:latin typeface="Times New Roman" panose="02020603050405020304" pitchFamily="18" charset="0"/>
                <a:ea typeface="Calibri" panose="020F0502020204030204" pitchFamily="34" charset="0"/>
                <a:cs typeface="Times New Roman" panose="02020603050405020304" pitchFamily="18" charset="0"/>
              </a:rPr>
              <a:t>+ Nhịp </a:t>
            </a:r>
            <a:r>
              <a:rPr lang="en-US">
                <a:latin typeface="Times New Roman" panose="02020603050405020304" pitchFamily="18" charset="0"/>
                <a:ea typeface="Calibri" panose="020F0502020204030204" pitchFamily="34" charset="0"/>
                <a:cs typeface="Times New Roman" panose="02020603050405020304" pitchFamily="18" charset="0"/>
              </a:rPr>
              <a:t>độ phát triển của ngành công nghệ thông tin đang là một vấn đề rất được các ngành Khoa Học, Giáo Dục, Kinh Tế … quan tâm. Nó hiện hữu với tầm vóc hết sức mạnh mẽ, to lơn và ngày đang một lớn mạnh thêm. </a:t>
            </a:r>
            <a:endParaRPr lang="en-US"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Theo </a:t>
            </a:r>
            <a:r>
              <a:rPr lang="en-US">
                <a:latin typeface="Times New Roman" panose="02020603050405020304" pitchFamily="18" charset="0"/>
                <a:cs typeface="Times New Roman" panose="02020603050405020304" pitchFamily="18" charset="0"/>
              </a:rPr>
              <a:t>như tìm hiểu, hiện nay nhiều doanh nghiệp, công ty lớn với hệ thống máy trực điện thoại liên lạc trong công ty rất nhiều. Tuy nhiên, việc tra cứu số điện thoại vẫn còn thực hiện thủ công từ tra quyển sổ danh bạ hoặc file </a:t>
            </a:r>
            <a:r>
              <a:rPr lang="en-US" smtClean="0">
                <a:latin typeface="Times New Roman" panose="02020603050405020304" pitchFamily="18" charset="0"/>
                <a:cs typeface="Times New Roman" panose="02020603050405020304" pitchFamily="18" charset="0"/>
              </a:rPr>
              <a:t>excel.</a:t>
            </a:r>
          </a:p>
          <a:p>
            <a:pPr>
              <a:lnSpc>
                <a:spcPct val="150000"/>
              </a:lnSpc>
            </a:pPr>
            <a:r>
              <a:rPr lang="en-US" smtClean="0">
                <a:latin typeface="Times New Roman" panose="02020603050405020304" pitchFamily="18" charset="0"/>
                <a:cs typeface="Times New Roman" panose="02020603050405020304" pitchFamily="18" charset="0"/>
              </a:rPr>
              <a:t>	+ Em </a:t>
            </a:r>
            <a:r>
              <a:rPr lang="en-US">
                <a:latin typeface="Times New Roman" panose="02020603050405020304" pitchFamily="18" charset="0"/>
                <a:cs typeface="Times New Roman" panose="02020603050405020304" pitchFamily="18" charset="0"/>
              </a:rPr>
              <a:t>đã nghiên cứu và thử nghiệm hệ thống ứng dụng web quản lý danh bạ điện </a:t>
            </a:r>
            <a:r>
              <a:rPr lang="en-US" smtClean="0">
                <a:latin typeface="Times New Roman" panose="02020603050405020304" pitchFamily="18" charset="0"/>
                <a:cs typeface="Times New Roman" panose="02020603050405020304" pitchFamily="18" charset="0"/>
              </a:rPr>
              <a:t>thoại vào Tổng công ty Quản lý bay Việt Nam khu vực miền Bắc. </a:t>
            </a:r>
            <a:r>
              <a:rPr lang="en-US">
                <a:latin typeface="Times New Roman" panose="02020603050405020304" pitchFamily="18" charset="0"/>
                <a:cs typeface="Times New Roman" panose="02020603050405020304" pitchFamily="18" charset="0"/>
              </a:rPr>
              <a:t>Hệ thống hoạt động tốt và nhiều ưu điểm giúp phục vụ việc tra cứu, quản lý trở nên rất dễ dành và tiện lợi.</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22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439036"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Quản lý nhân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1652149"/>
            <a:ext cx="10058400" cy="3696808"/>
          </a:xfrm>
          <a:prstGeom prst="rect">
            <a:avLst/>
          </a:prstGeom>
        </p:spPr>
      </p:pic>
    </p:spTree>
    <p:extLst>
      <p:ext uri="{BB962C8B-B14F-4D97-AF65-F5344CB8AC3E}">
        <p14:creationId xmlns:p14="http://schemas.microsoft.com/office/powerpoint/2010/main" val="115729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214615"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Thêm nhân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999" y="1358033"/>
            <a:ext cx="8178836" cy="4624783"/>
          </a:xfrm>
          <a:prstGeom prst="rect">
            <a:avLst/>
          </a:prstGeom>
        </p:spPr>
      </p:pic>
    </p:spTree>
    <p:extLst>
      <p:ext uri="{BB962C8B-B14F-4D97-AF65-F5344CB8AC3E}">
        <p14:creationId xmlns:p14="http://schemas.microsoft.com/office/powerpoint/2010/main" val="385281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426212"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Thiết lập hệ thống</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694" y="1670715"/>
            <a:ext cx="10058400" cy="3868615"/>
          </a:xfrm>
          <a:prstGeom prst="rect">
            <a:avLst/>
          </a:prstGeom>
        </p:spPr>
      </p:pic>
    </p:spTree>
    <p:extLst>
      <p:ext uri="{BB962C8B-B14F-4D97-AF65-F5344CB8AC3E}">
        <p14:creationId xmlns:p14="http://schemas.microsoft.com/office/powerpoint/2010/main" val="164492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244329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Lớp phân tích</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631" y="2015576"/>
            <a:ext cx="2853296" cy="3007184"/>
          </a:xfrm>
          <a:prstGeom prst="rect">
            <a:avLst/>
          </a:prstGeom>
        </p:spPr>
      </p:pic>
    </p:spTree>
    <p:extLst>
      <p:ext uri="{BB962C8B-B14F-4D97-AF65-F5344CB8AC3E}">
        <p14:creationId xmlns:p14="http://schemas.microsoft.com/office/powerpoint/2010/main" val="411931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244329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Lớp phân tích</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33" y="1525459"/>
            <a:ext cx="3116688" cy="5032228"/>
          </a:xfrm>
          <a:prstGeom prst="rect">
            <a:avLst/>
          </a:prstGeom>
        </p:spPr>
      </p:pic>
    </p:spTree>
    <p:extLst>
      <p:ext uri="{BB962C8B-B14F-4D97-AF65-F5344CB8AC3E}">
        <p14:creationId xmlns:p14="http://schemas.microsoft.com/office/powerpoint/2010/main" val="224742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244329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Lớp phân tích</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421" y="1707455"/>
            <a:ext cx="2350154" cy="184711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6220" y="4452819"/>
            <a:ext cx="1974760" cy="13169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172" y="1621236"/>
            <a:ext cx="3002890" cy="26545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682" y="4452819"/>
            <a:ext cx="2128828" cy="16388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321" y="4452818"/>
            <a:ext cx="2251440" cy="2089649"/>
          </a:xfrm>
          <a:prstGeom prst="rect">
            <a:avLst/>
          </a:prstGeom>
        </p:spPr>
      </p:pic>
    </p:spTree>
    <p:extLst>
      <p:ext uri="{BB962C8B-B14F-4D97-AF65-F5344CB8AC3E}">
        <p14:creationId xmlns:p14="http://schemas.microsoft.com/office/powerpoint/2010/main" val="2052178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244329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Lớp phân tích</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45" y="1838744"/>
            <a:ext cx="10058400" cy="4169285"/>
          </a:xfrm>
          <a:prstGeom prst="rect">
            <a:avLst/>
          </a:prstGeom>
        </p:spPr>
      </p:pic>
    </p:spTree>
    <p:extLst>
      <p:ext uri="{BB962C8B-B14F-4D97-AF65-F5344CB8AC3E}">
        <p14:creationId xmlns:p14="http://schemas.microsoft.com/office/powerpoint/2010/main" val="3944028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1338" y="1389542"/>
            <a:ext cx="9505355" cy="4247317"/>
          </a:xfrm>
          <a:prstGeom prst="rect">
            <a:avLst/>
          </a:prstGeom>
          <a:noFill/>
        </p:spPr>
        <p:txBody>
          <a:bodyPr wrap="square" rtlCol="0">
            <a:spAutoFit/>
          </a:bodyPr>
          <a:lstStyle/>
          <a:p>
            <a:pPr>
              <a:lnSpc>
                <a:spcPct val="150000"/>
              </a:lnSpc>
            </a:pPr>
            <a:r>
              <a:rPr lang="en-US" dirty="0" smtClean="0">
                <a:solidFill>
                  <a:srgbClr val="0070C0"/>
                </a:solidFill>
                <a:latin typeface="Times New Roman" panose="02020603050405020304" pitchFamily="18" charset="0"/>
                <a:cs typeface="Times New Roman" panose="02020603050405020304" pitchFamily="18" charset="0"/>
              </a:rPr>
              <a:t>QUẢN LÝ NHÂN VIÊN</a:t>
            </a:r>
          </a:p>
          <a:p>
            <a:pPr>
              <a:lnSpc>
                <a:spcPct val="150000"/>
              </a:lnSpc>
            </a:pP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Quản trị viên</a:t>
            </a:r>
            <a:r>
              <a:rPr lang="en-US"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a:lnSpc>
                <a:spcPct val="150000"/>
              </a:lnSpc>
            </a:pP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Cập</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nhật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thông</a:t>
            </a:r>
            <a:r>
              <a:rPr lang="en-US" b="1" i="1" dirty="0">
                <a:latin typeface="Times New Roman" panose="02020603050405020304" pitchFamily="18" charset="0"/>
                <a:cs typeface="Times New Roman" panose="02020603050405020304" pitchFamily="18" charset="0"/>
              </a:rPr>
              <a:t> tin </a:t>
            </a:r>
            <a:r>
              <a:rPr lang="en-US" b="1" i="1" dirty="0" err="1">
                <a:latin typeface="Times New Roman" panose="02020603050405020304" pitchFamily="18" charset="0"/>
                <a:cs typeface="Times New Roman" panose="02020603050405020304" pitchFamily="18" charset="0"/>
              </a:rPr>
              <a:t>Nhân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viên</a:t>
            </a:r>
            <a:endParaRPr lang="vi-VN" dirty="0">
              <a:latin typeface="Times New Roman" panose="02020603050405020304" pitchFamily="18" charset="0"/>
              <a:cs typeface="Times New Roman" panose="02020603050405020304" pitchFamily="18" charset="0"/>
            </a:endParaRPr>
          </a:p>
          <a:p>
            <a:pPr lvl="0">
              <a:lnSpc>
                <a:spcPct val="150000"/>
              </a:lnSpc>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Quản trị viên</a:t>
            </a:r>
            <a:r>
              <a:rPr lang="en-US"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vi-VN" dirty="0">
              <a:latin typeface="Times New Roman" panose="02020603050405020304" pitchFamily="18" charset="0"/>
              <a:cs typeface="Times New Roman" panose="02020603050405020304" pitchFamily="18" charset="0"/>
            </a:endParaRPr>
          </a:p>
          <a:p>
            <a:pPr lvl="0">
              <a:lnSpc>
                <a:spcPct val="150000"/>
              </a:lnSpc>
            </a:pPr>
            <a:r>
              <a:rPr lang="en-US">
                <a:latin typeface="Times New Roman" panose="02020603050405020304" pitchFamily="18" charset="0"/>
                <a:cs typeface="Times New Roman" panose="02020603050405020304" pitchFamily="18" charset="0"/>
              </a:rPr>
              <a:t>Quản trị viên nhập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lvl="0">
              <a:lnSpc>
                <a:spcPct val="150000"/>
              </a:lnSpc>
            </a:pPr>
            <a:r>
              <a:rPr lang="en-US">
                <a:latin typeface="Times New Roman" panose="02020603050405020304" pitchFamily="18" charset="0"/>
                <a:cs typeface="Times New Roman" panose="02020603050405020304" pitchFamily="18" charset="0"/>
              </a:rPr>
              <a:t>Quản trị viên 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luồng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Thêm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một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viên</a:t>
            </a:r>
            <a:r>
              <a:rPr lang="en-US" i="1"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lvl="0">
              <a:lnSpc>
                <a:spcPct val="150000"/>
              </a:lnSpc>
            </a:pP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lần</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Quản trị viên nhập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lvl="0">
              <a:lnSpc>
                <a:spcPct val="150000"/>
              </a:lnSpc>
            </a:pPr>
            <a:endParaRPr lang="vi-VN" dirty="0">
              <a:latin typeface="Times New Roman" panose="02020603050405020304" pitchFamily="18" charset="0"/>
              <a:cs typeface="Times New Roman" panose="02020603050405020304" pitchFamily="18" charset="0"/>
            </a:endParaRPr>
          </a:p>
        </p:txBody>
      </p:sp>
      <p:sp>
        <p:nvSpPr>
          <p:cNvPr id="4" name="Rectangle 3"/>
          <p:cNvSpPr/>
          <p:nvPr/>
        </p:nvSpPr>
        <p:spPr>
          <a:xfrm>
            <a:off x="2173905" y="840968"/>
            <a:ext cx="261962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Biểu đồ tuần tự</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4211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71132" y="5831124"/>
            <a:ext cx="3190297" cy="369332"/>
          </a:xfrm>
          <a:prstGeom prst="rect">
            <a:avLst/>
          </a:prstGeom>
        </p:spPr>
        <p:txBody>
          <a:bodyPr wrap="none">
            <a:spAutoFit/>
          </a:bodyPr>
          <a:lstStyle/>
          <a:p>
            <a:r>
              <a:rPr lang="en-US" i="1" dirty="0" err="1" smtClean="0">
                <a:solidFill>
                  <a:srgbClr val="002060"/>
                </a:solidFill>
                <a:latin typeface="Times New Roman" panose="02020603050405020304" pitchFamily="18" charset="0"/>
                <a:cs typeface="Times New Roman" panose="02020603050405020304" pitchFamily="18" charset="0"/>
              </a:rPr>
              <a:t>Biểu</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đồ</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tuần</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tự</a:t>
            </a:r>
            <a:r>
              <a:rPr lang="en-US" i="1" dirty="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liệt</a:t>
            </a:r>
            <a:r>
              <a:rPr lang="en-US" i="1" dirty="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kê</a:t>
            </a:r>
            <a:r>
              <a:rPr lang="en-US" i="1" dirty="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nhân</a:t>
            </a:r>
            <a:r>
              <a:rPr lang="en-US" i="1" dirty="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viên</a:t>
            </a:r>
            <a:endParaRPr lang="vi-VN" i="1"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C:\Users\Administrator\Desktop\Pttk\ListStaffSe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631" y="1613378"/>
            <a:ext cx="7086600"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73905" y="840968"/>
            <a:ext cx="261962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Biểu đồ tuần tự</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3819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93" y="290084"/>
            <a:ext cx="10249856" cy="4932419"/>
          </a:xfrm>
          <a:prstGeom prst="rect">
            <a:avLst/>
          </a:prstGeom>
        </p:spPr>
      </p:pic>
      <p:sp>
        <p:nvSpPr>
          <p:cNvPr id="6" name="TextBox 5"/>
          <p:cNvSpPr txBox="1"/>
          <p:nvPr/>
        </p:nvSpPr>
        <p:spPr>
          <a:xfrm>
            <a:off x="5267459" y="6168980"/>
            <a:ext cx="3081293" cy="369332"/>
          </a:xfrm>
          <a:prstGeom prst="rect">
            <a:avLst/>
          </a:prstGeom>
          <a:noFill/>
        </p:spPr>
        <p:txBody>
          <a:bodyPr wrap="none" rtlCol="0">
            <a:spAutoFit/>
          </a:bodyPr>
          <a:lstStyle/>
          <a:p>
            <a:r>
              <a:rPr lang="en-US" i="1" dirty="0" err="1" smtClean="0">
                <a:solidFill>
                  <a:srgbClr val="002060"/>
                </a:solidFill>
                <a:latin typeface="Times New Roman" panose="02020603050405020304" pitchFamily="18" charset="0"/>
                <a:cs typeface="Times New Roman" panose="02020603050405020304" pitchFamily="18" charset="0"/>
              </a:rPr>
              <a:t>Biểu</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đồ</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tuần</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tự</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thêm</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nhân</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viên</a:t>
            </a:r>
            <a:endParaRPr lang="vi-VN"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19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5155579"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 Bài toán quản lý danh bạ điện thoại</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173905" y="2220920"/>
            <a:ext cx="8940563" cy="2585323"/>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Hệ </a:t>
            </a:r>
            <a:r>
              <a:rPr lang="en-US">
                <a:latin typeface="Times New Roman" panose="02020603050405020304" pitchFamily="18" charset="0"/>
                <a:cs typeface="Times New Roman" panose="02020603050405020304" pitchFamily="18" charset="0"/>
              </a:rPr>
              <a:t>thống quản lý của mỗi </a:t>
            </a:r>
            <a:r>
              <a:rPr lang="en-US" smtClean="0">
                <a:latin typeface="Times New Roman" panose="02020603050405020304" pitchFamily="18" charset="0"/>
                <a:cs typeface="Times New Roman" panose="02020603050405020304" pitchFamily="18" charset="0"/>
              </a:rPr>
              <a:t>toàn nhà của </a:t>
            </a:r>
            <a:r>
              <a:rPr lang="en-US">
                <a:latin typeface="Times New Roman" panose="02020603050405020304" pitchFamily="18" charset="0"/>
                <a:cs typeface="Times New Roman" panose="02020603050405020304" pitchFamily="18" charset="0"/>
              </a:rPr>
              <a:t>công ty phân chia ra thành từng tầng riêng rẽ, mỗi tầng phụ trách quản lý khu vực của mình.</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Cơ </a:t>
            </a:r>
            <a:r>
              <a:rPr lang="en-US" b="1">
                <a:solidFill>
                  <a:srgbClr val="0070C0"/>
                </a:solidFill>
                <a:latin typeface="Times New Roman" panose="02020603050405020304" pitchFamily="18" charset="0"/>
                <a:cs typeface="Times New Roman" panose="02020603050405020304" pitchFamily="18" charset="0"/>
              </a:rPr>
              <a:t>cấu tổ chức:</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Quản lý tổng </a:t>
            </a:r>
            <a:r>
              <a:rPr lang="en-US" smtClean="0">
                <a:latin typeface="Times New Roman" panose="02020603050405020304" pitchFamily="18" charset="0"/>
                <a:cs typeface="Times New Roman" panose="02020603050405020304" pitchFamily="18" charset="0"/>
              </a:rPr>
              <a:t>thể là Tổng Giám đốc</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a:t>
            </a:r>
            <a:r>
              <a:rPr lang="en-US" smtClean="0">
                <a:latin typeface="Times New Roman" panose="02020603050405020304" pitchFamily="18" charset="0"/>
                <a:cs typeface="Times New Roman" panose="02020603050405020304" pitchFamily="18" charset="0"/>
              </a:rPr>
              <a:t>toàn nhà </a:t>
            </a:r>
            <a:r>
              <a:rPr lang="en-US">
                <a:latin typeface="Times New Roman" panose="02020603050405020304" pitchFamily="18" charset="0"/>
                <a:cs typeface="Times New Roman" panose="02020603050405020304" pitchFamily="18" charset="0"/>
              </a:rPr>
              <a:t>có nhiều tầng.</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tầng có nhiều phòng, mỗi phòng có 1 trưởng phòng và nhiều nhân viên.</a:t>
            </a:r>
            <a:endParaRPr lang="vi-VN">
              <a:latin typeface="Times New Roman" panose="02020603050405020304" pitchFamily="18" charset="0"/>
              <a:cs typeface="Times New Roman" panose="02020603050405020304" pitchFamily="18" charset="0"/>
            </a:endParaRPr>
          </a:p>
        </p:txBody>
      </p:sp>
      <p:sp>
        <p:nvSpPr>
          <p:cNvPr id="7" name="Rectangle 6"/>
          <p:cNvSpPr/>
          <p:nvPr/>
        </p:nvSpPr>
        <p:spPr>
          <a:xfrm>
            <a:off x="1946814" y="1459089"/>
            <a:ext cx="3945311" cy="507831"/>
          </a:xfrm>
          <a:prstGeom prst="rect">
            <a:avLst/>
          </a:prstGeom>
        </p:spPr>
        <p:txBody>
          <a:bodyPr wrap="none">
            <a:spAutoFit/>
          </a:bodyPr>
          <a:lstStyle/>
          <a:p>
            <a:pPr marL="457200" indent="228600" algn="just">
              <a:lnSpc>
                <a:spcPct val="150000"/>
              </a:lnSpc>
              <a:spcBef>
                <a:spcPts val="1200"/>
              </a:spcBef>
              <a:spcAft>
                <a:spcPts val="1200"/>
              </a:spcAft>
            </a:pPr>
            <a:r>
              <a:rPr lang="en-US" b="1">
                <a:solidFill>
                  <a:srgbClr val="2F5496"/>
                </a:solidFill>
                <a:latin typeface="Times New Roman" panose="02020603050405020304" pitchFamily="18" charset="0"/>
                <a:ea typeface="Calibri" panose="020F0502020204030204" pitchFamily="34" charset="0"/>
                <a:cs typeface="Times New Roman" panose="02020603050405020304" pitchFamily="18" charset="0"/>
              </a:rPr>
              <a:t>Những vấn đề đặt ra ở công ty:</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8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67459" y="6168980"/>
            <a:ext cx="4318811" cy="369332"/>
          </a:xfrm>
          <a:prstGeom prst="rect">
            <a:avLst/>
          </a:prstGeom>
          <a:noFill/>
        </p:spPr>
        <p:txBody>
          <a:bodyPr wrap="none" rtlCol="0">
            <a:spAutoFit/>
          </a:bodyPr>
          <a:lstStyle/>
          <a:p>
            <a:r>
              <a:rPr lang="en-US" i="1" dirty="0" err="1" smtClean="0">
                <a:solidFill>
                  <a:srgbClr val="002060"/>
                </a:solidFill>
                <a:latin typeface="Times New Roman" panose="02020603050405020304" pitchFamily="18" charset="0"/>
                <a:cs typeface="Times New Roman" panose="02020603050405020304" pitchFamily="18" charset="0"/>
              </a:rPr>
              <a:t>Biểu</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đồ</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tuần</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tự</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cập</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nhật</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thông</a:t>
            </a:r>
            <a:r>
              <a:rPr lang="en-US" i="1" dirty="0" smtClean="0">
                <a:solidFill>
                  <a:srgbClr val="002060"/>
                </a:solidFill>
                <a:latin typeface="Times New Roman" panose="02020603050405020304" pitchFamily="18" charset="0"/>
                <a:cs typeface="Times New Roman" panose="02020603050405020304" pitchFamily="18" charset="0"/>
              </a:rPr>
              <a:t> tin </a:t>
            </a:r>
            <a:r>
              <a:rPr lang="en-US" i="1" dirty="0" err="1" smtClean="0">
                <a:solidFill>
                  <a:srgbClr val="002060"/>
                </a:solidFill>
                <a:latin typeface="Times New Roman" panose="02020603050405020304" pitchFamily="18" charset="0"/>
                <a:cs typeface="Times New Roman" panose="02020603050405020304" pitchFamily="18" charset="0"/>
              </a:rPr>
              <a:t>nhân</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viên</a:t>
            </a:r>
            <a:endParaRPr lang="vi-VN" i="1" dirty="0">
              <a:solidFill>
                <a:srgbClr val="00206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143" y="191043"/>
            <a:ext cx="8596930" cy="5618909"/>
          </a:xfrm>
          <a:prstGeom prst="rect">
            <a:avLst/>
          </a:prstGeom>
        </p:spPr>
      </p:pic>
    </p:spTree>
    <p:extLst>
      <p:ext uri="{BB962C8B-B14F-4D97-AF65-F5344CB8AC3E}">
        <p14:creationId xmlns:p14="http://schemas.microsoft.com/office/powerpoint/2010/main" val="1848998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Pttk\DelStaffSe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471" y="775201"/>
            <a:ext cx="6305550"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63615" y="5795029"/>
            <a:ext cx="3357009" cy="369332"/>
          </a:xfrm>
          <a:prstGeom prst="rect">
            <a:avLst/>
          </a:prstGeom>
        </p:spPr>
        <p:txBody>
          <a:bodyPr wrap="none">
            <a:spAutoFit/>
          </a:bodyPr>
          <a:lstStyle/>
          <a:p>
            <a:r>
              <a:rPr lang="en-US" i="1" dirty="0" err="1">
                <a:solidFill>
                  <a:srgbClr val="002060"/>
                </a:solidFill>
                <a:latin typeface="Times New Roman" panose="02020603050405020304" pitchFamily="18" charset="0"/>
                <a:cs typeface="Times New Roman" panose="02020603050405020304" pitchFamily="18" charset="0"/>
              </a:rPr>
              <a:t>Biểu</a:t>
            </a:r>
            <a:r>
              <a:rPr lang="en-US" i="1" dirty="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đồ</a:t>
            </a:r>
            <a:r>
              <a:rPr lang="en-US" i="1" dirty="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tuần</a:t>
            </a:r>
            <a:r>
              <a:rPr lang="en-US" i="1" dirty="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tự</a:t>
            </a:r>
            <a:r>
              <a:rPr lang="en-US" i="1" dirty="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cập</a:t>
            </a:r>
            <a:r>
              <a:rPr lang="en-US" i="1" dirty="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xóa</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smtClean="0">
                <a:solidFill>
                  <a:srgbClr val="002060"/>
                </a:solidFill>
                <a:latin typeface="Times New Roman" panose="02020603050405020304" pitchFamily="18" charset="0"/>
                <a:cs typeface="Times New Roman" panose="02020603050405020304" pitchFamily="18" charset="0"/>
              </a:rPr>
              <a:t>nhân</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viên</a:t>
            </a:r>
            <a:endParaRPr lang="vi-VN"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389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63615" y="5795029"/>
            <a:ext cx="2459328" cy="369332"/>
          </a:xfrm>
          <a:prstGeom prst="rect">
            <a:avLst/>
          </a:prstGeom>
        </p:spPr>
        <p:txBody>
          <a:bodyPr wrap="none">
            <a:spAutoFit/>
          </a:bodyPr>
          <a:lstStyle/>
          <a:p>
            <a:r>
              <a:rPr lang="en-US" i="1" dirty="0" err="1">
                <a:solidFill>
                  <a:srgbClr val="002060"/>
                </a:solidFill>
                <a:latin typeface="Times New Roman" panose="02020603050405020304" pitchFamily="18" charset="0"/>
                <a:cs typeface="Times New Roman" panose="02020603050405020304" pitchFamily="18" charset="0"/>
              </a:rPr>
              <a:t>Biểu</a:t>
            </a:r>
            <a:r>
              <a:rPr lang="en-US" i="1" dirty="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đồ</a:t>
            </a:r>
            <a:r>
              <a:rPr lang="en-US" i="1" dirty="0">
                <a:solidFill>
                  <a:srgbClr val="002060"/>
                </a:solidFill>
                <a:latin typeface="Times New Roman" panose="02020603050405020304" pitchFamily="18" charset="0"/>
                <a:cs typeface="Times New Roman" panose="02020603050405020304" pitchFamily="18" charset="0"/>
              </a:rPr>
              <a:t> </a:t>
            </a:r>
            <a:r>
              <a:rPr lang="en-US" i="1" dirty="0" err="1">
                <a:solidFill>
                  <a:srgbClr val="002060"/>
                </a:solidFill>
                <a:latin typeface="Times New Roman" panose="02020603050405020304" pitchFamily="18" charset="0"/>
                <a:cs typeface="Times New Roman" panose="02020603050405020304" pitchFamily="18" charset="0"/>
              </a:rPr>
              <a:t>tuần</a:t>
            </a:r>
            <a:r>
              <a:rPr lang="en-US" i="1" dirty="0">
                <a:solidFill>
                  <a:srgbClr val="002060"/>
                </a:solidFill>
                <a:latin typeface="Times New Roman" panose="02020603050405020304" pitchFamily="18" charset="0"/>
                <a:cs typeface="Times New Roman" panose="02020603050405020304" pitchFamily="18" charset="0"/>
              </a:rPr>
              <a:t> </a:t>
            </a:r>
            <a:r>
              <a:rPr lang="en-US" i="1" err="1">
                <a:solidFill>
                  <a:srgbClr val="002060"/>
                </a:solidFill>
                <a:latin typeface="Times New Roman" panose="02020603050405020304" pitchFamily="18" charset="0"/>
                <a:cs typeface="Times New Roman" panose="02020603050405020304" pitchFamily="18" charset="0"/>
              </a:rPr>
              <a:t>tự</a:t>
            </a:r>
            <a:r>
              <a:rPr lang="en-US" i="1">
                <a:solidFill>
                  <a:srgbClr val="002060"/>
                </a:solidFill>
                <a:latin typeface="Times New Roman" panose="02020603050405020304" pitchFamily="18" charset="0"/>
                <a:cs typeface="Times New Roman" panose="02020603050405020304" pitchFamily="18" charset="0"/>
              </a:rPr>
              <a:t> </a:t>
            </a:r>
            <a:r>
              <a:rPr lang="en-US" i="1" smtClean="0">
                <a:solidFill>
                  <a:srgbClr val="002060"/>
                </a:solidFill>
                <a:latin typeface="Times New Roman" panose="02020603050405020304" pitchFamily="18" charset="0"/>
                <a:cs typeface="Times New Roman" panose="02020603050405020304" pitchFamily="18" charset="0"/>
              </a:rPr>
              <a:t>tìm kiếm</a:t>
            </a:r>
            <a:endParaRPr lang="vi-VN" i="1" dirty="0">
              <a:solidFill>
                <a:srgbClr val="00206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143" y="1481381"/>
            <a:ext cx="8085714" cy="3895238"/>
          </a:xfrm>
          <a:prstGeom prst="rect">
            <a:avLst/>
          </a:prstGeom>
        </p:spPr>
      </p:pic>
    </p:spTree>
    <p:extLst>
      <p:ext uri="{BB962C8B-B14F-4D97-AF65-F5344CB8AC3E}">
        <p14:creationId xmlns:p14="http://schemas.microsoft.com/office/powerpoint/2010/main" val="21522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5155579"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 Bài toán quản lý danh bạ điện thoại</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173905" y="2220920"/>
            <a:ext cx="8940563" cy="3416320"/>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Hệ </a:t>
            </a:r>
            <a:r>
              <a:rPr lang="en-US">
                <a:latin typeface="Times New Roman" panose="02020603050405020304" pitchFamily="18" charset="0"/>
                <a:cs typeface="Times New Roman" panose="02020603050405020304" pitchFamily="18" charset="0"/>
              </a:rPr>
              <a:t>thống quản lý của mỗi </a:t>
            </a:r>
            <a:r>
              <a:rPr lang="en-US" smtClean="0">
                <a:latin typeface="Times New Roman" panose="02020603050405020304" pitchFamily="18" charset="0"/>
                <a:cs typeface="Times New Roman" panose="02020603050405020304" pitchFamily="18" charset="0"/>
              </a:rPr>
              <a:t>toàn nhà </a:t>
            </a:r>
            <a:r>
              <a:rPr lang="en-US">
                <a:latin typeface="Times New Roman" panose="02020603050405020304" pitchFamily="18" charset="0"/>
                <a:cs typeface="Times New Roman" panose="02020603050405020304" pitchFamily="18" charset="0"/>
              </a:rPr>
              <a:t>công ty phân chia ra thành từng tầng riêng rẽ, mỗi tầng phụ trách quản lý khu vực của mình.</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Công ty có nhiều tòa nhà.</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a:t>
            </a:r>
            <a:r>
              <a:rPr lang="en-US" smtClean="0">
                <a:latin typeface="Times New Roman" panose="02020603050405020304" pitchFamily="18" charset="0"/>
                <a:cs typeface="Times New Roman" panose="02020603050405020304" pitchFamily="18" charset="0"/>
              </a:rPr>
              <a:t>toàn nhà </a:t>
            </a:r>
            <a:r>
              <a:rPr lang="en-US">
                <a:latin typeface="Times New Roman" panose="02020603050405020304" pitchFamily="18" charset="0"/>
                <a:cs typeface="Times New Roman" panose="02020603050405020304" pitchFamily="18" charset="0"/>
              </a:rPr>
              <a:t>chia thành nhiều tầng, mỗi tầng do một người quản lý danh sách điện thoại.</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Hệ thống có khả năng tra cứu dựa theo thông tin nhân viên, phòng ban.</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nhân viên có quyền sửa, cập nhập thông tin cá nhân của mình: họ tên, mã nhân viên, chức danh, số điện thoại nội bộ, địa chỉ e-mail, phòng ban, …</a:t>
            </a:r>
            <a:endParaRPr lang="vi-VN">
              <a:latin typeface="Times New Roman" panose="02020603050405020304" pitchFamily="18" charset="0"/>
              <a:cs typeface="Times New Roman" panose="02020603050405020304" pitchFamily="18" charset="0"/>
            </a:endParaRPr>
          </a:p>
        </p:txBody>
      </p:sp>
      <p:sp>
        <p:nvSpPr>
          <p:cNvPr id="7" name="Rectangle 6"/>
          <p:cNvSpPr/>
          <p:nvPr/>
        </p:nvSpPr>
        <p:spPr>
          <a:xfrm>
            <a:off x="1935141" y="1459089"/>
            <a:ext cx="7016664"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Qua những thông tin tìm hiểu trên ta phát biểu thành bài toán</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46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2585323"/>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Phân quyền truy cập:</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Khách </a:t>
            </a:r>
            <a:r>
              <a:rPr lang="en-US">
                <a:latin typeface="Times New Roman" panose="02020603050405020304" pitchFamily="18" charset="0"/>
                <a:cs typeface="Times New Roman" panose="02020603050405020304" pitchFamily="18" charset="0"/>
              </a:rPr>
              <a:t>(guest) chỉ được </a:t>
            </a:r>
            <a:r>
              <a:rPr lang="en-US" smtClean="0">
                <a:latin typeface="Times New Roman" panose="02020603050405020304" pitchFamily="18" charset="0"/>
                <a:cs typeface="Times New Roman" panose="02020603050405020304" pitchFamily="18" charset="0"/>
              </a:rPr>
              <a:t>quyền: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X</a:t>
            </a:r>
            <a:r>
              <a:rPr lang="en-US" smtClean="0">
                <a:latin typeface="Times New Roman" panose="02020603050405020304" pitchFamily="18" charset="0"/>
                <a:cs typeface="Times New Roman" panose="02020603050405020304" pitchFamily="18" charset="0"/>
              </a:rPr>
              <a:t>em </a:t>
            </a:r>
            <a:r>
              <a:rPr lang="en-US">
                <a:latin typeface="Times New Roman" panose="02020603050405020304" pitchFamily="18" charset="0"/>
                <a:cs typeface="Times New Roman" panose="02020603050405020304" pitchFamily="18" charset="0"/>
              </a:rPr>
              <a:t>thông </a:t>
            </a:r>
            <a:r>
              <a:rPr lang="en-US" smtClean="0">
                <a:latin typeface="Times New Roman" panose="02020603050405020304" pitchFamily="18" charset="0"/>
                <a:cs typeface="Times New Roman" panose="02020603050405020304" pitchFamily="18" charset="0"/>
              </a:rPr>
              <a:t>tin nhân viên, phòng ban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ra </a:t>
            </a:r>
            <a:r>
              <a:rPr lang="en-US">
                <a:latin typeface="Times New Roman" panose="02020603050405020304" pitchFamily="18" charset="0"/>
                <a:cs typeface="Times New Roman" panose="02020603050405020304" pitchFamily="18" charset="0"/>
              </a:rPr>
              <a:t>cứu danh </a:t>
            </a:r>
            <a:r>
              <a:rPr lang="en-US" smtClean="0">
                <a:latin typeface="Times New Roman" panose="02020603050405020304" pitchFamily="18" charset="0"/>
                <a:cs typeface="Times New Roman" panose="02020603050405020304" pitchFamily="18" charset="0"/>
              </a:rPr>
              <a:t>bạ</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Thêm danh sách tạm thời để in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Xem lịch làm việc của nhân viên</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173905" y="2220920"/>
            <a:ext cx="8940563" cy="3000821"/>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Phân quyền truy cập:</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Nhân </a:t>
            </a:r>
            <a:r>
              <a:rPr lang="en-US">
                <a:latin typeface="Times New Roman" panose="02020603050405020304" pitchFamily="18" charset="0"/>
                <a:cs typeface="Times New Roman" panose="02020603050405020304" pitchFamily="18" charset="0"/>
              </a:rPr>
              <a:t>viên (user) </a:t>
            </a:r>
            <a:r>
              <a:rPr lang="en-US" smtClean="0">
                <a:latin typeface="Times New Roman" panose="02020603050405020304" pitchFamily="18" charset="0"/>
                <a:cs typeface="Times New Roman" panose="02020603050405020304" pitchFamily="18" charset="0"/>
              </a:rPr>
              <a:t>có các quyền của Guest và thêm:</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ửa </a:t>
            </a:r>
            <a:r>
              <a:rPr lang="en-US">
                <a:latin typeface="Times New Roman" panose="02020603050405020304" pitchFamily="18" charset="0"/>
                <a:cs typeface="Times New Roman" panose="02020603050405020304" pitchFamily="18" charset="0"/>
              </a:rPr>
              <a:t>thông tin của </a:t>
            </a:r>
            <a:r>
              <a:rPr lang="en-US" smtClean="0">
                <a:latin typeface="Times New Roman" panose="02020603050405020304" pitchFamily="18" charset="0"/>
                <a:cs typeface="Times New Roman" panose="02020603050405020304" pitchFamily="18" charset="0"/>
              </a:rPr>
              <a:t>mình</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Lên </a:t>
            </a:r>
            <a:r>
              <a:rPr lang="en-US">
                <a:latin typeface="Times New Roman" panose="02020603050405020304" pitchFamily="18" charset="0"/>
                <a:cs typeface="Times New Roman" panose="02020603050405020304" pitchFamily="18" charset="0"/>
              </a:rPr>
              <a:t>lịch làm </a:t>
            </a:r>
            <a:r>
              <a:rPr lang="en-US" smtClean="0">
                <a:latin typeface="Times New Roman" panose="02020603050405020304" pitchFamily="18" charset="0"/>
                <a:cs typeface="Times New Roman" panose="02020603050405020304" pitchFamily="18" charset="0"/>
              </a:rPr>
              <a:t>việc</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ạo </a:t>
            </a:r>
            <a:r>
              <a:rPr lang="en-US">
                <a:latin typeface="Times New Roman" panose="02020603050405020304" pitchFamily="18" charset="0"/>
                <a:cs typeface="Times New Roman" panose="02020603050405020304" pitchFamily="18" charset="0"/>
              </a:rPr>
              <a:t>danh </a:t>
            </a:r>
            <a:r>
              <a:rPr lang="en-US" smtClean="0">
                <a:latin typeface="Times New Roman" panose="02020603050405020304" pitchFamily="18" charset="0"/>
                <a:cs typeface="Times New Roman" panose="02020603050405020304" pitchFamily="18" charset="0"/>
              </a:rPr>
              <a:t>sách liên hệ</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Danh sách công việc</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Real-time Notifications</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3000821"/>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Phân quyền truy cập:</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Quản </a:t>
            </a:r>
            <a:r>
              <a:rPr lang="en-US">
                <a:latin typeface="Times New Roman" panose="02020603050405020304" pitchFamily="18" charset="0"/>
                <a:cs typeface="Times New Roman" panose="02020603050405020304" pitchFamily="18" charset="0"/>
              </a:rPr>
              <a:t>lý tầng (admin) </a:t>
            </a:r>
            <a:r>
              <a:rPr lang="en-US" smtClean="0">
                <a:latin typeface="Times New Roman" panose="02020603050405020304" pitchFamily="18" charset="0"/>
                <a:cs typeface="Times New Roman" panose="02020603050405020304" pitchFamily="18" charset="0"/>
              </a:rPr>
              <a:t>có thêm quyền: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ửa </a:t>
            </a:r>
            <a:r>
              <a:rPr lang="en-US">
                <a:latin typeface="Times New Roman" panose="02020603050405020304" pitchFamily="18" charset="0"/>
                <a:cs typeface="Times New Roman" panose="02020603050405020304" pitchFamily="18" charset="0"/>
              </a:rPr>
              <a:t>thông tin của nhân </a:t>
            </a:r>
            <a:r>
              <a:rPr lang="en-US" smtClean="0">
                <a:latin typeface="Times New Roman" panose="02020603050405020304" pitchFamily="18" charset="0"/>
                <a:cs typeface="Times New Roman" panose="02020603050405020304" pitchFamily="18" charset="0"/>
              </a:rPr>
              <a:t>viên, </a:t>
            </a:r>
            <a:r>
              <a:rPr lang="en-US">
                <a:latin typeface="Times New Roman" panose="02020603050405020304" pitchFamily="18" charset="0"/>
                <a:cs typeface="Times New Roman" panose="02020603050405020304" pitchFamily="18" charset="0"/>
              </a:rPr>
              <a:t>không </a:t>
            </a:r>
            <a:r>
              <a:rPr lang="en-US" smtClean="0">
                <a:latin typeface="Times New Roman" panose="02020603050405020304" pitchFamily="18" charset="0"/>
                <a:cs typeface="Times New Roman" panose="02020603050405020304" pitchFamily="18" charset="0"/>
              </a:rPr>
              <a:t>thể </a:t>
            </a:r>
            <a:r>
              <a:rPr lang="en-US">
                <a:latin typeface="Times New Roman" panose="02020603050405020304" pitchFamily="18" charset="0"/>
                <a:cs typeface="Times New Roman" panose="02020603050405020304" pitchFamily="18" charset="0"/>
              </a:rPr>
              <a:t>sửa thông tin của các admin ngang </a:t>
            </a:r>
            <a:r>
              <a:rPr lang="en-US" smtClean="0">
                <a:latin typeface="Times New Roman" panose="02020603050405020304" pitchFamily="18" charset="0"/>
                <a:cs typeface="Times New Roman" panose="02020603050405020304" pitchFamily="18" charset="0"/>
              </a:rPr>
              <a:t>			hàng khác</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ửa </a:t>
            </a:r>
            <a:r>
              <a:rPr lang="en-US">
                <a:latin typeface="Times New Roman" panose="02020603050405020304" pitchFamily="18" charset="0"/>
                <a:cs typeface="Times New Roman" panose="02020603050405020304" pitchFamily="18" charset="0"/>
              </a:rPr>
              <a:t>xóa các </a:t>
            </a:r>
            <a:r>
              <a:rPr lang="en-US" smtClean="0">
                <a:latin typeface="Times New Roman" panose="02020603050405020304" pitchFamily="18" charset="0"/>
                <a:cs typeface="Times New Roman" panose="02020603050405020304" pitchFamily="18" charset="0"/>
              </a:rPr>
              <a:t>thông điệp real-time notifications </a:t>
            </a:r>
            <a:endParaRPr lang="en-US">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Thêm nhân viên vào khu vực quản lý</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Quản </a:t>
            </a:r>
            <a:r>
              <a:rPr lang="en-US">
                <a:latin typeface="Times New Roman" panose="02020603050405020304" pitchFamily="18" charset="0"/>
                <a:cs typeface="Times New Roman" panose="02020603050405020304" pitchFamily="18" charset="0"/>
              </a:rPr>
              <a:t>lý chi nhánh, tòa nhà (super admin) có tất cả các quyền của hệ thống.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173905" y="2220920"/>
            <a:ext cx="8940563" cy="1754326"/>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Tra cứu:</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Tìm </a:t>
            </a:r>
            <a:r>
              <a:rPr lang="en-US">
                <a:latin typeface="Times New Roman" panose="02020603050405020304" pitchFamily="18" charset="0"/>
                <a:cs typeface="Times New Roman" panose="02020603050405020304" pitchFamily="18" charset="0"/>
              </a:rPr>
              <a:t>kiếm nhanh, đầy đủ các hạng mục: tìm theo tên nhân viên, mã nhân viên, </a:t>
            </a:r>
            <a:r>
              <a:rPr lang="en-US" smtClean="0">
                <a:latin typeface="Times New Roman" panose="02020603050405020304" pitchFamily="18" charset="0"/>
                <a:cs typeface="Times New Roman" panose="02020603050405020304" pitchFamily="18" charset="0"/>
              </a:rPr>
              <a:t>	phòng</a:t>
            </a:r>
            <a:r>
              <a:rPr lang="en-US">
                <a:latin typeface="Times New Roman" panose="02020603050405020304" pitchFamily="18" charset="0"/>
                <a:cs typeface="Times New Roman" panose="02020603050405020304" pitchFamily="18" charset="0"/>
              </a:rPr>
              <a:t>, chức danh.</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Chức </a:t>
            </a:r>
            <a:r>
              <a:rPr lang="en-US">
                <a:latin typeface="Times New Roman" panose="02020603050405020304" pitchFamily="18" charset="0"/>
                <a:cs typeface="Times New Roman" panose="02020603050405020304" pitchFamily="18" charset="0"/>
              </a:rPr>
              <a:t>năng lọc: theo chức vụ, phòng.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55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3000821"/>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Real-time Notifications:</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Tất </a:t>
            </a:r>
            <a:r>
              <a:rPr lang="en-US">
                <a:latin typeface="Times New Roman" panose="02020603050405020304" pitchFamily="18" charset="0"/>
                <a:cs typeface="Times New Roman" panose="02020603050405020304" pitchFamily="18" charset="0"/>
              </a:rPr>
              <a:t>cả các thay đổi của nhân viên như: cập nhật thông tin, sửa đổi số điện thoại, </a:t>
            </a:r>
            <a:r>
              <a:rPr lang="en-US" smtClean="0">
                <a:latin typeface="Times New Roman" panose="02020603050405020304" pitchFamily="18" charset="0"/>
                <a:cs typeface="Times New Roman" panose="02020603050405020304" pitchFamily="18" charset="0"/>
              </a:rPr>
              <a:t>	lịch </a:t>
            </a:r>
            <a:r>
              <a:rPr lang="en-US">
                <a:latin typeface="Times New Roman" panose="02020603050405020304" pitchFamily="18" charset="0"/>
                <a:cs typeface="Times New Roman" panose="02020603050405020304" pitchFamily="18" charset="0"/>
              </a:rPr>
              <a:t>làm việc, thông báo của admin sẽ được cập nhật liên tục tại hạng mục notifications ở </a:t>
            </a:r>
            <a:r>
              <a:rPr lang="en-US" smtClean="0">
                <a:latin typeface="Times New Roman" panose="02020603050405020304" pitchFamily="18" charset="0"/>
                <a:cs typeface="Times New Roman" panose="02020603050405020304" pitchFamily="18" charset="0"/>
              </a:rPr>
              <a:t>	trang </a:t>
            </a:r>
            <a:r>
              <a:rPr lang="en-US">
                <a:latin typeface="Times New Roman" panose="02020603050405020304" pitchFamily="18" charset="0"/>
                <a:cs typeface="Times New Roman" panose="02020603050405020304" pitchFamily="18" charset="0"/>
              </a:rPr>
              <a:t>chủ. (tương tự mạng xã hội Facebook, Twitter</a:t>
            </a:r>
            <a:r>
              <a:rPr lang="en-US" smtClean="0">
                <a:latin typeface="Times New Roman" panose="02020603050405020304" pitchFamily="18" charset="0"/>
                <a:cs typeface="Times New Roman" panose="02020603050405020304" pitchFamily="18" charset="0"/>
              </a:rPr>
              <a:t>).</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Gồm có </a:t>
            </a:r>
            <a:r>
              <a:rPr lang="en-US">
                <a:latin typeface="Times New Roman" panose="02020603050405020304" pitchFamily="18" charset="0"/>
                <a:cs typeface="Times New Roman" panose="02020603050405020304" pitchFamily="18" charset="0"/>
              </a:rPr>
              <a:t>notifications </a:t>
            </a:r>
            <a:r>
              <a:rPr lang="en-US" smtClean="0">
                <a:latin typeface="Times New Roman" panose="02020603050405020304" pitchFamily="18" charset="0"/>
                <a:cs typeface="Times New Roman" panose="02020603050405020304" pitchFamily="18" charset="0"/>
              </a:rPr>
              <a:t>của toàn bộ hệ thống, của danh sách theo dõi, phòng ban …</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Nhân viên có thể chọn mục được hiển thị.</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Quản lý có quyền xóa các notifications.</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280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927</TotalTime>
  <Words>416</Words>
  <Application>Microsoft Office PowerPoint</Application>
  <PresentationFormat>Widescreen</PresentationFormat>
  <Paragraphs>117</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chirosan81@hotmail.com</dc:creator>
  <cp:lastModifiedBy>chirosan81@hotmail.com</cp:lastModifiedBy>
  <cp:revision>63</cp:revision>
  <dcterms:created xsi:type="dcterms:W3CDTF">2016-02-29T10:09:40Z</dcterms:created>
  <dcterms:modified xsi:type="dcterms:W3CDTF">2016-04-28T03:35:23Z</dcterms:modified>
</cp:coreProperties>
</file>