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93" r:id="rId3"/>
    <p:sldId id="294" r:id="rId4"/>
    <p:sldId id="295" r:id="rId5"/>
    <p:sldId id="296" r:id="rId6"/>
    <p:sldId id="298" r:id="rId7"/>
    <p:sldId id="297" r:id="rId8"/>
    <p:sldId id="299" r:id="rId9"/>
    <p:sldId id="300" r:id="rId10"/>
    <p:sldId id="301" r:id="rId11"/>
    <p:sldId id="306" r:id="rId12"/>
    <p:sldId id="302" r:id="rId13"/>
    <p:sldId id="307" r:id="rId14"/>
    <p:sldId id="308" r:id="rId15"/>
    <p:sldId id="309" r:id="rId16"/>
    <p:sldId id="310" r:id="rId17"/>
    <p:sldId id="321" r:id="rId18"/>
    <p:sldId id="313" r:id="rId19"/>
    <p:sldId id="323" r:id="rId20"/>
    <p:sldId id="324" r:id="rId21"/>
    <p:sldId id="314" r:id="rId22"/>
    <p:sldId id="325" r:id="rId23"/>
    <p:sldId id="315" r:id="rId24"/>
    <p:sldId id="316" r:id="rId25"/>
    <p:sldId id="317" r:id="rId26"/>
    <p:sldId id="318" r:id="rId27"/>
    <p:sldId id="319" r:id="rId28"/>
    <p:sldId id="320" r:id="rId29"/>
    <p:sldId id="287" r:id="rId30"/>
    <p:sldId id="289" r:id="rId31"/>
    <p:sldId id="269" r:id="rId32"/>
    <p:sldId id="291" r:id="rId33"/>
    <p:sldId id="275" r:id="rId34"/>
    <p:sldId id="276" r:id="rId35"/>
    <p:sldId id="273" r:id="rId36"/>
    <p:sldId id="292" r:id="rId37"/>
    <p:sldId id="281" r:id="rId38"/>
    <p:sldId id="326" r:id="rId39"/>
    <p:sldId id="327" r:id="rId40"/>
    <p:sldId id="328" r:id="rId41"/>
    <p:sldId id="329" r:id="rId42"/>
    <p:sldId id="332" r:id="rId43"/>
    <p:sldId id="334" r:id="rId44"/>
    <p:sldId id="335" r:id="rId45"/>
    <p:sldId id="33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62" autoAdjust="0"/>
    <p:restoredTop sz="94660"/>
  </p:normalViewPr>
  <p:slideViewPr>
    <p:cSldViewPr>
      <p:cViewPr varScale="1">
        <p:scale>
          <a:sx n="146" d="100"/>
          <a:sy n="146" d="100"/>
        </p:scale>
        <p:origin x="-17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3A69B-FF59-4500-8C4C-0BA7287A65B3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0767F-4AC6-40BE-8F30-49BF8DCDD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access control?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446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3BAE6C2-2186-A148-AC95-81A3A83E1106}" type="slidenum">
              <a:rPr lang="en-US" sz="1200">
                <a:cs typeface="ＭＳ Ｐゴシック" charset="0"/>
              </a:rPr>
              <a:pPr algn="r"/>
              <a:t>14</a:t>
            </a:fld>
            <a:endParaRPr lang="en-US" sz="1200" dirty="0">
              <a:cs typeface="ＭＳ Ｐゴシック" charset="0"/>
            </a:endParaRPr>
          </a:p>
        </p:txBody>
      </p:sp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Now I</a:t>
            </a:r>
            <a:r>
              <a:rPr lang="ja-JP" altLang="en-US">
                <a:latin typeface="Calibri" charset="0"/>
              </a:rPr>
              <a:t>’</a:t>
            </a:r>
            <a:r>
              <a:rPr lang="en-US">
                <a:latin typeface="Calibri" charset="0"/>
              </a:rPr>
              <a:t>ll describe the API that tries to meet these goals.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883" indent="-285724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898" indent="-22858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057" indent="-22858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7" indent="-22858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376" indent="-2285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535" indent="-2285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695" indent="-2285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854" indent="-2285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3B8FE69-190F-6E4B-AABD-687F6A0F95AB}" type="slidenum">
              <a:rPr lang="en-US">
                <a:latin typeface="Calibri" charset="0"/>
              </a:rPr>
              <a:pPr/>
              <a:t>23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0FD-F8CC-48F1-B887-1F9F578B56D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BCD4-3EA4-485B-B4CC-CC51D20EB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013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0FD-F8CC-48F1-B887-1F9F578B56D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BCD4-3EA4-485B-B4CC-CC51D20EB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472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0FD-F8CC-48F1-B887-1F9F578B56D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BCD4-3EA4-485B-B4CC-CC51D20EB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55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0FD-F8CC-48F1-B887-1F9F578B56D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BCD4-3EA4-485B-B4CC-CC51D20EB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367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0FD-F8CC-48F1-B887-1F9F578B56D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BCD4-3EA4-485B-B4CC-CC51D20EB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155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0FD-F8CC-48F1-B887-1F9F578B56D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BCD4-3EA4-485B-B4CC-CC51D20EB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545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0FD-F8CC-48F1-B887-1F9F578B56D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BCD4-3EA4-485B-B4CC-CC51D20EB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11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0FD-F8CC-48F1-B887-1F9F578B56D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BCD4-3EA4-485B-B4CC-CC51D20EB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087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0FD-F8CC-48F1-B887-1F9F578B56D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BCD4-3EA4-485B-B4CC-CC51D20EB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02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0FD-F8CC-48F1-B887-1F9F578B56D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BCD4-3EA4-485B-B4CC-CC51D20EB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691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0FD-F8CC-48F1-B887-1F9F578B56D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BCD4-3EA4-485B-B4CC-CC51D20EB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07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F20FD-F8CC-48F1-B887-1F9F578B56D9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BCD4-3EA4-485B-B4CC-CC51D20EB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7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ar.rice.edu/comp529/www/papers/tutorial_4.pdf" TargetMode="External"/><Relationship Id="rId2" Type="http://schemas.openxmlformats.org/officeDocument/2006/relationships/hyperlink" Target="https://www.opennetworking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SDN basics and 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50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 </a:t>
            </a:r>
            <a:r>
              <a:rPr lang="en-US" dirty="0" smtClean="0"/>
              <a:t>control </a:t>
            </a:r>
            <a:r>
              <a:rPr lang="en-US" dirty="0" smtClean="0"/>
              <a:t>programs an  </a:t>
            </a:r>
            <a:r>
              <a:rPr lang="en-US" dirty="0" smtClean="0"/>
              <a:t>abstract view of network</a:t>
            </a:r>
          </a:p>
          <a:p>
            <a:pPr lvl="1"/>
            <a:r>
              <a:rPr lang="en-US" dirty="0" smtClean="0"/>
              <a:t>Abstract view is a function of global view. The abstract view could be just a giant switch connecting all ports, or individual logical topology for each application. </a:t>
            </a:r>
          </a:p>
          <a:p>
            <a:r>
              <a:rPr lang="en-US" dirty="0" smtClean="0"/>
              <a:t>Control program is abstract mapping</a:t>
            </a:r>
          </a:p>
          <a:p>
            <a:pPr lvl="1"/>
            <a:r>
              <a:rPr lang="en-US" dirty="0" smtClean="0"/>
              <a:t>Abstract configuration = Function (abstract view)</a:t>
            </a:r>
          </a:p>
          <a:p>
            <a:r>
              <a:rPr lang="en-US" dirty="0" smtClean="0"/>
              <a:t>Abstraction models should have just enough detail to specify goals</a:t>
            </a:r>
          </a:p>
          <a:p>
            <a:pPr lvl="1"/>
            <a:r>
              <a:rPr lang="en-US" dirty="0" smtClean="0"/>
              <a:t>Don’t provide information needed to implement goals.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Access Control</a:t>
            </a:r>
            <a:endParaRPr lang="en-US" dirty="0"/>
          </a:p>
        </p:txBody>
      </p:sp>
      <p:cxnSp>
        <p:nvCxnSpPr>
          <p:cNvPr id="6" name="Straight Connector 5"/>
          <p:cNvCxnSpPr>
            <a:stCxn id="18" idx="5"/>
            <a:endCxn id="19" idx="1"/>
          </p:cNvCxnSpPr>
          <p:nvPr/>
        </p:nvCxnSpPr>
        <p:spPr bwMode="auto">
          <a:xfrm>
            <a:off x="4347065" y="4623064"/>
            <a:ext cx="392720" cy="4218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>
            <a:endCxn id="18" idx="2"/>
          </p:cNvCxnSpPr>
          <p:nvPr/>
        </p:nvCxnSpPr>
        <p:spPr bwMode="auto">
          <a:xfrm>
            <a:off x="3018935" y="4076700"/>
            <a:ext cx="905365" cy="393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1" idx="7"/>
          </p:cNvCxnSpPr>
          <p:nvPr/>
        </p:nvCxnSpPr>
        <p:spPr bwMode="auto">
          <a:xfrm flipV="1">
            <a:off x="2931015" y="4613605"/>
            <a:ext cx="1027720" cy="377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endCxn id="20" idx="0"/>
          </p:cNvCxnSpPr>
          <p:nvPr/>
        </p:nvCxnSpPr>
        <p:spPr bwMode="auto">
          <a:xfrm>
            <a:off x="2895600" y="5321300"/>
            <a:ext cx="590550" cy="431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endCxn id="20" idx="3"/>
          </p:cNvCxnSpPr>
          <p:nvPr/>
        </p:nvCxnSpPr>
        <p:spPr bwMode="auto">
          <a:xfrm flipV="1">
            <a:off x="2641600" y="6121664"/>
            <a:ext cx="669435" cy="3553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0" idx="5"/>
          </p:cNvCxnSpPr>
          <p:nvPr/>
        </p:nvCxnSpPr>
        <p:spPr bwMode="auto">
          <a:xfrm>
            <a:off x="3661265" y="6121664"/>
            <a:ext cx="586885" cy="1902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568450" y="5168900"/>
            <a:ext cx="939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20" idx="6"/>
            <a:endCxn id="19" idx="3"/>
          </p:cNvCxnSpPr>
          <p:nvPr/>
        </p:nvCxnSpPr>
        <p:spPr bwMode="auto">
          <a:xfrm flipV="1">
            <a:off x="3733800" y="5350205"/>
            <a:ext cx="1005985" cy="6187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18" idx="7"/>
          </p:cNvCxnSpPr>
          <p:nvPr/>
        </p:nvCxnSpPr>
        <p:spPr bwMode="auto">
          <a:xfrm flipV="1">
            <a:off x="4347065" y="3702050"/>
            <a:ext cx="939800" cy="6156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7" idx="3"/>
          </p:cNvCxnSpPr>
          <p:nvPr/>
        </p:nvCxnSpPr>
        <p:spPr bwMode="auto">
          <a:xfrm flipV="1">
            <a:off x="781050" y="5321564"/>
            <a:ext cx="364635" cy="5458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1073150" y="49530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924300" y="42545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667250" y="4981641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238500" y="57531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508250" y="49276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781050" y="4635500"/>
            <a:ext cx="364635" cy="3461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 bwMode="auto">
          <a:xfrm>
            <a:off x="5067300" y="59690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15000" y="4397705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248400" y="56896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cxnSp>
        <p:nvCxnSpPr>
          <p:cNvPr id="42" name="Straight Connector 41"/>
          <p:cNvCxnSpPr>
            <a:stCxn id="33" idx="7"/>
          </p:cNvCxnSpPr>
          <p:nvPr/>
        </p:nvCxnSpPr>
        <p:spPr bwMode="auto">
          <a:xfrm flipV="1">
            <a:off x="6137765" y="3946657"/>
            <a:ext cx="980585" cy="514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6"/>
            <a:endCxn id="34" idx="2"/>
          </p:cNvCxnSpPr>
          <p:nvPr/>
        </p:nvCxnSpPr>
        <p:spPr bwMode="auto">
          <a:xfrm flipV="1">
            <a:off x="5562600" y="5905500"/>
            <a:ext cx="685800" cy="279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3" idx="5"/>
            <a:endCxn id="34" idx="0"/>
          </p:cNvCxnSpPr>
          <p:nvPr/>
        </p:nvCxnSpPr>
        <p:spPr bwMode="auto">
          <a:xfrm>
            <a:off x="6137765" y="4766269"/>
            <a:ext cx="358285" cy="9233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9" idx="5"/>
            <a:endCxn id="32" idx="0"/>
          </p:cNvCxnSpPr>
          <p:nvPr/>
        </p:nvCxnSpPr>
        <p:spPr bwMode="auto">
          <a:xfrm>
            <a:off x="5090015" y="5350205"/>
            <a:ext cx="224935" cy="6187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19" idx="7"/>
            <a:endCxn id="33" idx="3"/>
          </p:cNvCxnSpPr>
          <p:nvPr/>
        </p:nvCxnSpPr>
        <p:spPr bwMode="auto">
          <a:xfrm flipV="1">
            <a:off x="5090015" y="4766269"/>
            <a:ext cx="697520" cy="2786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34" idx="5"/>
          </p:cNvCxnSpPr>
          <p:nvPr/>
        </p:nvCxnSpPr>
        <p:spPr bwMode="auto">
          <a:xfrm>
            <a:off x="6671165" y="6058164"/>
            <a:ext cx="447185" cy="58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2" idx="5"/>
          </p:cNvCxnSpPr>
          <p:nvPr/>
        </p:nvCxnSpPr>
        <p:spPr bwMode="auto">
          <a:xfrm>
            <a:off x="5490065" y="6337564"/>
            <a:ext cx="647700" cy="304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4" idx="7"/>
          </p:cNvCxnSpPr>
          <p:nvPr/>
        </p:nvCxnSpPr>
        <p:spPr bwMode="auto">
          <a:xfrm flipV="1">
            <a:off x="6671165" y="5413441"/>
            <a:ext cx="599585" cy="339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21" idx="3"/>
          </p:cNvCxnSpPr>
          <p:nvPr/>
        </p:nvCxnSpPr>
        <p:spPr bwMode="auto">
          <a:xfrm flipV="1">
            <a:off x="1972165" y="5296164"/>
            <a:ext cx="608620" cy="4439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2" idx="3"/>
          </p:cNvCxnSpPr>
          <p:nvPr/>
        </p:nvCxnSpPr>
        <p:spPr bwMode="auto">
          <a:xfrm flipH="1">
            <a:off x="4419601" y="6337564"/>
            <a:ext cx="720234" cy="304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334250" y="4613605"/>
            <a:ext cx="16827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Global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Network View</a:t>
            </a: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oup 112"/>
          <p:cNvGrpSpPr/>
          <p:nvPr/>
        </p:nvGrpSpPr>
        <p:grpSpPr>
          <a:xfrm>
            <a:off x="3336435" y="1009914"/>
            <a:ext cx="5464665" cy="2577572"/>
            <a:chOff x="3336435" y="1009914"/>
            <a:chExt cx="5464665" cy="2577572"/>
          </a:xfrm>
        </p:grpSpPr>
        <p:sp>
          <p:nvSpPr>
            <p:cNvPr id="22" name="Oval 21"/>
            <p:cNvSpPr/>
            <p:nvPr/>
          </p:nvSpPr>
          <p:spPr bwMode="auto">
            <a:xfrm>
              <a:off x="3924300" y="1549400"/>
              <a:ext cx="1638300" cy="1498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14600C"/>
                </a:solidFill>
                <a:latin typeface="Arial" pitchFamily="33" charset="0"/>
                <a:ea typeface="ＭＳ Ｐゴシック" pitchFamily="33" charset="-128"/>
                <a:cs typeface="ＭＳ Ｐゴシック" pitchFamily="33" charset="-128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flipV="1">
              <a:off x="5162550" y="1241558"/>
              <a:ext cx="400050" cy="4602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22" idx="0"/>
            </p:cNvCxnSpPr>
            <p:nvPr/>
          </p:nvCxnSpPr>
          <p:spPr bwMode="auto">
            <a:xfrm flipH="1" flipV="1">
              <a:off x="4739785" y="1009914"/>
              <a:ext cx="3665" cy="5394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 bwMode="auto">
            <a:xfrm flipV="1">
              <a:off x="5490065" y="1663701"/>
              <a:ext cx="529735" cy="3825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 bwMode="auto">
            <a:xfrm>
              <a:off x="5544530" y="2314441"/>
              <a:ext cx="59323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22" idx="1"/>
            </p:cNvCxnSpPr>
            <p:nvPr/>
          </p:nvCxnSpPr>
          <p:spPr bwMode="auto">
            <a:xfrm flipH="1" flipV="1">
              <a:off x="3817728" y="1241558"/>
              <a:ext cx="346495" cy="52730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 bwMode="auto">
            <a:xfrm flipH="1" flipV="1">
              <a:off x="3336435" y="1768865"/>
              <a:ext cx="647702" cy="27735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auto">
            <a:xfrm>
              <a:off x="3361835" y="2314441"/>
              <a:ext cx="59323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auto">
            <a:xfrm flipH="1" flipV="1">
              <a:off x="4736120" y="3048000"/>
              <a:ext cx="3665" cy="5394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auto">
            <a:xfrm>
              <a:off x="5377597" y="2749282"/>
              <a:ext cx="529735" cy="29871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auto">
            <a:xfrm>
              <a:off x="5089162" y="2940542"/>
              <a:ext cx="288435" cy="5265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auto">
            <a:xfrm flipV="1">
              <a:off x="3984137" y="2940542"/>
              <a:ext cx="400050" cy="4602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 flipV="1">
              <a:off x="3524250" y="2665480"/>
              <a:ext cx="529735" cy="3825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743700" y="1815388"/>
              <a:ext cx="20574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Abstract Network</a:t>
              </a:r>
            </a:p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Model</a:t>
              </a:r>
              <a:endPara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496050" y="5550332"/>
            <a:ext cx="2305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 smtClean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How</a:t>
            </a:r>
            <a:endParaRPr lang="en-US" sz="6000" b="1" dirty="0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40192" y="1009914"/>
            <a:ext cx="2461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 smtClean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What</a:t>
            </a:r>
            <a:endParaRPr lang="en-US" sz="6000" b="1" dirty="0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Footer Placeholder 3"/>
          <p:cNvSpPr txBox="1">
            <a:spLocks/>
          </p:cNvSpPr>
          <p:nvPr/>
        </p:nvSpPr>
        <p:spPr>
          <a:xfrm>
            <a:off x="5562600" y="8382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Source: Scott </a:t>
            </a:r>
            <a:r>
              <a:rPr lang="en-US" dirty="0" err="1" smtClean="0">
                <a:solidFill>
                  <a:srgbClr val="000000">
                    <a:tint val="75000"/>
                  </a:srgbClr>
                </a:solidFill>
                <a:latin typeface="Arial"/>
              </a:rPr>
              <a:t>Shenker</a:t>
            </a: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, UC Berkeley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459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296988" y="3306763"/>
            <a:ext cx="6323012" cy="3475037"/>
            <a:chOff x="611188" y="2646363"/>
            <a:chExt cx="7559675" cy="395287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1983431" y="4206566"/>
              <a:ext cx="1666431" cy="1276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860539" y="4074743"/>
              <a:ext cx="1322895" cy="839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964927" y="5483259"/>
              <a:ext cx="1537368" cy="845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351402" y="6026803"/>
              <a:ext cx="1674023" cy="301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946424" y="4636344"/>
              <a:ext cx="1432980" cy="5652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452911" y="4035017"/>
              <a:ext cx="2777306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2837163" y="3140200"/>
              <a:ext cx="9895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369208" y="3779450"/>
              <a:ext cx="22680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6666116" y="3361456"/>
              <a:ext cx="1426575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611188" y="5264759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2799564" y="5837194"/>
              <a:ext cx="1372244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2645828" y="3635936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817124" y="488373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6798620" y="401695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1032934" y="31438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Network OS</a:t>
            </a:r>
          </a:p>
        </p:txBody>
      </p:sp>
      <p:grpSp>
        <p:nvGrpSpPr>
          <p:cNvPr id="4" name="Group 64"/>
          <p:cNvGrpSpPr/>
          <p:nvPr/>
        </p:nvGrpSpPr>
        <p:grpSpPr>
          <a:xfrm>
            <a:off x="5469467" y="3200400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26" name="TextBox 44"/>
          <p:cNvSpPr txBox="1">
            <a:spLocks noChangeArrowheads="1"/>
          </p:cNvSpPr>
          <p:nvPr/>
        </p:nvSpPr>
        <p:spPr bwMode="auto">
          <a:xfrm>
            <a:off x="3429000" y="2754313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Global Network View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402013" y="1752600"/>
            <a:ext cx="26477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</a:rPr>
              <a:t>Abstract Network </a:t>
            </a:r>
            <a:r>
              <a:rPr lang="en-US" sz="1800" dirty="0" smtClean="0">
                <a:solidFill>
                  <a:srgbClr val="000000"/>
                </a:solidFill>
              </a:rPr>
              <a:t>Model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704749" y="1260569"/>
            <a:ext cx="5466878" cy="4920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Control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Program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1066800" y="2144713"/>
            <a:ext cx="6662738" cy="609600"/>
            <a:chOff x="1066800" y="2133600"/>
            <a:chExt cx="6663266" cy="609600"/>
          </a:xfrm>
        </p:grpSpPr>
        <p:sp>
          <p:nvSpPr>
            <p:cNvPr id="39" name="Rounded Rectangle 38"/>
            <p:cNvSpPr/>
            <p:nvPr/>
          </p:nvSpPr>
          <p:spPr>
            <a:xfrm>
              <a:off x="1066800" y="2133600"/>
              <a:ext cx="6663266" cy="6096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latin typeface="Calibri" charset="0"/>
                </a:rPr>
                <a:t>Network Virtualization</a:t>
              </a:r>
              <a:endParaRPr lang="en-US" dirty="0">
                <a:solidFill>
                  <a:srgbClr val="FFFFFF"/>
                </a:solidFill>
                <a:latin typeface="Calibri" charset="0"/>
              </a:endParaRPr>
            </a:p>
          </p:txBody>
        </p:sp>
        <p:grpSp>
          <p:nvGrpSpPr>
            <p:cNvPr id="6" name="Group 64"/>
            <p:cNvGrpSpPr/>
            <p:nvPr/>
          </p:nvGrpSpPr>
          <p:grpSpPr>
            <a:xfrm>
              <a:off x="5689600" y="2133600"/>
              <a:ext cx="558800" cy="609600"/>
              <a:chOff x="7848600" y="1752600"/>
              <a:chExt cx="762000" cy="838200"/>
            </a:xfrm>
            <a:solidFill>
              <a:schemeClr val="bg1"/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8001000" y="1981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382000" y="17526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  <p:cxnSp>
            <p:nvCxnSpPr>
              <p:cNvPr id="61" name="Straight Connector 60"/>
              <p:cNvCxnSpPr>
                <a:stCxn id="53" idx="7"/>
                <a:endCxn id="54" idx="3"/>
              </p:cNvCxnSpPr>
              <p:nvPr/>
            </p:nvCxnSpPr>
            <p:spPr>
              <a:xfrm rot="5400000" flipH="1" flipV="1">
                <a:off x="8272322" y="1871522"/>
                <a:ext cx="66956" cy="2193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0" idx="0"/>
                <a:endCxn id="53" idx="3"/>
              </p:cNvCxnSpPr>
              <p:nvPr/>
            </p:nvCxnSpPr>
            <p:spPr>
              <a:xfrm rot="5400000" flipH="1" flipV="1">
                <a:off x="7905750" y="2233472"/>
                <a:ext cx="185878" cy="71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60" idx="7"/>
                <a:endCxn id="54" idx="4"/>
              </p:cNvCxnSpPr>
              <p:nvPr/>
            </p:nvCxnSpPr>
            <p:spPr>
              <a:xfrm rot="5400000" flipH="1" flipV="1">
                <a:off x="8062772" y="1962150"/>
                <a:ext cx="414478" cy="452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4"/>
            <p:cNvGrpSpPr/>
            <p:nvPr/>
          </p:nvGrpSpPr>
          <p:grpSpPr>
            <a:xfrm>
              <a:off x="6477000" y="2286000"/>
              <a:ext cx="838200" cy="387927"/>
              <a:chOff x="7848600" y="2057400"/>
              <a:chExt cx="1143000" cy="533400"/>
            </a:xfrm>
            <a:solidFill>
              <a:schemeClr val="bg1"/>
            </a:solidFill>
          </p:grpSpPr>
          <p:sp>
            <p:nvSpPr>
              <p:cNvPr id="77" name="Oval 76"/>
              <p:cNvSpPr/>
              <p:nvPr/>
            </p:nvSpPr>
            <p:spPr>
              <a:xfrm>
                <a:off x="83820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7630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  <a:latin typeface="Arial"/>
                </a:endParaRPr>
              </a:p>
            </p:txBody>
          </p:sp>
          <p:cxnSp>
            <p:nvCxnSpPr>
              <p:cNvPr id="84" name="Straight Connector 83"/>
              <p:cNvCxnSpPr>
                <a:stCxn id="80" idx="5"/>
                <a:endCxn id="77" idx="3"/>
              </p:cNvCxnSpPr>
              <p:nvPr/>
            </p:nvCxnSpPr>
            <p:spPr>
              <a:xfrm rot="16200000" flipH="1">
                <a:off x="8229600" y="2371444"/>
                <a:ext cx="1588" cy="3717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77" idx="6"/>
                <a:endCxn id="78" idx="3"/>
              </p:cNvCxnSpPr>
              <p:nvPr/>
            </p:nvCxnSpPr>
            <p:spPr>
              <a:xfrm flipV="1">
                <a:off x="8610600" y="2252522"/>
                <a:ext cx="185878" cy="2239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120" name="Title 3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7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Software Defined </a:t>
            </a:r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Network</a:t>
            </a:r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118969"/>
            <a:ext cx="153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Specifies behavior</a:t>
            </a:r>
            <a:endParaRPr lang="en-US" sz="2400" b="1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1" y="2047868"/>
            <a:ext cx="1704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Compiles to topology</a:t>
            </a:r>
            <a:endParaRPr lang="en-US" sz="2400" b="1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699" y="3152768"/>
            <a:ext cx="1704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Transmits to switches</a:t>
            </a:r>
            <a:endParaRPr lang="en-US" sz="2400" b="1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Footer Placeholder 3"/>
          <p:cNvSpPr txBox="1">
            <a:spLocks/>
          </p:cNvSpPr>
          <p:nvPr/>
        </p:nvSpPr>
        <p:spPr>
          <a:xfrm>
            <a:off x="5562600" y="8382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Source: Scott </a:t>
            </a:r>
            <a:r>
              <a:rPr lang="en-US" dirty="0" err="1" smtClean="0">
                <a:solidFill>
                  <a:srgbClr val="000000">
                    <a:tint val="75000"/>
                  </a:srgbClr>
                </a:solidFill>
                <a:latin typeface="Arial"/>
              </a:rPr>
              <a:t>Shenker</a:t>
            </a: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, UC Berkeley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117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Picture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rite a simple program to configure a simple model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onfiguration is merely a way to specify what you want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ACLs: who can talk to who</a:t>
            </a:r>
          </a:p>
          <a:p>
            <a:pPr lvl="1"/>
            <a:r>
              <a:rPr lang="en-US" dirty="0" smtClean="0"/>
              <a:t>Isolation: who can hear my broadcasts</a:t>
            </a:r>
          </a:p>
          <a:p>
            <a:pPr lvl="1"/>
            <a:r>
              <a:rPr lang="en-US" dirty="0" smtClean="0"/>
              <a:t>Routing: only specify routing to the degree you care</a:t>
            </a:r>
          </a:p>
          <a:p>
            <a:pPr lvl="2"/>
            <a:r>
              <a:rPr lang="en-US" dirty="0" smtClean="0"/>
              <a:t>Some flows over satellite, others over landline</a:t>
            </a:r>
          </a:p>
          <a:p>
            <a:pPr lvl="1"/>
            <a:r>
              <a:rPr lang="en-US" dirty="0" smtClean="0"/>
              <a:t>TE: specify in terms of quality of service, not routes</a:t>
            </a:r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irtualization layer “compiles” these requirements</a:t>
            </a:r>
          </a:p>
          <a:p>
            <a:pPr lvl="1"/>
            <a:r>
              <a:rPr lang="en-US" dirty="0" smtClean="0"/>
              <a:t>Produces suitable configuration of actual network devices</a:t>
            </a:r>
            <a:endParaRPr lang="en-US" dirty="0"/>
          </a:p>
          <a:p>
            <a:r>
              <a:rPr lang="en-US" dirty="0" smtClean="0"/>
              <a:t>NOS then transmits these settings to physical boxes</a:t>
            </a:r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5562600" y="990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Source: Scott </a:t>
            </a:r>
            <a:r>
              <a:rPr lang="en-US" dirty="0" err="1" smtClean="0">
                <a:solidFill>
                  <a:srgbClr val="000000">
                    <a:tint val="75000"/>
                  </a:srgbClr>
                </a:solidFill>
                <a:latin typeface="Arial"/>
              </a:rPr>
              <a:t>Shenker</a:t>
            </a: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, UC Berkeley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4584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879725" y="2068513"/>
            <a:ext cx="2065338" cy="1482725"/>
            <a:chOff x="1728" y="1416"/>
            <a:chExt cx="1301" cy="672"/>
          </a:xfrm>
        </p:grpSpPr>
        <p:sp>
          <p:nvSpPr>
            <p:cNvPr id="21534" name="AutoShape 22"/>
            <p:cNvSpPr>
              <a:spLocks/>
            </p:cNvSpPr>
            <p:nvPr/>
          </p:nvSpPr>
          <p:spPr bwMode="auto">
            <a:xfrm>
              <a:off x="1728" y="1416"/>
              <a:ext cx="192" cy="672"/>
            </a:xfrm>
            <a:prstGeom prst="rightBrace">
              <a:avLst>
                <a:gd name="adj1" fmla="val 45306"/>
                <a:gd name="adj2" fmla="val 48514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1535" name="Text Box 23"/>
            <p:cNvSpPr txBox="1">
              <a:spLocks noChangeArrowheads="1"/>
            </p:cNvSpPr>
            <p:nvPr/>
          </p:nvSpPr>
          <p:spPr bwMode="auto">
            <a:xfrm>
              <a:off x="1968" y="1566"/>
              <a:ext cx="10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-128"/>
                  <a:cs typeface="ＭＳ Ｐゴシック" charset="-128"/>
                </a:rPr>
                <a:t>Million of lines</a:t>
              </a:r>
              <a:br>
                <a:rPr lang="en-US">
                  <a:latin typeface="+mj-lt"/>
                  <a:ea typeface="ＭＳ Ｐゴシック" charset="-128"/>
                  <a:cs typeface="ＭＳ Ｐゴシック" charset="-128"/>
                </a:rPr>
              </a:br>
              <a:r>
                <a:rPr lang="en-US">
                  <a:latin typeface="+mj-lt"/>
                  <a:ea typeface="ＭＳ Ｐゴシック" charset="-128"/>
                  <a:cs typeface="ＭＳ Ｐゴシック" charset="-128"/>
                </a:rPr>
                <a:t>of source code</a:t>
              </a:r>
            </a:p>
          </p:txBody>
        </p:sp>
      </p:grpSp>
      <p:sp>
        <p:nvSpPr>
          <p:cNvPr id="679960" name="Text Box 24"/>
          <p:cNvSpPr txBox="1">
            <a:spLocks noChangeArrowheads="1"/>
          </p:cNvSpPr>
          <p:nvPr/>
        </p:nvSpPr>
        <p:spPr bwMode="auto">
          <a:xfrm>
            <a:off x="4937125" y="2486025"/>
            <a:ext cx="1139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-128"/>
                <a:cs typeface="ＭＳ Ｐゴシック" charset="-128"/>
              </a:rPr>
              <a:t>5400 RFCs</a:t>
            </a:r>
          </a:p>
        </p:txBody>
      </p:sp>
      <p:sp>
        <p:nvSpPr>
          <p:cNvPr id="679961" name="Text Box 25"/>
          <p:cNvSpPr txBox="1">
            <a:spLocks noChangeArrowheads="1"/>
          </p:cNvSpPr>
          <p:nvPr/>
        </p:nvSpPr>
        <p:spPr bwMode="auto">
          <a:xfrm>
            <a:off x="6272213" y="2486025"/>
            <a:ext cx="1617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-128"/>
                <a:cs typeface="ＭＳ Ｐゴシック" charset="-128"/>
              </a:rPr>
              <a:t>Barrier to entry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879725" y="3654425"/>
            <a:ext cx="2114550" cy="952500"/>
            <a:chOff x="1728" y="2232"/>
            <a:chExt cx="1332" cy="672"/>
          </a:xfrm>
        </p:grpSpPr>
        <p:sp>
          <p:nvSpPr>
            <p:cNvPr id="21532" name="AutoShape 27"/>
            <p:cNvSpPr>
              <a:spLocks/>
            </p:cNvSpPr>
            <p:nvPr/>
          </p:nvSpPr>
          <p:spPr bwMode="auto">
            <a:xfrm>
              <a:off x="1728" y="2232"/>
              <a:ext cx="192" cy="672"/>
            </a:xfrm>
            <a:prstGeom prst="rightBrace">
              <a:avLst>
                <a:gd name="adj1" fmla="val 45306"/>
                <a:gd name="adj2" fmla="val 48514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1533" name="Text Box 28"/>
            <p:cNvSpPr txBox="1">
              <a:spLocks noChangeArrowheads="1"/>
            </p:cNvSpPr>
            <p:nvPr/>
          </p:nvSpPr>
          <p:spPr bwMode="auto">
            <a:xfrm>
              <a:off x="1968" y="2328"/>
              <a:ext cx="109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-128"/>
                  <a:cs typeface="ＭＳ Ｐゴシック" charset="-128"/>
                </a:rPr>
                <a:t>Billions of gates</a:t>
              </a:r>
            </a:p>
          </p:txBody>
        </p:sp>
      </p:grp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4937125" y="3795713"/>
            <a:ext cx="901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-128"/>
                <a:cs typeface="ＭＳ Ｐゴシック" charset="-128"/>
              </a:rPr>
              <a:t>Bloated</a:t>
            </a:r>
          </a:p>
        </p:txBody>
      </p:sp>
      <p:sp>
        <p:nvSpPr>
          <p:cNvPr id="679966" name="Text Box 30"/>
          <p:cNvSpPr txBox="1">
            <a:spLocks noChangeArrowheads="1"/>
          </p:cNvSpPr>
          <p:nvPr/>
        </p:nvSpPr>
        <p:spPr bwMode="auto">
          <a:xfrm>
            <a:off x="6272213" y="3795713"/>
            <a:ext cx="1506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-128"/>
                <a:cs typeface="ＭＳ Ｐゴシック" charset="-128"/>
              </a:rPr>
              <a:t>Power Hungry</a:t>
            </a:r>
          </a:p>
        </p:txBody>
      </p:sp>
      <p:sp>
        <p:nvSpPr>
          <p:cNvPr id="679968" name="Text Box 32"/>
          <p:cNvSpPr txBox="1">
            <a:spLocks noChangeArrowheads="1"/>
          </p:cNvSpPr>
          <p:nvPr/>
        </p:nvSpPr>
        <p:spPr bwMode="auto">
          <a:xfrm>
            <a:off x="882650" y="4789488"/>
            <a:ext cx="7181774" cy="20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Calibri" charset="0"/>
                <a:cs typeface="ＭＳ Ｐゴシック" charset="0"/>
              </a:rPr>
              <a:t>Many complex functions baked into the infrastructure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i="1" dirty="0">
                <a:solidFill>
                  <a:schemeClr val="tx2"/>
                </a:solidFill>
                <a:latin typeface="Calibri" charset="0"/>
                <a:cs typeface="ＭＳ Ｐゴシック" charset="0"/>
              </a:rPr>
              <a:t>OSPF, BGP, multicast, differentiated services,</a:t>
            </a:r>
            <a:br>
              <a:rPr lang="en-US" sz="2000" i="1" dirty="0">
                <a:solidFill>
                  <a:schemeClr val="tx2"/>
                </a:solidFill>
                <a:latin typeface="Calibri" charset="0"/>
                <a:cs typeface="ＭＳ Ｐゴシック" charset="0"/>
              </a:rPr>
            </a:br>
            <a:r>
              <a:rPr lang="en-US" sz="2000" i="1" dirty="0">
                <a:solidFill>
                  <a:schemeClr val="tx2"/>
                </a:solidFill>
                <a:latin typeface="Calibri" charset="0"/>
                <a:cs typeface="ＭＳ Ｐゴシック" charset="0"/>
              </a:rPr>
              <a:t>Traffic Engineering, NAT, firewalls, MPLS, redundant layers, 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</a:pPr>
            <a:endParaRPr lang="en-US" sz="2400" dirty="0">
              <a:solidFill>
                <a:schemeClr val="accent2"/>
              </a:solidFill>
              <a:latin typeface="Calibri" charset="0"/>
              <a:cs typeface="ＭＳ Ｐゴシック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400" b="1" dirty="0" smtClean="0">
                <a:solidFill>
                  <a:srgbClr val="000000"/>
                </a:solidFill>
                <a:latin typeface="Calibri" charset="0"/>
                <a:cs typeface="ＭＳ Ｐゴシック" charset="0"/>
              </a:rPr>
              <a:t>Ossified networks today</a:t>
            </a:r>
            <a:endParaRPr lang="en-US" sz="2400" b="1" dirty="0">
              <a:solidFill>
                <a:srgbClr val="000000"/>
              </a:solidFill>
              <a:latin typeface="Calibri" charset="0"/>
              <a:cs typeface="ＭＳ Ｐゴシック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</a:pPr>
            <a:endParaRPr lang="en-US" sz="2400" dirty="0">
              <a:solidFill>
                <a:schemeClr val="accent2"/>
              </a:solidFill>
              <a:latin typeface="Calibri" charset="0"/>
              <a:cs typeface="ＭＳ Ｐゴシック" charset="0"/>
            </a:endParaRPr>
          </a:p>
        </p:txBody>
      </p:sp>
      <p:sp>
        <p:nvSpPr>
          <p:cNvPr id="31752" name="Title 26"/>
          <p:cNvSpPr>
            <a:spLocks noGrp="1"/>
          </p:cNvSpPr>
          <p:nvPr>
            <p:ph type="title" idx="4294967295"/>
          </p:nvPr>
        </p:nvSpPr>
        <p:spPr>
          <a:xfrm>
            <a:off x="711200" y="249238"/>
            <a:ext cx="8229600" cy="9112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	</a:t>
            </a:r>
            <a:r>
              <a:rPr lang="en-US" dirty="0" err="1" smtClean="0">
                <a:latin typeface="Calibri" charset="0"/>
              </a:rPr>
              <a:t>Openflow</a:t>
            </a:r>
            <a:r>
              <a:rPr lang="en-US" dirty="0" smtClean="0">
                <a:latin typeface="Calibri" charset="0"/>
              </a:rPr>
              <a:t>: Simplifying the control</a:t>
            </a:r>
            <a:endParaRPr lang="en-US" dirty="0">
              <a:latin typeface="Calibri" charset="0"/>
            </a:endParaRPr>
          </a:p>
        </p:txBody>
      </p:sp>
      <p:pic>
        <p:nvPicPr>
          <p:cNvPr id="31753" name="Picture 2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55563" y="22225"/>
            <a:ext cx="2262188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457201" y="3654186"/>
            <a:ext cx="2366984" cy="9525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>
                <a:solidFill>
                  <a:srgbClr val="C3D69B"/>
                </a:solidFill>
                <a:ea typeface="ＭＳ Ｐゴシック"/>
                <a:cs typeface="ＭＳ Ｐゴシック"/>
              </a:rPr>
              <a:t>Specialized Packet Forwarding Hardware</a:t>
            </a:r>
            <a:endParaRPr lang="en-US" sz="1400" b="1">
              <a:solidFill>
                <a:srgbClr val="C3D69B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57200" y="2763022"/>
            <a:ext cx="2366985" cy="788185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57200" y="2069064"/>
            <a:ext cx="895927" cy="593699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Feature</a:t>
            </a:r>
          </a:p>
        </p:txBody>
      </p:sp>
      <p:grpSp>
        <p:nvGrpSpPr>
          <p:cNvPr id="4" name="Rounded Rectangle 29"/>
          <p:cNvGrpSpPr>
            <a:grpSpLocks/>
          </p:cNvGrpSpPr>
          <p:nvPr/>
        </p:nvGrpSpPr>
        <p:grpSpPr bwMode="auto">
          <a:xfrm>
            <a:off x="1889125" y="2036763"/>
            <a:ext cx="987425" cy="700087"/>
            <a:chOff x="1190" y="1283"/>
            <a:chExt cx="622" cy="441"/>
          </a:xfrm>
        </p:grpSpPr>
        <p:pic>
          <p:nvPicPr>
            <p:cNvPr id="31769" name="Rounded Rectangle 2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" y="1283"/>
              <a:ext cx="6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70" name="Text Box 26"/>
            <p:cNvSpPr txBox="1">
              <a:spLocks noChangeArrowheads="1"/>
            </p:cNvSpPr>
            <p:nvPr/>
          </p:nvSpPr>
          <p:spPr bwMode="auto">
            <a:xfrm>
              <a:off x="1244" y="1322"/>
              <a:ext cx="517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FFFFFF"/>
                  </a:solidFill>
                  <a:latin typeface="Calibri" charset="0"/>
                  <a:cs typeface="ＭＳ Ｐゴシック" charset="0"/>
                </a:rPr>
                <a:t>Feature</a:t>
              </a:r>
            </a:p>
          </p:txBody>
        </p:sp>
      </p:grpSp>
      <p:cxnSp>
        <p:nvCxnSpPr>
          <p:cNvPr id="31" name="Straight Connector 30"/>
          <p:cNvCxnSpPr>
            <a:cxnSpLocks noChangeShapeType="1"/>
          </p:cNvCxnSpPr>
          <p:nvPr/>
        </p:nvCxnSpPr>
        <p:spPr bwMode="auto">
          <a:xfrm>
            <a:off x="1357313" y="2365375"/>
            <a:ext cx="590550" cy="1588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528888" y="1285875"/>
            <a:ext cx="5345112" cy="782638"/>
            <a:chOff x="2528312" y="1285694"/>
            <a:chExt cx="5345304" cy="783370"/>
          </a:xfrm>
        </p:grpSpPr>
        <p:sp>
          <p:nvSpPr>
            <p:cNvPr id="33" name="TextBox 32"/>
            <p:cNvSpPr txBox="1"/>
            <p:nvPr/>
          </p:nvSpPr>
          <p:spPr>
            <a:xfrm>
              <a:off x="3349078" y="1285694"/>
              <a:ext cx="4524538" cy="6419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Calibri" charset="0"/>
                  <a:cs typeface="ＭＳ Ｐゴシック" charset="0"/>
                </a:rPr>
                <a:t>Routing, management, mobility management, </a:t>
              </a:r>
              <a:br>
                <a:rPr lang="en-US">
                  <a:latin typeface="Calibri" charset="0"/>
                  <a:cs typeface="ＭＳ Ｐゴシック" charset="0"/>
                </a:rPr>
              </a:br>
              <a:r>
                <a:rPr lang="en-US">
                  <a:latin typeface="Calibri" charset="0"/>
                  <a:cs typeface="ＭＳ Ｐゴシック" charset="0"/>
                </a:rPr>
                <a:t>access control, VPNs, …</a:t>
              </a:r>
            </a:p>
          </p:txBody>
        </p:sp>
        <p:cxnSp>
          <p:nvCxnSpPr>
            <p:cNvPr id="37" name="Straight Arrow Connector 36"/>
            <p:cNvCxnSpPr>
              <a:cxnSpLocks noChangeShapeType="1"/>
              <a:stCxn id="33" idx="1"/>
            </p:cNvCxnSpPr>
            <p:nvPr/>
          </p:nvCxnSpPr>
          <p:spPr bwMode="auto">
            <a:xfrm rot="10800000" flipV="1">
              <a:off x="2528312" y="1608258"/>
              <a:ext cx="820766" cy="46080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xmlns="" val="3000196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60" grpId="0"/>
      <p:bldP spid="679961" grpId="0"/>
      <p:bldP spid="679965" grpId="0"/>
      <p:bldP spid="679966" grpId="0"/>
      <p:bldP spid="6799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>
                <a:latin typeface="Calibri" charset="0"/>
              </a:rPr>
              <a:t>OpenFlow</a:t>
            </a:r>
            <a:r>
              <a:rPr lang="en-US" sz="4000" dirty="0">
                <a:latin typeface="Calibri" charset="0"/>
              </a:rPr>
              <a:t>: a pragmatic compromise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+ Speed, scale, fidelity of vendor hardware</a:t>
            </a:r>
          </a:p>
          <a:p>
            <a:pPr eaLnBrk="1" hangingPunct="1"/>
            <a:r>
              <a:rPr lang="en-US" dirty="0">
                <a:latin typeface="Calibri" charset="0"/>
              </a:rPr>
              <a:t>+ Flexibility and control of software and simulation</a:t>
            </a:r>
          </a:p>
          <a:p>
            <a:pPr eaLnBrk="1" hangingPunct="1"/>
            <a:r>
              <a:rPr lang="en-US" dirty="0">
                <a:latin typeface="Calibri" charset="0"/>
              </a:rPr>
              <a:t>Vendors don</a:t>
            </a:r>
            <a:r>
              <a:rPr lang="ja-JP" altLang="en-US">
                <a:latin typeface="Calibri" charset="0"/>
              </a:rPr>
              <a:t>’</a:t>
            </a:r>
            <a:r>
              <a:rPr lang="en-US" dirty="0">
                <a:latin typeface="Calibri" charset="0"/>
              </a:rPr>
              <a:t>t need to expose implementation</a:t>
            </a:r>
          </a:p>
          <a:p>
            <a:pPr eaLnBrk="1" hangingPunct="1"/>
            <a:r>
              <a:rPr lang="en-US" dirty="0">
                <a:latin typeface="Calibri" charset="0"/>
              </a:rPr>
              <a:t>Leverages hardware inside most switches today (ACL tables)</a:t>
            </a:r>
          </a:p>
        </p:txBody>
      </p:sp>
    </p:spTree>
    <p:extLst>
      <p:ext uri="{BB962C8B-B14F-4D97-AF65-F5344CB8AC3E}">
        <p14:creationId xmlns:p14="http://schemas.microsoft.com/office/powerpoint/2010/main" xmlns="" val="7225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590800"/>
            <a:ext cx="6022975" cy="7778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100" dirty="0">
                <a:latin typeface="Calibri" charset="0"/>
              </a:rPr>
              <a:t>How does </a:t>
            </a:r>
            <a:r>
              <a:rPr lang="en-US" sz="4100" dirty="0" err="1">
                <a:latin typeface="Calibri" charset="0"/>
              </a:rPr>
              <a:t>OpenFlow</a:t>
            </a:r>
            <a:r>
              <a:rPr lang="en-US" sz="4100" dirty="0">
                <a:latin typeface="Calibri" charset="0"/>
              </a:rPr>
              <a:t> work?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D491E61-B69E-8F43-9AD6-FC227CDE4CB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/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327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Ethernet switch</a:t>
            </a:r>
            <a:endParaRPr lang="en-US" dirty="0"/>
          </a:p>
        </p:txBody>
      </p:sp>
      <p:pic>
        <p:nvPicPr>
          <p:cNvPr id="1026" name="Picture 2" descr="https://upload.wikimedia.org/wikipedia/commons/b/b9/2550T-PWR-Fro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2980259" cy="609599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86200"/>
            <a:ext cx="5043488" cy="211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48400" y="5181600"/>
            <a:ext cx="2661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Forwarding table:</a:t>
            </a:r>
          </a:p>
          <a:p>
            <a:r>
              <a:rPr lang="en-US" dirty="0" smtClean="0"/>
              <a:t>12:12:12:12:12:12   port 1</a:t>
            </a:r>
          </a:p>
          <a:p>
            <a:r>
              <a:rPr lang="en-US" dirty="0" smtClean="0"/>
              <a:t>3f:13:33:ef:ff:ff         port 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34000" y="34290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3124200"/>
            <a:ext cx="2565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sets the forwarding</a:t>
            </a:r>
          </a:p>
          <a:p>
            <a:r>
              <a:rPr lang="en-US" dirty="0" smtClean="0"/>
              <a:t>Table in Ethernet?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AutoShape 1"/>
          <p:cNvSpPr>
            <a:spLocks/>
          </p:cNvSpPr>
          <p:nvPr/>
        </p:nvSpPr>
        <p:spPr bwMode="auto">
          <a:xfrm>
            <a:off x="874713" y="2982913"/>
            <a:ext cx="7385050" cy="3027362"/>
          </a:xfrm>
          <a:prstGeom prst="roundRect">
            <a:avLst>
              <a:gd name="adj" fmla="val 6486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0178" name="AutoShape 2"/>
          <p:cNvSpPr>
            <a:spLocks/>
          </p:cNvSpPr>
          <p:nvPr/>
        </p:nvSpPr>
        <p:spPr bwMode="auto">
          <a:xfrm>
            <a:off x="1106488" y="4697413"/>
            <a:ext cx="6894512" cy="1054100"/>
          </a:xfrm>
          <a:prstGeom prst="roundRect">
            <a:avLst>
              <a:gd name="adj" fmla="val 8472"/>
            </a:avLst>
          </a:prstGeom>
          <a:solidFill>
            <a:srgbClr val="C8D2DF"/>
          </a:solidFill>
          <a:ln w="25400" cap="flat">
            <a:solidFill>
              <a:srgbClr val="163F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500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Gill Sans" charset="0"/>
              </a:rPr>
              <a:t>Data Path (Hardware)</a:t>
            </a:r>
          </a:p>
        </p:txBody>
      </p:sp>
      <p:sp>
        <p:nvSpPr>
          <p:cNvPr id="50179" name="AutoShape 3"/>
          <p:cNvSpPr>
            <a:spLocks/>
          </p:cNvSpPr>
          <p:nvPr/>
        </p:nvSpPr>
        <p:spPr bwMode="auto">
          <a:xfrm>
            <a:off x="1106488" y="3232150"/>
            <a:ext cx="3394075" cy="1036638"/>
          </a:xfrm>
          <a:prstGeom prst="roundRect">
            <a:avLst>
              <a:gd name="adj" fmla="val 6894"/>
            </a:avLst>
          </a:prstGeom>
          <a:solidFill>
            <a:srgbClr val="C8D2DF"/>
          </a:solidFill>
          <a:ln w="25400" cap="flat">
            <a:solidFill>
              <a:srgbClr val="163F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500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Gill Sans" charset="0"/>
              </a:rPr>
              <a:t>Control Path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 rot="10800000" flipH="1">
            <a:off x="1036638" y="4456113"/>
            <a:ext cx="7072312" cy="17462"/>
          </a:xfrm>
          <a:prstGeom prst="line">
            <a:avLst/>
          </a:prstGeom>
          <a:noFill/>
          <a:ln w="63500">
            <a:solidFill>
              <a:srgbClr val="00194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1" name="AutoShape 5"/>
          <p:cNvSpPr>
            <a:spLocks/>
          </p:cNvSpPr>
          <p:nvPr/>
        </p:nvSpPr>
        <p:spPr bwMode="auto">
          <a:xfrm>
            <a:off x="4652963" y="3232150"/>
            <a:ext cx="3348037" cy="1036638"/>
          </a:xfrm>
          <a:prstGeom prst="roundRect">
            <a:avLst>
              <a:gd name="adj" fmla="val 6894"/>
            </a:avLst>
          </a:prstGeom>
          <a:solidFill>
            <a:srgbClr val="C8D2DF"/>
          </a:solidFill>
          <a:ln w="25400" cap="flat">
            <a:solidFill>
              <a:srgbClr val="163F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500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Gill Sans" charset="0"/>
              </a:rPr>
              <a:t>OpenFlow</a:t>
            </a:r>
          </a:p>
        </p:txBody>
      </p:sp>
      <p:sp>
        <p:nvSpPr>
          <p:cNvPr id="50182" name="AutoShape 6"/>
          <p:cNvSpPr>
            <a:spLocks/>
          </p:cNvSpPr>
          <p:nvPr/>
        </p:nvSpPr>
        <p:spPr bwMode="auto">
          <a:xfrm>
            <a:off x="1847850" y="581025"/>
            <a:ext cx="5581650" cy="1177925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0183" name="AutoShape 7"/>
          <p:cNvSpPr>
            <a:spLocks/>
          </p:cNvSpPr>
          <p:nvPr/>
        </p:nvSpPr>
        <p:spPr bwMode="auto">
          <a:xfrm>
            <a:off x="1928813" y="652463"/>
            <a:ext cx="5429250" cy="1035050"/>
          </a:xfrm>
          <a:prstGeom prst="roundRect">
            <a:avLst>
              <a:gd name="adj" fmla="val 14653"/>
            </a:avLst>
          </a:prstGeom>
          <a:solidFill>
            <a:srgbClr val="C8D2DF"/>
          </a:solidFill>
          <a:ln w="25400" cap="flat">
            <a:solidFill>
              <a:srgbClr val="163F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4500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cs typeface="Gill Sans" charset="0"/>
              </a:rPr>
              <a:t>OpenFlow Controller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H="1">
            <a:off x="6286500" y="1758950"/>
            <a:ext cx="0" cy="1223963"/>
          </a:xfrm>
          <a:prstGeom prst="line">
            <a:avLst/>
          </a:prstGeom>
          <a:noFill/>
          <a:ln w="139700">
            <a:solidFill>
              <a:srgbClr val="FF7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904875" y="2071688"/>
            <a:ext cx="5130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400">
                <a:latin typeface="Calibri" charset="0"/>
                <a:cs typeface="Gill Sans" charset="0"/>
              </a:rPr>
              <a:t>OpenFlow Protocol (SSL/TCP)</a:t>
            </a:r>
          </a:p>
        </p:txBody>
      </p:sp>
    </p:spTree>
    <p:extLst>
      <p:ext uri="{BB962C8B-B14F-4D97-AF65-F5344CB8AC3E}">
        <p14:creationId xmlns:p14="http://schemas.microsoft.com/office/powerpoint/2010/main" xmlns="" val="188102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nimBg="1"/>
      <p:bldP spid="50183" grpId="0" animBg="1" autoUpdateAnimBg="0"/>
      <p:bldP spid="50184" grpId="0" animBg="1"/>
      <p:bldP spid="5018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OpenFlow</a:t>
            </a:r>
            <a:r>
              <a:rPr lang="en-US" dirty="0" smtClean="0"/>
              <a:t> switch</a:t>
            </a:r>
            <a:endParaRPr lang="en-US" dirty="0"/>
          </a:p>
        </p:txBody>
      </p:sp>
      <p:pic>
        <p:nvPicPr>
          <p:cNvPr id="1029" name="Picture 5" descr="http://www.openflow.org/wp/wp-content/uploads/2011/11/ibm-G826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5257800"/>
            <a:ext cx="762000" cy="1905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0" y="2286000"/>
            <a:ext cx="2107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OpenFlow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3200400"/>
            <a:ext cx="1734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OpenFlow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4267200"/>
            <a:ext cx="1157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Flow table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76400" y="2971800"/>
            <a:ext cx="25146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0"/>
            <a:endCxn id="7" idx="1"/>
          </p:cNvCxnSpPr>
          <p:nvPr/>
        </p:nvCxnSpPr>
        <p:spPr>
          <a:xfrm flipV="1">
            <a:off x="2924881" y="2470666"/>
            <a:ext cx="2409119" cy="72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8" idx="0"/>
          </p:cNvCxnSpPr>
          <p:nvPr/>
        </p:nvCxnSpPr>
        <p:spPr>
          <a:xfrm flipH="1">
            <a:off x="2924881" y="2470666"/>
            <a:ext cx="2409119" cy="72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0" y="23622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SSL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662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662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86200"/>
            <a:ext cx="43815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Connector 20"/>
          <p:cNvCxnSpPr/>
          <p:nvPr/>
        </p:nvCxnSpPr>
        <p:spPr>
          <a:xfrm flipV="1">
            <a:off x="3276600" y="3886200"/>
            <a:ext cx="1295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76600" y="4648200"/>
            <a:ext cx="1371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828800" y="4800600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800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52800" y="4800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10000" y="48006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24000" y="480060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0" y="480060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480060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487680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4</a:t>
            </a:r>
            <a:endParaRPr lang="en-US" dirty="0"/>
          </a:p>
        </p:txBody>
      </p:sp>
      <p:cxnSp>
        <p:nvCxnSpPr>
          <p:cNvPr id="40" name="Straight Connector 39"/>
          <p:cNvCxnSpPr>
            <a:stCxn id="10" idx="1"/>
            <a:endCxn id="10" idx="3"/>
          </p:cNvCxnSpPr>
          <p:nvPr/>
        </p:nvCxnSpPr>
        <p:spPr>
          <a:xfrm>
            <a:off x="1676400" y="3886200"/>
            <a:ext cx="2514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3400" y="3124200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3400" y="4114800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43" name="Picture 5" descr="http://www.openflow.org/wp/wp-content/uploads/2011/11/ibm-G826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1676400"/>
            <a:ext cx="3048000" cy="762000"/>
          </a:xfrm>
          <a:prstGeom prst="rect">
            <a:avLst/>
          </a:prstGeom>
          <a:noFill/>
        </p:spPr>
      </p:pic>
      <p:pic>
        <p:nvPicPr>
          <p:cNvPr id="44" name="Picture 5" descr="http://www.openflow.org/wp/wp-content/uploads/2011/11/ibm-G826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181600"/>
            <a:ext cx="762000" cy="190500"/>
          </a:xfrm>
          <a:prstGeom prst="rect">
            <a:avLst/>
          </a:prstGeom>
          <a:noFill/>
        </p:spPr>
      </p:pic>
      <p:sp>
        <p:nvSpPr>
          <p:cNvPr id="59398" name="AutoShape 6" descr="Image result for computer pic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AutoShape 8" descr="Image result for computer pic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AutoShape 10" descr="data:image/jpeg;base64,/9j/4AAQSkZJRgABAQAAAQABAAD/2wCEAAkGBxAQDxAPEBAQFQ8VDw8QDg8PDw8QEA8QFREWFhYVFxUYHSkgGBolHRUWLTEhJSkrLi4uFx8zODMtNygtLisBCgoKDg0OGhAQGS0gHh8tLS0tLTcrLy8rKy0tKy0tLS0tLy0tKy0tLSsrLS0tLSsvLy0tLS0tLS0tLi0wLy0rK//AABEIALkBEQMBIgACEQEDEQH/xAAcAAEAAQUBAQAAAAAAAAAAAAAABAIDBQYIBwH/xABUEAABAwIBBQYODA0EAwEAAAABAAIDBBEFBhIhMUEHE1FxkbIUIiNSVGFyc4GSk7Gz0yQyNUJTdHWCobTR0hUWMzRDYmOUoqPBwvBEg6ThF8PEJf/EABkBAQADAQEAAAAAAAAAAAAAAAACAwQBBf/EADERAQACAAQCCAQGAwAAAAAAAAABAgMEETESQRQhMjNRcYGhE0LB4SJSYZGx8AUj0f/aAAwDAQACEQMRAD8A9xREQEREBERAREQEREBERAREQEREBEWj5b7ptLhc4pnwzyzmNshbGGNY1riQLucdeg6gUG8IvDa3dxqXX3iihZwGWR8x5GhqwVZun4tN+nDBwRMYy3htnfSg6Oc4AXJAHCdCx1Tj1JH7eoivtAeHEeBtyuaKnH6yY3knkceF73PP8RKjmqmOuR3LZB0NiWX9DCxz85z7W9qA0aTYa+PgWqV26q+RnsWHOe6ZsETWPGcXFrnkl5aQLADRmkkuGq2nxnEs4xOu5x1ayT74LLZBmxpu1iX/AMyswqxa8VnnKGJaa0mY8HpI3QMXYenw+UjhMsZ+jeG+dXBuo1g9vQyD/ajf/wC9vmUmpnusXUyL0IyuFPKf3+zHOPiRzj9vuyEe64R7ejqe2RAwD6JnFSo912nOunlb3cdUObC5ahUvWNlKn0DCnaZ9v+I9LxI8P76vSY91vD/f5w+ZUN/ikjY0eEhbzh1dHURMnhcHRvGcxw27D4QQeRc4yO2bNNxwhex7j3uLR9wVkzWWjB0mJ1119tGjL404msTGzdERFjaRERAREQEREBERARY/KHEDS0VXVNaHOhpZ52tJsHGOJzwD2jZc41eUVW5zpp62pu52kiaZrbnY1jTZo7QACDp5FzFFlPw1lR5WqUyPKhvZc/j1Slwy5xQ6RRc5tyoZ2XP41Ur0eVMe2qn5ar7F3glzih0Mi8Cjyqg21M3JVfYpMeVlLtqZfFqvupwScUPdEXikeVtHtqH+JVfdUPHssYN6DKeaUvceme1lSCxo4DbWftXOCTijxe7ouaW5SO7JqvGq1W3KbhqqnxqpOCTih0mudN3Ft8ad8UpvPIrYyoHZVRy1X2K07GqVz99e/Oltm74+OZz83gzi29l2KeJNvBqMcakxxLZpcYoXiz3MIvcZ0MhsfC1UtxLDf2X7u/7q7NOvqci3iwbIlebEtooIqSoYXxMjczOLC5sZYQ4NBIBsDqcOVYeSnzXObrzXObfhAJCjNdEtWIxKPqL/AJvOCmZI6N4+UL/8Yr7ikfUX/N54XzJ/Q2G1r9Gk6Tb/AE5VuX72vnCvG7u3k9DlnUGeZRn1LuBvjn7FiMTrapp6lAyRur8q1rho7a9nThjWXna69SfPIoMrljXYjV7aM+CaMqUC8jpmBrut3yM28N1Ot4tt/EozSY3USO/qvatyEf8A4lF3s84rxGQHSdGo+/jJ1cAK9y3KBbBaHvb/AEr1g/yO1PX6NWT3t6fVtqIi8tuEREBERAREQEREGDy79ycT+Tq36u9c0Yu3qLe+M8xXTGXHuViXyfWfV3rmzGh1FvfWeYqVN4RtshMCkMCtsCkRhb6Qx3lcY1X2NVLGqQxq1UqzWsNYrrWqpjVdaxaK1Z7WWwxQqk3d2hoCyM3St7eoKAWLtquVsilituYpharTmquarIshuarL2qY9qsPaqbVXVlEe1R3hTHhR5AqLQurLc8gvzST43L6GBXJo7ySd8k5xVvIT81k+Ny+hgU0su5/fJOeVitu2V2YrFouoP+Zz2qFhehkXxt31crM4vF1B/wAzntWJgGayL4y4/wAhyll++r5wjjd1bylmXSq0+RRzKrbpF7zy9F2SRRpHql8ijySLjr69+vidzSvf9y9tsHoh+zf6V655J0O7l/NK6K3OG2wmjH7N3pHLzP8AITrw+v0bMpvb0+rZURF5raIiICIiAiIgIiIMJlv7lYj8n1noHrm7GfyLe+s8xXSOXPuViXyfW/V3rmzFz1JvfWeYqdO1CNtpWYwpMYUeNSo16VIefeV+MKQwKzGFJjC10hlvK6xqkNaqIwrr3ZrSduoca1VhmtKJUm5tsGjwqyWK4vi7wORdZc1WXtUtwVh4VVoW1lEe1R3hS3hRnhZ7QvrKK8KPIFKeo8iz2hfVtuQ/5rJ8bl9DAsrG3S7u5OeViciz7Gk+Ny+hgWaphr7uTnlefbeW+u0I+LR9Qfxs9I1YGcWZF395/kuWz4ozqD+OP0jVrOKi0cffH+hcrMHva+cI4vd28lkyq26ZRLp/msL2eJ52i66VUXVP+bEXOsfXHQ7uJOYV0nkC22GUg/Zf3OXNMh6V/e5OYV01kULYdSj9l/cV52f+X1+jXlefp9WbREXnNgiIgIiICIiAiIgwWXfuTifydW/V3rmrE3dTb31vmK6Vy79ycT+Tq36u9cx1z+kb3xvmKlTtQjbsyvxqTGosakxlenR590uNSY1EjKkxlbKMl0yNW6h9zbYPOvhksL/5dWGuWmLM8wrRfLpdW8caKuHrCrEiuuKsPKotK+sLL1GkUh5UZ5WazRVYeo8ivvKjyLPZoq2nI4+xn/G5fQwLO0h0Hun88rX8kT7Gf8al9DAs3Sv0fOfzyvOneW+u0JGJHqDuOP0jVrONe0i74/0LlsFe/qTuNnPatfxw9JF3b/ROVmD3lfOEcXsT5MNnL4SqbqmU6Lg2sRc9aL6T4P6L1LTpGrDEdaS+nka3PcwhunTnMJ0a9AN/s2q1dZLFG1D4wHucGs6YNDXZrGMBDSDqseltbXnWWLtbQde1ciLR2nItS8a0Jz1OTvUvMK6gyQFqCmH7Mecrl2Y9Tk71JzCupslxaipu9NWHPb1a8rzZRERYGoREQEREBERAREQYLLv3JxP5Orfq71y5VP6VvdjzFdR5d+5OJ/J1b9XeuVJX3De7HmKlXtQ5baWTjKkxlQ2FSGFejSWC8JsZUhjlCY5Xt8sLrVSzNaq7NLptwedfGuURr1cDldFlU1Sw9C9Rw9M9S4kOFcc5WnuVJcrbnKE2Tir49yjvKre5WHuVNpXVhQ8qPIVceVYeVRaV9YbRkofYz/jUvoYFlYH6D3T+eVhslnexnfGpvQwKfHJr7p/OK8+28t1doTKuTqZ42c8LC42ekj7t/onKdVS9IeNnOCxmLOvHH3x/onKeDP8Asr5wji9ifJibr6HW0qi6XXrMCY6pG9saC64LrsLnmJg0ZpYwmzTr1DkUW6pul0IgmPSSd6k5pXVeTotR0/eY+auUZz1OTvb/ADLrHAxalg7yzmhefnd6tWW5pyIiwtQiIgIiICIiAiIgwWXfuTifydW/V3rkoye17oeYrsbGKBtTTVFM8kMmglgc5usNkYWEjt2K5wqtyPG4ZSIoGyNaTmTxVELA4cIDnBzTZdidJ1JayyqZ17fGCvsrI+vZ4wWxM3OModtPL++wesUqLc8x4a6eX97p/WK6MeY5KZwYlrTK2P4RnjBJq1hsA9tu6C29mQWNgfm0hPB0VT6f5iif+Pcfvc08v73T+sVkZuY5ITlonm1ptUzr2+MFWKtnXs8Zq2Vu59j3Y8v73T+sWJpMOqjIGSmeNlyHv6aTNsD70O03It4bqcZ2fBDokeKF0Wzr2eO1Oi2dezx2rYm4OLn2XU2sLexpr3236b/LoMJGaPZVRn3F/Y81gNvvtY413p0/lc6HHi1s1bOvZ4zVQ6qZ17PGatgxCikY4by+okabk3Y9hbwDSemWWiyJxhwDhTSWIBHsiDURcfpFzps+DvRI8WiOqWde3xgrTqlnXt8YL0UZD4x2NJ+8U/rFr+OOloZuh6oPjmzGvzM4P6V17G7SRsKjObmeSUZaI5tTfUM65vjBWXzt65vKFs8WMNcbB777NelSBXHhfy/9qE5iZ5JxgxCNku72KSOypvRQKSJNJ7p/OKSVxtpEh12GsXPbvbYFCEvDrJJPhN1RM6rojRLqpekPG3nBQq594md8f6JyVMvSH5vOCsSuvE3vr/QlWYE/7K+aGL2JQ19bba4DjBPmVF1chcdNi4dwLr12B9s3r+Rh+1UKRd37c/Qot12RUW3DhwtI5SAussH/ADaDvMfNC5QphdwHCWjle1dYYP8Am1P3iLmBedne1Hk1ZfaUtERYmkREQEREBERAREQEREBERARQ8WqjFC57QC/QGA6s4m2la1+Hqzgh8U/eQbivPpMQobnQb3N9XCsgcfrOCHxT9q1o4PfSQL7dIXRk/wAIUPAfoT8IUPAfoWM/A3aHKE/A3aHKEGTOIUPAfoW/0xBYwjVmttxWXlv4G7Q5QtigxqsYxrBvRDWhoJabkAW02KDdF5bum7mc2I1fRsFVEx28xxOina4Alhcbh7b2vnas3Yth/D9ZwQ+KfvKfS1Rnj6o20gJD8w2bbYQNP+BcHOWUOTFXh0jY5xGSWl7HwyZ7SGmx1gEEaNm0KxOyph/KxzM7csbgPGcF0ZNhEbtN3X2ZwBso8mEP2Oae0dHnQc+R4if1T29pUhuIDUW6O0b/AEL2KvyUhk0y0kTj129tzvGGla/Wbn9G6+a2aI/qSEjkeCg86q6hhjdYWPS20frBR87qI76/0JW5V25w8g7zUg8DZYyNvXNP9FrFFg8zw2LpQ8yEsDt8IdZjmvacxpcCLX1bCrMK0VvEyheJmsxDFXVyEE3sHHuXZvKtljyHqjtpwNtxXk8hhAPKpbMgJtsg420rCP46gH6F6PSsOObJ8G/g1MsG1o+dM1R7rf4tz3VeeTt2jp4vWJVZECMtzRUy3Di7MqoWNaRawI3gHTfYdijOcw/19kowL/o0nDheWPtywjllYF1bg/5tT94i5gXmuS25/Qg09RM8CUCOV0DpJ5DFLYG2e6TMcWnbmbLi2gr1SMtsM21gLC1rALHj4sYkxML8Kk0jrVIiKhaIiICIiAiIgIiICIsXimOR07gwtke6wJEeZ0oN7XznDXY6uDiQZRFg48pGO1U9R/x/WK4MeHY8/LTesQZCuY10bmvY17SLOY8AtI7YWvjAaTsWLwZ/3lkjjQOjoeflpvWKkYi3sWblp/WIIbcIpxqgYOJ0o/uVYw6Eaox4JJvvqYK0dizeNT+sVvf3djzeNTesQWegYus/mz/fToGLrP5s/wB9Xt+f2PN41N6xN+f2PN41N6xBYNBF8H/Mn++qDhUB1wtPG+U/3KVv7+x5vGpvWKvo0D/TTeNT+sQY52B0p100R498P9yyVDRxsZmxxMY0HUwWBPCeEqg4i3sWblp/WL6MZAFuhp7cdN6xBIMKoMKsHHG9jz8tN6xWZMoGDXT1H/G9YglGJUOivrAPGAVFpcpYHysiLJYy9wax0gjzC86m3a42J2X22GshZowoMPJQRnWweDQo34vwjqgABuRoaM4njWeMKpki0Djd/RBhBhUf6yuDC4utd4yyohVQhQYtuGxfB8pKuNoIvg2+G5/qskIVUIUEBlKwao2D5qyVKel1AcS+CJXWNsgqREQEREBERAREQEREEevqmwxukdqA0AWu5xNmtF9pJA8K8hyqx6UOaI3Df5Hl5eGlwbG0jPcBmn9RrbjVbXZbRlxjWdIIGHQ0kG212lrz4NLeMycAXkM2JsfPNJIbOzzExjmuuyKMkDRvZsSS4/OHAgytTlRiMb22nLIQC6WR8MJFhbQDvOg69NthVVTlhiLXtPRBZABnSSSQw2cOtad50HjGxYaevhzHanaD0rWG50bOpKzTyRgWLhvZaekdG9zw5xubvMenWg2GoyyxJsgvUmOIWznyQQdUJJAa07zoOrWNqqly0xNsgBqTHGC0EyQQEykmwDCIdGm2sbVrEEzWvMR0wb3dpLHk5xfc3cYyTr+jiSCdoeYj+QEYLHFjyc7P2uMZJOrkKDan5cYoJGg1JjZnhlpKeAulJtbMIh0aSBpC+uy7xXfGA1JjbnFmZJT05fKc24zCIbDwjYVrMRjHSF4MQaAxu9yZ4IN7l5iudiRmMDMLwYg1oYN7kzwQTpL96udFvp4UGzHLvFs9gNSWAl7d6kp6cyyEA2LCIbAaNvAUOXmKmRg6KzL594X09PvsmaDYtIhsBovxLWmZlixzwY81rWDe5A9tr6S/ernRb6eFGtYQWOe0x5rWsAZIJG2BBu/e7k2tp40Gyfj3ipewdElt2vLoH09PvzraLgiGwGo7dBXx2XGKl7LVJHSFz6d1PT7/AOA7zYWJF9a13NYQ5j3tMeaGssx7Xt0EG797udFtPaVmqlaGuDuqM6VrGxMc2RgNwSXb3p0W5EGyvy2xMvGbUE9Tz3028U+/6th3m2gkDw618myyxPP6SoLgGZ0kAgg34XBsQTCBrC1uplbZwd07DmtaI2OZIwE2JLt706wdHAVdc6N2cJHtLdGYWMex7R23CLSg2JuVWIulIbVgsaOqR7xFvgJvY33jQLg7NisV+U+IskYXVBMDjmO6jEHMcdRvvOq/aWIjr43F1xmkWALmXDgRe4tFq06u0rDKtkkb2SloN3NvmEBzTpadEfAbHTrBQbPR4tM6beah5cyRvUX5uY9krdNrtY0adh2EDhXsOSGNdFQWeR0RGQycas4+9kA4HAX7RzhsXOsdWx0Ia94bI06HWs7OabteLRa9R16+JbvkllI+F8FYQQHAsqWAGz486zi0bbEZze1o2lB7gqS1fIZWva17SC1zQ5rgbhzSLgg8FlWgj1kzYo3yuDi1rS4hjS9xA4ANa8xqt1Wnkfmsm3tl7AthmcTxyZluTlXqrm3FlomVu57DUl00XU5zpc9rRmyH9du3jFjx6lbg/D10xNdEMTi0/DuqwmqZUtEscwlaToe2TPF9ovfX2lnoqZzRdrnDiJC8O9lYHWRzSMcyMvDagNu6Coj2kG3tgLkXs7RqsTf3IVwzbX0KzHwuCfwzrE7Sjh34o640lfosROcI5NuhrtWngKyi06tm2jXsW2U0mexj+uY13KLqiYWQuoiKLoiIgIiICIiAvhK+r44XQcv1eMYgysmpqmRjJ43727Oi9tmgAOGnURY323vtWQixiubqmi8gPtXrOX2QVPibQ53U6prbRVLBdwGsNePftvs1jTYi5v4xjOTuKYcSJoXSQjVPCDJGRwm2lvzgF6mVvlbRpiV62LMVx9dcO3ozMeU+It1TReQH2q9+OeJD9ND+7t+1aVHjN1c/CQK9D4GUnarDOJmo3luX484iP0sXkG/avv4/4iP0kXkWrTOjbql1VwkDjNlycDL/AJYIxcxzs3UbouIj9JF5FquN3RsR+Ei8i1adRU80/wCRilkvqMbCWeP7UeErY8PyHr5bEiKMfrOMjx81gzf4lRacnTeI/lbEZm20yyQ3RsR+Ei8i1P8AyNiPwkXkWqbS7l8xHTzvv+zhYwfxFymM3KOGaqPzqcD0SpnMZOPk9vusjAzU/P7/AGYN26LiPwkXkWq0/dFxH4SLyLVsbtygfC1Xgkg9Uo8m5SRqlqfDvB8zAudIyk/J7fdL4OZj5/7+zXn7ouI9fF5Fqsv3RsR6+LyLVmajculHtZpB3UAd5nBY6bc0qhqmYe6hkZ5iU+LlJ5ezsUzEc0Vu6BiR/SQ+Rb9qpflfiT/0sPkR9qtybnuIN9qYD/uSjzsVk5GYq3Uxh4pW/wBbKVbZPnDlq5nlJLj2IO1yQ+SH2rH1mK1oBc6SK3e/+1kBkhjR1U48tB95TaDcsxWqcBUPhhi98S/fH27TGaCeNwS98nEdUO0rmtfxTGjftwjKGarop4ZtPQ8wbG8CwMcgLg3wEHwEcC9NWCyPyagw2mbTU7Tm3znvdYvlkIAL3Hh0DiAAWdXk2mJnWG8REXBBxTCYahjo5WNc1ws5rmhzXDtg61rMWQEceiGprY27GNq5XMaOAB+dYLdEXYtMbOTGrT3ZBQSaJ5quVu1jquZjTxiMtutsghbGxsbAAxrWsY0amtaLADwBXEXbWm28kREbCIii6IiICIiAiIgIiIPhCsSUjSpCINaxPIyjqDeWmp3u650TM7xrXWDn3KcNcb9DAdxPUMHI14C9BRdi0xs5pDz2Hcqw9uqnHz5Z5Oc4rK0OQFFEbsghaeFsTM7ltdbaiTMzuREQx0GCwN97fjU5kTW6gBxBVouOiIiAiIgL4QF9RBQYWn3o5AqDSx9Y3kV5EFkUsfWhVtjaNQCrRAREQEREBERAREQEREBERAREQf/Z"/>
          <p:cNvSpPr>
            <a:spLocks noChangeAspect="1" noChangeArrowheads="1"/>
          </p:cNvSpPr>
          <p:nvPr/>
        </p:nvSpPr>
        <p:spPr bwMode="auto">
          <a:xfrm>
            <a:off x="155575" y="-2590800"/>
            <a:ext cx="7962900" cy="5400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AutoShape 12" descr="data:image/jpeg;base64,/9j/4AAQSkZJRgABAQAAAQABAAD/2wCEAAkGBxAQDxAPEBAQFQ8VDw8QDg8PDw8QEA8QFREWFhYVFxUYHSkgGBolHRUWLTEhJSkrLi4uFx8zODMtNygtLisBCgoKDg0OGhAQGS0gHh8tLS0tLTcrLy8rKy0tKy0tLS0tLy0tKy0tLSsrLS0tLSsvLy0tLS0tLS0tLi0wLy0rK//AABEIALkBEQMBIgACEQEDEQH/xAAcAAEAAQUBAQAAAAAAAAAAAAAABAIDBQYIBwH/xABUEAABAwIBBQYODA0EAwEAAAABAAIDBBEFBhIhMUEHE1FxkbIUIiNSVGFyc4GSk7Gz0yQyNUJTdHWCobTR0hUWMzRDYmOUoqPBwvBEg6ThF8PEJf/EABkBAQADAQEAAAAAAAAAAAAAAAACAwQBBf/EADERAQACAAQCCAQGAwAAAAAAAAABAgMEETESQRQhMjNRcYGhE0LB4SJSYZGx8AUj0f/aAAwDAQACEQMRAD8A9xREQEREBERAREQEREBERAREQEREBEWj5b7ptLhc4pnwzyzmNshbGGNY1riQLucdeg6gUG8IvDa3dxqXX3iihZwGWR8x5GhqwVZun4tN+nDBwRMYy3htnfSg6Oc4AXJAHCdCx1Tj1JH7eoivtAeHEeBtyuaKnH6yY3knkceF73PP8RKjmqmOuR3LZB0NiWX9DCxz85z7W9qA0aTYa+PgWqV26q+RnsWHOe6ZsETWPGcXFrnkl5aQLADRmkkuGq2nxnEs4xOu5x1ayT74LLZBmxpu1iX/AMyswqxa8VnnKGJaa0mY8HpI3QMXYenw+UjhMsZ+jeG+dXBuo1g9vQyD/ajf/wC9vmUmpnusXUyL0IyuFPKf3+zHOPiRzj9vuyEe64R7ejqe2RAwD6JnFSo912nOunlb3cdUObC5ahUvWNlKn0DCnaZ9v+I9LxI8P76vSY91vD/f5w+ZUN/ikjY0eEhbzh1dHURMnhcHRvGcxw27D4QQeRc4yO2bNNxwhex7j3uLR9wVkzWWjB0mJ1119tGjL404msTGzdERFjaRERAREQEREBERARY/KHEDS0VXVNaHOhpZ52tJsHGOJzwD2jZc41eUVW5zpp62pu52kiaZrbnY1jTZo7QACDp5FzFFlPw1lR5WqUyPKhvZc/j1Slwy5xQ6RRc5tyoZ2XP41Ur0eVMe2qn5ar7F3glzih0Mi8Cjyqg21M3JVfYpMeVlLtqZfFqvupwScUPdEXikeVtHtqH+JVfdUPHssYN6DKeaUvceme1lSCxo4DbWftXOCTijxe7ouaW5SO7JqvGq1W3KbhqqnxqpOCTih0mudN3Ft8ad8UpvPIrYyoHZVRy1X2K07GqVz99e/Oltm74+OZz83gzi29l2KeJNvBqMcakxxLZpcYoXiz3MIvcZ0MhsfC1UtxLDf2X7u/7q7NOvqci3iwbIlebEtooIqSoYXxMjczOLC5sZYQ4NBIBsDqcOVYeSnzXObrzXObfhAJCjNdEtWIxKPqL/AJvOCmZI6N4+UL/8Yr7ikfUX/N54XzJ/Q2G1r9Gk6Tb/AE5VuX72vnCvG7u3k9DlnUGeZRn1LuBvjn7FiMTrapp6lAyRur8q1rho7a9nThjWXna69SfPIoMrljXYjV7aM+CaMqUC8jpmBrut3yM28N1Ot4tt/EozSY3USO/qvatyEf8A4lF3s84rxGQHSdGo+/jJ1cAK9y3KBbBaHvb/AEr1g/yO1PX6NWT3t6fVtqIi8tuEREBERAREQEREGDy79ycT+Tq36u9c0Yu3qLe+M8xXTGXHuViXyfWfV3rmzGh1FvfWeYqVN4RtshMCkMCtsCkRhb6Qx3lcY1X2NVLGqQxq1UqzWsNYrrWqpjVdaxaK1Z7WWwxQqk3d2hoCyM3St7eoKAWLtquVsilituYpharTmquarIshuarL2qY9qsPaqbVXVlEe1R3hTHhR5AqLQurLc8gvzST43L6GBXJo7ySd8k5xVvIT81k+Ny+hgU0su5/fJOeVitu2V2YrFouoP+Zz2qFhehkXxt31crM4vF1B/wAzntWJgGayL4y4/wAhyll++r5wjjd1bylmXSq0+RRzKrbpF7zy9F2SRRpHql8ijySLjr69+vidzSvf9y9tsHoh+zf6V655J0O7l/NK6K3OG2wmjH7N3pHLzP8AITrw+v0bMpvb0+rZURF5raIiICIiAiIgIiIMJlv7lYj8n1noHrm7GfyLe+s8xXSOXPuViXyfW/V3rmzFz1JvfWeYqdO1CNtpWYwpMYUeNSo16VIefeV+MKQwKzGFJjC10hlvK6xqkNaqIwrr3ZrSduoca1VhmtKJUm5tsGjwqyWK4vi7wORdZc1WXtUtwVh4VVoW1lEe1R3hS3hRnhZ7QvrKK8KPIFKeo8iz2hfVtuQ/5rJ8bl9DAsrG3S7u5OeViciz7Gk+Ny+hgWaphr7uTnlefbeW+u0I+LR9Qfxs9I1YGcWZF395/kuWz4ozqD+OP0jVrOKi0cffH+hcrMHva+cI4vd28lkyq26ZRLp/msL2eJ52i66VUXVP+bEXOsfXHQ7uJOYV0nkC22GUg/Zf3OXNMh6V/e5OYV01kULYdSj9l/cV52f+X1+jXlefp9WbREXnNgiIgIiICIiAiIgwWXfuTifydW/V3rmrE3dTb31vmK6Vy79ycT+Tq36u9cx1z+kb3xvmKlTtQjbsyvxqTGosakxlenR590uNSY1EjKkxlbKMl0yNW6h9zbYPOvhksL/5dWGuWmLM8wrRfLpdW8caKuHrCrEiuuKsPKotK+sLL1GkUh5UZ5WazRVYeo8ivvKjyLPZoq2nI4+xn/G5fQwLO0h0Hun88rX8kT7Gf8al9DAs3Sv0fOfzyvOneW+u0JGJHqDuOP0jVrONe0i74/0LlsFe/qTuNnPatfxw9JF3b/ROVmD3lfOEcXsT5MNnL4SqbqmU6Lg2sRc9aL6T4P6L1LTpGrDEdaS+nka3PcwhunTnMJ0a9AN/s2q1dZLFG1D4wHucGs6YNDXZrGMBDSDqseltbXnWWLtbQde1ciLR2nItS8a0Jz1OTvUvMK6gyQFqCmH7Mecrl2Y9Tk71JzCupslxaipu9NWHPb1a8rzZRERYGoREQEREBERAREQYLLv3JxP5Orfq71y5VP6VvdjzFdR5d+5OJ/J1b9XeuVJX3De7HmKlXtQ5baWTjKkxlQ2FSGFejSWC8JsZUhjlCY5Xt8sLrVSzNaq7NLptwedfGuURr1cDldFlU1Sw9C9Rw9M9S4kOFcc5WnuVJcrbnKE2Tir49yjvKre5WHuVNpXVhQ8qPIVceVYeVRaV9YbRkofYz/jUvoYFlYH6D3T+eVhslnexnfGpvQwKfHJr7p/OK8+28t1doTKuTqZ42c8LC42ekj7t/onKdVS9IeNnOCxmLOvHH3x/onKeDP8Asr5wji9ifJibr6HW0qi6XXrMCY6pG9saC64LrsLnmJg0ZpYwmzTr1DkUW6pul0IgmPSSd6k5pXVeTotR0/eY+auUZz1OTvb/ADLrHAxalg7yzmhefnd6tWW5pyIiwtQiIgIiICIiAiIgwWXfuTifydW/V3rkoye17oeYrsbGKBtTTVFM8kMmglgc5usNkYWEjt2K5wqtyPG4ZSIoGyNaTmTxVELA4cIDnBzTZdidJ1JayyqZ17fGCvsrI+vZ4wWxM3OModtPL++wesUqLc8x4a6eX97p/WK6MeY5KZwYlrTK2P4RnjBJq1hsA9tu6C29mQWNgfm0hPB0VT6f5iif+Pcfvc08v73T+sVkZuY5ITlonm1ptUzr2+MFWKtnXs8Zq2Vu59j3Y8v73T+sWJpMOqjIGSmeNlyHv6aTNsD70O03It4bqcZ2fBDokeKF0Wzr2eO1Oi2dezx2rYm4OLn2XU2sLexpr3236b/LoMJGaPZVRn3F/Y81gNvvtY413p0/lc6HHi1s1bOvZ4zVQ6qZ17PGatgxCikY4by+okabk3Y9hbwDSemWWiyJxhwDhTSWIBHsiDURcfpFzps+DvRI8WiOqWde3xgrTqlnXt8YL0UZD4x2NJ+8U/rFr+OOloZuh6oPjmzGvzM4P6V17G7SRsKjObmeSUZaI5tTfUM65vjBWXzt65vKFs8WMNcbB777NelSBXHhfy/9qE5iZ5JxgxCNku72KSOypvRQKSJNJ7p/OKSVxtpEh12GsXPbvbYFCEvDrJJPhN1RM6rojRLqpekPG3nBQq594md8f6JyVMvSH5vOCsSuvE3vr/QlWYE/7K+aGL2JQ19bba4DjBPmVF1chcdNi4dwLr12B9s3r+Rh+1UKRd37c/Qot12RUW3DhwtI5SAussH/ADaDvMfNC5QphdwHCWjle1dYYP8Am1P3iLmBedne1Hk1ZfaUtERYmkREQEREBERAREQEREBERARQ8WqjFC57QC/QGA6s4m2la1+Hqzgh8U/eQbivPpMQobnQb3N9XCsgcfrOCHxT9q1o4PfSQL7dIXRk/wAIUPAfoT8IUPAfoWM/A3aHKE/A3aHKEGTOIUPAfoW/0xBYwjVmttxWXlv4G7Q5QtigxqsYxrBvRDWhoJabkAW02KDdF5bum7mc2I1fRsFVEx28xxOina4Alhcbh7b2vnas3Yth/D9ZwQ+KfvKfS1Rnj6o20gJD8w2bbYQNP+BcHOWUOTFXh0jY5xGSWl7HwyZ7SGmx1gEEaNm0KxOyph/KxzM7csbgPGcF0ZNhEbtN3X2ZwBso8mEP2Oae0dHnQc+R4if1T29pUhuIDUW6O0b/AEL2KvyUhk0y0kTj129tzvGGla/Wbn9G6+a2aI/qSEjkeCg86q6hhjdYWPS20frBR87qI76/0JW5V25w8g7zUg8DZYyNvXNP9FrFFg8zw2LpQ8yEsDt8IdZjmvacxpcCLX1bCrMK0VvEyheJmsxDFXVyEE3sHHuXZvKtljyHqjtpwNtxXk8hhAPKpbMgJtsg420rCP46gH6F6PSsOObJ8G/g1MsG1o+dM1R7rf4tz3VeeTt2jp4vWJVZECMtzRUy3Di7MqoWNaRawI3gHTfYdijOcw/19kowL/o0nDheWPtywjllYF1bg/5tT94i5gXmuS25/Qg09RM8CUCOV0DpJ5DFLYG2e6TMcWnbmbLi2gr1SMtsM21gLC1rALHj4sYkxML8Kk0jrVIiKhaIiICIiAiIgIiICIsXimOR07gwtke6wJEeZ0oN7XznDXY6uDiQZRFg48pGO1U9R/x/WK4MeHY8/LTesQZCuY10bmvY17SLOY8AtI7YWvjAaTsWLwZ/3lkjjQOjoeflpvWKkYi3sWblp/WIIbcIpxqgYOJ0o/uVYw6Eaox4JJvvqYK0dizeNT+sVvf3djzeNTesQWegYus/mz/fToGLrP5s/wB9Xt+f2PN41N6xN+f2PN41N6xBYNBF8H/Mn++qDhUB1wtPG+U/3KVv7+x5vGpvWKvo0D/TTeNT+sQY52B0p100R498P9yyVDRxsZmxxMY0HUwWBPCeEqg4i3sWblp/WL6MZAFuhp7cdN6xBIMKoMKsHHG9jz8tN6xWZMoGDXT1H/G9YglGJUOivrAPGAVFpcpYHysiLJYy9wax0gjzC86m3a42J2X22GshZowoMPJQRnWweDQo34vwjqgABuRoaM4njWeMKpki0Djd/RBhBhUf6yuDC4utd4yyohVQhQYtuGxfB8pKuNoIvg2+G5/qskIVUIUEBlKwao2D5qyVKel1AcS+CJXWNsgqREQEREBERAREQEREEevqmwxukdqA0AWu5xNmtF9pJA8K8hyqx6UOaI3Df5Hl5eGlwbG0jPcBmn9RrbjVbXZbRlxjWdIIGHQ0kG212lrz4NLeMycAXkM2JsfPNJIbOzzExjmuuyKMkDRvZsSS4/OHAgytTlRiMb22nLIQC6WR8MJFhbQDvOg69NthVVTlhiLXtPRBZABnSSSQw2cOtad50HjGxYaevhzHanaD0rWG50bOpKzTyRgWLhvZaekdG9zw5xubvMenWg2GoyyxJsgvUmOIWznyQQdUJJAa07zoOrWNqqly0xNsgBqTHGC0EyQQEykmwDCIdGm2sbVrEEzWvMR0wb3dpLHk5xfc3cYyTr+jiSCdoeYj+QEYLHFjyc7P2uMZJOrkKDan5cYoJGg1JjZnhlpKeAulJtbMIh0aSBpC+uy7xXfGA1JjbnFmZJT05fKc24zCIbDwjYVrMRjHSF4MQaAxu9yZ4IN7l5iudiRmMDMLwYg1oYN7kzwQTpL96udFvp4UGzHLvFs9gNSWAl7d6kp6cyyEA2LCIbAaNvAUOXmKmRg6KzL594X09PvsmaDYtIhsBovxLWmZlixzwY81rWDe5A9tr6S/ernRb6eFGtYQWOe0x5rWsAZIJG2BBu/e7k2tp40Gyfj3ipewdElt2vLoH09PvzraLgiGwGo7dBXx2XGKl7LVJHSFz6d1PT7/AOA7zYWJF9a13NYQ5j3tMeaGssx7Xt0EG797udFtPaVmqlaGuDuqM6VrGxMc2RgNwSXb3p0W5EGyvy2xMvGbUE9Tz3028U+/6th3m2gkDw618myyxPP6SoLgGZ0kAgg34XBsQTCBrC1uplbZwd07DmtaI2OZIwE2JLt706wdHAVdc6N2cJHtLdGYWMex7R23CLSg2JuVWIulIbVgsaOqR7xFvgJvY33jQLg7NisV+U+IskYXVBMDjmO6jEHMcdRvvOq/aWIjr43F1xmkWALmXDgRe4tFq06u0rDKtkkb2SloN3NvmEBzTpadEfAbHTrBQbPR4tM6beah5cyRvUX5uY9krdNrtY0adh2EDhXsOSGNdFQWeR0RGQycas4+9kA4HAX7RzhsXOsdWx0Ia94bI06HWs7OabteLRa9R16+JbvkllI+F8FYQQHAsqWAGz486zi0bbEZze1o2lB7gqS1fIZWva17SC1zQ5rgbhzSLgg8FlWgj1kzYo3yuDi1rS4hjS9xA4ANa8xqt1Wnkfmsm3tl7AthmcTxyZluTlXqrm3FlomVu57DUl00XU5zpc9rRmyH9du3jFjx6lbg/D10xNdEMTi0/DuqwmqZUtEscwlaToe2TPF9ovfX2lnoqZzRdrnDiJC8O9lYHWRzSMcyMvDagNu6Coj2kG3tgLkXs7RqsTf3IVwzbX0KzHwuCfwzrE7Sjh34o640lfosROcI5NuhrtWngKyi06tm2jXsW2U0mexj+uY13KLqiYWQuoiKLoiIgIiICIiAvhK+r44XQcv1eMYgysmpqmRjJ43727Oi9tmgAOGnURY323vtWQixiubqmi8gPtXrOX2QVPibQ53U6prbRVLBdwGsNePftvs1jTYi5v4xjOTuKYcSJoXSQjVPCDJGRwm2lvzgF6mVvlbRpiV62LMVx9dcO3ozMeU+It1TReQH2q9+OeJD9ND+7t+1aVHjN1c/CQK9D4GUnarDOJmo3luX484iP0sXkG/avv4/4iP0kXkWrTOjbql1VwkDjNlycDL/AJYIxcxzs3UbouIj9JF5FquN3RsR+Ei8i1adRU80/wCRilkvqMbCWeP7UeErY8PyHr5bEiKMfrOMjx81gzf4lRacnTeI/lbEZm20yyQ3RsR+Ei8i1P8AyNiPwkXkWqbS7l8xHTzvv+zhYwfxFymM3KOGaqPzqcD0SpnMZOPk9vusjAzU/P7/AGYN26LiPwkXkWq0/dFxH4SLyLVsbtygfC1Xgkg9Uo8m5SRqlqfDvB8zAudIyk/J7fdL4OZj5/7+zXn7ouI9fF5Fqsv3RsR6+LyLVmajculHtZpB3UAd5nBY6bc0qhqmYe6hkZ5iU+LlJ5ezsUzEc0Vu6BiR/SQ+Rb9qpflfiT/0sPkR9qtybnuIN9qYD/uSjzsVk5GYq3Uxh4pW/wBbKVbZPnDlq5nlJLj2IO1yQ+SH2rH1mK1oBc6SK3e/+1kBkhjR1U48tB95TaDcsxWqcBUPhhi98S/fH27TGaCeNwS98nEdUO0rmtfxTGjftwjKGarop4ZtPQ8wbG8CwMcgLg3wEHwEcC9NWCyPyagw2mbTU7Tm3znvdYvlkIAL3Hh0DiAAWdXk2mJnWG8REXBBxTCYahjo5WNc1ws5rmhzXDtg61rMWQEceiGprY27GNq5XMaOAB+dYLdEXYtMbOTGrT3ZBQSaJ5quVu1jquZjTxiMtutsghbGxsbAAxrWsY0amtaLADwBXEXbWm28kREbCIii6IiICIiAiIgIiIPhCsSUjSpCINaxPIyjqDeWmp3u650TM7xrXWDn3KcNcb9DAdxPUMHI14C9BRdi0xs5pDz2Hcqw9uqnHz5Z5Oc4rK0OQFFEbsghaeFsTM7ltdbaiTMzuREQx0GCwN97fjU5kTW6gBxBVouOiIiAiIgL4QF9RBQYWn3o5AqDSx9Y3kV5EFkUsfWhVtjaNQCrRAREQEREBERAREQEREBERAREQf/Z"/>
          <p:cNvSpPr>
            <a:spLocks noChangeAspect="1" noChangeArrowheads="1"/>
          </p:cNvSpPr>
          <p:nvPr/>
        </p:nvSpPr>
        <p:spPr bwMode="auto">
          <a:xfrm>
            <a:off x="155575" y="-2590800"/>
            <a:ext cx="7962900" cy="5400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9406" name="Picture 14" descr="http://www.c2cis.com/uploads/2/1/4/6/21468406/173373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5334000"/>
            <a:ext cx="381000" cy="381000"/>
          </a:xfrm>
          <a:prstGeom prst="rect">
            <a:avLst/>
          </a:prstGeom>
          <a:noFill/>
        </p:spPr>
      </p:pic>
      <p:pic>
        <p:nvPicPr>
          <p:cNvPr id="50" name="Picture 14" descr="http://www.c2cis.com/uploads/2/1/4/6/21468406/173373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5334000"/>
            <a:ext cx="381000" cy="381000"/>
          </a:xfrm>
          <a:prstGeom prst="rect">
            <a:avLst/>
          </a:prstGeom>
          <a:noFill/>
        </p:spPr>
      </p:pic>
      <p:pic>
        <p:nvPicPr>
          <p:cNvPr id="55" name="Picture 14" descr="http://www.c2cis.com/uploads/2/1/4/6/21468406/173373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2286000"/>
            <a:ext cx="381000" cy="38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basics and 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dirty="0" smtClean="0"/>
              <a:t>Review some related concepts</a:t>
            </a:r>
          </a:p>
          <a:p>
            <a:r>
              <a:rPr lang="en-US" dirty="0" smtClean="0"/>
              <a:t>SDN overview</a:t>
            </a:r>
          </a:p>
          <a:p>
            <a:r>
              <a:rPr lang="en-US" dirty="0" err="1" smtClean="0"/>
              <a:t>OpenFlow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Openflow</a:t>
            </a:r>
            <a:r>
              <a:rPr lang="en-US" dirty="0" smtClean="0"/>
              <a:t> switch (Ethernet switch) has an internal flow table. </a:t>
            </a:r>
          </a:p>
          <a:p>
            <a:pPr lvl="1"/>
            <a:r>
              <a:rPr lang="en-US" dirty="0" smtClean="0"/>
              <a:t>If a packet matches an entry in the flow table, perform the actions (e.g. forward to port 10) according to the flow table.</a:t>
            </a:r>
          </a:p>
          <a:p>
            <a:pPr lvl="1"/>
            <a:r>
              <a:rPr lang="en-US" dirty="0" smtClean="0"/>
              <a:t>If a packet does not match any entry in the flow table. Send it to the </a:t>
            </a:r>
            <a:r>
              <a:rPr lang="en-US" dirty="0" err="1" smtClean="0"/>
              <a:t>Openflow</a:t>
            </a:r>
            <a:r>
              <a:rPr lang="en-US" dirty="0" smtClean="0"/>
              <a:t> controller</a:t>
            </a:r>
          </a:p>
          <a:p>
            <a:pPr lvl="2"/>
            <a:r>
              <a:rPr lang="en-US" dirty="0" smtClean="0"/>
              <a:t>The controller will figure out what to do with such packet</a:t>
            </a:r>
          </a:p>
          <a:p>
            <a:pPr lvl="2"/>
            <a:r>
              <a:rPr lang="en-US" dirty="0" smtClean="0"/>
              <a:t>The controller will then respond to the switch, informing how to handle such a packet so that the switch would know how to deal with such packets next time.</a:t>
            </a:r>
          </a:p>
          <a:p>
            <a:pPr lvl="2"/>
            <a:r>
              <a:rPr lang="en-US" dirty="0" smtClean="0"/>
              <a:t>For each flow, ideally the controller will be queried once. </a:t>
            </a:r>
            <a:endParaRPr lang="en-US" dirty="0"/>
          </a:p>
          <a:p>
            <a:r>
              <a:rPr lang="en-US" dirty="0" err="1" smtClean="0"/>
              <a:t>Openflow</a:t>
            </a:r>
            <a:r>
              <a:rPr lang="en-US" dirty="0" smtClean="0"/>
              <a:t> defines the standard interface to add and remove flow entries in the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6474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63" y="5626100"/>
            <a:ext cx="1143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626100"/>
            <a:ext cx="1143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02075" y="5635625"/>
            <a:ext cx="1143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9113" y="5626100"/>
            <a:ext cx="1143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Line 5"/>
          <p:cNvSpPr>
            <a:spLocks noChangeShapeType="1"/>
          </p:cNvSpPr>
          <p:nvPr/>
        </p:nvSpPr>
        <p:spPr bwMode="auto">
          <a:xfrm flipH="1">
            <a:off x="1303338" y="4786313"/>
            <a:ext cx="536575" cy="965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H="1">
            <a:off x="2714625" y="4776788"/>
            <a:ext cx="284163" cy="9286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286250" y="4786313"/>
            <a:ext cx="125413" cy="9286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5643563" y="4803775"/>
            <a:ext cx="223837" cy="9731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518400" y="530225"/>
            <a:ext cx="1404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rgbClr val="163F88"/>
                </a:solidFill>
                <a:latin typeface="Calibri" charset="0"/>
                <a:cs typeface="Gill Sans" charset="0"/>
              </a:rPr>
              <a:t>Controller</a:t>
            </a:r>
          </a:p>
        </p:txBody>
      </p:sp>
      <p:pic>
        <p:nvPicPr>
          <p:cNvPr id="50186" name="Picture 1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6350" y="1000125"/>
            <a:ext cx="1446213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7" name="Rectangle 11"/>
          <p:cNvSpPr>
            <a:spLocks/>
          </p:cNvSpPr>
          <p:nvPr/>
        </p:nvSpPr>
        <p:spPr bwMode="auto">
          <a:xfrm>
            <a:off x="8255000" y="1482725"/>
            <a:ext cx="3190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rgbClr val="FFFFFF"/>
                </a:solidFill>
                <a:latin typeface="Calibri" charset="0"/>
                <a:cs typeface="Gill Sans" charset="0"/>
              </a:rPr>
              <a:t>PC</a:t>
            </a: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027363" y="3313113"/>
            <a:ext cx="1749425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9" name="Rectangle 13"/>
          <p:cNvSpPr>
            <a:spLocks/>
          </p:cNvSpPr>
          <p:nvPr/>
        </p:nvSpPr>
        <p:spPr bwMode="auto">
          <a:xfrm>
            <a:off x="312738" y="3357563"/>
            <a:ext cx="8651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solidFill>
                  <a:srgbClr val="163F88"/>
                </a:solidFill>
                <a:latin typeface="Calibri" charset="0"/>
                <a:cs typeface="Gill Sans" charset="0"/>
              </a:rPr>
              <a:t>Hardware</a:t>
            </a:r>
          </a:p>
          <a:p>
            <a:r>
              <a:rPr lang="en-US" sz="1700">
                <a:solidFill>
                  <a:srgbClr val="163F88"/>
                </a:solidFill>
                <a:latin typeface="Calibri" charset="0"/>
                <a:cs typeface="Gill Sans" charset="0"/>
              </a:rPr>
              <a:t>Layer</a:t>
            </a:r>
          </a:p>
        </p:txBody>
      </p:sp>
      <p:sp>
        <p:nvSpPr>
          <p:cNvPr id="50190" name="Rectangle 14"/>
          <p:cNvSpPr>
            <a:spLocks/>
          </p:cNvSpPr>
          <p:nvPr/>
        </p:nvSpPr>
        <p:spPr bwMode="auto">
          <a:xfrm>
            <a:off x="360363" y="1758950"/>
            <a:ext cx="7921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solidFill>
                  <a:srgbClr val="163F88"/>
                </a:solidFill>
                <a:latin typeface="Calibri" charset="0"/>
                <a:cs typeface="Gill Sans" charset="0"/>
              </a:rPr>
              <a:t>Software</a:t>
            </a:r>
          </a:p>
          <a:p>
            <a:r>
              <a:rPr lang="en-US" sz="1700">
                <a:solidFill>
                  <a:srgbClr val="163F88"/>
                </a:solidFill>
                <a:latin typeface="Calibri" charset="0"/>
                <a:cs typeface="Gill Sans" charset="0"/>
              </a:rPr>
              <a:t>Layer</a:t>
            </a:r>
          </a:p>
        </p:txBody>
      </p:sp>
      <p:sp>
        <p:nvSpPr>
          <p:cNvPr id="50191" name="AutoShape 15"/>
          <p:cNvSpPr>
            <a:spLocks/>
          </p:cNvSpPr>
          <p:nvPr/>
        </p:nvSpPr>
        <p:spPr bwMode="auto">
          <a:xfrm>
            <a:off x="1258888" y="1312863"/>
            <a:ext cx="5037137" cy="3455987"/>
          </a:xfrm>
          <a:prstGeom prst="roundRect">
            <a:avLst>
              <a:gd name="adj" fmla="val 3875"/>
            </a:avLst>
          </a:prstGeom>
          <a:solidFill>
            <a:srgbClr val="C8D2DF"/>
          </a:solidFill>
          <a:ln w="25400">
            <a:solidFill>
              <a:srgbClr val="163F88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0192" name="Rectangle 16"/>
          <p:cNvSpPr>
            <a:spLocks/>
          </p:cNvSpPr>
          <p:nvPr/>
        </p:nvSpPr>
        <p:spPr bwMode="auto">
          <a:xfrm>
            <a:off x="2819400" y="2619375"/>
            <a:ext cx="18303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charset="0"/>
                <a:cs typeface="Gill Sans" charset="0"/>
              </a:rPr>
              <a:t>Flow Table</a:t>
            </a: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rot="10800000" flipH="1">
            <a:off x="6323013" y="1446213"/>
            <a:ext cx="1574800" cy="544512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352550" y="2851150"/>
            <a:ext cx="4827588" cy="571500"/>
            <a:chOff x="0" y="0"/>
            <a:chExt cx="4323" cy="512"/>
          </a:xfrm>
        </p:grpSpPr>
        <p:sp>
          <p:nvSpPr>
            <p:cNvPr id="50214" name="Rectangle 19"/>
            <p:cNvSpPr>
              <a:spLocks/>
            </p:cNvSpPr>
            <p:nvPr/>
          </p:nvSpPr>
          <p:spPr bwMode="auto">
            <a:xfrm>
              <a:off x="4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0215" name="Rectangle 20"/>
            <p:cNvSpPr>
              <a:spLocks/>
            </p:cNvSpPr>
            <p:nvPr/>
          </p:nvSpPr>
          <p:spPr bwMode="auto">
            <a:xfrm>
              <a:off x="0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 dirty="0">
                  <a:latin typeface="Calibri" charset="0"/>
                  <a:cs typeface="Gill Sans" charset="0"/>
                </a:rPr>
                <a:t>MAC</a:t>
              </a:r>
            </a:p>
            <a:p>
              <a:r>
                <a:rPr lang="en-US" sz="1700" dirty="0" err="1">
                  <a:latin typeface="Calibri" charset="0"/>
                  <a:cs typeface="Gill Sans" charset="0"/>
                </a:rPr>
                <a:t>src</a:t>
              </a:r>
              <a:endParaRPr lang="en-US" sz="1700" dirty="0">
                <a:latin typeface="Calibri" charset="0"/>
                <a:cs typeface="Gill Sans" charset="0"/>
              </a:endParaRPr>
            </a:p>
          </p:txBody>
        </p:sp>
        <p:sp>
          <p:nvSpPr>
            <p:cNvPr id="50216" name="Rectangle 21"/>
            <p:cNvSpPr>
              <a:spLocks/>
            </p:cNvSpPr>
            <p:nvPr/>
          </p:nvSpPr>
          <p:spPr bwMode="auto">
            <a:xfrm>
              <a:off x="597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0217" name="Rectangle 22"/>
            <p:cNvSpPr>
              <a:spLocks/>
            </p:cNvSpPr>
            <p:nvPr/>
          </p:nvSpPr>
          <p:spPr bwMode="auto">
            <a:xfrm>
              <a:off x="623" y="0"/>
              <a:ext cx="568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MAC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dst</a:t>
              </a:r>
            </a:p>
          </p:txBody>
        </p:sp>
        <p:sp>
          <p:nvSpPr>
            <p:cNvPr id="50218" name="Rectangle 23"/>
            <p:cNvSpPr>
              <a:spLocks/>
            </p:cNvSpPr>
            <p:nvPr/>
          </p:nvSpPr>
          <p:spPr bwMode="auto">
            <a:xfrm>
              <a:off x="1191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0219" name="Rectangle 24"/>
            <p:cNvSpPr>
              <a:spLocks/>
            </p:cNvSpPr>
            <p:nvPr/>
          </p:nvSpPr>
          <p:spPr bwMode="auto">
            <a:xfrm>
              <a:off x="1196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IP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Src</a:t>
              </a:r>
            </a:p>
          </p:txBody>
        </p:sp>
        <p:sp>
          <p:nvSpPr>
            <p:cNvPr id="50220" name="Rectangle 25"/>
            <p:cNvSpPr>
              <a:spLocks/>
            </p:cNvSpPr>
            <p:nvPr/>
          </p:nvSpPr>
          <p:spPr bwMode="auto">
            <a:xfrm>
              <a:off x="1790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0221" name="Rectangle 26"/>
            <p:cNvSpPr>
              <a:spLocks/>
            </p:cNvSpPr>
            <p:nvPr/>
          </p:nvSpPr>
          <p:spPr bwMode="auto">
            <a:xfrm>
              <a:off x="178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IP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Dst</a:t>
              </a:r>
            </a:p>
          </p:txBody>
        </p:sp>
        <p:sp>
          <p:nvSpPr>
            <p:cNvPr id="50222" name="Rectangle 27"/>
            <p:cNvSpPr>
              <a:spLocks/>
            </p:cNvSpPr>
            <p:nvPr/>
          </p:nvSpPr>
          <p:spPr bwMode="auto">
            <a:xfrm>
              <a:off x="237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0223" name="Rectangle 28"/>
            <p:cNvSpPr>
              <a:spLocks/>
            </p:cNvSpPr>
            <p:nvPr/>
          </p:nvSpPr>
          <p:spPr bwMode="auto">
            <a:xfrm>
              <a:off x="238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 dirty="0">
                  <a:latin typeface="Calibri" charset="0"/>
                  <a:cs typeface="Gill Sans" charset="0"/>
                </a:rPr>
                <a:t>TCP</a:t>
              </a:r>
            </a:p>
            <a:p>
              <a:r>
                <a:rPr lang="en-US" sz="1700" dirty="0">
                  <a:latin typeface="Calibri" charset="0"/>
                  <a:cs typeface="Gill Sans" charset="0"/>
                </a:rPr>
                <a:t>sport</a:t>
              </a:r>
            </a:p>
          </p:txBody>
        </p:sp>
        <p:sp>
          <p:nvSpPr>
            <p:cNvPr id="50224" name="Rectangle 29"/>
            <p:cNvSpPr>
              <a:spLocks/>
            </p:cNvSpPr>
            <p:nvPr/>
          </p:nvSpPr>
          <p:spPr bwMode="auto">
            <a:xfrm>
              <a:off x="297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0225" name="Rectangle 30"/>
            <p:cNvSpPr>
              <a:spLocks/>
            </p:cNvSpPr>
            <p:nvPr/>
          </p:nvSpPr>
          <p:spPr bwMode="auto">
            <a:xfrm>
              <a:off x="2971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 dirty="0">
                  <a:latin typeface="Calibri" charset="0"/>
                  <a:cs typeface="Gill Sans" charset="0"/>
                </a:rPr>
                <a:t>TCP</a:t>
              </a:r>
            </a:p>
            <a:p>
              <a:r>
                <a:rPr lang="en-US" sz="1700" dirty="0" err="1">
                  <a:latin typeface="Calibri" charset="0"/>
                  <a:cs typeface="Gill Sans" charset="0"/>
                </a:rPr>
                <a:t>dport</a:t>
              </a:r>
              <a:endParaRPr lang="en-US" sz="1700" dirty="0">
                <a:latin typeface="Calibri" charset="0"/>
                <a:cs typeface="Gill Sans" charset="0"/>
              </a:endParaRPr>
            </a:p>
          </p:txBody>
        </p:sp>
        <p:sp>
          <p:nvSpPr>
            <p:cNvPr id="50226" name="Rectangle 31"/>
            <p:cNvSpPr>
              <a:spLocks/>
            </p:cNvSpPr>
            <p:nvPr/>
          </p:nvSpPr>
          <p:spPr bwMode="auto">
            <a:xfrm>
              <a:off x="3576" y="12"/>
              <a:ext cx="747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0227" name="Rectangle 32"/>
            <p:cNvSpPr>
              <a:spLocks/>
            </p:cNvSpPr>
            <p:nvPr/>
          </p:nvSpPr>
          <p:spPr bwMode="auto">
            <a:xfrm>
              <a:off x="356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Action</a:t>
              </a:r>
            </a:p>
          </p:txBody>
        </p:sp>
      </p:grpSp>
      <p:sp>
        <p:nvSpPr>
          <p:cNvPr id="50195" name="AutoShape 33"/>
          <p:cNvSpPr>
            <a:spLocks/>
          </p:cNvSpPr>
          <p:nvPr/>
        </p:nvSpPr>
        <p:spPr bwMode="auto">
          <a:xfrm>
            <a:off x="1500188" y="1581150"/>
            <a:ext cx="4537075" cy="785813"/>
          </a:xfrm>
          <a:prstGeom prst="roundRect">
            <a:avLst>
              <a:gd name="adj" fmla="val 17042"/>
            </a:avLst>
          </a:prstGeom>
          <a:solidFill>
            <a:srgbClr val="E6E6E6"/>
          </a:solidFill>
          <a:ln w="25400">
            <a:solidFill>
              <a:srgbClr val="163F88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800">
                <a:latin typeface="Calibri" charset="0"/>
                <a:cs typeface="Gill Sans" charset="0"/>
              </a:rPr>
              <a:t>OpenFlow Client</a:t>
            </a:r>
          </a:p>
        </p:txBody>
      </p:sp>
      <p:sp>
        <p:nvSpPr>
          <p:cNvPr id="50196" name="Line 34"/>
          <p:cNvSpPr>
            <a:spLocks noChangeShapeType="1"/>
          </p:cNvSpPr>
          <p:nvPr/>
        </p:nvSpPr>
        <p:spPr bwMode="auto">
          <a:xfrm>
            <a:off x="1339850" y="2616200"/>
            <a:ext cx="4830763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357313" y="3490913"/>
            <a:ext cx="4822825" cy="312737"/>
            <a:chOff x="0" y="0"/>
            <a:chExt cx="4320" cy="280"/>
          </a:xfrm>
        </p:grpSpPr>
        <p:sp>
          <p:nvSpPr>
            <p:cNvPr id="50206" name="Rectangle 37"/>
            <p:cNvSpPr>
              <a:spLocks/>
            </p:cNvSpPr>
            <p:nvPr/>
          </p:nvSpPr>
          <p:spPr bwMode="auto">
            <a:xfrm>
              <a:off x="0" y="0"/>
              <a:ext cx="4320" cy="28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0207" name="Rectangle 38"/>
            <p:cNvSpPr>
              <a:spLocks/>
            </p:cNvSpPr>
            <p:nvPr/>
          </p:nvSpPr>
          <p:spPr bwMode="auto">
            <a:xfrm>
              <a:off x="2990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charset="0"/>
                  <a:cs typeface="Gill Sans" charset="0"/>
                </a:rPr>
                <a:t>*</a:t>
              </a:r>
            </a:p>
          </p:txBody>
        </p:sp>
        <p:sp>
          <p:nvSpPr>
            <p:cNvPr id="50208" name="Rectangle 39"/>
            <p:cNvSpPr>
              <a:spLocks/>
            </p:cNvSpPr>
            <p:nvPr/>
          </p:nvSpPr>
          <p:spPr bwMode="auto">
            <a:xfrm>
              <a:off x="2390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charset="0"/>
                  <a:cs typeface="Gill Sans" charset="0"/>
                </a:rPr>
                <a:t>*</a:t>
              </a:r>
            </a:p>
          </p:txBody>
        </p:sp>
        <p:sp>
          <p:nvSpPr>
            <p:cNvPr id="50209" name="Rectangle 40"/>
            <p:cNvSpPr>
              <a:spLocks/>
            </p:cNvSpPr>
            <p:nvPr/>
          </p:nvSpPr>
          <p:spPr bwMode="auto">
            <a:xfrm>
              <a:off x="1790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charset="0"/>
                  <a:cs typeface="Gill Sans" charset="0"/>
                </a:rPr>
                <a:t>5.6.7.8</a:t>
              </a:r>
            </a:p>
          </p:txBody>
        </p:sp>
        <p:sp>
          <p:nvSpPr>
            <p:cNvPr id="50210" name="Rectangle 41"/>
            <p:cNvSpPr>
              <a:spLocks/>
            </p:cNvSpPr>
            <p:nvPr/>
          </p:nvSpPr>
          <p:spPr bwMode="auto">
            <a:xfrm>
              <a:off x="1198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charset="0"/>
                  <a:cs typeface="Gill Sans" charset="0"/>
                </a:rPr>
                <a:t>*</a:t>
              </a:r>
            </a:p>
          </p:txBody>
        </p:sp>
        <p:sp>
          <p:nvSpPr>
            <p:cNvPr id="50211" name="Rectangle 42"/>
            <p:cNvSpPr>
              <a:spLocks/>
            </p:cNvSpPr>
            <p:nvPr/>
          </p:nvSpPr>
          <p:spPr bwMode="auto">
            <a:xfrm>
              <a:off x="606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charset="0"/>
                  <a:cs typeface="Gill Sans" charset="0"/>
                </a:rPr>
                <a:t>*</a:t>
              </a:r>
            </a:p>
          </p:txBody>
        </p:sp>
        <p:sp>
          <p:nvSpPr>
            <p:cNvPr id="50212" name="Rectangle 43"/>
            <p:cNvSpPr>
              <a:spLocks/>
            </p:cNvSpPr>
            <p:nvPr/>
          </p:nvSpPr>
          <p:spPr bwMode="auto">
            <a:xfrm>
              <a:off x="22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charset="0"/>
                  <a:cs typeface="Gill Sans" charset="0"/>
                </a:rPr>
                <a:t>*</a:t>
              </a:r>
            </a:p>
          </p:txBody>
        </p:sp>
        <p:sp>
          <p:nvSpPr>
            <p:cNvPr id="50213" name="Rectangle 44"/>
            <p:cNvSpPr>
              <a:spLocks/>
            </p:cNvSpPr>
            <p:nvPr/>
          </p:nvSpPr>
          <p:spPr bwMode="auto">
            <a:xfrm>
              <a:off x="3566" y="21"/>
              <a:ext cx="74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charset="0"/>
                  <a:cs typeface="Gill Sans" charset="0"/>
                </a:rPr>
                <a:t>port 1</a:t>
              </a:r>
            </a:p>
          </p:txBody>
        </p:sp>
      </p:grpSp>
      <p:sp>
        <p:nvSpPr>
          <p:cNvPr id="50198" name="Rectangle 45"/>
          <p:cNvSpPr>
            <a:spLocks/>
          </p:cNvSpPr>
          <p:nvPr/>
        </p:nvSpPr>
        <p:spPr bwMode="auto">
          <a:xfrm>
            <a:off x="5622925" y="4783138"/>
            <a:ext cx="8302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charset="0"/>
                <a:cs typeface="Gill Sans" charset="0"/>
              </a:rPr>
              <a:t>port 4</a:t>
            </a:r>
          </a:p>
        </p:txBody>
      </p:sp>
      <p:sp>
        <p:nvSpPr>
          <p:cNvPr id="50199" name="Rectangle 46"/>
          <p:cNvSpPr>
            <a:spLocks/>
          </p:cNvSpPr>
          <p:nvPr/>
        </p:nvSpPr>
        <p:spPr bwMode="auto">
          <a:xfrm>
            <a:off x="4257675" y="4783138"/>
            <a:ext cx="8302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charset="0"/>
                <a:cs typeface="Gill Sans" charset="0"/>
              </a:rPr>
              <a:t>port 3</a:t>
            </a:r>
          </a:p>
        </p:txBody>
      </p:sp>
      <p:sp>
        <p:nvSpPr>
          <p:cNvPr id="50200" name="Rectangle 47"/>
          <p:cNvSpPr>
            <a:spLocks/>
          </p:cNvSpPr>
          <p:nvPr/>
        </p:nvSpPr>
        <p:spPr bwMode="auto">
          <a:xfrm>
            <a:off x="2908300" y="4746625"/>
            <a:ext cx="8302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charset="0"/>
                <a:cs typeface="Gill Sans" charset="0"/>
              </a:rPr>
              <a:t>port 2</a:t>
            </a:r>
          </a:p>
        </p:txBody>
      </p:sp>
      <p:sp>
        <p:nvSpPr>
          <p:cNvPr id="50201" name="Rectangle 48"/>
          <p:cNvSpPr>
            <a:spLocks/>
          </p:cNvSpPr>
          <p:nvPr/>
        </p:nvSpPr>
        <p:spPr bwMode="auto">
          <a:xfrm>
            <a:off x="1641475" y="4783138"/>
            <a:ext cx="8302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charset="0"/>
                <a:cs typeface="Gill Sans" charset="0"/>
              </a:rPr>
              <a:t>port 1</a:t>
            </a:r>
          </a:p>
        </p:txBody>
      </p:sp>
      <p:sp>
        <p:nvSpPr>
          <p:cNvPr id="50202" name="Rectangle 51"/>
          <p:cNvSpPr>
            <a:spLocks/>
          </p:cNvSpPr>
          <p:nvPr/>
        </p:nvSpPr>
        <p:spPr bwMode="auto">
          <a:xfrm>
            <a:off x="5881688" y="6345238"/>
            <a:ext cx="8318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charset="0"/>
                <a:cs typeface="Gill Sans" charset="0"/>
              </a:rPr>
              <a:t>1.2.3.4</a:t>
            </a:r>
          </a:p>
        </p:txBody>
      </p:sp>
      <p:sp>
        <p:nvSpPr>
          <p:cNvPr id="50203" name="Rectangle 52"/>
          <p:cNvSpPr>
            <a:spLocks/>
          </p:cNvSpPr>
          <p:nvPr/>
        </p:nvSpPr>
        <p:spPr bwMode="auto">
          <a:xfrm>
            <a:off x="738188" y="6345238"/>
            <a:ext cx="8318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charset="0"/>
                <a:cs typeface="Gill Sans" charset="0"/>
              </a:rPr>
              <a:t>5.6.7.8</a:t>
            </a:r>
          </a:p>
        </p:txBody>
      </p:sp>
      <p:sp>
        <p:nvSpPr>
          <p:cNvPr id="50204" name="Rectangle 58"/>
          <p:cNvSpPr>
            <a:spLocks/>
          </p:cNvSpPr>
          <p:nvPr/>
        </p:nvSpPr>
        <p:spPr bwMode="auto">
          <a:xfrm>
            <a:off x="214313" y="106363"/>
            <a:ext cx="7804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200" b="1">
                <a:latin typeface="Helvetica" charset="0"/>
                <a:sym typeface="Helvetica" charset="0"/>
              </a:rPr>
              <a:t>OpenFlow Example</a:t>
            </a:r>
            <a:br>
              <a:rPr lang="en-US" sz="2200" b="1">
                <a:latin typeface="Helvetica" charset="0"/>
                <a:sym typeface="Helvetica" charset="0"/>
              </a:rPr>
            </a:br>
            <a:endParaRPr lang="en-US">
              <a:latin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5512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switching and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163763"/>
          </a:xfrm>
        </p:spPr>
        <p:txBody>
          <a:bodyPr/>
          <a:lstStyle/>
          <a:p>
            <a:r>
              <a:rPr lang="en-US" dirty="0" smtClean="0"/>
              <a:t>Each individual field + meta data</a:t>
            </a:r>
          </a:p>
          <a:p>
            <a:r>
              <a:rPr lang="en-US" dirty="0" smtClean="0"/>
              <a:t>Wild Card aggregation</a:t>
            </a:r>
          </a:p>
          <a:p>
            <a:pPr lvl="1"/>
            <a:r>
              <a:rPr lang="en-US" dirty="0" smtClean="0"/>
              <a:t>E.g. IP-subnet: 192.168.*/24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29600" cy="185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2128434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1409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900">
                <a:latin typeface="Calibri" charset="0"/>
              </a:rPr>
              <a:t>OpenFlow Basics </a:t>
            </a:r>
            <a:br>
              <a:rPr lang="en-US" sz="3900">
                <a:latin typeface="Calibri" charset="0"/>
              </a:rPr>
            </a:br>
            <a:r>
              <a:rPr lang="en-US" sz="2700">
                <a:latin typeface="Calibri" charset="0"/>
              </a:rPr>
              <a:t>Flow Table Entries</a:t>
            </a:r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768350" y="5353050"/>
            <a:ext cx="698500" cy="471488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814388" y="5308600"/>
            <a:ext cx="5794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en-US" sz="1700">
                <a:latin typeface="Calibri" charset="0"/>
                <a:cs typeface="Gill Sans" charset="0"/>
              </a:rPr>
              <a:t>Switch</a:t>
            </a:r>
          </a:p>
          <a:p>
            <a:r>
              <a:rPr lang="en-US" sz="1700">
                <a:latin typeface="Calibri" charset="0"/>
                <a:cs typeface="Gill Sans" charset="0"/>
              </a:rPr>
              <a:t>Port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2717800" y="5354638"/>
            <a:ext cx="700088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2854325" y="5348288"/>
            <a:ext cx="425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latin typeface="Calibri" charset="0"/>
                <a:cs typeface="Gill Sans" charset="0"/>
              </a:rPr>
              <a:t>MAC</a:t>
            </a:r>
          </a:p>
          <a:p>
            <a:r>
              <a:rPr lang="en-US" sz="1700">
                <a:latin typeface="Calibri" charset="0"/>
                <a:cs typeface="Gill Sans" charset="0"/>
              </a:rPr>
              <a:t>src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417888" y="5354638"/>
            <a:ext cx="6985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24250" y="5348288"/>
            <a:ext cx="425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latin typeface="Calibri" charset="0"/>
                <a:cs typeface="Gill Sans" charset="0"/>
              </a:rPr>
              <a:t>MAC</a:t>
            </a:r>
          </a:p>
          <a:p>
            <a:r>
              <a:rPr lang="en-US" sz="1700">
                <a:latin typeface="Calibri" charset="0"/>
                <a:cs typeface="Gill Sans" charset="0"/>
              </a:rPr>
              <a:t>dst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4089400" y="5354638"/>
            <a:ext cx="6985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2233" name="Rectangle 9"/>
          <p:cNvSpPr>
            <a:spLocks/>
          </p:cNvSpPr>
          <p:nvPr/>
        </p:nvSpPr>
        <p:spPr bwMode="auto">
          <a:xfrm>
            <a:off x="4262438" y="5300663"/>
            <a:ext cx="3921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latin typeface="Calibri" charset="0"/>
                <a:cs typeface="Gill Sans" charset="0"/>
              </a:rPr>
              <a:t>Eth</a:t>
            </a:r>
          </a:p>
          <a:p>
            <a:r>
              <a:rPr lang="en-US" sz="1700">
                <a:latin typeface="Calibri" charset="0"/>
                <a:cs typeface="Gill Sans" charset="0"/>
              </a:rPr>
              <a:t>type</a:t>
            </a:r>
          </a:p>
        </p:txBody>
      </p:sp>
      <p:sp>
        <p:nvSpPr>
          <p:cNvPr id="52234" name="Rectangle 10"/>
          <p:cNvSpPr>
            <a:spLocks/>
          </p:cNvSpPr>
          <p:nvPr/>
        </p:nvSpPr>
        <p:spPr bwMode="auto">
          <a:xfrm>
            <a:off x="1458913" y="5354638"/>
            <a:ext cx="6985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2235" name="Rectangle 11"/>
          <p:cNvSpPr>
            <a:spLocks/>
          </p:cNvSpPr>
          <p:nvPr/>
        </p:nvSpPr>
        <p:spPr bwMode="auto">
          <a:xfrm>
            <a:off x="1533525" y="5349875"/>
            <a:ext cx="4778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latin typeface="Calibri" charset="0"/>
                <a:cs typeface="Gill Sans" charset="0"/>
              </a:rPr>
              <a:t>VLAN</a:t>
            </a:r>
          </a:p>
          <a:p>
            <a:r>
              <a:rPr lang="en-US" sz="1700">
                <a:latin typeface="Calibri" charset="0"/>
                <a:cs typeface="Gill Sans" charset="0"/>
              </a:rPr>
              <a:t>ID</a:t>
            </a:r>
          </a:p>
        </p:txBody>
      </p:sp>
      <p:sp>
        <p:nvSpPr>
          <p:cNvPr id="52236" name="Rectangle 12"/>
          <p:cNvSpPr>
            <a:spLocks/>
          </p:cNvSpPr>
          <p:nvPr/>
        </p:nvSpPr>
        <p:spPr bwMode="auto">
          <a:xfrm>
            <a:off x="4779963" y="5354638"/>
            <a:ext cx="59055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968875" y="5332413"/>
            <a:ext cx="26511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latin typeface="Calibri" charset="0"/>
                <a:cs typeface="Gill Sans" charset="0"/>
              </a:rPr>
              <a:t>IP</a:t>
            </a:r>
          </a:p>
          <a:p>
            <a:r>
              <a:rPr lang="en-US" sz="1700">
                <a:latin typeface="Calibri" charset="0"/>
                <a:cs typeface="Gill Sans" charset="0"/>
              </a:rPr>
              <a:t>Src</a:t>
            </a:r>
          </a:p>
        </p:txBody>
      </p:sp>
      <p:sp>
        <p:nvSpPr>
          <p:cNvPr id="52238" name="Rectangle 14"/>
          <p:cNvSpPr>
            <a:spLocks/>
          </p:cNvSpPr>
          <p:nvPr/>
        </p:nvSpPr>
        <p:spPr bwMode="auto">
          <a:xfrm>
            <a:off x="5372100" y="5354638"/>
            <a:ext cx="57785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5535613" y="5332413"/>
            <a:ext cx="2905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latin typeface="Calibri" charset="0"/>
                <a:cs typeface="Gill Sans" charset="0"/>
              </a:rPr>
              <a:t>IP</a:t>
            </a:r>
          </a:p>
          <a:p>
            <a:r>
              <a:rPr lang="en-US" sz="1700">
                <a:latin typeface="Calibri" charset="0"/>
                <a:cs typeface="Gill Sans" charset="0"/>
              </a:rPr>
              <a:t>Dst</a:t>
            </a:r>
          </a:p>
        </p:txBody>
      </p:sp>
      <p:sp>
        <p:nvSpPr>
          <p:cNvPr id="52240" name="Rectangle 16"/>
          <p:cNvSpPr>
            <a:spLocks/>
          </p:cNvSpPr>
          <p:nvPr/>
        </p:nvSpPr>
        <p:spPr bwMode="auto">
          <a:xfrm>
            <a:off x="6540500" y="5354638"/>
            <a:ext cx="5588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2241" name="Rectangle 17"/>
          <p:cNvSpPr>
            <a:spLocks/>
          </p:cNvSpPr>
          <p:nvPr/>
        </p:nvSpPr>
        <p:spPr bwMode="auto">
          <a:xfrm>
            <a:off x="6623050" y="5332413"/>
            <a:ext cx="3730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latin typeface="Calibri" charset="0"/>
                <a:cs typeface="Gill Sans" charset="0"/>
              </a:rPr>
              <a:t>IP</a:t>
            </a:r>
          </a:p>
          <a:p>
            <a:r>
              <a:rPr lang="en-US" sz="1700">
                <a:latin typeface="Calibri" charset="0"/>
                <a:cs typeface="Gill Sans" charset="0"/>
              </a:rPr>
              <a:t>Prot</a:t>
            </a:r>
          </a:p>
        </p:txBody>
      </p:sp>
      <p:sp>
        <p:nvSpPr>
          <p:cNvPr id="52242" name="Rectangle 18"/>
          <p:cNvSpPr>
            <a:spLocks/>
          </p:cNvSpPr>
          <p:nvPr/>
        </p:nvSpPr>
        <p:spPr bwMode="auto">
          <a:xfrm>
            <a:off x="7099300" y="5354638"/>
            <a:ext cx="6985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2243" name="Rectangle 19"/>
          <p:cNvSpPr>
            <a:spLocks/>
          </p:cNvSpPr>
          <p:nvPr/>
        </p:nvSpPr>
        <p:spPr bwMode="auto">
          <a:xfrm>
            <a:off x="7199313" y="5332413"/>
            <a:ext cx="4587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latin typeface="Calibri" charset="0"/>
                <a:cs typeface="Gill Sans" charset="0"/>
              </a:rPr>
              <a:t>L4</a:t>
            </a:r>
          </a:p>
          <a:p>
            <a:r>
              <a:rPr lang="en-US" sz="1700">
                <a:latin typeface="Calibri" charset="0"/>
                <a:cs typeface="Gill Sans" charset="0"/>
              </a:rPr>
              <a:t>sport</a:t>
            </a:r>
          </a:p>
        </p:txBody>
      </p:sp>
      <p:sp>
        <p:nvSpPr>
          <p:cNvPr id="52244" name="Rectangle 20"/>
          <p:cNvSpPr>
            <a:spLocks/>
          </p:cNvSpPr>
          <p:nvPr/>
        </p:nvSpPr>
        <p:spPr bwMode="auto">
          <a:xfrm>
            <a:off x="7807325" y="5354638"/>
            <a:ext cx="6985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2245" name="Rectangle 21"/>
          <p:cNvSpPr>
            <a:spLocks/>
          </p:cNvSpPr>
          <p:nvPr/>
        </p:nvSpPr>
        <p:spPr bwMode="auto">
          <a:xfrm>
            <a:off x="7888288" y="5332413"/>
            <a:ext cx="4873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latin typeface="Calibri" charset="0"/>
                <a:cs typeface="Gill Sans" charset="0"/>
              </a:rPr>
              <a:t>L4</a:t>
            </a:r>
          </a:p>
          <a:p>
            <a:r>
              <a:rPr lang="en-US" sz="1700">
                <a:latin typeface="Calibri" charset="0"/>
                <a:cs typeface="Gill Sans" charset="0"/>
              </a:rPr>
              <a:t>dport</a:t>
            </a:r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2247" name="Rectangle 23"/>
          <p:cNvSpPr>
            <a:spLocks/>
          </p:cNvSpPr>
          <p:nvPr/>
        </p:nvSpPr>
        <p:spPr bwMode="auto">
          <a:xfrm>
            <a:off x="1127125" y="1892300"/>
            <a:ext cx="4111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charset="0"/>
                <a:cs typeface="Gill Sans" charset="0"/>
              </a:rPr>
              <a:t>Rule</a:t>
            </a:r>
          </a:p>
        </p:txBody>
      </p:sp>
      <p:sp>
        <p:nvSpPr>
          <p:cNvPr id="52248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2249" name="Rectangle 25"/>
          <p:cNvSpPr>
            <a:spLocks/>
          </p:cNvSpPr>
          <p:nvPr/>
        </p:nvSpPr>
        <p:spPr bwMode="auto">
          <a:xfrm>
            <a:off x="2405063" y="1892300"/>
            <a:ext cx="598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charset="0"/>
                <a:cs typeface="Gill Sans" charset="0"/>
              </a:rPr>
              <a:t>Action</a:t>
            </a:r>
          </a:p>
        </p:txBody>
      </p:sp>
      <p:sp>
        <p:nvSpPr>
          <p:cNvPr id="52250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2251" name="Rectangle 27"/>
          <p:cNvSpPr>
            <a:spLocks/>
          </p:cNvSpPr>
          <p:nvPr/>
        </p:nvSpPr>
        <p:spPr bwMode="auto">
          <a:xfrm>
            <a:off x="3998913" y="1892300"/>
            <a:ext cx="4556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charset="0"/>
                <a:cs typeface="Gill Sans" charset="0"/>
              </a:rPr>
              <a:t>Stats</a:t>
            </a:r>
          </a:p>
        </p:txBody>
      </p:sp>
      <p:sp>
        <p:nvSpPr>
          <p:cNvPr id="52252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57188" indent="-330200">
              <a:buFontTx/>
              <a:buAutoNum type="arabicPeriod"/>
            </a:pPr>
            <a:r>
              <a:rPr lang="en-US" sz="2200" dirty="0">
                <a:latin typeface="Calibri" charset="0"/>
                <a:cs typeface="Gill Sans" charset="0"/>
              </a:rPr>
              <a:t>Forward packet to zero or more ports</a:t>
            </a:r>
          </a:p>
          <a:p>
            <a:pPr marL="357188" indent="-330200">
              <a:buFontTx/>
              <a:buAutoNum type="arabicPeriod"/>
            </a:pPr>
            <a:r>
              <a:rPr lang="en-US" sz="2200" dirty="0">
                <a:latin typeface="Calibri" charset="0"/>
                <a:cs typeface="Gill Sans" charset="0"/>
              </a:rPr>
              <a:t>Encapsulate and forward to controller</a:t>
            </a:r>
          </a:p>
          <a:p>
            <a:pPr marL="357188" indent="-330200">
              <a:buFontTx/>
              <a:buAutoNum type="arabicPeriod"/>
            </a:pPr>
            <a:r>
              <a:rPr lang="en-US" sz="2200" dirty="0">
                <a:latin typeface="Calibri" charset="0"/>
                <a:cs typeface="Gill Sans" charset="0"/>
              </a:rPr>
              <a:t>Send to normal processing pipeline</a:t>
            </a:r>
          </a:p>
          <a:p>
            <a:pPr marL="357188" indent="-330200">
              <a:buFontTx/>
              <a:buAutoNum type="arabicPeriod"/>
            </a:pPr>
            <a:r>
              <a:rPr lang="en-US" sz="2200" dirty="0">
                <a:latin typeface="Calibri" charset="0"/>
                <a:cs typeface="Gill Sans" charset="0"/>
              </a:rPr>
              <a:t>Modify Fields</a:t>
            </a:r>
          </a:p>
          <a:p>
            <a:pPr marL="357188" indent="-330200">
              <a:buFontTx/>
              <a:buAutoNum type="arabicPeriod"/>
            </a:pPr>
            <a:r>
              <a:rPr lang="en-US" sz="2200" dirty="0">
                <a:solidFill>
                  <a:schemeClr val="hlink"/>
                </a:solidFill>
                <a:latin typeface="Calibri" charset="0"/>
                <a:cs typeface="Gill Sans" charset="0"/>
              </a:rPr>
              <a:t>Any extensions you add!</a:t>
            </a:r>
          </a:p>
        </p:txBody>
      </p:sp>
      <p:sp>
        <p:nvSpPr>
          <p:cNvPr id="52253" name="Rectangle 29"/>
          <p:cNvSpPr>
            <a:spLocks/>
          </p:cNvSpPr>
          <p:nvPr/>
        </p:nvSpPr>
        <p:spPr bwMode="auto">
          <a:xfrm>
            <a:off x="928688" y="5999163"/>
            <a:ext cx="2903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000">
                <a:latin typeface="Calibri" charset="0"/>
                <a:cs typeface="Gill Sans" charset="0"/>
              </a:rPr>
              <a:t>+ mask what fields to match</a:t>
            </a:r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785813" y="2455863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2256" name="Rectangle 32"/>
          <p:cNvSpPr>
            <a:spLocks/>
          </p:cNvSpPr>
          <p:nvPr/>
        </p:nvSpPr>
        <p:spPr bwMode="auto">
          <a:xfrm>
            <a:off x="3830638" y="2625725"/>
            <a:ext cx="3044825" cy="384175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2257" name="Rectangle 33"/>
          <p:cNvSpPr>
            <a:spLocks/>
          </p:cNvSpPr>
          <p:nvPr/>
        </p:nvSpPr>
        <p:spPr bwMode="auto">
          <a:xfrm>
            <a:off x="3973513" y="2649538"/>
            <a:ext cx="25892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200">
                <a:latin typeface="Calibri" charset="0"/>
                <a:cs typeface="Gill Sans" charset="0"/>
              </a:rPr>
              <a:t>Packet + byte counters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2262" name="Rectangle 4"/>
          <p:cNvSpPr>
            <a:spLocks/>
          </p:cNvSpPr>
          <p:nvPr/>
        </p:nvSpPr>
        <p:spPr bwMode="auto">
          <a:xfrm>
            <a:off x="2157413" y="5354638"/>
            <a:ext cx="60325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2263" name="Rectangle 5"/>
          <p:cNvSpPr>
            <a:spLocks/>
          </p:cNvSpPr>
          <p:nvPr/>
        </p:nvSpPr>
        <p:spPr bwMode="auto">
          <a:xfrm>
            <a:off x="2262188" y="5348288"/>
            <a:ext cx="4778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latin typeface="Calibri" charset="0"/>
                <a:cs typeface="Gill Sans" charset="0"/>
              </a:rPr>
              <a:t>VLAN</a:t>
            </a:r>
          </a:p>
          <a:p>
            <a:r>
              <a:rPr lang="en-US" sz="1700">
                <a:latin typeface="Calibri" charset="0"/>
                <a:cs typeface="Gill Sans" charset="0"/>
              </a:rPr>
              <a:t>pcp</a:t>
            </a:r>
          </a:p>
        </p:txBody>
      </p:sp>
      <p:sp>
        <p:nvSpPr>
          <p:cNvPr id="52264" name="Rectangle 14"/>
          <p:cNvSpPr>
            <a:spLocks/>
          </p:cNvSpPr>
          <p:nvPr/>
        </p:nvSpPr>
        <p:spPr bwMode="auto">
          <a:xfrm>
            <a:off x="5956300" y="5354638"/>
            <a:ext cx="57785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charset="0"/>
            </a:endParaRPr>
          </a:p>
        </p:txBody>
      </p:sp>
      <p:sp>
        <p:nvSpPr>
          <p:cNvPr id="52265" name="Rectangle 15"/>
          <p:cNvSpPr>
            <a:spLocks/>
          </p:cNvSpPr>
          <p:nvPr/>
        </p:nvSpPr>
        <p:spPr bwMode="auto">
          <a:xfrm>
            <a:off x="6119813" y="5332413"/>
            <a:ext cx="317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latin typeface="Calibri" charset="0"/>
                <a:cs typeface="Gill Sans" charset="0"/>
              </a:rPr>
              <a:t>IP</a:t>
            </a:r>
          </a:p>
          <a:p>
            <a:r>
              <a:rPr lang="en-US" sz="1700">
                <a:latin typeface="Calibri" charset="0"/>
                <a:cs typeface="Gill Sans" charset="0"/>
              </a:rPr>
              <a:t>ToS</a:t>
            </a:r>
          </a:p>
        </p:txBody>
      </p:sp>
    </p:spTree>
    <p:extLst>
      <p:ext uri="{BB962C8B-B14F-4D97-AF65-F5344CB8AC3E}">
        <p14:creationId xmlns:p14="http://schemas.microsoft.com/office/powerpoint/2010/main" xmlns="" val="3186384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900">
                <a:latin typeface="Calibri" charset="0"/>
              </a:rPr>
              <a:t>Examples</a:t>
            </a:r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563563" y="1346200"/>
            <a:ext cx="895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charset="0"/>
                <a:cs typeface="Gill Sans" charset="0"/>
              </a:rPr>
              <a:t>Switching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685800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87388" y="1878013"/>
            <a:ext cx="7483475" cy="571500"/>
            <a:chOff x="0" y="0"/>
            <a:chExt cx="6704" cy="512"/>
          </a:xfrm>
        </p:grpSpPr>
        <p:sp>
          <p:nvSpPr>
            <p:cNvPr id="54358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59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Switch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Port</a:t>
              </a:r>
            </a:p>
          </p:txBody>
        </p:sp>
        <p:sp>
          <p:nvSpPr>
            <p:cNvPr id="54360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61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MAC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src</a:t>
              </a:r>
            </a:p>
          </p:txBody>
        </p:sp>
        <p:sp>
          <p:nvSpPr>
            <p:cNvPr id="54362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63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MAC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dst</a:t>
              </a:r>
            </a:p>
          </p:txBody>
        </p:sp>
        <p:sp>
          <p:nvSpPr>
            <p:cNvPr id="54364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65" name="Rectangle 1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Eth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type</a:t>
              </a:r>
            </a:p>
          </p:txBody>
        </p:sp>
        <p:sp>
          <p:nvSpPr>
            <p:cNvPr id="54366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67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VLAN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ID</a:t>
              </a:r>
            </a:p>
          </p:txBody>
        </p:sp>
        <p:sp>
          <p:nvSpPr>
            <p:cNvPr id="54368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69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IP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Src</a:t>
              </a:r>
            </a:p>
          </p:txBody>
        </p:sp>
        <p:sp>
          <p:nvSpPr>
            <p:cNvPr id="54370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71" name="Rectangle 1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IP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Dst</a:t>
              </a:r>
            </a:p>
          </p:txBody>
        </p:sp>
        <p:sp>
          <p:nvSpPr>
            <p:cNvPr id="54372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73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IP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Prot</a:t>
              </a:r>
            </a:p>
          </p:txBody>
        </p:sp>
        <p:sp>
          <p:nvSpPr>
            <p:cNvPr id="54374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75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TCP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sport</a:t>
              </a:r>
            </a:p>
          </p:txBody>
        </p:sp>
        <p:sp>
          <p:nvSpPr>
            <p:cNvPr id="54376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77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TCP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dport</a:t>
              </a:r>
            </a:p>
          </p:txBody>
        </p:sp>
        <p:sp>
          <p:nvSpPr>
            <p:cNvPr id="54378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79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Action</a:t>
              </a:r>
            </a:p>
          </p:txBody>
        </p:sp>
      </p:grpSp>
      <p:sp>
        <p:nvSpPr>
          <p:cNvPr id="54277" name="Rectangle 27"/>
          <p:cNvSpPr>
            <a:spLocks/>
          </p:cNvSpPr>
          <p:nvPr/>
        </p:nvSpPr>
        <p:spPr bwMode="auto">
          <a:xfrm>
            <a:off x="1346200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4278" name="Rectangle 28"/>
          <p:cNvSpPr>
            <a:spLocks/>
          </p:cNvSpPr>
          <p:nvPr/>
        </p:nvSpPr>
        <p:spPr bwMode="auto">
          <a:xfrm>
            <a:off x="1943100" y="2525713"/>
            <a:ext cx="11350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00:1f:..</a:t>
            </a:r>
          </a:p>
        </p:txBody>
      </p:sp>
      <p:sp>
        <p:nvSpPr>
          <p:cNvPr id="54279" name="Rectangle 29"/>
          <p:cNvSpPr>
            <a:spLocks/>
          </p:cNvSpPr>
          <p:nvPr/>
        </p:nvSpPr>
        <p:spPr bwMode="auto">
          <a:xfrm>
            <a:off x="2667000" y="2546350"/>
            <a:ext cx="661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4280" name="Rectangle 30"/>
          <p:cNvSpPr>
            <a:spLocks/>
          </p:cNvSpPr>
          <p:nvPr/>
        </p:nvSpPr>
        <p:spPr bwMode="auto">
          <a:xfrm>
            <a:off x="3328988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4281" name="Rectangle 31"/>
          <p:cNvSpPr>
            <a:spLocks/>
          </p:cNvSpPr>
          <p:nvPr/>
        </p:nvSpPr>
        <p:spPr bwMode="auto">
          <a:xfrm>
            <a:off x="3989388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4282" name="Rectangle 32"/>
          <p:cNvSpPr>
            <a:spLocks/>
          </p:cNvSpPr>
          <p:nvPr/>
        </p:nvSpPr>
        <p:spPr bwMode="auto">
          <a:xfrm>
            <a:off x="4649788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4283" name="Rectangle 33"/>
          <p:cNvSpPr>
            <a:spLocks/>
          </p:cNvSpPr>
          <p:nvPr/>
        </p:nvSpPr>
        <p:spPr bwMode="auto">
          <a:xfrm>
            <a:off x="5319713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4284" name="Rectangle 34"/>
          <p:cNvSpPr>
            <a:spLocks/>
          </p:cNvSpPr>
          <p:nvPr/>
        </p:nvSpPr>
        <p:spPr bwMode="auto">
          <a:xfrm>
            <a:off x="5980113" y="2546350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4285" name="Rectangle 35"/>
          <p:cNvSpPr>
            <a:spLocks/>
          </p:cNvSpPr>
          <p:nvPr/>
        </p:nvSpPr>
        <p:spPr bwMode="auto">
          <a:xfrm>
            <a:off x="6642100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4286" name="Rectangle 36"/>
          <p:cNvSpPr>
            <a:spLocks/>
          </p:cNvSpPr>
          <p:nvPr/>
        </p:nvSpPr>
        <p:spPr bwMode="auto">
          <a:xfrm>
            <a:off x="7400925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port6</a:t>
            </a:r>
          </a:p>
        </p:txBody>
      </p:sp>
      <p:sp>
        <p:nvSpPr>
          <p:cNvPr id="54287" name="Rectangle 37"/>
          <p:cNvSpPr>
            <a:spLocks/>
          </p:cNvSpPr>
          <p:nvPr/>
        </p:nvSpPr>
        <p:spPr bwMode="auto">
          <a:xfrm>
            <a:off x="565150" y="3070225"/>
            <a:ext cx="13890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charset="0"/>
                <a:cs typeface="Gill Sans" charset="0"/>
              </a:rPr>
              <a:t>Flow Switching</a:t>
            </a:r>
          </a:p>
        </p:txBody>
      </p:sp>
      <p:sp>
        <p:nvSpPr>
          <p:cNvPr id="54288" name="Rectangle 38"/>
          <p:cNvSpPr>
            <a:spLocks/>
          </p:cNvSpPr>
          <p:nvPr/>
        </p:nvSpPr>
        <p:spPr bwMode="auto">
          <a:xfrm>
            <a:off x="685800" y="4224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port3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87388" y="3557588"/>
            <a:ext cx="7483475" cy="571500"/>
            <a:chOff x="0" y="0"/>
            <a:chExt cx="6704" cy="512"/>
          </a:xfrm>
        </p:grpSpPr>
        <p:sp>
          <p:nvSpPr>
            <p:cNvPr id="54336" name="Rectangle 40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37" name="Rectangle 41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Switch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Port</a:t>
              </a:r>
            </a:p>
          </p:txBody>
        </p:sp>
        <p:sp>
          <p:nvSpPr>
            <p:cNvPr id="54338" name="Rectangle 42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39" name="Rectangle 43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MAC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src</a:t>
              </a:r>
            </a:p>
          </p:txBody>
        </p:sp>
        <p:sp>
          <p:nvSpPr>
            <p:cNvPr id="54340" name="Rectangle 44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41" name="Rectangle 45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MAC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dst</a:t>
              </a:r>
            </a:p>
          </p:txBody>
        </p:sp>
        <p:sp>
          <p:nvSpPr>
            <p:cNvPr id="54342" name="Rectangle 46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43" name="Rectangle 47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Eth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type</a:t>
              </a:r>
            </a:p>
          </p:txBody>
        </p:sp>
        <p:sp>
          <p:nvSpPr>
            <p:cNvPr id="54344" name="Rectangle 48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45" name="Rectangle 49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VLAN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ID</a:t>
              </a:r>
            </a:p>
          </p:txBody>
        </p:sp>
        <p:sp>
          <p:nvSpPr>
            <p:cNvPr id="54346" name="Rectangle 50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47" name="Rectangle 51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IP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Src</a:t>
              </a:r>
            </a:p>
          </p:txBody>
        </p:sp>
        <p:sp>
          <p:nvSpPr>
            <p:cNvPr id="54348" name="Rectangle 52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49" name="Rectangle 53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IP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Dst</a:t>
              </a:r>
            </a:p>
          </p:txBody>
        </p:sp>
        <p:sp>
          <p:nvSpPr>
            <p:cNvPr id="54350" name="Rectangle 54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51" name="Rectangle 55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IP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Prot</a:t>
              </a:r>
            </a:p>
          </p:txBody>
        </p:sp>
        <p:sp>
          <p:nvSpPr>
            <p:cNvPr id="54352" name="Rectangle 56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53" name="Rectangle 57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TCP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sport</a:t>
              </a:r>
            </a:p>
          </p:txBody>
        </p:sp>
        <p:sp>
          <p:nvSpPr>
            <p:cNvPr id="54354" name="Rectangle 58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55" name="Rectangle 59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TCP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dport</a:t>
              </a:r>
            </a:p>
          </p:txBody>
        </p:sp>
        <p:sp>
          <p:nvSpPr>
            <p:cNvPr id="54356" name="Rectangle 60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57" name="Rectangle 61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Action</a:t>
              </a:r>
            </a:p>
          </p:txBody>
        </p:sp>
      </p:grpSp>
      <p:sp>
        <p:nvSpPr>
          <p:cNvPr id="54290" name="Rectangle 62"/>
          <p:cNvSpPr>
            <a:spLocks/>
          </p:cNvSpPr>
          <p:nvPr/>
        </p:nvSpPr>
        <p:spPr bwMode="auto">
          <a:xfrm>
            <a:off x="1346200" y="4224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00:20..</a:t>
            </a:r>
          </a:p>
        </p:txBody>
      </p:sp>
      <p:sp>
        <p:nvSpPr>
          <p:cNvPr id="54291" name="Rectangle 63"/>
          <p:cNvSpPr>
            <a:spLocks/>
          </p:cNvSpPr>
          <p:nvPr/>
        </p:nvSpPr>
        <p:spPr bwMode="auto">
          <a:xfrm>
            <a:off x="2039938" y="4224338"/>
            <a:ext cx="8683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00:1f..</a:t>
            </a:r>
          </a:p>
        </p:txBody>
      </p:sp>
      <p:sp>
        <p:nvSpPr>
          <p:cNvPr id="54292" name="Rectangle 64"/>
          <p:cNvSpPr>
            <a:spLocks/>
          </p:cNvSpPr>
          <p:nvPr/>
        </p:nvSpPr>
        <p:spPr bwMode="auto">
          <a:xfrm>
            <a:off x="2667000" y="4224338"/>
            <a:ext cx="6619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0800</a:t>
            </a:r>
          </a:p>
        </p:txBody>
      </p:sp>
      <p:sp>
        <p:nvSpPr>
          <p:cNvPr id="54293" name="Rectangle 65"/>
          <p:cNvSpPr>
            <a:spLocks/>
          </p:cNvSpPr>
          <p:nvPr/>
        </p:nvSpPr>
        <p:spPr bwMode="auto">
          <a:xfrm>
            <a:off x="3328988" y="4224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vlan1</a:t>
            </a:r>
          </a:p>
        </p:txBody>
      </p:sp>
      <p:sp>
        <p:nvSpPr>
          <p:cNvPr id="54294" name="Rectangle 66"/>
          <p:cNvSpPr>
            <a:spLocks/>
          </p:cNvSpPr>
          <p:nvPr/>
        </p:nvSpPr>
        <p:spPr bwMode="auto">
          <a:xfrm>
            <a:off x="3989388" y="4224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1.2.3.4</a:t>
            </a:r>
          </a:p>
        </p:txBody>
      </p:sp>
      <p:sp>
        <p:nvSpPr>
          <p:cNvPr id="54295" name="Rectangle 67"/>
          <p:cNvSpPr>
            <a:spLocks/>
          </p:cNvSpPr>
          <p:nvPr/>
        </p:nvSpPr>
        <p:spPr bwMode="auto">
          <a:xfrm>
            <a:off x="4686300" y="4224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5.6.7.8</a:t>
            </a:r>
          </a:p>
        </p:txBody>
      </p:sp>
      <p:sp>
        <p:nvSpPr>
          <p:cNvPr id="54296" name="Rectangle 68"/>
          <p:cNvSpPr>
            <a:spLocks/>
          </p:cNvSpPr>
          <p:nvPr/>
        </p:nvSpPr>
        <p:spPr bwMode="auto">
          <a:xfrm>
            <a:off x="5548313" y="4224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4</a:t>
            </a:r>
          </a:p>
        </p:txBody>
      </p:sp>
      <p:sp>
        <p:nvSpPr>
          <p:cNvPr id="54297" name="Rectangle 69"/>
          <p:cNvSpPr>
            <a:spLocks/>
          </p:cNvSpPr>
          <p:nvPr/>
        </p:nvSpPr>
        <p:spPr bwMode="auto">
          <a:xfrm>
            <a:off x="5980113" y="4224338"/>
            <a:ext cx="6619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17264</a:t>
            </a:r>
          </a:p>
        </p:txBody>
      </p:sp>
      <p:sp>
        <p:nvSpPr>
          <p:cNvPr id="54298" name="Rectangle 70"/>
          <p:cNvSpPr>
            <a:spLocks/>
          </p:cNvSpPr>
          <p:nvPr/>
        </p:nvSpPr>
        <p:spPr bwMode="auto">
          <a:xfrm>
            <a:off x="6642100" y="4224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80</a:t>
            </a:r>
          </a:p>
        </p:txBody>
      </p:sp>
      <p:sp>
        <p:nvSpPr>
          <p:cNvPr id="54299" name="Rectangle 71"/>
          <p:cNvSpPr>
            <a:spLocks/>
          </p:cNvSpPr>
          <p:nvPr/>
        </p:nvSpPr>
        <p:spPr bwMode="auto">
          <a:xfrm>
            <a:off x="7400925" y="4224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port6</a:t>
            </a:r>
          </a:p>
        </p:txBody>
      </p:sp>
      <p:sp>
        <p:nvSpPr>
          <p:cNvPr id="54300" name="Rectangle 72"/>
          <p:cNvSpPr>
            <a:spLocks/>
          </p:cNvSpPr>
          <p:nvPr/>
        </p:nvSpPr>
        <p:spPr bwMode="auto">
          <a:xfrm>
            <a:off x="561975" y="4730750"/>
            <a:ext cx="728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charset="0"/>
                <a:cs typeface="Gill Sans" charset="0"/>
              </a:rPr>
              <a:t>Firewall</a:t>
            </a:r>
          </a:p>
        </p:txBody>
      </p:sp>
      <p:sp>
        <p:nvSpPr>
          <p:cNvPr id="54301" name="Rectangle 73"/>
          <p:cNvSpPr>
            <a:spLocks/>
          </p:cNvSpPr>
          <p:nvPr/>
        </p:nvSpPr>
        <p:spPr bwMode="auto">
          <a:xfrm>
            <a:off x="685800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687388" y="5272088"/>
            <a:ext cx="7483475" cy="571500"/>
            <a:chOff x="0" y="0"/>
            <a:chExt cx="6704" cy="512"/>
          </a:xfrm>
        </p:grpSpPr>
        <p:sp>
          <p:nvSpPr>
            <p:cNvPr id="54314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15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Switch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Port</a:t>
              </a:r>
            </a:p>
          </p:txBody>
        </p:sp>
        <p:sp>
          <p:nvSpPr>
            <p:cNvPr id="54316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17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MAC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src</a:t>
              </a:r>
            </a:p>
          </p:txBody>
        </p:sp>
        <p:sp>
          <p:nvSpPr>
            <p:cNvPr id="54318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19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MAC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dst</a:t>
              </a:r>
            </a:p>
          </p:txBody>
        </p:sp>
        <p:sp>
          <p:nvSpPr>
            <p:cNvPr id="54320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21" name="Rectangle 8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Eth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type</a:t>
              </a:r>
            </a:p>
          </p:txBody>
        </p:sp>
        <p:sp>
          <p:nvSpPr>
            <p:cNvPr id="54322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23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VLAN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ID</a:t>
              </a:r>
            </a:p>
          </p:txBody>
        </p:sp>
        <p:sp>
          <p:nvSpPr>
            <p:cNvPr id="54324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25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IP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Src</a:t>
              </a:r>
            </a:p>
          </p:txBody>
        </p:sp>
        <p:sp>
          <p:nvSpPr>
            <p:cNvPr id="54326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27" name="Rectangle 8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IP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Dst</a:t>
              </a:r>
            </a:p>
          </p:txBody>
        </p:sp>
        <p:sp>
          <p:nvSpPr>
            <p:cNvPr id="54328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29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IP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Prot</a:t>
              </a:r>
            </a:p>
          </p:txBody>
        </p:sp>
        <p:sp>
          <p:nvSpPr>
            <p:cNvPr id="54330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31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TCP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sport</a:t>
              </a:r>
            </a:p>
          </p:txBody>
        </p:sp>
        <p:sp>
          <p:nvSpPr>
            <p:cNvPr id="54332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33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TCP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dport</a:t>
              </a:r>
            </a:p>
          </p:txBody>
        </p:sp>
        <p:sp>
          <p:nvSpPr>
            <p:cNvPr id="54334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4335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Action</a:t>
              </a:r>
            </a:p>
          </p:txBody>
        </p:sp>
      </p:grpSp>
      <p:sp>
        <p:nvSpPr>
          <p:cNvPr id="54303" name="Rectangle 97"/>
          <p:cNvSpPr>
            <a:spLocks/>
          </p:cNvSpPr>
          <p:nvPr/>
        </p:nvSpPr>
        <p:spPr bwMode="auto">
          <a:xfrm>
            <a:off x="1346200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4304" name="Rectangle 98"/>
          <p:cNvSpPr>
            <a:spLocks/>
          </p:cNvSpPr>
          <p:nvPr/>
        </p:nvSpPr>
        <p:spPr bwMode="auto">
          <a:xfrm>
            <a:off x="1774825" y="5938838"/>
            <a:ext cx="11334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4305" name="Rectangle 99"/>
          <p:cNvSpPr>
            <a:spLocks/>
          </p:cNvSpPr>
          <p:nvPr/>
        </p:nvSpPr>
        <p:spPr bwMode="auto">
          <a:xfrm>
            <a:off x="2667000" y="5938838"/>
            <a:ext cx="6619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4306" name="Rectangle 100"/>
          <p:cNvSpPr>
            <a:spLocks/>
          </p:cNvSpPr>
          <p:nvPr/>
        </p:nvSpPr>
        <p:spPr bwMode="auto">
          <a:xfrm>
            <a:off x="3328988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4307" name="Rectangle 101"/>
          <p:cNvSpPr>
            <a:spLocks/>
          </p:cNvSpPr>
          <p:nvPr/>
        </p:nvSpPr>
        <p:spPr bwMode="auto">
          <a:xfrm>
            <a:off x="3989388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4308" name="Rectangle 102"/>
          <p:cNvSpPr>
            <a:spLocks/>
          </p:cNvSpPr>
          <p:nvPr/>
        </p:nvSpPr>
        <p:spPr bwMode="auto">
          <a:xfrm>
            <a:off x="4649788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4309" name="Rectangle 103"/>
          <p:cNvSpPr>
            <a:spLocks/>
          </p:cNvSpPr>
          <p:nvPr/>
        </p:nvSpPr>
        <p:spPr bwMode="auto">
          <a:xfrm>
            <a:off x="5319713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4310" name="Rectangle 104"/>
          <p:cNvSpPr>
            <a:spLocks/>
          </p:cNvSpPr>
          <p:nvPr/>
        </p:nvSpPr>
        <p:spPr bwMode="auto">
          <a:xfrm>
            <a:off x="5980113" y="5938838"/>
            <a:ext cx="6619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4311" name="Rectangle 105"/>
          <p:cNvSpPr>
            <a:spLocks/>
          </p:cNvSpPr>
          <p:nvPr/>
        </p:nvSpPr>
        <p:spPr bwMode="auto">
          <a:xfrm>
            <a:off x="6642100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22</a:t>
            </a:r>
          </a:p>
        </p:txBody>
      </p:sp>
      <p:sp>
        <p:nvSpPr>
          <p:cNvPr id="54312" name="Rectangle 106"/>
          <p:cNvSpPr>
            <a:spLocks/>
          </p:cNvSpPr>
          <p:nvPr/>
        </p:nvSpPr>
        <p:spPr bwMode="auto">
          <a:xfrm>
            <a:off x="7400925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xmlns="" val="3019572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900">
                <a:latin typeface="Calibri" charset="0"/>
              </a:rPr>
              <a:t>Examples</a:t>
            </a:r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563563" y="1346200"/>
            <a:ext cx="722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charset="0"/>
                <a:cs typeface="Gill Sans" charset="0"/>
              </a:rPr>
              <a:t>Routing</a:t>
            </a:r>
          </a:p>
        </p:txBody>
      </p:sp>
      <p:sp>
        <p:nvSpPr>
          <p:cNvPr id="56323" name="Rectangle 3"/>
          <p:cNvSpPr>
            <a:spLocks/>
          </p:cNvSpPr>
          <p:nvPr/>
        </p:nvSpPr>
        <p:spPr bwMode="auto">
          <a:xfrm>
            <a:off x="685800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87388" y="1878013"/>
            <a:ext cx="7483475" cy="571500"/>
            <a:chOff x="0" y="0"/>
            <a:chExt cx="6704" cy="512"/>
          </a:xfrm>
        </p:grpSpPr>
        <p:sp>
          <p:nvSpPr>
            <p:cNvPr id="56371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72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Switch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Port</a:t>
              </a:r>
            </a:p>
          </p:txBody>
        </p:sp>
        <p:sp>
          <p:nvSpPr>
            <p:cNvPr id="56373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74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MAC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src</a:t>
              </a:r>
            </a:p>
          </p:txBody>
        </p:sp>
        <p:sp>
          <p:nvSpPr>
            <p:cNvPr id="56375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76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MAC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dst</a:t>
              </a:r>
            </a:p>
          </p:txBody>
        </p:sp>
        <p:sp>
          <p:nvSpPr>
            <p:cNvPr id="56377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78" name="Rectangle 1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Eth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type</a:t>
              </a:r>
            </a:p>
          </p:txBody>
        </p:sp>
        <p:sp>
          <p:nvSpPr>
            <p:cNvPr id="56379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80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VLAN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ID</a:t>
              </a:r>
            </a:p>
          </p:txBody>
        </p:sp>
        <p:sp>
          <p:nvSpPr>
            <p:cNvPr id="56381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82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IP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Src</a:t>
              </a:r>
            </a:p>
          </p:txBody>
        </p:sp>
        <p:sp>
          <p:nvSpPr>
            <p:cNvPr id="56383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84" name="Rectangle 1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IP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Dst</a:t>
              </a:r>
            </a:p>
          </p:txBody>
        </p:sp>
        <p:sp>
          <p:nvSpPr>
            <p:cNvPr id="56385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86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IP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Prot</a:t>
              </a:r>
            </a:p>
          </p:txBody>
        </p:sp>
        <p:sp>
          <p:nvSpPr>
            <p:cNvPr id="56387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88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TCP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sport</a:t>
              </a:r>
            </a:p>
          </p:txBody>
        </p:sp>
        <p:sp>
          <p:nvSpPr>
            <p:cNvPr id="56389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90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TCP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dport</a:t>
              </a:r>
            </a:p>
          </p:txBody>
        </p:sp>
        <p:sp>
          <p:nvSpPr>
            <p:cNvPr id="56391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92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Action</a:t>
              </a:r>
            </a:p>
          </p:txBody>
        </p:sp>
      </p:grpSp>
      <p:sp>
        <p:nvSpPr>
          <p:cNvPr id="56325" name="Rectangle 27"/>
          <p:cNvSpPr>
            <a:spLocks/>
          </p:cNvSpPr>
          <p:nvPr/>
        </p:nvSpPr>
        <p:spPr bwMode="auto">
          <a:xfrm>
            <a:off x="1346200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6326" name="Rectangle 28"/>
          <p:cNvSpPr>
            <a:spLocks/>
          </p:cNvSpPr>
          <p:nvPr/>
        </p:nvSpPr>
        <p:spPr bwMode="auto">
          <a:xfrm>
            <a:off x="1774825" y="2546350"/>
            <a:ext cx="11334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6327" name="Rectangle 29"/>
          <p:cNvSpPr>
            <a:spLocks/>
          </p:cNvSpPr>
          <p:nvPr/>
        </p:nvSpPr>
        <p:spPr bwMode="auto">
          <a:xfrm>
            <a:off x="2667000" y="2546350"/>
            <a:ext cx="661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6328" name="Rectangle 30"/>
          <p:cNvSpPr>
            <a:spLocks/>
          </p:cNvSpPr>
          <p:nvPr/>
        </p:nvSpPr>
        <p:spPr bwMode="auto">
          <a:xfrm>
            <a:off x="3328988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6329" name="Rectangle 31"/>
          <p:cNvSpPr>
            <a:spLocks/>
          </p:cNvSpPr>
          <p:nvPr/>
        </p:nvSpPr>
        <p:spPr bwMode="auto">
          <a:xfrm>
            <a:off x="3989388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6330" name="Rectangle 32"/>
          <p:cNvSpPr>
            <a:spLocks/>
          </p:cNvSpPr>
          <p:nvPr/>
        </p:nvSpPr>
        <p:spPr bwMode="auto">
          <a:xfrm>
            <a:off x="4649788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5.6.7.8</a:t>
            </a:r>
          </a:p>
        </p:txBody>
      </p:sp>
      <p:sp>
        <p:nvSpPr>
          <p:cNvPr id="56331" name="Rectangle 33"/>
          <p:cNvSpPr>
            <a:spLocks/>
          </p:cNvSpPr>
          <p:nvPr/>
        </p:nvSpPr>
        <p:spPr bwMode="auto">
          <a:xfrm>
            <a:off x="5319713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6332" name="Rectangle 34"/>
          <p:cNvSpPr>
            <a:spLocks/>
          </p:cNvSpPr>
          <p:nvPr/>
        </p:nvSpPr>
        <p:spPr bwMode="auto">
          <a:xfrm>
            <a:off x="5980113" y="2546350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6333" name="Rectangle 35"/>
          <p:cNvSpPr>
            <a:spLocks/>
          </p:cNvSpPr>
          <p:nvPr/>
        </p:nvSpPr>
        <p:spPr bwMode="auto">
          <a:xfrm>
            <a:off x="6642100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6334" name="Rectangle 36"/>
          <p:cNvSpPr>
            <a:spLocks/>
          </p:cNvSpPr>
          <p:nvPr/>
        </p:nvSpPr>
        <p:spPr bwMode="auto">
          <a:xfrm>
            <a:off x="7400925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port6</a:t>
            </a:r>
          </a:p>
        </p:txBody>
      </p:sp>
      <p:sp>
        <p:nvSpPr>
          <p:cNvPr id="56335" name="Rectangle 37"/>
          <p:cNvSpPr>
            <a:spLocks/>
          </p:cNvSpPr>
          <p:nvPr/>
        </p:nvSpPr>
        <p:spPr bwMode="auto">
          <a:xfrm>
            <a:off x="565150" y="3070225"/>
            <a:ext cx="145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charset="0"/>
                <a:cs typeface="Gill Sans" charset="0"/>
              </a:rPr>
              <a:t>VLAN Switching</a:t>
            </a:r>
          </a:p>
        </p:txBody>
      </p:sp>
      <p:sp>
        <p:nvSpPr>
          <p:cNvPr id="56336" name="Rectangle 38"/>
          <p:cNvSpPr>
            <a:spLocks/>
          </p:cNvSpPr>
          <p:nvPr/>
        </p:nvSpPr>
        <p:spPr bwMode="auto">
          <a:xfrm>
            <a:off x="685800" y="4386263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87388" y="3557588"/>
            <a:ext cx="7483475" cy="571500"/>
            <a:chOff x="0" y="0"/>
            <a:chExt cx="6704" cy="512"/>
          </a:xfrm>
        </p:grpSpPr>
        <p:sp>
          <p:nvSpPr>
            <p:cNvPr id="56349" name="Rectangle 40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50" name="Rectangle 41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Switch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Port</a:t>
              </a:r>
            </a:p>
          </p:txBody>
        </p:sp>
        <p:sp>
          <p:nvSpPr>
            <p:cNvPr id="56351" name="Rectangle 42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52" name="Rectangle 43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MAC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src</a:t>
              </a:r>
            </a:p>
          </p:txBody>
        </p:sp>
        <p:sp>
          <p:nvSpPr>
            <p:cNvPr id="56353" name="Rectangle 44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54" name="Rectangle 45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MAC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dst</a:t>
              </a:r>
            </a:p>
          </p:txBody>
        </p:sp>
        <p:sp>
          <p:nvSpPr>
            <p:cNvPr id="56355" name="Rectangle 46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56" name="Rectangle 47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Eth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type</a:t>
              </a:r>
            </a:p>
          </p:txBody>
        </p:sp>
        <p:sp>
          <p:nvSpPr>
            <p:cNvPr id="56357" name="Rectangle 48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58" name="Rectangle 49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VLAN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ID</a:t>
              </a:r>
            </a:p>
          </p:txBody>
        </p:sp>
        <p:sp>
          <p:nvSpPr>
            <p:cNvPr id="56359" name="Rectangle 50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60" name="Rectangle 51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IP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Src</a:t>
              </a:r>
            </a:p>
          </p:txBody>
        </p:sp>
        <p:sp>
          <p:nvSpPr>
            <p:cNvPr id="56361" name="Rectangle 52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62" name="Rectangle 53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IP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Dst</a:t>
              </a:r>
            </a:p>
          </p:txBody>
        </p:sp>
        <p:sp>
          <p:nvSpPr>
            <p:cNvPr id="56363" name="Rectangle 54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64" name="Rectangle 55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IP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Prot</a:t>
              </a:r>
            </a:p>
          </p:txBody>
        </p:sp>
        <p:sp>
          <p:nvSpPr>
            <p:cNvPr id="56365" name="Rectangle 56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66" name="Rectangle 57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TCP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sport</a:t>
              </a:r>
            </a:p>
          </p:txBody>
        </p:sp>
        <p:sp>
          <p:nvSpPr>
            <p:cNvPr id="56367" name="Rectangle 58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68" name="Rectangle 59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TCP</a:t>
              </a:r>
            </a:p>
            <a:p>
              <a:r>
                <a:rPr lang="en-US" sz="1700">
                  <a:latin typeface="Calibri" charset="0"/>
                  <a:cs typeface="Gill Sans" charset="0"/>
                </a:rPr>
                <a:t>dport</a:t>
              </a:r>
            </a:p>
          </p:txBody>
        </p:sp>
        <p:sp>
          <p:nvSpPr>
            <p:cNvPr id="56369" name="Rectangle 60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6370" name="Rectangle 61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charset="0"/>
                  <a:cs typeface="Gill Sans" charset="0"/>
                </a:rPr>
                <a:t>Action</a:t>
              </a:r>
            </a:p>
          </p:txBody>
        </p:sp>
      </p:grpSp>
      <p:sp>
        <p:nvSpPr>
          <p:cNvPr id="56338" name="Rectangle 62"/>
          <p:cNvSpPr>
            <a:spLocks/>
          </p:cNvSpPr>
          <p:nvPr/>
        </p:nvSpPr>
        <p:spPr bwMode="auto">
          <a:xfrm>
            <a:off x="1346200" y="4386263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6339" name="Rectangle 64"/>
          <p:cNvSpPr>
            <a:spLocks/>
          </p:cNvSpPr>
          <p:nvPr/>
        </p:nvSpPr>
        <p:spPr bwMode="auto">
          <a:xfrm>
            <a:off x="2667000" y="4386263"/>
            <a:ext cx="661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6340" name="Rectangle 65"/>
          <p:cNvSpPr>
            <a:spLocks/>
          </p:cNvSpPr>
          <p:nvPr/>
        </p:nvSpPr>
        <p:spPr bwMode="auto">
          <a:xfrm>
            <a:off x="3311525" y="4341813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vlan1</a:t>
            </a:r>
          </a:p>
        </p:txBody>
      </p:sp>
      <p:sp>
        <p:nvSpPr>
          <p:cNvPr id="56341" name="Rectangle 66"/>
          <p:cNvSpPr>
            <a:spLocks/>
          </p:cNvSpPr>
          <p:nvPr/>
        </p:nvSpPr>
        <p:spPr bwMode="auto">
          <a:xfrm>
            <a:off x="3989388" y="4386263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6342" name="Rectangle 67"/>
          <p:cNvSpPr>
            <a:spLocks/>
          </p:cNvSpPr>
          <p:nvPr/>
        </p:nvSpPr>
        <p:spPr bwMode="auto">
          <a:xfrm>
            <a:off x="4686300" y="4386263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6343" name="Rectangle 68"/>
          <p:cNvSpPr>
            <a:spLocks/>
          </p:cNvSpPr>
          <p:nvPr/>
        </p:nvSpPr>
        <p:spPr bwMode="auto">
          <a:xfrm>
            <a:off x="5319713" y="4386263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6344" name="Rectangle 69"/>
          <p:cNvSpPr>
            <a:spLocks/>
          </p:cNvSpPr>
          <p:nvPr/>
        </p:nvSpPr>
        <p:spPr bwMode="auto">
          <a:xfrm>
            <a:off x="5980113" y="4386263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6345" name="Rectangle 70"/>
          <p:cNvSpPr>
            <a:spLocks/>
          </p:cNvSpPr>
          <p:nvPr/>
        </p:nvSpPr>
        <p:spPr bwMode="auto">
          <a:xfrm>
            <a:off x="6642100" y="4386263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*</a:t>
            </a:r>
          </a:p>
        </p:txBody>
      </p:sp>
      <p:sp>
        <p:nvSpPr>
          <p:cNvPr id="56346" name="Rectangle 71"/>
          <p:cNvSpPr>
            <a:spLocks/>
          </p:cNvSpPr>
          <p:nvPr/>
        </p:nvSpPr>
        <p:spPr bwMode="auto">
          <a:xfrm>
            <a:off x="7400925" y="4054475"/>
            <a:ext cx="66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port6, </a:t>
            </a:r>
          </a:p>
          <a:p>
            <a:r>
              <a:rPr lang="en-US" sz="1700">
                <a:latin typeface="Calibri" charset="0"/>
                <a:cs typeface="Gill Sans" charset="0"/>
              </a:rPr>
              <a:t>port7,</a:t>
            </a:r>
          </a:p>
          <a:p>
            <a:r>
              <a:rPr lang="en-US" sz="1700">
                <a:latin typeface="Calibri" charset="0"/>
                <a:cs typeface="Gill Sans" charset="0"/>
              </a:rPr>
              <a:t>port9</a:t>
            </a:r>
          </a:p>
        </p:txBody>
      </p:sp>
      <p:sp>
        <p:nvSpPr>
          <p:cNvPr id="56347" name="Rectangle 63"/>
          <p:cNvSpPr>
            <a:spLocks/>
          </p:cNvSpPr>
          <p:nvPr/>
        </p:nvSpPr>
        <p:spPr bwMode="auto">
          <a:xfrm>
            <a:off x="1939925" y="4351338"/>
            <a:ext cx="8683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charset="0"/>
                <a:cs typeface="Gill Sans" charset="0"/>
              </a:rPr>
              <a:t>00:1f..</a:t>
            </a:r>
          </a:p>
        </p:txBody>
      </p:sp>
    </p:spTree>
    <p:extLst>
      <p:ext uri="{BB962C8B-B14F-4D97-AF65-F5344CB8AC3E}">
        <p14:creationId xmlns:p14="http://schemas.microsoft.com/office/powerpoint/2010/main" xmlns="" val="1063011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465138" y="1785938"/>
            <a:ext cx="3892550" cy="457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88899" dir="3600021" algn="ctr" rotWithShape="0">
              <a:srgbClr val="000000">
                <a:alpha val="54999"/>
              </a:srgb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223838"/>
            <a:ext cx="7805737" cy="12223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300">
                <a:latin typeface="Calibri" charset="0"/>
              </a:rPr>
              <a:t>Centralized vs Distributed Control</a:t>
            </a:r>
            <a:br>
              <a:rPr lang="en-US" sz="4300">
                <a:latin typeface="Calibri" charset="0"/>
              </a:rPr>
            </a:br>
            <a:r>
              <a:rPr lang="en-US" sz="2000">
                <a:solidFill>
                  <a:srgbClr val="163F88"/>
                </a:solidFill>
                <a:latin typeface="Calibri" charset="0"/>
              </a:rPr>
              <a:t>Both models are possible with OpenFlow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770063"/>
            <a:ext cx="3759200" cy="554037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2700">
                <a:latin typeface="Calibri" charset="0"/>
              </a:rPr>
              <a:t>Centralized Control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027113" y="3429000"/>
            <a:ext cx="1358900" cy="465138"/>
            <a:chOff x="0" y="0"/>
            <a:chExt cx="1217" cy="416"/>
          </a:xfrm>
        </p:grpSpPr>
        <p:sp>
          <p:nvSpPr>
            <p:cNvPr id="58418" name="AutoShape 5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8419" name="Rectangle 6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>
                  <a:solidFill>
                    <a:srgbClr val="163F88"/>
                  </a:solidFill>
                  <a:latin typeface="Tahoma" charset="0"/>
                  <a:cs typeface="Tahoma" charset="0"/>
                  <a:sym typeface="Tahoma" charset="0"/>
                </a:rPr>
                <a:t>OpenFlow </a:t>
              </a:r>
            </a:p>
            <a:p>
              <a:pPr marL="38100"/>
              <a:r>
                <a:rPr lang="en-US" sz="1300">
                  <a:solidFill>
                    <a:srgbClr val="163F88"/>
                  </a:solidFill>
                  <a:latin typeface="Tahoma" charset="0"/>
                  <a:cs typeface="Tahoma" charset="0"/>
                  <a:sym typeface="Tahoma" charset="0"/>
                </a:rPr>
                <a:t>Switch</a:t>
              </a:r>
            </a:p>
          </p:txBody>
        </p:sp>
        <p:pic>
          <p:nvPicPr>
            <p:cNvPr id="58420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1795463" y="5589588"/>
            <a:ext cx="1357312" cy="465137"/>
            <a:chOff x="0" y="0"/>
            <a:chExt cx="1217" cy="416"/>
          </a:xfrm>
        </p:grpSpPr>
        <p:sp>
          <p:nvSpPr>
            <p:cNvPr id="58415" name="AutoShape 9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8416" name="Rectangle 10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>
                  <a:solidFill>
                    <a:srgbClr val="163F88"/>
                  </a:solidFill>
                  <a:latin typeface="Tahoma" charset="0"/>
                  <a:cs typeface="Tahoma" charset="0"/>
                  <a:sym typeface="Tahoma" charset="0"/>
                </a:rPr>
                <a:t>OpenFlow </a:t>
              </a:r>
            </a:p>
            <a:p>
              <a:pPr marL="38100"/>
              <a:r>
                <a:rPr lang="en-US" sz="1300">
                  <a:solidFill>
                    <a:srgbClr val="163F88"/>
                  </a:solidFill>
                  <a:latin typeface="Tahoma" charset="0"/>
                  <a:cs typeface="Tahoma" charset="0"/>
                  <a:sym typeface="Tahoma" charset="0"/>
                </a:rPr>
                <a:t>Switch</a:t>
              </a:r>
            </a:p>
          </p:txBody>
        </p:sp>
        <p:pic>
          <p:nvPicPr>
            <p:cNvPr id="58417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758825" y="4660900"/>
            <a:ext cx="1358900" cy="465138"/>
            <a:chOff x="0" y="0"/>
            <a:chExt cx="1217" cy="416"/>
          </a:xfrm>
        </p:grpSpPr>
        <p:sp>
          <p:nvSpPr>
            <p:cNvPr id="58412" name="AutoShape 13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8413" name="Rectangle 14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>
                  <a:solidFill>
                    <a:srgbClr val="163F88"/>
                  </a:solidFill>
                  <a:latin typeface="Tahoma" charset="0"/>
                  <a:cs typeface="Tahoma" charset="0"/>
                  <a:sym typeface="Tahoma" charset="0"/>
                </a:rPr>
                <a:t>OpenFlow </a:t>
              </a:r>
            </a:p>
            <a:p>
              <a:pPr marL="38100"/>
              <a:r>
                <a:rPr lang="en-US" sz="1300">
                  <a:solidFill>
                    <a:srgbClr val="163F88"/>
                  </a:solidFill>
                  <a:latin typeface="Tahoma" charset="0"/>
                  <a:cs typeface="Tahoma" charset="0"/>
                  <a:sym typeface="Tahoma" charset="0"/>
                </a:rPr>
                <a:t>Switch</a:t>
              </a:r>
            </a:p>
          </p:txBody>
        </p:sp>
        <p:pic>
          <p:nvPicPr>
            <p:cNvPr id="58414" name="Picture 1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3044825" y="2759075"/>
            <a:ext cx="911225" cy="911225"/>
            <a:chOff x="0" y="0"/>
            <a:chExt cx="816" cy="816"/>
          </a:xfrm>
        </p:grpSpPr>
        <p:pic>
          <p:nvPicPr>
            <p:cNvPr id="58411" name="Picture 1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376" name="Rectangle 18"/>
          <p:cNvSpPr>
            <a:spLocks/>
          </p:cNvSpPr>
          <p:nvPr/>
        </p:nvSpPr>
        <p:spPr bwMode="auto">
          <a:xfrm>
            <a:off x="2952750" y="2428875"/>
            <a:ext cx="938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charset="0"/>
                <a:cs typeface="Gill Sans" charset="0"/>
              </a:rPr>
              <a:t>Controller</a:t>
            </a:r>
          </a:p>
        </p:txBody>
      </p:sp>
      <p:sp>
        <p:nvSpPr>
          <p:cNvPr id="58377" name="Line 19"/>
          <p:cNvSpPr>
            <a:spLocks noChangeShapeType="1"/>
          </p:cNvSpPr>
          <p:nvPr/>
        </p:nvSpPr>
        <p:spPr bwMode="auto">
          <a:xfrm flipH="1">
            <a:off x="2390775" y="3328988"/>
            <a:ext cx="739775" cy="330200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20"/>
          <p:cNvSpPr>
            <a:spLocks noChangeShapeType="1"/>
          </p:cNvSpPr>
          <p:nvPr/>
        </p:nvSpPr>
        <p:spPr bwMode="auto">
          <a:xfrm flipH="1">
            <a:off x="2125663" y="3603625"/>
            <a:ext cx="1095375" cy="1290638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21"/>
          <p:cNvSpPr>
            <a:spLocks noChangeShapeType="1"/>
          </p:cNvSpPr>
          <p:nvPr/>
        </p:nvSpPr>
        <p:spPr bwMode="auto">
          <a:xfrm flipH="1">
            <a:off x="2976563" y="3678238"/>
            <a:ext cx="409575" cy="1836737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22"/>
          <p:cNvSpPr>
            <a:spLocks noChangeShapeType="1"/>
          </p:cNvSpPr>
          <p:nvPr/>
        </p:nvSpPr>
        <p:spPr bwMode="auto">
          <a:xfrm flipH="1">
            <a:off x="1357313" y="3902075"/>
            <a:ext cx="42862" cy="758825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Line 23"/>
          <p:cNvSpPr>
            <a:spLocks noChangeShapeType="1"/>
          </p:cNvSpPr>
          <p:nvPr/>
        </p:nvSpPr>
        <p:spPr bwMode="auto">
          <a:xfrm>
            <a:off x="2003425" y="3911600"/>
            <a:ext cx="673100" cy="16065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4" name="Rectangle 24"/>
          <p:cNvSpPr>
            <a:spLocks/>
          </p:cNvSpPr>
          <p:nvPr/>
        </p:nvSpPr>
        <p:spPr bwMode="auto">
          <a:xfrm>
            <a:off x="4795838" y="1785938"/>
            <a:ext cx="3892550" cy="457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88899" dir="3600021" algn="ctr" rotWithShape="0">
              <a:srgbClr val="000000">
                <a:alpha val="54999"/>
              </a:srgb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8383" name="Rectangle 25"/>
          <p:cNvSpPr>
            <a:spLocks/>
          </p:cNvSpPr>
          <p:nvPr/>
        </p:nvSpPr>
        <p:spPr bwMode="auto">
          <a:xfrm>
            <a:off x="4857750" y="1785938"/>
            <a:ext cx="37592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spcBef>
                <a:spcPts val="1688"/>
              </a:spcBef>
            </a:pPr>
            <a:r>
              <a:rPr lang="en-US" sz="2700">
                <a:latin typeface="Calibri" charset="0"/>
                <a:cs typeface="Gill Sans" charset="0"/>
              </a:rPr>
              <a:t>Distributed Control</a:t>
            </a:r>
          </a:p>
        </p:txBody>
      </p: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357813" y="3429000"/>
            <a:ext cx="1358900" cy="465138"/>
            <a:chOff x="0" y="0"/>
            <a:chExt cx="1217" cy="416"/>
          </a:xfrm>
        </p:grpSpPr>
        <p:sp>
          <p:nvSpPr>
            <p:cNvPr id="58408" name="AutoShape 27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8409" name="Rectangle 28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>
                  <a:solidFill>
                    <a:srgbClr val="163F88"/>
                  </a:solidFill>
                  <a:latin typeface="Tahoma" charset="0"/>
                  <a:cs typeface="Tahoma" charset="0"/>
                  <a:sym typeface="Tahoma" charset="0"/>
                </a:rPr>
                <a:t>OpenFlow </a:t>
              </a:r>
            </a:p>
            <a:p>
              <a:pPr marL="38100"/>
              <a:r>
                <a:rPr lang="en-US" sz="1300">
                  <a:solidFill>
                    <a:srgbClr val="163F88"/>
                  </a:solidFill>
                  <a:latin typeface="Tahoma" charset="0"/>
                  <a:cs typeface="Tahoma" charset="0"/>
                  <a:sym typeface="Tahoma" charset="0"/>
                </a:rPr>
                <a:t>Switch</a:t>
              </a:r>
            </a:p>
          </p:txBody>
        </p:sp>
        <p:pic>
          <p:nvPicPr>
            <p:cNvPr id="58410" name="Picture 2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6126163" y="5589588"/>
            <a:ext cx="1357312" cy="465137"/>
            <a:chOff x="0" y="0"/>
            <a:chExt cx="1217" cy="416"/>
          </a:xfrm>
        </p:grpSpPr>
        <p:sp>
          <p:nvSpPr>
            <p:cNvPr id="58405" name="AutoShape 31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8406" name="Rectangle 32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>
                  <a:solidFill>
                    <a:srgbClr val="163F88"/>
                  </a:solidFill>
                  <a:latin typeface="Tahoma" charset="0"/>
                  <a:cs typeface="Tahoma" charset="0"/>
                  <a:sym typeface="Tahoma" charset="0"/>
                </a:rPr>
                <a:t>OpenFlow </a:t>
              </a:r>
            </a:p>
            <a:p>
              <a:pPr marL="38100"/>
              <a:r>
                <a:rPr lang="en-US" sz="1300">
                  <a:solidFill>
                    <a:srgbClr val="163F88"/>
                  </a:solidFill>
                  <a:latin typeface="Tahoma" charset="0"/>
                  <a:cs typeface="Tahoma" charset="0"/>
                  <a:sym typeface="Tahoma" charset="0"/>
                </a:rPr>
                <a:t>Switch</a:t>
              </a:r>
            </a:p>
          </p:txBody>
        </p:sp>
        <p:pic>
          <p:nvPicPr>
            <p:cNvPr id="58407" name="Picture 3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5089525" y="4660900"/>
            <a:ext cx="1358900" cy="465138"/>
            <a:chOff x="0" y="0"/>
            <a:chExt cx="1217" cy="416"/>
          </a:xfrm>
        </p:grpSpPr>
        <p:sp>
          <p:nvSpPr>
            <p:cNvPr id="58402" name="AutoShape 35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8403" name="Rectangle 36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>
                  <a:solidFill>
                    <a:srgbClr val="163F88"/>
                  </a:solidFill>
                  <a:latin typeface="Tahoma" charset="0"/>
                  <a:cs typeface="Tahoma" charset="0"/>
                  <a:sym typeface="Tahoma" charset="0"/>
                </a:rPr>
                <a:t>OpenFlow </a:t>
              </a:r>
            </a:p>
            <a:p>
              <a:pPr marL="38100"/>
              <a:r>
                <a:rPr lang="en-US" sz="1300">
                  <a:solidFill>
                    <a:srgbClr val="163F88"/>
                  </a:solidFill>
                  <a:latin typeface="Tahoma" charset="0"/>
                  <a:cs typeface="Tahoma" charset="0"/>
                  <a:sym typeface="Tahoma" charset="0"/>
                </a:rPr>
                <a:t>Switch</a:t>
              </a:r>
            </a:p>
          </p:txBody>
        </p:sp>
        <p:pic>
          <p:nvPicPr>
            <p:cNvPr id="58404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6126163" y="2643188"/>
            <a:ext cx="677862" cy="669925"/>
            <a:chOff x="0" y="0"/>
            <a:chExt cx="608" cy="600"/>
          </a:xfrm>
        </p:grpSpPr>
        <p:pic>
          <p:nvPicPr>
            <p:cNvPr id="58401" name="Picture 3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388" name="Rectangle 40"/>
          <p:cNvSpPr>
            <a:spLocks/>
          </p:cNvSpPr>
          <p:nvPr/>
        </p:nvSpPr>
        <p:spPr bwMode="auto">
          <a:xfrm>
            <a:off x="5980113" y="2376488"/>
            <a:ext cx="7842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500">
                <a:latin typeface="Calibri" charset="0"/>
                <a:cs typeface="Gill Sans" charset="0"/>
              </a:rPr>
              <a:t>Controller</a:t>
            </a:r>
          </a:p>
        </p:txBody>
      </p:sp>
      <p:sp>
        <p:nvSpPr>
          <p:cNvPr id="58389" name="Line 41"/>
          <p:cNvSpPr>
            <a:spLocks noChangeShapeType="1"/>
          </p:cNvSpPr>
          <p:nvPr/>
        </p:nvSpPr>
        <p:spPr bwMode="auto">
          <a:xfrm flipH="1">
            <a:off x="6045200" y="3205163"/>
            <a:ext cx="185738" cy="192087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Line 42"/>
          <p:cNvSpPr>
            <a:spLocks noChangeShapeType="1"/>
          </p:cNvSpPr>
          <p:nvPr/>
        </p:nvSpPr>
        <p:spPr bwMode="auto">
          <a:xfrm flipH="1">
            <a:off x="5688013" y="3902075"/>
            <a:ext cx="42862" cy="758825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1" name="Line 43"/>
          <p:cNvSpPr>
            <a:spLocks noChangeShapeType="1"/>
          </p:cNvSpPr>
          <p:nvPr/>
        </p:nvSpPr>
        <p:spPr bwMode="auto">
          <a:xfrm>
            <a:off x="6330950" y="3911600"/>
            <a:ext cx="671513" cy="16065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2" name="Rectangle 44"/>
          <p:cNvSpPr>
            <a:spLocks/>
          </p:cNvSpPr>
          <p:nvPr/>
        </p:nvSpPr>
        <p:spPr bwMode="auto">
          <a:xfrm>
            <a:off x="6751638" y="3817938"/>
            <a:ext cx="782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500">
                <a:latin typeface="Calibri" charset="0"/>
                <a:cs typeface="Gill Sans" charset="0"/>
              </a:rPr>
              <a:t>Controller</a:t>
            </a:r>
          </a:p>
        </p:txBody>
      </p:sp>
      <p:sp>
        <p:nvSpPr>
          <p:cNvPr id="58393" name="Line 45"/>
          <p:cNvSpPr>
            <a:spLocks noChangeShapeType="1"/>
          </p:cNvSpPr>
          <p:nvPr/>
        </p:nvSpPr>
        <p:spPr bwMode="auto">
          <a:xfrm flipH="1">
            <a:off x="6426200" y="4430713"/>
            <a:ext cx="623888" cy="414337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7697788" y="5000625"/>
            <a:ext cx="677862" cy="669925"/>
            <a:chOff x="0" y="0"/>
            <a:chExt cx="608" cy="600"/>
          </a:xfrm>
        </p:grpSpPr>
        <p:pic>
          <p:nvPicPr>
            <p:cNvPr id="58400" name="Picture 4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395" name="Rectangle 48"/>
          <p:cNvSpPr>
            <a:spLocks/>
          </p:cNvSpPr>
          <p:nvPr/>
        </p:nvSpPr>
        <p:spPr bwMode="auto">
          <a:xfrm>
            <a:off x="7554913" y="4737100"/>
            <a:ext cx="7842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500">
                <a:latin typeface="Calibri" charset="0"/>
                <a:cs typeface="Gill Sans" charset="0"/>
              </a:rPr>
              <a:t>Controller</a:t>
            </a:r>
          </a:p>
        </p:txBody>
      </p:sp>
      <p:sp>
        <p:nvSpPr>
          <p:cNvPr id="58396" name="Line 49"/>
          <p:cNvSpPr>
            <a:spLocks noChangeShapeType="1"/>
          </p:cNvSpPr>
          <p:nvPr/>
        </p:nvSpPr>
        <p:spPr bwMode="auto">
          <a:xfrm flipH="1">
            <a:off x="7481888" y="5562600"/>
            <a:ext cx="319087" cy="257175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6911975" y="4054475"/>
            <a:ext cx="677863" cy="669925"/>
            <a:chOff x="0" y="0"/>
            <a:chExt cx="608" cy="600"/>
          </a:xfrm>
        </p:grpSpPr>
        <p:pic>
          <p:nvPicPr>
            <p:cNvPr id="58399" name="Picture 5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402993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465138" y="1785938"/>
            <a:ext cx="3892550" cy="457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88899" dir="3600021" algn="ctr" rotWithShape="0">
              <a:srgbClr val="000000">
                <a:alpha val="54999"/>
              </a:srgb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223838"/>
            <a:ext cx="7805737" cy="1222375"/>
          </a:xfrm>
        </p:spPr>
        <p:txBody>
          <a:bodyPr/>
          <a:lstStyle/>
          <a:p>
            <a:pPr eaLnBrk="1" hangingPunct="1"/>
            <a:r>
              <a:rPr lang="en-US" sz="4100">
                <a:latin typeface="Calibri" charset="0"/>
              </a:rPr>
              <a:t>Flow Routing vs. Aggregation</a:t>
            </a:r>
            <a:br>
              <a:rPr lang="en-US" sz="4100">
                <a:latin typeface="Calibri" charset="0"/>
              </a:rPr>
            </a:br>
            <a:r>
              <a:rPr lang="en-US" sz="2200">
                <a:solidFill>
                  <a:srgbClr val="163F88"/>
                </a:solidFill>
                <a:latin typeface="Calibri" charset="0"/>
              </a:rPr>
              <a:t>Both models are possible with OpenFlow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911350"/>
            <a:ext cx="3581400" cy="4365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Flow-Based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en-US" sz="2200">
              <a:latin typeface="Calibri" charset="0"/>
            </a:endParaRP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en-US" sz="2200">
                <a:latin typeface="Calibri" charset="0"/>
              </a:rPr>
              <a:t>Every flow is individually set up by controller</a:t>
            </a: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en-US" sz="2200">
                <a:latin typeface="Calibri" charset="0"/>
              </a:rPr>
              <a:t>Exact-match flow entries</a:t>
            </a: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en-US" sz="2200">
                <a:latin typeface="Calibri" charset="0"/>
              </a:rPr>
              <a:t>Flow table contains one entry per flow</a:t>
            </a: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en-US" sz="2200">
                <a:latin typeface="Calibri" charset="0"/>
              </a:rPr>
              <a:t>Good for fine grain control, e.g. campus networks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4795838" y="1785938"/>
            <a:ext cx="3892550" cy="457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88899" dir="3600021" algn="ctr" rotWithShape="0">
              <a:srgbClr val="000000">
                <a:alpha val="54999"/>
              </a:srgb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4929188" y="1911350"/>
            <a:ext cx="3581400" cy="436562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  <a:ea typeface="Gill Sans" charset="0"/>
                <a:cs typeface="Gill Sans" charset="0"/>
              </a:rPr>
              <a:t>  Aggregated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+mn-lt"/>
              <a:ea typeface="Gill Sans" charset="0"/>
              <a:cs typeface="Gill Sans" charset="0"/>
            </a:endParaRP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buSzPct val="125000"/>
              <a:buFont typeface="Gill Sans" charset="0"/>
              <a:buChar char="•"/>
              <a:defRPr/>
            </a:pPr>
            <a:r>
              <a:rPr lang="en-US" sz="2200" dirty="0">
                <a:latin typeface="+mn-lt"/>
                <a:ea typeface="Gill Sans" charset="0"/>
                <a:cs typeface="Gill Sans" charset="0"/>
              </a:rPr>
              <a:t>One flow entry covers large groups of flows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buSzPct val="125000"/>
              <a:buFont typeface="Gill Sans" charset="0"/>
              <a:buChar char="•"/>
              <a:defRPr/>
            </a:pPr>
            <a:r>
              <a:rPr lang="en-US" sz="2200" dirty="0">
                <a:latin typeface="+mn-lt"/>
                <a:ea typeface="Gill Sans" charset="0"/>
                <a:cs typeface="Gill Sans" charset="0"/>
              </a:rPr>
              <a:t>Wildcard flow entries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buSzPct val="125000"/>
              <a:buFont typeface="Gill Sans" charset="0"/>
              <a:buChar char="•"/>
              <a:defRPr/>
            </a:pPr>
            <a:r>
              <a:rPr lang="en-US" sz="2200" dirty="0">
                <a:latin typeface="+mn-lt"/>
                <a:ea typeface="Gill Sans" charset="0"/>
                <a:cs typeface="Gill Sans" charset="0"/>
              </a:rPr>
              <a:t>Flow table contains one entry per category of flows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buSzPct val="125000"/>
              <a:buFont typeface="Gill Sans" charset="0"/>
              <a:buChar char="•"/>
              <a:defRPr/>
            </a:pPr>
            <a:r>
              <a:rPr lang="en-US" sz="2200" dirty="0">
                <a:latin typeface="+mn-lt"/>
                <a:ea typeface="Gill Sans" charset="0"/>
                <a:cs typeface="Gill Sans" charset="0"/>
              </a:rPr>
              <a:t>Good for large number of flows, e.g. backbone</a:t>
            </a:r>
          </a:p>
        </p:txBody>
      </p:sp>
    </p:spTree>
    <p:extLst>
      <p:ext uri="{BB962C8B-B14F-4D97-AF65-F5344CB8AC3E}">
        <p14:creationId xmlns:p14="http://schemas.microsoft.com/office/powerpoint/2010/main" xmlns="" val="467309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465138" y="1785938"/>
            <a:ext cx="3892550" cy="457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88899" dir="3600021" algn="ctr" rotWithShape="0">
              <a:srgbClr val="000000">
                <a:alpha val="54999"/>
              </a:srgb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223838"/>
            <a:ext cx="7805737" cy="12223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700">
                <a:latin typeface="Calibri" charset="0"/>
              </a:rPr>
              <a:t>Reactive vs. Proactive (pre-populated)</a:t>
            </a:r>
            <a:br>
              <a:rPr lang="en-US" sz="3700">
                <a:latin typeface="Calibri" charset="0"/>
              </a:rPr>
            </a:br>
            <a:r>
              <a:rPr lang="en-US" sz="2400">
                <a:solidFill>
                  <a:srgbClr val="163F88"/>
                </a:solidFill>
                <a:latin typeface="Calibri" charset="0"/>
              </a:rPr>
              <a:t>Both models are possible with OpenFlow</a:t>
            </a:r>
            <a:endParaRPr lang="en-US" sz="2000">
              <a:solidFill>
                <a:srgbClr val="163F88"/>
              </a:solidFill>
              <a:latin typeface="Calibri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911350"/>
            <a:ext cx="3581400" cy="4365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SzPct val="125000"/>
              <a:buFont typeface="Arial" charset="0"/>
              <a:buNone/>
            </a:pPr>
            <a:r>
              <a:rPr lang="en-US" sz="2800">
                <a:latin typeface="Calibri" charset="0"/>
              </a:rPr>
              <a:t>Reactive</a:t>
            </a:r>
          </a:p>
          <a:p>
            <a:pPr eaLnBrk="1" hangingPunct="1">
              <a:spcBef>
                <a:spcPct val="0"/>
              </a:spcBef>
              <a:buSzPct val="125000"/>
              <a:buFont typeface="Arial" charset="0"/>
              <a:buNone/>
            </a:pPr>
            <a:endParaRPr lang="en-US" sz="2200">
              <a:latin typeface="Calibri" charset="0"/>
            </a:endParaRP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en-US" sz="2200">
                <a:latin typeface="Calibri" charset="0"/>
              </a:rPr>
              <a:t>First packet of flow triggers controller to insert flow entries</a:t>
            </a: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en-US" sz="2200">
                <a:latin typeface="Calibri" charset="0"/>
              </a:rPr>
              <a:t>Efficient use of flow table</a:t>
            </a: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en-US" sz="2200">
                <a:latin typeface="Calibri" charset="0"/>
              </a:rPr>
              <a:t>Every flow incurs small additional flow setup time</a:t>
            </a: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en-US" sz="2200">
                <a:latin typeface="Calibri" charset="0"/>
              </a:rPr>
              <a:t>If control connection lost, switch has limited utility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4795838" y="1785938"/>
            <a:ext cx="3892550" cy="457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88899" dir="3600021" algn="ctr" rotWithShape="0">
              <a:srgbClr val="000000">
                <a:alpha val="54999"/>
              </a:srgb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4929188" y="1911350"/>
            <a:ext cx="3581400" cy="436562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  <a:ea typeface="Gill Sans" charset="0"/>
                <a:cs typeface="Gill Sans" charset="0"/>
              </a:rPr>
              <a:t>Proactive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25000"/>
              <a:buFontTx/>
              <a:buChar char="•"/>
              <a:defRPr/>
            </a:pPr>
            <a:endParaRPr lang="en-US" sz="2200" dirty="0">
              <a:latin typeface="+mn-lt"/>
              <a:ea typeface="+mn-ea"/>
            </a:endParaRP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buSzPct val="125000"/>
              <a:buFont typeface="Gill Sans" charset="0"/>
              <a:buChar char="•"/>
              <a:defRPr/>
            </a:pPr>
            <a:r>
              <a:rPr lang="en-US" sz="2200" dirty="0">
                <a:latin typeface="+mn-lt"/>
                <a:ea typeface="Gill Sans" charset="0"/>
                <a:cs typeface="Gill Sans" charset="0"/>
              </a:rPr>
              <a:t>Controller pre-populates flow table in switch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buSzPct val="125000"/>
              <a:buFont typeface="Gill Sans" charset="0"/>
              <a:buChar char="•"/>
              <a:defRPr/>
            </a:pPr>
            <a:r>
              <a:rPr lang="en-US" sz="2200" dirty="0">
                <a:latin typeface="+mn-lt"/>
                <a:ea typeface="Gill Sans" charset="0"/>
                <a:cs typeface="Gill Sans" charset="0"/>
              </a:rPr>
              <a:t>Zero additional flow setup time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buSzPct val="125000"/>
              <a:buFont typeface="Gill Sans" charset="0"/>
              <a:buChar char="•"/>
              <a:defRPr/>
            </a:pPr>
            <a:r>
              <a:rPr lang="en-US" sz="2200" dirty="0">
                <a:latin typeface="+mn-lt"/>
                <a:ea typeface="Gill Sans" charset="0"/>
                <a:cs typeface="Gill Sans" charset="0"/>
              </a:rPr>
              <a:t>Loss of control connection does not disrupt traffic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buSzPct val="125000"/>
              <a:buFont typeface="Gill Sans" charset="0"/>
              <a:buChar char="•"/>
              <a:defRPr/>
            </a:pPr>
            <a:r>
              <a:rPr lang="en-US" sz="2200" dirty="0">
                <a:latin typeface="+mn-lt"/>
                <a:ea typeface="Gill Sans" charset="0"/>
                <a:cs typeface="Gill Sans" charset="0"/>
              </a:rPr>
              <a:t>Essentially requires aggregated (wildcard) rules</a:t>
            </a:r>
          </a:p>
        </p:txBody>
      </p:sp>
    </p:spTree>
    <p:extLst>
      <p:ext uri="{BB962C8B-B14F-4D97-AF65-F5344CB8AC3E}">
        <p14:creationId xmlns:p14="http://schemas.microsoft.com/office/powerpoint/2010/main" xmlns="" val="3982488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1.0.0 to 1.5.0 (1.6 not public yet)</a:t>
            </a:r>
          </a:p>
          <a:p>
            <a:endParaRPr lang="en-US" dirty="0" smtClean="0"/>
          </a:p>
          <a:p>
            <a:r>
              <a:rPr lang="en-US" dirty="0" smtClean="0"/>
              <a:t>Briefly introduce concepts in versions 1.0.0 to 1.2.0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related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are Control plane and data plane?</a:t>
            </a:r>
          </a:p>
          <a:p>
            <a:r>
              <a:rPr lang="en-US" dirty="0" smtClean="0"/>
              <a:t>Are they always together in a device historically?</a:t>
            </a:r>
          </a:p>
          <a:p>
            <a:r>
              <a:rPr lang="en-US" dirty="0" smtClean="0"/>
              <a:t>Why separate control?</a:t>
            </a:r>
          </a:p>
          <a:p>
            <a:pPr lvl="1"/>
            <a:r>
              <a:rPr lang="en-US" dirty="0" smtClean="0"/>
              <a:t>Rapid innovation: control independent of hardware</a:t>
            </a:r>
          </a:p>
          <a:p>
            <a:pPr lvl="1"/>
            <a:r>
              <a:rPr lang="en-US" dirty="0" smtClean="0"/>
              <a:t>Network wide view: possible to infer and reason about network behavior</a:t>
            </a:r>
          </a:p>
          <a:p>
            <a:pPr lvl="1"/>
            <a:r>
              <a:rPr lang="en-US" dirty="0" smtClean="0"/>
              <a:t>More flexibility: introducing new services rapidly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1.0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Ports and Port queues</a:t>
            </a:r>
          </a:p>
          <a:p>
            <a:r>
              <a:rPr lang="en-US" dirty="0" smtClean="0"/>
              <a:t>Flow table</a:t>
            </a:r>
          </a:p>
          <a:p>
            <a:r>
              <a:rPr lang="en-US" dirty="0" smtClean="0"/>
              <a:t>Packet matching</a:t>
            </a:r>
          </a:p>
          <a:p>
            <a:r>
              <a:rPr lang="en-US" dirty="0" smtClean="0"/>
              <a:t>Actions and packet forwarding</a:t>
            </a:r>
          </a:p>
          <a:p>
            <a:r>
              <a:rPr lang="en-US" dirty="0" smtClean="0"/>
              <a:t>Messaging between controller and switch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Flow Protocol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Controller-to-switch: from the controller to manage or inspect the switch state</a:t>
            </a:r>
          </a:p>
          <a:p>
            <a:pPr lvl="1"/>
            <a:r>
              <a:rPr lang="en-US" dirty="0" smtClean="0"/>
              <a:t>Features, </a:t>
            </a:r>
            <a:r>
              <a:rPr lang="en-US" dirty="0" err="1" smtClean="0"/>
              <a:t>config</a:t>
            </a:r>
            <a:r>
              <a:rPr lang="en-US" dirty="0" smtClean="0"/>
              <a:t>, modify state, read state, packet-out,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Asynchronous: send from switch without controller soliciting</a:t>
            </a:r>
          </a:p>
          <a:p>
            <a:pPr lvl="1"/>
            <a:r>
              <a:rPr lang="en-US" dirty="0" smtClean="0"/>
              <a:t>Packet-in, flow removed/expired, port status, error,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Symmetric: symmetric messages without solicitation in either direction</a:t>
            </a:r>
          </a:p>
          <a:p>
            <a:pPr lvl="1"/>
            <a:r>
              <a:rPr lang="en-US" dirty="0" smtClean="0"/>
              <a:t>Hello, Echo,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3115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1.1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flow tables</a:t>
            </a:r>
          </a:p>
          <a:p>
            <a:r>
              <a:rPr lang="en-US" dirty="0" smtClean="0"/>
              <a:t>Groups</a:t>
            </a:r>
          </a:p>
          <a:p>
            <a:r>
              <a:rPr lang="en-US" dirty="0" smtClean="0"/>
              <a:t>MPLS and VLAN tag support</a:t>
            </a:r>
          </a:p>
          <a:p>
            <a:r>
              <a:rPr lang="en-US" dirty="0" smtClean="0"/>
              <a:t>Virtual ports</a:t>
            </a:r>
          </a:p>
          <a:p>
            <a:r>
              <a:rPr lang="en-US" dirty="0" smtClean="0"/>
              <a:t>Controller connection failure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processing (in 1.1)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r>
              <a:rPr lang="en-US" dirty="0" smtClean="0"/>
              <a:t>A switch can have multiple flow tables that are matched in a pipeline fashion.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8410575" cy="23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70702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table packet processing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194" y="2667000"/>
            <a:ext cx="8747805" cy="2536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72401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table: entries and actions</a:t>
            </a:r>
          </a:p>
          <a:p>
            <a:pPr lvl="1"/>
            <a:r>
              <a:rPr lang="en-US" dirty="0" smtClean="0"/>
              <a:t>To refine flooding</a:t>
            </a:r>
          </a:p>
          <a:p>
            <a:pPr lvl="1"/>
            <a:r>
              <a:rPr lang="en-US" dirty="0" smtClean="0"/>
              <a:t>Support multicast</a:t>
            </a:r>
          </a:p>
          <a:p>
            <a:pPr lvl="1"/>
            <a:r>
              <a:rPr lang="en-US" dirty="0" smtClean="0"/>
              <a:t>As a base for rules that apply to multiple flows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62448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1.2.0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Extensible match support</a:t>
            </a:r>
          </a:p>
          <a:p>
            <a:r>
              <a:rPr lang="en-US" dirty="0" smtClean="0"/>
              <a:t>Extensible </a:t>
            </a:r>
            <a:r>
              <a:rPr lang="en-US" dirty="0" err="1" smtClean="0"/>
              <a:t>set_field</a:t>
            </a:r>
            <a:r>
              <a:rPr lang="en-US" dirty="0" smtClean="0"/>
              <a:t> packet-rewrite support</a:t>
            </a:r>
          </a:p>
          <a:p>
            <a:r>
              <a:rPr lang="en-US" dirty="0" smtClean="0"/>
              <a:t>IPv6</a:t>
            </a:r>
          </a:p>
          <a:p>
            <a:r>
              <a:rPr lang="en-US" dirty="0" smtClean="0"/>
              <a:t>Multiple controller enhancements</a:t>
            </a:r>
          </a:p>
          <a:p>
            <a:endParaRPr lang="en-US" dirty="0" smtClean="0"/>
          </a:p>
          <a:p>
            <a:r>
              <a:rPr lang="en-US" dirty="0" smtClean="0"/>
              <a:t>Later versions of </a:t>
            </a:r>
            <a:r>
              <a:rPr lang="en-US" dirty="0" err="1" smtClean="0"/>
              <a:t>Openflow</a:t>
            </a:r>
            <a:r>
              <a:rPr lang="en-US" dirty="0" smtClean="0"/>
              <a:t> specification supports more necessary functions.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Openflow</a:t>
            </a:r>
            <a:r>
              <a:rPr lang="en-US" dirty="0" smtClean="0"/>
              <a:t> is implemented in </a:t>
            </a:r>
            <a:r>
              <a:rPr lang="en-US" dirty="0" err="1" smtClean="0"/>
              <a:t>MiniNet</a:t>
            </a:r>
            <a:r>
              <a:rPr lang="en-US" dirty="0" smtClean="0"/>
              <a:t> (mininet.org), a simulation infrastructure.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Related resources</a:t>
            </a:r>
          </a:p>
          <a:p>
            <a:pPr lvl="1"/>
            <a:r>
              <a:rPr lang="en-US" dirty="0" smtClean="0"/>
              <a:t>Open Networking Foundation: </a:t>
            </a:r>
            <a:r>
              <a:rPr lang="en-US" dirty="0" smtClean="0">
                <a:hlinkClick r:id="rId2"/>
              </a:rPr>
              <a:t>https://www.opennetworking.org/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This lecture materials are based on various resources in the net, in particular this file</a:t>
            </a:r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https://www.clear.rice.edu/comp529/www/papers/tutorial_4.pdf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And book “Software Defined Networks A Comprehensive Approach” by Paul </a:t>
            </a:r>
            <a:r>
              <a:rPr lang="en-US" dirty="0" err="1" smtClean="0"/>
              <a:t>Goransson</a:t>
            </a:r>
            <a:r>
              <a:rPr lang="en-US" dirty="0" smtClean="0"/>
              <a:t> and Chuck Black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3181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</a:t>
            </a:r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600200"/>
            <a:ext cx="3962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Network elements has two components: </a:t>
            </a:r>
            <a:r>
              <a:rPr lang="en-US" dirty="0" err="1" smtClean="0"/>
              <a:t>OpenFlow</a:t>
            </a:r>
            <a:r>
              <a:rPr lang="en-US" dirty="0" smtClean="0"/>
              <a:t> client, forwarding hardware with flow tables.</a:t>
            </a:r>
          </a:p>
          <a:p>
            <a:r>
              <a:rPr lang="en-US" dirty="0" smtClean="0"/>
              <a:t>The SDN controller must implement the network OS functionality</a:t>
            </a:r>
          </a:p>
          <a:p>
            <a:pPr lvl="1"/>
            <a:r>
              <a:rPr lang="en-US" dirty="0" smtClean="0"/>
              <a:t>Provide abstraction to the upper layer</a:t>
            </a:r>
          </a:p>
          <a:p>
            <a:pPr lvl="1"/>
            <a:r>
              <a:rPr lang="en-US" dirty="0" smtClean="0"/>
              <a:t>Provide control to the underlying hardware</a:t>
            </a:r>
          </a:p>
          <a:p>
            <a:pPr lvl="1"/>
            <a:r>
              <a:rPr lang="en-US" dirty="0" smtClean="0"/>
              <a:t>Managing the resources</a:t>
            </a:r>
            <a:endParaRPr lang="en-US" dirty="0"/>
          </a:p>
        </p:txBody>
      </p:sp>
      <p:pic>
        <p:nvPicPr>
          <p:cNvPr id="4" name="Picture 2" descr="http://routercisco.com.mx/wp-content/uploads/2015/03/RACK-CIS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990600" y="5181600"/>
            <a:ext cx="571347" cy="644861"/>
          </a:xfrm>
          <a:prstGeom prst="rect">
            <a:avLst/>
          </a:prstGeom>
          <a:noFill/>
        </p:spPr>
      </p:pic>
      <p:pic>
        <p:nvPicPr>
          <p:cNvPr id="5" name="Picture 2" descr="http://routercisco.com.mx/wp-content/uploads/2015/03/RACK-CIS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752600" y="4191000"/>
            <a:ext cx="571347" cy="644861"/>
          </a:xfrm>
          <a:prstGeom prst="rect">
            <a:avLst/>
          </a:prstGeom>
          <a:noFill/>
        </p:spPr>
      </p:pic>
      <p:pic>
        <p:nvPicPr>
          <p:cNvPr id="6" name="Picture 2" descr="http://routercisco.com.mx/wp-content/uploads/2015/03/RACK-CIS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90800" y="5029200"/>
            <a:ext cx="571347" cy="644861"/>
          </a:xfrm>
          <a:prstGeom prst="rect">
            <a:avLst/>
          </a:prstGeom>
          <a:noFill/>
        </p:spPr>
      </p:pic>
      <p:pic>
        <p:nvPicPr>
          <p:cNvPr id="7" name="Picture 2" descr="http://routercisco.com.mx/wp-content/uploads/2015/03/RACK-CIS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752600" y="5791200"/>
            <a:ext cx="571347" cy="644861"/>
          </a:xfrm>
          <a:prstGeom prst="rect">
            <a:avLst/>
          </a:prstGeom>
          <a:noFill/>
        </p:spPr>
      </p:pic>
      <p:pic>
        <p:nvPicPr>
          <p:cNvPr id="8" name="Picture 2" descr="http://routercisco.com.mx/wp-content/uploads/2015/03/RACK-CIS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505200" y="4343400"/>
            <a:ext cx="571347" cy="644861"/>
          </a:xfrm>
          <a:prstGeom prst="rect">
            <a:avLst/>
          </a:prstGeom>
          <a:noFill/>
        </p:spPr>
      </p:pic>
      <p:cxnSp>
        <p:nvCxnSpPr>
          <p:cNvPr id="9" name="Straight Connector 8"/>
          <p:cNvCxnSpPr>
            <a:stCxn id="4" idx="0"/>
            <a:endCxn id="5" idx="3"/>
          </p:cNvCxnSpPr>
          <p:nvPr/>
        </p:nvCxnSpPr>
        <p:spPr>
          <a:xfrm flipV="1">
            <a:off x="1276273" y="4513431"/>
            <a:ext cx="476327" cy="668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7" idx="3"/>
          </p:cNvCxnSpPr>
          <p:nvPr/>
        </p:nvCxnSpPr>
        <p:spPr>
          <a:xfrm>
            <a:off x="1276273" y="5826461"/>
            <a:ext cx="476327" cy="2871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1"/>
            <a:endCxn id="6" idx="0"/>
          </p:cNvCxnSpPr>
          <p:nvPr/>
        </p:nvCxnSpPr>
        <p:spPr>
          <a:xfrm>
            <a:off x="2323947" y="4513431"/>
            <a:ext cx="552526" cy="515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2"/>
          </p:cNvCxnSpPr>
          <p:nvPr/>
        </p:nvCxnSpPr>
        <p:spPr>
          <a:xfrm flipV="1">
            <a:off x="2362200" y="5674061"/>
            <a:ext cx="514273" cy="4219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8" idx="2"/>
          </p:cNvCxnSpPr>
          <p:nvPr/>
        </p:nvCxnSpPr>
        <p:spPr>
          <a:xfrm flipV="1">
            <a:off x="3162147" y="4988261"/>
            <a:ext cx="628726" cy="3633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762000" y="1524000"/>
            <a:ext cx="3657600" cy="685800"/>
            <a:chOff x="5334000" y="1371600"/>
            <a:chExt cx="3657600" cy="6858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8382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8077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7772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7467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7162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6858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6553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6248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5943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5638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5334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App</a:t>
              </a:r>
            </a:p>
          </p:txBody>
        </p:sp>
      </p:grpSp>
      <p:grpSp>
        <p:nvGrpSpPr>
          <p:cNvPr id="26" name="Group 57"/>
          <p:cNvGrpSpPr>
            <a:grpSpLocks/>
          </p:cNvGrpSpPr>
          <p:nvPr/>
        </p:nvGrpSpPr>
        <p:grpSpPr bwMode="auto">
          <a:xfrm>
            <a:off x="1219200" y="2438400"/>
            <a:ext cx="2590800" cy="1295400"/>
            <a:chOff x="5791200" y="1828800"/>
            <a:chExt cx="2590800" cy="1295400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6553200" y="2286000"/>
              <a:ext cx="1219200" cy="8382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FFFFFF"/>
                  </a:solidFill>
                </a:rPr>
                <a:t>SDN controller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27" name="Group 52"/>
            <p:cNvGrpSpPr>
              <a:grpSpLocks/>
            </p:cNvGrpSpPr>
            <p:nvPr/>
          </p:nvGrpSpPr>
          <p:grpSpPr bwMode="auto">
            <a:xfrm>
              <a:off x="5791200" y="1828800"/>
              <a:ext cx="2590800" cy="369332"/>
              <a:chOff x="5867400" y="3200400"/>
              <a:chExt cx="2590800" cy="369332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5867400" y="3429000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6019800" y="3200400"/>
                <a:ext cx="2351926" cy="3693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 smtClean="0"/>
                  <a:t>Northbound </a:t>
                </a:r>
                <a:r>
                  <a:rPr lang="en-US" sz="1800" dirty="0"/>
                  <a:t>Interface</a:t>
                </a:r>
              </a:p>
            </p:txBody>
          </p:sp>
        </p:grpSp>
      </p:grpSp>
      <p:cxnSp>
        <p:nvCxnSpPr>
          <p:cNvPr id="35" name="Straight Connector 34"/>
          <p:cNvCxnSpPr/>
          <p:nvPr/>
        </p:nvCxnSpPr>
        <p:spPr>
          <a:xfrm>
            <a:off x="1371600" y="3962400"/>
            <a:ext cx="381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57400" y="3810000"/>
            <a:ext cx="1270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OpenFlow</a:t>
            </a:r>
            <a:endParaRPr lang="en-US" sz="2000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657600" y="4038600"/>
            <a:ext cx="381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controllers (NOS) .vs. 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Resources managed</a:t>
            </a:r>
          </a:p>
          <a:p>
            <a:pPr lvl="1"/>
            <a:r>
              <a:rPr lang="en-US" dirty="0" smtClean="0"/>
              <a:t>CPU, memory, disk, IO devices, etc</a:t>
            </a:r>
          </a:p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User programs that use the resources</a:t>
            </a:r>
          </a:p>
          <a:p>
            <a:r>
              <a:rPr lang="en-US" dirty="0" smtClean="0"/>
              <a:t>OS functionality (abstraction):</a:t>
            </a:r>
          </a:p>
          <a:p>
            <a:pPr lvl="1"/>
            <a:r>
              <a:rPr lang="en-US" dirty="0" smtClean="0"/>
              <a:t>CPU virtualization</a:t>
            </a:r>
          </a:p>
          <a:p>
            <a:pPr lvl="1"/>
            <a:r>
              <a:rPr lang="en-US" dirty="0" smtClean="0"/>
              <a:t>Memory virtualization</a:t>
            </a:r>
          </a:p>
          <a:p>
            <a:pPr lvl="1"/>
            <a:r>
              <a:rPr lang="en-US" dirty="0" smtClean="0"/>
              <a:t>IO virtualization</a:t>
            </a:r>
          </a:p>
          <a:p>
            <a:pPr lvl="1"/>
            <a:r>
              <a:rPr lang="en-US" dirty="0" smtClean="0"/>
              <a:t>File systems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Network 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Resources managed</a:t>
            </a:r>
          </a:p>
          <a:p>
            <a:pPr lvl="1"/>
            <a:r>
              <a:rPr lang="en-US" dirty="0" smtClean="0"/>
              <a:t>Connected switches/routers/NICs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Firewall, migration, network virtualization, NAT, TE, etc</a:t>
            </a:r>
          </a:p>
          <a:p>
            <a:r>
              <a:rPr lang="en-US" dirty="0" smtClean="0"/>
              <a:t>NOS functionality?</a:t>
            </a:r>
          </a:p>
          <a:p>
            <a:pPr lvl="1"/>
            <a:r>
              <a:rPr lang="en-US" dirty="0" smtClean="0"/>
              <a:t>Network abstraction – this is  a new thing that is not well understood.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related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OpenFlow</a:t>
            </a:r>
            <a:r>
              <a:rPr lang="en-US" dirty="0" smtClean="0"/>
              <a:t> SDN?</a:t>
            </a:r>
          </a:p>
          <a:p>
            <a:pPr lvl="1"/>
            <a:r>
              <a:rPr lang="en-US" dirty="0" smtClean="0"/>
              <a:t>No. </a:t>
            </a:r>
            <a:r>
              <a:rPr lang="en-US" dirty="0" err="1" smtClean="0"/>
              <a:t>OpenFlow</a:t>
            </a:r>
            <a:r>
              <a:rPr lang="en-US" dirty="0" smtClean="0"/>
              <a:t> is an API that is standardized between control plane and data plane. </a:t>
            </a:r>
            <a:r>
              <a:rPr lang="en-US" dirty="0" err="1" smtClean="0"/>
              <a:t>OpenFlow</a:t>
            </a:r>
            <a:r>
              <a:rPr lang="en-US" dirty="0" smtClean="0"/>
              <a:t> is </a:t>
            </a:r>
            <a:r>
              <a:rPr lang="en-US" dirty="0" smtClean="0"/>
              <a:t>one</a:t>
            </a:r>
            <a:r>
              <a:rPr lang="en-US" dirty="0" smtClean="0"/>
              <a:t> </a:t>
            </a:r>
            <a:r>
              <a:rPr lang="en-US" dirty="0" smtClean="0"/>
              <a:t>enabling technology for SDN. SDN may build over other enabling technology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Another approach for SDN is Network Function Virtualization (NFV).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“NOX: towards an Operating System to Networks”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NOS should present application programs with a centralized programming model</a:t>
            </a:r>
          </a:p>
          <a:p>
            <a:pPr lvl="1"/>
            <a:r>
              <a:rPr lang="en-US" dirty="0" smtClean="0"/>
              <a:t>Programs should be written in terms of high level abstractions, not low-level parameters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SDN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NOX/POX</a:t>
            </a:r>
          </a:p>
          <a:p>
            <a:r>
              <a:rPr lang="en-US" dirty="0" err="1" smtClean="0"/>
              <a:t>Ryu</a:t>
            </a:r>
            <a:endParaRPr lang="en-US" dirty="0" smtClean="0"/>
          </a:p>
          <a:p>
            <a:r>
              <a:rPr lang="en-US" dirty="0" smtClean="0"/>
              <a:t>Floodlight</a:t>
            </a:r>
          </a:p>
          <a:p>
            <a:r>
              <a:rPr lang="en-US" dirty="0" smtClean="0"/>
              <a:t>Pyretic</a:t>
            </a:r>
          </a:p>
          <a:p>
            <a:r>
              <a:rPr lang="en-US" dirty="0" smtClean="0"/>
              <a:t>Frenetic</a:t>
            </a:r>
          </a:p>
          <a:p>
            <a:r>
              <a:rPr lang="en-US" dirty="0" smtClean="0"/>
              <a:t>Open Daylight</a:t>
            </a:r>
          </a:p>
          <a:p>
            <a:r>
              <a:rPr lang="en-US" dirty="0" smtClean="0"/>
              <a:t>And many more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7526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Some artificial differences: language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More important differences: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API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Functionality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</a:t>
            </a:r>
            <a:r>
              <a:rPr lang="en-US" dirty="0" smtClean="0"/>
              <a:t>controller: NOX/POX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Originally developed by </a:t>
            </a:r>
            <a:r>
              <a:rPr lang="en-US" dirty="0" err="1" smtClean="0"/>
              <a:t>Nirica</a:t>
            </a:r>
            <a:endParaRPr lang="en-US" dirty="0" smtClean="0"/>
          </a:p>
          <a:p>
            <a:r>
              <a:rPr lang="en-US" dirty="0" smtClean="0"/>
              <a:t>NOX: C++ version; POX: python version</a:t>
            </a:r>
          </a:p>
          <a:p>
            <a:pPr lvl="1"/>
            <a:r>
              <a:rPr lang="en-US" dirty="0" err="1" smtClean="0"/>
              <a:t>Nox</a:t>
            </a:r>
            <a:r>
              <a:rPr lang="en-US" dirty="0" smtClean="0"/>
              <a:t> for performance; Pox for rapid prototyping.</a:t>
            </a:r>
          </a:p>
          <a:p>
            <a:r>
              <a:rPr lang="en-US" dirty="0" smtClean="0"/>
              <a:t>POX comes with </a:t>
            </a:r>
            <a:r>
              <a:rPr lang="en-US" dirty="0" err="1" smtClean="0"/>
              <a:t>Mininet</a:t>
            </a:r>
            <a:r>
              <a:rPr lang="en-US" dirty="0"/>
              <a:t> </a:t>
            </a:r>
            <a:r>
              <a:rPr lang="en-US" dirty="0" smtClean="0"/>
              <a:t>– the simulation infrastructure</a:t>
            </a:r>
          </a:p>
          <a:p>
            <a:r>
              <a:rPr lang="en-US" dirty="0" err="1" smtClean="0"/>
              <a:t>OpenFlow</a:t>
            </a:r>
            <a:r>
              <a:rPr lang="en-US" dirty="0" smtClean="0"/>
              <a:t> v.1.0</a:t>
            </a:r>
          </a:p>
          <a:p>
            <a:r>
              <a:rPr lang="en-US" dirty="0" smtClean="0"/>
              <a:t>Programming model:</a:t>
            </a:r>
          </a:p>
          <a:p>
            <a:pPr lvl="1"/>
            <a:r>
              <a:rPr lang="en-US" dirty="0" smtClean="0"/>
              <a:t>Controller registers for events (</a:t>
            </a:r>
            <a:r>
              <a:rPr lang="en-US" dirty="0" err="1" smtClean="0"/>
              <a:t>PacketIn</a:t>
            </a:r>
            <a:r>
              <a:rPr lang="en-US" dirty="0" smtClean="0"/>
              <a:t>, </a:t>
            </a:r>
            <a:r>
              <a:rPr lang="en-US" dirty="0" err="1" smtClean="0"/>
              <a:t>ConnectionUP</a:t>
            </a:r>
            <a:r>
              <a:rPr lang="en-US" dirty="0" smtClean="0"/>
              <a:t>, etc).</a:t>
            </a:r>
          </a:p>
          <a:p>
            <a:pPr lvl="1"/>
            <a:r>
              <a:rPr lang="en-US" dirty="0" smtClean="0"/>
              <a:t>Programmer write event handler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NOX/POX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FlowRemoved</a:t>
            </a:r>
            <a:endParaRPr lang="en-US" dirty="0" smtClean="0"/>
          </a:p>
          <a:p>
            <a:r>
              <a:rPr lang="en-US" dirty="0" err="1" smtClean="0"/>
              <a:t>ConnectionUP</a:t>
            </a:r>
            <a:endParaRPr lang="en-US" dirty="0"/>
          </a:p>
          <a:p>
            <a:r>
              <a:rPr lang="en-US" dirty="0" err="1" smtClean="0"/>
              <a:t>PacketIn</a:t>
            </a:r>
            <a:endParaRPr lang="en-US" dirty="0" smtClean="0"/>
          </a:p>
          <a:p>
            <a:r>
              <a:rPr lang="en-US" dirty="0" smtClean="0"/>
              <a:t>etc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1676400"/>
            <a:ext cx="441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User write event handlers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ConnectionUp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record in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database</a:t>
            </a:r>
            <a:r>
              <a:rPr lang="en-US" sz="3200" dirty="0" smtClean="0"/>
              <a:t>, </a:t>
            </a:r>
            <a:r>
              <a:rPr lang="en-US" sz="3200" dirty="0" err="1" smtClean="0"/>
              <a:t>PacketIn</a:t>
            </a:r>
            <a:r>
              <a:rPr lang="en-US" sz="3200" dirty="0" smtClean="0"/>
              <a:t>: compute the route, setup flow table along the path, etc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800600"/>
            <a:ext cx="663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Abstraction? Global view build from control program, fairly low level.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See lab3_controller.py for an example Pox controller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514600" y="3810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81600" y="3810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77000" y="3886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400" y="3810000"/>
            <a:ext cx="9428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10.0.0.1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91400" y="2895600"/>
            <a:ext cx="9428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10.0.0.2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91400" y="4953000"/>
            <a:ext cx="9428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10.0.0.3</a:t>
            </a:r>
            <a:endParaRPr lang="en-US" dirty="0"/>
          </a:p>
        </p:txBody>
      </p:sp>
      <p:cxnSp>
        <p:nvCxnSpPr>
          <p:cNvPr id="29" name="Straight Connector 28"/>
          <p:cNvCxnSpPr>
            <a:stCxn id="23" idx="3"/>
            <a:endCxn id="18" idx="2"/>
          </p:cNvCxnSpPr>
          <p:nvPr/>
        </p:nvCxnSpPr>
        <p:spPr>
          <a:xfrm>
            <a:off x="1476287" y="3994666"/>
            <a:ext cx="1038313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6"/>
            <a:endCxn id="19" idx="2"/>
          </p:cNvCxnSpPr>
          <p:nvPr/>
        </p:nvCxnSpPr>
        <p:spPr>
          <a:xfrm>
            <a:off x="2971800" y="40386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9" idx="6"/>
            <a:endCxn id="20" idx="2"/>
          </p:cNvCxnSpPr>
          <p:nvPr/>
        </p:nvCxnSpPr>
        <p:spPr>
          <a:xfrm>
            <a:off x="4343400" y="4038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6"/>
            <a:endCxn id="21" idx="2"/>
          </p:cNvCxnSpPr>
          <p:nvPr/>
        </p:nvCxnSpPr>
        <p:spPr>
          <a:xfrm>
            <a:off x="5638800" y="4038600"/>
            <a:ext cx="838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1" idx="7"/>
            <a:endCxn id="26" idx="1"/>
          </p:cNvCxnSpPr>
          <p:nvPr/>
        </p:nvCxnSpPr>
        <p:spPr>
          <a:xfrm rot="5400000" flipH="1" flipV="1">
            <a:off x="6692878" y="3254634"/>
            <a:ext cx="872889" cy="52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1" idx="5"/>
            <a:endCxn id="27" idx="1"/>
          </p:cNvCxnSpPr>
          <p:nvPr/>
        </p:nvCxnSpPr>
        <p:spPr>
          <a:xfrm rot="16200000" flipH="1">
            <a:off x="6698712" y="4444977"/>
            <a:ext cx="861221" cy="52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2886891" y="4232366"/>
            <a:ext cx="3737421" cy="577154"/>
          </a:xfrm>
          <a:custGeom>
            <a:avLst/>
            <a:gdLst>
              <a:gd name="connsiteX0" fmla="*/ 0 w 3737421"/>
              <a:gd name="connsiteY0" fmla="*/ 0 h 577154"/>
              <a:gd name="connsiteX1" fmla="*/ 39189 w 3737421"/>
              <a:gd name="connsiteY1" fmla="*/ 39188 h 577154"/>
              <a:gd name="connsiteX2" fmla="*/ 58783 w 3737421"/>
              <a:gd name="connsiteY2" fmla="*/ 58783 h 577154"/>
              <a:gd name="connsiteX3" fmla="*/ 84909 w 3737421"/>
              <a:gd name="connsiteY3" fmla="*/ 78377 h 577154"/>
              <a:gd name="connsiteX4" fmla="*/ 104503 w 3737421"/>
              <a:gd name="connsiteY4" fmla="*/ 91440 h 577154"/>
              <a:gd name="connsiteX5" fmla="*/ 156755 w 3737421"/>
              <a:gd name="connsiteY5" fmla="*/ 130628 h 577154"/>
              <a:gd name="connsiteX6" fmla="*/ 176349 w 3737421"/>
              <a:gd name="connsiteY6" fmla="*/ 150223 h 577154"/>
              <a:gd name="connsiteX7" fmla="*/ 222069 w 3737421"/>
              <a:gd name="connsiteY7" fmla="*/ 182880 h 577154"/>
              <a:gd name="connsiteX8" fmla="*/ 254726 w 3737421"/>
              <a:gd name="connsiteY8" fmla="*/ 209005 h 577154"/>
              <a:gd name="connsiteX9" fmla="*/ 274320 w 3737421"/>
              <a:gd name="connsiteY9" fmla="*/ 215537 h 577154"/>
              <a:gd name="connsiteX10" fmla="*/ 293915 w 3737421"/>
              <a:gd name="connsiteY10" fmla="*/ 228600 h 577154"/>
              <a:gd name="connsiteX11" fmla="*/ 320040 w 3737421"/>
              <a:gd name="connsiteY11" fmla="*/ 241663 h 577154"/>
              <a:gd name="connsiteX12" fmla="*/ 346166 w 3737421"/>
              <a:gd name="connsiteY12" fmla="*/ 261257 h 577154"/>
              <a:gd name="connsiteX13" fmla="*/ 372292 w 3737421"/>
              <a:gd name="connsiteY13" fmla="*/ 267788 h 577154"/>
              <a:gd name="connsiteX14" fmla="*/ 411480 w 3737421"/>
              <a:gd name="connsiteY14" fmla="*/ 280851 h 577154"/>
              <a:gd name="connsiteX15" fmla="*/ 515983 w 3737421"/>
              <a:gd name="connsiteY15" fmla="*/ 320040 h 577154"/>
              <a:gd name="connsiteX16" fmla="*/ 535578 w 3737421"/>
              <a:gd name="connsiteY16" fmla="*/ 326571 h 577154"/>
              <a:gd name="connsiteX17" fmla="*/ 568235 w 3737421"/>
              <a:gd name="connsiteY17" fmla="*/ 339634 h 577154"/>
              <a:gd name="connsiteX18" fmla="*/ 672738 w 3737421"/>
              <a:gd name="connsiteY18" fmla="*/ 359228 h 577154"/>
              <a:gd name="connsiteX19" fmla="*/ 698863 w 3737421"/>
              <a:gd name="connsiteY19" fmla="*/ 365760 h 577154"/>
              <a:gd name="connsiteX20" fmla="*/ 738052 w 3737421"/>
              <a:gd name="connsiteY20" fmla="*/ 372291 h 577154"/>
              <a:gd name="connsiteX21" fmla="*/ 790303 w 3737421"/>
              <a:gd name="connsiteY21" fmla="*/ 391885 h 577154"/>
              <a:gd name="connsiteX22" fmla="*/ 829492 w 3737421"/>
              <a:gd name="connsiteY22" fmla="*/ 398417 h 577154"/>
              <a:gd name="connsiteX23" fmla="*/ 849086 w 3737421"/>
              <a:gd name="connsiteY23" fmla="*/ 404948 h 577154"/>
              <a:gd name="connsiteX24" fmla="*/ 927463 w 3737421"/>
              <a:gd name="connsiteY24" fmla="*/ 418011 h 577154"/>
              <a:gd name="connsiteX25" fmla="*/ 1025435 w 3737421"/>
              <a:gd name="connsiteY25" fmla="*/ 431074 h 577154"/>
              <a:gd name="connsiteX26" fmla="*/ 1051560 w 3737421"/>
              <a:gd name="connsiteY26" fmla="*/ 437605 h 577154"/>
              <a:gd name="connsiteX27" fmla="*/ 1149532 w 3737421"/>
              <a:gd name="connsiteY27" fmla="*/ 450668 h 577154"/>
              <a:gd name="connsiteX28" fmla="*/ 1247503 w 3737421"/>
              <a:gd name="connsiteY28" fmla="*/ 463731 h 577154"/>
              <a:gd name="connsiteX29" fmla="*/ 1449978 w 3737421"/>
              <a:gd name="connsiteY29" fmla="*/ 476794 h 577154"/>
              <a:gd name="connsiteX30" fmla="*/ 1567543 w 3737421"/>
              <a:gd name="connsiteY30" fmla="*/ 489857 h 577154"/>
              <a:gd name="connsiteX31" fmla="*/ 1613263 w 3737421"/>
              <a:gd name="connsiteY31" fmla="*/ 496388 h 577154"/>
              <a:gd name="connsiteX32" fmla="*/ 1645920 w 3737421"/>
              <a:gd name="connsiteY32" fmla="*/ 502920 h 577154"/>
              <a:gd name="connsiteX33" fmla="*/ 1698172 w 3737421"/>
              <a:gd name="connsiteY33" fmla="*/ 509451 h 577154"/>
              <a:gd name="connsiteX34" fmla="*/ 1776549 w 3737421"/>
              <a:gd name="connsiteY34" fmla="*/ 522514 h 577154"/>
              <a:gd name="connsiteX35" fmla="*/ 1854926 w 3737421"/>
              <a:gd name="connsiteY35" fmla="*/ 535577 h 577154"/>
              <a:gd name="connsiteX36" fmla="*/ 1894115 w 3737421"/>
              <a:gd name="connsiteY36" fmla="*/ 542108 h 577154"/>
              <a:gd name="connsiteX37" fmla="*/ 1913709 w 3737421"/>
              <a:gd name="connsiteY37" fmla="*/ 548640 h 577154"/>
              <a:gd name="connsiteX38" fmla="*/ 2096589 w 3737421"/>
              <a:gd name="connsiteY38" fmla="*/ 561703 h 577154"/>
              <a:gd name="connsiteX39" fmla="*/ 2325189 w 3737421"/>
              <a:gd name="connsiteY39" fmla="*/ 574765 h 577154"/>
              <a:gd name="connsiteX40" fmla="*/ 2749732 w 3737421"/>
              <a:gd name="connsiteY40" fmla="*/ 568234 h 577154"/>
              <a:gd name="connsiteX41" fmla="*/ 2919549 w 3737421"/>
              <a:gd name="connsiteY41" fmla="*/ 561703 h 577154"/>
              <a:gd name="connsiteX42" fmla="*/ 2984863 w 3737421"/>
              <a:gd name="connsiteY42" fmla="*/ 555171 h 577154"/>
              <a:gd name="connsiteX43" fmla="*/ 3128555 w 3737421"/>
              <a:gd name="connsiteY43" fmla="*/ 548640 h 577154"/>
              <a:gd name="connsiteX44" fmla="*/ 3252652 w 3737421"/>
              <a:gd name="connsiteY44" fmla="*/ 542108 h 577154"/>
              <a:gd name="connsiteX45" fmla="*/ 3331029 w 3737421"/>
              <a:gd name="connsiteY45" fmla="*/ 522514 h 577154"/>
              <a:gd name="connsiteX46" fmla="*/ 3350623 w 3737421"/>
              <a:gd name="connsiteY46" fmla="*/ 515983 h 577154"/>
              <a:gd name="connsiteX47" fmla="*/ 3389812 w 3737421"/>
              <a:gd name="connsiteY47" fmla="*/ 496388 h 577154"/>
              <a:gd name="connsiteX48" fmla="*/ 3435532 w 3737421"/>
              <a:gd name="connsiteY48" fmla="*/ 476794 h 577154"/>
              <a:gd name="connsiteX49" fmla="*/ 3455126 w 3737421"/>
              <a:gd name="connsiteY49" fmla="*/ 463731 h 577154"/>
              <a:gd name="connsiteX50" fmla="*/ 3494315 w 3737421"/>
              <a:gd name="connsiteY50" fmla="*/ 444137 h 577154"/>
              <a:gd name="connsiteX51" fmla="*/ 3540035 w 3737421"/>
              <a:gd name="connsiteY51" fmla="*/ 411480 h 577154"/>
              <a:gd name="connsiteX52" fmla="*/ 3559629 w 3737421"/>
              <a:gd name="connsiteY52" fmla="*/ 398417 h 577154"/>
              <a:gd name="connsiteX53" fmla="*/ 3598818 w 3737421"/>
              <a:gd name="connsiteY53" fmla="*/ 352697 h 577154"/>
              <a:gd name="connsiteX54" fmla="*/ 3638006 w 3737421"/>
              <a:gd name="connsiteY54" fmla="*/ 320040 h 577154"/>
              <a:gd name="connsiteX55" fmla="*/ 3651069 w 3737421"/>
              <a:gd name="connsiteY55" fmla="*/ 293914 h 577154"/>
              <a:gd name="connsiteX56" fmla="*/ 3670663 w 3737421"/>
              <a:gd name="connsiteY56" fmla="*/ 267788 h 577154"/>
              <a:gd name="connsiteX57" fmla="*/ 3690258 w 3737421"/>
              <a:gd name="connsiteY57" fmla="*/ 222068 h 577154"/>
              <a:gd name="connsiteX58" fmla="*/ 3716383 w 3737421"/>
              <a:gd name="connsiteY58" fmla="*/ 163285 h 577154"/>
              <a:gd name="connsiteX59" fmla="*/ 3735978 w 3737421"/>
              <a:gd name="connsiteY59" fmla="*/ 124097 h 577154"/>
              <a:gd name="connsiteX60" fmla="*/ 3735978 w 3737421"/>
              <a:gd name="connsiteY60" fmla="*/ 84908 h 577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737421" h="577154">
                <a:moveTo>
                  <a:pt x="0" y="0"/>
                </a:moveTo>
                <a:lnTo>
                  <a:pt x="39189" y="39188"/>
                </a:lnTo>
                <a:cubicBezTo>
                  <a:pt x="45721" y="45720"/>
                  <a:pt x="51393" y="53241"/>
                  <a:pt x="58783" y="58783"/>
                </a:cubicBezTo>
                <a:cubicBezTo>
                  <a:pt x="67492" y="65314"/>
                  <a:pt x="76051" y="72050"/>
                  <a:pt x="84909" y="78377"/>
                </a:cubicBezTo>
                <a:cubicBezTo>
                  <a:pt x="91297" y="82940"/>
                  <a:pt x="98155" y="86823"/>
                  <a:pt x="104503" y="91440"/>
                </a:cubicBezTo>
                <a:cubicBezTo>
                  <a:pt x="122110" y="104245"/>
                  <a:pt x="141361" y="115233"/>
                  <a:pt x="156755" y="130628"/>
                </a:cubicBezTo>
                <a:cubicBezTo>
                  <a:pt x="163286" y="137160"/>
                  <a:pt x="169336" y="144212"/>
                  <a:pt x="176349" y="150223"/>
                </a:cubicBezTo>
                <a:cubicBezTo>
                  <a:pt x="207236" y="176698"/>
                  <a:pt x="194513" y="162213"/>
                  <a:pt x="222069" y="182880"/>
                </a:cubicBezTo>
                <a:cubicBezTo>
                  <a:pt x="233221" y="191244"/>
                  <a:pt x="242905" y="201617"/>
                  <a:pt x="254726" y="209005"/>
                </a:cubicBezTo>
                <a:cubicBezTo>
                  <a:pt x="260564" y="212654"/>
                  <a:pt x="268162" y="212458"/>
                  <a:pt x="274320" y="215537"/>
                </a:cubicBezTo>
                <a:cubicBezTo>
                  <a:pt x="281341" y="219048"/>
                  <a:pt x="287099" y="224705"/>
                  <a:pt x="293915" y="228600"/>
                </a:cubicBezTo>
                <a:cubicBezTo>
                  <a:pt x="302368" y="233431"/>
                  <a:pt x="311784" y="236503"/>
                  <a:pt x="320040" y="241663"/>
                </a:cubicBezTo>
                <a:cubicBezTo>
                  <a:pt x="329271" y="247432"/>
                  <a:pt x="336429" y="256389"/>
                  <a:pt x="346166" y="261257"/>
                </a:cubicBezTo>
                <a:cubicBezTo>
                  <a:pt x="354195" y="265271"/>
                  <a:pt x="363694" y="265209"/>
                  <a:pt x="372292" y="267788"/>
                </a:cubicBezTo>
                <a:cubicBezTo>
                  <a:pt x="385481" y="271745"/>
                  <a:pt x="399164" y="274693"/>
                  <a:pt x="411480" y="280851"/>
                </a:cubicBezTo>
                <a:cubicBezTo>
                  <a:pt x="518347" y="334285"/>
                  <a:pt x="409293" y="284480"/>
                  <a:pt x="515983" y="320040"/>
                </a:cubicBezTo>
                <a:cubicBezTo>
                  <a:pt x="522515" y="322217"/>
                  <a:pt x="529131" y="324154"/>
                  <a:pt x="535578" y="326571"/>
                </a:cubicBezTo>
                <a:cubicBezTo>
                  <a:pt x="546556" y="330688"/>
                  <a:pt x="557029" y="336186"/>
                  <a:pt x="568235" y="339634"/>
                </a:cubicBezTo>
                <a:cubicBezTo>
                  <a:pt x="615638" y="354220"/>
                  <a:pt x="624060" y="353144"/>
                  <a:pt x="672738" y="359228"/>
                </a:cubicBezTo>
                <a:cubicBezTo>
                  <a:pt x="681446" y="361405"/>
                  <a:pt x="690061" y="364000"/>
                  <a:pt x="698863" y="365760"/>
                </a:cubicBezTo>
                <a:cubicBezTo>
                  <a:pt x="711849" y="368357"/>
                  <a:pt x="725275" y="368807"/>
                  <a:pt x="738052" y="372291"/>
                </a:cubicBezTo>
                <a:cubicBezTo>
                  <a:pt x="760450" y="378399"/>
                  <a:pt x="769364" y="387232"/>
                  <a:pt x="790303" y="391885"/>
                </a:cubicBezTo>
                <a:cubicBezTo>
                  <a:pt x="803231" y="394758"/>
                  <a:pt x="816564" y="395544"/>
                  <a:pt x="829492" y="398417"/>
                </a:cubicBezTo>
                <a:cubicBezTo>
                  <a:pt x="836213" y="399910"/>
                  <a:pt x="842335" y="403598"/>
                  <a:pt x="849086" y="404948"/>
                </a:cubicBezTo>
                <a:cubicBezTo>
                  <a:pt x="875058" y="410142"/>
                  <a:pt x="901243" y="414265"/>
                  <a:pt x="927463" y="418011"/>
                </a:cubicBezTo>
                <a:cubicBezTo>
                  <a:pt x="990559" y="427026"/>
                  <a:pt x="957907" y="422634"/>
                  <a:pt x="1025435" y="431074"/>
                </a:cubicBezTo>
                <a:cubicBezTo>
                  <a:pt x="1034143" y="433251"/>
                  <a:pt x="1042728" y="435999"/>
                  <a:pt x="1051560" y="437605"/>
                </a:cubicBezTo>
                <a:cubicBezTo>
                  <a:pt x="1071410" y="441214"/>
                  <a:pt x="1131313" y="448391"/>
                  <a:pt x="1149532" y="450668"/>
                </a:cubicBezTo>
                <a:cubicBezTo>
                  <a:pt x="1199832" y="463244"/>
                  <a:pt x="1164455" y="455822"/>
                  <a:pt x="1247503" y="463731"/>
                </a:cubicBezTo>
                <a:cubicBezTo>
                  <a:pt x="1369463" y="475346"/>
                  <a:pt x="1267741" y="468117"/>
                  <a:pt x="1449978" y="476794"/>
                </a:cubicBezTo>
                <a:cubicBezTo>
                  <a:pt x="1489166" y="481148"/>
                  <a:pt x="1528510" y="484281"/>
                  <a:pt x="1567543" y="489857"/>
                </a:cubicBezTo>
                <a:cubicBezTo>
                  <a:pt x="1582783" y="492034"/>
                  <a:pt x="1598078" y="493857"/>
                  <a:pt x="1613263" y="496388"/>
                </a:cubicBezTo>
                <a:cubicBezTo>
                  <a:pt x="1624213" y="498213"/>
                  <a:pt x="1634948" y="501232"/>
                  <a:pt x="1645920" y="502920"/>
                </a:cubicBezTo>
                <a:cubicBezTo>
                  <a:pt x="1663269" y="505589"/>
                  <a:pt x="1680813" y="506847"/>
                  <a:pt x="1698172" y="509451"/>
                </a:cubicBezTo>
                <a:cubicBezTo>
                  <a:pt x="1724365" y="513380"/>
                  <a:pt x="1750423" y="518160"/>
                  <a:pt x="1776549" y="522514"/>
                </a:cubicBezTo>
                <a:lnTo>
                  <a:pt x="1854926" y="535577"/>
                </a:lnTo>
                <a:lnTo>
                  <a:pt x="1894115" y="542108"/>
                </a:lnTo>
                <a:cubicBezTo>
                  <a:pt x="1900646" y="544285"/>
                  <a:pt x="1906958" y="547290"/>
                  <a:pt x="1913709" y="548640"/>
                </a:cubicBezTo>
                <a:cubicBezTo>
                  <a:pt x="1970596" y="560018"/>
                  <a:pt x="2045571" y="559273"/>
                  <a:pt x="2096589" y="561703"/>
                </a:cubicBezTo>
                <a:cubicBezTo>
                  <a:pt x="2189304" y="577154"/>
                  <a:pt x="2164470" y="574765"/>
                  <a:pt x="2325189" y="574765"/>
                </a:cubicBezTo>
                <a:cubicBezTo>
                  <a:pt x="2466720" y="574765"/>
                  <a:pt x="2608218" y="570411"/>
                  <a:pt x="2749732" y="568234"/>
                </a:cubicBezTo>
                <a:lnTo>
                  <a:pt x="2919549" y="561703"/>
                </a:lnTo>
                <a:cubicBezTo>
                  <a:pt x="2941395" y="560489"/>
                  <a:pt x="2963026" y="556536"/>
                  <a:pt x="2984863" y="555171"/>
                </a:cubicBezTo>
                <a:cubicBezTo>
                  <a:pt x="3032716" y="552180"/>
                  <a:pt x="3080665" y="550976"/>
                  <a:pt x="3128555" y="548640"/>
                </a:cubicBezTo>
                <a:lnTo>
                  <a:pt x="3252652" y="542108"/>
                </a:lnTo>
                <a:cubicBezTo>
                  <a:pt x="3305424" y="533313"/>
                  <a:pt x="3279275" y="539765"/>
                  <a:pt x="3331029" y="522514"/>
                </a:cubicBezTo>
                <a:cubicBezTo>
                  <a:pt x="3337560" y="520337"/>
                  <a:pt x="3344465" y="519062"/>
                  <a:pt x="3350623" y="515983"/>
                </a:cubicBezTo>
                <a:cubicBezTo>
                  <a:pt x="3363686" y="509451"/>
                  <a:pt x="3376466" y="502320"/>
                  <a:pt x="3389812" y="496388"/>
                </a:cubicBezTo>
                <a:cubicBezTo>
                  <a:pt x="3431033" y="478067"/>
                  <a:pt x="3385725" y="505255"/>
                  <a:pt x="3435532" y="476794"/>
                </a:cubicBezTo>
                <a:cubicBezTo>
                  <a:pt x="3442347" y="472899"/>
                  <a:pt x="3448264" y="467543"/>
                  <a:pt x="3455126" y="463731"/>
                </a:cubicBezTo>
                <a:cubicBezTo>
                  <a:pt x="3467893" y="456638"/>
                  <a:pt x="3481548" y="451230"/>
                  <a:pt x="3494315" y="444137"/>
                </a:cubicBezTo>
                <a:cubicBezTo>
                  <a:pt x="3508162" y="436444"/>
                  <a:pt x="3528159" y="419963"/>
                  <a:pt x="3540035" y="411480"/>
                </a:cubicBezTo>
                <a:cubicBezTo>
                  <a:pt x="3546423" y="406917"/>
                  <a:pt x="3553599" y="403442"/>
                  <a:pt x="3559629" y="398417"/>
                </a:cubicBezTo>
                <a:cubicBezTo>
                  <a:pt x="3602284" y="362870"/>
                  <a:pt x="3555574" y="395941"/>
                  <a:pt x="3598818" y="352697"/>
                </a:cubicBezTo>
                <a:cubicBezTo>
                  <a:pt x="3627460" y="324055"/>
                  <a:pt x="3611258" y="357487"/>
                  <a:pt x="3638006" y="320040"/>
                </a:cubicBezTo>
                <a:cubicBezTo>
                  <a:pt x="3643665" y="312117"/>
                  <a:pt x="3645909" y="302171"/>
                  <a:pt x="3651069" y="293914"/>
                </a:cubicBezTo>
                <a:cubicBezTo>
                  <a:pt x="3656838" y="284683"/>
                  <a:pt x="3664132" y="276497"/>
                  <a:pt x="3670663" y="267788"/>
                </a:cubicBezTo>
                <a:cubicBezTo>
                  <a:pt x="3684082" y="227536"/>
                  <a:pt x="3668731" y="270505"/>
                  <a:pt x="3690258" y="222068"/>
                </a:cubicBezTo>
                <a:cubicBezTo>
                  <a:pt x="3704256" y="190572"/>
                  <a:pt x="3700303" y="191425"/>
                  <a:pt x="3716383" y="163285"/>
                </a:cubicBezTo>
                <a:cubicBezTo>
                  <a:pt x="3725341" y="147609"/>
                  <a:pt x="3733913" y="142678"/>
                  <a:pt x="3735978" y="124097"/>
                </a:cubicBezTo>
                <a:cubicBezTo>
                  <a:pt x="3737421" y="111114"/>
                  <a:pt x="3735978" y="97971"/>
                  <a:pt x="3735978" y="8490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098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95600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576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2672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0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722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81800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3420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400800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62600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1508760" y="3094085"/>
            <a:ext cx="5819503" cy="845175"/>
          </a:xfrm>
          <a:custGeom>
            <a:avLst/>
            <a:gdLst>
              <a:gd name="connsiteX0" fmla="*/ 0 w 5819503"/>
              <a:gd name="connsiteY0" fmla="*/ 772521 h 845175"/>
              <a:gd name="connsiteX1" fmla="*/ 97971 w 5819503"/>
              <a:gd name="connsiteY1" fmla="*/ 752926 h 845175"/>
              <a:gd name="connsiteX2" fmla="*/ 169817 w 5819503"/>
              <a:gd name="connsiteY2" fmla="*/ 759458 h 845175"/>
              <a:gd name="connsiteX3" fmla="*/ 280851 w 5819503"/>
              <a:gd name="connsiteY3" fmla="*/ 772521 h 845175"/>
              <a:gd name="connsiteX4" fmla="*/ 457200 w 5819503"/>
              <a:gd name="connsiteY4" fmla="*/ 779052 h 845175"/>
              <a:gd name="connsiteX5" fmla="*/ 718457 w 5819503"/>
              <a:gd name="connsiteY5" fmla="*/ 772521 h 845175"/>
              <a:gd name="connsiteX6" fmla="*/ 751114 w 5819503"/>
              <a:gd name="connsiteY6" fmla="*/ 765989 h 845175"/>
              <a:gd name="connsiteX7" fmla="*/ 868680 w 5819503"/>
              <a:gd name="connsiteY7" fmla="*/ 746395 h 845175"/>
              <a:gd name="connsiteX8" fmla="*/ 894806 w 5819503"/>
              <a:gd name="connsiteY8" fmla="*/ 739864 h 845175"/>
              <a:gd name="connsiteX9" fmla="*/ 914400 w 5819503"/>
              <a:gd name="connsiteY9" fmla="*/ 733332 h 845175"/>
              <a:gd name="connsiteX10" fmla="*/ 960120 w 5819503"/>
              <a:gd name="connsiteY10" fmla="*/ 726801 h 845175"/>
              <a:gd name="connsiteX11" fmla="*/ 1058091 w 5819503"/>
              <a:gd name="connsiteY11" fmla="*/ 713738 h 845175"/>
              <a:gd name="connsiteX12" fmla="*/ 2031274 w 5819503"/>
              <a:gd name="connsiteY12" fmla="*/ 720269 h 845175"/>
              <a:gd name="connsiteX13" fmla="*/ 2122714 w 5819503"/>
              <a:gd name="connsiteY13" fmla="*/ 733332 h 845175"/>
              <a:gd name="connsiteX14" fmla="*/ 2207623 w 5819503"/>
              <a:gd name="connsiteY14" fmla="*/ 739864 h 845175"/>
              <a:gd name="connsiteX15" fmla="*/ 2377440 w 5819503"/>
              <a:gd name="connsiteY15" fmla="*/ 752926 h 845175"/>
              <a:gd name="connsiteX16" fmla="*/ 2508069 w 5819503"/>
              <a:gd name="connsiteY16" fmla="*/ 765989 h 845175"/>
              <a:gd name="connsiteX17" fmla="*/ 2573383 w 5819503"/>
              <a:gd name="connsiteY17" fmla="*/ 772521 h 845175"/>
              <a:gd name="connsiteX18" fmla="*/ 3206931 w 5819503"/>
              <a:gd name="connsiteY18" fmla="*/ 779052 h 845175"/>
              <a:gd name="connsiteX19" fmla="*/ 4160520 w 5819503"/>
              <a:gd name="connsiteY19" fmla="*/ 785584 h 845175"/>
              <a:gd name="connsiteX20" fmla="*/ 4310743 w 5819503"/>
              <a:gd name="connsiteY20" fmla="*/ 792115 h 845175"/>
              <a:gd name="connsiteX21" fmla="*/ 4650377 w 5819503"/>
              <a:gd name="connsiteY21" fmla="*/ 798646 h 845175"/>
              <a:gd name="connsiteX22" fmla="*/ 4696097 w 5819503"/>
              <a:gd name="connsiteY22" fmla="*/ 805178 h 845175"/>
              <a:gd name="connsiteX23" fmla="*/ 4748349 w 5819503"/>
              <a:gd name="connsiteY23" fmla="*/ 811709 h 845175"/>
              <a:gd name="connsiteX24" fmla="*/ 5114109 w 5819503"/>
              <a:gd name="connsiteY24" fmla="*/ 824772 h 845175"/>
              <a:gd name="connsiteX25" fmla="*/ 5212080 w 5819503"/>
              <a:gd name="connsiteY25" fmla="*/ 818241 h 845175"/>
              <a:gd name="connsiteX26" fmla="*/ 5277394 w 5819503"/>
              <a:gd name="connsiteY26" fmla="*/ 798646 h 845175"/>
              <a:gd name="connsiteX27" fmla="*/ 5296989 w 5819503"/>
              <a:gd name="connsiteY27" fmla="*/ 792115 h 845175"/>
              <a:gd name="connsiteX28" fmla="*/ 5336177 w 5819503"/>
              <a:gd name="connsiteY28" fmla="*/ 765989 h 845175"/>
              <a:gd name="connsiteX29" fmla="*/ 5355771 w 5819503"/>
              <a:gd name="connsiteY29" fmla="*/ 752926 h 845175"/>
              <a:gd name="connsiteX30" fmla="*/ 5375366 w 5819503"/>
              <a:gd name="connsiteY30" fmla="*/ 733332 h 845175"/>
              <a:gd name="connsiteX31" fmla="*/ 5408023 w 5819503"/>
              <a:gd name="connsiteY31" fmla="*/ 694144 h 845175"/>
              <a:gd name="connsiteX32" fmla="*/ 5427617 w 5819503"/>
              <a:gd name="connsiteY32" fmla="*/ 654955 h 845175"/>
              <a:gd name="connsiteX33" fmla="*/ 5460274 w 5819503"/>
              <a:gd name="connsiteY33" fmla="*/ 615766 h 845175"/>
              <a:gd name="connsiteX34" fmla="*/ 5466806 w 5819503"/>
              <a:gd name="connsiteY34" fmla="*/ 596172 h 845175"/>
              <a:gd name="connsiteX35" fmla="*/ 5505994 w 5819503"/>
              <a:gd name="connsiteY35" fmla="*/ 524326 h 845175"/>
              <a:gd name="connsiteX36" fmla="*/ 5519057 w 5819503"/>
              <a:gd name="connsiteY36" fmla="*/ 472075 h 845175"/>
              <a:gd name="connsiteX37" fmla="*/ 5525589 w 5819503"/>
              <a:gd name="connsiteY37" fmla="*/ 452481 h 845175"/>
              <a:gd name="connsiteX38" fmla="*/ 5538651 w 5819503"/>
              <a:gd name="connsiteY38" fmla="*/ 432886 h 845175"/>
              <a:gd name="connsiteX39" fmla="*/ 5551714 w 5819503"/>
              <a:gd name="connsiteY39" fmla="*/ 406761 h 845175"/>
              <a:gd name="connsiteX40" fmla="*/ 5571309 w 5819503"/>
              <a:gd name="connsiteY40" fmla="*/ 380635 h 845175"/>
              <a:gd name="connsiteX41" fmla="*/ 5584371 w 5819503"/>
              <a:gd name="connsiteY41" fmla="*/ 361041 h 845175"/>
              <a:gd name="connsiteX42" fmla="*/ 5597434 w 5819503"/>
              <a:gd name="connsiteY42" fmla="*/ 315321 h 845175"/>
              <a:gd name="connsiteX43" fmla="*/ 5610497 w 5819503"/>
              <a:gd name="connsiteY43" fmla="*/ 295726 h 845175"/>
              <a:gd name="connsiteX44" fmla="*/ 5617029 w 5819503"/>
              <a:gd name="connsiteY44" fmla="*/ 276132 h 845175"/>
              <a:gd name="connsiteX45" fmla="*/ 5643154 w 5819503"/>
              <a:gd name="connsiteY45" fmla="*/ 236944 h 845175"/>
              <a:gd name="connsiteX46" fmla="*/ 5662749 w 5819503"/>
              <a:gd name="connsiteY46" fmla="*/ 197755 h 845175"/>
              <a:gd name="connsiteX47" fmla="*/ 5682343 w 5819503"/>
              <a:gd name="connsiteY47" fmla="*/ 178161 h 845175"/>
              <a:gd name="connsiteX48" fmla="*/ 5695406 w 5819503"/>
              <a:gd name="connsiteY48" fmla="*/ 158566 h 845175"/>
              <a:gd name="connsiteX49" fmla="*/ 5715000 w 5819503"/>
              <a:gd name="connsiteY49" fmla="*/ 132441 h 845175"/>
              <a:gd name="connsiteX50" fmla="*/ 5734594 w 5819503"/>
              <a:gd name="connsiteY50" fmla="*/ 112846 h 845175"/>
              <a:gd name="connsiteX51" fmla="*/ 5754189 w 5819503"/>
              <a:gd name="connsiteY51" fmla="*/ 73658 h 845175"/>
              <a:gd name="connsiteX52" fmla="*/ 5773783 w 5819503"/>
              <a:gd name="connsiteY52" fmla="*/ 60595 h 845175"/>
              <a:gd name="connsiteX53" fmla="*/ 5799909 w 5819503"/>
              <a:gd name="connsiteY53" fmla="*/ 21406 h 845175"/>
              <a:gd name="connsiteX54" fmla="*/ 5819503 w 5819503"/>
              <a:gd name="connsiteY54" fmla="*/ 1812 h 84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819503" h="845175">
                <a:moveTo>
                  <a:pt x="0" y="772521"/>
                </a:moveTo>
                <a:cubicBezTo>
                  <a:pt x="57892" y="753224"/>
                  <a:pt x="25504" y="760979"/>
                  <a:pt x="97971" y="752926"/>
                </a:cubicBezTo>
                <a:lnTo>
                  <a:pt x="169817" y="759458"/>
                </a:lnTo>
                <a:cubicBezTo>
                  <a:pt x="194263" y="762031"/>
                  <a:pt x="257825" y="771242"/>
                  <a:pt x="280851" y="772521"/>
                </a:cubicBezTo>
                <a:cubicBezTo>
                  <a:pt x="339584" y="775784"/>
                  <a:pt x="398417" y="776875"/>
                  <a:pt x="457200" y="779052"/>
                </a:cubicBezTo>
                <a:lnTo>
                  <a:pt x="718457" y="772521"/>
                </a:lnTo>
                <a:cubicBezTo>
                  <a:pt x="729547" y="772028"/>
                  <a:pt x="740142" y="767677"/>
                  <a:pt x="751114" y="765989"/>
                </a:cubicBezTo>
                <a:cubicBezTo>
                  <a:pt x="813776" y="756349"/>
                  <a:pt x="800853" y="763350"/>
                  <a:pt x="868680" y="746395"/>
                </a:cubicBezTo>
                <a:cubicBezTo>
                  <a:pt x="877389" y="744218"/>
                  <a:pt x="886175" y="742330"/>
                  <a:pt x="894806" y="739864"/>
                </a:cubicBezTo>
                <a:cubicBezTo>
                  <a:pt x="901426" y="737973"/>
                  <a:pt x="907649" y="734682"/>
                  <a:pt x="914400" y="733332"/>
                </a:cubicBezTo>
                <a:cubicBezTo>
                  <a:pt x="929496" y="730313"/>
                  <a:pt x="944860" y="728836"/>
                  <a:pt x="960120" y="726801"/>
                </a:cubicBezTo>
                <a:cubicBezTo>
                  <a:pt x="1086733" y="709919"/>
                  <a:pt x="943172" y="730154"/>
                  <a:pt x="1058091" y="713738"/>
                </a:cubicBezTo>
                <a:lnTo>
                  <a:pt x="2031274" y="720269"/>
                </a:lnTo>
                <a:cubicBezTo>
                  <a:pt x="2114615" y="721324"/>
                  <a:pt x="2063110" y="726709"/>
                  <a:pt x="2122714" y="733332"/>
                </a:cubicBezTo>
                <a:cubicBezTo>
                  <a:pt x="2150927" y="736467"/>
                  <a:pt x="2179377" y="737039"/>
                  <a:pt x="2207623" y="739864"/>
                </a:cubicBezTo>
                <a:cubicBezTo>
                  <a:pt x="2372791" y="756381"/>
                  <a:pt x="2026905" y="734478"/>
                  <a:pt x="2377440" y="752926"/>
                </a:cubicBezTo>
                <a:cubicBezTo>
                  <a:pt x="2469977" y="764494"/>
                  <a:pt x="2390882" y="755336"/>
                  <a:pt x="2508069" y="765989"/>
                </a:cubicBezTo>
                <a:cubicBezTo>
                  <a:pt x="2529859" y="767970"/>
                  <a:pt x="2551507" y="772112"/>
                  <a:pt x="2573383" y="772521"/>
                </a:cubicBezTo>
                <a:lnTo>
                  <a:pt x="3206931" y="779052"/>
                </a:lnTo>
                <a:lnTo>
                  <a:pt x="4160520" y="785584"/>
                </a:lnTo>
                <a:lnTo>
                  <a:pt x="4310743" y="792115"/>
                </a:lnTo>
                <a:lnTo>
                  <a:pt x="4650377" y="798646"/>
                </a:lnTo>
                <a:cubicBezTo>
                  <a:pt x="4665763" y="799168"/>
                  <a:pt x="4680837" y="803143"/>
                  <a:pt x="4696097" y="805178"/>
                </a:cubicBezTo>
                <a:lnTo>
                  <a:pt x="4748349" y="811709"/>
                </a:lnTo>
                <a:cubicBezTo>
                  <a:pt x="4882200" y="845175"/>
                  <a:pt x="4792310" y="824772"/>
                  <a:pt x="5114109" y="824772"/>
                </a:cubicBezTo>
                <a:cubicBezTo>
                  <a:pt x="5146838" y="824772"/>
                  <a:pt x="5179423" y="820418"/>
                  <a:pt x="5212080" y="818241"/>
                </a:cubicBezTo>
                <a:cubicBezTo>
                  <a:pt x="5251569" y="808368"/>
                  <a:pt x="5229682" y="814550"/>
                  <a:pt x="5277394" y="798646"/>
                </a:cubicBezTo>
                <a:lnTo>
                  <a:pt x="5296989" y="792115"/>
                </a:lnTo>
                <a:lnTo>
                  <a:pt x="5336177" y="765989"/>
                </a:lnTo>
                <a:cubicBezTo>
                  <a:pt x="5342708" y="761635"/>
                  <a:pt x="5350220" y="758476"/>
                  <a:pt x="5355771" y="752926"/>
                </a:cubicBezTo>
                <a:cubicBezTo>
                  <a:pt x="5362303" y="746395"/>
                  <a:pt x="5369453" y="740428"/>
                  <a:pt x="5375366" y="733332"/>
                </a:cubicBezTo>
                <a:cubicBezTo>
                  <a:pt x="5420840" y="678765"/>
                  <a:pt x="5350769" y="751398"/>
                  <a:pt x="5408023" y="694144"/>
                </a:cubicBezTo>
                <a:cubicBezTo>
                  <a:pt x="5414569" y="674504"/>
                  <a:pt x="5413548" y="671838"/>
                  <a:pt x="5427617" y="654955"/>
                </a:cubicBezTo>
                <a:cubicBezTo>
                  <a:pt x="5445675" y="633285"/>
                  <a:pt x="5448110" y="640093"/>
                  <a:pt x="5460274" y="615766"/>
                </a:cubicBezTo>
                <a:cubicBezTo>
                  <a:pt x="5463353" y="609608"/>
                  <a:pt x="5463957" y="602440"/>
                  <a:pt x="5466806" y="596172"/>
                </a:cubicBezTo>
                <a:cubicBezTo>
                  <a:pt x="5487976" y="549599"/>
                  <a:pt x="5485542" y="555004"/>
                  <a:pt x="5505994" y="524326"/>
                </a:cubicBezTo>
                <a:cubicBezTo>
                  <a:pt x="5510348" y="506909"/>
                  <a:pt x="5513379" y="489107"/>
                  <a:pt x="5519057" y="472075"/>
                </a:cubicBezTo>
                <a:cubicBezTo>
                  <a:pt x="5521234" y="465544"/>
                  <a:pt x="5522510" y="458639"/>
                  <a:pt x="5525589" y="452481"/>
                </a:cubicBezTo>
                <a:cubicBezTo>
                  <a:pt x="5529099" y="445460"/>
                  <a:pt x="5534756" y="439702"/>
                  <a:pt x="5538651" y="432886"/>
                </a:cubicBezTo>
                <a:cubicBezTo>
                  <a:pt x="5543481" y="424432"/>
                  <a:pt x="5546554" y="415017"/>
                  <a:pt x="5551714" y="406761"/>
                </a:cubicBezTo>
                <a:cubicBezTo>
                  <a:pt x="5557484" y="397530"/>
                  <a:pt x="5564982" y="389493"/>
                  <a:pt x="5571309" y="380635"/>
                </a:cubicBezTo>
                <a:cubicBezTo>
                  <a:pt x="5575871" y="374248"/>
                  <a:pt x="5580017" y="367572"/>
                  <a:pt x="5584371" y="361041"/>
                </a:cubicBezTo>
                <a:cubicBezTo>
                  <a:pt x="5586463" y="352675"/>
                  <a:pt x="5592751" y="324688"/>
                  <a:pt x="5597434" y="315321"/>
                </a:cubicBezTo>
                <a:cubicBezTo>
                  <a:pt x="5600945" y="308300"/>
                  <a:pt x="5606986" y="302747"/>
                  <a:pt x="5610497" y="295726"/>
                </a:cubicBezTo>
                <a:cubicBezTo>
                  <a:pt x="5613576" y="289568"/>
                  <a:pt x="5613685" y="282150"/>
                  <a:pt x="5617029" y="276132"/>
                </a:cubicBezTo>
                <a:cubicBezTo>
                  <a:pt x="5624653" y="262408"/>
                  <a:pt x="5638189" y="251838"/>
                  <a:pt x="5643154" y="236944"/>
                </a:cubicBezTo>
                <a:cubicBezTo>
                  <a:pt x="5649701" y="217305"/>
                  <a:pt x="5648680" y="214637"/>
                  <a:pt x="5662749" y="197755"/>
                </a:cubicBezTo>
                <a:cubicBezTo>
                  <a:pt x="5668662" y="190659"/>
                  <a:pt x="5676430" y="185257"/>
                  <a:pt x="5682343" y="178161"/>
                </a:cubicBezTo>
                <a:cubicBezTo>
                  <a:pt x="5687368" y="172130"/>
                  <a:pt x="5690843" y="164954"/>
                  <a:pt x="5695406" y="158566"/>
                </a:cubicBezTo>
                <a:cubicBezTo>
                  <a:pt x="5701733" y="149708"/>
                  <a:pt x="5707916" y="140706"/>
                  <a:pt x="5715000" y="132441"/>
                </a:cubicBezTo>
                <a:cubicBezTo>
                  <a:pt x="5721011" y="125428"/>
                  <a:pt x="5728063" y="119378"/>
                  <a:pt x="5734594" y="112846"/>
                </a:cubicBezTo>
                <a:cubicBezTo>
                  <a:pt x="5739907" y="96910"/>
                  <a:pt x="5741528" y="86319"/>
                  <a:pt x="5754189" y="73658"/>
                </a:cubicBezTo>
                <a:cubicBezTo>
                  <a:pt x="5759740" y="68107"/>
                  <a:pt x="5767252" y="64949"/>
                  <a:pt x="5773783" y="60595"/>
                </a:cubicBezTo>
                <a:lnTo>
                  <a:pt x="5799909" y="21406"/>
                </a:lnTo>
                <a:cubicBezTo>
                  <a:pt x="5814179" y="0"/>
                  <a:pt x="5805121" y="1812"/>
                  <a:pt x="5819503" y="181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1477213" y="4115755"/>
            <a:ext cx="5909833" cy="1071739"/>
          </a:xfrm>
          <a:custGeom>
            <a:avLst/>
            <a:gdLst>
              <a:gd name="connsiteX0" fmla="*/ 44610 w 5909833"/>
              <a:gd name="connsiteY0" fmla="*/ 5576 h 1071739"/>
              <a:gd name="connsiteX1" fmla="*/ 149113 w 5909833"/>
              <a:gd name="connsiteY1" fmla="*/ 18639 h 1071739"/>
              <a:gd name="connsiteX2" fmla="*/ 207896 w 5909833"/>
              <a:gd name="connsiteY2" fmla="*/ 25171 h 1071739"/>
              <a:gd name="connsiteX3" fmla="*/ 247084 w 5909833"/>
              <a:gd name="connsiteY3" fmla="*/ 31702 h 1071739"/>
              <a:gd name="connsiteX4" fmla="*/ 462621 w 5909833"/>
              <a:gd name="connsiteY4" fmla="*/ 38234 h 1071739"/>
              <a:gd name="connsiteX5" fmla="*/ 691221 w 5909833"/>
              <a:gd name="connsiteY5" fmla="*/ 51296 h 1071739"/>
              <a:gd name="connsiteX6" fmla="*/ 1187610 w 5909833"/>
              <a:gd name="connsiteY6" fmla="*/ 57828 h 1071739"/>
              <a:gd name="connsiteX7" fmla="*/ 1246393 w 5909833"/>
              <a:gd name="connsiteY7" fmla="*/ 83954 h 1071739"/>
              <a:gd name="connsiteX8" fmla="*/ 1259456 w 5909833"/>
              <a:gd name="connsiteY8" fmla="*/ 103548 h 1071739"/>
              <a:gd name="connsiteX9" fmla="*/ 1318238 w 5909833"/>
              <a:gd name="connsiteY9" fmla="*/ 136205 h 1071739"/>
              <a:gd name="connsiteX10" fmla="*/ 1377021 w 5909833"/>
              <a:gd name="connsiteY10" fmla="*/ 181925 h 1071739"/>
              <a:gd name="connsiteX11" fmla="*/ 1416210 w 5909833"/>
              <a:gd name="connsiteY11" fmla="*/ 201519 h 1071739"/>
              <a:gd name="connsiteX12" fmla="*/ 1474993 w 5909833"/>
              <a:gd name="connsiteY12" fmla="*/ 234176 h 1071739"/>
              <a:gd name="connsiteX13" fmla="*/ 1514181 w 5909833"/>
              <a:gd name="connsiteY13" fmla="*/ 266834 h 1071739"/>
              <a:gd name="connsiteX14" fmla="*/ 1533776 w 5909833"/>
              <a:gd name="connsiteY14" fmla="*/ 273365 h 1071739"/>
              <a:gd name="connsiteX15" fmla="*/ 1553370 w 5909833"/>
              <a:gd name="connsiteY15" fmla="*/ 286428 h 1071739"/>
              <a:gd name="connsiteX16" fmla="*/ 1572964 w 5909833"/>
              <a:gd name="connsiteY16" fmla="*/ 292959 h 1071739"/>
              <a:gd name="connsiteX17" fmla="*/ 1612153 w 5909833"/>
              <a:gd name="connsiteY17" fmla="*/ 319085 h 1071739"/>
              <a:gd name="connsiteX18" fmla="*/ 1631747 w 5909833"/>
              <a:gd name="connsiteY18" fmla="*/ 332148 h 1071739"/>
              <a:gd name="connsiteX19" fmla="*/ 1651341 w 5909833"/>
              <a:gd name="connsiteY19" fmla="*/ 338679 h 1071739"/>
              <a:gd name="connsiteX20" fmla="*/ 1697061 w 5909833"/>
              <a:gd name="connsiteY20" fmla="*/ 364805 h 1071739"/>
              <a:gd name="connsiteX21" fmla="*/ 1716656 w 5909833"/>
              <a:gd name="connsiteY21" fmla="*/ 377868 h 1071739"/>
              <a:gd name="connsiteX22" fmla="*/ 1755844 w 5909833"/>
              <a:gd name="connsiteY22" fmla="*/ 390931 h 1071739"/>
              <a:gd name="connsiteX23" fmla="*/ 1775438 w 5909833"/>
              <a:gd name="connsiteY23" fmla="*/ 397462 h 1071739"/>
              <a:gd name="connsiteX24" fmla="*/ 1814627 w 5909833"/>
              <a:gd name="connsiteY24" fmla="*/ 423588 h 1071739"/>
              <a:gd name="connsiteX25" fmla="*/ 1834221 w 5909833"/>
              <a:gd name="connsiteY25" fmla="*/ 436651 h 1071739"/>
              <a:gd name="connsiteX26" fmla="*/ 1879941 w 5909833"/>
              <a:gd name="connsiteY26" fmla="*/ 456245 h 1071739"/>
              <a:gd name="connsiteX27" fmla="*/ 1919130 w 5909833"/>
              <a:gd name="connsiteY27" fmla="*/ 482371 h 1071739"/>
              <a:gd name="connsiteX28" fmla="*/ 1977913 w 5909833"/>
              <a:gd name="connsiteY28" fmla="*/ 508496 h 1071739"/>
              <a:gd name="connsiteX29" fmla="*/ 1997507 w 5909833"/>
              <a:gd name="connsiteY29" fmla="*/ 515028 h 1071739"/>
              <a:gd name="connsiteX30" fmla="*/ 2036696 w 5909833"/>
              <a:gd name="connsiteY30" fmla="*/ 541154 h 1071739"/>
              <a:gd name="connsiteX31" fmla="*/ 2062821 w 5909833"/>
              <a:gd name="connsiteY31" fmla="*/ 554216 h 1071739"/>
              <a:gd name="connsiteX32" fmla="*/ 2102010 w 5909833"/>
              <a:gd name="connsiteY32" fmla="*/ 567279 h 1071739"/>
              <a:gd name="connsiteX33" fmla="*/ 2121604 w 5909833"/>
              <a:gd name="connsiteY33" fmla="*/ 573811 h 1071739"/>
              <a:gd name="connsiteX34" fmla="*/ 2141198 w 5909833"/>
              <a:gd name="connsiteY34" fmla="*/ 580342 h 1071739"/>
              <a:gd name="connsiteX35" fmla="*/ 2160793 w 5909833"/>
              <a:gd name="connsiteY35" fmla="*/ 586874 h 1071739"/>
              <a:gd name="connsiteX36" fmla="*/ 2226107 w 5909833"/>
              <a:gd name="connsiteY36" fmla="*/ 599936 h 1071739"/>
              <a:gd name="connsiteX37" fmla="*/ 2258764 w 5909833"/>
              <a:gd name="connsiteY37" fmla="*/ 606468 h 1071739"/>
              <a:gd name="connsiteX38" fmla="*/ 2304484 w 5909833"/>
              <a:gd name="connsiteY38" fmla="*/ 612999 h 1071739"/>
              <a:gd name="connsiteX39" fmla="*/ 2408987 w 5909833"/>
              <a:gd name="connsiteY39" fmla="*/ 626062 h 1071739"/>
              <a:gd name="connsiteX40" fmla="*/ 2480833 w 5909833"/>
              <a:gd name="connsiteY40" fmla="*/ 645656 h 1071739"/>
              <a:gd name="connsiteX41" fmla="*/ 2552678 w 5909833"/>
              <a:gd name="connsiteY41" fmla="*/ 665251 h 1071739"/>
              <a:gd name="connsiteX42" fmla="*/ 2611461 w 5909833"/>
              <a:gd name="connsiteY42" fmla="*/ 684845 h 1071739"/>
              <a:gd name="connsiteX43" fmla="*/ 2657181 w 5909833"/>
              <a:gd name="connsiteY43" fmla="*/ 691376 h 1071739"/>
              <a:gd name="connsiteX44" fmla="*/ 2722496 w 5909833"/>
              <a:gd name="connsiteY44" fmla="*/ 704439 h 1071739"/>
              <a:gd name="connsiteX45" fmla="*/ 2820467 w 5909833"/>
              <a:gd name="connsiteY45" fmla="*/ 717502 h 1071739"/>
              <a:gd name="connsiteX46" fmla="*/ 2846593 w 5909833"/>
              <a:gd name="connsiteY46" fmla="*/ 724034 h 1071739"/>
              <a:gd name="connsiteX47" fmla="*/ 2892313 w 5909833"/>
              <a:gd name="connsiteY47" fmla="*/ 730565 h 1071739"/>
              <a:gd name="connsiteX48" fmla="*/ 2977221 w 5909833"/>
              <a:gd name="connsiteY48" fmla="*/ 743628 h 1071739"/>
              <a:gd name="connsiteX49" fmla="*/ 3205821 w 5909833"/>
              <a:gd name="connsiteY49" fmla="*/ 750159 h 1071739"/>
              <a:gd name="connsiteX50" fmla="*/ 3303793 w 5909833"/>
              <a:gd name="connsiteY50" fmla="*/ 763222 h 1071739"/>
              <a:gd name="connsiteX51" fmla="*/ 3336450 w 5909833"/>
              <a:gd name="connsiteY51" fmla="*/ 769754 h 1071739"/>
              <a:gd name="connsiteX52" fmla="*/ 3382170 w 5909833"/>
              <a:gd name="connsiteY52" fmla="*/ 776285 h 1071739"/>
              <a:gd name="connsiteX53" fmla="*/ 3408296 w 5909833"/>
              <a:gd name="connsiteY53" fmla="*/ 782816 h 1071739"/>
              <a:gd name="connsiteX54" fmla="*/ 3447484 w 5909833"/>
              <a:gd name="connsiteY54" fmla="*/ 789348 h 1071739"/>
              <a:gd name="connsiteX55" fmla="*/ 3480141 w 5909833"/>
              <a:gd name="connsiteY55" fmla="*/ 795879 h 1071739"/>
              <a:gd name="connsiteX56" fmla="*/ 3545456 w 5909833"/>
              <a:gd name="connsiteY56" fmla="*/ 802411 h 1071739"/>
              <a:gd name="connsiteX57" fmla="*/ 3584644 w 5909833"/>
              <a:gd name="connsiteY57" fmla="*/ 808942 h 1071739"/>
              <a:gd name="connsiteX58" fmla="*/ 3676084 w 5909833"/>
              <a:gd name="connsiteY58" fmla="*/ 822005 h 1071739"/>
              <a:gd name="connsiteX59" fmla="*/ 3610770 w 5909833"/>
              <a:gd name="connsiteY59" fmla="*/ 841599 h 1071739"/>
              <a:gd name="connsiteX60" fmla="*/ 3591176 w 5909833"/>
              <a:gd name="connsiteY60" fmla="*/ 861194 h 1071739"/>
              <a:gd name="connsiteX61" fmla="*/ 3584644 w 5909833"/>
              <a:gd name="connsiteY61" fmla="*/ 880788 h 1071739"/>
              <a:gd name="connsiteX62" fmla="*/ 3610770 w 5909833"/>
              <a:gd name="connsiteY62" fmla="*/ 874256 h 1071739"/>
              <a:gd name="connsiteX63" fmla="*/ 3643427 w 5909833"/>
              <a:gd name="connsiteY63" fmla="*/ 867725 h 1071739"/>
              <a:gd name="connsiteX64" fmla="*/ 3682616 w 5909833"/>
              <a:gd name="connsiteY64" fmla="*/ 854662 h 1071739"/>
              <a:gd name="connsiteX65" fmla="*/ 4263913 w 5909833"/>
              <a:gd name="connsiteY65" fmla="*/ 848131 h 1071739"/>
              <a:gd name="connsiteX66" fmla="*/ 4303101 w 5909833"/>
              <a:gd name="connsiteY66" fmla="*/ 841599 h 1071739"/>
              <a:gd name="connsiteX67" fmla="*/ 4361884 w 5909833"/>
              <a:gd name="connsiteY67" fmla="*/ 835068 h 1071739"/>
              <a:gd name="connsiteX68" fmla="*/ 4407604 w 5909833"/>
              <a:gd name="connsiteY68" fmla="*/ 822005 h 1071739"/>
              <a:gd name="connsiteX69" fmla="*/ 4459856 w 5909833"/>
              <a:gd name="connsiteY69" fmla="*/ 808942 h 1071739"/>
              <a:gd name="connsiteX70" fmla="*/ 4518638 w 5909833"/>
              <a:gd name="connsiteY70" fmla="*/ 789348 h 1071739"/>
              <a:gd name="connsiteX71" fmla="*/ 4538233 w 5909833"/>
              <a:gd name="connsiteY71" fmla="*/ 782816 h 1071739"/>
              <a:gd name="connsiteX72" fmla="*/ 4583953 w 5909833"/>
              <a:gd name="connsiteY72" fmla="*/ 776285 h 1071739"/>
              <a:gd name="connsiteX73" fmla="*/ 4662330 w 5909833"/>
              <a:gd name="connsiteY73" fmla="*/ 756691 h 1071739"/>
              <a:gd name="connsiteX74" fmla="*/ 4714581 w 5909833"/>
              <a:gd name="connsiteY74" fmla="*/ 743628 h 1071739"/>
              <a:gd name="connsiteX75" fmla="*/ 4734176 w 5909833"/>
              <a:gd name="connsiteY75" fmla="*/ 737096 h 1071739"/>
              <a:gd name="connsiteX76" fmla="*/ 4779896 w 5909833"/>
              <a:gd name="connsiteY76" fmla="*/ 730565 h 1071739"/>
              <a:gd name="connsiteX77" fmla="*/ 4877867 w 5909833"/>
              <a:gd name="connsiteY77" fmla="*/ 710971 h 1071739"/>
              <a:gd name="connsiteX78" fmla="*/ 4897461 w 5909833"/>
              <a:gd name="connsiteY78" fmla="*/ 704439 h 1071739"/>
              <a:gd name="connsiteX79" fmla="*/ 4949713 w 5909833"/>
              <a:gd name="connsiteY79" fmla="*/ 691376 h 1071739"/>
              <a:gd name="connsiteX80" fmla="*/ 4969307 w 5909833"/>
              <a:gd name="connsiteY80" fmla="*/ 671782 h 1071739"/>
              <a:gd name="connsiteX81" fmla="*/ 4982370 w 5909833"/>
              <a:gd name="connsiteY81" fmla="*/ 632594 h 1071739"/>
              <a:gd name="connsiteX82" fmla="*/ 5015027 w 5909833"/>
              <a:gd name="connsiteY82" fmla="*/ 593405 h 1071739"/>
              <a:gd name="connsiteX83" fmla="*/ 5034621 w 5909833"/>
              <a:gd name="connsiteY83" fmla="*/ 586874 h 1071739"/>
              <a:gd name="connsiteX84" fmla="*/ 5060747 w 5909833"/>
              <a:gd name="connsiteY84" fmla="*/ 567279 h 1071739"/>
              <a:gd name="connsiteX85" fmla="*/ 5119530 w 5909833"/>
              <a:gd name="connsiteY85" fmla="*/ 515028 h 1071739"/>
              <a:gd name="connsiteX86" fmla="*/ 5145656 w 5909833"/>
              <a:gd name="connsiteY86" fmla="*/ 475839 h 1071739"/>
              <a:gd name="connsiteX87" fmla="*/ 5165250 w 5909833"/>
              <a:gd name="connsiteY87" fmla="*/ 436651 h 1071739"/>
              <a:gd name="connsiteX88" fmla="*/ 5171781 w 5909833"/>
              <a:gd name="connsiteY88" fmla="*/ 260302 h 1071739"/>
              <a:gd name="connsiteX89" fmla="*/ 5178313 w 5909833"/>
              <a:gd name="connsiteY89" fmla="*/ 240708 h 1071739"/>
              <a:gd name="connsiteX90" fmla="*/ 5354661 w 5909833"/>
              <a:gd name="connsiteY90" fmla="*/ 247239 h 1071739"/>
              <a:gd name="connsiteX91" fmla="*/ 5374256 w 5909833"/>
              <a:gd name="connsiteY91" fmla="*/ 286428 h 1071739"/>
              <a:gd name="connsiteX92" fmla="*/ 5387318 w 5909833"/>
              <a:gd name="connsiteY92" fmla="*/ 325616 h 1071739"/>
              <a:gd name="connsiteX93" fmla="*/ 5400381 w 5909833"/>
              <a:gd name="connsiteY93" fmla="*/ 364805 h 1071739"/>
              <a:gd name="connsiteX94" fmla="*/ 5419976 w 5909833"/>
              <a:gd name="connsiteY94" fmla="*/ 436651 h 1071739"/>
              <a:gd name="connsiteX95" fmla="*/ 5498353 w 5909833"/>
              <a:gd name="connsiteY95" fmla="*/ 554216 h 1071739"/>
              <a:gd name="connsiteX96" fmla="*/ 5524478 w 5909833"/>
              <a:gd name="connsiteY96" fmla="*/ 593405 h 1071739"/>
              <a:gd name="connsiteX97" fmla="*/ 5537541 w 5909833"/>
              <a:gd name="connsiteY97" fmla="*/ 612999 h 1071739"/>
              <a:gd name="connsiteX98" fmla="*/ 5563667 w 5909833"/>
              <a:gd name="connsiteY98" fmla="*/ 658719 h 1071739"/>
              <a:gd name="connsiteX99" fmla="*/ 5589793 w 5909833"/>
              <a:gd name="connsiteY99" fmla="*/ 697908 h 1071739"/>
              <a:gd name="connsiteX100" fmla="*/ 5602856 w 5909833"/>
              <a:gd name="connsiteY100" fmla="*/ 737096 h 1071739"/>
              <a:gd name="connsiteX101" fmla="*/ 5655107 w 5909833"/>
              <a:gd name="connsiteY101" fmla="*/ 815474 h 1071739"/>
              <a:gd name="connsiteX102" fmla="*/ 5694296 w 5909833"/>
              <a:gd name="connsiteY102" fmla="*/ 874256 h 1071739"/>
              <a:gd name="connsiteX103" fmla="*/ 5707358 w 5909833"/>
              <a:gd name="connsiteY103" fmla="*/ 893851 h 1071739"/>
              <a:gd name="connsiteX104" fmla="*/ 5726953 w 5909833"/>
              <a:gd name="connsiteY104" fmla="*/ 906914 h 1071739"/>
              <a:gd name="connsiteX105" fmla="*/ 5746547 w 5909833"/>
              <a:gd name="connsiteY105" fmla="*/ 926508 h 1071739"/>
              <a:gd name="connsiteX106" fmla="*/ 5766141 w 5909833"/>
              <a:gd name="connsiteY106" fmla="*/ 939571 h 1071739"/>
              <a:gd name="connsiteX107" fmla="*/ 5785736 w 5909833"/>
              <a:gd name="connsiteY107" fmla="*/ 959165 h 1071739"/>
              <a:gd name="connsiteX108" fmla="*/ 5805330 w 5909833"/>
              <a:gd name="connsiteY108" fmla="*/ 965696 h 1071739"/>
              <a:gd name="connsiteX109" fmla="*/ 5844518 w 5909833"/>
              <a:gd name="connsiteY109" fmla="*/ 1004885 h 1071739"/>
              <a:gd name="connsiteX110" fmla="*/ 5864113 w 5909833"/>
              <a:gd name="connsiteY110" fmla="*/ 1024479 h 1071739"/>
              <a:gd name="connsiteX111" fmla="*/ 5883707 w 5909833"/>
              <a:gd name="connsiteY111" fmla="*/ 1031011 h 1071739"/>
              <a:gd name="connsiteX112" fmla="*/ 5903301 w 5909833"/>
              <a:gd name="connsiteY112" fmla="*/ 1070199 h 1071739"/>
              <a:gd name="connsiteX113" fmla="*/ 5909833 w 5909833"/>
              <a:gd name="connsiteY113" fmla="*/ 1070199 h 10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909833" h="1071739">
                <a:moveTo>
                  <a:pt x="44610" y="5576"/>
                </a:moveTo>
                <a:cubicBezTo>
                  <a:pt x="226108" y="25744"/>
                  <a:pt x="0" y="0"/>
                  <a:pt x="149113" y="18639"/>
                </a:cubicBezTo>
                <a:cubicBezTo>
                  <a:pt x="168676" y="21084"/>
                  <a:pt x="188354" y="22565"/>
                  <a:pt x="207896" y="25171"/>
                </a:cubicBezTo>
                <a:cubicBezTo>
                  <a:pt x="221023" y="26921"/>
                  <a:pt x="233859" y="31024"/>
                  <a:pt x="247084" y="31702"/>
                </a:cubicBezTo>
                <a:cubicBezTo>
                  <a:pt x="318868" y="35383"/>
                  <a:pt x="390775" y="36057"/>
                  <a:pt x="462621" y="38234"/>
                </a:cubicBezTo>
                <a:lnTo>
                  <a:pt x="691221" y="51296"/>
                </a:lnTo>
                <a:lnTo>
                  <a:pt x="1187610" y="57828"/>
                </a:lnTo>
                <a:cubicBezTo>
                  <a:pt x="1234245" y="73373"/>
                  <a:pt x="1215341" y="63253"/>
                  <a:pt x="1246393" y="83954"/>
                </a:cubicBezTo>
                <a:cubicBezTo>
                  <a:pt x="1250747" y="90485"/>
                  <a:pt x="1253548" y="98379"/>
                  <a:pt x="1259456" y="103548"/>
                </a:cubicBezTo>
                <a:cubicBezTo>
                  <a:pt x="1287098" y="127735"/>
                  <a:pt x="1291325" y="127234"/>
                  <a:pt x="1318238" y="136205"/>
                </a:cubicBezTo>
                <a:cubicBezTo>
                  <a:pt x="1348934" y="166899"/>
                  <a:pt x="1330149" y="150677"/>
                  <a:pt x="1377021" y="181925"/>
                </a:cubicBezTo>
                <a:cubicBezTo>
                  <a:pt x="1402343" y="198806"/>
                  <a:pt x="1389170" y="192506"/>
                  <a:pt x="1416210" y="201519"/>
                </a:cubicBezTo>
                <a:cubicBezTo>
                  <a:pt x="1461127" y="231464"/>
                  <a:pt x="1440504" y="222681"/>
                  <a:pt x="1474993" y="234176"/>
                </a:cubicBezTo>
                <a:cubicBezTo>
                  <a:pt x="1489437" y="248621"/>
                  <a:pt x="1495995" y="257741"/>
                  <a:pt x="1514181" y="266834"/>
                </a:cubicBezTo>
                <a:cubicBezTo>
                  <a:pt x="1520339" y="269913"/>
                  <a:pt x="1527244" y="271188"/>
                  <a:pt x="1533776" y="273365"/>
                </a:cubicBezTo>
                <a:cubicBezTo>
                  <a:pt x="1540307" y="277719"/>
                  <a:pt x="1546349" y="282917"/>
                  <a:pt x="1553370" y="286428"/>
                </a:cubicBezTo>
                <a:cubicBezTo>
                  <a:pt x="1559528" y="289507"/>
                  <a:pt x="1566946" y="289616"/>
                  <a:pt x="1572964" y="292959"/>
                </a:cubicBezTo>
                <a:cubicBezTo>
                  <a:pt x="1586688" y="300583"/>
                  <a:pt x="1599090" y="310376"/>
                  <a:pt x="1612153" y="319085"/>
                </a:cubicBezTo>
                <a:cubicBezTo>
                  <a:pt x="1618684" y="323439"/>
                  <a:pt x="1624300" y="329666"/>
                  <a:pt x="1631747" y="332148"/>
                </a:cubicBezTo>
                <a:lnTo>
                  <a:pt x="1651341" y="338679"/>
                </a:lnTo>
                <a:cubicBezTo>
                  <a:pt x="1699082" y="370505"/>
                  <a:pt x="1639054" y="331658"/>
                  <a:pt x="1697061" y="364805"/>
                </a:cubicBezTo>
                <a:cubicBezTo>
                  <a:pt x="1703877" y="368700"/>
                  <a:pt x="1709483" y="374680"/>
                  <a:pt x="1716656" y="377868"/>
                </a:cubicBezTo>
                <a:cubicBezTo>
                  <a:pt x="1729239" y="383460"/>
                  <a:pt x="1742781" y="386577"/>
                  <a:pt x="1755844" y="390931"/>
                </a:cubicBezTo>
                <a:lnTo>
                  <a:pt x="1775438" y="397462"/>
                </a:lnTo>
                <a:lnTo>
                  <a:pt x="1814627" y="423588"/>
                </a:lnTo>
                <a:cubicBezTo>
                  <a:pt x="1821158" y="427942"/>
                  <a:pt x="1826774" y="434169"/>
                  <a:pt x="1834221" y="436651"/>
                </a:cubicBezTo>
                <a:cubicBezTo>
                  <a:pt x="1854494" y="443408"/>
                  <a:pt x="1859761" y="444137"/>
                  <a:pt x="1879941" y="456245"/>
                </a:cubicBezTo>
                <a:cubicBezTo>
                  <a:pt x="1893403" y="464323"/>
                  <a:pt x="1904236" y="477406"/>
                  <a:pt x="1919130" y="482371"/>
                </a:cubicBezTo>
                <a:cubicBezTo>
                  <a:pt x="2020222" y="516069"/>
                  <a:pt x="1915815" y="477448"/>
                  <a:pt x="1977913" y="508496"/>
                </a:cubicBezTo>
                <a:cubicBezTo>
                  <a:pt x="1984071" y="511575"/>
                  <a:pt x="1991489" y="511684"/>
                  <a:pt x="1997507" y="515028"/>
                </a:cubicBezTo>
                <a:cubicBezTo>
                  <a:pt x="2011231" y="522653"/>
                  <a:pt x="2022654" y="534133"/>
                  <a:pt x="2036696" y="541154"/>
                </a:cubicBezTo>
                <a:cubicBezTo>
                  <a:pt x="2045404" y="545508"/>
                  <a:pt x="2053781" y="550600"/>
                  <a:pt x="2062821" y="554216"/>
                </a:cubicBezTo>
                <a:cubicBezTo>
                  <a:pt x="2075606" y="559330"/>
                  <a:pt x="2088947" y="562925"/>
                  <a:pt x="2102010" y="567279"/>
                </a:cubicBezTo>
                <a:lnTo>
                  <a:pt x="2121604" y="573811"/>
                </a:lnTo>
                <a:lnTo>
                  <a:pt x="2141198" y="580342"/>
                </a:lnTo>
                <a:cubicBezTo>
                  <a:pt x="2147730" y="582519"/>
                  <a:pt x="2154042" y="585524"/>
                  <a:pt x="2160793" y="586874"/>
                </a:cubicBezTo>
                <a:lnTo>
                  <a:pt x="2226107" y="599936"/>
                </a:lnTo>
                <a:cubicBezTo>
                  <a:pt x="2236993" y="602113"/>
                  <a:pt x="2247774" y="604898"/>
                  <a:pt x="2258764" y="606468"/>
                </a:cubicBezTo>
                <a:lnTo>
                  <a:pt x="2304484" y="612999"/>
                </a:lnTo>
                <a:lnTo>
                  <a:pt x="2408987" y="626062"/>
                </a:lnTo>
                <a:cubicBezTo>
                  <a:pt x="2458708" y="642636"/>
                  <a:pt x="2434674" y="636425"/>
                  <a:pt x="2480833" y="645656"/>
                </a:cubicBezTo>
                <a:cubicBezTo>
                  <a:pt x="2535730" y="673105"/>
                  <a:pt x="2473598" y="645481"/>
                  <a:pt x="2552678" y="665251"/>
                </a:cubicBezTo>
                <a:cubicBezTo>
                  <a:pt x="2572716" y="670260"/>
                  <a:pt x="2591014" y="681924"/>
                  <a:pt x="2611461" y="684845"/>
                </a:cubicBezTo>
                <a:cubicBezTo>
                  <a:pt x="2626701" y="687022"/>
                  <a:pt x="2642035" y="688622"/>
                  <a:pt x="2657181" y="691376"/>
                </a:cubicBezTo>
                <a:cubicBezTo>
                  <a:pt x="2744488" y="707250"/>
                  <a:pt x="2603148" y="687389"/>
                  <a:pt x="2722496" y="704439"/>
                </a:cubicBezTo>
                <a:cubicBezTo>
                  <a:pt x="2748994" y="708225"/>
                  <a:pt x="2793355" y="712573"/>
                  <a:pt x="2820467" y="717502"/>
                </a:cubicBezTo>
                <a:cubicBezTo>
                  <a:pt x="2829299" y="719108"/>
                  <a:pt x="2837761" y="722428"/>
                  <a:pt x="2846593" y="724034"/>
                </a:cubicBezTo>
                <a:cubicBezTo>
                  <a:pt x="2861739" y="726788"/>
                  <a:pt x="2877128" y="728034"/>
                  <a:pt x="2892313" y="730565"/>
                </a:cubicBezTo>
                <a:cubicBezTo>
                  <a:pt x="2929873" y="736825"/>
                  <a:pt x="2933416" y="741591"/>
                  <a:pt x="2977221" y="743628"/>
                </a:cubicBezTo>
                <a:cubicBezTo>
                  <a:pt x="3053370" y="747170"/>
                  <a:pt x="3129621" y="747982"/>
                  <a:pt x="3205821" y="750159"/>
                </a:cubicBezTo>
                <a:cubicBezTo>
                  <a:pt x="3279304" y="764857"/>
                  <a:pt x="3189252" y="747950"/>
                  <a:pt x="3303793" y="763222"/>
                </a:cubicBezTo>
                <a:cubicBezTo>
                  <a:pt x="3314797" y="764689"/>
                  <a:pt x="3325500" y="767929"/>
                  <a:pt x="3336450" y="769754"/>
                </a:cubicBezTo>
                <a:cubicBezTo>
                  <a:pt x="3351635" y="772285"/>
                  <a:pt x="3367024" y="773531"/>
                  <a:pt x="3382170" y="776285"/>
                </a:cubicBezTo>
                <a:cubicBezTo>
                  <a:pt x="3391002" y="777891"/>
                  <a:pt x="3399494" y="781056"/>
                  <a:pt x="3408296" y="782816"/>
                </a:cubicBezTo>
                <a:cubicBezTo>
                  <a:pt x="3421282" y="785413"/>
                  <a:pt x="3434455" y="786979"/>
                  <a:pt x="3447484" y="789348"/>
                </a:cubicBezTo>
                <a:cubicBezTo>
                  <a:pt x="3458406" y="791334"/>
                  <a:pt x="3469137" y="794412"/>
                  <a:pt x="3480141" y="795879"/>
                </a:cubicBezTo>
                <a:cubicBezTo>
                  <a:pt x="3501829" y="798771"/>
                  <a:pt x="3523745" y="799697"/>
                  <a:pt x="3545456" y="802411"/>
                </a:cubicBezTo>
                <a:cubicBezTo>
                  <a:pt x="3558597" y="804054"/>
                  <a:pt x="3571548" y="806978"/>
                  <a:pt x="3584644" y="808942"/>
                </a:cubicBezTo>
                <a:lnTo>
                  <a:pt x="3676084" y="822005"/>
                </a:lnTo>
                <a:cubicBezTo>
                  <a:pt x="3647501" y="826769"/>
                  <a:pt x="3633882" y="825090"/>
                  <a:pt x="3610770" y="841599"/>
                </a:cubicBezTo>
                <a:cubicBezTo>
                  <a:pt x="3603254" y="846968"/>
                  <a:pt x="3597707" y="854662"/>
                  <a:pt x="3591176" y="861194"/>
                </a:cubicBezTo>
                <a:cubicBezTo>
                  <a:pt x="3588999" y="867725"/>
                  <a:pt x="3578915" y="876969"/>
                  <a:pt x="3584644" y="880788"/>
                </a:cubicBezTo>
                <a:cubicBezTo>
                  <a:pt x="3592113" y="885767"/>
                  <a:pt x="3602007" y="876203"/>
                  <a:pt x="3610770" y="874256"/>
                </a:cubicBezTo>
                <a:cubicBezTo>
                  <a:pt x="3621607" y="871848"/>
                  <a:pt x="3632717" y="870646"/>
                  <a:pt x="3643427" y="867725"/>
                </a:cubicBezTo>
                <a:cubicBezTo>
                  <a:pt x="3656711" y="864102"/>
                  <a:pt x="3668847" y="854817"/>
                  <a:pt x="3682616" y="854662"/>
                </a:cubicBezTo>
                <a:lnTo>
                  <a:pt x="4263913" y="848131"/>
                </a:lnTo>
                <a:cubicBezTo>
                  <a:pt x="4276976" y="845954"/>
                  <a:pt x="4289974" y="843349"/>
                  <a:pt x="4303101" y="841599"/>
                </a:cubicBezTo>
                <a:cubicBezTo>
                  <a:pt x="4322643" y="838993"/>
                  <a:pt x="4342507" y="838701"/>
                  <a:pt x="4361884" y="835068"/>
                </a:cubicBezTo>
                <a:cubicBezTo>
                  <a:pt x="4377462" y="832147"/>
                  <a:pt x="4392289" y="826089"/>
                  <a:pt x="4407604" y="822005"/>
                </a:cubicBezTo>
                <a:cubicBezTo>
                  <a:pt x="4424951" y="817379"/>
                  <a:pt x="4442824" y="814619"/>
                  <a:pt x="4459856" y="808942"/>
                </a:cubicBezTo>
                <a:lnTo>
                  <a:pt x="4518638" y="789348"/>
                </a:lnTo>
                <a:cubicBezTo>
                  <a:pt x="4525170" y="787171"/>
                  <a:pt x="4531417" y="783790"/>
                  <a:pt x="4538233" y="782816"/>
                </a:cubicBezTo>
                <a:lnTo>
                  <a:pt x="4583953" y="776285"/>
                </a:lnTo>
                <a:cubicBezTo>
                  <a:pt x="4657654" y="751717"/>
                  <a:pt x="4588448" y="772523"/>
                  <a:pt x="4662330" y="756691"/>
                </a:cubicBezTo>
                <a:cubicBezTo>
                  <a:pt x="4679885" y="752929"/>
                  <a:pt x="4697549" y="749306"/>
                  <a:pt x="4714581" y="743628"/>
                </a:cubicBezTo>
                <a:cubicBezTo>
                  <a:pt x="4721113" y="741451"/>
                  <a:pt x="4727425" y="738446"/>
                  <a:pt x="4734176" y="737096"/>
                </a:cubicBezTo>
                <a:cubicBezTo>
                  <a:pt x="4749272" y="734077"/>
                  <a:pt x="4764800" y="733584"/>
                  <a:pt x="4779896" y="730565"/>
                </a:cubicBezTo>
                <a:lnTo>
                  <a:pt x="4877867" y="710971"/>
                </a:lnTo>
                <a:cubicBezTo>
                  <a:pt x="4884398" y="708794"/>
                  <a:pt x="4890782" y="706109"/>
                  <a:pt x="4897461" y="704439"/>
                </a:cubicBezTo>
                <a:lnTo>
                  <a:pt x="4949713" y="691376"/>
                </a:lnTo>
                <a:cubicBezTo>
                  <a:pt x="4956244" y="684845"/>
                  <a:pt x="4964821" y="679856"/>
                  <a:pt x="4969307" y="671782"/>
                </a:cubicBezTo>
                <a:cubicBezTo>
                  <a:pt x="4975994" y="659745"/>
                  <a:pt x="4974732" y="644051"/>
                  <a:pt x="4982370" y="632594"/>
                </a:cubicBezTo>
                <a:cubicBezTo>
                  <a:pt x="4992009" y="618135"/>
                  <a:pt x="4999940" y="603463"/>
                  <a:pt x="5015027" y="593405"/>
                </a:cubicBezTo>
                <a:cubicBezTo>
                  <a:pt x="5020755" y="589586"/>
                  <a:pt x="5028090" y="589051"/>
                  <a:pt x="5034621" y="586874"/>
                </a:cubicBezTo>
                <a:cubicBezTo>
                  <a:pt x="5043330" y="580342"/>
                  <a:pt x="5052656" y="574561"/>
                  <a:pt x="5060747" y="567279"/>
                </a:cubicBezTo>
                <a:cubicBezTo>
                  <a:pt x="5124659" y="509758"/>
                  <a:pt x="5076418" y="543770"/>
                  <a:pt x="5119530" y="515028"/>
                </a:cubicBezTo>
                <a:cubicBezTo>
                  <a:pt x="5128239" y="501965"/>
                  <a:pt x="5140692" y="490733"/>
                  <a:pt x="5145656" y="475839"/>
                </a:cubicBezTo>
                <a:cubicBezTo>
                  <a:pt x="5154669" y="448798"/>
                  <a:pt x="5148368" y="461973"/>
                  <a:pt x="5165250" y="436651"/>
                </a:cubicBezTo>
                <a:cubicBezTo>
                  <a:pt x="5167427" y="377868"/>
                  <a:pt x="5167868" y="318995"/>
                  <a:pt x="5171781" y="260302"/>
                </a:cubicBezTo>
                <a:cubicBezTo>
                  <a:pt x="5172239" y="253433"/>
                  <a:pt x="5171446" y="241199"/>
                  <a:pt x="5178313" y="240708"/>
                </a:cubicBezTo>
                <a:cubicBezTo>
                  <a:pt x="5236986" y="236517"/>
                  <a:pt x="5295878" y="245062"/>
                  <a:pt x="5354661" y="247239"/>
                </a:cubicBezTo>
                <a:cubicBezTo>
                  <a:pt x="5378488" y="318715"/>
                  <a:pt x="5340486" y="210445"/>
                  <a:pt x="5374256" y="286428"/>
                </a:cubicBezTo>
                <a:cubicBezTo>
                  <a:pt x="5379848" y="299010"/>
                  <a:pt x="5382964" y="312553"/>
                  <a:pt x="5387318" y="325616"/>
                </a:cubicBezTo>
                <a:lnTo>
                  <a:pt x="5400381" y="364805"/>
                </a:lnTo>
                <a:cubicBezTo>
                  <a:pt x="5403886" y="382331"/>
                  <a:pt x="5410506" y="422446"/>
                  <a:pt x="5419976" y="436651"/>
                </a:cubicBezTo>
                <a:lnTo>
                  <a:pt x="5498353" y="554216"/>
                </a:lnTo>
                <a:lnTo>
                  <a:pt x="5524478" y="593405"/>
                </a:lnTo>
                <a:cubicBezTo>
                  <a:pt x="5528832" y="599936"/>
                  <a:pt x="5535059" y="605552"/>
                  <a:pt x="5537541" y="612999"/>
                </a:cubicBezTo>
                <a:cubicBezTo>
                  <a:pt x="5548425" y="645650"/>
                  <a:pt x="5538504" y="622772"/>
                  <a:pt x="5563667" y="658719"/>
                </a:cubicBezTo>
                <a:cubicBezTo>
                  <a:pt x="5572670" y="671581"/>
                  <a:pt x="5589793" y="697908"/>
                  <a:pt x="5589793" y="697908"/>
                </a:cubicBezTo>
                <a:cubicBezTo>
                  <a:pt x="5594147" y="710971"/>
                  <a:pt x="5595218" y="725639"/>
                  <a:pt x="5602856" y="737096"/>
                </a:cubicBezTo>
                <a:lnTo>
                  <a:pt x="5655107" y="815474"/>
                </a:lnTo>
                <a:lnTo>
                  <a:pt x="5694296" y="874256"/>
                </a:lnTo>
                <a:cubicBezTo>
                  <a:pt x="5698650" y="880788"/>
                  <a:pt x="5700826" y="889497"/>
                  <a:pt x="5707358" y="893851"/>
                </a:cubicBezTo>
                <a:cubicBezTo>
                  <a:pt x="5713890" y="898205"/>
                  <a:pt x="5720922" y="901889"/>
                  <a:pt x="5726953" y="906914"/>
                </a:cubicBezTo>
                <a:cubicBezTo>
                  <a:pt x="5734049" y="912827"/>
                  <a:pt x="5739451" y="920595"/>
                  <a:pt x="5746547" y="926508"/>
                </a:cubicBezTo>
                <a:cubicBezTo>
                  <a:pt x="5752577" y="931533"/>
                  <a:pt x="5760111" y="934546"/>
                  <a:pt x="5766141" y="939571"/>
                </a:cubicBezTo>
                <a:cubicBezTo>
                  <a:pt x="5773237" y="945484"/>
                  <a:pt x="5778050" y="954041"/>
                  <a:pt x="5785736" y="959165"/>
                </a:cubicBezTo>
                <a:cubicBezTo>
                  <a:pt x="5791464" y="962984"/>
                  <a:pt x="5798799" y="963519"/>
                  <a:pt x="5805330" y="965696"/>
                </a:cubicBezTo>
                <a:lnTo>
                  <a:pt x="5844518" y="1004885"/>
                </a:lnTo>
                <a:cubicBezTo>
                  <a:pt x="5851050" y="1011417"/>
                  <a:pt x="5855350" y="1021558"/>
                  <a:pt x="5864113" y="1024479"/>
                </a:cubicBezTo>
                <a:lnTo>
                  <a:pt x="5883707" y="1031011"/>
                </a:lnTo>
                <a:cubicBezTo>
                  <a:pt x="5889019" y="1046948"/>
                  <a:pt x="5890639" y="1057538"/>
                  <a:pt x="5903301" y="1070199"/>
                </a:cubicBezTo>
                <a:cubicBezTo>
                  <a:pt x="5904841" y="1071739"/>
                  <a:pt x="5907656" y="1070199"/>
                  <a:pt x="5909833" y="1070199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Openflow</a:t>
            </a:r>
            <a:r>
              <a:rPr lang="en-US" dirty="0" smtClean="0"/>
              <a:t> SDN current state</a:t>
            </a:r>
            <a:endParaRPr lang="en-US" dirty="0"/>
          </a:p>
        </p:txBody>
      </p:sp>
      <p:pic>
        <p:nvPicPr>
          <p:cNvPr id="8194" name="Picture 2" descr="http://routercisco.com.mx/wp-content/uploads/2015/03/RACK-CIS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990600" y="5181600"/>
            <a:ext cx="571347" cy="644861"/>
          </a:xfrm>
          <a:prstGeom prst="rect">
            <a:avLst/>
          </a:prstGeom>
          <a:noFill/>
        </p:spPr>
      </p:pic>
      <p:pic>
        <p:nvPicPr>
          <p:cNvPr id="5" name="Picture 2" descr="http://routercisco.com.mx/wp-content/uploads/2015/03/RACK-CIS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752600" y="4191000"/>
            <a:ext cx="571347" cy="644861"/>
          </a:xfrm>
          <a:prstGeom prst="rect">
            <a:avLst/>
          </a:prstGeom>
          <a:noFill/>
        </p:spPr>
      </p:pic>
      <p:pic>
        <p:nvPicPr>
          <p:cNvPr id="6" name="Picture 2" descr="http://routercisco.com.mx/wp-content/uploads/2015/03/RACK-CIS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90800" y="5029200"/>
            <a:ext cx="571347" cy="644861"/>
          </a:xfrm>
          <a:prstGeom prst="rect">
            <a:avLst/>
          </a:prstGeom>
          <a:noFill/>
        </p:spPr>
      </p:pic>
      <p:pic>
        <p:nvPicPr>
          <p:cNvPr id="7" name="Picture 2" descr="http://routercisco.com.mx/wp-content/uploads/2015/03/RACK-CIS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752600" y="5791200"/>
            <a:ext cx="571347" cy="644861"/>
          </a:xfrm>
          <a:prstGeom prst="rect">
            <a:avLst/>
          </a:prstGeom>
          <a:noFill/>
        </p:spPr>
      </p:pic>
      <p:pic>
        <p:nvPicPr>
          <p:cNvPr id="8" name="Picture 2" descr="http://routercisco.com.mx/wp-content/uploads/2015/03/RACK-CIS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505200" y="4343400"/>
            <a:ext cx="571347" cy="644861"/>
          </a:xfrm>
          <a:prstGeom prst="rect">
            <a:avLst/>
          </a:prstGeom>
          <a:noFill/>
        </p:spPr>
      </p:pic>
      <p:cxnSp>
        <p:nvCxnSpPr>
          <p:cNvPr id="10" name="Straight Connector 9"/>
          <p:cNvCxnSpPr>
            <a:stCxn id="8194" idx="0"/>
            <a:endCxn id="5" idx="3"/>
          </p:cNvCxnSpPr>
          <p:nvPr/>
        </p:nvCxnSpPr>
        <p:spPr>
          <a:xfrm flipV="1">
            <a:off x="1276273" y="4513431"/>
            <a:ext cx="476327" cy="668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194" idx="2"/>
            <a:endCxn id="7" idx="3"/>
          </p:cNvCxnSpPr>
          <p:nvPr/>
        </p:nvCxnSpPr>
        <p:spPr>
          <a:xfrm>
            <a:off x="1276273" y="5826461"/>
            <a:ext cx="476327" cy="2871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  <a:endCxn id="6" idx="0"/>
          </p:cNvCxnSpPr>
          <p:nvPr/>
        </p:nvCxnSpPr>
        <p:spPr>
          <a:xfrm>
            <a:off x="2323947" y="4513431"/>
            <a:ext cx="552526" cy="515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2"/>
          </p:cNvCxnSpPr>
          <p:nvPr/>
        </p:nvCxnSpPr>
        <p:spPr>
          <a:xfrm flipV="1">
            <a:off x="2362200" y="5674061"/>
            <a:ext cx="514273" cy="4219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1"/>
            <a:endCxn id="8" idx="2"/>
          </p:cNvCxnSpPr>
          <p:nvPr/>
        </p:nvCxnSpPr>
        <p:spPr>
          <a:xfrm flipV="1">
            <a:off x="3162147" y="4988261"/>
            <a:ext cx="628726" cy="3633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762000" y="1524000"/>
            <a:ext cx="3657600" cy="685800"/>
            <a:chOff x="5334000" y="1371600"/>
            <a:chExt cx="3657600" cy="6858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8382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8077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7772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7467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7162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6858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6553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6248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5943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5638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5334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App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762000" y="2438400"/>
            <a:ext cx="3505200" cy="1295400"/>
            <a:chOff x="5334000" y="1828800"/>
            <a:chExt cx="3505200" cy="129540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6934200" y="2286000"/>
              <a:ext cx="762000" cy="838200"/>
            </a:xfrm>
            <a:prstGeom prst="roundRect">
              <a:avLst/>
            </a:prstGeom>
            <a:gradFill>
              <a:gsLst>
                <a:gs pos="0">
                  <a:srgbClr val="008000"/>
                </a:gs>
                <a:gs pos="100000">
                  <a:srgbClr val="00C362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rgbClr val="FFFFFF"/>
                  </a:solidFill>
                </a:rPr>
                <a:t>Net Linux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8077200" y="2286000"/>
              <a:ext cx="762000" cy="838200"/>
            </a:xfrm>
            <a:prstGeom prst="roundRect">
              <a:avLst/>
            </a:prstGeom>
            <a:gradFill>
              <a:gsLst>
                <a:gs pos="0">
                  <a:srgbClr val="FF00FF"/>
                </a:gs>
                <a:gs pos="100000">
                  <a:srgbClr val="FF99C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rgbClr val="FFFFFF"/>
                  </a:solidFill>
                </a:rPr>
                <a:t>Net Mac</a:t>
              </a:r>
              <a:endParaRPr lang="en-US" sz="1600" dirty="0">
                <a:solidFill>
                  <a:srgbClr val="FFFFFF"/>
                </a:solidFill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rgbClr val="FFFFFF"/>
                  </a:solidFill>
                </a:rPr>
                <a:t>OS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5334000" y="2286000"/>
              <a:ext cx="1219200" cy="8382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FFFFFF"/>
                  </a:solidFill>
                </a:rPr>
                <a:t>Net Windows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6" name="TextBox 23"/>
            <p:cNvSpPr txBox="1">
              <a:spLocks noChangeArrowheads="1"/>
            </p:cNvSpPr>
            <p:nvPr/>
          </p:nvSpPr>
          <p:spPr bwMode="auto">
            <a:xfrm>
              <a:off x="6553200" y="2526268"/>
              <a:ext cx="389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or</a:t>
              </a:r>
            </a:p>
          </p:txBody>
        </p:sp>
        <p:sp>
          <p:nvSpPr>
            <p:cNvPr id="37" name="TextBox 24"/>
            <p:cNvSpPr txBox="1">
              <a:spLocks noChangeArrowheads="1"/>
            </p:cNvSpPr>
            <p:nvPr/>
          </p:nvSpPr>
          <p:spPr bwMode="auto">
            <a:xfrm>
              <a:off x="7696200" y="2514600"/>
              <a:ext cx="389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or</a:t>
              </a:r>
            </a:p>
          </p:txBody>
        </p: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5943600" y="1828800"/>
              <a:ext cx="2590800" cy="369332"/>
              <a:chOff x="6019800" y="3200400"/>
              <a:chExt cx="2590800" cy="3693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6019800" y="3427413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23"/>
              <p:cNvSpPr txBox="1">
                <a:spLocks noChangeArrowheads="1"/>
              </p:cNvSpPr>
              <p:nvPr/>
            </p:nvSpPr>
            <p:spPr bwMode="auto">
              <a:xfrm>
                <a:off x="6453791" y="3200400"/>
                <a:ext cx="1775809" cy="3693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/>
                  <a:t>Open Interface</a:t>
                </a:r>
              </a:p>
            </p:txBody>
          </p:sp>
        </p:grpSp>
      </p:grpSp>
      <p:cxnSp>
        <p:nvCxnSpPr>
          <p:cNvPr id="42" name="Straight Connector 41"/>
          <p:cNvCxnSpPr/>
          <p:nvPr/>
        </p:nvCxnSpPr>
        <p:spPr>
          <a:xfrm>
            <a:off x="1371600" y="3962400"/>
            <a:ext cx="381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28800" y="3810000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Open Interface</a:t>
            </a:r>
            <a:endParaRPr lang="en-US" sz="2000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657600" y="4038600"/>
            <a:ext cx="381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53000" y="3810000"/>
            <a:ext cx="31772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OpenFlow</a:t>
            </a:r>
            <a:r>
              <a:rPr lang="en-US" dirty="0" smtClean="0"/>
              <a:t>: standardized for </a:t>
            </a:r>
          </a:p>
          <a:p>
            <a:pPr marL="342900" indent="-342900"/>
            <a:r>
              <a:rPr lang="en-US" dirty="0" smtClean="0"/>
              <a:t>       Ethernet/IP/TCP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191000" y="3962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00600" y="5029200"/>
            <a:ext cx="41276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OpenFlow</a:t>
            </a:r>
            <a:r>
              <a:rPr lang="en-US" dirty="0" smtClean="0"/>
              <a:t> enabled switches/routers</a:t>
            </a:r>
          </a:p>
          <a:p>
            <a:r>
              <a:rPr lang="en-US" dirty="0" smtClean="0"/>
              <a:t>     simple hardware doing forwarding only</a:t>
            </a:r>
          </a:p>
          <a:p>
            <a:r>
              <a:rPr lang="en-US" dirty="0" smtClean="0"/>
              <a:t>     forwarding table can be set by other</a:t>
            </a:r>
          </a:p>
          <a:p>
            <a:r>
              <a:rPr lang="en-US" dirty="0" smtClean="0"/>
              <a:t>     entity through </a:t>
            </a:r>
            <a:r>
              <a:rPr lang="en-US" dirty="0" err="1" smtClean="0"/>
              <a:t>OpenFlow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8" idx="1"/>
          </p:cNvCxnSpPr>
          <p:nvPr/>
        </p:nvCxnSpPr>
        <p:spPr>
          <a:xfrm flipH="1" flipV="1">
            <a:off x="4076547" y="4665831"/>
            <a:ext cx="647853" cy="515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53000" y="3048000"/>
            <a:ext cx="38027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3. SDN controllers (floodlight, </a:t>
            </a:r>
            <a:r>
              <a:rPr lang="en-US" dirty="0" err="1" smtClean="0">
                <a:solidFill>
                  <a:srgbClr val="0070C0"/>
                </a:solidFill>
              </a:rPr>
              <a:t>nox</a:t>
            </a:r>
            <a:r>
              <a:rPr lang="en-US" dirty="0" smtClean="0">
                <a:solidFill>
                  <a:srgbClr val="0070C0"/>
                </a:solidFill>
              </a:rPr>
              <a:t>, etc)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419600" y="3276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76800" y="1676400"/>
            <a:ext cx="3835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4. Firewall, virtual network, TE, IDS, 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76800" y="2438400"/>
            <a:ext cx="3736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Northbound API, not standardized yet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software defined networking?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Software-defined networking (SDN) is an approach to computer networking that allows network administrators to manage network services through abstraction of lower-level functionality.</a:t>
            </a:r>
          </a:p>
          <a:p>
            <a:pPr lvl="1"/>
            <a:r>
              <a:rPr lang="en-US" dirty="0" smtClean="0"/>
              <a:t>Abstractions for three problems: </a:t>
            </a:r>
            <a:r>
              <a:rPr lang="en-US" dirty="0" smtClean="0"/>
              <a:t>constrained </a:t>
            </a:r>
            <a:r>
              <a:rPr lang="en-US" dirty="0" smtClean="0"/>
              <a:t>forwarding model, distributed state, detailed configuration</a:t>
            </a:r>
          </a:p>
          <a:p>
            <a:r>
              <a:rPr lang="en-US" dirty="0" smtClean="0"/>
              <a:t>SDN is </a:t>
            </a:r>
          </a:p>
          <a:p>
            <a:pPr lvl="1"/>
            <a:r>
              <a:rPr lang="en-US" dirty="0" smtClean="0"/>
              <a:t>Directly programmable: network control is programmable because it is decoupled from forwarding functions</a:t>
            </a:r>
          </a:p>
          <a:p>
            <a:pPr lvl="1"/>
            <a:r>
              <a:rPr lang="en-US" dirty="0" smtClean="0"/>
              <a:t>Agile: administrator can dynamically adjust network-wide traffic flow to meet changing needs.</a:t>
            </a:r>
          </a:p>
          <a:p>
            <a:pPr lvl="1"/>
            <a:r>
              <a:rPr lang="en-US" dirty="0" smtClean="0"/>
              <a:t>Centrally managed: network intelligence is logically centralized.</a:t>
            </a:r>
          </a:p>
          <a:p>
            <a:pPr lvl="1"/>
            <a:r>
              <a:rPr lang="en-US" dirty="0" smtClean="0"/>
              <a:t>Programmatically configured</a:t>
            </a:r>
          </a:p>
          <a:p>
            <a:pPr lvl="1"/>
            <a:r>
              <a:rPr lang="en-US" dirty="0" smtClean="0"/>
              <a:t>Open standards-based and vendor-neutral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plane needs flexible forwarding model</a:t>
            </a:r>
          </a:p>
          <a:p>
            <a:pPr lvl="1"/>
            <a:r>
              <a:rPr lang="en-US" dirty="0" smtClean="0"/>
              <a:t>With behavior specified by control program applications</a:t>
            </a:r>
          </a:p>
          <a:p>
            <a:pPr lvl="2"/>
            <a:r>
              <a:rPr lang="en-US" dirty="0" smtClean="0"/>
              <a:t>Use a generic “flow” concept that is inclusive and forward based on flows.</a:t>
            </a:r>
          </a:p>
          <a:p>
            <a:pPr lvl="2"/>
            <a:r>
              <a:rPr lang="en-US" dirty="0" smtClean="0"/>
              <a:t>Historically the hardware’s capability for forwarding is vendor dependent</a:t>
            </a:r>
          </a:p>
          <a:p>
            <a:pPr lvl="3"/>
            <a:r>
              <a:rPr lang="en-US" dirty="0" smtClean="0"/>
              <a:t>e.g. forwarding based on L2 address, L3 address</a:t>
            </a:r>
          </a:p>
          <a:p>
            <a:pPr lvl="1"/>
            <a:r>
              <a:rPr lang="en-US" dirty="0" smtClean="0"/>
              <a:t>This abstracts away forwarding hardware</a:t>
            </a:r>
          </a:p>
          <a:p>
            <a:pPr lvl="1"/>
            <a:r>
              <a:rPr lang="en-US" dirty="0" smtClean="0"/>
              <a:t>Flexibility and vendor-neutrality are both valuable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Distribution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Shield control mechanisms from state distribution while allowing access to the state</a:t>
            </a:r>
          </a:p>
          <a:p>
            <a:pPr lvl="1"/>
            <a:r>
              <a:rPr lang="en-US" dirty="0" smtClean="0"/>
              <a:t>Split global consensus-based distributed algorithms into two independent components: a distributed (database) system and a centralized algorithm.</a:t>
            </a:r>
          </a:p>
          <a:p>
            <a:pPr lvl="2"/>
            <a:r>
              <a:rPr lang="en-US" dirty="0" smtClean="0"/>
              <a:t>We know how to deal with both.</a:t>
            </a:r>
          </a:p>
          <a:p>
            <a:r>
              <a:rPr lang="en-US" dirty="0" smtClean="0"/>
              <a:t>Natural abstraction: global network view</a:t>
            </a:r>
          </a:p>
          <a:p>
            <a:r>
              <a:rPr lang="en-US" dirty="0" smtClean="0"/>
              <a:t>Implemented with a network operating system.</a:t>
            </a:r>
          </a:p>
          <a:p>
            <a:r>
              <a:rPr lang="en-US" dirty="0" smtClean="0"/>
              <a:t>Control (configuration) mechanism is now abstracted as a function of the global view using API</a:t>
            </a:r>
          </a:p>
          <a:p>
            <a:pPr lvl="1"/>
            <a:r>
              <a:rPr lang="en-US" dirty="0" smtClean="0"/>
              <a:t>Control is now based on a centralized graph algorithm instead of a distributed protocol.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Operating System(NOS)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NOS: a distributed system that creates and maintains a network view</a:t>
            </a:r>
          </a:p>
          <a:p>
            <a:r>
              <a:rPr lang="en-US" dirty="0" smtClean="0"/>
              <a:t>Communicates with forwarding elements</a:t>
            </a:r>
          </a:p>
          <a:p>
            <a:pPr lvl="1"/>
            <a:r>
              <a:rPr lang="en-US" dirty="0" smtClean="0"/>
              <a:t>Get state information from forwarding elements</a:t>
            </a:r>
          </a:p>
          <a:p>
            <a:pPr lvl="1"/>
            <a:r>
              <a:rPr lang="en-US" dirty="0" smtClean="0"/>
              <a:t>Communicates control directives to forwarding elements</a:t>
            </a:r>
          </a:p>
          <a:p>
            <a:pPr lvl="2"/>
            <a:r>
              <a:rPr lang="en-US" dirty="0" smtClean="0"/>
              <a:t>Using forwarding abstraction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NOS plus forwarding abstraction = SDN (v1)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 should not configure each individual network device.</a:t>
            </a:r>
          </a:p>
          <a:p>
            <a:r>
              <a:rPr lang="en-US" dirty="0" smtClean="0"/>
              <a:t>The NOS provides consistent global view of the network</a:t>
            </a:r>
          </a:p>
          <a:p>
            <a:r>
              <a:rPr lang="en-US" dirty="0" smtClean="0"/>
              <a:t>Configuration is a function of the global view</a:t>
            </a:r>
          </a:p>
          <a:p>
            <a:r>
              <a:rPr lang="en-US" dirty="0" smtClean="0"/>
              <a:t>NOS eases the implementation of functionality</a:t>
            </a:r>
          </a:p>
          <a:p>
            <a:pPr lvl="1"/>
            <a:r>
              <a:rPr lang="en-US" dirty="0" smtClean="0"/>
              <a:t>Does not help specification of functionality</a:t>
            </a:r>
          </a:p>
          <a:p>
            <a:r>
              <a:rPr lang="en-US" dirty="0" smtClean="0"/>
              <a:t>Need a specification abstraction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2079</Words>
  <Application>Microsoft Office PowerPoint</Application>
  <PresentationFormat>On-screen Show (4:3)</PresentationFormat>
  <Paragraphs>608</Paragraphs>
  <Slides>45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SDN basics and OpenFlow</vt:lpstr>
      <vt:lpstr>SDN basics and OpenFlow</vt:lpstr>
      <vt:lpstr>Review of related concepts</vt:lpstr>
      <vt:lpstr>Review of related concepts</vt:lpstr>
      <vt:lpstr>What is software defined networking?</vt:lpstr>
      <vt:lpstr>Forwarding abstraction</vt:lpstr>
      <vt:lpstr>State Distribution Abstraction</vt:lpstr>
      <vt:lpstr>Network Operating System(NOS)</vt:lpstr>
      <vt:lpstr>Configuration abstraction</vt:lpstr>
      <vt:lpstr>Specification abstraction</vt:lpstr>
      <vt:lpstr>Simple Example: Access Control</vt:lpstr>
      <vt:lpstr>Software Defined Networks</vt:lpstr>
      <vt:lpstr>What Does This Picture Mean?</vt:lpstr>
      <vt:lpstr> Openflow: Simplifying the control</vt:lpstr>
      <vt:lpstr>OpenFlow: a pragmatic compromise</vt:lpstr>
      <vt:lpstr>How does OpenFlow work?</vt:lpstr>
      <vt:lpstr>Ethernet switch</vt:lpstr>
      <vt:lpstr>Slide 18</vt:lpstr>
      <vt:lpstr>OpenFlow switch</vt:lpstr>
      <vt:lpstr>Openflow switch</vt:lpstr>
      <vt:lpstr>Slide 21</vt:lpstr>
      <vt:lpstr>Flow switching and routing</vt:lpstr>
      <vt:lpstr>OpenFlow Basics  Flow Table Entries</vt:lpstr>
      <vt:lpstr>Examples</vt:lpstr>
      <vt:lpstr>Examples</vt:lpstr>
      <vt:lpstr>Centralized vs Distributed Control Both models are possible with OpenFlow</vt:lpstr>
      <vt:lpstr>Flow Routing vs. Aggregation Both models are possible with OpenFlow</vt:lpstr>
      <vt:lpstr>Reactive vs. Proactive (pre-populated) Both models are possible with OpenFlow</vt:lpstr>
      <vt:lpstr>Openflow specifications</vt:lpstr>
      <vt:lpstr>Openflow 1.0 concepts</vt:lpstr>
      <vt:lpstr>Open Flow Protocol Messages</vt:lpstr>
      <vt:lpstr>Openflow 1.1 concepts</vt:lpstr>
      <vt:lpstr>Pipeline processing (in 1.1)</vt:lpstr>
      <vt:lpstr>Per table packet processing</vt:lpstr>
      <vt:lpstr>Groups</vt:lpstr>
      <vt:lpstr>1.2.0 concepts</vt:lpstr>
      <vt:lpstr>Going further</vt:lpstr>
      <vt:lpstr>Openflow controllers</vt:lpstr>
      <vt:lpstr>SDN controllers (NOS) .vs. OS</vt:lpstr>
      <vt:lpstr>NOS functionality</vt:lpstr>
      <vt:lpstr>Existing SDN controllers</vt:lpstr>
      <vt:lpstr>Openflow controller: NOX/POX</vt:lpstr>
      <vt:lpstr>NOX/POX Events</vt:lpstr>
      <vt:lpstr>See lab3_controller.py for an example Pox controller</vt:lpstr>
      <vt:lpstr>Openflow SDN current state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and Openflow</dc:title>
  <dc:creator>surfing</dc:creator>
  <cp:lastModifiedBy>Surfing</cp:lastModifiedBy>
  <cp:revision>64</cp:revision>
  <dcterms:created xsi:type="dcterms:W3CDTF">2014-02-26T21:41:17Z</dcterms:created>
  <dcterms:modified xsi:type="dcterms:W3CDTF">2017-11-05T15:46:16Z</dcterms:modified>
</cp:coreProperties>
</file>