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1"/>
  </p:notesMasterIdLst>
  <p:sldIdLst>
    <p:sldId id="256" r:id="rId2"/>
    <p:sldId id="321" r:id="rId3"/>
    <p:sldId id="332" r:id="rId4"/>
    <p:sldId id="317" r:id="rId5"/>
    <p:sldId id="319" r:id="rId6"/>
    <p:sldId id="322" r:id="rId7"/>
    <p:sldId id="318" r:id="rId8"/>
    <p:sldId id="323" r:id="rId9"/>
    <p:sldId id="329" r:id="rId10"/>
    <p:sldId id="345" r:id="rId11"/>
    <p:sldId id="346" r:id="rId12"/>
    <p:sldId id="324" r:id="rId13"/>
    <p:sldId id="325" r:id="rId14"/>
    <p:sldId id="326" r:id="rId15"/>
    <p:sldId id="327" r:id="rId16"/>
    <p:sldId id="328" r:id="rId17"/>
    <p:sldId id="330" r:id="rId18"/>
    <p:sldId id="333" r:id="rId19"/>
    <p:sldId id="335" r:id="rId20"/>
    <p:sldId id="331" r:id="rId21"/>
    <p:sldId id="334" r:id="rId22"/>
    <p:sldId id="337" r:id="rId23"/>
    <p:sldId id="340" r:id="rId24"/>
    <p:sldId id="339" r:id="rId25"/>
    <p:sldId id="341" r:id="rId26"/>
    <p:sldId id="342" r:id="rId27"/>
    <p:sldId id="343" r:id="rId28"/>
    <p:sldId id="344" r:id="rId29"/>
    <p:sldId id="314" r:id="rId30"/>
  </p:sldIdLst>
  <p:sldSz cx="9144000" cy="5143500" type="screen16x9"/>
  <p:notesSz cx="6858000" cy="9144000"/>
  <p:embeddedFontLst>
    <p:embeddedFont>
      <p:font typeface="El Messiri" panose="020B0604020202020204" charset="-78"/>
      <p:regular r:id="rId32"/>
      <p:bold r:id="rId33"/>
    </p:embeddedFont>
    <p:embeddedFont>
      <p:font typeface="Baloo 2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5481EA-B289-4B7E-B5FF-B9E2173112BB}">
  <a:tblStyle styleId="{825481EA-B289-4B7E-B5FF-B9E2173112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F0C416-E103-40D6-927A-B856DBBF4CD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46" y="-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363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544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670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003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410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234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990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31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981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69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8bb1041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8bb1041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457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763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77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018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83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05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143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352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8796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28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624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10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63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d143d5643_2_1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d143d5643_2_1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315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632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77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99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2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3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1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1" r:id="rId5"/>
    <p:sldLayoutId id="2147483675" r:id="rId6"/>
    <p:sldLayoutId id="2147483683" r:id="rId7"/>
    <p:sldLayoutId id="2147483684" r:id="rId8"/>
    <p:sldLayoutId id="2147483685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und_sterl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und_sterl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und_sterli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und_sterl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91621" y="200893"/>
            <a:ext cx="6074511" cy="2875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40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Phương</a:t>
            </a:r>
            <a:r>
              <a:rPr lang="en-US" sz="440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40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pháp</a:t>
            </a:r>
            <a:r>
              <a:rPr lang="en-US" sz="440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40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thiết</a:t>
            </a:r>
            <a:r>
              <a:rPr lang="en-US" sz="440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40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kế</a:t>
            </a:r>
            <a:r>
              <a:rPr lang="en-US" sz="440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40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thuật</a:t>
            </a:r>
            <a:r>
              <a:rPr lang="en-US" sz="440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40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toán</a:t>
            </a:r>
            <a:r>
              <a:rPr lang="en-US" sz="440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:</a:t>
            </a:r>
            <a:r>
              <a:rPr lang="en-US" sz="540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/>
            </a:r>
            <a:br>
              <a:rPr lang="en-US" sz="540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Greedy Algorithm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1119500" y="3707657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-US" err="1" smtClean="0"/>
              <a:t>Nhóm</a:t>
            </a:r>
            <a:r>
              <a:rPr lang="en-US" smtClean="0"/>
              <a:t> 7: </a:t>
            </a:r>
            <a:r>
              <a:rPr lang="en-US" err="1" smtClean="0"/>
              <a:t>Nguyễn</a:t>
            </a:r>
            <a:r>
              <a:rPr lang="en-US" smtClean="0"/>
              <a:t> Vĩnh Hưng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394503" y="3741844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855" y="1087582"/>
            <a:ext cx="709277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>
                <a:solidFill>
                  <a:schemeClr val="tx2">
                    <a:lumMod val="50000"/>
                  </a:schemeClr>
                </a:solidFill>
              </a:rPr>
              <a:t>Nhận dạng bài toán Greedy: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chemeClr val="tx2">
                    <a:lumMod val="50000"/>
                  </a:schemeClr>
                </a:solidFill>
              </a:rPr>
              <a:t>Bài toán có thể phân thành bài toán con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chemeClr val="tx2">
                    <a:lumMod val="50000"/>
                  </a:schemeClr>
                </a:solidFill>
              </a:rPr>
              <a:t>Tại mỗi bài toán con sẽ luôn chọn ứng viên tối ưu nhất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7" name="Google Shape;322;p42"/>
          <p:cNvGrpSpPr/>
          <p:nvPr/>
        </p:nvGrpSpPr>
        <p:grpSpPr>
          <a:xfrm>
            <a:off x="72937" y="1116043"/>
            <a:ext cx="636900" cy="322800"/>
            <a:chOff x="790074" y="3806775"/>
            <a:chExt cx="636900" cy="322800"/>
          </a:xfrm>
        </p:grpSpPr>
        <p:sp>
          <p:nvSpPr>
            <p:cNvPr id="18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926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855" y="1087582"/>
            <a:ext cx="7092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>
                <a:solidFill>
                  <a:schemeClr val="tx2">
                    <a:lumMod val="50000"/>
                  </a:schemeClr>
                </a:solidFill>
              </a:rPr>
              <a:t>Sử dụng:</a:t>
            </a:r>
            <a:endParaRPr lang="en-US" b="1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7" name="Google Shape;322;p42"/>
          <p:cNvGrpSpPr/>
          <p:nvPr/>
        </p:nvGrpSpPr>
        <p:grpSpPr>
          <a:xfrm>
            <a:off x="72937" y="1116043"/>
            <a:ext cx="636900" cy="322800"/>
            <a:chOff x="790074" y="3806775"/>
            <a:chExt cx="636900" cy="322800"/>
          </a:xfrm>
        </p:grpSpPr>
        <p:sp>
          <p:nvSpPr>
            <p:cNvPr id="18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37" y="1599113"/>
            <a:ext cx="4603381" cy="35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50334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smtClean="0">
                <a:solidFill>
                  <a:schemeClr val="tx2">
                    <a:lumMod val="50000"/>
                  </a:schemeClr>
                </a:solidFill>
              </a:rPr>
              <a:t>Ví dụ</a:t>
            </a:r>
            <a:endParaRPr sz="5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86" name="Google Shape;986;p58"/>
          <p:cNvSpPr txBox="1">
            <a:spLocks noGrp="1"/>
          </p:cNvSpPr>
          <p:nvPr>
            <p:ph type="title" idx="2"/>
          </p:nvPr>
        </p:nvSpPr>
        <p:spPr>
          <a:xfrm>
            <a:off x="50334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87" name="Google Shape;987;p58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988" name="Google Shape;988;p58"/>
            <p:cNvSpPr/>
            <p:nvPr/>
          </p:nvSpPr>
          <p:spPr>
            <a:xfrm>
              <a:off x="3207450" y="1859275"/>
              <a:ext cx="476200" cy="361950"/>
            </a:xfrm>
            <a:custGeom>
              <a:avLst/>
              <a:gdLst/>
              <a:ahLst/>
              <a:cxnLst/>
              <a:rect l="l" t="t" r="r" b="b"/>
              <a:pathLst>
                <a:path w="19048" h="14478" extrusionOk="0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3245000" y="1910150"/>
              <a:ext cx="367775" cy="284400"/>
            </a:xfrm>
            <a:custGeom>
              <a:avLst/>
              <a:gdLst/>
              <a:ahLst/>
              <a:cxnLst/>
              <a:rect l="l" t="t" r="r" b="b"/>
              <a:pathLst>
                <a:path w="14711" h="11376" extrusionOk="0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3425950" y="3608850"/>
              <a:ext cx="381125" cy="1318475"/>
            </a:xfrm>
            <a:custGeom>
              <a:avLst/>
              <a:gdLst/>
              <a:ahLst/>
              <a:cxnLst/>
              <a:rect l="l" t="t" r="r" b="b"/>
              <a:pathLst>
                <a:path w="15245" h="52739" fill="none" extrusionOk="0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2452750" y="4050000"/>
              <a:ext cx="514575" cy="876500"/>
            </a:xfrm>
            <a:custGeom>
              <a:avLst/>
              <a:gdLst/>
              <a:ahLst/>
              <a:cxnLst/>
              <a:rect l="l" t="t" r="r" b="b"/>
              <a:pathLst>
                <a:path w="20583" h="35060" fill="none" extrusionOk="0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3245825" y="3208350"/>
              <a:ext cx="253525" cy="598275"/>
            </a:xfrm>
            <a:custGeom>
              <a:avLst/>
              <a:gdLst/>
              <a:ahLst/>
              <a:cxnLst/>
              <a:rect l="l" t="t" r="r" b="b"/>
              <a:pathLst>
                <a:path w="10141" h="23931" extrusionOk="0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3252500" y="3638875"/>
              <a:ext cx="176800" cy="167400"/>
            </a:xfrm>
            <a:custGeom>
              <a:avLst/>
              <a:gdLst/>
              <a:ahLst/>
              <a:cxnLst/>
              <a:rect l="l" t="t" r="r" b="b"/>
              <a:pathLst>
                <a:path w="7072" h="6696" extrusionOk="0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3263325" y="4245150"/>
              <a:ext cx="243550" cy="622175"/>
            </a:xfrm>
            <a:custGeom>
              <a:avLst/>
              <a:gdLst/>
              <a:ahLst/>
              <a:cxnLst/>
              <a:rect l="l" t="t" r="r" b="b"/>
              <a:pathLst>
                <a:path w="9742" h="24887" extrusionOk="0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3304200" y="4651275"/>
              <a:ext cx="202675" cy="216050"/>
            </a:xfrm>
            <a:custGeom>
              <a:avLst/>
              <a:gdLst/>
              <a:ahLst/>
              <a:cxnLst/>
              <a:rect l="l" t="t" r="r" b="b"/>
              <a:pathLst>
                <a:path w="8107" h="8642" extrusionOk="0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931550" y="2808275"/>
              <a:ext cx="1403525" cy="1318475"/>
            </a:xfrm>
            <a:custGeom>
              <a:avLst/>
              <a:gdLst/>
              <a:ahLst/>
              <a:cxnLst/>
              <a:rect l="l" t="t" r="r" b="b"/>
              <a:pathLst>
                <a:path w="56141" h="52739" extrusionOk="0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2450250" y="3914625"/>
              <a:ext cx="422825" cy="127000"/>
            </a:xfrm>
            <a:custGeom>
              <a:avLst/>
              <a:gdLst/>
              <a:ahLst/>
              <a:cxnLst/>
              <a:rect l="l" t="t" r="r" b="b"/>
              <a:pathLst>
                <a:path w="16913" h="5080" extrusionOk="0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2752975" y="2952750"/>
              <a:ext cx="808100" cy="827125"/>
            </a:xfrm>
            <a:custGeom>
              <a:avLst/>
              <a:gdLst/>
              <a:ahLst/>
              <a:cxnLst/>
              <a:rect l="l" t="t" r="r" b="b"/>
              <a:pathLst>
                <a:path w="32324" h="33085" extrusionOk="0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3192450" y="3714300"/>
              <a:ext cx="440350" cy="205750"/>
            </a:xfrm>
            <a:custGeom>
              <a:avLst/>
              <a:gdLst/>
              <a:ahLst/>
              <a:cxnLst/>
              <a:rect l="l" t="t" r="r" b="b"/>
              <a:pathLst>
                <a:path w="17614" h="8230" extrusionOk="0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2260125" y="3588975"/>
              <a:ext cx="1275100" cy="1043975"/>
            </a:xfrm>
            <a:custGeom>
              <a:avLst/>
              <a:gdLst/>
              <a:ahLst/>
              <a:cxnLst/>
              <a:rect l="l" t="t" r="r" b="b"/>
              <a:pathLst>
                <a:path w="51004" h="41759" extrusionOk="0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3340050" y="4746350"/>
              <a:ext cx="449525" cy="183475"/>
            </a:xfrm>
            <a:custGeom>
              <a:avLst/>
              <a:gdLst/>
              <a:ahLst/>
              <a:cxnLst/>
              <a:rect l="l" t="t" r="r" b="b"/>
              <a:pathLst>
                <a:path w="17981" h="7339" extrusionOk="0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2087500" y="2619575"/>
              <a:ext cx="1257575" cy="1036000"/>
            </a:xfrm>
            <a:custGeom>
              <a:avLst/>
              <a:gdLst/>
              <a:ahLst/>
              <a:cxnLst/>
              <a:rect l="l" t="t" r="r" b="b"/>
              <a:pathLst>
                <a:path w="50303" h="41440" extrusionOk="0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3139925" y="2033575"/>
              <a:ext cx="232675" cy="827800"/>
            </a:xfrm>
            <a:custGeom>
              <a:avLst/>
              <a:gdLst/>
              <a:ahLst/>
              <a:cxnLst/>
              <a:rect l="l" t="t" r="r" b="b"/>
              <a:pathLst>
                <a:path w="9307" h="33112" extrusionOk="0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2348525" y="2907525"/>
              <a:ext cx="116775" cy="447000"/>
            </a:xfrm>
            <a:custGeom>
              <a:avLst/>
              <a:gdLst/>
              <a:ahLst/>
              <a:cxnLst/>
              <a:rect l="l" t="t" r="r" b="b"/>
              <a:pathLst>
                <a:path w="4671" h="17880" fill="none" extrusionOk="0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3174950" y="3131850"/>
              <a:ext cx="95925" cy="439500"/>
            </a:xfrm>
            <a:custGeom>
              <a:avLst/>
              <a:gdLst/>
              <a:ahLst/>
              <a:cxnLst/>
              <a:rect l="l" t="t" r="r" b="b"/>
              <a:pathLst>
                <a:path w="3837" h="17580" fill="none" extrusionOk="0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980750" y="3462925"/>
              <a:ext cx="879825" cy="632975"/>
            </a:xfrm>
            <a:custGeom>
              <a:avLst/>
              <a:gdLst/>
              <a:ahLst/>
              <a:cxnLst/>
              <a:rect l="l" t="t" r="r" b="b"/>
              <a:pathLst>
                <a:path w="35193" h="25319" fill="none" extrusionOk="0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932375" y="3001750"/>
              <a:ext cx="959050" cy="1124250"/>
            </a:xfrm>
            <a:custGeom>
              <a:avLst/>
              <a:gdLst/>
              <a:ahLst/>
              <a:cxnLst/>
              <a:rect l="l" t="t" r="r" b="b"/>
              <a:pathLst>
                <a:path w="38362" h="44970" extrusionOk="0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2785500" y="3592175"/>
              <a:ext cx="392800" cy="20875"/>
            </a:xfrm>
            <a:custGeom>
              <a:avLst/>
              <a:gdLst/>
              <a:ahLst/>
              <a:cxnLst/>
              <a:rect l="l" t="t" r="r" b="b"/>
              <a:pathLst>
                <a:path w="15712" h="835" fill="none" extrusionOk="0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2087500" y="3240950"/>
              <a:ext cx="804750" cy="355350"/>
            </a:xfrm>
            <a:custGeom>
              <a:avLst/>
              <a:gdLst/>
              <a:ahLst/>
              <a:cxnLst/>
              <a:rect l="l" t="t" r="r" b="b"/>
              <a:pathLst>
                <a:path w="32190" h="14214" extrusionOk="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3290850" y="337702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799800" y="3608850"/>
              <a:ext cx="399475" cy="1318475"/>
            </a:xfrm>
            <a:custGeom>
              <a:avLst/>
              <a:gdLst/>
              <a:ahLst/>
              <a:cxnLst/>
              <a:rect l="l" t="t" r="r" b="b"/>
              <a:pathLst>
                <a:path w="15979" h="52739" fill="none" extrusionOk="0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872350" y="3573000"/>
              <a:ext cx="1857175" cy="57575"/>
            </a:xfrm>
            <a:custGeom>
              <a:avLst/>
              <a:gdLst/>
              <a:ahLst/>
              <a:cxnLst/>
              <a:rect l="l" t="t" r="r" b="b"/>
              <a:pathLst>
                <a:path w="74287" h="2303" extrusionOk="0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858175" y="3573825"/>
              <a:ext cx="1885525" cy="25"/>
            </a:xfrm>
            <a:custGeom>
              <a:avLst/>
              <a:gdLst/>
              <a:ahLst/>
              <a:cxnLst/>
              <a:rect l="l" t="t" r="r" b="b"/>
              <a:pathLst>
                <a:path w="75421" h="1" fill="none" extrusionOk="0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966575" y="3629700"/>
              <a:ext cx="68400" cy="25"/>
            </a:xfrm>
            <a:custGeom>
              <a:avLst/>
              <a:gdLst/>
              <a:ahLst/>
              <a:cxnLst/>
              <a:rect l="l" t="t" r="r" b="b"/>
              <a:pathLst>
                <a:path w="2736" h="1" fill="none" extrusionOk="0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3575225" y="3629700"/>
              <a:ext cx="69250" cy="25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2802175" y="3539650"/>
              <a:ext cx="862300" cy="36700"/>
            </a:xfrm>
            <a:custGeom>
              <a:avLst/>
              <a:gdLst/>
              <a:ahLst/>
              <a:cxnLst/>
              <a:rect l="l" t="t" r="r" b="b"/>
              <a:pathLst>
                <a:path w="34492" h="1468" extrusionOk="0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923100" y="3116000"/>
              <a:ext cx="806425" cy="451175"/>
            </a:xfrm>
            <a:custGeom>
              <a:avLst/>
              <a:gdLst/>
              <a:ahLst/>
              <a:cxnLst/>
              <a:rect l="l" t="t" r="r" b="b"/>
              <a:pathLst>
                <a:path w="32257" h="18047" extrusionOk="0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2459425" y="2267575"/>
              <a:ext cx="307750" cy="429350"/>
            </a:xfrm>
            <a:custGeom>
              <a:avLst/>
              <a:gdLst/>
              <a:ahLst/>
              <a:cxnLst/>
              <a:rect l="l" t="t" r="r" b="b"/>
              <a:pathLst>
                <a:path w="12310" h="17174" extrusionOk="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2433575" y="2152600"/>
              <a:ext cx="355275" cy="345500"/>
            </a:xfrm>
            <a:custGeom>
              <a:avLst/>
              <a:gdLst/>
              <a:ahLst/>
              <a:cxnLst/>
              <a:rect l="l" t="t" r="r" b="b"/>
              <a:pathLst>
                <a:path w="14211" h="13820" extrusionOk="0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649575" y="2468875"/>
              <a:ext cx="64225" cy="21700"/>
            </a:xfrm>
            <a:custGeom>
              <a:avLst/>
              <a:gdLst/>
              <a:ahLst/>
              <a:cxnLst/>
              <a:rect l="l" t="t" r="r" b="b"/>
              <a:pathLst>
                <a:path w="2569" h="868" fill="none" extrusionOk="0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2473600" y="2372100"/>
              <a:ext cx="110100" cy="106150"/>
            </a:xfrm>
            <a:custGeom>
              <a:avLst/>
              <a:gdLst/>
              <a:ahLst/>
              <a:cxnLst/>
              <a:rect l="l" t="t" r="r" b="b"/>
              <a:pathLst>
                <a:path w="4404" h="4246" extrusionOk="0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2473600" y="2362975"/>
              <a:ext cx="110100" cy="117600"/>
            </a:xfrm>
            <a:custGeom>
              <a:avLst/>
              <a:gdLst/>
              <a:ahLst/>
              <a:cxnLst/>
              <a:rect l="l" t="t" r="r" b="b"/>
              <a:pathLst>
                <a:path w="4404" h="4704" fill="none" extrusionOk="0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2526975" y="2403825"/>
              <a:ext cx="34225" cy="39225"/>
            </a:xfrm>
            <a:custGeom>
              <a:avLst/>
              <a:gdLst/>
              <a:ahLst/>
              <a:cxnLst/>
              <a:rect l="l" t="t" r="r" b="b"/>
              <a:pathLst>
                <a:path w="1369" h="1569" fill="none" extrusionOk="0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3295025" y="2081925"/>
              <a:ext cx="69250" cy="64825"/>
            </a:xfrm>
            <a:custGeom>
              <a:avLst/>
              <a:gdLst/>
              <a:ahLst/>
              <a:cxnLst/>
              <a:rect l="l" t="t" r="r" b="b"/>
              <a:pathLst>
                <a:path w="2770" h="2593" extrusionOk="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3278350" y="2000050"/>
              <a:ext cx="99250" cy="119425"/>
            </a:xfrm>
            <a:custGeom>
              <a:avLst/>
              <a:gdLst/>
              <a:ahLst/>
              <a:cxnLst/>
              <a:rect l="l" t="t" r="r" b="b"/>
              <a:pathLst>
                <a:path w="3970" h="4777" extrusionOk="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3302525" y="2074425"/>
              <a:ext cx="49225" cy="47550"/>
            </a:xfrm>
            <a:custGeom>
              <a:avLst/>
              <a:gdLst/>
              <a:ahLst/>
              <a:cxnLst/>
              <a:rect l="l" t="t" r="r" b="b"/>
              <a:pathLst>
                <a:path w="1969" h="1902" fill="none" extrusionOk="0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extrusionOk="0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fill="none" extrusionOk="0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2431900" y="2622325"/>
              <a:ext cx="281075" cy="107675"/>
            </a:xfrm>
            <a:custGeom>
              <a:avLst/>
              <a:gdLst/>
              <a:ahLst/>
              <a:cxnLst/>
              <a:rect l="l" t="t" r="r" b="b"/>
              <a:pathLst>
                <a:path w="11243" h="4307" extrusionOk="0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089050" y="3873225"/>
              <a:ext cx="40050" cy="117600"/>
            </a:xfrm>
            <a:custGeom>
              <a:avLst/>
              <a:gdLst/>
              <a:ahLst/>
              <a:cxnLst/>
              <a:rect l="l" t="t" r="r" b="b"/>
              <a:pathLst>
                <a:path w="1602" h="4704" extrusionOk="0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181600" y="2458875"/>
              <a:ext cx="875" cy="85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58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1033" name="Google Shape;1033;p58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0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279" y="1079034"/>
            <a:ext cx="709277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indent="0">
              <a:buNone/>
            </a:pPr>
            <a:r>
              <a:rPr lang="en-US" b="1"/>
              <a:t>Bài </a:t>
            </a:r>
            <a:r>
              <a:rPr lang="en-US" b="1" smtClean="0"/>
              <a:t>toán 1:  </a:t>
            </a:r>
            <a:r>
              <a:rPr lang="en-US"/>
              <a:t>Cho mảng a[n] gồm n phần tử, cho biết thời gian làm công việc i là a[i], hãy tìm số công việc tối đa có thể làm </a:t>
            </a:r>
            <a:r>
              <a:rPr lang="en-US" smtClean="0"/>
              <a:t>trong T đơn vị thời gian.</a:t>
            </a:r>
          </a:p>
          <a:p>
            <a:pPr marL="152400" indent="0">
              <a:buNone/>
            </a:pPr>
            <a:r>
              <a:rPr lang="en-US" smtClean="0"/>
              <a:t>Input: Hàng đầu tiên là n và T</a:t>
            </a:r>
          </a:p>
          <a:p>
            <a:pPr marL="152400" indent="0">
              <a:buNone/>
            </a:pPr>
            <a:r>
              <a:rPr lang="en-US" smtClean="0"/>
              <a:t>          Hàng thứ 2 chứa mảng a.</a:t>
            </a:r>
          </a:p>
          <a:p>
            <a:pPr marL="152400" indent="0">
              <a:buNone/>
            </a:pPr>
            <a:r>
              <a:rPr lang="en-US" smtClean="0"/>
              <a:t>Ví dụ:</a:t>
            </a:r>
          </a:p>
          <a:p>
            <a:pPr marL="152400" indent="0">
              <a:buNone/>
            </a:pPr>
            <a:endParaRPr lang="en-US" smtClean="0"/>
          </a:p>
          <a:p>
            <a:pPr marL="152400" indent="0"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93436"/>
              </p:ext>
            </p:extLst>
          </p:nvPr>
        </p:nvGraphicFramePr>
        <p:xfrm>
          <a:off x="817418" y="2178395"/>
          <a:ext cx="6096000" cy="1315720"/>
        </p:xfrm>
        <a:graphic>
          <a:graphicData uri="http://schemas.openxmlformats.org/drawingml/2006/table">
            <a:tbl>
              <a:tblPr firstRow="1" bandRow="1">
                <a:tableStyleId>{825481EA-B289-4B7E-B5FF-B9E2173112BB}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2644640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63417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output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7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5 10</a:t>
                      </a:r>
                    </a:p>
                    <a:p>
                      <a:r>
                        <a:rPr lang="en-US" smtClean="0"/>
                        <a:t>2</a:t>
                      </a:r>
                      <a:r>
                        <a:rPr lang="en-US" baseline="0" smtClean="0"/>
                        <a:t> 5 7 4 1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 baseline="0" smtClean="0"/>
                    </a:p>
                    <a:p>
                      <a:r>
                        <a:rPr lang="en-US" baseline="0" smtClean="0"/>
                        <a:t>Giải thích: các công việc thứ 1,4,5 được thực hiện, </a:t>
                      </a:r>
                      <a:br>
                        <a:rPr lang="en-US" baseline="0" smtClean="0"/>
                      </a:br>
                      <a:r>
                        <a:rPr lang="en-US" baseline="0" smtClean="0"/>
                        <a:t>a[1] + a[4] + a[5] = 2+4+1 = 7 &lt;= 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39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8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713225" y="1085200"/>
            <a:ext cx="714575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152400" indent="0">
              <a:buFont typeface="Baloo 2"/>
              <a:buNone/>
            </a:pPr>
            <a:r>
              <a:rPr lang="en-US" smtClean="0"/>
              <a:t>Các bước thực hiện:</a:t>
            </a:r>
          </a:p>
          <a:p>
            <a:pPr marL="152400" indent="0">
              <a:buFont typeface="Baloo 2"/>
              <a:buNone/>
            </a:pPr>
            <a:r>
              <a:rPr lang="en-US" b="1" smtClean="0"/>
              <a:t>currentTime</a:t>
            </a:r>
            <a:r>
              <a:rPr lang="en-US" smtClean="0"/>
              <a:t>: lưu tổng thời gian tại bước thứ i</a:t>
            </a:r>
          </a:p>
          <a:p>
            <a:pPr marL="152400" indent="0">
              <a:buFont typeface="Baloo 2"/>
              <a:buNone/>
            </a:pPr>
            <a:r>
              <a:rPr lang="en-US" b="1" smtClean="0"/>
              <a:t>numberOfThings:  </a:t>
            </a:r>
            <a:r>
              <a:rPr lang="en-US" smtClean="0"/>
              <a:t>lưu tổng số công việc bước thứ I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Sắp xếp mảng </a:t>
            </a:r>
            <a:r>
              <a:rPr lang="en-US" b="1" smtClean="0"/>
              <a:t>A</a:t>
            </a:r>
            <a:r>
              <a:rPr lang="en-US" smtClean="0"/>
              <a:t> theo thứ tự không giảm.</a:t>
            </a:r>
          </a:p>
          <a:p>
            <a:r>
              <a:rPr lang="en-US" smtClean="0"/>
              <a:t>Chọn từng mục việc từ a[1] -&gt; a[n].</a:t>
            </a:r>
          </a:p>
          <a:p>
            <a:r>
              <a:rPr lang="en-US" smtClean="0"/>
              <a:t>Thêm thời gian a[i] vào </a:t>
            </a:r>
            <a:r>
              <a:rPr lang="en-US" b="1" smtClean="0"/>
              <a:t>currentTime </a:t>
            </a:r>
            <a:r>
              <a:rPr lang="en-US" smtClean="0"/>
              <a:t>và tăng </a:t>
            </a:r>
            <a:r>
              <a:rPr lang="en-US" b="1" smtClean="0"/>
              <a:t>numberofThings</a:t>
            </a:r>
            <a:r>
              <a:rPr lang="en-US" smtClean="0"/>
              <a:t> lên 1</a:t>
            </a:r>
            <a:r>
              <a:rPr lang="en-US" b="1" smtClean="0"/>
              <a:t> </a:t>
            </a:r>
            <a:r>
              <a:rPr lang="en-US" smtClean="0"/>
              <a:t>nếu hợp lệ .</a:t>
            </a:r>
          </a:p>
          <a:p>
            <a:r>
              <a:rPr lang="en-US" smtClean="0"/>
              <a:t>Thêm một vào </a:t>
            </a:r>
            <a:r>
              <a:rPr lang="en-US" b="1" smtClean="0"/>
              <a:t>numberOfThings</a:t>
            </a:r>
            <a:r>
              <a:rPr lang="en-US" smtClean="0"/>
              <a:t> .</a:t>
            </a:r>
          </a:p>
          <a:p>
            <a:pPr marL="152400" indent="0">
              <a:buFont typeface="Baloo 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713225" y="1085200"/>
            <a:ext cx="714575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152400" indent="0">
              <a:buFont typeface="Baloo 2"/>
              <a:buNone/>
            </a:pPr>
            <a:r>
              <a:rPr lang="en-US" smtClean="0"/>
              <a:t>Các bước thực hiện:</a:t>
            </a:r>
          </a:p>
          <a:p>
            <a:pPr marL="152400" indent="0">
              <a:buFont typeface="Baloo 2"/>
              <a:buNone/>
            </a:pPr>
            <a:r>
              <a:rPr lang="en-US" b="1" smtClean="0"/>
              <a:t>currentTime</a:t>
            </a:r>
            <a:r>
              <a:rPr lang="en-US" smtClean="0"/>
              <a:t>: lưu tổng thời gian tại bước thứ i</a:t>
            </a:r>
          </a:p>
          <a:p>
            <a:pPr marL="152400" indent="0">
              <a:buFont typeface="Baloo 2"/>
              <a:buNone/>
            </a:pPr>
            <a:r>
              <a:rPr lang="en-US" b="1" smtClean="0"/>
              <a:t>numberOfThings:  </a:t>
            </a:r>
            <a:r>
              <a:rPr lang="en-US" smtClean="0"/>
              <a:t>lưu tổng số công việc bước thứ I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Sắp xếp mảng </a:t>
            </a:r>
            <a:r>
              <a:rPr lang="en-US" b="1" smtClean="0"/>
              <a:t>A</a:t>
            </a:r>
            <a:r>
              <a:rPr lang="en-US" smtClean="0"/>
              <a:t> theo thứ tự không giảm.</a:t>
            </a:r>
          </a:p>
          <a:p>
            <a:r>
              <a:rPr lang="en-US" smtClean="0"/>
              <a:t>Chọn từng mục việc từ a[1] -&gt; a[n].</a:t>
            </a:r>
          </a:p>
          <a:p>
            <a:r>
              <a:rPr lang="en-US" smtClean="0"/>
              <a:t>Thêm thời gian a[i] vào </a:t>
            </a:r>
            <a:r>
              <a:rPr lang="en-US" b="1" smtClean="0"/>
              <a:t>currentTime </a:t>
            </a:r>
            <a:r>
              <a:rPr lang="en-US" smtClean="0"/>
              <a:t>và tăng </a:t>
            </a:r>
            <a:r>
              <a:rPr lang="en-US" b="1" smtClean="0"/>
              <a:t>numberofThings</a:t>
            </a:r>
            <a:r>
              <a:rPr lang="en-US" smtClean="0"/>
              <a:t> lên 1</a:t>
            </a:r>
            <a:r>
              <a:rPr lang="en-US" b="1" smtClean="0"/>
              <a:t> </a:t>
            </a:r>
            <a:r>
              <a:rPr lang="en-US" smtClean="0"/>
              <a:t>nếu hợp lệ .</a:t>
            </a:r>
          </a:p>
          <a:p>
            <a:r>
              <a:rPr lang="en-US" smtClean="0"/>
              <a:t>Thêm một vào </a:t>
            </a:r>
            <a:r>
              <a:rPr lang="en-US" b="1" smtClean="0"/>
              <a:t>numberOfThings</a:t>
            </a:r>
            <a:r>
              <a:rPr lang="en-US" smtClean="0"/>
              <a:t> .</a:t>
            </a:r>
          </a:p>
          <a:p>
            <a:pPr marL="152400" indent="0">
              <a:buFont typeface="Baloo 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52" y="1472478"/>
            <a:ext cx="51530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061334"/>
            <a:ext cx="6975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Bài toán 2: </a:t>
            </a:r>
            <a:r>
              <a:rPr lang="vi-VN"/>
              <a:t>Hãy tưởng tượng bạn là một máy bán hàng tự động. Ai đó đưa cho bạn </a:t>
            </a:r>
            <a:r>
              <a:rPr lang="vi-VN" smtClean="0"/>
              <a:t>£1 </a:t>
            </a:r>
            <a:r>
              <a:rPr lang="vi-VN"/>
              <a:t>và mua đồ uống với giá </a:t>
            </a:r>
            <a:r>
              <a:rPr lang="vi-VN" smtClean="0"/>
              <a:t>£0,70p</a:t>
            </a:r>
            <a:r>
              <a:rPr lang="vi-VN"/>
              <a:t>. Không có đồng 30p bằng </a:t>
            </a:r>
            <a:r>
              <a:rPr lang="vi-VN">
                <a:hlinkClick r:id="rId3"/>
              </a:rPr>
              <a:t>đồng bảng Anh</a:t>
            </a:r>
            <a:r>
              <a:rPr lang="vi-VN"/>
              <a:t> , làm thế nào để bạn tính toán </a:t>
            </a:r>
            <a:r>
              <a:rPr lang="en-US" smtClean="0"/>
              <a:t>tiền lẻ </a:t>
            </a:r>
            <a:r>
              <a:rPr lang="vi-VN" smtClean="0"/>
              <a:t>trả lại</a:t>
            </a:r>
            <a:r>
              <a:rPr lang="en-US" smtClean="0"/>
              <a:t>, hãy tìm cách sử dụng ít nhất số đồng tiền</a:t>
            </a:r>
            <a:r>
              <a:rPr lang="vi-VN" smtClean="0"/>
              <a:t>?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4" y="2006045"/>
            <a:ext cx="41052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6582" y="1000934"/>
            <a:ext cx="6975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Bài toán: </a:t>
            </a:r>
            <a:r>
              <a:rPr lang="vi-VN"/>
              <a:t>Hãy tưởng tượng bạn là một máy bán hàng tự động. Ai đó đưa cho bạn </a:t>
            </a:r>
            <a:r>
              <a:rPr lang="vi-VN" smtClean="0"/>
              <a:t>£1 </a:t>
            </a:r>
            <a:r>
              <a:rPr lang="vi-VN"/>
              <a:t>và mua đồ uống với giá </a:t>
            </a:r>
            <a:r>
              <a:rPr lang="vi-VN" smtClean="0"/>
              <a:t>£0,70p</a:t>
            </a:r>
            <a:r>
              <a:rPr lang="vi-VN"/>
              <a:t>. Không có đồng 30p bằng </a:t>
            </a:r>
            <a:r>
              <a:rPr lang="vi-VN">
                <a:hlinkClick r:id="rId3"/>
              </a:rPr>
              <a:t>đồng bảng Anh</a:t>
            </a:r>
            <a:r>
              <a:rPr lang="vi-VN"/>
              <a:t> , làm thế nào để bạn tính toán </a:t>
            </a:r>
            <a:r>
              <a:rPr lang="en-US" smtClean="0"/>
              <a:t>tiền lẻ </a:t>
            </a:r>
            <a:r>
              <a:rPr lang="vi-VN" smtClean="0"/>
              <a:t>trả lại</a:t>
            </a:r>
            <a:r>
              <a:rPr lang="en-US" smtClean="0"/>
              <a:t>, hãy tìm cách sử dụng ít nhất số đồng tiền</a:t>
            </a:r>
            <a:r>
              <a:rPr lang="vi-VN" smtClean="0"/>
              <a:t>?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421" y="1739598"/>
            <a:ext cx="34671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  <p:sp>
        <p:nvSpPr>
          <p:cNvPr id="2" name="Rectangle 1"/>
          <p:cNvSpPr/>
          <p:nvPr/>
        </p:nvSpPr>
        <p:spPr>
          <a:xfrm>
            <a:off x="239608" y="1133506"/>
            <a:ext cx="643123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smtClean="0">
                <a:ln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Tham lam liệu có phải là tối ưu nhất?</a:t>
            </a:r>
          </a:p>
          <a:p>
            <a:pPr algn="ctr"/>
            <a:endParaRPr lang="en-US" sz="2400" b="1" cap="none" spc="0" smtClean="0">
              <a:ln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093" y="1670985"/>
            <a:ext cx="21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Không</a:t>
            </a:r>
          </a:p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/>
          <p:nvPr/>
        </p:nvSpPr>
        <p:spPr>
          <a:xfrm>
            <a:off x="666525" y="15194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7"/>
          <p:cNvSpPr txBox="1">
            <a:spLocks noGrp="1"/>
          </p:cNvSpPr>
          <p:nvPr>
            <p:ph type="title"/>
          </p:nvPr>
        </p:nvSpPr>
        <p:spPr>
          <a:xfrm>
            <a:off x="4333018" y="2342053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smtClean="0">
                <a:solidFill>
                  <a:schemeClr val="tx2">
                    <a:lumMod val="50000"/>
                  </a:schemeClr>
                </a:solidFill>
              </a:rPr>
              <a:t>Giới thiệu</a:t>
            </a:r>
            <a:endParaRPr sz="660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547" name="Google Shape;547;p47"/>
          <p:cNvGrpSpPr/>
          <p:nvPr/>
        </p:nvGrpSpPr>
        <p:grpSpPr>
          <a:xfrm>
            <a:off x="297275" y="2729943"/>
            <a:ext cx="1671184" cy="2440924"/>
            <a:chOff x="6795049" y="1179275"/>
            <a:chExt cx="1268451" cy="1852694"/>
          </a:xfrm>
        </p:grpSpPr>
        <p:sp>
          <p:nvSpPr>
            <p:cNvPr id="548" name="Google Shape;548;p4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7"/>
          <p:cNvGrpSpPr/>
          <p:nvPr/>
        </p:nvGrpSpPr>
        <p:grpSpPr>
          <a:xfrm flipH="1">
            <a:off x="1364603" y="1794118"/>
            <a:ext cx="2968415" cy="2695046"/>
            <a:chOff x="1128225" y="1759150"/>
            <a:chExt cx="2904371" cy="2636900"/>
          </a:xfrm>
        </p:grpSpPr>
        <p:sp>
          <p:nvSpPr>
            <p:cNvPr id="556" name="Google Shape;556;p47"/>
            <p:cNvSpPr/>
            <p:nvPr/>
          </p:nvSpPr>
          <p:spPr>
            <a:xfrm>
              <a:off x="3114412" y="3086378"/>
              <a:ext cx="32" cy="1050086"/>
            </a:xfrm>
            <a:custGeom>
              <a:avLst/>
              <a:gdLst/>
              <a:ahLst/>
              <a:cxnLst/>
              <a:rect l="l" t="t" r="r" b="b"/>
              <a:pathLst>
                <a:path w="1" h="32657" fill="none" extrusionOk="0">
                  <a:moveTo>
                    <a:pt x="1" y="0"/>
                  </a:moveTo>
                  <a:lnTo>
                    <a:pt x="1" y="3265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7"/>
            <p:cNvSpPr/>
            <p:nvPr/>
          </p:nvSpPr>
          <p:spPr>
            <a:xfrm>
              <a:off x="2856978" y="4120353"/>
              <a:ext cx="548146" cy="201676"/>
            </a:xfrm>
            <a:custGeom>
              <a:avLst/>
              <a:gdLst/>
              <a:ahLst/>
              <a:cxnLst/>
              <a:rect l="l" t="t" r="r" b="b"/>
              <a:pathLst>
                <a:path w="17047" h="6272" fill="none" extrusionOk="0">
                  <a:moveTo>
                    <a:pt x="1" y="6272"/>
                  </a:moveTo>
                  <a:lnTo>
                    <a:pt x="8007" y="0"/>
                  </a:lnTo>
                  <a:lnTo>
                    <a:pt x="17046" y="6272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7"/>
            <p:cNvSpPr/>
            <p:nvPr/>
          </p:nvSpPr>
          <p:spPr>
            <a:xfrm>
              <a:off x="2480507" y="4116077"/>
              <a:ext cx="1252823" cy="174859"/>
            </a:xfrm>
            <a:custGeom>
              <a:avLst/>
              <a:gdLst/>
              <a:ahLst/>
              <a:cxnLst/>
              <a:rect l="l" t="t" r="r" b="b"/>
              <a:pathLst>
                <a:path w="38962" h="5438" fill="none" extrusionOk="0">
                  <a:moveTo>
                    <a:pt x="0" y="5437"/>
                  </a:moveTo>
                  <a:lnTo>
                    <a:pt x="19815" y="0"/>
                  </a:lnTo>
                  <a:lnTo>
                    <a:pt x="38962" y="543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2430088" y="4230838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cubicBezTo>
                    <a:pt x="1" y="3069"/>
                    <a:pt x="901" y="3970"/>
                    <a:pt x="1969" y="3970"/>
                  </a:cubicBezTo>
                  <a:cubicBezTo>
                    <a:pt x="3070" y="3970"/>
                    <a:pt x="3970" y="3069"/>
                    <a:pt x="3970" y="1968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3613169" y="4230838"/>
              <a:ext cx="126594" cy="127655"/>
            </a:xfrm>
            <a:custGeom>
              <a:avLst/>
              <a:gdLst/>
              <a:ahLst/>
              <a:cxnLst/>
              <a:rect l="l" t="t" r="r" b="b"/>
              <a:pathLst>
                <a:path w="3937" h="3970" extrusionOk="0">
                  <a:moveTo>
                    <a:pt x="1969" y="0"/>
                  </a:moveTo>
                  <a:cubicBezTo>
                    <a:pt x="868" y="0"/>
                    <a:pt x="1" y="901"/>
                    <a:pt x="1" y="1968"/>
                  </a:cubicBezTo>
                  <a:cubicBezTo>
                    <a:pt x="1" y="3069"/>
                    <a:pt x="868" y="3970"/>
                    <a:pt x="1969" y="3970"/>
                  </a:cubicBezTo>
                  <a:cubicBezTo>
                    <a:pt x="3069" y="3970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3313902" y="4254440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2" y="0"/>
                    <a:pt x="1" y="901"/>
                    <a:pt x="1" y="2002"/>
                  </a:cubicBezTo>
                  <a:cubicBezTo>
                    <a:pt x="1" y="3069"/>
                    <a:pt x="902" y="3970"/>
                    <a:pt x="1969" y="3970"/>
                  </a:cubicBezTo>
                  <a:cubicBezTo>
                    <a:pt x="3070" y="3970"/>
                    <a:pt x="3970" y="3069"/>
                    <a:pt x="3970" y="2002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2782989" y="4269456"/>
              <a:ext cx="126594" cy="126594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867" y="0"/>
                    <a:pt x="0" y="867"/>
                    <a:pt x="0" y="1968"/>
                  </a:cubicBezTo>
                  <a:cubicBezTo>
                    <a:pt x="0" y="3069"/>
                    <a:pt x="867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2277769" y="2019187"/>
              <a:ext cx="1754827" cy="1463053"/>
            </a:xfrm>
            <a:custGeom>
              <a:avLst/>
              <a:gdLst/>
              <a:ahLst/>
              <a:cxnLst/>
              <a:rect l="l" t="t" r="r" b="b"/>
              <a:pathLst>
                <a:path w="54574" h="45500" extrusionOk="0">
                  <a:moveTo>
                    <a:pt x="42474" y="1"/>
                  </a:moveTo>
                  <a:cubicBezTo>
                    <a:pt x="40300" y="1"/>
                    <a:pt x="38833" y="1241"/>
                    <a:pt x="37194" y="3434"/>
                  </a:cubicBezTo>
                  <a:cubicBezTo>
                    <a:pt x="32891" y="9172"/>
                    <a:pt x="28688" y="14776"/>
                    <a:pt x="21783" y="17511"/>
                  </a:cubicBezTo>
                  <a:cubicBezTo>
                    <a:pt x="17947" y="19046"/>
                    <a:pt x="13411" y="18278"/>
                    <a:pt x="9741" y="20180"/>
                  </a:cubicBezTo>
                  <a:cubicBezTo>
                    <a:pt x="5705" y="22315"/>
                    <a:pt x="1" y="28452"/>
                    <a:pt x="1102" y="33556"/>
                  </a:cubicBezTo>
                  <a:cubicBezTo>
                    <a:pt x="1335" y="34490"/>
                    <a:pt x="1736" y="35391"/>
                    <a:pt x="2269" y="36258"/>
                  </a:cubicBezTo>
                  <a:cubicBezTo>
                    <a:pt x="4437" y="39660"/>
                    <a:pt x="8841" y="42362"/>
                    <a:pt x="12110" y="43530"/>
                  </a:cubicBezTo>
                  <a:cubicBezTo>
                    <a:pt x="16646" y="45198"/>
                    <a:pt x="21583" y="45465"/>
                    <a:pt x="26420" y="45498"/>
                  </a:cubicBezTo>
                  <a:cubicBezTo>
                    <a:pt x="26531" y="45499"/>
                    <a:pt x="26642" y="45500"/>
                    <a:pt x="26753" y="45500"/>
                  </a:cubicBezTo>
                  <a:cubicBezTo>
                    <a:pt x="29536" y="45500"/>
                    <a:pt x="32229" y="45095"/>
                    <a:pt x="34859" y="44197"/>
                  </a:cubicBezTo>
                  <a:cubicBezTo>
                    <a:pt x="45066" y="40694"/>
                    <a:pt x="52205" y="30654"/>
                    <a:pt x="53839" y="20013"/>
                  </a:cubicBezTo>
                  <a:cubicBezTo>
                    <a:pt x="54573" y="15343"/>
                    <a:pt x="54306" y="10406"/>
                    <a:pt x="52005" y="6303"/>
                  </a:cubicBezTo>
                  <a:cubicBezTo>
                    <a:pt x="50470" y="3568"/>
                    <a:pt x="47868" y="1333"/>
                    <a:pt x="44833" y="399"/>
                  </a:cubicBezTo>
                  <a:cubicBezTo>
                    <a:pt x="43953" y="130"/>
                    <a:pt x="43177" y="1"/>
                    <a:pt x="424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1128225" y="3341592"/>
              <a:ext cx="471714" cy="253317"/>
            </a:xfrm>
            <a:custGeom>
              <a:avLst/>
              <a:gdLst/>
              <a:ahLst/>
              <a:cxnLst/>
              <a:rect l="l" t="t" r="r" b="b"/>
              <a:pathLst>
                <a:path w="14670" h="7878" extrusionOk="0">
                  <a:moveTo>
                    <a:pt x="8466" y="7005"/>
                  </a:moveTo>
                  <a:cubicBezTo>
                    <a:pt x="8466" y="7006"/>
                    <a:pt x="8465" y="7006"/>
                    <a:pt x="8465" y="7007"/>
                  </a:cubicBezTo>
                  <a:cubicBezTo>
                    <a:pt x="8465" y="7007"/>
                    <a:pt x="8466" y="7006"/>
                    <a:pt x="8466" y="7005"/>
                  </a:cubicBezTo>
                  <a:close/>
                  <a:moveTo>
                    <a:pt x="1408" y="0"/>
                  </a:moveTo>
                  <a:cubicBezTo>
                    <a:pt x="25" y="0"/>
                    <a:pt x="0" y="1415"/>
                    <a:pt x="1160" y="2604"/>
                  </a:cubicBezTo>
                  <a:cubicBezTo>
                    <a:pt x="1927" y="3371"/>
                    <a:pt x="3194" y="4005"/>
                    <a:pt x="3795" y="4272"/>
                  </a:cubicBezTo>
                  <a:cubicBezTo>
                    <a:pt x="5527" y="5042"/>
                    <a:pt x="7413" y="5441"/>
                    <a:pt x="9305" y="5441"/>
                  </a:cubicBezTo>
                  <a:cubicBezTo>
                    <a:pt x="9381" y="5441"/>
                    <a:pt x="9456" y="5441"/>
                    <a:pt x="9532" y="5439"/>
                  </a:cubicBezTo>
                  <a:lnTo>
                    <a:pt x="9532" y="5439"/>
                  </a:lnTo>
                  <a:cubicBezTo>
                    <a:pt x="9232" y="6006"/>
                    <a:pt x="8866" y="6506"/>
                    <a:pt x="8466" y="7005"/>
                  </a:cubicBezTo>
                  <a:lnTo>
                    <a:pt x="8466" y="7005"/>
                  </a:lnTo>
                  <a:cubicBezTo>
                    <a:pt x="8467" y="7004"/>
                    <a:pt x="8469" y="7004"/>
                    <a:pt x="8471" y="7004"/>
                  </a:cubicBezTo>
                  <a:cubicBezTo>
                    <a:pt x="8565" y="7004"/>
                    <a:pt x="9540" y="7878"/>
                    <a:pt x="9868" y="7878"/>
                  </a:cubicBezTo>
                  <a:cubicBezTo>
                    <a:pt x="9879" y="7878"/>
                    <a:pt x="9889" y="7877"/>
                    <a:pt x="9899" y="7874"/>
                  </a:cubicBezTo>
                  <a:cubicBezTo>
                    <a:pt x="10166" y="7808"/>
                    <a:pt x="10333" y="7608"/>
                    <a:pt x="10533" y="7441"/>
                  </a:cubicBezTo>
                  <a:lnTo>
                    <a:pt x="14669" y="3371"/>
                  </a:lnTo>
                  <a:cubicBezTo>
                    <a:pt x="14593" y="3333"/>
                    <a:pt x="14508" y="3318"/>
                    <a:pt x="14418" y="3318"/>
                  </a:cubicBezTo>
                  <a:cubicBezTo>
                    <a:pt x="14067" y="3318"/>
                    <a:pt x="13628" y="3545"/>
                    <a:pt x="13246" y="3545"/>
                  </a:cubicBezTo>
                  <a:cubicBezTo>
                    <a:pt x="13208" y="3545"/>
                    <a:pt x="13171" y="3543"/>
                    <a:pt x="13135" y="3538"/>
                  </a:cubicBezTo>
                  <a:cubicBezTo>
                    <a:pt x="12568" y="3471"/>
                    <a:pt x="12001" y="3238"/>
                    <a:pt x="11467" y="3004"/>
                  </a:cubicBezTo>
                  <a:cubicBezTo>
                    <a:pt x="10500" y="2604"/>
                    <a:pt x="9532" y="1937"/>
                    <a:pt x="8498" y="1703"/>
                  </a:cubicBezTo>
                  <a:cubicBezTo>
                    <a:pt x="6363" y="1170"/>
                    <a:pt x="4262" y="636"/>
                    <a:pt x="2127" y="102"/>
                  </a:cubicBezTo>
                  <a:cubicBezTo>
                    <a:pt x="1856" y="32"/>
                    <a:pt x="1617" y="0"/>
                    <a:pt x="14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1514086" y="4135595"/>
              <a:ext cx="424800" cy="208139"/>
            </a:xfrm>
            <a:custGeom>
              <a:avLst/>
              <a:gdLst/>
              <a:ahLst/>
              <a:cxnLst/>
              <a:rect l="l" t="t" r="r" b="b"/>
              <a:pathLst>
                <a:path w="13211" h="6473" extrusionOk="0">
                  <a:moveTo>
                    <a:pt x="11849" y="0"/>
                  </a:moveTo>
                  <a:cubicBezTo>
                    <a:pt x="11406" y="0"/>
                    <a:pt x="10935" y="117"/>
                    <a:pt x="10575" y="227"/>
                  </a:cubicBezTo>
                  <a:cubicBezTo>
                    <a:pt x="8707" y="761"/>
                    <a:pt x="7306" y="1661"/>
                    <a:pt x="5705" y="2695"/>
                  </a:cubicBezTo>
                  <a:cubicBezTo>
                    <a:pt x="4504" y="3496"/>
                    <a:pt x="3036" y="3863"/>
                    <a:pt x="1602" y="4030"/>
                  </a:cubicBezTo>
                  <a:cubicBezTo>
                    <a:pt x="1235" y="4096"/>
                    <a:pt x="868" y="4130"/>
                    <a:pt x="534" y="4297"/>
                  </a:cubicBezTo>
                  <a:cubicBezTo>
                    <a:pt x="268" y="4463"/>
                    <a:pt x="1" y="4797"/>
                    <a:pt x="34" y="5130"/>
                  </a:cubicBezTo>
                  <a:cubicBezTo>
                    <a:pt x="34" y="5164"/>
                    <a:pt x="34" y="5164"/>
                    <a:pt x="34" y="5197"/>
                  </a:cubicBezTo>
                  <a:cubicBezTo>
                    <a:pt x="101" y="5531"/>
                    <a:pt x="401" y="5764"/>
                    <a:pt x="668" y="5898"/>
                  </a:cubicBezTo>
                  <a:cubicBezTo>
                    <a:pt x="1443" y="6317"/>
                    <a:pt x="2482" y="6473"/>
                    <a:pt x="3478" y="6473"/>
                  </a:cubicBezTo>
                  <a:cubicBezTo>
                    <a:pt x="4067" y="6473"/>
                    <a:pt x="4642" y="6418"/>
                    <a:pt x="5138" y="6331"/>
                  </a:cubicBezTo>
                  <a:cubicBezTo>
                    <a:pt x="6005" y="6198"/>
                    <a:pt x="6839" y="5964"/>
                    <a:pt x="7673" y="5631"/>
                  </a:cubicBezTo>
                  <a:cubicBezTo>
                    <a:pt x="8407" y="5364"/>
                    <a:pt x="9241" y="5130"/>
                    <a:pt x="9841" y="4597"/>
                  </a:cubicBezTo>
                  <a:lnTo>
                    <a:pt x="9841" y="4597"/>
                  </a:lnTo>
                  <a:cubicBezTo>
                    <a:pt x="9941" y="5130"/>
                    <a:pt x="9841" y="5798"/>
                    <a:pt x="9808" y="6398"/>
                  </a:cubicBezTo>
                  <a:cubicBezTo>
                    <a:pt x="10408" y="6331"/>
                    <a:pt x="11009" y="6265"/>
                    <a:pt x="11609" y="6265"/>
                  </a:cubicBezTo>
                  <a:cubicBezTo>
                    <a:pt x="11609" y="6231"/>
                    <a:pt x="11642" y="6198"/>
                    <a:pt x="11642" y="6131"/>
                  </a:cubicBezTo>
                  <a:cubicBezTo>
                    <a:pt x="11909" y="5531"/>
                    <a:pt x="12076" y="4830"/>
                    <a:pt x="12243" y="4196"/>
                  </a:cubicBezTo>
                  <a:cubicBezTo>
                    <a:pt x="12476" y="3429"/>
                    <a:pt x="12676" y="2695"/>
                    <a:pt x="12877" y="1928"/>
                  </a:cubicBezTo>
                  <a:cubicBezTo>
                    <a:pt x="12943" y="1628"/>
                    <a:pt x="13210" y="961"/>
                    <a:pt x="13043" y="627"/>
                  </a:cubicBezTo>
                  <a:cubicBezTo>
                    <a:pt x="12813" y="150"/>
                    <a:pt x="12349" y="0"/>
                    <a:pt x="118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1287778" y="2413150"/>
              <a:ext cx="1738717" cy="1065006"/>
            </a:xfrm>
            <a:custGeom>
              <a:avLst/>
              <a:gdLst/>
              <a:ahLst/>
              <a:cxnLst/>
              <a:rect l="l" t="t" r="r" b="b"/>
              <a:pathLst>
                <a:path w="54073" h="33121" extrusionOk="0">
                  <a:moveTo>
                    <a:pt x="32512" y="0"/>
                  </a:moveTo>
                  <a:cubicBezTo>
                    <a:pt x="30961" y="0"/>
                    <a:pt x="29463" y="329"/>
                    <a:pt x="28187" y="1156"/>
                  </a:cubicBezTo>
                  <a:cubicBezTo>
                    <a:pt x="25852" y="2691"/>
                    <a:pt x="23917" y="5193"/>
                    <a:pt x="22216" y="7394"/>
                  </a:cubicBezTo>
                  <a:cubicBezTo>
                    <a:pt x="20115" y="10096"/>
                    <a:pt x="18113" y="12898"/>
                    <a:pt x="16279" y="15767"/>
                  </a:cubicBezTo>
                  <a:cubicBezTo>
                    <a:pt x="14110" y="19136"/>
                    <a:pt x="12109" y="22572"/>
                    <a:pt x="9807" y="25841"/>
                  </a:cubicBezTo>
                  <a:cubicBezTo>
                    <a:pt x="8840" y="27175"/>
                    <a:pt x="7873" y="28876"/>
                    <a:pt x="6438" y="29710"/>
                  </a:cubicBezTo>
                  <a:cubicBezTo>
                    <a:pt x="5615" y="30192"/>
                    <a:pt x="4792" y="30355"/>
                    <a:pt x="3952" y="30355"/>
                  </a:cubicBezTo>
                  <a:cubicBezTo>
                    <a:pt x="2988" y="30355"/>
                    <a:pt x="2002" y="30140"/>
                    <a:pt x="968" y="29944"/>
                  </a:cubicBezTo>
                  <a:cubicBezTo>
                    <a:pt x="872" y="29930"/>
                    <a:pt x="766" y="29916"/>
                    <a:pt x="660" y="29916"/>
                  </a:cubicBezTo>
                  <a:cubicBezTo>
                    <a:pt x="506" y="29916"/>
                    <a:pt x="352" y="29945"/>
                    <a:pt x="234" y="30044"/>
                  </a:cubicBezTo>
                  <a:cubicBezTo>
                    <a:pt x="0" y="30277"/>
                    <a:pt x="100" y="30677"/>
                    <a:pt x="267" y="30944"/>
                  </a:cubicBezTo>
                  <a:cubicBezTo>
                    <a:pt x="634" y="31478"/>
                    <a:pt x="1235" y="31845"/>
                    <a:pt x="1802" y="32112"/>
                  </a:cubicBezTo>
                  <a:cubicBezTo>
                    <a:pt x="3218" y="32778"/>
                    <a:pt x="4796" y="33121"/>
                    <a:pt x="6362" y="33121"/>
                  </a:cubicBezTo>
                  <a:cubicBezTo>
                    <a:pt x="6678" y="33121"/>
                    <a:pt x="6992" y="33107"/>
                    <a:pt x="7306" y="33079"/>
                  </a:cubicBezTo>
                  <a:cubicBezTo>
                    <a:pt x="9207" y="32946"/>
                    <a:pt x="10541" y="31478"/>
                    <a:pt x="11942" y="30277"/>
                  </a:cubicBezTo>
                  <a:cubicBezTo>
                    <a:pt x="17446" y="25474"/>
                    <a:pt x="23250" y="21071"/>
                    <a:pt x="29321" y="17034"/>
                  </a:cubicBezTo>
                  <a:cubicBezTo>
                    <a:pt x="29755" y="16734"/>
                    <a:pt x="30189" y="16467"/>
                    <a:pt x="30689" y="16367"/>
                  </a:cubicBezTo>
                  <a:cubicBezTo>
                    <a:pt x="30849" y="16327"/>
                    <a:pt x="31008" y="16310"/>
                    <a:pt x="31168" y="16310"/>
                  </a:cubicBezTo>
                  <a:cubicBezTo>
                    <a:pt x="31675" y="16310"/>
                    <a:pt x="32183" y="16482"/>
                    <a:pt x="32690" y="16634"/>
                  </a:cubicBezTo>
                  <a:cubicBezTo>
                    <a:pt x="35759" y="17668"/>
                    <a:pt x="38928" y="18435"/>
                    <a:pt x="42130" y="19002"/>
                  </a:cubicBezTo>
                  <a:cubicBezTo>
                    <a:pt x="43962" y="19329"/>
                    <a:pt x="45907" y="19628"/>
                    <a:pt x="47826" y="19628"/>
                  </a:cubicBezTo>
                  <a:cubicBezTo>
                    <a:pt x="48844" y="19628"/>
                    <a:pt x="49854" y="19544"/>
                    <a:pt x="50837" y="19336"/>
                  </a:cubicBezTo>
                  <a:cubicBezTo>
                    <a:pt x="51937" y="19102"/>
                    <a:pt x="53372" y="18669"/>
                    <a:pt x="53705" y="17468"/>
                  </a:cubicBezTo>
                  <a:cubicBezTo>
                    <a:pt x="54072" y="16067"/>
                    <a:pt x="53839" y="13865"/>
                    <a:pt x="53305" y="12564"/>
                  </a:cubicBezTo>
                  <a:cubicBezTo>
                    <a:pt x="52538" y="10596"/>
                    <a:pt x="50803" y="9195"/>
                    <a:pt x="49135" y="7928"/>
                  </a:cubicBezTo>
                  <a:cubicBezTo>
                    <a:pt x="46233" y="5793"/>
                    <a:pt x="43164" y="3925"/>
                    <a:pt x="40029" y="2157"/>
                  </a:cubicBezTo>
                  <a:cubicBezTo>
                    <a:pt x="39095" y="1623"/>
                    <a:pt x="37994" y="1123"/>
                    <a:pt x="36860" y="723"/>
                  </a:cubicBezTo>
                  <a:cubicBezTo>
                    <a:pt x="35458" y="287"/>
                    <a:pt x="33962" y="0"/>
                    <a:pt x="325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651388" y="2804894"/>
              <a:ext cx="1302149" cy="1462442"/>
            </a:xfrm>
            <a:custGeom>
              <a:avLst/>
              <a:gdLst/>
              <a:ahLst/>
              <a:cxnLst/>
              <a:rect l="l" t="t" r="r" b="b"/>
              <a:pathLst>
                <a:path w="40496" h="45481" extrusionOk="0">
                  <a:moveTo>
                    <a:pt x="17988" y="1"/>
                  </a:moveTo>
                  <a:cubicBezTo>
                    <a:pt x="15420" y="1"/>
                    <a:pt x="13133" y="1058"/>
                    <a:pt x="11409" y="3984"/>
                  </a:cubicBezTo>
                  <a:cubicBezTo>
                    <a:pt x="10274" y="5885"/>
                    <a:pt x="9674" y="8054"/>
                    <a:pt x="9174" y="10188"/>
                  </a:cubicBezTo>
                  <a:cubicBezTo>
                    <a:pt x="7206" y="18594"/>
                    <a:pt x="6472" y="27234"/>
                    <a:pt x="4937" y="35707"/>
                  </a:cubicBezTo>
                  <a:cubicBezTo>
                    <a:pt x="4770" y="36741"/>
                    <a:pt x="4570" y="37808"/>
                    <a:pt x="4237" y="38809"/>
                  </a:cubicBezTo>
                  <a:cubicBezTo>
                    <a:pt x="3836" y="40077"/>
                    <a:pt x="3269" y="41277"/>
                    <a:pt x="2335" y="42245"/>
                  </a:cubicBezTo>
                  <a:cubicBezTo>
                    <a:pt x="1768" y="42845"/>
                    <a:pt x="0" y="45480"/>
                    <a:pt x="1935" y="45480"/>
                  </a:cubicBezTo>
                  <a:cubicBezTo>
                    <a:pt x="1965" y="45481"/>
                    <a:pt x="1994" y="45481"/>
                    <a:pt x="2023" y="45481"/>
                  </a:cubicBezTo>
                  <a:cubicBezTo>
                    <a:pt x="5453" y="45481"/>
                    <a:pt x="8320" y="43554"/>
                    <a:pt x="9874" y="40577"/>
                  </a:cubicBezTo>
                  <a:cubicBezTo>
                    <a:pt x="11108" y="38275"/>
                    <a:pt x="12276" y="35907"/>
                    <a:pt x="13377" y="33539"/>
                  </a:cubicBezTo>
                  <a:cubicBezTo>
                    <a:pt x="14144" y="31837"/>
                    <a:pt x="21816" y="11590"/>
                    <a:pt x="21616" y="11523"/>
                  </a:cubicBezTo>
                  <a:lnTo>
                    <a:pt x="21616" y="11523"/>
                  </a:lnTo>
                  <a:cubicBezTo>
                    <a:pt x="24562" y="12465"/>
                    <a:pt x="27638" y="12914"/>
                    <a:pt x="30729" y="12914"/>
                  </a:cubicBezTo>
                  <a:cubicBezTo>
                    <a:pt x="31138" y="12914"/>
                    <a:pt x="31547" y="12906"/>
                    <a:pt x="31957" y="12890"/>
                  </a:cubicBezTo>
                  <a:cubicBezTo>
                    <a:pt x="33558" y="12790"/>
                    <a:pt x="35192" y="12590"/>
                    <a:pt x="36660" y="11890"/>
                  </a:cubicBezTo>
                  <a:cubicBezTo>
                    <a:pt x="37594" y="11456"/>
                    <a:pt x="40363" y="9588"/>
                    <a:pt x="40429" y="8421"/>
                  </a:cubicBezTo>
                  <a:cubicBezTo>
                    <a:pt x="40496" y="7086"/>
                    <a:pt x="36960" y="6386"/>
                    <a:pt x="35893" y="5985"/>
                  </a:cubicBezTo>
                  <a:cubicBezTo>
                    <a:pt x="31890" y="4418"/>
                    <a:pt x="27887" y="2883"/>
                    <a:pt x="23884" y="1349"/>
                  </a:cubicBezTo>
                  <a:cubicBezTo>
                    <a:pt x="21843" y="552"/>
                    <a:pt x="19842" y="1"/>
                    <a:pt x="179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2922414" y="2262375"/>
              <a:ext cx="486987" cy="358239"/>
            </a:xfrm>
            <a:custGeom>
              <a:avLst/>
              <a:gdLst/>
              <a:ahLst/>
              <a:cxnLst/>
              <a:rect l="l" t="t" r="r" b="b"/>
              <a:pathLst>
                <a:path w="15145" h="11141" extrusionOk="0">
                  <a:moveTo>
                    <a:pt x="13484" y="1"/>
                  </a:moveTo>
                  <a:cubicBezTo>
                    <a:pt x="12666" y="1"/>
                    <a:pt x="11854" y="632"/>
                    <a:pt x="11175" y="1175"/>
                  </a:cubicBezTo>
                  <a:cubicBezTo>
                    <a:pt x="11109" y="1242"/>
                    <a:pt x="11075" y="1275"/>
                    <a:pt x="11042" y="1309"/>
                  </a:cubicBezTo>
                  <a:cubicBezTo>
                    <a:pt x="8573" y="3310"/>
                    <a:pt x="5805" y="4945"/>
                    <a:pt x="2869" y="6112"/>
                  </a:cubicBezTo>
                  <a:cubicBezTo>
                    <a:pt x="2236" y="6379"/>
                    <a:pt x="1568" y="6613"/>
                    <a:pt x="1001" y="7013"/>
                  </a:cubicBezTo>
                  <a:cubicBezTo>
                    <a:pt x="468" y="7446"/>
                    <a:pt x="1" y="8080"/>
                    <a:pt x="1" y="8781"/>
                  </a:cubicBezTo>
                  <a:cubicBezTo>
                    <a:pt x="1" y="10048"/>
                    <a:pt x="1402" y="10882"/>
                    <a:pt x="2669" y="11082"/>
                  </a:cubicBezTo>
                  <a:cubicBezTo>
                    <a:pt x="2938" y="11122"/>
                    <a:pt x="3207" y="11140"/>
                    <a:pt x="3476" y="11140"/>
                  </a:cubicBezTo>
                  <a:cubicBezTo>
                    <a:pt x="5702" y="11140"/>
                    <a:pt x="7881" y="9857"/>
                    <a:pt x="9607" y="8547"/>
                  </a:cubicBezTo>
                  <a:cubicBezTo>
                    <a:pt x="11475" y="7180"/>
                    <a:pt x="13410" y="5979"/>
                    <a:pt x="14511" y="3877"/>
                  </a:cubicBezTo>
                  <a:cubicBezTo>
                    <a:pt x="14845" y="3243"/>
                    <a:pt x="15145" y="2543"/>
                    <a:pt x="15111" y="1842"/>
                  </a:cubicBezTo>
                  <a:cubicBezTo>
                    <a:pt x="15111" y="1142"/>
                    <a:pt x="14711" y="375"/>
                    <a:pt x="14044" y="108"/>
                  </a:cubicBezTo>
                  <a:cubicBezTo>
                    <a:pt x="13858" y="33"/>
                    <a:pt x="13671" y="1"/>
                    <a:pt x="134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3316056" y="1788025"/>
              <a:ext cx="512744" cy="783617"/>
            </a:xfrm>
            <a:custGeom>
              <a:avLst/>
              <a:gdLst/>
              <a:ahLst/>
              <a:cxnLst/>
              <a:rect l="l" t="t" r="r" b="b"/>
              <a:pathLst>
                <a:path w="15946" h="24370" extrusionOk="0">
                  <a:moveTo>
                    <a:pt x="9874" y="1"/>
                  </a:moveTo>
                  <a:cubicBezTo>
                    <a:pt x="7602" y="1"/>
                    <a:pt x="5961" y="1759"/>
                    <a:pt x="5538" y="4186"/>
                  </a:cubicBezTo>
                  <a:cubicBezTo>
                    <a:pt x="5338" y="5420"/>
                    <a:pt x="5538" y="6821"/>
                    <a:pt x="6172" y="7955"/>
                  </a:cubicBezTo>
                  <a:cubicBezTo>
                    <a:pt x="6372" y="8288"/>
                    <a:pt x="6672" y="8589"/>
                    <a:pt x="6939" y="8889"/>
                  </a:cubicBezTo>
                  <a:cubicBezTo>
                    <a:pt x="7239" y="9289"/>
                    <a:pt x="7673" y="9689"/>
                    <a:pt x="7639" y="10190"/>
                  </a:cubicBezTo>
                  <a:cubicBezTo>
                    <a:pt x="7606" y="10890"/>
                    <a:pt x="7239" y="11691"/>
                    <a:pt x="6939" y="12325"/>
                  </a:cubicBezTo>
                  <a:cubicBezTo>
                    <a:pt x="5938" y="12458"/>
                    <a:pt x="4938" y="12625"/>
                    <a:pt x="3970" y="12892"/>
                  </a:cubicBezTo>
                  <a:cubicBezTo>
                    <a:pt x="2369" y="13292"/>
                    <a:pt x="1068" y="14293"/>
                    <a:pt x="468" y="15827"/>
                  </a:cubicBezTo>
                  <a:cubicBezTo>
                    <a:pt x="1" y="16995"/>
                    <a:pt x="34" y="18362"/>
                    <a:pt x="668" y="19497"/>
                  </a:cubicBezTo>
                  <a:cubicBezTo>
                    <a:pt x="1335" y="20664"/>
                    <a:pt x="2569" y="21298"/>
                    <a:pt x="3903" y="21398"/>
                  </a:cubicBezTo>
                  <a:cubicBezTo>
                    <a:pt x="4437" y="21431"/>
                    <a:pt x="4971" y="21398"/>
                    <a:pt x="5505" y="21498"/>
                  </a:cubicBezTo>
                  <a:cubicBezTo>
                    <a:pt x="6739" y="21731"/>
                    <a:pt x="7873" y="23233"/>
                    <a:pt x="9007" y="23866"/>
                  </a:cubicBezTo>
                  <a:cubicBezTo>
                    <a:pt x="9639" y="24215"/>
                    <a:pt x="10272" y="24370"/>
                    <a:pt x="10876" y="24370"/>
                  </a:cubicBezTo>
                  <a:cubicBezTo>
                    <a:pt x="13689" y="24370"/>
                    <a:pt x="15896" y="21017"/>
                    <a:pt x="14578" y="18162"/>
                  </a:cubicBezTo>
                  <a:cubicBezTo>
                    <a:pt x="13944" y="16795"/>
                    <a:pt x="12576" y="15861"/>
                    <a:pt x="12109" y="14460"/>
                  </a:cubicBezTo>
                  <a:cubicBezTo>
                    <a:pt x="11642" y="12925"/>
                    <a:pt x="12309" y="11291"/>
                    <a:pt x="13077" y="9923"/>
                  </a:cubicBezTo>
                  <a:cubicBezTo>
                    <a:pt x="14778" y="6754"/>
                    <a:pt x="15945" y="1484"/>
                    <a:pt x="11175" y="183"/>
                  </a:cubicBezTo>
                  <a:cubicBezTo>
                    <a:pt x="10723" y="59"/>
                    <a:pt x="10288" y="1"/>
                    <a:pt x="98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3316056" y="1768153"/>
              <a:ext cx="520236" cy="850596"/>
            </a:xfrm>
            <a:custGeom>
              <a:avLst/>
              <a:gdLst/>
              <a:ahLst/>
              <a:cxnLst/>
              <a:rect l="l" t="t" r="r" b="b"/>
              <a:pathLst>
                <a:path w="16179" h="26453" fill="none" extrusionOk="0">
                  <a:moveTo>
                    <a:pt x="3903" y="22016"/>
                  </a:moveTo>
                  <a:cubicBezTo>
                    <a:pt x="2569" y="21916"/>
                    <a:pt x="1335" y="21282"/>
                    <a:pt x="668" y="20115"/>
                  </a:cubicBezTo>
                  <a:cubicBezTo>
                    <a:pt x="34" y="18980"/>
                    <a:pt x="1" y="17613"/>
                    <a:pt x="468" y="16445"/>
                  </a:cubicBezTo>
                  <a:cubicBezTo>
                    <a:pt x="1068" y="14911"/>
                    <a:pt x="2369" y="13910"/>
                    <a:pt x="3970" y="13510"/>
                  </a:cubicBezTo>
                  <a:cubicBezTo>
                    <a:pt x="4938" y="13243"/>
                    <a:pt x="5938" y="13076"/>
                    <a:pt x="6939" y="12943"/>
                  </a:cubicBezTo>
                  <a:cubicBezTo>
                    <a:pt x="7239" y="12309"/>
                    <a:pt x="7606" y="11508"/>
                    <a:pt x="7639" y="10808"/>
                  </a:cubicBezTo>
                  <a:cubicBezTo>
                    <a:pt x="7673" y="10307"/>
                    <a:pt x="7239" y="9907"/>
                    <a:pt x="6939" y="9507"/>
                  </a:cubicBezTo>
                  <a:cubicBezTo>
                    <a:pt x="6672" y="9207"/>
                    <a:pt x="6372" y="8906"/>
                    <a:pt x="6172" y="8573"/>
                  </a:cubicBezTo>
                  <a:cubicBezTo>
                    <a:pt x="5538" y="7439"/>
                    <a:pt x="5338" y="6038"/>
                    <a:pt x="5538" y="4804"/>
                  </a:cubicBezTo>
                  <a:cubicBezTo>
                    <a:pt x="6038" y="1935"/>
                    <a:pt x="8240" y="0"/>
                    <a:pt x="11175" y="801"/>
                  </a:cubicBezTo>
                  <a:cubicBezTo>
                    <a:pt x="15945" y="2102"/>
                    <a:pt x="14778" y="7372"/>
                    <a:pt x="13077" y="10541"/>
                  </a:cubicBezTo>
                  <a:cubicBezTo>
                    <a:pt x="12309" y="11909"/>
                    <a:pt x="11642" y="13543"/>
                    <a:pt x="12109" y="15078"/>
                  </a:cubicBezTo>
                  <a:cubicBezTo>
                    <a:pt x="12576" y="16479"/>
                    <a:pt x="13944" y="17413"/>
                    <a:pt x="14578" y="18780"/>
                  </a:cubicBezTo>
                  <a:cubicBezTo>
                    <a:pt x="16179" y="22249"/>
                    <a:pt x="12576" y="26452"/>
                    <a:pt x="9007" y="24484"/>
                  </a:cubicBezTo>
                  <a:cubicBezTo>
                    <a:pt x="7873" y="23851"/>
                    <a:pt x="6739" y="22349"/>
                    <a:pt x="5505" y="22116"/>
                  </a:cubicBezTo>
                  <a:cubicBezTo>
                    <a:pt x="4971" y="22016"/>
                    <a:pt x="4437" y="22049"/>
                    <a:pt x="3903" y="2201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2579191" y="2186457"/>
              <a:ext cx="1188481" cy="1081919"/>
            </a:xfrm>
            <a:custGeom>
              <a:avLst/>
              <a:gdLst/>
              <a:ahLst/>
              <a:cxnLst/>
              <a:rect l="l" t="t" r="r" b="b"/>
              <a:pathLst>
                <a:path w="36961" h="33647" extrusionOk="0">
                  <a:moveTo>
                    <a:pt x="28954" y="0"/>
                  </a:moveTo>
                  <a:cubicBezTo>
                    <a:pt x="26753" y="100"/>
                    <a:pt x="24551" y="601"/>
                    <a:pt x="22516" y="1468"/>
                  </a:cubicBezTo>
                  <a:cubicBezTo>
                    <a:pt x="21849" y="1768"/>
                    <a:pt x="21182" y="2102"/>
                    <a:pt x="20648" y="2569"/>
                  </a:cubicBezTo>
                  <a:cubicBezTo>
                    <a:pt x="19047" y="3836"/>
                    <a:pt x="19047" y="6071"/>
                    <a:pt x="18880" y="7939"/>
                  </a:cubicBezTo>
                  <a:cubicBezTo>
                    <a:pt x="18687" y="10295"/>
                    <a:pt x="16308" y="12182"/>
                    <a:pt x="13979" y="12182"/>
                  </a:cubicBezTo>
                  <a:cubicBezTo>
                    <a:pt x="13901" y="12182"/>
                    <a:pt x="13822" y="12180"/>
                    <a:pt x="13743" y="12176"/>
                  </a:cubicBezTo>
                  <a:cubicBezTo>
                    <a:pt x="11742" y="12042"/>
                    <a:pt x="10408" y="10408"/>
                    <a:pt x="8673" y="9641"/>
                  </a:cubicBezTo>
                  <a:cubicBezTo>
                    <a:pt x="8206" y="9441"/>
                    <a:pt x="3703" y="7739"/>
                    <a:pt x="2535" y="7206"/>
                  </a:cubicBezTo>
                  <a:cubicBezTo>
                    <a:pt x="1635" y="9407"/>
                    <a:pt x="1001" y="11709"/>
                    <a:pt x="634" y="14044"/>
                  </a:cubicBezTo>
                  <a:cubicBezTo>
                    <a:pt x="234" y="16379"/>
                    <a:pt x="34" y="18714"/>
                    <a:pt x="34" y="21049"/>
                  </a:cubicBezTo>
                  <a:cubicBezTo>
                    <a:pt x="0" y="23317"/>
                    <a:pt x="100" y="25585"/>
                    <a:pt x="534" y="27820"/>
                  </a:cubicBezTo>
                  <a:cubicBezTo>
                    <a:pt x="834" y="29455"/>
                    <a:pt x="1368" y="30989"/>
                    <a:pt x="2002" y="32490"/>
                  </a:cubicBezTo>
                  <a:cubicBezTo>
                    <a:pt x="2369" y="32690"/>
                    <a:pt x="2769" y="32824"/>
                    <a:pt x="3269" y="32924"/>
                  </a:cubicBezTo>
                  <a:cubicBezTo>
                    <a:pt x="5595" y="33300"/>
                    <a:pt x="8478" y="33647"/>
                    <a:pt x="11395" y="33647"/>
                  </a:cubicBezTo>
                  <a:cubicBezTo>
                    <a:pt x="15467" y="33647"/>
                    <a:pt x="19604" y="32971"/>
                    <a:pt x="22383" y="30756"/>
                  </a:cubicBezTo>
                  <a:cubicBezTo>
                    <a:pt x="24451" y="29121"/>
                    <a:pt x="25185" y="25052"/>
                    <a:pt x="25986" y="22216"/>
                  </a:cubicBezTo>
                  <a:cubicBezTo>
                    <a:pt x="28287" y="19548"/>
                    <a:pt x="30589" y="16846"/>
                    <a:pt x="32890" y="14177"/>
                  </a:cubicBezTo>
                  <a:cubicBezTo>
                    <a:pt x="32857" y="13243"/>
                    <a:pt x="32590" y="12309"/>
                    <a:pt x="32490" y="11375"/>
                  </a:cubicBezTo>
                  <a:cubicBezTo>
                    <a:pt x="32457" y="11042"/>
                    <a:pt x="32524" y="10741"/>
                    <a:pt x="32657" y="10408"/>
                  </a:cubicBezTo>
                  <a:cubicBezTo>
                    <a:pt x="32790" y="10041"/>
                    <a:pt x="33024" y="9674"/>
                    <a:pt x="33257" y="9307"/>
                  </a:cubicBezTo>
                  <a:cubicBezTo>
                    <a:pt x="33441" y="9002"/>
                    <a:pt x="36140" y="6264"/>
                    <a:pt x="36825" y="6264"/>
                  </a:cubicBezTo>
                  <a:cubicBezTo>
                    <a:pt x="36889" y="6264"/>
                    <a:pt x="36935" y="6288"/>
                    <a:pt x="36960" y="6338"/>
                  </a:cubicBezTo>
                  <a:cubicBezTo>
                    <a:pt x="36593" y="5571"/>
                    <a:pt x="36193" y="4837"/>
                    <a:pt x="35793" y="4070"/>
                  </a:cubicBezTo>
                  <a:cubicBezTo>
                    <a:pt x="35061" y="4341"/>
                    <a:pt x="34264" y="4414"/>
                    <a:pt x="33455" y="4414"/>
                  </a:cubicBezTo>
                  <a:cubicBezTo>
                    <a:pt x="33267" y="4414"/>
                    <a:pt x="33079" y="4410"/>
                    <a:pt x="32890" y="4404"/>
                  </a:cubicBezTo>
                  <a:cubicBezTo>
                    <a:pt x="31956" y="4370"/>
                    <a:pt x="30989" y="4137"/>
                    <a:pt x="30122" y="3703"/>
                  </a:cubicBezTo>
                  <a:cubicBezTo>
                    <a:pt x="29588" y="3403"/>
                    <a:pt x="28921" y="2902"/>
                    <a:pt x="28754" y="2269"/>
                  </a:cubicBezTo>
                  <a:cubicBezTo>
                    <a:pt x="28521" y="1568"/>
                    <a:pt x="28687" y="668"/>
                    <a:pt x="289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2566329" y="2442797"/>
              <a:ext cx="787315" cy="246725"/>
            </a:xfrm>
            <a:custGeom>
              <a:avLst/>
              <a:gdLst/>
              <a:ahLst/>
              <a:cxnLst/>
              <a:rect l="l" t="t" r="r" b="b"/>
              <a:pathLst>
                <a:path w="24485" h="7673" extrusionOk="0">
                  <a:moveTo>
                    <a:pt x="9907" y="1"/>
                  </a:moveTo>
                  <a:lnTo>
                    <a:pt x="234" y="835"/>
                  </a:lnTo>
                  <a:cubicBezTo>
                    <a:pt x="33" y="835"/>
                    <a:pt x="0" y="1135"/>
                    <a:pt x="167" y="1202"/>
                  </a:cubicBezTo>
                  <a:lnTo>
                    <a:pt x="14110" y="7673"/>
                  </a:lnTo>
                  <a:lnTo>
                    <a:pt x="24484" y="6806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2773311" y="2527557"/>
              <a:ext cx="410844" cy="119070"/>
            </a:xfrm>
            <a:custGeom>
              <a:avLst/>
              <a:gdLst/>
              <a:ahLst/>
              <a:cxnLst/>
              <a:rect l="l" t="t" r="r" b="b"/>
              <a:pathLst>
                <a:path w="12777" h="3703" extrusionOk="0">
                  <a:moveTo>
                    <a:pt x="5238" y="0"/>
                  </a:moveTo>
                  <a:lnTo>
                    <a:pt x="1" y="200"/>
                  </a:lnTo>
                  <a:lnTo>
                    <a:pt x="7540" y="3703"/>
                  </a:lnTo>
                  <a:lnTo>
                    <a:pt x="12777" y="3503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3410464" y="2423472"/>
              <a:ext cx="392580" cy="525091"/>
            </a:xfrm>
            <a:custGeom>
              <a:avLst/>
              <a:gdLst/>
              <a:ahLst/>
              <a:cxnLst/>
              <a:rect l="l" t="t" r="r" b="b"/>
              <a:pathLst>
                <a:path w="12209" h="16330" extrusionOk="0">
                  <a:moveTo>
                    <a:pt x="8421" y="1"/>
                  </a:moveTo>
                  <a:cubicBezTo>
                    <a:pt x="7451" y="1"/>
                    <a:pt x="6482" y="329"/>
                    <a:pt x="5938" y="1069"/>
                  </a:cubicBezTo>
                  <a:cubicBezTo>
                    <a:pt x="5170" y="2070"/>
                    <a:pt x="4470" y="3170"/>
                    <a:pt x="3836" y="4271"/>
                  </a:cubicBezTo>
                  <a:cubicBezTo>
                    <a:pt x="2502" y="6573"/>
                    <a:pt x="1434" y="9008"/>
                    <a:pt x="601" y="11510"/>
                  </a:cubicBezTo>
                  <a:cubicBezTo>
                    <a:pt x="300" y="12444"/>
                    <a:pt x="0" y="13578"/>
                    <a:pt x="367" y="14545"/>
                  </a:cubicBezTo>
                  <a:cubicBezTo>
                    <a:pt x="601" y="15212"/>
                    <a:pt x="1101" y="15779"/>
                    <a:pt x="1768" y="16080"/>
                  </a:cubicBezTo>
                  <a:cubicBezTo>
                    <a:pt x="2168" y="16246"/>
                    <a:pt x="2602" y="16280"/>
                    <a:pt x="3036" y="16313"/>
                  </a:cubicBezTo>
                  <a:cubicBezTo>
                    <a:pt x="3186" y="16324"/>
                    <a:pt x="3331" y="16329"/>
                    <a:pt x="3472" y="16329"/>
                  </a:cubicBezTo>
                  <a:cubicBezTo>
                    <a:pt x="5076" y="16329"/>
                    <a:pt x="6060" y="15633"/>
                    <a:pt x="7072" y="14345"/>
                  </a:cubicBezTo>
                  <a:cubicBezTo>
                    <a:pt x="8173" y="12877"/>
                    <a:pt x="9440" y="11176"/>
                    <a:pt x="10174" y="9475"/>
                  </a:cubicBezTo>
                  <a:cubicBezTo>
                    <a:pt x="10875" y="7874"/>
                    <a:pt x="11875" y="6339"/>
                    <a:pt x="12042" y="4571"/>
                  </a:cubicBezTo>
                  <a:cubicBezTo>
                    <a:pt x="12209" y="2870"/>
                    <a:pt x="11475" y="935"/>
                    <a:pt x="9907" y="268"/>
                  </a:cubicBezTo>
                  <a:cubicBezTo>
                    <a:pt x="9455" y="94"/>
                    <a:pt x="8938" y="1"/>
                    <a:pt x="84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3523071" y="2308646"/>
              <a:ext cx="325023" cy="331711"/>
            </a:xfrm>
            <a:custGeom>
              <a:avLst/>
              <a:gdLst/>
              <a:ahLst/>
              <a:cxnLst/>
              <a:rect l="l" t="t" r="r" b="b"/>
              <a:pathLst>
                <a:path w="10108" h="10316" extrusionOk="0">
                  <a:moveTo>
                    <a:pt x="6577" y="1"/>
                  </a:moveTo>
                  <a:cubicBezTo>
                    <a:pt x="6103" y="1"/>
                    <a:pt x="5623" y="83"/>
                    <a:pt x="5171" y="237"/>
                  </a:cubicBezTo>
                  <a:cubicBezTo>
                    <a:pt x="4452" y="446"/>
                    <a:pt x="3706" y="575"/>
                    <a:pt x="2958" y="575"/>
                  </a:cubicBezTo>
                  <a:cubicBezTo>
                    <a:pt x="2873" y="575"/>
                    <a:pt x="2788" y="574"/>
                    <a:pt x="2703" y="570"/>
                  </a:cubicBezTo>
                  <a:lnTo>
                    <a:pt x="2202" y="2872"/>
                  </a:lnTo>
                  <a:cubicBezTo>
                    <a:pt x="1335" y="4073"/>
                    <a:pt x="401" y="5474"/>
                    <a:pt x="1" y="6908"/>
                  </a:cubicBezTo>
                  <a:cubicBezTo>
                    <a:pt x="1068" y="7709"/>
                    <a:pt x="2736" y="8142"/>
                    <a:pt x="3970" y="8609"/>
                  </a:cubicBezTo>
                  <a:cubicBezTo>
                    <a:pt x="5438" y="9210"/>
                    <a:pt x="6906" y="9743"/>
                    <a:pt x="8373" y="10277"/>
                  </a:cubicBezTo>
                  <a:cubicBezTo>
                    <a:pt x="8431" y="10296"/>
                    <a:pt x="8500" y="10316"/>
                    <a:pt x="8561" y="10316"/>
                  </a:cubicBezTo>
                  <a:cubicBezTo>
                    <a:pt x="8605" y="10316"/>
                    <a:pt x="8645" y="10305"/>
                    <a:pt x="8673" y="10277"/>
                  </a:cubicBezTo>
                  <a:cubicBezTo>
                    <a:pt x="8774" y="10244"/>
                    <a:pt x="8807" y="10144"/>
                    <a:pt x="8840" y="10077"/>
                  </a:cubicBezTo>
                  <a:cubicBezTo>
                    <a:pt x="9374" y="8776"/>
                    <a:pt x="9774" y="7408"/>
                    <a:pt x="9908" y="6007"/>
                  </a:cubicBezTo>
                  <a:cubicBezTo>
                    <a:pt x="10041" y="4606"/>
                    <a:pt x="10108" y="2972"/>
                    <a:pt x="9441" y="1638"/>
                  </a:cubicBezTo>
                  <a:cubicBezTo>
                    <a:pt x="8871" y="498"/>
                    <a:pt x="7744" y="1"/>
                    <a:pt x="657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3523071" y="2299064"/>
              <a:ext cx="325023" cy="342194"/>
            </a:xfrm>
            <a:custGeom>
              <a:avLst/>
              <a:gdLst/>
              <a:ahLst/>
              <a:cxnLst/>
              <a:rect l="l" t="t" r="r" b="b"/>
              <a:pathLst>
                <a:path w="10108" h="10642" fill="none" extrusionOk="0">
                  <a:moveTo>
                    <a:pt x="2202" y="3170"/>
                  </a:moveTo>
                  <a:cubicBezTo>
                    <a:pt x="1335" y="4371"/>
                    <a:pt x="401" y="5772"/>
                    <a:pt x="1" y="7206"/>
                  </a:cubicBezTo>
                  <a:cubicBezTo>
                    <a:pt x="1068" y="8007"/>
                    <a:pt x="2736" y="8440"/>
                    <a:pt x="3970" y="8907"/>
                  </a:cubicBezTo>
                  <a:cubicBezTo>
                    <a:pt x="5438" y="9508"/>
                    <a:pt x="6906" y="10041"/>
                    <a:pt x="8373" y="10575"/>
                  </a:cubicBezTo>
                  <a:cubicBezTo>
                    <a:pt x="8473" y="10609"/>
                    <a:pt x="8607" y="10642"/>
                    <a:pt x="8673" y="10575"/>
                  </a:cubicBezTo>
                  <a:cubicBezTo>
                    <a:pt x="8774" y="10542"/>
                    <a:pt x="8807" y="10442"/>
                    <a:pt x="8840" y="10375"/>
                  </a:cubicBezTo>
                  <a:cubicBezTo>
                    <a:pt x="9374" y="9074"/>
                    <a:pt x="9774" y="7706"/>
                    <a:pt x="9908" y="6305"/>
                  </a:cubicBezTo>
                  <a:cubicBezTo>
                    <a:pt x="10041" y="4904"/>
                    <a:pt x="10108" y="3270"/>
                    <a:pt x="9441" y="1936"/>
                  </a:cubicBezTo>
                  <a:cubicBezTo>
                    <a:pt x="8640" y="334"/>
                    <a:pt x="6739" y="1"/>
                    <a:pt x="5171" y="535"/>
                  </a:cubicBezTo>
                  <a:cubicBezTo>
                    <a:pt x="4370" y="768"/>
                    <a:pt x="3536" y="902"/>
                    <a:pt x="2703" y="8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3476960" y="1759150"/>
              <a:ext cx="489142" cy="635801"/>
            </a:xfrm>
            <a:custGeom>
              <a:avLst/>
              <a:gdLst/>
              <a:ahLst/>
              <a:cxnLst/>
              <a:rect l="l" t="t" r="r" b="b"/>
              <a:pathLst>
                <a:path w="15212" h="19773" extrusionOk="0">
                  <a:moveTo>
                    <a:pt x="5510" y="1"/>
                  </a:moveTo>
                  <a:cubicBezTo>
                    <a:pt x="4844" y="1"/>
                    <a:pt x="4170" y="110"/>
                    <a:pt x="3503" y="347"/>
                  </a:cubicBezTo>
                  <a:cubicBezTo>
                    <a:pt x="2002" y="881"/>
                    <a:pt x="734" y="2015"/>
                    <a:pt x="0" y="3416"/>
                  </a:cubicBezTo>
                  <a:cubicBezTo>
                    <a:pt x="134" y="3449"/>
                    <a:pt x="300" y="3449"/>
                    <a:pt x="434" y="3482"/>
                  </a:cubicBezTo>
                  <a:cubicBezTo>
                    <a:pt x="2135" y="3749"/>
                    <a:pt x="3636" y="4250"/>
                    <a:pt x="5237" y="4783"/>
                  </a:cubicBezTo>
                  <a:cubicBezTo>
                    <a:pt x="5371" y="4350"/>
                    <a:pt x="5504" y="3916"/>
                    <a:pt x="5771" y="3516"/>
                  </a:cubicBezTo>
                  <a:lnTo>
                    <a:pt x="5771" y="3516"/>
                  </a:lnTo>
                  <a:cubicBezTo>
                    <a:pt x="5404" y="4083"/>
                    <a:pt x="5704" y="5917"/>
                    <a:pt x="5671" y="6618"/>
                  </a:cubicBezTo>
                  <a:cubicBezTo>
                    <a:pt x="5604" y="7752"/>
                    <a:pt x="5538" y="8920"/>
                    <a:pt x="5471" y="10087"/>
                  </a:cubicBezTo>
                  <a:cubicBezTo>
                    <a:pt x="5304" y="12322"/>
                    <a:pt x="5071" y="14557"/>
                    <a:pt x="4770" y="16792"/>
                  </a:cubicBezTo>
                  <a:cubicBezTo>
                    <a:pt x="4704" y="17326"/>
                    <a:pt x="4137" y="19194"/>
                    <a:pt x="4570" y="19561"/>
                  </a:cubicBezTo>
                  <a:cubicBezTo>
                    <a:pt x="4744" y="19722"/>
                    <a:pt x="5138" y="19772"/>
                    <a:pt x="5598" y="19772"/>
                  </a:cubicBezTo>
                  <a:cubicBezTo>
                    <a:pt x="6376" y="19772"/>
                    <a:pt x="7341" y="19627"/>
                    <a:pt x="7739" y="19627"/>
                  </a:cubicBezTo>
                  <a:lnTo>
                    <a:pt x="14778" y="19627"/>
                  </a:lnTo>
                  <a:cubicBezTo>
                    <a:pt x="14911" y="19627"/>
                    <a:pt x="15078" y="19627"/>
                    <a:pt x="15144" y="19527"/>
                  </a:cubicBezTo>
                  <a:cubicBezTo>
                    <a:pt x="15211" y="19427"/>
                    <a:pt x="15211" y="19327"/>
                    <a:pt x="15211" y="19194"/>
                  </a:cubicBezTo>
                  <a:cubicBezTo>
                    <a:pt x="15178" y="16158"/>
                    <a:pt x="14644" y="13089"/>
                    <a:pt x="14210" y="10054"/>
                  </a:cubicBezTo>
                  <a:cubicBezTo>
                    <a:pt x="13877" y="7585"/>
                    <a:pt x="13243" y="5050"/>
                    <a:pt x="11609" y="3149"/>
                  </a:cubicBezTo>
                  <a:cubicBezTo>
                    <a:pt x="10078" y="1333"/>
                    <a:pt x="7841" y="1"/>
                    <a:pt x="55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3513424" y="1992306"/>
              <a:ext cx="59037" cy="35435"/>
            </a:xfrm>
            <a:custGeom>
              <a:avLst/>
              <a:gdLst/>
              <a:ahLst/>
              <a:cxnLst/>
              <a:rect l="l" t="t" r="r" b="b"/>
              <a:pathLst>
                <a:path w="1836" h="1102" fill="none" extrusionOk="0">
                  <a:moveTo>
                    <a:pt x="0" y="1"/>
                  </a:moveTo>
                  <a:cubicBezTo>
                    <a:pt x="0" y="434"/>
                    <a:pt x="301" y="835"/>
                    <a:pt x="701" y="968"/>
                  </a:cubicBezTo>
                  <a:cubicBezTo>
                    <a:pt x="1101" y="1102"/>
                    <a:pt x="1602" y="968"/>
                    <a:pt x="1835" y="6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2526617" y="2152116"/>
              <a:ext cx="493451" cy="537407"/>
            </a:xfrm>
            <a:custGeom>
              <a:avLst/>
              <a:gdLst/>
              <a:ahLst/>
              <a:cxnLst/>
              <a:rect l="l" t="t" r="r" b="b"/>
              <a:pathLst>
                <a:path w="15346" h="16713" extrusionOk="0">
                  <a:moveTo>
                    <a:pt x="1" y="1"/>
                  </a:moveTo>
                  <a:lnTo>
                    <a:pt x="735" y="9941"/>
                  </a:lnTo>
                  <a:lnTo>
                    <a:pt x="15345" y="16713"/>
                  </a:lnTo>
                  <a:lnTo>
                    <a:pt x="15112" y="6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3126213" y="2143563"/>
              <a:ext cx="166274" cy="332515"/>
            </a:xfrm>
            <a:custGeom>
              <a:avLst/>
              <a:gdLst/>
              <a:ahLst/>
              <a:cxnLst/>
              <a:rect l="l" t="t" r="r" b="b"/>
              <a:pathLst>
                <a:path w="5171" h="10341" extrusionOk="0">
                  <a:moveTo>
                    <a:pt x="1101" y="0"/>
                  </a:moveTo>
                  <a:cubicBezTo>
                    <a:pt x="1035" y="67"/>
                    <a:pt x="968" y="100"/>
                    <a:pt x="901" y="167"/>
                  </a:cubicBezTo>
                  <a:lnTo>
                    <a:pt x="0" y="9073"/>
                  </a:lnTo>
                  <a:cubicBezTo>
                    <a:pt x="34" y="9173"/>
                    <a:pt x="67" y="9207"/>
                    <a:pt x="101" y="9273"/>
                  </a:cubicBezTo>
                  <a:lnTo>
                    <a:pt x="4037" y="10341"/>
                  </a:lnTo>
                  <a:cubicBezTo>
                    <a:pt x="4137" y="10274"/>
                    <a:pt x="4170" y="10274"/>
                    <a:pt x="4270" y="10207"/>
                  </a:cubicBezTo>
                  <a:lnTo>
                    <a:pt x="5171" y="1268"/>
                  </a:lnTo>
                  <a:cubicBezTo>
                    <a:pt x="5171" y="1201"/>
                    <a:pt x="5137" y="1101"/>
                    <a:pt x="5037" y="1101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3102611" y="2227166"/>
              <a:ext cx="539561" cy="778215"/>
            </a:xfrm>
            <a:custGeom>
              <a:avLst/>
              <a:gdLst/>
              <a:ahLst/>
              <a:cxnLst/>
              <a:rect l="l" t="t" r="r" b="b"/>
              <a:pathLst>
                <a:path w="16780" h="24202" extrusionOk="0">
                  <a:moveTo>
                    <a:pt x="1220" y="1"/>
                  </a:moveTo>
                  <a:cubicBezTo>
                    <a:pt x="1188" y="1"/>
                    <a:pt x="1159" y="11"/>
                    <a:pt x="1135" y="35"/>
                  </a:cubicBezTo>
                  <a:cubicBezTo>
                    <a:pt x="1101" y="69"/>
                    <a:pt x="1068" y="135"/>
                    <a:pt x="1068" y="202"/>
                  </a:cubicBezTo>
                  <a:cubicBezTo>
                    <a:pt x="1001" y="669"/>
                    <a:pt x="1001" y="1169"/>
                    <a:pt x="1168" y="1603"/>
                  </a:cubicBezTo>
                  <a:cubicBezTo>
                    <a:pt x="1115" y="1576"/>
                    <a:pt x="1059" y="1564"/>
                    <a:pt x="1003" y="1564"/>
                  </a:cubicBezTo>
                  <a:cubicBezTo>
                    <a:pt x="779" y="1564"/>
                    <a:pt x="554" y="1757"/>
                    <a:pt x="501" y="1970"/>
                  </a:cubicBezTo>
                  <a:cubicBezTo>
                    <a:pt x="434" y="2237"/>
                    <a:pt x="534" y="2470"/>
                    <a:pt x="634" y="2704"/>
                  </a:cubicBezTo>
                  <a:cubicBezTo>
                    <a:pt x="501" y="2771"/>
                    <a:pt x="301" y="2837"/>
                    <a:pt x="234" y="2971"/>
                  </a:cubicBezTo>
                  <a:cubicBezTo>
                    <a:pt x="134" y="3138"/>
                    <a:pt x="134" y="3304"/>
                    <a:pt x="167" y="3471"/>
                  </a:cubicBezTo>
                  <a:cubicBezTo>
                    <a:pt x="201" y="3571"/>
                    <a:pt x="234" y="3638"/>
                    <a:pt x="234" y="3705"/>
                  </a:cubicBezTo>
                  <a:cubicBezTo>
                    <a:pt x="234" y="3938"/>
                    <a:pt x="67" y="4138"/>
                    <a:pt x="34" y="4372"/>
                  </a:cubicBezTo>
                  <a:cubicBezTo>
                    <a:pt x="1" y="4705"/>
                    <a:pt x="101" y="5039"/>
                    <a:pt x="201" y="5372"/>
                  </a:cubicBezTo>
                  <a:cubicBezTo>
                    <a:pt x="368" y="5873"/>
                    <a:pt x="568" y="6340"/>
                    <a:pt x="835" y="6774"/>
                  </a:cubicBezTo>
                  <a:cubicBezTo>
                    <a:pt x="1101" y="7241"/>
                    <a:pt x="1435" y="7641"/>
                    <a:pt x="1668" y="8108"/>
                  </a:cubicBezTo>
                  <a:cubicBezTo>
                    <a:pt x="2069" y="8875"/>
                    <a:pt x="2236" y="9709"/>
                    <a:pt x="2569" y="10510"/>
                  </a:cubicBezTo>
                  <a:cubicBezTo>
                    <a:pt x="2936" y="11377"/>
                    <a:pt x="3236" y="12277"/>
                    <a:pt x="3570" y="13145"/>
                  </a:cubicBezTo>
                  <a:cubicBezTo>
                    <a:pt x="4404" y="15313"/>
                    <a:pt x="5138" y="17481"/>
                    <a:pt x="6072" y="19583"/>
                  </a:cubicBezTo>
                  <a:cubicBezTo>
                    <a:pt x="6906" y="21484"/>
                    <a:pt x="7940" y="23952"/>
                    <a:pt x="10341" y="24186"/>
                  </a:cubicBezTo>
                  <a:cubicBezTo>
                    <a:pt x="10458" y="24196"/>
                    <a:pt x="10576" y="24201"/>
                    <a:pt x="10693" y="24201"/>
                  </a:cubicBezTo>
                  <a:cubicBezTo>
                    <a:pt x="11715" y="24201"/>
                    <a:pt x="12746" y="23824"/>
                    <a:pt x="13644" y="23285"/>
                  </a:cubicBezTo>
                  <a:cubicBezTo>
                    <a:pt x="14878" y="22485"/>
                    <a:pt x="15712" y="21617"/>
                    <a:pt x="16779" y="20250"/>
                  </a:cubicBezTo>
                  <a:lnTo>
                    <a:pt x="12776" y="16914"/>
                  </a:lnTo>
                  <a:cubicBezTo>
                    <a:pt x="12243" y="16047"/>
                    <a:pt x="10942" y="14679"/>
                    <a:pt x="10942" y="14679"/>
                  </a:cubicBezTo>
                  <a:cubicBezTo>
                    <a:pt x="10742" y="14479"/>
                    <a:pt x="10575" y="14246"/>
                    <a:pt x="10375" y="14045"/>
                  </a:cubicBezTo>
                  <a:cubicBezTo>
                    <a:pt x="9474" y="12945"/>
                    <a:pt x="8607" y="11810"/>
                    <a:pt x="7773" y="10643"/>
                  </a:cubicBezTo>
                  <a:cubicBezTo>
                    <a:pt x="7272" y="9976"/>
                    <a:pt x="6805" y="9242"/>
                    <a:pt x="6372" y="8508"/>
                  </a:cubicBezTo>
                  <a:cubicBezTo>
                    <a:pt x="6005" y="7908"/>
                    <a:pt x="5404" y="7074"/>
                    <a:pt x="5538" y="6340"/>
                  </a:cubicBezTo>
                  <a:cubicBezTo>
                    <a:pt x="5771" y="5139"/>
                    <a:pt x="6205" y="3638"/>
                    <a:pt x="5705" y="2470"/>
                  </a:cubicBezTo>
                  <a:cubicBezTo>
                    <a:pt x="5677" y="2416"/>
                    <a:pt x="5628" y="2361"/>
                    <a:pt x="5593" y="2361"/>
                  </a:cubicBezTo>
                  <a:cubicBezTo>
                    <a:pt x="5585" y="2361"/>
                    <a:pt x="5577" y="2364"/>
                    <a:pt x="5571" y="2370"/>
                  </a:cubicBezTo>
                  <a:cubicBezTo>
                    <a:pt x="5538" y="2370"/>
                    <a:pt x="5538" y="2404"/>
                    <a:pt x="5538" y="2437"/>
                  </a:cubicBezTo>
                  <a:cubicBezTo>
                    <a:pt x="5346" y="3045"/>
                    <a:pt x="5307" y="3775"/>
                    <a:pt x="4569" y="3775"/>
                  </a:cubicBezTo>
                  <a:cubicBezTo>
                    <a:pt x="4537" y="3775"/>
                    <a:pt x="4505" y="3774"/>
                    <a:pt x="4470" y="3771"/>
                  </a:cubicBezTo>
                  <a:cubicBezTo>
                    <a:pt x="3737" y="3705"/>
                    <a:pt x="3103" y="3171"/>
                    <a:pt x="2703" y="2604"/>
                  </a:cubicBezTo>
                  <a:cubicBezTo>
                    <a:pt x="2202" y="1870"/>
                    <a:pt x="1935" y="1003"/>
                    <a:pt x="1502" y="235"/>
                  </a:cubicBezTo>
                  <a:cubicBezTo>
                    <a:pt x="1451" y="109"/>
                    <a:pt x="1323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3102611" y="2225075"/>
              <a:ext cx="539561" cy="783039"/>
            </a:xfrm>
            <a:custGeom>
              <a:avLst/>
              <a:gdLst/>
              <a:ahLst/>
              <a:cxnLst/>
              <a:rect l="l" t="t" r="r" b="b"/>
              <a:pathLst>
                <a:path w="16780" h="24352" fill="none" extrusionOk="0">
                  <a:moveTo>
                    <a:pt x="12776" y="16979"/>
                  </a:moveTo>
                  <a:cubicBezTo>
                    <a:pt x="12243" y="16112"/>
                    <a:pt x="10942" y="14744"/>
                    <a:pt x="10942" y="14744"/>
                  </a:cubicBezTo>
                  <a:cubicBezTo>
                    <a:pt x="10742" y="14544"/>
                    <a:pt x="10575" y="14311"/>
                    <a:pt x="10375" y="14110"/>
                  </a:cubicBezTo>
                  <a:cubicBezTo>
                    <a:pt x="9474" y="13010"/>
                    <a:pt x="8607" y="11875"/>
                    <a:pt x="7773" y="10708"/>
                  </a:cubicBezTo>
                  <a:cubicBezTo>
                    <a:pt x="7272" y="10041"/>
                    <a:pt x="6805" y="9307"/>
                    <a:pt x="6372" y="8573"/>
                  </a:cubicBezTo>
                  <a:cubicBezTo>
                    <a:pt x="6005" y="7973"/>
                    <a:pt x="5404" y="7139"/>
                    <a:pt x="5538" y="6405"/>
                  </a:cubicBezTo>
                  <a:cubicBezTo>
                    <a:pt x="5771" y="5204"/>
                    <a:pt x="6205" y="3703"/>
                    <a:pt x="5705" y="2535"/>
                  </a:cubicBezTo>
                  <a:cubicBezTo>
                    <a:pt x="5671" y="2469"/>
                    <a:pt x="5605" y="2402"/>
                    <a:pt x="5571" y="2435"/>
                  </a:cubicBezTo>
                  <a:cubicBezTo>
                    <a:pt x="5538" y="2435"/>
                    <a:pt x="5538" y="2469"/>
                    <a:pt x="5538" y="2502"/>
                  </a:cubicBezTo>
                  <a:cubicBezTo>
                    <a:pt x="5338" y="3136"/>
                    <a:pt x="5304" y="3903"/>
                    <a:pt x="4470" y="3836"/>
                  </a:cubicBezTo>
                  <a:cubicBezTo>
                    <a:pt x="3737" y="3770"/>
                    <a:pt x="3103" y="3236"/>
                    <a:pt x="2703" y="2669"/>
                  </a:cubicBezTo>
                  <a:cubicBezTo>
                    <a:pt x="2202" y="1935"/>
                    <a:pt x="1935" y="1068"/>
                    <a:pt x="1502" y="300"/>
                  </a:cubicBezTo>
                  <a:cubicBezTo>
                    <a:pt x="1435" y="134"/>
                    <a:pt x="1235" y="0"/>
                    <a:pt x="1135" y="100"/>
                  </a:cubicBezTo>
                  <a:cubicBezTo>
                    <a:pt x="1101" y="134"/>
                    <a:pt x="1068" y="200"/>
                    <a:pt x="1068" y="267"/>
                  </a:cubicBezTo>
                  <a:cubicBezTo>
                    <a:pt x="1001" y="734"/>
                    <a:pt x="1001" y="1234"/>
                    <a:pt x="1168" y="1668"/>
                  </a:cubicBezTo>
                  <a:cubicBezTo>
                    <a:pt x="901" y="1535"/>
                    <a:pt x="568" y="1768"/>
                    <a:pt x="501" y="2035"/>
                  </a:cubicBezTo>
                  <a:cubicBezTo>
                    <a:pt x="434" y="2302"/>
                    <a:pt x="534" y="2535"/>
                    <a:pt x="634" y="2769"/>
                  </a:cubicBezTo>
                  <a:cubicBezTo>
                    <a:pt x="501" y="2836"/>
                    <a:pt x="301" y="2902"/>
                    <a:pt x="234" y="3036"/>
                  </a:cubicBezTo>
                  <a:cubicBezTo>
                    <a:pt x="134" y="3203"/>
                    <a:pt x="134" y="3369"/>
                    <a:pt x="167" y="3536"/>
                  </a:cubicBezTo>
                  <a:cubicBezTo>
                    <a:pt x="201" y="3636"/>
                    <a:pt x="234" y="3703"/>
                    <a:pt x="234" y="3770"/>
                  </a:cubicBezTo>
                  <a:cubicBezTo>
                    <a:pt x="234" y="4003"/>
                    <a:pt x="67" y="4203"/>
                    <a:pt x="34" y="4437"/>
                  </a:cubicBezTo>
                  <a:cubicBezTo>
                    <a:pt x="1" y="4770"/>
                    <a:pt x="101" y="5104"/>
                    <a:pt x="201" y="5437"/>
                  </a:cubicBezTo>
                  <a:cubicBezTo>
                    <a:pt x="368" y="5938"/>
                    <a:pt x="568" y="6405"/>
                    <a:pt x="835" y="6839"/>
                  </a:cubicBezTo>
                  <a:cubicBezTo>
                    <a:pt x="1101" y="7306"/>
                    <a:pt x="1435" y="7706"/>
                    <a:pt x="1668" y="8173"/>
                  </a:cubicBezTo>
                  <a:cubicBezTo>
                    <a:pt x="2069" y="8940"/>
                    <a:pt x="2236" y="9774"/>
                    <a:pt x="2569" y="10575"/>
                  </a:cubicBezTo>
                  <a:cubicBezTo>
                    <a:pt x="2936" y="11442"/>
                    <a:pt x="3236" y="12342"/>
                    <a:pt x="3570" y="13210"/>
                  </a:cubicBezTo>
                  <a:cubicBezTo>
                    <a:pt x="4404" y="15378"/>
                    <a:pt x="5138" y="17546"/>
                    <a:pt x="6072" y="19648"/>
                  </a:cubicBezTo>
                  <a:cubicBezTo>
                    <a:pt x="6906" y="21549"/>
                    <a:pt x="7940" y="24017"/>
                    <a:pt x="10341" y="24251"/>
                  </a:cubicBezTo>
                  <a:cubicBezTo>
                    <a:pt x="11475" y="24351"/>
                    <a:pt x="12643" y="23951"/>
                    <a:pt x="13644" y="23350"/>
                  </a:cubicBezTo>
                  <a:cubicBezTo>
                    <a:pt x="14878" y="22550"/>
                    <a:pt x="15712" y="21682"/>
                    <a:pt x="16779" y="2031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599577" y="2357586"/>
              <a:ext cx="188782" cy="227915"/>
            </a:xfrm>
            <a:custGeom>
              <a:avLst/>
              <a:gdLst/>
              <a:ahLst/>
              <a:cxnLst/>
              <a:rect l="l" t="t" r="r" b="b"/>
              <a:pathLst>
                <a:path w="5871" h="7088" extrusionOk="0">
                  <a:moveTo>
                    <a:pt x="2274" y="0"/>
                  </a:moveTo>
                  <a:cubicBezTo>
                    <a:pt x="2240" y="0"/>
                    <a:pt x="2205" y="5"/>
                    <a:pt x="2168" y="16"/>
                  </a:cubicBezTo>
                  <a:cubicBezTo>
                    <a:pt x="1968" y="49"/>
                    <a:pt x="1801" y="216"/>
                    <a:pt x="1735" y="416"/>
                  </a:cubicBezTo>
                  <a:cubicBezTo>
                    <a:pt x="1701" y="382"/>
                    <a:pt x="1701" y="349"/>
                    <a:pt x="1668" y="349"/>
                  </a:cubicBezTo>
                  <a:cubicBezTo>
                    <a:pt x="1593" y="287"/>
                    <a:pt x="1504" y="262"/>
                    <a:pt x="1412" y="262"/>
                  </a:cubicBezTo>
                  <a:cubicBezTo>
                    <a:pt x="1258" y="262"/>
                    <a:pt x="1093" y="332"/>
                    <a:pt x="967" y="416"/>
                  </a:cubicBezTo>
                  <a:cubicBezTo>
                    <a:pt x="834" y="549"/>
                    <a:pt x="801" y="749"/>
                    <a:pt x="801" y="916"/>
                  </a:cubicBezTo>
                  <a:cubicBezTo>
                    <a:pt x="801" y="833"/>
                    <a:pt x="692" y="808"/>
                    <a:pt x="576" y="808"/>
                  </a:cubicBezTo>
                  <a:cubicBezTo>
                    <a:pt x="459" y="808"/>
                    <a:pt x="334" y="833"/>
                    <a:pt x="300" y="849"/>
                  </a:cubicBezTo>
                  <a:cubicBezTo>
                    <a:pt x="134" y="950"/>
                    <a:pt x="100" y="1150"/>
                    <a:pt x="100" y="1316"/>
                  </a:cubicBezTo>
                  <a:cubicBezTo>
                    <a:pt x="0" y="2150"/>
                    <a:pt x="33" y="2951"/>
                    <a:pt x="134" y="3785"/>
                  </a:cubicBezTo>
                  <a:cubicBezTo>
                    <a:pt x="234" y="4385"/>
                    <a:pt x="400" y="4986"/>
                    <a:pt x="934" y="5386"/>
                  </a:cubicBezTo>
                  <a:cubicBezTo>
                    <a:pt x="1468" y="5753"/>
                    <a:pt x="2102" y="6053"/>
                    <a:pt x="2702" y="6287"/>
                  </a:cubicBezTo>
                  <a:cubicBezTo>
                    <a:pt x="3169" y="6454"/>
                    <a:pt x="3636" y="6554"/>
                    <a:pt x="4103" y="6687"/>
                  </a:cubicBezTo>
                  <a:cubicBezTo>
                    <a:pt x="4634" y="6812"/>
                    <a:pt x="5194" y="6937"/>
                    <a:pt x="5755" y="7062"/>
                  </a:cubicBezTo>
                  <a:lnTo>
                    <a:pt x="5755" y="7062"/>
                  </a:lnTo>
                  <a:cubicBezTo>
                    <a:pt x="5293" y="6942"/>
                    <a:pt x="5020" y="6657"/>
                    <a:pt x="4804" y="6287"/>
                  </a:cubicBezTo>
                  <a:cubicBezTo>
                    <a:pt x="4670" y="6053"/>
                    <a:pt x="4537" y="5753"/>
                    <a:pt x="4437" y="5486"/>
                  </a:cubicBezTo>
                  <a:cubicBezTo>
                    <a:pt x="4203" y="4852"/>
                    <a:pt x="4103" y="4185"/>
                    <a:pt x="4003" y="3551"/>
                  </a:cubicBezTo>
                  <a:lnTo>
                    <a:pt x="3669" y="1216"/>
                  </a:lnTo>
                  <a:cubicBezTo>
                    <a:pt x="3636" y="983"/>
                    <a:pt x="3603" y="749"/>
                    <a:pt x="3436" y="549"/>
                  </a:cubicBezTo>
                  <a:cubicBezTo>
                    <a:pt x="3339" y="428"/>
                    <a:pt x="3190" y="343"/>
                    <a:pt x="3039" y="343"/>
                  </a:cubicBezTo>
                  <a:cubicBezTo>
                    <a:pt x="2982" y="343"/>
                    <a:pt x="2924" y="355"/>
                    <a:pt x="2869" y="382"/>
                  </a:cubicBezTo>
                  <a:cubicBezTo>
                    <a:pt x="2835" y="349"/>
                    <a:pt x="2802" y="282"/>
                    <a:pt x="2735" y="249"/>
                  </a:cubicBezTo>
                  <a:cubicBezTo>
                    <a:pt x="2595" y="137"/>
                    <a:pt x="2454" y="0"/>
                    <a:pt x="2274" y="0"/>
                  </a:cubicBezTo>
                  <a:close/>
                  <a:moveTo>
                    <a:pt x="5755" y="7062"/>
                  </a:moveTo>
                  <a:lnTo>
                    <a:pt x="5755" y="7062"/>
                  </a:lnTo>
                  <a:cubicBezTo>
                    <a:pt x="5793" y="7071"/>
                    <a:pt x="5831" y="7080"/>
                    <a:pt x="5871" y="7087"/>
                  </a:cubicBezTo>
                  <a:cubicBezTo>
                    <a:pt x="5832" y="7079"/>
                    <a:pt x="5794" y="7070"/>
                    <a:pt x="5755" y="706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fill="none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fill="none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extrusionOk="0">
                  <a:moveTo>
                    <a:pt x="67" y="1"/>
                  </a:moveTo>
                  <a:lnTo>
                    <a:pt x="100" y="384"/>
                  </a:lnTo>
                  <a:lnTo>
                    <a:pt x="100" y="384"/>
                  </a:lnTo>
                  <a:cubicBezTo>
                    <a:pt x="99" y="254"/>
                    <a:pt x="95" y="139"/>
                    <a:pt x="67" y="1"/>
                  </a:cubicBezTo>
                  <a:close/>
                  <a:moveTo>
                    <a:pt x="100" y="384"/>
                  </a:moveTo>
                  <a:cubicBezTo>
                    <a:pt x="100" y="411"/>
                    <a:pt x="100" y="439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  <a:lnTo>
                    <a:pt x="100" y="384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fill="none" extrusionOk="0">
                  <a:moveTo>
                    <a:pt x="67" y="1"/>
                  </a:moveTo>
                  <a:cubicBezTo>
                    <a:pt x="100" y="167"/>
                    <a:pt x="100" y="301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734"/>
                    <a:pt x="735" y="1401"/>
                    <a:pt x="1302" y="20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fill="none" extrusionOk="0">
                  <a:moveTo>
                    <a:pt x="1302" y="2001"/>
                  </a:moveTo>
                  <a:cubicBezTo>
                    <a:pt x="735" y="1401"/>
                    <a:pt x="301" y="734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2238090" y="4369201"/>
              <a:ext cx="1623956" cy="32"/>
            </a:xfrm>
            <a:custGeom>
              <a:avLst/>
              <a:gdLst/>
              <a:ahLst/>
              <a:cxnLst/>
              <a:rect l="l" t="t" r="r" b="b"/>
              <a:pathLst>
                <a:path w="50504" h="1" fill="none" extrusionOk="0">
                  <a:moveTo>
                    <a:pt x="1" y="0"/>
                  </a:moveTo>
                  <a:lnTo>
                    <a:pt x="5050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32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726" y="1039091"/>
            <a:ext cx="6975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Bài toán 3: </a:t>
            </a:r>
            <a:r>
              <a:rPr lang="vi-VN" smtClean="0"/>
              <a:t>Hãy tưởng tượng bạn là một máy bán hàng tự động. Ai đó đưa cho bạn £1 và mua đồ uống với giá £0,70p. Không có đồng 30p bằng </a:t>
            </a:r>
            <a:r>
              <a:rPr lang="vi-VN" smtClean="0">
                <a:hlinkClick r:id="rId3"/>
              </a:rPr>
              <a:t>đồng bảng Anh</a:t>
            </a:r>
            <a:r>
              <a:rPr lang="vi-VN" smtClean="0"/>
              <a:t> , </a:t>
            </a:r>
            <a:r>
              <a:rPr lang="en-US" smtClean="0"/>
              <a:t>và chỉ có các loại đồng tiền 1p, 15p, 25p trong máy với số lượng không hạn chế.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31" y="1917666"/>
            <a:ext cx="2362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726" y="942113"/>
            <a:ext cx="6975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Bài toán 3: </a:t>
            </a:r>
            <a:r>
              <a:rPr lang="vi-VN" smtClean="0"/>
              <a:t>Hãy tưởng tượng bạn là một máy bán hàng tự động. Ai đó đưa cho bạn £1 và mua đồ uống với giá £0,70p. Không có đồng 30p bằng </a:t>
            </a:r>
            <a:r>
              <a:rPr lang="vi-VN" smtClean="0">
                <a:hlinkClick r:id="rId3"/>
              </a:rPr>
              <a:t>đồng bảng Anh</a:t>
            </a:r>
            <a:r>
              <a:rPr lang="vi-VN" smtClean="0"/>
              <a:t> , </a:t>
            </a:r>
            <a:r>
              <a:rPr lang="en-US" smtClean="0"/>
              <a:t>và chỉ có các loại đồng tiền 1p, 15p, 25p trong máy với số lượng không hạn chế.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383" y="1642434"/>
            <a:ext cx="3667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2782" y="1253836"/>
            <a:ext cx="665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Thuật toán Prim’s có phải tham lam??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834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2782" y="1253836"/>
            <a:ext cx="6657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Thuật toán Prim’s có phải tham lam??</a:t>
            </a:r>
          </a:p>
          <a:p>
            <a:endParaRPr lang="en-US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/>
              <a:t>Tạo một cây mới với một đỉnh duy nhất (được chọn ngẫu nhiên)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/>
              <a:t>Trong tất cả các cạnh chưa có trong cây mới, hãy tìm cạnh có trọng số tối thiểu và chuyển nó sang cây mới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/>
              <a:t>Lặp lại bước 2 cho đến khi tất cả các đỉnh nằm trong cây</a:t>
            </a:r>
          </a:p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2782" y="1253836"/>
            <a:ext cx="665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Thuật toán </a:t>
            </a:r>
            <a:r>
              <a:rPr lang="en-US" b="1" smtClean="0"/>
              <a:t>Dijkstra có phải tham lam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285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2782" y="1253836"/>
            <a:ext cx="6657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Thuật toán </a:t>
            </a:r>
            <a:r>
              <a:rPr lang="en-US" b="1" smtClean="0"/>
              <a:t>Dijkstra có phải tham lam</a:t>
            </a:r>
          </a:p>
          <a:p>
            <a:endParaRPr lang="en-US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/>
              <a:t>Tạo một cây mới với một đỉnh duy nhất (được chọn ngẫu nhiên)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/>
              <a:t>Trong tất cả các cạnh chưa có trong cây mới, hãy tìm cạnh có trọng số tối thiểu và chuyển nó sang cây mới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/>
              <a:t>Lặp lại bước 2 cho đến khi tất cả các đỉnh nằm trong cây</a:t>
            </a:r>
          </a:p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110" y="1015221"/>
            <a:ext cx="6657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/>
              <a:t>So sánh giữa Greedy, Divide và </a:t>
            </a:r>
            <a:r>
              <a:rPr lang="en-US" sz="1800" b="1"/>
              <a:t>Dynamic Programming</a:t>
            </a:r>
          </a:p>
          <a:p>
            <a:endParaRPr lang="en-US" sz="1800" b="1" smtClean="0"/>
          </a:p>
          <a:p>
            <a:endParaRPr lang="en-US" sz="1800" b="1"/>
          </a:p>
          <a:p>
            <a:endParaRPr lang="en-US" sz="1800" b="1"/>
          </a:p>
          <a:p>
            <a:endParaRPr lang="en-US" sz="1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49901"/>
              </p:ext>
            </p:extLst>
          </p:nvPr>
        </p:nvGraphicFramePr>
        <p:xfrm>
          <a:off x="852055" y="1748915"/>
          <a:ext cx="6096000" cy="3352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991379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75782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0882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Greedy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Divide</a:t>
                      </a:r>
                      <a:r>
                        <a:rPr lang="en-US" baseline="0" smtClean="0"/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Dynamic</a:t>
                      </a:r>
                      <a:r>
                        <a:rPr lang="en-US" baseline="0" smtClean="0"/>
                        <a:t> Programming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58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u="none" strike="noStrike" cap="none" smtClean="0">
                          <a:effectLst/>
                          <a:sym typeface="Arial"/>
                        </a:rPr>
                        <a:t>Tối ưubằng cách đưa ra lựa chọn tốt nhất tại thời điểm</a:t>
                      </a:r>
                      <a:r>
                        <a:rPr lang="en-US" sz="1400" u="none" strike="noStrike" cap="none" baseline="0" smtClean="0">
                          <a:effectLst/>
                          <a:sym typeface="Arial"/>
                        </a:rPr>
                        <a:t> hiện tại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u="none" strike="noStrike" cap="none" smtClean="0">
                          <a:effectLst/>
                          <a:sym typeface="Arial"/>
                        </a:rPr>
                        <a:t>Tối ưu hóa bằng cách chia nhỏ một vấn đề con thành các phiên bản đơn giản hơn</a:t>
                      </a:r>
                      <a:r>
                        <a:rPr lang="en-US" sz="1400" u="none" strike="noStrike" cap="none" smtClean="0">
                          <a:effectLst/>
                          <a:sym typeface="Arial"/>
                        </a:rPr>
                        <a:t> và</a:t>
                      </a:r>
                      <a:r>
                        <a:rPr lang="en-US" sz="1400" u="none" strike="noStrike" cap="none" baseline="0" smtClean="0">
                          <a:effectLst/>
                          <a:sym typeface="Arial"/>
                        </a:rPr>
                        <a:t> giải quyết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u="none" strike="noStrike" cap="none" smtClean="0">
                          <a:effectLst/>
                          <a:sym typeface="Arial"/>
                        </a:rPr>
                        <a:t>Tương tự</a:t>
                      </a:r>
                      <a:r>
                        <a:rPr lang="en-US" sz="1400" u="none" strike="noStrike" cap="none" baseline="0" smtClean="0">
                          <a:effectLst/>
                          <a:sym typeface="Arial"/>
                        </a:rPr>
                        <a:t> Divide, nhưng lưu vào bộ nhớ đệm cho mỗi bài toán nhỏ để trả lời cho các bài toán lớn hơn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2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u="none" strike="noStrike" cap="none" smtClean="0">
                          <a:effectLst/>
                          <a:sym typeface="Arial"/>
                        </a:rPr>
                        <a:t>Không phải lúc nào cũng tìm ra giải pháp tối ưu, nhưng rất nhanh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u="none" strike="noStrike" cap="none" smtClean="0">
                          <a:effectLst/>
                          <a:sym typeface="Arial"/>
                        </a:rPr>
                        <a:t>Luôn tìm ra giải pháp tối ưu, nhưng chậm hơn </a:t>
                      </a:r>
                      <a:r>
                        <a:rPr lang="en-US" sz="1400" u="none" strike="noStrike" cap="none" smtClean="0">
                          <a:effectLst/>
                          <a:sym typeface="Arial"/>
                        </a:rPr>
                        <a:t>Greedy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u="none" strike="noStrike" cap="none" smtClean="0">
                          <a:effectLst/>
                          <a:sym typeface="Arial"/>
                        </a:rPr>
                        <a:t>Luôn luôn tìm ra giải pháp tối ưu, nhưng có thể là vô nghĩa trên các tập dữ liệu nhỏ.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7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u="none" strike="noStrike" cap="none" smtClean="0">
                          <a:effectLst/>
                          <a:sym typeface="Arial"/>
                        </a:rPr>
                        <a:t>Yêu cầu gần như không </a:t>
                      </a:r>
                      <a:r>
                        <a:rPr lang="en-US" sz="1400" u="none" strike="noStrike" cap="none" smtClean="0">
                          <a:effectLst/>
                          <a:sym typeface="Arial"/>
                        </a:rPr>
                        <a:t>tốn</a:t>
                      </a:r>
                      <a:r>
                        <a:rPr lang="en-US" sz="1400" u="none" strike="noStrike" cap="none" baseline="0" smtClean="0">
                          <a:effectLst/>
                          <a:sym typeface="Arial"/>
                        </a:rPr>
                        <a:t> nhiều</a:t>
                      </a:r>
                      <a:r>
                        <a:rPr lang="vi-VN" sz="1400" u="none" strike="noStrike" cap="none" smtClean="0">
                          <a:effectLst/>
                          <a:sym typeface="Arial"/>
                        </a:rPr>
                        <a:t> bộ nhớ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smtClean="0">
                          <a:effectLst/>
                          <a:sym typeface="Arial"/>
                        </a:rPr>
                        <a:t>Yêu cầu khá</a:t>
                      </a:r>
                      <a:r>
                        <a:rPr lang="en-US" sz="1400" u="none" strike="noStrike" cap="none" baseline="0" smtClean="0">
                          <a:effectLst/>
                          <a:sym typeface="Arial"/>
                        </a:rPr>
                        <a:t> nhiều</a:t>
                      </a:r>
                      <a:r>
                        <a:rPr lang="en-US" sz="1400" u="none" strike="noStrike" cap="none" smtClean="0">
                          <a:effectLst/>
                          <a:sym typeface="Arial"/>
                        </a:rPr>
                        <a:t> bộ nhớ để ghi nhớ các cuộc gọi đệ quy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smtClean="0">
                          <a:effectLst/>
                          <a:sym typeface="Arial"/>
                        </a:rPr>
                        <a:t>Yêu cầu nhiều bộ nhớ để ghi nhớ / lập mảng</a:t>
                      </a:r>
                      <a:r>
                        <a:rPr lang="en-US" sz="1400" u="none" strike="noStrike" cap="none" baseline="0" smtClean="0">
                          <a:effectLst/>
                          <a:sym typeface="Arial"/>
                        </a:rPr>
                        <a:t> hoặc danh sách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77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35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110" y="1015221"/>
            <a:ext cx="6657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/>
              <a:t>Ứng dụng thực tế:</a:t>
            </a:r>
          </a:p>
          <a:p>
            <a:endParaRPr lang="en-US" sz="1800" b="1"/>
          </a:p>
          <a:p>
            <a:endParaRPr lang="en-US" sz="1800" b="1" smtClean="0"/>
          </a:p>
          <a:p>
            <a:endParaRPr lang="en-US" sz="1800" b="1"/>
          </a:p>
          <a:p>
            <a:endParaRPr lang="en-US" sz="1800" b="1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479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110" y="1015221"/>
            <a:ext cx="66571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/>
              <a:t>Ứng dụng thực tế: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smtClean="0"/>
              <a:t>Áp dụng cho công việc: Xếp lịch công việc, phân chia công việc.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smtClean="0"/>
              <a:t>Nén dữ liệu: Hash, Huffman,…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smtClean="0"/>
              <a:t>Trả tiền lẻ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smtClean="0"/>
              <a:t>Tìm đường đi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smtClean="0"/>
              <a:t>Trong trò chơi: ví dụ cờ tướng, cờ vua</a:t>
            </a:r>
          </a:p>
          <a:p>
            <a:endParaRPr lang="en-US" sz="1800" b="1" smtClean="0"/>
          </a:p>
          <a:p>
            <a:endParaRPr lang="en-US" sz="1800" b="1"/>
          </a:p>
          <a:p>
            <a:endParaRPr lang="en-US" sz="1800" b="1" smtClean="0"/>
          </a:p>
          <a:p>
            <a:endParaRPr lang="en-US" sz="1800" b="1"/>
          </a:p>
          <a:p>
            <a:endParaRPr lang="en-US" sz="1800" b="1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09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ẫu slide cảm ơn chuyên nghiệp, ấn tượng, hài hước cho Power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825" y="-800985"/>
            <a:ext cx="9406339" cy="705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387144" y="976188"/>
            <a:ext cx="3737767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Có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rất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nhiều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khối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vàng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với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các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hình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dáng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khác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nhau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nếu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bạn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được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chọn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1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khối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vàng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duy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nhất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bạn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sẽ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chọn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khối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nào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sz="160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38" y="976188"/>
            <a:ext cx="4617642" cy="3635275"/>
          </a:xfrm>
          <a:prstGeom prst="rect">
            <a:avLst/>
          </a:prstGeom>
        </p:spPr>
      </p:pic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14756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1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14756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51" y="976634"/>
            <a:ext cx="5747284" cy="40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743883" y="938724"/>
            <a:ext cx="43308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Balo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có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thể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chưa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tối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đa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15kg,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có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5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loại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hộp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với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giá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trị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khác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nhau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không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giới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hạn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số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lượng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Tìm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các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đặt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vào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balo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các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hộp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để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được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giá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trị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tối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ưu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theo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u="sng" err="1" smtClean="0">
                <a:solidFill>
                  <a:schemeClr val="tx2">
                    <a:lumMod val="50000"/>
                  </a:schemeClr>
                </a:solidFill>
              </a:rPr>
              <a:t>trực</a:t>
            </a:r>
            <a:r>
              <a:rPr lang="en-US" sz="1600" u="sng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u="sng" err="1" smtClean="0">
                <a:solidFill>
                  <a:schemeClr val="tx2">
                    <a:lumMod val="50000"/>
                  </a:schemeClr>
                </a:solidFill>
              </a:rPr>
              <a:t>giác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-&gt;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bạn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err="1" smtClean="0">
                <a:solidFill>
                  <a:schemeClr val="tx2">
                    <a:lumMod val="50000"/>
                  </a:schemeClr>
                </a:solidFill>
              </a:rPr>
              <a:t>nữ</a:t>
            </a:r>
            <a:endParaRPr lang="en-US" sz="160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60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14756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052" name="Picture 4" descr="Bài toán xếp ba lô – Wikipedia tiếng Việ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4" y="1064632"/>
            <a:ext cx="3879664" cy="350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4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 txBox="1">
            <a:spLocks noGrp="1"/>
          </p:cNvSpPr>
          <p:nvPr>
            <p:ph type="title"/>
          </p:nvPr>
        </p:nvSpPr>
        <p:spPr>
          <a:xfrm>
            <a:off x="768075" y="2511913"/>
            <a:ext cx="40185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tx2">
                    <a:lumMod val="50000"/>
                  </a:schemeClr>
                </a:solidFill>
              </a:rPr>
              <a:t>Khái niệm</a:t>
            </a: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37" name="Google Shape;837;p53"/>
          <p:cNvGrpSpPr/>
          <p:nvPr/>
        </p:nvGrpSpPr>
        <p:grpSpPr>
          <a:xfrm>
            <a:off x="4451875" y="1531800"/>
            <a:ext cx="3626225" cy="3027475"/>
            <a:chOff x="3121900" y="2293575"/>
            <a:chExt cx="3626225" cy="3027475"/>
          </a:xfrm>
        </p:grpSpPr>
        <p:sp>
          <p:nvSpPr>
            <p:cNvPr id="838" name="Google Shape;838;p53"/>
            <p:cNvSpPr/>
            <p:nvPr/>
          </p:nvSpPr>
          <p:spPr>
            <a:xfrm>
              <a:off x="5100675" y="3430425"/>
              <a:ext cx="177075" cy="778150"/>
            </a:xfrm>
            <a:custGeom>
              <a:avLst/>
              <a:gdLst/>
              <a:ahLst/>
              <a:cxnLst/>
              <a:rect l="l" t="t" r="r" b="b"/>
              <a:pathLst>
                <a:path w="7083" h="31126" fill="none" extrusionOk="0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4784550" y="4181200"/>
              <a:ext cx="762950" cy="60050"/>
            </a:xfrm>
            <a:custGeom>
              <a:avLst/>
              <a:gdLst/>
              <a:ahLst/>
              <a:cxnLst/>
              <a:rect l="l" t="t" r="r" b="b"/>
              <a:pathLst>
                <a:path w="30518" h="2402" extrusionOk="0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fill="none" extrusionOk="0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3982875" y="2560350"/>
              <a:ext cx="2410400" cy="1235625"/>
            </a:xfrm>
            <a:custGeom>
              <a:avLst/>
              <a:gdLst/>
              <a:ahLst/>
              <a:cxnLst/>
              <a:rect l="l" t="t" r="r" b="b"/>
              <a:pathLst>
                <a:path w="96416" h="49425" extrusionOk="0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47822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4108250" y="2732850"/>
              <a:ext cx="600325" cy="586675"/>
            </a:xfrm>
            <a:custGeom>
              <a:avLst/>
              <a:gdLst/>
              <a:ahLst/>
              <a:cxnLst/>
              <a:rect l="l" t="t" r="r" b="b"/>
              <a:pathLst>
                <a:path w="24013" h="23467" extrusionOk="0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47822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28912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28912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57959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57959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4120400" y="34000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4120400" y="343955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4120400" y="347830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4120400" y="35178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4120400" y="3557325"/>
              <a:ext cx="472675" cy="25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3121900" y="4323300"/>
              <a:ext cx="3626225" cy="89700"/>
            </a:xfrm>
            <a:custGeom>
              <a:avLst/>
              <a:gdLst/>
              <a:ahLst/>
              <a:cxnLst/>
              <a:rect l="l" t="t" r="r" b="b"/>
              <a:pathLst>
                <a:path w="145049" h="3588" extrusionOk="0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33293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4821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5905400" y="2876925"/>
              <a:ext cx="449125" cy="1403700"/>
            </a:xfrm>
            <a:custGeom>
              <a:avLst/>
              <a:gdLst/>
              <a:ahLst/>
              <a:cxnLst/>
              <a:rect l="l" t="t" r="r" b="b"/>
              <a:pathLst>
                <a:path w="17965" h="56148" extrusionOk="0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4946400" y="2890150"/>
              <a:ext cx="406575" cy="475175"/>
            </a:xfrm>
            <a:custGeom>
              <a:avLst/>
              <a:gdLst/>
              <a:ahLst/>
              <a:cxnLst/>
              <a:rect l="l" t="t" r="r" b="b"/>
              <a:pathLst>
                <a:path w="16263" h="19007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4354450" y="3154175"/>
              <a:ext cx="1502325" cy="1805950"/>
            </a:xfrm>
            <a:custGeom>
              <a:avLst/>
              <a:gdLst/>
              <a:ahLst/>
              <a:cxnLst/>
              <a:rect l="l" t="t" r="r" b="b"/>
              <a:pathLst>
                <a:path w="60093" h="72238" extrusionOk="0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4811900" y="2658875"/>
              <a:ext cx="116275" cy="154325"/>
            </a:xfrm>
            <a:custGeom>
              <a:avLst/>
              <a:gdLst/>
              <a:ahLst/>
              <a:cxnLst/>
              <a:rect l="l" t="t" r="r" b="b"/>
              <a:pathLst>
                <a:path w="4651" h="6173" extrusionOk="0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5308875" y="2658375"/>
              <a:ext cx="140600" cy="159800"/>
            </a:xfrm>
            <a:custGeom>
              <a:avLst/>
              <a:gdLst/>
              <a:ahLst/>
              <a:cxnLst/>
              <a:rect l="l" t="t" r="r" b="b"/>
              <a:pathLst>
                <a:path w="5624" h="6392" extrusionOk="0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3779000" y="3161425"/>
              <a:ext cx="1187200" cy="1197050"/>
            </a:xfrm>
            <a:custGeom>
              <a:avLst/>
              <a:gdLst/>
              <a:ahLst/>
              <a:cxnLst/>
              <a:rect l="l" t="t" r="r" b="b"/>
              <a:pathLst>
                <a:path w="47488" h="47882" extrusionOk="0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5270125" y="3176625"/>
              <a:ext cx="1074500" cy="1191450"/>
            </a:xfrm>
            <a:custGeom>
              <a:avLst/>
              <a:gdLst/>
              <a:ahLst/>
              <a:cxnLst/>
              <a:rect l="l" t="t" r="r" b="b"/>
              <a:pathLst>
                <a:path w="42980" h="47658" extrusionOk="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4830150" y="2293575"/>
              <a:ext cx="587425" cy="669775"/>
            </a:xfrm>
            <a:custGeom>
              <a:avLst/>
              <a:gdLst/>
              <a:ahLst/>
              <a:cxnLst/>
              <a:rect l="l" t="t" r="r" b="b"/>
              <a:pathLst>
                <a:path w="23497" h="26791" extrusionOk="0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4811150" y="2999875"/>
              <a:ext cx="701400" cy="433025"/>
            </a:xfrm>
            <a:custGeom>
              <a:avLst/>
              <a:gdLst/>
              <a:ahLst/>
              <a:cxnLst/>
              <a:rect l="l" t="t" r="r" b="b"/>
              <a:pathLst>
                <a:path w="28056" h="17321" extrusionOk="0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110550" y="2659150"/>
              <a:ext cx="150500" cy="347300"/>
            </a:xfrm>
            <a:custGeom>
              <a:avLst/>
              <a:gdLst/>
              <a:ahLst/>
              <a:cxnLst/>
              <a:rect l="l" t="t" r="r" b="b"/>
              <a:pathLst>
                <a:path w="6020" h="13892" fill="none" extrusionOk="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4361300" y="2956250"/>
              <a:ext cx="134525" cy="158100"/>
            </a:xfrm>
            <a:custGeom>
              <a:avLst/>
              <a:gdLst/>
              <a:ahLst/>
              <a:cxnLst/>
              <a:rect l="l" t="t" r="r" b="b"/>
              <a:pathLst>
                <a:path w="5381" h="6324" extrusionOk="0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4519350" y="3694875"/>
              <a:ext cx="1229525" cy="1535750"/>
            </a:xfrm>
            <a:custGeom>
              <a:avLst/>
              <a:gdLst/>
              <a:ahLst/>
              <a:cxnLst/>
              <a:rect l="l" t="t" r="r" b="b"/>
              <a:pathLst>
                <a:path w="49181" h="61430" extrusionOk="0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53"/>
          <p:cNvGrpSpPr/>
          <p:nvPr/>
        </p:nvGrpSpPr>
        <p:grpSpPr>
          <a:xfrm>
            <a:off x="7401250" y="2735393"/>
            <a:ext cx="1671184" cy="2440924"/>
            <a:chOff x="6795049" y="1179275"/>
            <a:chExt cx="1268451" cy="1852694"/>
          </a:xfrm>
        </p:grpSpPr>
        <p:sp>
          <p:nvSpPr>
            <p:cNvPr id="871" name="Google Shape;871;p5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82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855" y="1087582"/>
            <a:ext cx="709277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smtClean="0">
                <a:solidFill>
                  <a:schemeClr val="tx2">
                    <a:lumMod val="50000"/>
                  </a:schemeClr>
                </a:solidFill>
              </a:rPr>
              <a:t>Giải thuật tham lam (Greedy Algorithm)</a:t>
            </a:r>
            <a:r>
              <a:rPr lang="vi-VN" smtClean="0">
                <a:solidFill>
                  <a:schemeClr val="tx2">
                    <a:lumMod val="50000"/>
                  </a:schemeClr>
                </a:solidFill>
              </a:rPr>
              <a:t> là giải thuật tối ưu hóa tổ hợp. Giải thuật tìm kiếm, lựa chọn giải pháp tối ưu địa phương ở mỗi bước với hi vọng tìm được giải pháp tối ưu toàn cục.</a:t>
            </a:r>
            <a:endParaRPr lang="en-US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7" name="Google Shape;322;p42"/>
          <p:cNvGrpSpPr/>
          <p:nvPr/>
        </p:nvGrpSpPr>
        <p:grpSpPr>
          <a:xfrm>
            <a:off x="79864" y="1170539"/>
            <a:ext cx="636900" cy="322800"/>
            <a:chOff x="790074" y="3806775"/>
            <a:chExt cx="636900" cy="322800"/>
          </a:xfrm>
        </p:grpSpPr>
        <p:sp>
          <p:nvSpPr>
            <p:cNvPr id="18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669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855" y="1087582"/>
            <a:ext cx="70927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smtClean="0">
                <a:solidFill>
                  <a:schemeClr val="tx2">
                    <a:lumMod val="50000"/>
                  </a:schemeClr>
                </a:solidFill>
              </a:rPr>
              <a:t>Giải thuật tham lam (Greedy Algorithm)</a:t>
            </a:r>
            <a:r>
              <a:rPr lang="vi-VN" smtClean="0">
                <a:solidFill>
                  <a:schemeClr val="tx2">
                    <a:lumMod val="50000"/>
                  </a:schemeClr>
                </a:solidFill>
              </a:rPr>
              <a:t> là giải thuật tối ưu hóa tổ hợp. Giải thuật tìm kiếm, lựa chọn giải pháp tối ưu địa phương ở mỗi bước với hi vọng tìm được giải pháp tối ưu toàn cục.</a:t>
            </a:r>
            <a:endParaRPr lang="en-US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err="1">
                <a:solidFill>
                  <a:schemeClr val="tx2">
                    <a:lumMod val="50000"/>
                  </a:schemeClr>
                </a:solidFill>
              </a:rPr>
              <a:t>PHƯƠNG</a:t>
            </a:r>
            <a:r>
              <a:rPr lang="en-US" b="1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err="1">
                <a:solidFill>
                  <a:schemeClr val="tx2">
                    <a:lumMod val="50000"/>
                  </a:schemeClr>
                </a:solidFill>
              </a:rPr>
              <a:t>PHÁP</a:t>
            </a:r>
            <a:r>
              <a:rPr lang="en-US" b="1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err="1">
                <a:solidFill>
                  <a:schemeClr val="tx2">
                    <a:lumMod val="50000"/>
                  </a:schemeClr>
                </a:solidFill>
              </a:rPr>
              <a:t>THAM</a:t>
            </a:r>
            <a:r>
              <a:rPr lang="en-US" b="1">
                <a:solidFill>
                  <a:schemeClr val="tx2">
                    <a:lumMod val="50000"/>
                  </a:schemeClr>
                </a:solidFill>
              </a:rPr>
              <a:t> LAM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en-US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Sắp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xếp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dữ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liệu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tăng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dần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hay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giảm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dần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theo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tiêu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chí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đưa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ra</a:t>
            </a:r>
            <a:endParaRPr lang="en-US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Khởi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tạo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tập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giải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pháp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câu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trả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lời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rỗng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Tại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mỗi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bước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Chúng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ta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luôn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chọn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giá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trị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tốt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nhất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tại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thời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điểm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đó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mà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không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quan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tâm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đến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tương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lai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tối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ưu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cục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bộ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Chúng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ta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hy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vọng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việc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chọn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tối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ưu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cục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bộ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tại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mỗi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bước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sẽ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cho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tối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ưu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toàn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</a:rPr>
              <a:t>cục</a:t>
            </a:r>
            <a:endParaRPr lang="en-US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2" name="Google Shape;322;p42"/>
          <p:cNvGrpSpPr/>
          <p:nvPr/>
        </p:nvGrpSpPr>
        <p:grpSpPr>
          <a:xfrm>
            <a:off x="79864" y="2387835"/>
            <a:ext cx="636900" cy="322800"/>
            <a:chOff x="790074" y="3806775"/>
            <a:chExt cx="636900" cy="322800"/>
          </a:xfrm>
        </p:grpSpPr>
        <p:sp>
          <p:nvSpPr>
            <p:cNvPr id="1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" name="Google Shape;322;p42"/>
          <p:cNvGrpSpPr/>
          <p:nvPr/>
        </p:nvGrpSpPr>
        <p:grpSpPr>
          <a:xfrm>
            <a:off x="79864" y="1170539"/>
            <a:ext cx="636900" cy="322800"/>
            <a:chOff x="790074" y="3806775"/>
            <a:chExt cx="636900" cy="322800"/>
          </a:xfrm>
        </p:grpSpPr>
        <p:sp>
          <p:nvSpPr>
            <p:cNvPr id="18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" name="Rectangle 2"/>
          <p:cNvSpPr/>
          <p:nvPr/>
        </p:nvSpPr>
        <p:spPr>
          <a:xfrm>
            <a:off x="4051665" y="2417862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E1E4EB"/>
                </a:solidFill>
                <a:latin typeface="Inter"/>
              </a:rPr>
              <a:t>Khái niệm</a:t>
            </a:r>
          </a:p>
        </p:txBody>
      </p:sp>
    </p:spTree>
    <p:extLst>
      <p:ext uri="{BB962C8B-B14F-4D97-AF65-F5344CB8AC3E}">
        <p14:creationId xmlns:p14="http://schemas.microsoft.com/office/powerpoint/2010/main" val="4261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308;p64"/>
          <p:cNvGrpSpPr/>
          <p:nvPr/>
        </p:nvGrpSpPr>
        <p:grpSpPr>
          <a:xfrm>
            <a:off x="7927718" y="2549235"/>
            <a:ext cx="1197193" cy="2493819"/>
            <a:chOff x="6810653" y="1179275"/>
            <a:chExt cx="889412" cy="1852694"/>
          </a:xfrm>
        </p:grpSpPr>
        <p:sp>
          <p:nvSpPr>
            <p:cNvPr id="34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0;p64"/>
            <p:cNvSpPr/>
            <p:nvPr/>
          </p:nvSpPr>
          <p:spPr>
            <a:xfrm flipH="1">
              <a:off x="6810653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1;p64"/>
            <p:cNvSpPr/>
            <p:nvPr/>
          </p:nvSpPr>
          <p:spPr>
            <a:xfrm flipH="1">
              <a:off x="7112799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2;p64"/>
            <p:cNvSpPr/>
            <p:nvPr/>
          </p:nvSpPr>
          <p:spPr>
            <a:xfrm flipH="1">
              <a:off x="72118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3;p64"/>
            <p:cNvSpPr/>
            <p:nvPr/>
          </p:nvSpPr>
          <p:spPr>
            <a:xfrm flipH="1">
              <a:off x="7215396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 rot="10800000" flipV="1">
            <a:off x="239608" y="407829"/>
            <a:ext cx="405808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Greedy Algorithm</a:t>
            </a:r>
            <a:endParaRPr lang="en-US" sz="2800" b="1" cap="none" spc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855" y="1087582"/>
            <a:ext cx="7092772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>
                <a:solidFill>
                  <a:schemeClr val="tx2">
                    <a:lumMod val="50000"/>
                  </a:schemeClr>
                </a:solidFill>
              </a:rPr>
              <a:t>TẠI SAO THUẬT TOÁN THAM LAM LẠI ĐƯỢC GỌI LÀ THAM LAM?</a:t>
            </a:r>
          </a:p>
          <a:p>
            <a:pPr>
              <a:lnSpc>
                <a:spcPct val="150000"/>
              </a:lnSpc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7" name="Google Shape;322;p42"/>
          <p:cNvGrpSpPr/>
          <p:nvPr/>
        </p:nvGrpSpPr>
        <p:grpSpPr>
          <a:xfrm>
            <a:off x="72937" y="1116043"/>
            <a:ext cx="636900" cy="322800"/>
            <a:chOff x="790074" y="3806775"/>
            <a:chExt cx="636900" cy="322800"/>
          </a:xfrm>
        </p:grpSpPr>
        <p:sp>
          <p:nvSpPr>
            <p:cNvPr id="18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37" y="1529584"/>
            <a:ext cx="4582599" cy="35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789</Words>
  <Application>Microsoft Office PowerPoint</Application>
  <PresentationFormat>On-screen Show (16:9)</PresentationFormat>
  <Paragraphs>144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Inter</vt:lpstr>
      <vt:lpstr>Arial</vt:lpstr>
      <vt:lpstr>Roboto Condensed Light</vt:lpstr>
      <vt:lpstr>El Messiri</vt:lpstr>
      <vt:lpstr>Baloo 2</vt:lpstr>
      <vt:lpstr>Wingdings</vt:lpstr>
      <vt:lpstr>Programming Language Master's Degree by Slidesgo</vt:lpstr>
      <vt:lpstr>Phương pháp thiết kế thuật toán: Greedy Algorithm</vt:lpstr>
      <vt:lpstr>Giới thiệu</vt:lpstr>
      <vt:lpstr>PowerPoint Presentation</vt:lpstr>
      <vt:lpstr>PowerPoint Presentation</vt:lpstr>
      <vt:lpstr>PowerPoint Presentation</vt:lpstr>
      <vt:lpstr>Khái niệm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Ví dụ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</dc:title>
  <cp:lastModifiedBy>hưng vĩnh</cp:lastModifiedBy>
  <cp:revision>31</cp:revision>
  <dcterms:modified xsi:type="dcterms:W3CDTF">2021-11-10T07:18:43Z</dcterms:modified>
</cp:coreProperties>
</file>