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77" r:id="rId4"/>
    <p:sldId id="278" r:id="rId5"/>
    <p:sldId id="280" r:id="rId6"/>
    <p:sldId id="281" r:id="rId7"/>
    <p:sldId id="282" r:id="rId8"/>
    <p:sldId id="279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9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werbus.com/" TargetMode="External"/><Relationship Id="rId2" Type="http://schemas.openxmlformats.org/officeDocument/2006/relationships/hyperlink" Target="http://start.csail.mi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angra.si.umich.edu/clair/NSIR/html/nsir.cgi" TargetMode="External"/><Relationship Id="rId4" Type="http://schemas.openxmlformats.org/officeDocument/2006/relationships/hyperlink" Target="http://www.answer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vn.org/index.php?topic=133.0;wap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1143000"/>
            <a:ext cx="4419600" cy="2514600"/>
          </a:xfrm>
        </p:spPr>
        <p:txBody>
          <a:bodyPr/>
          <a:lstStyle/>
          <a:p>
            <a:pPr algn="ctr"/>
            <a:r>
              <a:rPr lang="en-US" sz="2400" i="1" dirty="0" err="1" smtClean="0"/>
              <a:t>Đề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Cương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đồ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tốt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nghiệp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hỏi</a:t>
            </a: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 smtClean="0"/>
              <a:t>dựa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Ontology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1" name="AutoShape 121"/>
          <p:cNvSpPr>
            <a:spLocks noChangeArrowheads="1"/>
          </p:cNvSpPr>
          <p:nvPr/>
        </p:nvSpPr>
        <p:spPr bwMode="grayWhite">
          <a:xfrm>
            <a:off x="2419350" y="4427537"/>
            <a:ext cx="619125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Cấu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trúc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chương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trình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2" name="AutoShape 122"/>
          <p:cNvSpPr>
            <a:spLocks noChangeArrowheads="1"/>
          </p:cNvSpPr>
          <p:nvPr/>
        </p:nvSpPr>
        <p:spPr bwMode="grayWhite">
          <a:xfrm>
            <a:off x="2457450" y="3665537"/>
            <a:ext cx="615315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Mô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hình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thống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2425700" y="2903537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ứng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dụng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nghiên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cứu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4" name="AutoShape 124"/>
          <p:cNvSpPr>
            <a:spLocks noChangeArrowheads="1"/>
          </p:cNvSpPr>
          <p:nvPr/>
        </p:nvSpPr>
        <p:spPr bwMode="grayWhite">
          <a:xfrm>
            <a:off x="2425700" y="2141537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Mục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tiêu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</a:rPr>
              <a:t> vi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2438400" y="1371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Đặt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vấn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2120900" y="1460500"/>
            <a:ext cx="381000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93" name="Group 133"/>
          <p:cNvGrpSpPr>
            <a:grpSpLocks/>
          </p:cNvGrpSpPr>
          <p:nvPr/>
        </p:nvGrpSpPr>
        <p:grpSpPr bwMode="auto">
          <a:xfrm>
            <a:off x="2120900" y="2247900"/>
            <a:ext cx="381000" cy="381000"/>
            <a:chOff x="2078" y="1680"/>
            <a:chExt cx="1615" cy="1615"/>
          </a:xfrm>
        </p:grpSpPr>
        <p:sp>
          <p:nvSpPr>
            <p:cNvPr id="41094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5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6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7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8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9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0" name="Group 140"/>
          <p:cNvGrpSpPr>
            <a:grpSpLocks/>
          </p:cNvGrpSpPr>
          <p:nvPr/>
        </p:nvGrpSpPr>
        <p:grpSpPr bwMode="auto">
          <a:xfrm>
            <a:off x="2120900" y="2979737"/>
            <a:ext cx="381000" cy="381000"/>
            <a:chOff x="2078" y="1680"/>
            <a:chExt cx="1615" cy="1615"/>
          </a:xfrm>
        </p:grpSpPr>
        <p:sp>
          <p:nvSpPr>
            <p:cNvPr id="41101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2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3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4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5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06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7" name="Group 147"/>
          <p:cNvGrpSpPr>
            <a:grpSpLocks/>
          </p:cNvGrpSpPr>
          <p:nvPr/>
        </p:nvGrpSpPr>
        <p:grpSpPr bwMode="auto">
          <a:xfrm>
            <a:off x="2120900" y="3767137"/>
            <a:ext cx="381000" cy="381000"/>
            <a:chOff x="2078" y="1680"/>
            <a:chExt cx="1615" cy="1615"/>
          </a:xfrm>
        </p:grpSpPr>
        <p:sp>
          <p:nvSpPr>
            <p:cNvPr id="41108" name="Oval 1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9" name="Oval 1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0" name="Oval 15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1" name="Oval 1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2" name="Oval 15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13" name="Oval 1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4" name="Group 154"/>
          <p:cNvGrpSpPr>
            <a:grpSpLocks/>
          </p:cNvGrpSpPr>
          <p:nvPr/>
        </p:nvGrpSpPr>
        <p:grpSpPr bwMode="auto">
          <a:xfrm>
            <a:off x="2120900" y="4476750"/>
            <a:ext cx="355600" cy="381000"/>
            <a:chOff x="2078" y="1680"/>
            <a:chExt cx="1615" cy="1615"/>
          </a:xfrm>
        </p:grpSpPr>
        <p:sp>
          <p:nvSpPr>
            <p:cNvPr id="41115" name="Oval 15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6" name="Oval 15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7" name="Oval 1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8" name="Oval 15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9" name="Oval 1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20" name="Oval 16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2438400" y="51054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quả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kiến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2133600" y="5211763"/>
            <a:ext cx="381000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2438400" y="57912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Tham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2133600" y="58674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như</a:t>
            </a:r>
            <a:r>
              <a:rPr lang="en-US" dirty="0" smtClean="0"/>
              <a:t> MSN, Yahoo, Google …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Mục tiêu </a:t>
            </a:r>
            <a:r>
              <a:rPr lang="vi-VN" dirty="0" smtClean="0"/>
              <a:t>xây </a:t>
            </a:r>
            <a:r>
              <a:rPr lang="vi-VN" dirty="0" smtClean="0"/>
              <a:t>dựng một hệ thống hỏi đáp dựa trên </a:t>
            </a:r>
            <a:r>
              <a:rPr lang="vi-VN" dirty="0" smtClean="0"/>
              <a:t>ontology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ontology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” </a:t>
            </a:r>
            <a:r>
              <a:rPr lang="vi-VN" dirty="0" smtClean="0"/>
              <a:t>[</a:t>
            </a:r>
            <a:r>
              <a:rPr lang="en-US" dirty="0" smtClean="0"/>
              <a:t>1</a:t>
            </a:r>
            <a:r>
              <a:rPr lang="vi-VN" dirty="0" smtClean="0"/>
              <a:t>]. </a:t>
            </a:r>
            <a:endParaRPr lang="en-US" dirty="0" smtClean="0"/>
          </a:p>
          <a:p>
            <a:r>
              <a:rPr lang="vi-VN" dirty="0" smtClean="0"/>
              <a:t>Ontology này sẽ lưu trữ thông tin các bài báo khoa học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âu hỏi chỉ bao gồm liên quan đến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thông </a:t>
            </a:r>
            <a:r>
              <a:rPr lang="vi-VN" dirty="0" smtClean="0"/>
              <a:t>tin </a:t>
            </a:r>
            <a:r>
              <a:rPr lang="en-US" dirty="0" err="1" smtClean="0"/>
              <a:t>như</a:t>
            </a:r>
            <a:r>
              <a:rPr lang="vi-VN" dirty="0" smtClean="0"/>
              <a:t>: </a:t>
            </a:r>
            <a:r>
              <a:rPr lang="vi-VN" dirty="0" smtClean="0"/>
              <a:t>tiêu đề, tên tác giả, ngày công bố, từ khóa, chủ đề, miêu tả tổng </a:t>
            </a:r>
            <a:r>
              <a:rPr lang="vi-VN" dirty="0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vi-VN" dirty="0" smtClean="0"/>
              <a:t> </a:t>
            </a:r>
            <a:r>
              <a:rPr lang="vi-VN" dirty="0" smtClean="0"/>
              <a:t>khái niệm có trong bài báo</a:t>
            </a:r>
            <a:endParaRPr lang="en-US" dirty="0" smtClean="0"/>
          </a:p>
          <a:p>
            <a:r>
              <a:rPr lang="en-US" dirty="0" err="1" smtClean="0"/>
              <a:t>Vd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Who is “Philip K. Chan”?</a:t>
            </a:r>
            <a:endParaRPr lang="en-US" sz="2000" dirty="0" smtClean="0"/>
          </a:p>
          <a:p>
            <a:pPr lvl="1"/>
            <a:r>
              <a:rPr lang="en-US" dirty="0" smtClean="0"/>
              <a:t>Who is the author of the paper “A Comparative Evaluation of Voting and Meta-learning on Partitioned Data”?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</a:t>
            </a:r>
            <a:r>
              <a:rPr lang="en-US" u="sng" dirty="0" smtClean="0">
                <a:hlinkClick r:id="rId2"/>
              </a:rPr>
              <a:t>http://start.csail.mit.edu/</a:t>
            </a:r>
            <a:endParaRPr lang="en-US" dirty="0" smtClean="0"/>
          </a:p>
          <a:p>
            <a:pPr lvl="1"/>
            <a:r>
              <a:rPr lang="en-US" dirty="0" err="1" smtClean="0"/>
              <a:t>Answerbus</a:t>
            </a:r>
            <a:r>
              <a:rPr lang="en-US" dirty="0" smtClean="0"/>
              <a:t> </a:t>
            </a:r>
            <a:r>
              <a:rPr lang="en-US" u="sng" dirty="0" smtClean="0">
                <a:hlinkClick r:id="rId3"/>
              </a:rPr>
              <a:t>http://www.answerbus.com</a:t>
            </a:r>
            <a:endParaRPr lang="en-US" u="sng" dirty="0" smtClean="0"/>
          </a:p>
          <a:p>
            <a:pPr lvl="1"/>
            <a:r>
              <a:rPr lang="en-US" dirty="0" smtClean="0"/>
              <a:t>Answer.com </a:t>
            </a:r>
            <a:r>
              <a:rPr lang="en-US" u="sng" dirty="0" smtClean="0">
                <a:hlinkClick r:id="rId4"/>
              </a:rPr>
              <a:t>http://www.answers.com</a:t>
            </a:r>
            <a:endParaRPr lang="en-US" u="sng" dirty="0" smtClean="0"/>
          </a:p>
          <a:p>
            <a:pPr lvl="1"/>
            <a:r>
              <a:rPr lang="en-US" dirty="0" smtClean="0"/>
              <a:t>NSIR </a:t>
            </a:r>
            <a:r>
              <a:rPr lang="en-US" dirty="0" smtClean="0">
                <a:hlinkClick r:id="rId5"/>
              </a:rPr>
              <a:t>http://tangra.si.umich.edu/clair/NSIR/html/nsir.cgi</a:t>
            </a:r>
            <a:r>
              <a:rPr lang="en-US" dirty="0" smtClean="0"/>
              <a:t>.</a:t>
            </a:r>
          </a:p>
          <a:p>
            <a:pPr marL="342900" lvl="1" indent="-342900">
              <a:buClr>
                <a:schemeClr val="tx2"/>
              </a:buClr>
              <a:buSzPct val="115000"/>
            </a:pPr>
            <a:r>
              <a:rPr lang="en-US" dirty="0" smtClean="0"/>
              <a:t>Theo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ở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 smtClean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www.phpvn.org/index.php?topic=133.0;wap2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Web ontology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Ontology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39</TotalTime>
  <Words>382</Words>
  <Application>Microsoft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 Cuong v0.2</vt:lpstr>
      <vt:lpstr>Image</vt:lpstr>
      <vt:lpstr>Đề Cương đồ án tốt nghiệp  Đề tài:  Xây dựng hệ thống hỏi đáp dựa trên Ontology</vt:lpstr>
      <vt:lpstr>Nội dung</vt:lpstr>
      <vt:lpstr>Đặt vấn đề</vt:lpstr>
      <vt:lpstr>Mục tiêu và phạm vi</vt:lpstr>
      <vt:lpstr>Mục tiêu và phạm vi</vt:lpstr>
      <vt:lpstr>Các ứng dụng liên quan</vt:lpstr>
      <vt:lpstr>Các nghiên cứu liên quan</vt:lpstr>
      <vt:lpstr>Tham khảo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Hoang-PC</cp:lastModifiedBy>
  <cp:revision>34</cp:revision>
  <dcterms:created xsi:type="dcterms:W3CDTF">2010-08-22T04:49:18Z</dcterms:created>
  <dcterms:modified xsi:type="dcterms:W3CDTF">2010-08-23T08:07:14Z</dcterms:modified>
</cp:coreProperties>
</file>