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4630400" cy="8229600"/>
  <p:notesSz cx="8229600" cy="14630400"/>
  <p:embeddedFontLst>
    <p:embeddedFont>
      <p:font typeface="Inter"/>
      <p:regular r:id="rId35"/>
    </p:embeddedFont>
    <p:embeddedFont>
      <p:font typeface="Inter"/>
      <p:regular r:id="rId36"/>
    </p:embeddedFont>
    <p:embeddedFont>
      <p:font typeface="Inter"/>
      <p:regular r:id="rId37"/>
    </p:embeddedFont>
    <p:embeddedFont>
      <p:font typeface="Inter"/>
      <p:regular r:id="rId38"/>
    </p:embeddedFont>
    <p:embeddedFont>
      <p:font typeface="Inter"/>
      <p:regular r:id="rId39"/>
    </p:embeddedFont>
    <p:embeddedFont>
      <p:font typeface="Inter"/>
      <p:regular r:id="rId40"/>
    </p:embeddedFont>
    <p:embeddedFont>
      <p:font typeface="Inter"/>
      <p:regular r:id="rId41"/>
    </p:embeddedFont>
    <p:embeddedFont>
      <p:font typeface="Inter"/>
      <p:regular r:id="rId4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openxmlformats.org/officeDocument/2006/relationships/font" Target="fonts/font1.fntdata"/><Relationship Id="rId36" Type="http://schemas.openxmlformats.org/officeDocument/2006/relationships/font" Target="fonts/font2.fntdata"/><Relationship Id="rId37" Type="http://schemas.openxmlformats.org/officeDocument/2006/relationships/font" Target="fonts/font3.fntdata"/><Relationship Id="rId38" Type="http://schemas.openxmlformats.org/officeDocument/2006/relationships/font" Target="fonts/font4.fntdata"/><Relationship Id="rId39" Type="http://schemas.openxmlformats.org/officeDocument/2006/relationships/font" Target="fonts/font5.fntdata"/><Relationship Id="rId40" Type="http://schemas.openxmlformats.org/officeDocument/2006/relationships/font" Target="fonts/font6.fntdata"/><Relationship Id="rId41" Type="http://schemas.openxmlformats.org/officeDocument/2006/relationships/font" Target="fonts/font7.fntdata"/><Relationship Id="rId4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image" Target="../media/image-18-7.png"/><Relationship Id="rId8" Type="http://schemas.openxmlformats.org/officeDocument/2006/relationships/image" Target="../media/image-18-8.png"/><Relationship Id="rId9" Type="http://schemas.openxmlformats.org/officeDocument/2006/relationships/image" Target="../media/image-18-9.png"/><Relationship Id="rId10" Type="http://schemas.openxmlformats.org/officeDocument/2006/relationships/slideLayout" Target="../slideLayouts/slideLayout19.xml"/><Relationship Id="rId11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ithub.com/react-navigation/react-navigation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image" Target="../media/image-2-5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slideLayout" Target="../slideLayouts/slideLayout2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2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23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image" Target="../media/image-24-5.png"/><Relationship Id="rId6" Type="http://schemas.openxmlformats.org/officeDocument/2006/relationships/image" Target="../media/image-24-6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slideLayout" Target="../slideLayouts/slideLayout26.xml"/><Relationship Id="rId6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png"/><Relationship Id="rId4" Type="http://schemas.openxmlformats.org/officeDocument/2006/relationships/image" Target="../media/image-27-4.png"/><Relationship Id="rId5" Type="http://schemas.openxmlformats.org/officeDocument/2006/relationships/image" Target="../media/image-27-5.png"/><Relationship Id="rId6" Type="http://schemas.openxmlformats.org/officeDocument/2006/relationships/image" Target="../media/image-27-6.png"/><Relationship Id="rId7" Type="http://schemas.openxmlformats.org/officeDocument/2006/relationships/image" Target="../media/image-27-7.png"/><Relationship Id="rId8" Type="http://schemas.openxmlformats.org/officeDocument/2006/relationships/image" Target="../media/image-27-8.png"/><Relationship Id="rId9" Type="http://schemas.openxmlformats.org/officeDocument/2006/relationships/image" Target="../media/image-27-9.png"/><Relationship Id="rId10" Type="http://schemas.openxmlformats.org/officeDocument/2006/relationships/slideLayout" Target="../slideLayouts/slideLayout28.xml"/><Relationship Id="rId11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png"/><Relationship Id="rId4" Type="http://schemas.openxmlformats.org/officeDocument/2006/relationships/image" Target="../media/image-28-4.png"/><Relationship Id="rId5" Type="http://schemas.openxmlformats.org/officeDocument/2006/relationships/image" Target="../media/image-28-5.png"/><Relationship Id="rId6" Type="http://schemas.openxmlformats.org/officeDocument/2006/relationships/slideLayout" Target="../slideLayouts/slideLayout29.xml"/><Relationship Id="rId7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7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0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825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React Navigation Components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4027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Navigation is crucial for mobile apps. It shapes how users interact with your application.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 Navigation stands as the #1 navigation library for React Native with over 23 million npm downloads monthly.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7357" y="595074"/>
            <a:ext cx="5388293" cy="439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Stack Navigation: Sample Code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757357" y="1245632"/>
            <a:ext cx="2083951" cy="219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Basic Setup and Imports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757357" y="1676400"/>
            <a:ext cx="13115687" cy="1785342"/>
          </a:xfrm>
          <a:prstGeom prst="roundRect">
            <a:avLst>
              <a:gd name="adj" fmla="val 3309"/>
            </a:avLst>
          </a:prstGeom>
          <a:solidFill>
            <a:srgbClr val="FBE1D0"/>
          </a:solidFill>
          <a:ln/>
        </p:spPr>
      </p:sp>
      <p:sp>
        <p:nvSpPr>
          <p:cNvPr id="5" name="Shape 3"/>
          <p:cNvSpPr/>
          <p:nvPr/>
        </p:nvSpPr>
        <p:spPr>
          <a:xfrm>
            <a:off x="750332" y="1676400"/>
            <a:ext cx="13129736" cy="1785342"/>
          </a:xfrm>
          <a:prstGeom prst="roundRect">
            <a:avLst>
              <a:gd name="adj" fmla="val 1182"/>
            </a:avLst>
          </a:prstGeom>
          <a:solidFill>
            <a:srgbClr val="FBE1D0"/>
          </a:solidFill>
          <a:ln/>
        </p:spPr>
      </p:sp>
      <p:sp>
        <p:nvSpPr>
          <p:cNvPr id="6" name="Text 4"/>
          <p:cNvSpPr/>
          <p:nvPr/>
        </p:nvSpPr>
        <p:spPr>
          <a:xfrm>
            <a:off x="890945" y="1781889"/>
            <a:ext cx="12848511" cy="1574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App.js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React from 'react';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NavigationContainer } from '@react-navigation/native';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createStackNavigator } from '@react-navigation/stack';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Button, Text, View, StyleSheet } from 'react-native';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Stack = createStackNavigator();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757357" y="3760589"/>
            <a:ext cx="2196465" cy="219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Home Screen Component</a:t>
            </a:r>
            <a:endParaRPr lang="en-US" sz="1350" dirty="0"/>
          </a:p>
        </p:txBody>
      </p:sp>
      <p:sp>
        <p:nvSpPr>
          <p:cNvPr id="8" name="Shape 6"/>
          <p:cNvSpPr/>
          <p:nvPr/>
        </p:nvSpPr>
        <p:spPr>
          <a:xfrm>
            <a:off x="757357" y="4138613"/>
            <a:ext cx="6386274" cy="2909888"/>
          </a:xfrm>
          <a:prstGeom prst="roundRect">
            <a:avLst>
              <a:gd name="adj" fmla="val 2030"/>
            </a:avLst>
          </a:prstGeom>
          <a:solidFill>
            <a:srgbClr val="FBE1D0"/>
          </a:solidFill>
          <a:ln/>
        </p:spPr>
      </p:sp>
      <p:sp>
        <p:nvSpPr>
          <p:cNvPr id="9" name="Shape 7"/>
          <p:cNvSpPr/>
          <p:nvPr/>
        </p:nvSpPr>
        <p:spPr>
          <a:xfrm>
            <a:off x="750332" y="4138613"/>
            <a:ext cx="6400324" cy="2909888"/>
          </a:xfrm>
          <a:prstGeom prst="roundRect">
            <a:avLst>
              <a:gd name="adj" fmla="val 725"/>
            </a:avLst>
          </a:prstGeom>
          <a:solidFill>
            <a:srgbClr val="FBE1D0"/>
          </a:solidFill>
          <a:ln/>
        </p:spPr>
      </p:sp>
      <p:sp>
        <p:nvSpPr>
          <p:cNvPr id="10" name="Text 8"/>
          <p:cNvSpPr/>
          <p:nvPr/>
        </p:nvSpPr>
        <p:spPr>
          <a:xfrm>
            <a:off x="890945" y="4244102"/>
            <a:ext cx="6119098" cy="2698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Home Screen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HomeScreen({ navigation })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(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&lt;View style={styles.screen}&gt;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&lt;Text style={styles.text}&gt;Home Screen&lt;/Text&gt;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&lt;Button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title="Go to Details"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onPress={() =&gt; navigation.navigate('Details')}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/&gt;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&lt;/View&gt;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);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7494389" y="3760589"/>
            <a:ext cx="2284928" cy="219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Details Screen Component</a:t>
            </a:r>
            <a:endParaRPr lang="en-US" sz="1350" dirty="0"/>
          </a:p>
        </p:txBody>
      </p:sp>
      <p:sp>
        <p:nvSpPr>
          <p:cNvPr id="12" name="Shape 10"/>
          <p:cNvSpPr/>
          <p:nvPr/>
        </p:nvSpPr>
        <p:spPr>
          <a:xfrm>
            <a:off x="7494389" y="4138613"/>
            <a:ext cx="6386274" cy="2909888"/>
          </a:xfrm>
          <a:prstGeom prst="roundRect">
            <a:avLst>
              <a:gd name="adj" fmla="val 2030"/>
            </a:avLst>
          </a:prstGeom>
          <a:solidFill>
            <a:srgbClr val="FBE1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487364" y="4138613"/>
            <a:ext cx="6400324" cy="2909888"/>
          </a:xfrm>
          <a:prstGeom prst="roundRect">
            <a:avLst>
              <a:gd name="adj" fmla="val 725"/>
            </a:avLst>
          </a:prstGeom>
          <a:solidFill>
            <a:srgbClr val="FBE1D0"/>
          </a:solidFill>
          <a:ln/>
        </p:spPr>
      </p:sp>
      <p:sp>
        <p:nvSpPr>
          <p:cNvPr id="14" name="Text 12"/>
          <p:cNvSpPr/>
          <p:nvPr/>
        </p:nvSpPr>
        <p:spPr>
          <a:xfrm>
            <a:off x="7627977" y="4244102"/>
            <a:ext cx="6119098" cy="2698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Details Screen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DetailsScreen({ navigation })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(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&lt;View style={styles.screen}&gt;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&lt;Text style={styles.text}&gt;Details Screen&lt;/Text&gt;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&lt;Button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title="Go back"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onPress={() =&gt; navigation.goBack()}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/&gt;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&lt;/View&gt;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);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757357" y="7417713"/>
            <a:ext cx="1758315" cy="219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endParaRPr lang="en-US" sz="1350" dirty="0"/>
          </a:p>
        </p:txBody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34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2713" y="591383"/>
            <a:ext cx="7116008" cy="4367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Stack Navigation: Sample Code(continue)</a:t>
            </a:r>
            <a:endParaRPr lang="en-US" sz="2750" dirty="0"/>
          </a:p>
        </p:txBody>
      </p:sp>
      <p:sp>
        <p:nvSpPr>
          <p:cNvPr id="4" name="Text 1"/>
          <p:cNvSpPr/>
          <p:nvPr/>
        </p:nvSpPr>
        <p:spPr>
          <a:xfrm>
            <a:off x="752713" y="1237774"/>
            <a:ext cx="2057043" cy="218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Navigator Configuration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752713" y="1665923"/>
            <a:ext cx="7638574" cy="2669143"/>
          </a:xfrm>
          <a:prstGeom prst="roundRect">
            <a:avLst>
              <a:gd name="adj" fmla="val 2200"/>
            </a:avLst>
          </a:prstGeom>
          <a:solidFill>
            <a:srgbClr val="FBE1D0"/>
          </a:solidFill>
          <a:ln/>
        </p:spPr>
      </p:sp>
      <p:sp>
        <p:nvSpPr>
          <p:cNvPr id="6" name="Shape 3"/>
          <p:cNvSpPr/>
          <p:nvPr/>
        </p:nvSpPr>
        <p:spPr>
          <a:xfrm>
            <a:off x="745808" y="1665923"/>
            <a:ext cx="7652385" cy="2669143"/>
          </a:xfrm>
          <a:prstGeom prst="roundRect">
            <a:avLst>
              <a:gd name="adj" fmla="val 786"/>
            </a:avLst>
          </a:prstGeom>
          <a:solidFill>
            <a:srgbClr val="FBE1D0"/>
          </a:solidFill>
          <a:ln/>
        </p:spPr>
      </p:sp>
      <p:sp>
        <p:nvSpPr>
          <p:cNvPr id="7" name="Text 4"/>
          <p:cNvSpPr/>
          <p:nvPr/>
        </p:nvSpPr>
        <p:spPr>
          <a:xfrm>
            <a:off x="885587" y="1770697"/>
            <a:ext cx="7372826" cy="2459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App Component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default function App()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(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&lt;NavigationContainer&gt;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&lt;Stack.Navigator&gt;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&lt;Stack.Screen name="Home" component={HomeScreen} /&gt;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&lt;Stack.Screen name="Details" component={DetailsScreen} /&gt;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&lt;/Stack.Navigator&gt;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&lt;/NavigationContainer&gt;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);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752713" y="4544735"/>
            <a:ext cx="1747480" cy="218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Component Styling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752713" y="4972883"/>
            <a:ext cx="7638574" cy="2669143"/>
          </a:xfrm>
          <a:prstGeom prst="roundRect">
            <a:avLst>
              <a:gd name="adj" fmla="val 2200"/>
            </a:avLst>
          </a:prstGeom>
          <a:solidFill>
            <a:srgbClr val="FBE1D0"/>
          </a:solidFill>
          <a:ln/>
        </p:spPr>
      </p:sp>
      <p:sp>
        <p:nvSpPr>
          <p:cNvPr id="10" name="Shape 7"/>
          <p:cNvSpPr/>
          <p:nvPr/>
        </p:nvSpPr>
        <p:spPr>
          <a:xfrm>
            <a:off x="745808" y="4972883"/>
            <a:ext cx="7652385" cy="2669143"/>
          </a:xfrm>
          <a:prstGeom prst="roundRect">
            <a:avLst>
              <a:gd name="adj" fmla="val 786"/>
            </a:avLst>
          </a:prstGeom>
          <a:solidFill>
            <a:srgbClr val="FBE1D0"/>
          </a:solidFill>
          <a:ln/>
        </p:spPr>
      </p:sp>
      <p:sp>
        <p:nvSpPr>
          <p:cNvPr id="11" name="Text 8"/>
          <p:cNvSpPr/>
          <p:nvPr/>
        </p:nvSpPr>
        <p:spPr>
          <a:xfrm>
            <a:off x="885587" y="5077658"/>
            <a:ext cx="7372826" cy="2459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styles = StyleSheet.create({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screen: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flex: 1,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alignItems: 'center',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justifyContent: 'center',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text: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fontSize: 20,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marginBottom: 20,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});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517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86376"/>
            <a:ext cx="7519749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Stack Navigator: Key Features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433042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87" y="4368641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57087" y="4400550"/>
            <a:ext cx="258008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Screen Management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457087" y="4841796"/>
            <a:ext cx="5730597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 new screens onto the stack with navigation.push(). Pop screens with navigation.goBack() or navigation.pop().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7442835" y="433042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33" y="4368641"/>
            <a:ext cx="306110" cy="3826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06132" y="4400550"/>
            <a:ext cx="278130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Header Customization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8106132" y="4841796"/>
            <a:ext cx="5730597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header appearance with options prop. Add buttons, change colors, or hide completely.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793790" y="590347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87" y="5941695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57087" y="597360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Parameter Passing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1457087" y="6414849"/>
            <a:ext cx="5730597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 data between screens with navigation.navigate('Screen', { paramName: value }). Access with route.params.</a:t>
            </a:r>
            <a:endParaRPr lang="en-US" sz="1600" dirty="0"/>
          </a:p>
        </p:txBody>
      </p:sp>
      <p:sp>
        <p:nvSpPr>
          <p:cNvPr id="16" name="Shape 10"/>
          <p:cNvSpPr/>
          <p:nvPr/>
        </p:nvSpPr>
        <p:spPr>
          <a:xfrm>
            <a:off x="7442835" y="590347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333" y="5941695"/>
            <a:ext cx="306110" cy="38266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06132" y="597360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Transition Effects</a:t>
            </a:r>
            <a:endParaRPr lang="en-US" sz="2000" dirty="0"/>
          </a:p>
        </p:txBody>
      </p:sp>
      <p:sp>
        <p:nvSpPr>
          <p:cNvPr id="19" name="Text 12"/>
          <p:cNvSpPr/>
          <p:nvPr/>
        </p:nvSpPr>
        <p:spPr>
          <a:xfrm>
            <a:off x="8106132" y="6414849"/>
            <a:ext cx="5730597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Customize animations with cardStyleInterpolator and headerStyleInterpolator options.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758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Drawer Navigation: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860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Slide-in Menu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3441502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drawer slides in from the edge of the screen. Users can open it via tap or swipe gesture.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342721" y="2860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When to Use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342721" y="3441502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app features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342721" y="3883700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Supplementary navigation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342721" y="4325898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Settings or profile access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342721" y="476809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frequently used sections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42721" y="5697974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Perfect for features that shouldn't clutter the main interface but need to be accessible from anywhere.</a:t>
            </a:r>
            <a:endParaRPr lang="en-US" sz="175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94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Setting Up Drawer Navigation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1879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 Package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142298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 { createDrawerNavigator } from '@react-navigation/drawer';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09491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094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Navigator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585335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 Drawer = createDrawerNavigator();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17505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175052"/>
            <a:ext cx="30081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Define Drawer Routes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665470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Drawer.Navigator with Drawer.Screen components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625518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11095" y="6255187"/>
            <a:ext cx="29352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Customize (Optional)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745605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drawerContent prop for custom drawer design</a:t>
            </a:r>
            <a:endParaRPr lang="en-US" sz="175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38426" y="687705"/>
            <a:ext cx="5514023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Drawer Navigation: Sample Code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38426" y="1321951"/>
            <a:ext cx="1714381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Setup and Imports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738426" y="1741884"/>
            <a:ext cx="13153549" cy="1522095"/>
          </a:xfrm>
          <a:prstGeom prst="roundRect">
            <a:avLst>
              <a:gd name="adj" fmla="val 3785"/>
            </a:avLst>
          </a:prstGeom>
          <a:solidFill>
            <a:srgbClr val="FBE1D0"/>
          </a:solidFill>
          <a:ln/>
        </p:spPr>
      </p:sp>
      <p:sp>
        <p:nvSpPr>
          <p:cNvPr id="7" name="Shape 4"/>
          <p:cNvSpPr/>
          <p:nvPr/>
        </p:nvSpPr>
        <p:spPr>
          <a:xfrm>
            <a:off x="731639" y="1741884"/>
            <a:ext cx="13167122" cy="1522095"/>
          </a:xfrm>
          <a:prstGeom prst="roundRect">
            <a:avLst>
              <a:gd name="adj" fmla="val 1352"/>
            </a:avLst>
          </a:prstGeom>
          <a:solidFill>
            <a:srgbClr val="FBE1D0"/>
          </a:solidFill>
          <a:ln/>
        </p:spPr>
      </p:sp>
      <p:sp>
        <p:nvSpPr>
          <p:cNvPr id="8" name="Text 5"/>
          <p:cNvSpPr/>
          <p:nvPr/>
        </p:nvSpPr>
        <p:spPr>
          <a:xfrm>
            <a:off x="868680" y="1844635"/>
            <a:ext cx="12893040" cy="1316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React from 'react';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NavigationContainer } from '@react-navigation/native';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createDrawerNavigator } from '@react-navigation/drawer';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Button, Text, View, StyleSheet } from 'react-native';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Create the drawer navigator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Drawer = createDrawerNavigator();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738426" y="3469600"/>
            <a:ext cx="1904405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 Screen Components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738426" y="3889534"/>
            <a:ext cx="13153549" cy="3652361"/>
          </a:xfrm>
          <a:prstGeom prst="roundRect">
            <a:avLst>
              <a:gd name="adj" fmla="val 157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746046" y="3897154"/>
            <a:ext cx="13138309" cy="3237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Shape 9"/>
          <p:cNvSpPr/>
          <p:nvPr/>
        </p:nvSpPr>
        <p:spPr>
          <a:xfrm>
            <a:off x="883325" y="3987046"/>
            <a:ext cx="4023479" cy="3058120"/>
          </a:xfrm>
          <a:prstGeom prst="roundRect">
            <a:avLst>
              <a:gd name="adj" fmla="val 1884"/>
            </a:avLst>
          </a:prstGeom>
          <a:solidFill>
            <a:srgbClr val="FBE1D0"/>
          </a:solidFill>
          <a:ln/>
        </p:spPr>
      </p:sp>
      <p:sp>
        <p:nvSpPr>
          <p:cNvPr id="13" name="Shape 10"/>
          <p:cNvSpPr/>
          <p:nvPr/>
        </p:nvSpPr>
        <p:spPr>
          <a:xfrm>
            <a:off x="876538" y="3987046"/>
            <a:ext cx="4037052" cy="3058120"/>
          </a:xfrm>
          <a:prstGeom prst="roundRect">
            <a:avLst>
              <a:gd name="adj" fmla="val 673"/>
            </a:avLst>
          </a:prstGeom>
          <a:solidFill>
            <a:srgbClr val="FBE1D0"/>
          </a:solidFill>
          <a:ln/>
        </p:spPr>
      </p:sp>
      <p:sp>
        <p:nvSpPr>
          <p:cNvPr id="14" name="Text 11"/>
          <p:cNvSpPr/>
          <p:nvPr/>
        </p:nvSpPr>
        <p:spPr>
          <a:xfrm>
            <a:off x="1013579" y="4089797"/>
            <a:ext cx="3762970" cy="285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HomeScreen({ navigation })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(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&lt;View style={styles.screen}&gt;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&lt;Text style={styles.title}&gt;Home Screen&lt;/Text&gt;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&lt;Text style={styles.text}&gt;Welcome to the main screen!&lt;/Text&gt;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&lt;Button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title="Open Drawer"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onPress={() =&gt; navigation.openDrawer()}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/&gt;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&lt;/View&gt;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);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sp>
        <p:nvSpPr>
          <p:cNvPr id="15" name="Shape 12"/>
          <p:cNvSpPr/>
          <p:nvPr/>
        </p:nvSpPr>
        <p:spPr>
          <a:xfrm>
            <a:off x="5188506" y="3987046"/>
            <a:ext cx="4356021" cy="3058120"/>
          </a:xfrm>
          <a:prstGeom prst="roundRect">
            <a:avLst>
              <a:gd name="adj" fmla="val 1884"/>
            </a:avLst>
          </a:prstGeom>
          <a:solidFill>
            <a:srgbClr val="FBE1D0"/>
          </a:solidFill>
          <a:ln/>
        </p:spPr>
      </p:sp>
      <p:sp>
        <p:nvSpPr>
          <p:cNvPr id="16" name="Shape 13"/>
          <p:cNvSpPr/>
          <p:nvPr/>
        </p:nvSpPr>
        <p:spPr>
          <a:xfrm>
            <a:off x="5181719" y="3987046"/>
            <a:ext cx="4369594" cy="3058120"/>
          </a:xfrm>
          <a:prstGeom prst="roundRect">
            <a:avLst>
              <a:gd name="adj" fmla="val 673"/>
            </a:avLst>
          </a:prstGeom>
          <a:solidFill>
            <a:srgbClr val="FBE1D0"/>
          </a:solidFill>
          <a:ln/>
        </p:spPr>
      </p:sp>
      <p:sp>
        <p:nvSpPr>
          <p:cNvPr id="17" name="Text 14"/>
          <p:cNvSpPr/>
          <p:nvPr/>
        </p:nvSpPr>
        <p:spPr>
          <a:xfrm>
            <a:off x="5318760" y="4089797"/>
            <a:ext cx="4095512" cy="285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ProfileScreen({ navigation }) {
  return (
    &lt;View style={styles.screen}&gt;
      &lt;Text style={styles.title}&gt;Profile Screen&lt;/Text&gt;
      &lt;Text style={styles.text}&gt;This is your user profile&lt;/Text&gt;
      &lt;Button 
        title="Open Drawer" 
        onPress={() =&gt; navigation.openDrawer()} 
      /&gt;
    &lt;/View&gt;
  );
}
</a:t>
            </a:r>
            <a:endParaRPr lang="en-US" sz="1050" dirty="0"/>
          </a:p>
        </p:txBody>
      </p:sp>
      <p:sp>
        <p:nvSpPr>
          <p:cNvPr id="18" name="Shape 15"/>
          <p:cNvSpPr/>
          <p:nvPr/>
        </p:nvSpPr>
        <p:spPr>
          <a:xfrm>
            <a:off x="9826228" y="3987046"/>
            <a:ext cx="3921085" cy="3058120"/>
          </a:xfrm>
          <a:prstGeom prst="roundRect">
            <a:avLst>
              <a:gd name="adj" fmla="val 1884"/>
            </a:avLst>
          </a:prstGeom>
          <a:solidFill>
            <a:srgbClr val="FBE1D0"/>
          </a:solidFill>
          <a:ln/>
        </p:spPr>
      </p:sp>
      <p:sp>
        <p:nvSpPr>
          <p:cNvPr id="19" name="Shape 16"/>
          <p:cNvSpPr/>
          <p:nvPr/>
        </p:nvSpPr>
        <p:spPr>
          <a:xfrm>
            <a:off x="9819442" y="3987046"/>
            <a:ext cx="3934658" cy="3058120"/>
          </a:xfrm>
          <a:prstGeom prst="roundRect">
            <a:avLst>
              <a:gd name="adj" fmla="val 673"/>
            </a:avLst>
          </a:prstGeom>
          <a:solidFill>
            <a:srgbClr val="FBE1D0"/>
          </a:solidFill>
          <a:ln/>
        </p:spPr>
      </p:sp>
      <p:sp>
        <p:nvSpPr>
          <p:cNvPr id="20" name="Text 17"/>
          <p:cNvSpPr/>
          <p:nvPr/>
        </p:nvSpPr>
        <p:spPr>
          <a:xfrm>
            <a:off x="9956483" y="4089797"/>
            <a:ext cx="3660577" cy="285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SettingsScreen({ navigation })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(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&lt;View style={styles.screen}&gt;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&lt;Text style{styles.title}&gt;Settings Screen&lt;/Text&gt;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&lt;Text style={styles.text}&gt;Adjust your app settings here&lt;/Text&gt;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&lt;Button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title="Open Drawer"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onPress={() =&gt; navigation.openDrawer()} 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/&gt;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&lt;/View&gt;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);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sp>
        <p:nvSpPr>
          <p:cNvPr id="21" name="Shape 18"/>
          <p:cNvSpPr/>
          <p:nvPr/>
        </p:nvSpPr>
        <p:spPr>
          <a:xfrm>
            <a:off x="746046" y="7135058"/>
            <a:ext cx="13138309" cy="3992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883325" y="7224951"/>
            <a:ext cx="4023479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</p:txBody>
      </p:sp>
      <p:sp>
        <p:nvSpPr>
          <p:cNvPr id="23" name="Text 20"/>
          <p:cNvSpPr/>
          <p:nvPr/>
        </p:nvSpPr>
        <p:spPr>
          <a:xfrm>
            <a:off x="5188506" y="7224951"/>
            <a:ext cx="4356021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</p:txBody>
      </p:sp>
      <p:sp>
        <p:nvSpPr>
          <p:cNvPr id="24" name="Text 21"/>
          <p:cNvSpPr/>
          <p:nvPr/>
        </p:nvSpPr>
        <p:spPr>
          <a:xfrm>
            <a:off x="9826228" y="7224951"/>
            <a:ext cx="3921085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</p:txBody>
      </p:sp>
      <p:pic>
        <p:nvPicPr>
          <p:cNvPr id="2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906" y="604361"/>
            <a:ext cx="7680722" cy="446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Drawer Navigation: Sample Code (Continue)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68906" y="1264801"/>
            <a:ext cx="2098834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Main App Component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768906" y="1701998"/>
            <a:ext cx="13092589" cy="5923121"/>
          </a:xfrm>
          <a:prstGeom prst="roundRect">
            <a:avLst>
              <a:gd name="adj" fmla="val 1013"/>
            </a:avLst>
          </a:prstGeom>
          <a:solidFill>
            <a:srgbClr val="FBE1D0"/>
          </a:solidFill>
          <a:ln/>
        </p:spPr>
      </p:sp>
      <p:sp>
        <p:nvSpPr>
          <p:cNvPr id="5" name="Shape 3"/>
          <p:cNvSpPr/>
          <p:nvPr/>
        </p:nvSpPr>
        <p:spPr>
          <a:xfrm>
            <a:off x="761881" y="1701998"/>
            <a:ext cx="13106638" cy="5923121"/>
          </a:xfrm>
          <a:prstGeom prst="roundRect">
            <a:avLst>
              <a:gd name="adj" fmla="val 362"/>
            </a:avLst>
          </a:prstGeom>
          <a:solidFill>
            <a:srgbClr val="FBE1D0"/>
          </a:solidFill>
          <a:ln/>
        </p:spPr>
      </p:sp>
      <p:sp>
        <p:nvSpPr>
          <p:cNvPr id="6" name="Text 4"/>
          <p:cNvSpPr/>
          <p:nvPr/>
        </p:nvSpPr>
        <p:spPr>
          <a:xfrm>
            <a:off x="904637" y="1809036"/>
            <a:ext cx="12821126" cy="570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Main App Component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default function App()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(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&lt;NavigationContainer&gt;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&lt;Drawer.Navigator initialRouteName="Home"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screenOptions={{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headerStyle: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backgroundColor: '#0891b2',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},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headerTintColor: '#fff',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headerTitleStyle: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fontWeight: 'bold',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},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drawerActiveTintColor: '#0891b2',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drawerLabelStyle: {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fontSize: 16,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}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}}&gt;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&lt;Drawer.Screen name="Home"      component={HomeScreen}     options={{title: 'Home', drawerLabel: 'Home'}} /&gt;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&lt;Drawer.Screen name="Profile"   component={ProfileScreen}  options={{title: 'My Profile', drawerLabel: 'Profile'}} /&gt;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&lt;Drawer.Screen name="Settings"  component={SettingsScreen} options={{title: 'Settings', drawerLabel: 'Settings'}} /&gt;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&lt;/Drawer.Navigator&gt;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&lt;/NavigationContainer&gt;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);</a:t>
            </a:r>
            <a:endParaRPr lang="en-US" sz="110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1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8774"/>
            <a:ext cx="9758482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Drawer Navigation: Sample Code (Continue)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50792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4. Styling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063591"/>
            <a:ext cx="13042821" cy="5497116"/>
          </a:xfrm>
          <a:prstGeom prst="roundRect">
            <a:avLst>
              <a:gd name="adj" fmla="val 1386"/>
            </a:avLst>
          </a:prstGeom>
          <a:solidFill>
            <a:srgbClr val="FBE1D0"/>
          </a:solidFill>
          <a:ln/>
        </p:spPr>
      </p:sp>
      <p:sp>
        <p:nvSpPr>
          <p:cNvPr id="5" name="Shape 3"/>
          <p:cNvSpPr/>
          <p:nvPr/>
        </p:nvSpPr>
        <p:spPr>
          <a:xfrm>
            <a:off x="784741" y="2063591"/>
            <a:ext cx="13060918" cy="5497116"/>
          </a:xfrm>
          <a:prstGeom prst="roundRect">
            <a:avLst>
              <a:gd name="adj" fmla="val 495"/>
            </a:avLst>
          </a:prstGeom>
          <a:solidFill>
            <a:srgbClr val="FBE1D0"/>
          </a:solidFill>
          <a:ln/>
        </p:spPr>
      </p:sp>
      <p:sp>
        <p:nvSpPr>
          <p:cNvPr id="6" name="Text 4"/>
          <p:cNvSpPr/>
          <p:nvPr/>
        </p:nvSpPr>
        <p:spPr>
          <a:xfrm>
            <a:off x="966192" y="2199680"/>
            <a:ext cx="12698016" cy="5224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styles = StyleSheet.create({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screen: {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flex: 1,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alignItems: 'center',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justifyContent: 'center',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padding: 16,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title: {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fontSize: 24,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fontWeight: 'bold',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marginBottom: 16,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text: {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fontSize: 16,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marginBottom: 24,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textAlign: 'center',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},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});</a:t>
            </a:r>
            <a:endParaRPr lang="en-US" sz="14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1519"/>
            <a:ext cx="7908012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Drawer Navigator: Key Features</a:t>
            </a:r>
            <a:endParaRPr lang="en-US" sz="4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1767721"/>
            <a:ext cx="1614011" cy="117609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46" y="2322076"/>
            <a:ext cx="287060" cy="3587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65514" y="197179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Content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5065514" y="2413040"/>
            <a:ext cx="5280422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 the entire drawer with drawerContent prop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4912400" y="2959775"/>
            <a:ext cx="8873252" cy="11430"/>
          </a:xfrm>
          <a:prstGeom prst="roundRect">
            <a:avLst>
              <a:gd name="adj" fmla="val 750139"/>
            </a:avLst>
          </a:prstGeom>
          <a:solidFill>
            <a:srgbClr val="E1C7B6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2994779"/>
            <a:ext cx="3228022" cy="117609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846" y="3403402"/>
            <a:ext cx="287060" cy="35873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72520" y="319885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Gesture Control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5872520" y="3640098"/>
            <a:ext cx="506908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Adjust sensitivity and disable gestures when needed</a:t>
            </a:r>
            <a:endParaRPr lang="en-US" sz="1600" dirty="0"/>
          </a:p>
        </p:txBody>
      </p:sp>
      <p:sp>
        <p:nvSpPr>
          <p:cNvPr id="12" name="Shape 6"/>
          <p:cNvSpPr/>
          <p:nvPr/>
        </p:nvSpPr>
        <p:spPr>
          <a:xfrm>
            <a:off x="5719405" y="4186833"/>
            <a:ext cx="8066246" cy="11430"/>
          </a:xfrm>
          <a:prstGeom prst="roundRect">
            <a:avLst>
              <a:gd name="adj" fmla="val 750139"/>
            </a:avLst>
          </a:prstGeom>
          <a:solidFill>
            <a:srgbClr val="E1C7B6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221837"/>
            <a:ext cx="4842034" cy="117609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846" y="4630460"/>
            <a:ext cx="287060" cy="35873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79525" y="4425910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Position Options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6679525" y="4867156"/>
            <a:ext cx="410658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Place drawer on left or right side of screen</a:t>
            </a:r>
            <a:endParaRPr lang="en-US" sz="1600" dirty="0"/>
          </a:p>
        </p:txBody>
      </p:sp>
      <p:sp>
        <p:nvSpPr>
          <p:cNvPr id="17" name="Shape 9"/>
          <p:cNvSpPr/>
          <p:nvPr/>
        </p:nvSpPr>
        <p:spPr>
          <a:xfrm>
            <a:off x="6526411" y="5413891"/>
            <a:ext cx="7259241" cy="11430"/>
          </a:xfrm>
          <a:prstGeom prst="roundRect">
            <a:avLst>
              <a:gd name="adj" fmla="val 750139"/>
            </a:avLst>
          </a:prstGeom>
          <a:solidFill>
            <a:srgbClr val="E1C7B6"/>
          </a:solidFill>
          <a:ln/>
        </p:spPr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48895"/>
            <a:ext cx="6456164" cy="1176099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727" y="5857518"/>
            <a:ext cx="287060" cy="35873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86531" y="565296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Style Customization</a:t>
            </a:r>
            <a:endParaRPr lang="en-US" sz="2000" dirty="0"/>
          </a:p>
        </p:txBody>
      </p:sp>
      <p:sp>
        <p:nvSpPr>
          <p:cNvPr id="21" name="Text 11"/>
          <p:cNvSpPr/>
          <p:nvPr/>
        </p:nvSpPr>
        <p:spPr>
          <a:xfrm>
            <a:off x="7486531" y="6094214"/>
            <a:ext cx="378642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width, background, item styling</a:t>
            </a:r>
            <a:endParaRPr lang="en-US" sz="1600" dirty="0"/>
          </a:p>
        </p:txBody>
      </p:sp>
      <p:sp>
        <p:nvSpPr>
          <p:cNvPr id="22" name="Text 12"/>
          <p:cNvSpPr/>
          <p:nvPr/>
        </p:nvSpPr>
        <p:spPr>
          <a:xfrm>
            <a:off x="793790" y="6854547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Drawer navigation offers extensive customization. You can program it to work with nested navigators, adding stack navigation within drawer screens.</a:t>
            </a:r>
            <a:endParaRPr lang="en-US" sz="1600" dirty="0"/>
          </a:p>
        </p:txBody>
      </p:sp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726"/>
            <a:ext cx="71257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 Navigation: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62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 navigation provides quick switching between main app sections. It keeps primary destinations visible and accessible.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454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jump between tabs without losing their place in each section's navigation stack.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271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Common Patterns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8526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Bottom tabs (most common on iOS and Android)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tabs (less common, similar to browser tabs)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370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Material top tabs (Android style, swipeable)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039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apps use 3-5 tabs for main sections like Home, Search, Create, Notifications, and Profile.</a:t>
            </a:r>
            <a:endParaRPr lang="en-US" sz="175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13334"/>
            <a:ext cx="72431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React Navigation?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96227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75606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246483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Community-driven library for React Native navigation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493" y="296227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75606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Popular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4246483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24,000+ GitHub stars with 200+ contributors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795" y="296227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75606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Versatile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4246483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Stack, Drawer, Tab and custom navigation patterns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59532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Source: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BC5610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github.com/react-navigation/react-navigation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5706"/>
            <a:ext cx="71763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Setting Up Tab Navigation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3464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19346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 Package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425065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 { createBottomTabNavigator } from '@react-navigation/bottom-tabs';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37768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Navigator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86810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 Tab = createBottomTabNavigator();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457819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44578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 Up Tab Routes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494823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Return Tab.Navigator with Tab.Screen components for each section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90085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11095" y="5900857"/>
            <a:ext cx="2839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Add Icons (Optional)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391275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screenOptions or options to add tab icons and styling</a:t>
            </a:r>
            <a:endParaRPr lang="en-US" sz="175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236" y="583168"/>
            <a:ext cx="4946452" cy="430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 Navigation: Sample Code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42236" y="1220629"/>
            <a:ext cx="2576274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Imports and Navigator Setup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742236" y="1642586"/>
            <a:ext cx="13145929" cy="1970723"/>
          </a:xfrm>
          <a:prstGeom prst="roundRect">
            <a:avLst>
              <a:gd name="adj" fmla="val 2938"/>
            </a:avLst>
          </a:prstGeom>
          <a:solidFill>
            <a:srgbClr val="FBE1D0"/>
          </a:solidFill>
          <a:ln/>
        </p:spPr>
      </p:sp>
      <p:sp>
        <p:nvSpPr>
          <p:cNvPr id="5" name="Shape 3"/>
          <p:cNvSpPr/>
          <p:nvPr/>
        </p:nvSpPr>
        <p:spPr>
          <a:xfrm>
            <a:off x="735449" y="1642586"/>
            <a:ext cx="13159502" cy="1970723"/>
          </a:xfrm>
          <a:prstGeom prst="roundRect">
            <a:avLst>
              <a:gd name="adj" fmla="val 1049"/>
            </a:avLst>
          </a:prstGeom>
          <a:solidFill>
            <a:srgbClr val="FBE1D0"/>
          </a:solidFill>
          <a:ln/>
        </p:spPr>
      </p:sp>
      <p:sp>
        <p:nvSpPr>
          <p:cNvPr id="6" name="Text 4"/>
          <p:cNvSpPr/>
          <p:nvPr/>
        </p:nvSpPr>
        <p:spPr>
          <a:xfrm>
            <a:off x="873204" y="1745933"/>
            <a:ext cx="12883991" cy="1764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React from 'react';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NavigationContainer } from '@react-navigation/native';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createBottomTabNavigator } from '@react-navigation/bottom-tabs';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View, Text, StyleSheet } from 'react-native';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{ Ionicons } from '@expo/vector-icons';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Create the tab navigator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Tab = createBottomTabNavigator();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742236" y="3820001"/>
            <a:ext cx="1915001" cy="215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 Screen Components</a:t>
            </a:r>
            <a:endParaRPr lang="en-US" sz="1350" dirty="0"/>
          </a:p>
        </p:txBody>
      </p:sp>
      <p:sp>
        <p:nvSpPr>
          <p:cNvPr id="8" name="Shape 6"/>
          <p:cNvSpPr/>
          <p:nvPr/>
        </p:nvSpPr>
        <p:spPr>
          <a:xfrm>
            <a:off x="742236" y="4241959"/>
            <a:ext cx="13145929" cy="1725454"/>
          </a:xfrm>
          <a:prstGeom prst="roundRect">
            <a:avLst>
              <a:gd name="adj" fmla="val 335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9856" y="4249579"/>
            <a:ext cx="13130689" cy="1710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Shape 8"/>
          <p:cNvSpPr/>
          <p:nvPr/>
        </p:nvSpPr>
        <p:spPr>
          <a:xfrm>
            <a:off x="887730" y="4339828"/>
            <a:ext cx="6375202" cy="1529715"/>
          </a:xfrm>
          <a:prstGeom prst="roundRect">
            <a:avLst>
              <a:gd name="adj" fmla="val 3785"/>
            </a:avLst>
          </a:prstGeom>
          <a:solidFill>
            <a:srgbClr val="FBE1D0"/>
          </a:solidFill>
          <a:ln/>
        </p:spPr>
      </p:sp>
      <p:sp>
        <p:nvSpPr>
          <p:cNvPr id="11" name="Shape 9"/>
          <p:cNvSpPr/>
          <p:nvPr/>
        </p:nvSpPr>
        <p:spPr>
          <a:xfrm>
            <a:off x="880943" y="4339828"/>
            <a:ext cx="6388775" cy="1529715"/>
          </a:xfrm>
          <a:prstGeom prst="roundRect">
            <a:avLst>
              <a:gd name="adj" fmla="val 1352"/>
            </a:avLst>
          </a:prstGeom>
          <a:solidFill>
            <a:srgbClr val="FBE1D0"/>
          </a:solidFill>
          <a:ln/>
        </p:spPr>
      </p:sp>
      <p:sp>
        <p:nvSpPr>
          <p:cNvPr id="12" name="Text 10"/>
          <p:cNvSpPr/>
          <p:nvPr/>
        </p:nvSpPr>
        <p:spPr>
          <a:xfrm>
            <a:off x="1018699" y="4443174"/>
            <a:ext cx="6113264" cy="1323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HomeScreen = () =&gt; (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&lt;View style={styles.screen}&gt;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&lt;Text style={styles.title}&gt;Home&lt;/Text&gt;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&lt;Text style={styles.text}&gt;Welcome to the home screen!&lt;/Text&gt;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&lt;/View&gt;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);</a:t>
            </a:r>
            <a:endParaRPr lang="en-US" sz="1050" dirty="0"/>
          </a:p>
        </p:txBody>
      </p:sp>
      <p:sp>
        <p:nvSpPr>
          <p:cNvPr id="13" name="Shape 11"/>
          <p:cNvSpPr/>
          <p:nvPr/>
        </p:nvSpPr>
        <p:spPr>
          <a:xfrm>
            <a:off x="7546062" y="4339828"/>
            <a:ext cx="6196727" cy="1529715"/>
          </a:xfrm>
          <a:prstGeom prst="roundRect">
            <a:avLst>
              <a:gd name="adj" fmla="val 3785"/>
            </a:avLst>
          </a:prstGeom>
          <a:solidFill>
            <a:srgbClr val="FBE1D0"/>
          </a:solidFill>
          <a:ln/>
        </p:spPr>
      </p:sp>
      <p:sp>
        <p:nvSpPr>
          <p:cNvPr id="14" name="Shape 12"/>
          <p:cNvSpPr/>
          <p:nvPr/>
        </p:nvSpPr>
        <p:spPr>
          <a:xfrm>
            <a:off x="7539276" y="4339828"/>
            <a:ext cx="6210300" cy="1529715"/>
          </a:xfrm>
          <a:prstGeom prst="roundRect">
            <a:avLst>
              <a:gd name="adj" fmla="val 1352"/>
            </a:avLst>
          </a:prstGeom>
          <a:solidFill>
            <a:srgbClr val="FBE1D0"/>
          </a:solidFill>
          <a:ln/>
        </p:spPr>
      </p:sp>
      <p:sp>
        <p:nvSpPr>
          <p:cNvPr id="15" name="Text 13"/>
          <p:cNvSpPr/>
          <p:nvPr/>
        </p:nvSpPr>
        <p:spPr>
          <a:xfrm>
            <a:off x="7677031" y="4443174"/>
            <a:ext cx="5934789" cy="1323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ProfileScreen = () =&gt; (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&lt;View style={styles.screen}&gt;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&lt;Text style={styles.title}&gt;Profile&lt;/Text&gt;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&lt;Text style={styles.text}&gt;This is your profile screen&lt;/Text&gt;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&lt;/View&gt;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);</a:t>
            </a:r>
            <a:endParaRPr lang="en-US" sz="1050" dirty="0"/>
          </a:p>
        </p:txBody>
      </p:sp>
      <p:sp>
        <p:nvSpPr>
          <p:cNvPr id="16" name="Shape 14"/>
          <p:cNvSpPr/>
          <p:nvPr/>
        </p:nvSpPr>
        <p:spPr>
          <a:xfrm>
            <a:off x="742236" y="6122432"/>
            <a:ext cx="13145929" cy="1529715"/>
          </a:xfrm>
          <a:prstGeom prst="roundRect">
            <a:avLst>
              <a:gd name="adj" fmla="val 3785"/>
            </a:avLst>
          </a:prstGeom>
          <a:solidFill>
            <a:srgbClr val="FBE1D0"/>
          </a:solidFill>
          <a:ln/>
        </p:spPr>
      </p:sp>
      <p:sp>
        <p:nvSpPr>
          <p:cNvPr id="17" name="Shape 15"/>
          <p:cNvSpPr/>
          <p:nvPr/>
        </p:nvSpPr>
        <p:spPr>
          <a:xfrm>
            <a:off x="735449" y="6122432"/>
            <a:ext cx="13159502" cy="1529715"/>
          </a:xfrm>
          <a:prstGeom prst="roundRect">
            <a:avLst>
              <a:gd name="adj" fmla="val 1352"/>
            </a:avLst>
          </a:prstGeom>
          <a:solidFill>
            <a:srgbClr val="FBE1D0"/>
          </a:solidFill>
          <a:ln/>
        </p:spPr>
      </p:sp>
      <p:sp>
        <p:nvSpPr>
          <p:cNvPr id="18" name="Text 16"/>
          <p:cNvSpPr/>
          <p:nvPr/>
        </p:nvSpPr>
        <p:spPr>
          <a:xfrm>
            <a:off x="873204" y="6225778"/>
            <a:ext cx="12883991" cy="1323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SettingsScreen = () =&gt; (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&lt;View style={styles.screen}&gt;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&lt;Text style={styles.title}&gt;Settings&lt;/Text&gt;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&lt;Text style={styles.text}&gt;Adjust your app settings here&lt;/Text&gt;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&lt;/View&gt;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);</a:t>
            </a:r>
            <a:endParaRPr lang="en-US" sz="1050" dirty="0"/>
          </a:p>
        </p:txBody>
      </p:sp>
      <p:pic>
        <p:nvPicPr>
          <p:cNvPr id="1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587812"/>
            <a:ext cx="6817757" cy="434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 Navigation: Sample Code (continue)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48070" y="1230392"/>
            <a:ext cx="2332673" cy="217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Navigation Configuration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748070" y="1655802"/>
            <a:ext cx="13134261" cy="5987891"/>
          </a:xfrm>
          <a:prstGeom prst="roundRect">
            <a:avLst>
              <a:gd name="adj" fmla="val 975"/>
            </a:avLst>
          </a:prstGeom>
          <a:solidFill>
            <a:srgbClr val="FBE1D0"/>
          </a:solidFill>
          <a:ln/>
        </p:spPr>
      </p:sp>
      <p:sp>
        <p:nvSpPr>
          <p:cNvPr id="5" name="Shape 3"/>
          <p:cNvSpPr/>
          <p:nvPr/>
        </p:nvSpPr>
        <p:spPr>
          <a:xfrm>
            <a:off x="741164" y="1655802"/>
            <a:ext cx="13148072" cy="5987891"/>
          </a:xfrm>
          <a:prstGeom prst="roundRect">
            <a:avLst>
              <a:gd name="adj" fmla="val 348"/>
            </a:avLst>
          </a:prstGeom>
          <a:solidFill>
            <a:srgbClr val="FBE1D0"/>
          </a:solidFill>
          <a:ln/>
        </p:spPr>
      </p:sp>
      <p:sp>
        <p:nvSpPr>
          <p:cNvPr id="6" name="Text 4"/>
          <p:cNvSpPr/>
          <p:nvPr/>
        </p:nvSpPr>
        <p:spPr>
          <a:xfrm>
            <a:off x="880110" y="1759982"/>
            <a:ext cx="12870180" cy="5779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default function App() {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return (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&lt;NavigationContainer&gt;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&lt;Tab.Navigator screenOptions={({ route }) =&gt; ({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tabBarIcon: ({ focused, color, size }) =&gt; {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let iconName;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if (route.name === 'Home') {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iconName = focused ? 'home' : 'home-outline';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 else if (route.name === 'Profile') {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iconName = focused ? 'person' : 'person-outline';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 else if (route.name === 'Settings') {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iconName = focused ? 'settings' : 'settings-outline';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}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return &lt;Ionicons name={iconName} size={size} color={color} /&gt;;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},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tabBarActiveTintColor: '#007AFF',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tabBarInactiveTintColor: 'gray',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headerShown: true,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})}&gt;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&lt;Tab.Screen name="Home" component={HomeScreen} /&gt;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&lt;Tab.Screen name="Profile" component={ProfileScreen} /&gt;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&lt;Tab.Screen name="Settings" component={SettingsScreen} /&gt;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&lt;/Tab.Navigator&gt;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&lt;/NavigationContainer&gt;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);</a:t>
            </a:r>
            <a:endParaRPr lang="en-US" sz="1050" dirty="0"/>
          </a:p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21387"/>
            <a:ext cx="9426178" cy="600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 Navigation: Sample Code (continue)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0932" y="1509713"/>
            <a:ext cx="2401133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4. Styling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790932" y="2098000"/>
            <a:ext cx="13048536" cy="5510213"/>
          </a:xfrm>
          <a:prstGeom prst="roundRect">
            <a:avLst>
              <a:gd name="adj" fmla="val 1464"/>
            </a:avLst>
          </a:prstGeom>
          <a:solidFill>
            <a:srgbClr val="FBE1D0"/>
          </a:solidFill>
          <a:ln/>
        </p:spPr>
      </p:sp>
      <p:sp>
        <p:nvSpPr>
          <p:cNvPr id="5" name="Shape 3"/>
          <p:cNvSpPr/>
          <p:nvPr/>
        </p:nvSpPr>
        <p:spPr>
          <a:xfrm>
            <a:off x="781407" y="2098000"/>
            <a:ext cx="13067586" cy="5510213"/>
          </a:xfrm>
          <a:prstGeom prst="roundRect">
            <a:avLst>
              <a:gd name="adj" fmla="val 523"/>
            </a:avLst>
          </a:prstGeom>
          <a:solidFill>
            <a:srgbClr val="FBE1D0"/>
          </a:solidFill>
          <a:ln/>
        </p:spPr>
      </p:sp>
      <p:sp>
        <p:nvSpPr>
          <p:cNvPr id="6" name="Text 4"/>
          <p:cNvSpPr/>
          <p:nvPr/>
        </p:nvSpPr>
        <p:spPr>
          <a:xfrm>
            <a:off x="973455" y="2242066"/>
            <a:ext cx="12683490" cy="52220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styles = StyleSheet.create({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screen: {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flex: 1,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justifyContent: 'center',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alignItems: 'center',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padding: 16,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title: {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fontSize: 24,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fontWeight: 'bold',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marginBottom: 16,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text: {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fontSize: 16,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textAlign: 'center',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},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});</a:t>
            </a:r>
            <a:endParaRPr lang="en-US" sz="15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0802"/>
            <a:ext cx="7024926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 Navigator: Key Features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280190" y="1644848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87" y="1683068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43487" y="171497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Notification Badges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6943487" y="2156222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 count indicators on tabs with tabBarBadge property. Perfect for notifications or cart items.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6280190" y="321790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87" y="3256121"/>
            <a:ext cx="306110" cy="3826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943487" y="3288030"/>
            <a:ext cx="3395305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Appearance Customization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6943487" y="3729276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colors, icons, labels, and positioning. Adjust active and inactive states for visual feedback.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6280190" y="479095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87" y="4829175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43487" y="486108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Keyboard Handling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6943487" y="5302329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tab bar to hide when keyboard appears with tabBarHideOnKeyboard option.</a:t>
            </a:r>
            <a:endParaRPr lang="en-US" sz="1600" dirty="0"/>
          </a:p>
        </p:txBody>
      </p:sp>
      <p:sp>
        <p:nvSpPr>
          <p:cNvPr id="16" name="Shape 10"/>
          <p:cNvSpPr/>
          <p:nvPr/>
        </p:nvSpPr>
        <p:spPr>
          <a:xfrm>
            <a:off x="6280190" y="6364010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687" y="6402229"/>
            <a:ext cx="306110" cy="38266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943487" y="643413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Dynamic Behavior</a:t>
            </a:r>
            <a:endParaRPr lang="en-US" sz="2000" dirty="0"/>
          </a:p>
        </p:txBody>
      </p:sp>
      <p:sp>
        <p:nvSpPr>
          <p:cNvPr id="19" name="Text 12"/>
          <p:cNvSpPr/>
          <p:nvPr/>
        </p:nvSpPr>
        <p:spPr>
          <a:xfrm>
            <a:off x="6943487" y="6875383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Conditionally show/hide tabs based on state or user permissions. Helpful for restricted content.</a:t>
            </a:r>
            <a:endParaRPr lang="en-US" sz="1600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288"/>
            <a:ext cx="61786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Combining Navigators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1695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167" y="2585799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358509"/>
            <a:ext cx="29307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 Container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2848928"/>
            <a:ext cx="50876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Root component that maintains navigation state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423404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E1C7B6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551992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9" y="4006096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37788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Primary Navigator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269224"/>
            <a:ext cx="4744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Usually Tab or Drawer for main app sections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4843701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E1C7B6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972288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11" y="5426393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199102"/>
            <a:ext cx="30868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Secondary Navigators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5689521"/>
            <a:ext cx="510218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Stack navigators inside each tab/drawer screen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53438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Nested navigation creates intuitive user experiences. A common pattern uses tabs for main sections with stack navigation within each tab for detail flows.</a:t>
            </a:r>
            <a:endParaRPr lang="en-US" sz="175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6166"/>
            <a:ext cx="5811203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 State &amp; Props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84058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 Object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793790" y="2334578"/>
            <a:ext cx="649569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navigation.navigate('Screen')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793790" y="2710339"/>
            <a:ext cx="649569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navigation.push('Screen')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93790" y="3086100"/>
            <a:ext cx="649569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navigation.goBack()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93790" y="3461861"/>
            <a:ext cx="649569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navigation.setParams({ key: value })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767399" y="184058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Route Object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767399" y="2334578"/>
            <a:ext cx="607671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route.name - Current screen name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7767399" y="2710339"/>
            <a:ext cx="607671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route.key - Unique identifier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7767399" y="3086100"/>
            <a:ext cx="607671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route.params - Parameters object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793790" y="412682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Passing Parameters</a:t>
            </a:r>
            <a:endParaRPr lang="en-US" sz="1850" dirty="0"/>
          </a:p>
        </p:txBody>
      </p:sp>
      <p:sp>
        <p:nvSpPr>
          <p:cNvPr id="13" name="Shape 11"/>
          <p:cNvSpPr/>
          <p:nvPr/>
        </p:nvSpPr>
        <p:spPr>
          <a:xfrm>
            <a:off x="793790" y="4717256"/>
            <a:ext cx="13042821" cy="2756059"/>
          </a:xfrm>
          <a:prstGeom prst="roundRect">
            <a:avLst>
              <a:gd name="adj" fmla="val 2938"/>
            </a:avLst>
          </a:prstGeom>
          <a:solidFill>
            <a:srgbClr val="FBE1D0"/>
          </a:solidFill>
          <a:ln/>
        </p:spPr>
      </p:sp>
      <p:sp>
        <p:nvSpPr>
          <p:cNvPr id="14" name="Shape 12"/>
          <p:cNvSpPr/>
          <p:nvPr/>
        </p:nvSpPr>
        <p:spPr>
          <a:xfrm>
            <a:off x="784265" y="4717256"/>
            <a:ext cx="13061871" cy="2756059"/>
          </a:xfrm>
          <a:prstGeom prst="roundRect">
            <a:avLst>
              <a:gd name="adj" fmla="val 1049"/>
            </a:avLst>
          </a:prstGeom>
          <a:solidFill>
            <a:srgbClr val="FBE1D0"/>
          </a:solidFill>
          <a:ln/>
        </p:spPr>
      </p:sp>
      <p:sp>
        <p:nvSpPr>
          <p:cNvPr id="15" name="Text 13"/>
          <p:cNvSpPr/>
          <p:nvPr/>
        </p:nvSpPr>
        <p:spPr>
          <a:xfrm>
            <a:off x="977027" y="4861798"/>
            <a:ext cx="12676346" cy="2466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Send data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navigation.navigate('Profile', { 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userId: 123, 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userName: 'Jane' 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});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Access data</a:t>
            </a:r>
            <a:endParaRPr lang="en-US" sz="15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BE1D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const { userId, userName } = route.params;</a:t>
            </a:r>
            <a:endParaRPr lang="en-US" sz="1500" dirty="0"/>
          </a:p>
        </p:txBody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5682"/>
            <a:ext cx="82347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Best Practices &amp;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18580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Minimize Nesting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348508"/>
            <a:ext cx="389870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Keep navigator nesting to 3 levels or less to maintain optimal performance. Deep navigation hierarchies increase memory usage and can create confusing user experiences.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1858089"/>
            <a:ext cx="31109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Memoize Components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348508"/>
            <a:ext cx="38988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React.memo() for screen components and useCallback() for navigation handlers to prevent unnecessary re-renders and improve overall application responsiveness.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Lazy Loading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356503"/>
            <a:ext cx="38988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initial load times by implementing dynamic imports or using the lazy option to load screens only when they're needed. This reduces bundle size and memory consumption.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 DevTools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356503"/>
            <a:ext cx="389870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monitor and optimize navigation performance with React Navigation DevTools and React DevTools. These tools help identify bottlenecks and rendering issues before they impact users.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  <p:pic>
        <p:nvPicPr>
          <p:cNvPr id="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7628"/>
            <a:ext cx="92040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 &amp; Additional Resources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2336006"/>
            <a:ext cx="3120747" cy="3120747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08" y="2336006"/>
            <a:ext cx="3120866" cy="3120866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926" y="2336006"/>
            <a:ext cx="3120747" cy="3120747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124" y="2336006"/>
            <a:ext cx="3120866" cy="3120866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793790" y="58579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We've covered Stack, Drawer, and Tab navigation patterns in React Native. Each serves specific navigation needs in your app.</a:t>
            </a:r>
            <a:endParaRPr lang="en-US" sz="1750" dirty="0"/>
          </a:p>
        </p:txBody>
      </p:sp>
      <p:sp>
        <p:nvSpPr>
          <p:cNvPr id="8" name="Text 2"/>
          <p:cNvSpPr/>
          <p:nvPr/>
        </p:nvSpPr>
        <p:spPr>
          <a:xfrm>
            <a:off x="793790" y="68389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more: Visit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reactnavigation.org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comprehensive docs, examples, and API references.</a:t>
            </a:r>
            <a:endParaRPr lang="en-US" sz="1750" dirty="0"/>
          </a:p>
        </p:txBody>
      </p:sp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59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Concepts of React Navigation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Navigators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Components that define navigation structure and style (Stack, Tabs, Drawer)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Screens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Components registered with a navigator to define destinations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 Props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337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Objects passed to screens for navigation control and route information</a:t>
            </a:r>
            <a:endParaRPr lang="en-US" sz="175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4015"/>
            <a:ext cx="7556421" cy="1346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How React Navigation Works</a:t>
            </a:r>
            <a:endParaRPr lang="en-US" sz="4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363986"/>
            <a:ext cx="1077397" cy="129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80722" y="2579370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Define Routes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80722" y="3045143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navigators and register screens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656886"/>
            <a:ext cx="1077397" cy="12929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80722" y="3872270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Manage State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680722" y="4338042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Internal state tracks current screen and history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949785"/>
            <a:ext cx="1077397" cy="12929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80722" y="516516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Render UI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680722" y="5630942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 appropriate screen based on navigation state</a:t>
            </a:r>
            <a:endParaRPr lang="en-US" sz="16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6242685"/>
            <a:ext cx="1077397" cy="12929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80722" y="645806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Handle Transitions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7680722" y="6923842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Animate between screens based on platform conventions</a:t>
            </a:r>
            <a:endParaRPr lang="en-US" sz="16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166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Installation &amp; Setup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6562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165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Install Core Package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65604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npm install @react-navigation/native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245763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245763"/>
            <a:ext cx="28972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Install Dependencies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3736181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npm install react-native-screens react-native-safe-area-context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688800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BE1D0"/>
          </a:solidFill>
          <a:ln w="7620">
            <a:solidFill>
              <a:srgbClr val="E1C7B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688800"/>
            <a:ext cx="31764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Install Navigator Types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179219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npm install @react-navigation/stack @react-navigation/drawer @react-navigation/bottom-tabs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38698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Requires React Native 0.63+ for full compatibility. Works with both Expo and bare React Native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5068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Overview: Types of Navigation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Stack Navigation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sequential flows and history tracking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33" y="4496633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Drawer Navigation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351967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app-wide menus that slide in from the side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230" y="3478649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Tab Navigation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804535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switching between main app sections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230" y="5514618"/>
            <a:ext cx="318968" cy="398621"/>
          </a:xfrm>
          <a:prstGeom prst="rect">
            <a:avLst/>
          </a:prstGeom>
        </p:spPr>
      </p:pic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2036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When to Use Each Navigator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78085"/>
            <a:ext cx="7556421" cy="4431030"/>
          </a:xfrm>
          <a:prstGeom prst="roundRect">
            <a:avLst>
              <a:gd name="adj" fmla="val 215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785705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9057" y="292941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Navigator Type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546038" y="292941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For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059210" y="2929414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Use Cases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01410" y="3798927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029057" y="394263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Stack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3546038" y="3942636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 flows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059210" y="3942636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 list → details → checkout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01410" y="4812149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29057" y="49558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Drawer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3546038" y="495585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Global access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059210" y="495585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Settings, user profile, help center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1410" y="5825371"/>
            <a:ext cx="7540347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29057" y="596907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3546038" y="596907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 sections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6059210" y="5969079"/>
            <a:ext cx="205573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Home, search, notifications, profile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8416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Stack Navigation: 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It 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Stack navigation is like a stack of cards. New screens slide in from the side and can be popped off to go back.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mimics the native behavior of iOS and Android navigation patterns.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Characteristics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133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 button appears automatically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5555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Swipe-back gesture on iOS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9977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Header with title and navigation controls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399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Natural for detail views and forms</a:t>
            </a:r>
            <a:endParaRPr lang="en-US" sz="175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868561"/>
            <a:ext cx="86425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Implementing Stack Navigation</a:t>
            </a:r>
            <a:endParaRPr lang="en-US" sz="44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2144316"/>
            <a:ext cx="28553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 the Navigator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 { createNativeStackNavigator } from '@react-navigation/native-stack';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3505200"/>
            <a:ext cx="32006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Stack Navigator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 Stack = createNativeStackNavigator();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8022" y="4866084"/>
            <a:ext cx="38467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Define Navigation Structure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Return Stack.Navigator with Stack.Screen components for each route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268022" y="6226969"/>
            <a:ext cx="43354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Wrap with NavigationContainer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Place Stack.Navigator inside NavigationContainer at app's root</a:t>
            </a:r>
            <a:endParaRPr lang="en-US" sz="175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7735" y="228600"/>
            <a:ext cx="1094065" cy="4266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2025-04-30T02:11:03Z</dcterms:created>
  <dcterms:modified xsi:type="dcterms:W3CDTF">2025-04-30T02:11:03Z</dcterms:modified>
</cp:coreProperties>
</file>