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452" r:id="rId7"/>
    <p:sldId id="453" r:id="rId8"/>
    <p:sldId id="281" r:id="rId9"/>
    <p:sldId id="454" r:id="rId10"/>
    <p:sldId id="354" r:id="rId11"/>
    <p:sldId id="455" r:id="rId12"/>
    <p:sldId id="456" r:id="rId13"/>
    <p:sldId id="457" r:id="rId14"/>
    <p:sldId id="461" r:id="rId15"/>
    <p:sldId id="462" r:id="rId16"/>
    <p:sldId id="464" r:id="rId17"/>
    <p:sldId id="463" r:id="rId18"/>
    <p:sldId id="458" r:id="rId19"/>
    <p:sldId id="459" r:id="rId20"/>
    <p:sldId id="460" r:id="rId21"/>
    <p:sldId id="4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6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29/04/25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29/04/25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29/04/25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29/04/25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29/04/25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tuml.com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pil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9087" y="2345635"/>
            <a:ext cx="6500191" cy="216615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/>
              <a:t>Applying AI in </a:t>
            </a:r>
            <a:r>
              <a:rPr lang="en-US" sz="3600" b="1" smtClean="0"/>
              <a:t>Software </a:t>
            </a:r>
            <a:r>
              <a:rPr lang="en-US" sz="3600" b="1"/>
              <a:t>Architecture and Design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8" name="Picture 4" descr="FULogo">
            <a:extLst>
              <a:ext uri="{FF2B5EF4-FFF2-40B4-BE49-F238E27FC236}">
                <a16:creationId xmlns:a16="http://schemas.microsoft.com/office/drawing/2014/main" id="{569D3492-D2ED-33B4-DAA0-870C53E0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7" y="4167484"/>
            <a:ext cx="3081704" cy="15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AI-Supported System Design.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Use GitHub Copilot to:</a:t>
            </a:r>
            <a:endParaRPr lang="en-US"/>
          </a:p>
          <a:p>
            <a:pPr lvl="1"/>
            <a:r>
              <a:rPr lang="en-US"/>
              <a:t>Quickly generate Service and DAO classes</a:t>
            </a:r>
          </a:p>
          <a:p>
            <a:pPr lvl="1"/>
            <a:r>
              <a:rPr lang="en-US"/>
              <a:t>Auto-complete common methods (CRUD)</a:t>
            </a:r>
          </a:p>
          <a:p>
            <a:pPr lvl="1"/>
            <a:r>
              <a:rPr lang="en-US"/>
              <a:t>Support code generation following popular design patterns (Service, Repository, Dependency Injection...)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AI Suggestions for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ChatGPT</a:t>
            </a:r>
            <a:r>
              <a:rPr lang="en-US"/>
              <a:t>:</a:t>
            </a:r>
          </a:p>
          <a:p>
            <a:pPr lvl="1"/>
            <a:r>
              <a:rPr lang="en-US"/>
              <a:t>Ask: “Which pattern fits Use Case A?”</a:t>
            </a:r>
          </a:p>
          <a:p>
            <a:pPr lvl="1"/>
            <a:r>
              <a:rPr lang="en-US"/>
              <a:t>Suggest patterns that fit specific functionalities (e.g., Singleton for Logging, Strategy for Payment, etc.)</a:t>
            </a:r>
          </a:p>
          <a:p>
            <a:pPr lvl="1"/>
            <a:r>
              <a:rPr lang="en-US"/>
              <a:t>Generate sample code for specific patterns</a:t>
            </a:r>
          </a:p>
          <a:p>
            <a:r>
              <a:rPr lang="en-US" b="1"/>
              <a:t>Copilot</a:t>
            </a:r>
            <a:r>
              <a:rPr lang="en-US"/>
              <a:t>:</a:t>
            </a:r>
          </a:p>
          <a:p>
            <a:pPr lvl="1"/>
            <a:r>
              <a:rPr lang="en-US"/>
              <a:t>Automatically generate pattern code when comments are written (e.g., “// Singleton pattern for configuration”)</a:t>
            </a:r>
          </a:p>
          <a:p>
            <a:r>
              <a:rPr lang="en-US" b="1"/>
              <a:t>Demo</a:t>
            </a:r>
            <a:r>
              <a:rPr lang="en-US"/>
              <a:t>:</a:t>
            </a:r>
          </a:p>
          <a:p>
            <a:pPr lvl="1"/>
            <a:r>
              <a:rPr lang="en-US"/>
              <a:t>Input: “Design a flexible payment processing module that supports multiple methods”</a:t>
            </a:r>
          </a:p>
          <a:p>
            <a:pPr lvl="1"/>
            <a:r>
              <a:rPr lang="en-US"/>
              <a:t>Output: Strategy Pattern + Java code snippet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AI Suggestions for Design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"The system supports multiple payment methods (Momo, ZaloPay, Credit Card). It must be easily extensible</a:t>
            </a:r>
            <a:r>
              <a:rPr lang="en-US" smtClean="0"/>
              <a:t>.“</a:t>
            </a:r>
          </a:p>
          <a:p>
            <a:pPr marL="0" indent="0">
              <a:buNone/>
            </a:pPr>
            <a:r>
              <a:rPr lang="en-US" b="1"/>
              <a:t>Sample Prompt for ChatGPT</a:t>
            </a:r>
            <a:r>
              <a:rPr lang="en-US" b="1" smtClean="0"/>
              <a:t>:</a:t>
            </a:r>
          </a:p>
          <a:p>
            <a:pPr marL="0" indent="0">
              <a:buNone/>
            </a:pPr>
            <a:r>
              <a:rPr lang="en-US" i="1" smtClean="0"/>
              <a:t>I'm </a:t>
            </a:r>
            <a:r>
              <a:rPr lang="en-US" i="1"/>
              <a:t>designing a payment system that can flexibly support different payment methods. Which Design Pattern should I use? Please explain and provide an example in Java.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0" y="3629800"/>
            <a:ext cx="5197341" cy="32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AI Suggestions for Design Patterns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684" y="1692162"/>
            <a:ext cx="646463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AI Suggestions for Design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99" y="1806770"/>
            <a:ext cx="9976990" cy="32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Using AI to Select an Appropriate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Describe the System </a:t>
            </a:r>
            <a:r>
              <a:rPr lang="en-US" smtClean="0"/>
              <a:t>Requirements</a:t>
            </a:r>
          </a:p>
          <a:p>
            <a:pPr marL="0" indent="0">
              <a:buNone/>
            </a:pPr>
            <a:r>
              <a:rPr lang="en-US"/>
              <a:t>Sample Prompt for ChatGPT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i="1" smtClean="0"/>
              <a:t> </a:t>
            </a:r>
            <a:r>
              <a:rPr lang="en-US" i="1"/>
              <a:t>I am designing a real-time chat application with high concurrency, scalability, and fast message delivery. </a:t>
            </a:r>
            <a:r>
              <a:rPr lang="en-US" i="1" smtClean="0"/>
              <a:t>What </a:t>
            </a:r>
            <a:r>
              <a:rPr lang="en-US" i="1"/>
              <a:t>architectural style do you recommend and why</a:t>
            </a:r>
            <a:r>
              <a:rPr lang="en-US" i="1" smtClean="0"/>
              <a:t>?</a:t>
            </a:r>
          </a:p>
          <a:p>
            <a:r>
              <a:rPr lang="en-US"/>
              <a:t>Use AI to Compare Architecture </a:t>
            </a:r>
            <a:r>
              <a:rPr lang="en-US" smtClean="0"/>
              <a:t>Styles</a:t>
            </a:r>
          </a:p>
          <a:p>
            <a:pPr marL="0" indent="0">
              <a:buNone/>
            </a:pPr>
            <a:r>
              <a:rPr lang="en-US"/>
              <a:t>Sample Prompt for ChatGPT:</a:t>
            </a:r>
          </a:p>
          <a:p>
            <a:pPr marL="0" indent="0">
              <a:buNone/>
            </a:pPr>
            <a:r>
              <a:rPr lang="en-US" i="1" smtClean="0"/>
              <a:t>Compare </a:t>
            </a:r>
            <a:r>
              <a:rPr lang="en-US" i="1"/>
              <a:t>Microservices, Layered Architecture, and Event-Driven Architecture for an online shopping system. </a:t>
            </a:r>
            <a:r>
              <a:rPr lang="en-US" i="1" smtClean="0"/>
              <a:t> List </a:t>
            </a:r>
            <a:r>
              <a:rPr lang="en-US" i="1"/>
              <a:t>pros and cons of each</a:t>
            </a:r>
            <a:r>
              <a:rPr lang="en-US" i="1" smtClean="0"/>
              <a:t>.</a:t>
            </a:r>
          </a:p>
          <a:p>
            <a:r>
              <a:rPr lang="en-US"/>
              <a:t>Ask </a:t>
            </a:r>
            <a:r>
              <a:rPr lang="en-US" smtClean="0"/>
              <a:t>ChatGPT to Generate a Diagram</a:t>
            </a:r>
          </a:p>
          <a:p>
            <a:pPr marL="0" indent="0">
              <a:buNone/>
            </a:pPr>
            <a:r>
              <a:rPr lang="en-US"/>
              <a:t>Sample Prompt for ChatGPT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i="1"/>
              <a:t>Generate a PlantUML component diagram for a microservices architecture of an e-commerce platform</a:t>
            </a:r>
            <a:r>
              <a:rPr lang="en-US" i="1" smtClean="0"/>
              <a:t>.</a:t>
            </a:r>
          </a:p>
          <a:p>
            <a:r>
              <a:rPr lang="en-US"/>
              <a:t>Review and Customize</a:t>
            </a:r>
            <a:endParaRPr lang="en-US" i="1"/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0769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Using AI to Select an Appropriate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199"/>
            <a:ext cx="10215770" cy="50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Case study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smtClean="0"/>
              <a:t> You </a:t>
            </a:r>
            <a:r>
              <a:rPr lang="en-US"/>
              <a:t>are assigned to design an </a:t>
            </a:r>
            <a:r>
              <a:rPr lang="en-US" b="1"/>
              <a:t>Online Food Delivery System</a:t>
            </a:r>
            <a:r>
              <a:rPr lang="en-US"/>
              <a:t> with the following requirements:</a:t>
            </a:r>
          </a:p>
          <a:p>
            <a:r>
              <a:rPr lang="en-US" b="1" smtClean="0"/>
              <a:t> </a:t>
            </a:r>
            <a:r>
              <a:rPr lang="en-US" b="1"/>
              <a:t>Functional Requirements:</a:t>
            </a:r>
          </a:p>
          <a:p>
            <a:pPr lvl="1"/>
            <a:r>
              <a:rPr lang="en-US"/>
              <a:t>Users can browse menus, place orders, and track orders in real time</a:t>
            </a:r>
          </a:p>
          <a:p>
            <a:pPr lvl="1"/>
            <a:r>
              <a:rPr lang="en-US"/>
              <a:t>Restaurants receive and prepare orders</a:t>
            </a:r>
          </a:p>
          <a:p>
            <a:pPr lvl="1"/>
            <a:r>
              <a:rPr lang="en-US"/>
              <a:t>Delivery drivers accept delivery tasks and update status</a:t>
            </a:r>
          </a:p>
          <a:p>
            <a:pPr lvl="1"/>
            <a:r>
              <a:rPr lang="en-US"/>
              <a:t>The system sends live order status updates to users</a:t>
            </a:r>
          </a:p>
          <a:p>
            <a:r>
              <a:rPr lang="en-US" b="1" smtClean="0"/>
              <a:t>Non-Functional </a:t>
            </a:r>
            <a:r>
              <a:rPr lang="en-US" b="1"/>
              <a:t>Requirements:</a:t>
            </a:r>
          </a:p>
          <a:p>
            <a:pPr lvl="1"/>
            <a:r>
              <a:rPr lang="en-US"/>
              <a:t>The system must handle thousands of concurrent orders</a:t>
            </a:r>
          </a:p>
          <a:p>
            <a:pPr lvl="1"/>
            <a:r>
              <a:rPr lang="en-US"/>
              <a:t>Real-time response is required (order tracking)</a:t>
            </a:r>
          </a:p>
          <a:p>
            <a:pPr lvl="1"/>
            <a:r>
              <a:rPr lang="en-US" smtClean="0"/>
              <a:t>The </a:t>
            </a:r>
            <a:r>
              <a:rPr lang="en-US"/>
              <a:t>system must be scalable to support multiple restaurants and regions</a:t>
            </a:r>
          </a:p>
          <a:p>
            <a:pPr lvl="1"/>
            <a:r>
              <a:rPr lang="en-US"/>
              <a:t>High reliability between loosely coupled components (delivery, payment, etc.)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Using AI to Select an Appropriate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Use AI (e.g., ChatGPT)</a:t>
            </a:r>
            <a:r>
              <a:rPr lang="en-US"/>
              <a:t> to recommend a </a:t>
            </a:r>
            <a:r>
              <a:rPr lang="en-US" b="1"/>
              <a:t>suitable software architecture</a:t>
            </a:r>
            <a:r>
              <a:rPr lang="en-US"/>
              <a:t> for the system</a:t>
            </a:r>
          </a:p>
          <a:p>
            <a:r>
              <a:rPr lang="en-US"/>
              <a:t>Explain why that architecture is appropriate</a:t>
            </a:r>
          </a:p>
          <a:p>
            <a:r>
              <a:rPr lang="en-US"/>
              <a:t>Ask the AI to </a:t>
            </a:r>
            <a:r>
              <a:rPr lang="en-US" b="1"/>
              <a:t>compare at least two architectures</a:t>
            </a:r>
            <a:r>
              <a:rPr lang="en-US"/>
              <a:t> (e.g., Microservices vs Layered)</a:t>
            </a:r>
          </a:p>
          <a:p>
            <a:r>
              <a:rPr lang="en-US"/>
              <a:t>Request a </a:t>
            </a:r>
            <a:r>
              <a:rPr lang="en-US" b="1"/>
              <a:t>PlantUML Component Diagram</a:t>
            </a:r>
            <a:r>
              <a:rPr lang="en-US"/>
              <a:t> for the recommended architecture</a:t>
            </a:r>
          </a:p>
          <a:p>
            <a:r>
              <a:rPr lang="en-US"/>
              <a:t>Identify and suggest appropriate </a:t>
            </a:r>
            <a:r>
              <a:rPr lang="en-US" b="1"/>
              <a:t>Design Patterns</a:t>
            </a:r>
            <a:r>
              <a:rPr lang="en-US"/>
              <a:t> for key components (e.g., payment, notification, delivery assignment)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Conclusion</a:t>
            </a:r>
            <a:endParaRPr lang="en-US" b="1"/>
          </a:p>
          <a:p>
            <a:r>
              <a:rPr lang="en-US"/>
              <a:t>AI is a supportive assistant, not a replacement for the designer</a:t>
            </a:r>
          </a:p>
          <a:p>
            <a:r>
              <a:rPr lang="en-US"/>
              <a:t>AI outputs need validation and refinement</a:t>
            </a:r>
          </a:p>
          <a:p>
            <a:r>
              <a:rPr lang="en-US"/>
              <a:t>Integrating AI helps students think more systematically and work more efficiently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Objective</a:t>
            </a:r>
            <a:r>
              <a:rPr lang="en-US" sz="2800"/>
              <a:t>: Guide students in using AI tools to support software system design and select appropriate </a:t>
            </a:r>
            <a:r>
              <a:rPr lang="en-US" sz="2800" smtClean="0"/>
              <a:t>architecture.</a:t>
            </a:r>
            <a:endParaRPr lang="en-US" sz="2800"/>
          </a:p>
          <a:p>
            <a:r>
              <a:rPr lang="en-US" sz="2800" b="1"/>
              <a:t>Key Tools</a:t>
            </a:r>
            <a:r>
              <a:rPr lang="en-US" sz="2800"/>
              <a:t>: ChatGPT, GitHub Copilot, PlantUML</a:t>
            </a:r>
          </a:p>
          <a:p>
            <a:r>
              <a:rPr lang="en-US" sz="2800" b="1"/>
              <a:t>Related CLOs</a:t>
            </a:r>
            <a:r>
              <a:rPr lang="en-US" sz="2800"/>
              <a:t>: CLO3, CLO4, CLO6</a:t>
            </a:r>
          </a:p>
          <a:p>
            <a:endParaRPr lang="en-US" sz="25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Tools</a:t>
            </a:r>
            <a:r>
              <a:rPr lang="en-US"/>
              <a:t>: ChatGPT</a:t>
            </a:r>
            <a:r>
              <a:rPr lang="en-US" smtClean="0"/>
              <a:t>,</a:t>
            </a:r>
            <a:r>
              <a:rPr lang="en-US"/>
              <a:t> </a:t>
            </a:r>
            <a:r>
              <a:rPr lang="en-US" smtClean="0"/>
              <a:t>PlantUML, </a:t>
            </a:r>
            <a:r>
              <a:rPr lang="en-US"/>
              <a:t>GitHub </a:t>
            </a:r>
            <a:r>
              <a:rPr lang="en-US" smtClean="0"/>
              <a:t>Copilot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ChatGPT 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://chatgpt.com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/>
              <a:t>PlantUML: </a:t>
            </a:r>
            <a:r>
              <a:rPr lang="en-US">
                <a:hlinkClick r:id="rId3"/>
              </a:rPr>
              <a:t>https://www.plantuml.com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/>
              <a:t>GitHub Copilot: </a:t>
            </a: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github.com/copilot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</a:t>
            </a:r>
            <a:r>
              <a:rPr lang="en-US"/>
              <a:t>Case Analysis and Modeling with </a:t>
            </a:r>
            <a:r>
              <a:rPr lang="en-US" smtClean="0"/>
              <a:t>AI (Support </a:t>
            </a:r>
            <a:r>
              <a:rPr lang="en-US" smtClean="0"/>
              <a:t>Session </a:t>
            </a:r>
            <a:r>
              <a:rPr lang="en-US" smtClean="0"/>
              <a:t>10)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ChatGPT</a:t>
            </a:r>
            <a:r>
              <a:rPr lang="en-US"/>
              <a:t>:</a:t>
            </a:r>
          </a:p>
          <a:p>
            <a:pPr lvl="1"/>
            <a:r>
              <a:rPr lang="en-US"/>
              <a:t>Ask for suggestions on Actors and main Use Cases from a system description</a:t>
            </a:r>
          </a:p>
          <a:p>
            <a:pPr lvl="1"/>
            <a:r>
              <a:rPr lang="en-US"/>
              <a:t>Generate Use Case descriptions (brief, main flow, alternate flow) from input requirements</a:t>
            </a:r>
          </a:p>
          <a:p>
            <a:pPr lvl="1"/>
            <a:r>
              <a:rPr lang="en-US"/>
              <a:t>Suggest functionality based on business-related keywords</a:t>
            </a:r>
          </a:p>
          <a:p>
            <a:r>
              <a:rPr lang="en-US" b="1"/>
              <a:t>PlantUML</a:t>
            </a:r>
            <a:r>
              <a:rPr lang="en-US"/>
              <a:t>:</a:t>
            </a:r>
          </a:p>
          <a:p>
            <a:pPr lvl="1"/>
            <a:r>
              <a:rPr lang="en-US"/>
              <a:t>Generate Use Case diagrams from text descriptions or ChatGPT outputs</a:t>
            </a:r>
          </a:p>
          <a:p>
            <a:r>
              <a:rPr lang="en-US" b="1"/>
              <a:t>Demo (illustrative slide)</a:t>
            </a:r>
            <a:r>
              <a:rPr lang="en-US"/>
              <a:t>:</a:t>
            </a:r>
          </a:p>
          <a:p>
            <a:pPr lvl="1"/>
            <a:r>
              <a:rPr lang="en-US"/>
              <a:t>Input: “Library management system with functions: borrow/return books, log in, search for books...”</a:t>
            </a:r>
          </a:p>
          <a:p>
            <a:pPr lvl="1"/>
            <a:r>
              <a:rPr lang="en-US"/>
              <a:t>Output: Use Case Diagram generated using PlantUML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Use Case Analysis </a:t>
            </a:r>
            <a:r>
              <a:rPr lang="en-US" sz="3200"/>
              <a:t>and Modeling with AI</a:t>
            </a:r>
            <a:endParaRPr 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9687-0592-4A37-92FA-1A268A37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10096500" cy="4581940"/>
          </a:xfrm>
        </p:spPr>
        <p:txBody>
          <a:bodyPr>
            <a:normAutofit/>
          </a:bodyPr>
          <a:lstStyle/>
          <a:p>
            <a:pPr marL="60325" lvl="1" indent="0">
              <a:buNone/>
            </a:pPr>
            <a:r>
              <a:rPr lang="en-US" sz="1900" b="1" smtClean="0">
                <a:latin typeface="Arial" panose="020B0604020202020204" pitchFamily="34" charset="0"/>
              </a:rPr>
              <a:t>Sample </a:t>
            </a:r>
            <a:r>
              <a:rPr lang="en-US" sz="1900" b="1">
                <a:latin typeface="Arial" panose="020B0604020202020204" pitchFamily="34" charset="0"/>
              </a:rPr>
              <a:t>Prompt for ChatGPT</a:t>
            </a:r>
            <a:r>
              <a:rPr lang="en-US" sz="1900" b="1" smtClean="0"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900" i="1" smtClean="0"/>
              <a:t>Prompt 1: “As </a:t>
            </a:r>
            <a:r>
              <a:rPr lang="en-US" sz="1900" i="1"/>
              <a:t>a software system designer, I need to design a library management system with the following </a:t>
            </a:r>
            <a:r>
              <a:rPr lang="en-US" sz="1900" i="1" smtClean="0"/>
              <a:t>functionalities:</a:t>
            </a:r>
          </a:p>
          <a:p>
            <a:pPr>
              <a:buFontTx/>
              <a:buChar char="-"/>
            </a:pPr>
            <a:r>
              <a:rPr lang="en-US" sz="1900" i="1" smtClean="0"/>
              <a:t>Users </a:t>
            </a:r>
            <a:r>
              <a:rPr lang="en-US" sz="1900" i="1"/>
              <a:t>can log in, search for books, borrow, and return </a:t>
            </a:r>
            <a:r>
              <a:rPr lang="en-US" sz="1900" i="1" smtClean="0"/>
              <a:t>them</a:t>
            </a:r>
          </a:p>
          <a:p>
            <a:pPr>
              <a:buFontTx/>
              <a:buChar char="-"/>
            </a:pPr>
            <a:r>
              <a:rPr lang="en-US" sz="1900" i="1" smtClean="0"/>
              <a:t>Librarians </a:t>
            </a:r>
            <a:r>
              <a:rPr lang="en-US" sz="1900" i="1"/>
              <a:t>can manage books and user </a:t>
            </a:r>
            <a:r>
              <a:rPr lang="en-US" sz="1900" i="1" smtClean="0"/>
              <a:t>accounts</a:t>
            </a:r>
          </a:p>
          <a:p>
            <a:pPr marL="0" indent="0">
              <a:buNone/>
            </a:pPr>
            <a:r>
              <a:rPr lang="en-US" sz="1900" i="1" smtClean="0"/>
              <a:t>Please </a:t>
            </a:r>
            <a:r>
              <a:rPr lang="en-US" sz="1900" i="1"/>
              <a:t>help identify the Actors and major Use Cases</a:t>
            </a:r>
            <a:r>
              <a:rPr lang="en-US" sz="1900" i="1" smtClean="0"/>
              <a:t>.”</a:t>
            </a:r>
          </a:p>
          <a:p>
            <a:pPr marL="0" indent="0">
              <a:buNone/>
            </a:pPr>
            <a:r>
              <a:rPr lang="en-US" sz="1900" i="1" smtClean="0"/>
              <a:t>	</a:t>
            </a:r>
            <a:r>
              <a:rPr lang="en-US" sz="1900" i="1" smtClean="0">
                <a:solidFill>
                  <a:srgbClr val="0070C0"/>
                </a:solidFill>
              </a:rPr>
              <a:t>=&gt; </a:t>
            </a:r>
            <a:r>
              <a:rPr lang="en-US" sz="1800">
                <a:solidFill>
                  <a:srgbClr val="0070C0"/>
                </a:solidFill>
              </a:rPr>
              <a:t>Let students explain the rationale behind the identified actors and use cases.</a:t>
            </a:r>
            <a:endParaRPr lang="en-US" sz="1900" i="1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i="1"/>
              <a:t>Prompt </a:t>
            </a:r>
            <a:r>
              <a:rPr lang="en-US" sz="1800" i="1" smtClean="0"/>
              <a:t>2:</a:t>
            </a:r>
            <a:r>
              <a:rPr lang="en-US" sz="1800" smtClean="0"/>
              <a:t>  Write </a:t>
            </a:r>
            <a:r>
              <a:rPr lang="en-US" sz="1800"/>
              <a:t>PlantUML code for all the proposed Use Cases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70C0"/>
                </a:solidFill>
              </a:rPr>
              <a:t>	Copy </a:t>
            </a:r>
            <a:r>
              <a:rPr lang="en-US" sz="1800">
                <a:solidFill>
                  <a:srgbClr val="0070C0"/>
                </a:solidFill>
              </a:rPr>
              <a:t>the result and paste it into PlantUML to generate the diagram.</a:t>
            </a:r>
            <a:endParaRPr lang="en-US" sz="1900" i="1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900" i="1"/>
          </a:p>
          <a:p>
            <a:pPr marL="457200" lvl="1" indent="0">
              <a:buNone/>
            </a:pPr>
            <a:endParaRPr lang="en-US" altLang="en-US" sz="2000" b="1">
              <a:latin typeface="Arial" panose="020B0604020202020204" pitchFamily="34" charset="0"/>
            </a:endParaRPr>
          </a:p>
          <a:p>
            <a:pPr lvl="1"/>
            <a:endParaRPr lang="en-US" altLang="en-US" b="1">
              <a:latin typeface="Arial" panose="020B0604020202020204" pitchFamily="34" charset="0"/>
            </a:endParaRPr>
          </a:p>
          <a:p>
            <a:pPr lvl="1"/>
            <a:endParaRPr lang="en-US" smtClean="0"/>
          </a:p>
          <a:p>
            <a:endParaRPr lang="en-US"/>
          </a:p>
          <a:p>
            <a:pPr marL="457200" lvl="1" indent="0"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Analysis and Modeling with AI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564" y="1441173"/>
            <a:ext cx="76370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0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AI-Supported </a:t>
            </a:r>
            <a:r>
              <a:rPr lang="en-US" smtClean="0"/>
              <a:t>System </a:t>
            </a:r>
            <a:r>
              <a:rPr lang="en-US"/>
              <a:t>Design.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ChatGPT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Suggest </a:t>
            </a:r>
            <a:r>
              <a:rPr lang="en-US"/>
              <a:t>architectural structure based on style (Layered, MVC, Microservice, etc</a:t>
            </a:r>
            <a:r>
              <a:rPr lang="en-US" smtClean="0"/>
              <a:t>.)</a:t>
            </a:r>
          </a:p>
          <a:p>
            <a:pPr lvl="1"/>
            <a:r>
              <a:rPr lang="en-US" smtClean="0"/>
              <a:t>Generate </a:t>
            </a:r>
            <a:r>
              <a:rPr lang="en-US"/>
              <a:t>block-based system descriptions (Component Diagram, Deployment Diagram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Assist </a:t>
            </a:r>
            <a:r>
              <a:rPr lang="en-US"/>
              <a:t>in analyzing trade-offs between different architectural styles</a:t>
            </a:r>
          </a:p>
          <a:p>
            <a:r>
              <a:rPr lang="en-US" b="1"/>
              <a:t>PlantUML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Quickly </a:t>
            </a:r>
            <a:r>
              <a:rPr lang="en-US"/>
              <a:t>draw architecture diagrams (Component, Deployment)</a:t>
            </a:r>
          </a:p>
          <a:p>
            <a:r>
              <a:rPr lang="en-US" b="1"/>
              <a:t>Copilot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Generate </a:t>
            </a:r>
            <a:r>
              <a:rPr lang="en-US"/>
              <a:t>code templates for architectural </a:t>
            </a:r>
            <a:r>
              <a:rPr lang="en-US" smtClean="0"/>
              <a:t>components</a:t>
            </a:r>
          </a:p>
          <a:p>
            <a:r>
              <a:rPr lang="en-US" b="1"/>
              <a:t>Demo</a:t>
            </a:r>
            <a:r>
              <a:rPr lang="en-US"/>
              <a:t>:</a:t>
            </a:r>
          </a:p>
          <a:p>
            <a:pPr lvl="1"/>
            <a:r>
              <a:rPr lang="en-US"/>
              <a:t>Input: </a:t>
            </a:r>
            <a:r>
              <a:rPr lang="en-US" smtClean="0"/>
              <a:t>“Design a Layered architecture for an online shopping system”</a:t>
            </a:r>
            <a:endParaRPr lang="en-US"/>
          </a:p>
          <a:p>
            <a:pPr lvl="1"/>
            <a:r>
              <a:rPr lang="en-US" smtClean="0"/>
              <a:t>Output: Component Diagram + description of architecture layers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AI-Supported System </a:t>
            </a:r>
            <a:r>
              <a:rPr lang="en-US" smtClean="0"/>
              <a:t>Design</a:t>
            </a:r>
            <a:r>
              <a:rPr lang="en-US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800"/>
              </a:spcBef>
              <a:buNone/>
            </a:pPr>
            <a:r>
              <a:rPr lang="en-US" sz="1900" b="1">
                <a:latin typeface="Arial" panose="020B0604020202020204" pitchFamily="34" charset="0"/>
              </a:rPr>
              <a:t>Sample Prompt for ChatGPT</a:t>
            </a:r>
            <a:r>
              <a:rPr lang="en-US" sz="1900" b="1" smtClean="0">
                <a:latin typeface="Arial" panose="020B0604020202020204" pitchFamily="34" charset="0"/>
              </a:rPr>
              <a:t>:	</a:t>
            </a:r>
            <a:endParaRPr lang="en-US" sz="1900" b="1">
              <a:latin typeface="Arial" panose="020B0604020202020204" pitchFamily="34" charset="0"/>
            </a:endParaRPr>
          </a:p>
          <a:p>
            <a:pPr lvl="1"/>
            <a:r>
              <a:rPr lang="en-US" smtClean="0"/>
              <a:t>Help </a:t>
            </a:r>
            <a:r>
              <a:rPr lang="en-US"/>
              <a:t>me design a 3-layered architecture for an online shopping system.</a:t>
            </a:r>
          </a:p>
          <a:p>
            <a:pPr lvl="1"/>
            <a:r>
              <a:rPr lang="en-US"/>
              <a:t>Layers: Presentation, Business, Data Access.</a:t>
            </a:r>
          </a:p>
          <a:p>
            <a:pPr lvl="1"/>
            <a:r>
              <a:rPr lang="en-US"/>
              <a:t>List key components </a:t>
            </a:r>
            <a:r>
              <a:rPr lang="en-US" smtClean="0"/>
              <a:t>and </a:t>
            </a:r>
            <a:r>
              <a:rPr lang="en-US"/>
              <a:t>describe the role of each layer. Then generate a UML component </a:t>
            </a:r>
            <a:r>
              <a:rPr lang="en-US" smtClean="0"/>
              <a:t>diagram</a:t>
            </a:r>
            <a:r>
              <a:rPr lang="en-US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66" y="2990651"/>
            <a:ext cx="5047417" cy="3818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58" y="2990651"/>
            <a:ext cx="52072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AI-Supported System </a:t>
            </a:r>
            <a:r>
              <a:rPr lang="en-US" smtClean="0"/>
              <a:t>Design</a:t>
            </a:r>
            <a:r>
              <a:rPr lang="en-US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the PlantUML code to generate the diagram.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7" y="1918139"/>
            <a:ext cx="6061016" cy="4254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15" y="2313052"/>
            <a:ext cx="6577474" cy="39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7067</TotalTime>
  <Words>881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Applying AI in Software Architecture and Design</vt:lpstr>
      <vt:lpstr>INTRODUCTION</vt:lpstr>
      <vt:lpstr>Tools: ChatGPT, PlantUML, GitHub Copilot</vt:lpstr>
      <vt:lpstr>Use Case Analysis and Modeling with AI (Support Session 10)</vt:lpstr>
      <vt:lpstr>Use Case Analysis and Modeling with AI</vt:lpstr>
      <vt:lpstr>Use Case Analysis and Modeling with AI</vt:lpstr>
      <vt:lpstr>AI-Supported System Design.</vt:lpstr>
      <vt:lpstr>AI-Supported System Design.</vt:lpstr>
      <vt:lpstr>AI-Supported System Design.</vt:lpstr>
      <vt:lpstr>AI-Supported System Design.</vt:lpstr>
      <vt:lpstr>AI Suggestions for Design Patterns</vt:lpstr>
      <vt:lpstr>AI Suggestions for Design Patterns</vt:lpstr>
      <vt:lpstr>AI Suggestions for Design Patterns</vt:lpstr>
      <vt:lpstr>AI Suggestions for Design Patterns</vt:lpstr>
      <vt:lpstr>Using AI to Select an Appropriate Architecture</vt:lpstr>
      <vt:lpstr>Using AI to Select an Appropriate Architecture</vt:lpstr>
      <vt:lpstr>Using AI to Select an Appropriate Architecture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Pham Ngoc Ha (FU HN)</dc:creator>
  <cp:lastModifiedBy>Admin</cp:lastModifiedBy>
  <cp:revision>528</cp:revision>
  <dcterms:created xsi:type="dcterms:W3CDTF">2021-08-24T09:33:39Z</dcterms:created>
  <dcterms:modified xsi:type="dcterms:W3CDTF">2025-04-29T07:32:28Z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