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sldIdLst>
    <p:sldId id="541" r:id="rId2"/>
    <p:sldId id="562" r:id="rId3"/>
    <p:sldId id="493"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9" r:id="rId21"/>
    <p:sldId id="632" r:id="rId22"/>
    <p:sldId id="630" r:id="rId23"/>
    <p:sldId id="633" r:id="rId24"/>
    <p:sldId id="634" r:id="rId25"/>
    <p:sldId id="631" r:id="rId26"/>
    <p:sldId id="4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53" autoAdjust="0"/>
  </p:normalViewPr>
  <p:slideViewPr>
    <p:cSldViewPr>
      <p:cViewPr varScale="1">
        <p:scale>
          <a:sx n="65" d="100"/>
          <a:sy n="65" d="100"/>
        </p:scale>
        <p:origin x="1452" y="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123106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229235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907749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1969688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4181857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757340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322725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184197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393396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err="1" smtClean="0"/>
              <a:t>developer.android.com</a:t>
            </a:r>
            <a:r>
              <a:rPr lang="en-US" dirty="0" smtClean="0"/>
              <a:t>/training/volley/</a:t>
            </a:r>
            <a:r>
              <a:rPr lang="en-US" dirty="0" err="1" smtClean="0"/>
              <a:t>index.html</a:t>
            </a:r>
            <a:endParaRPr lang="en-US" dirty="0" smtClean="0"/>
          </a:p>
          <a:p>
            <a:r>
              <a:rPr lang="en-US" dirty="0" smtClean="0"/>
              <a:t>http://</a:t>
            </a:r>
            <a:r>
              <a:rPr lang="en-US" dirty="0" err="1" smtClean="0"/>
              <a:t>www.androidhive.info</a:t>
            </a:r>
            <a:r>
              <a:rPr lang="en-US" dirty="0" smtClean="0"/>
              <a:t>/2014/05/android-working-with-volley-library-1/</a:t>
            </a:r>
          </a:p>
          <a:p>
            <a:r>
              <a:rPr lang="en-US" dirty="0" smtClean="0"/>
              <a:t>http://</a:t>
            </a:r>
            <a:r>
              <a:rPr lang="en-US" dirty="0" err="1" smtClean="0"/>
              <a:t>eitguide.com</a:t>
            </a:r>
            <a:r>
              <a:rPr lang="en-US" dirty="0" smtClean="0"/>
              <a:t>/</a:t>
            </a:r>
            <a:r>
              <a:rPr lang="en-US" dirty="0" err="1" smtClean="0"/>
              <a:t>thao</a:t>
            </a:r>
            <a:r>
              <a:rPr lang="en-US" dirty="0" smtClean="0"/>
              <a:t>-tac-</a:t>
            </a:r>
            <a:r>
              <a:rPr lang="en-US" dirty="0" err="1" smtClean="0"/>
              <a:t>voi</a:t>
            </a:r>
            <a:r>
              <a:rPr lang="en-US" dirty="0" smtClean="0"/>
              <a:t>-network-</a:t>
            </a:r>
            <a:r>
              <a:rPr lang="en-US" dirty="0" err="1" smtClean="0"/>
              <a:t>trong</a:t>
            </a:r>
            <a:r>
              <a:rPr lang="en-US" dirty="0" smtClean="0"/>
              <a:t>-android-</a:t>
            </a:r>
            <a:r>
              <a:rPr lang="en-US" dirty="0" err="1" smtClean="0"/>
              <a:t>su</a:t>
            </a:r>
            <a:r>
              <a:rPr lang="en-US" dirty="0" smtClean="0"/>
              <a:t>-dung-</a:t>
            </a:r>
            <a:r>
              <a:rPr lang="en-US" dirty="0" err="1" smtClean="0"/>
              <a:t>thu</a:t>
            </a:r>
            <a:r>
              <a:rPr lang="en-US" dirty="0" smtClean="0"/>
              <a:t>-</a:t>
            </a:r>
            <a:r>
              <a:rPr lang="en-US" dirty="0" err="1" smtClean="0"/>
              <a:t>vien</a:t>
            </a:r>
            <a:r>
              <a:rPr lang="en-US" dirty="0" smtClean="0"/>
              <a:t>-volley/</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966102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err="1" smtClean="0"/>
              <a:t>developer.android.com</a:t>
            </a:r>
            <a:r>
              <a:rPr lang="en-US" dirty="0" smtClean="0"/>
              <a:t>/training/volley/</a:t>
            </a:r>
            <a:r>
              <a:rPr lang="en-US" dirty="0" err="1" smtClean="0"/>
              <a:t>index.html</a:t>
            </a:r>
            <a:endParaRPr lang="en-US" dirty="0" smtClean="0"/>
          </a:p>
          <a:p>
            <a:r>
              <a:rPr lang="en-US" dirty="0" smtClean="0"/>
              <a:t>http://</a:t>
            </a:r>
            <a:r>
              <a:rPr lang="en-US" dirty="0" err="1" smtClean="0"/>
              <a:t>www.androidhive.info</a:t>
            </a:r>
            <a:r>
              <a:rPr lang="en-US" dirty="0" smtClean="0"/>
              <a:t>/2014/05/android-working-with-volley-library-1/</a:t>
            </a:r>
          </a:p>
          <a:p>
            <a:r>
              <a:rPr lang="en-US" dirty="0" smtClean="0"/>
              <a:t>http://</a:t>
            </a:r>
            <a:r>
              <a:rPr lang="en-US" dirty="0" err="1" smtClean="0"/>
              <a:t>eitguide.com</a:t>
            </a:r>
            <a:r>
              <a:rPr lang="en-US" dirty="0" smtClean="0"/>
              <a:t>/</a:t>
            </a:r>
            <a:r>
              <a:rPr lang="en-US" dirty="0" err="1" smtClean="0"/>
              <a:t>thao</a:t>
            </a:r>
            <a:r>
              <a:rPr lang="en-US" dirty="0" smtClean="0"/>
              <a:t>-tac-</a:t>
            </a:r>
            <a:r>
              <a:rPr lang="en-US" dirty="0" err="1" smtClean="0"/>
              <a:t>voi</a:t>
            </a:r>
            <a:r>
              <a:rPr lang="en-US" dirty="0" smtClean="0"/>
              <a:t>-network-</a:t>
            </a:r>
            <a:r>
              <a:rPr lang="en-US" dirty="0" err="1" smtClean="0"/>
              <a:t>trong</a:t>
            </a:r>
            <a:r>
              <a:rPr lang="en-US" dirty="0" smtClean="0"/>
              <a:t>-android-</a:t>
            </a:r>
            <a:r>
              <a:rPr lang="en-US" dirty="0" err="1" smtClean="0"/>
              <a:t>su</a:t>
            </a:r>
            <a:r>
              <a:rPr lang="en-US" dirty="0" smtClean="0"/>
              <a:t>-dung-</a:t>
            </a:r>
            <a:r>
              <a:rPr lang="en-US" dirty="0" err="1" smtClean="0"/>
              <a:t>thu</a:t>
            </a:r>
            <a:r>
              <a:rPr lang="en-US" dirty="0" smtClean="0"/>
              <a:t>-</a:t>
            </a:r>
            <a:r>
              <a:rPr lang="en-US" dirty="0" err="1" smtClean="0"/>
              <a:t>vien</a:t>
            </a:r>
            <a:r>
              <a:rPr lang="en-US" dirty="0" smtClean="0"/>
              <a:t>-volley/</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375681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2724485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851429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3108064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4042410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err="1" smtClean="0"/>
              <a:t>medium.com</a:t>
            </a:r>
            <a:r>
              <a:rPr lang="en-US" dirty="0" smtClean="0"/>
              <a:t>/tai-</a:t>
            </a:r>
            <a:r>
              <a:rPr lang="en-US" dirty="0" err="1" smtClean="0"/>
              <a:t>nguyen</a:t>
            </a:r>
            <a:r>
              <a:rPr lang="en-US" smtClean="0"/>
              <a:t>/1-c%C3%A1c-th%C6%B0-vi%E1%BB%87n-c%E1%BA%A7n-bi%E1%BA%BFt-v%E1%BB%81-x%E1%BB%AD-l%C3%BD-networking-trong-l%E1%BA%ADp-tr%C3%ACnh-android-f557146821e8#.9qh4ph6yy</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3938112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26</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561869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34332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229456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372443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2858026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129062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2774019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a:bodyPr>
          <a:lstStyle/>
          <a:p>
            <a:r>
              <a:rPr lang="en-US" sz="3600" dirty="0" err="1" smtClean="0"/>
              <a:t>Bài</a:t>
            </a:r>
            <a:r>
              <a:rPr lang="en-US" sz="3600" dirty="0" smtClean="0"/>
              <a:t> 3</a:t>
            </a:r>
            <a:r>
              <a:rPr lang="en-US" sz="3600" dirty="0"/>
              <a:t>: </a:t>
            </a:r>
            <a:r>
              <a:rPr lang="en-US" sz="3600" dirty="0" err="1"/>
              <a:t>JSON</a:t>
            </a:r>
            <a:r>
              <a:rPr lang="en-US" sz="3600" dirty="0"/>
              <a:t> Parser</a:t>
            </a:r>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JSON</a:t>
            </a:r>
            <a:r>
              <a:rPr lang="en-US" dirty="0" smtClean="0"/>
              <a:t> PARSER</a:t>
            </a:r>
            <a:endParaRPr lang="en-US" dirty="0"/>
          </a:p>
        </p:txBody>
      </p:sp>
      <p:sp>
        <p:nvSpPr>
          <p:cNvPr id="3" name="Content Placeholder 2"/>
          <p:cNvSpPr>
            <a:spLocks noGrp="1"/>
          </p:cNvSpPr>
          <p:nvPr>
            <p:ph idx="1"/>
          </p:nvPr>
        </p:nvSpPr>
        <p:spPr>
          <a:xfrm>
            <a:off x="155575" y="990600"/>
            <a:ext cx="8988425" cy="5334000"/>
          </a:xfrm>
        </p:spPr>
        <p:txBody>
          <a:bodyPr>
            <a:normAutofit fontScale="85000" lnSpcReduction="10000"/>
          </a:bodyPr>
          <a:lstStyle/>
          <a:p>
            <a:pPr>
              <a:spcBef>
                <a:spcPts val="2400"/>
              </a:spcBef>
              <a:buFont typeface="Wingdings" panose="05000000000000000000" pitchFamily="2" charset="2"/>
              <a:buChar char="ü"/>
            </a:pPr>
            <a:r>
              <a:rPr lang="vi-VN" sz="2400" dirty="0"/>
              <a:t>Lấy mảng</a:t>
            </a:r>
          </a:p>
          <a:p>
            <a:pPr marL="0" indent="0">
              <a:spcBef>
                <a:spcPts val="2400"/>
              </a:spcBef>
              <a:buNone/>
            </a:pPr>
            <a:r>
              <a:rPr lang="vi-VN" sz="2400" b="1" dirty="0">
                <a:solidFill>
                  <a:srgbClr val="0000FF"/>
                </a:solidFill>
              </a:rPr>
              <a:t>JSONArray jsonarray=jsonobject.getJSONArray(“ARRAYNAME”);</a:t>
            </a:r>
          </a:p>
          <a:p>
            <a:pPr>
              <a:spcBef>
                <a:spcPts val="2400"/>
              </a:spcBef>
              <a:buFont typeface="Wingdings" panose="05000000000000000000" pitchFamily="2" charset="2"/>
              <a:buChar char="ü"/>
            </a:pPr>
            <a:r>
              <a:rPr lang="vi-VN" sz="2400" dirty="0"/>
              <a:t>Lấy Item từ mảng</a:t>
            </a:r>
          </a:p>
          <a:p>
            <a:pPr marL="0" indent="0">
              <a:spcBef>
                <a:spcPts val="2400"/>
              </a:spcBef>
              <a:buNone/>
            </a:pPr>
            <a:r>
              <a:rPr lang="vi-VN" sz="2400" b="1" dirty="0">
                <a:solidFill>
                  <a:srgbClr val="0000FF"/>
                </a:solidFill>
              </a:rPr>
              <a:t>for(int i=0 ; i&lt;jsonarray.length( ) ; i++) </a:t>
            </a:r>
          </a:p>
          <a:p>
            <a:pPr marL="0" indent="0">
              <a:spcBef>
                <a:spcPts val="2400"/>
              </a:spcBef>
              <a:buNone/>
            </a:pPr>
            <a:r>
              <a:rPr lang="vi-VN" sz="2400" b="1" dirty="0">
                <a:solidFill>
                  <a:srgbClr val="0000FF"/>
                </a:solidFill>
              </a:rPr>
              <a:t>{</a:t>
            </a:r>
          </a:p>
          <a:p>
            <a:pPr marL="0" indent="0">
              <a:spcBef>
                <a:spcPts val="2400"/>
              </a:spcBef>
              <a:buNone/>
            </a:pPr>
            <a:r>
              <a:rPr lang="en-US" sz="2400" b="1" dirty="0" smtClean="0">
                <a:solidFill>
                  <a:srgbClr val="0000FF"/>
                </a:solidFill>
              </a:rPr>
              <a:t>	</a:t>
            </a:r>
            <a:r>
              <a:rPr lang="vi-VN" sz="2400" b="1" dirty="0" smtClean="0">
                <a:solidFill>
                  <a:srgbClr val="0000FF"/>
                </a:solidFill>
              </a:rPr>
              <a:t>JSONObject </a:t>
            </a:r>
            <a:r>
              <a:rPr lang="vi-VN" sz="2400" b="1" dirty="0">
                <a:solidFill>
                  <a:srgbClr val="0000FF"/>
                </a:solidFill>
              </a:rPr>
              <a:t>oneobject=jsonarray.getJSONObject(i);</a:t>
            </a:r>
          </a:p>
          <a:p>
            <a:pPr marL="0" indent="0">
              <a:spcBef>
                <a:spcPts val="2400"/>
              </a:spcBef>
              <a:buNone/>
            </a:pPr>
            <a:r>
              <a:rPr lang="en-US" sz="2400" b="1" dirty="0" smtClean="0">
                <a:solidFill>
                  <a:srgbClr val="0000FF"/>
                </a:solidFill>
              </a:rPr>
              <a:t>	</a:t>
            </a:r>
            <a:r>
              <a:rPr lang="vi-VN" sz="2400" b="1" dirty="0" smtClean="0">
                <a:solidFill>
                  <a:srgbClr val="0000FF"/>
                </a:solidFill>
              </a:rPr>
              <a:t>String </a:t>
            </a:r>
            <a:r>
              <a:rPr lang="vi-VN" sz="2400" b="1" dirty="0">
                <a:solidFill>
                  <a:srgbClr val="0000FF"/>
                </a:solidFill>
              </a:rPr>
              <a:t>item1=oneobject.getString(“STRINGNAMEINARRAY”);</a:t>
            </a:r>
          </a:p>
          <a:p>
            <a:pPr marL="0" indent="0">
              <a:spcBef>
                <a:spcPts val="2400"/>
              </a:spcBef>
              <a:buNone/>
            </a:pPr>
            <a:r>
              <a:rPr lang="en-US" sz="2400" b="1" dirty="0" smtClean="0">
                <a:solidFill>
                  <a:srgbClr val="0000FF"/>
                </a:solidFill>
              </a:rPr>
              <a:t>	</a:t>
            </a:r>
            <a:r>
              <a:rPr lang="vi-VN" sz="2400" b="1" dirty="0" smtClean="0">
                <a:solidFill>
                  <a:srgbClr val="0000FF"/>
                </a:solidFill>
              </a:rPr>
              <a:t>String </a:t>
            </a:r>
            <a:r>
              <a:rPr lang="vi-VN" sz="2400" b="1" dirty="0">
                <a:solidFill>
                  <a:srgbClr val="0000FF"/>
                </a:solidFill>
              </a:rPr>
              <a:t>item1=oneobject.getString(“STRINGNAMEINARRAY”);</a:t>
            </a:r>
          </a:p>
          <a:p>
            <a:pPr marL="0" indent="0">
              <a:spcBef>
                <a:spcPts val="2400"/>
              </a:spcBef>
              <a:buNone/>
            </a:pPr>
            <a:r>
              <a:rPr lang="vi-VN" sz="2400" b="1" dirty="0">
                <a:solidFill>
                  <a:srgbClr val="0000FF"/>
                </a:solidFill>
              </a:rPr>
              <a:t>}</a:t>
            </a:r>
            <a:endParaRPr lang="en-US" sz="2400" b="1" dirty="0">
              <a:solidFill>
                <a:srgbClr val="0000FF"/>
              </a:solidFill>
            </a:endParaRPr>
          </a:p>
        </p:txBody>
      </p:sp>
    </p:spTree>
    <p:extLst>
      <p:ext uri="{BB962C8B-B14F-4D97-AF65-F5344CB8AC3E}">
        <p14:creationId xmlns:p14="http://schemas.microsoft.com/office/powerpoint/2010/main" val="166974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sp>
        <p:nvSpPr>
          <p:cNvPr id="3" name="Content Placeholder 2"/>
          <p:cNvSpPr>
            <a:spLocks noGrp="1"/>
          </p:cNvSpPr>
          <p:nvPr>
            <p:ph idx="1"/>
          </p:nvPr>
        </p:nvSpPr>
        <p:spPr>
          <a:xfrm>
            <a:off x="460375" y="990600"/>
            <a:ext cx="8226425" cy="5334000"/>
          </a:xfrm>
        </p:spPr>
        <p:txBody>
          <a:bodyPr>
            <a:normAutofit/>
          </a:bodyPr>
          <a:lstStyle/>
          <a:p>
            <a:pPr marL="0" indent="0">
              <a:spcBef>
                <a:spcPts val="2400"/>
              </a:spcBef>
              <a:buNone/>
            </a:pPr>
            <a:r>
              <a:rPr lang="vi-VN" sz="2400" dirty="0"/>
              <a:t>JSON cũng giống như là XML nên cũng có thể dùng thao tác làm việc với HTTP để đọc </a:t>
            </a:r>
            <a:r>
              <a:rPr lang="vi-VN" sz="2400" dirty="0" smtClean="0"/>
              <a:t>dữ </a:t>
            </a:r>
            <a:r>
              <a:rPr lang="vi-VN" sz="2400" dirty="0"/>
              <a:t>liệu từ server </a:t>
            </a:r>
            <a:r>
              <a:rPr lang="vi-VN" sz="2400" dirty="0" smtClean="0"/>
              <a:t>xuống</a:t>
            </a:r>
            <a:r>
              <a:rPr lang="en-US" sz="2400" dirty="0" smtClean="0"/>
              <a:t>, </a:t>
            </a:r>
            <a:r>
              <a:rPr lang="en-US" sz="2400" dirty="0"/>
              <a:t>s</a:t>
            </a:r>
            <a:r>
              <a:rPr lang="vi-VN" sz="2400" dirty="0" smtClean="0"/>
              <a:t>au </a:t>
            </a:r>
            <a:r>
              <a:rPr lang="vi-VN" sz="2400" dirty="0"/>
              <a:t>khi đọc xong ta sẽ phân tích </a:t>
            </a:r>
            <a:r>
              <a:rPr lang="vi-VN" sz="2400" dirty="0" smtClean="0"/>
              <a:t>JSON</a:t>
            </a:r>
            <a:r>
              <a:rPr lang="en-US" sz="2400" dirty="0" smtClean="0"/>
              <a:t>.</a:t>
            </a:r>
          </a:p>
          <a:p>
            <a:pPr>
              <a:spcBef>
                <a:spcPts val="2400"/>
              </a:spcBef>
              <a:buFont typeface="Wingdings" panose="05000000000000000000" pitchFamily="2" charset="2"/>
              <a:buChar char="ü"/>
            </a:pPr>
            <a:r>
              <a:rPr lang="en-US" sz="2400" dirty="0" err="1" smtClean="0"/>
              <a:t>Lấy</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từ</a:t>
            </a:r>
            <a:r>
              <a:rPr lang="en-US" sz="2400" dirty="0" smtClean="0"/>
              <a:t> server </a:t>
            </a:r>
            <a:r>
              <a:rPr lang="en-US" sz="2400" dirty="0" err="1" smtClean="0"/>
              <a:t>với</a:t>
            </a:r>
            <a:r>
              <a:rPr lang="en-US" sz="2400" dirty="0" smtClean="0"/>
              <a:t> Http</a:t>
            </a:r>
            <a:endParaRPr lang="vi-VN" sz="2400" dirty="0"/>
          </a:p>
        </p:txBody>
      </p:sp>
      <p:pic>
        <p:nvPicPr>
          <p:cNvPr id="2" name="Picture 1"/>
          <p:cNvPicPr>
            <a:picLocks noChangeAspect="1"/>
          </p:cNvPicPr>
          <p:nvPr/>
        </p:nvPicPr>
        <p:blipFill>
          <a:blip r:embed="rId3"/>
          <a:stretch>
            <a:fillRect/>
          </a:stretch>
        </p:blipFill>
        <p:spPr>
          <a:xfrm>
            <a:off x="799919" y="2971800"/>
            <a:ext cx="7890194" cy="2971800"/>
          </a:xfrm>
          <a:prstGeom prst="rect">
            <a:avLst/>
          </a:prstGeom>
        </p:spPr>
      </p:pic>
    </p:spTree>
    <p:extLst>
      <p:ext uri="{BB962C8B-B14F-4D97-AF65-F5344CB8AC3E}">
        <p14:creationId xmlns:p14="http://schemas.microsoft.com/office/powerpoint/2010/main" val="2566139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sp>
        <p:nvSpPr>
          <p:cNvPr id="3" name="Content Placeholder 2"/>
          <p:cNvSpPr>
            <a:spLocks noGrp="1"/>
          </p:cNvSpPr>
          <p:nvPr>
            <p:ph idx="1"/>
          </p:nvPr>
        </p:nvSpPr>
        <p:spPr>
          <a:xfrm>
            <a:off x="460375" y="990600"/>
            <a:ext cx="8226425" cy="5334000"/>
          </a:xfrm>
        </p:spPr>
        <p:txBody>
          <a:bodyPr>
            <a:normAutofit/>
          </a:bodyPr>
          <a:lstStyle/>
          <a:p>
            <a:pPr marL="0" indent="0">
              <a:spcBef>
                <a:spcPts val="2400"/>
              </a:spcBef>
              <a:buNone/>
            </a:pPr>
            <a:r>
              <a:rPr lang="en-US" sz="2400" dirty="0" smtClean="0"/>
              <a:t>G</a:t>
            </a:r>
            <a:r>
              <a:rPr lang="vi-VN" sz="2400" dirty="0" smtClean="0"/>
              <a:t>et </a:t>
            </a:r>
            <a:r>
              <a:rPr lang="vi-VN" sz="2400" dirty="0"/>
              <a:t>file JSON từ phía server và </a:t>
            </a:r>
            <a:r>
              <a:rPr lang="vi-VN" sz="2400" dirty="0" smtClean="0"/>
              <a:t>đổ </a:t>
            </a:r>
            <a:r>
              <a:rPr lang="vi-VN" sz="2400" dirty="0"/>
              <a:t>dữ liệu lên </a:t>
            </a:r>
            <a:r>
              <a:rPr lang="vi-VN" sz="2400" dirty="0" smtClean="0"/>
              <a:t>view</a:t>
            </a:r>
            <a:endParaRPr lang="vi-VN" sz="2400" dirty="0"/>
          </a:p>
        </p:txBody>
      </p:sp>
      <p:pic>
        <p:nvPicPr>
          <p:cNvPr id="4" name="Picture 3"/>
          <p:cNvPicPr>
            <a:picLocks noChangeAspect="1"/>
          </p:cNvPicPr>
          <p:nvPr/>
        </p:nvPicPr>
        <p:blipFill>
          <a:blip r:embed="rId3"/>
          <a:stretch>
            <a:fillRect/>
          </a:stretch>
        </p:blipFill>
        <p:spPr>
          <a:xfrm>
            <a:off x="685800" y="1371599"/>
            <a:ext cx="7239000" cy="5052725"/>
          </a:xfrm>
          <a:prstGeom prst="rect">
            <a:avLst/>
          </a:prstGeom>
        </p:spPr>
      </p:pic>
    </p:spTree>
    <p:extLst>
      <p:ext uri="{BB962C8B-B14F-4D97-AF65-F5344CB8AC3E}">
        <p14:creationId xmlns:p14="http://schemas.microsoft.com/office/powerpoint/2010/main" val="4261436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pic>
        <p:nvPicPr>
          <p:cNvPr id="6" name="Picture 5"/>
          <p:cNvPicPr>
            <a:picLocks noChangeAspect="1"/>
          </p:cNvPicPr>
          <p:nvPr/>
        </p:nvPicPr>
        <p:blipFill>
          <a:blip r:embed="rId3"/>
          <a:stretch>
            <a:fillRect/>
          </a:stretch>
        </p:blipFill>
        <p:spPr>
          <a:xfrm>
            <a:off x="838200" y="1160991"/>
            <a:ext cx="7152626" cy="4782609"/>
          </a:xfrm>
          <a:prstGeom prst="rect">
            <a:avLst/>
          </a:prstGeom>
        </p:spPr>
      </p:pic>
    </p:spTree>
    <p:extLst>
      <p:ext uri="{BB962C8B-B14F-4D97-AF65-F5344CB8AC3E}">
        <p14:creationId xmlns:p14="http://schemas.microsoft.com/office/powerpoint/2010/main" val="2646125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pic>
        <p:nvPicPr>
          <p:cNvPr id="2" name="Picture 1"/>
          <p:cNvPicPr>
            <a:picLocks noChangeAspect="1"/>
          </p:cNvPicPr>
          <p:nvPr/>
        </p:nvPicPr>
        <p:blipFill>
          <a:blip r:embed="rId3"/>
          <a:stretch>
            <a:fillRect/>
          </a:stretch>
        </p:blipFill>
        <p:spPr>
          <a:xfrm>
            <a:off x="1295400" y="960397"/>
            <a:ext cx="6248400" cy="5669003"/>
          </a:xfrm>
          <a:prstGeom prst="rect">
            <a:avLst/>
          </a:prstGeom>
        </p:spPr>
      </p:pic>
    </p:spTree>
    <p:extLst>
      <p:ext uri="{BB962C8B-B14F-4D97-AF65-F5344CB8AC3E}">
        <p14:creationId xmlns:p14="http://schemas.microsoft.com/office/powerpoint/2010/main" val="828955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pic>
        <p:nvPicPr>
          <p:cNvPr id="3" name="Picture 2"/>
          <p:cNvPicPr>
            <a:picLocks noChangeAspect="1"/>
          </p:cNvPicPr>
          <p:nvPr/>
        </p:nvPicPr>
        <p:blipFill>
          <a:blip r:embed="rId3"/>
          <a:stretch>
            <a:fillRect/>
          </a:stretch>
        </p:blipFill>
        <p:spPr>
          <a:xfrm>
            <a:off x="914400" y="1295400"/>
            <a:ext cx="7425936" cy="3962400"/>
          </a:xfrm>
          <a:prstGeom prst="rect">
            <a:avLst/>
          </a:prstGeom>
        </p:spPr>
      </p:pic>
    </p:spTree>
    <p:extLst>
      <p:ext uri="{BB962C8B-B14F-4D97-AF65-F5344CB8AC3E}">
        <p14:creationId xmlns:p14="http://schemas.microsoft.com/office/powerpoint/2010/main" val="253432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Lấy và parser dữ liệu JSON từ Server</a:t>
            </a:r>
          </a:p>
        </p:txBody>
      </p:sp>
      <p:sp>
        <p:nvSpPr>
          <p:cNvPr id="3" name="Content Placeholder 2"/>
          <p:cNvSpPr>
            <a:spLocks noGrp="1"/>
          </p:cNvSpPr>
          <p:nvPr>
            <p:ph idx="1"/>
          </p:nvPr>
        </p:nvSpPr>
        <p:spPr>
          <a:xfrm>
            <a:off x="460375" y="990600"/>
            <a:ext cx="8226425" cy="5334000"/>
          </a:xfrm>
        </p:spPr>
        <p:txBody>
          <a:bodyPr>
            <a:normAutofit/>
          </a:bodyPr>
          <a:lstStyle/>
          <a:p>
            <a:pPr marL="0" indent="0">
              <a:spcBef>
                <a:spcPts val="2400"/>
              </a:spcBef>
              <a:buNone/>
            </a:pPr>
            <a:r>
              <a:rPr lang="en-US" sz="2400" dirty="0" err="1" smtClean="0"/>
              <a:t>Gọi</a:t>
            </a:r>
            <a:r>
              <a:rPr lang="en-US" sz="2400" dirty="0" smtClean="0"/>
              <a:t> </a:t>
            </a:r>
            <a:r>
              <a:rPr lang="en-US" sz="2400" dirty="0" err="1" smtClean="0"/>
              <a:t>getContact</a:t>
            </a:r>
            <a:r>
              <a:rPr lang="en-US" sz="2400" dirty="0" smtClean="0"/>
              <a:t> </a:t>
            </a:r>
            <a:r>
              <a:rPr lang="en-US" sz="2400" dirty="0" err="1" smtClean="0"/>
              <a:t>trong</a:t>
            </a:r>
            <a:r>
              <a:rPr lang="en-US" sz="2400" dirty="0" smtClean="0"/>
              <a:t> </a:t>
            </a:r>
            <a:r>
              <a:rPr lang="en-US" sz="2400" dirty="0" err="1" smtClean="0"/>
              <a:t>MainActivity</a:t>
            </a:r>
            <a:endParaRPr lang="vi-VN" sz="2400" dirty="0"/>
          </a:p>
        </p:txBody>
      </p:sp>
      <p:pic>
        <p:nvPicPr>
          <p:cNvPr id="8" name="Picture 7"/>
          <p:cNvPicPr/>
          <p:nvPr/>
        </p:nvPicPr>
        <p:blipFill>
          <a:blip r:embed="rId3"/>
          <a:stretch>
            <a:fillRect/>
          </a:stretch>
        </p:blipFill>
        <p:spPr>
          <a:xfrm>
            <a:off x="1066800" y="2209800"/>
            <a:ext cx="6467475" cy="3638550"/>
          </a:xfrm>
          <a:prstGeom prst="rect">
            <a:avLst/>
          </a:prstGeom>
        </p:spPr>
      </p:pic>
    </p:spTree>
    <p:extLst>
      <p:ext uri="{BB962C8B-B14F-4D97-AF65-F5344CB8AC3E}">
        <p14:creationId xmlns:p14="http://schemas.microsoft.com/office/powerpoint/2010/main" val="3700871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304268" cy="369332"/>
          </a:xfrm>
          <a:prstGeom prst="rect">
            <a:avLst/>
          </a:prstGeom>
          <a:noFill/>
        </p:spPr>
        <p:txBody>
          <a:bodyPr wrap="none" rtlCol="0">
            <a:spAutoFit/>
          </a:bodyPr>
          <a:lstStyle/>
          <a:p>
            <a:r>
              <a:rPr lang="en-US" dirty="0" err="1" smtClean="0">
                <a:solidFill>
                  <a:schemeClr val="bg1"/>
                </a:solidFill>
              </a:rPr>
              <a:t>JSON</a:t>
            </a:r>
            <a:r>
              <a:rPr lang="en-US" dirty="0" smtClean="0">
                <a:solidFill>
                  <a:schemeClr val="bg1"/>
                </a:solidFill>
              </a:rPr>
              <a:t> Parser</a:t>
            </a:r>
            <a:endParaRPr lang="en-US" dirty="0">
              <a:solidFill>
                <a:schemeClr val="bg1"/>
              </a:solidFill>
            </a:endParaRPr>
          </a:p>
        </p:txBody>
      </p:sp>
    </p:spTree>
    <p:extLst>
      <p:ext uri="{BB962C8B-B14F-4D97-AF65-F5344CB8AC3E}">
        <p14:creationId xmlns:p14="http://schemas.microsoft.com/office/powerpoint/2010/main" val="1329823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vi-VN" dirty="0" smtClean="0"/>
              <a:t>Volley</a:t>
            </a:r>
            <a:endParaRPr lang="vi-VN" dirty="0"/>
          </a:p>
        </p:txBody>
      </p:sp>
      <p:sp>
        <p:nvSpPr>
          <p:cNvPr id="3" name="Content Placeholder 2"/>
          <p:cNvSpPr>
            <a:spLocks noGrp="1"/>
          </p:cNvSpPr>
          <p:nvPr>
            <p:ph idx="1"/>
          </p:nvPr>
        </p:nvSpPr>
        <p:spPr>
          <a:xfrm>
            <a:off x="460375" y="990600"/>
            <a:ext cx="8226425" cy="5334000"/>
          </a:xfrm>
        </p:spPr>
        <p:txBody>
          <a:bodyPr>
            <a:normAutofit/>
          </a:bodyPr>
          <a:lstStyle/>
          <a:p>
            <a:pPr>
              <a:buFont typeface="Wingdings" panose="05000000000000000000" pitchFamily="2" charset="2"/>
              <a:buChar char="ü"/>
            </a:pPr>
            <a:r>
              <a:rPr lang="vi-VN" sz="2400" dirty="0"/>
              <a:t>Volley được Google giới thiệu vào khoảng tháng 6/2013. Volley là một thư viện dùng để send và </a:t>
            </a:r>
            <a:r>
              <a:rPr lang="vi-VN" sz="2400" dirty="0" smtClean="0"/>
              <a:t>rece</a:t>
            </a:r>
            <a:r>
              <a:rPr lang="en-US" sz="2400" dirty="0" err="1" smtClean="0"/>
              <a:t>i</a:t>
            </a:r>
            <a:r>
              <a:rPr lang="vi-VN" sz="2400" dirty="0" smtClean="0"/>
              <a:t>ve </a:t>
            </a:r>
            <a:r>
              <a:rPr lang="vi-VN" sz="2400" dirty="0"/>
              <a:t>response từ Server sử dụng giao thức HTTP.</a:t>
            </a:r>
          </a:p>
          <a:p>
            <a:pPr>
              <a:spcBef>
                <a:spcPts val="1800"/>
              </a:spcBef>
              <a:buFont typeface="Wingdings" panose="05000000000000000000" pitchFamily="2" charset="2"/>
              <a:buChar char="ü"/>
            </a:pPr>
            <a:r>
              <a:rPr lang="vi-VN" sz="2400" dirty="0"/>
              <a:t>Volley có các điểm nổi bật dưới đây</a:t>
            </a:r>
            <a:r>
              <a:rPr lang="vi-VN" sz="2400" dirty="0" smtClean="0"/>
              <a:t>:</a:t>
            </a:r>
            <a:endParaRPr lang="en-US" sz="2400" dirty="0" smtClean="0"/>
          </a:p>
          <a:p>
            <a:pPr lvl="1">
              <a:spcBef>
                <a:spcPts val="1200"/>
              </a:spcBef>
              <a:buFont typeface="Wingdings" panose="05000000000000000000" pitchFamily="2" charset="2"/>
              <a:buChar char="§"/>
            </a:pPr>
            <a:r>
              <a:rPr lang="vi-VN" dirty="0"/>
              <a:t>Tự động lập lịch (scheduling) cho các request.</a:t>
            </a:r>
          </a:p>
          <a:p>
            <a:pPr lvl="1">
              <a:spcBef>
                <a:spcPts val="1200"/>
              </a:spcBef>
              <a:buFont typeface="Wingdings" panose="05000000000000000000" pitchFamily="2" charset="2"/>
              <a:buChar char="§"/>
            </a:pPr>
            <a:r>
              <a:rPr lang="vi-VN" dirty="0"/>
              <a:t>Caching Response.</a:t>
            </a:r>
          </a:p>
          <a:p>
            <a:pPr lvl="1">
              <a:spcBef>
                <a:spcPts val="1200"/>
              </a:spcBef>
              <a:buFont typeface="Wingdings" panose="05000000000000000000" pitchFamily="2" charset="2"/>
              <a:buChar char="§"/>
            </a:pPr>
            <a:r>
              <a:rPr lang="vi-VN" dirty="0"/>
              <a:t>Hỗ trợ set độ ưu tiên cho các request (priority).</a:t>
            </a:r>
          </a:p>
          <a:p>
            <a:pPr lvl="1">
              <a:spcBef>
                <a:spcPts val="1200"/>
              </a:spcBef>
              <a:buFont typeface="Wingdings" panose="05000000000000000000" pitchFamily="2" charset="2"/>
              <a:buChar char="§"/>
            </a:pPr>
            <a:r>
              <a:rPr lang="vi-VN" dirty="0"/>
              <a:t>Hỗ trợ nhiều kết quả trả về (String, JSONObject, JSONArray, Bitmap…)</a:t>
            </a:r>
          </a:p>
          <a:p>
            <a:pPr lvl="1">
              <a:spcBef>
                <a:spcPts val="1200"/>
              </a:spcBef>
              <a:buFont typeface="Wingdings" panose="05000000000000000000" pitchFamily="2" charset="2"/>
              <a:buChar char="§"/>
            </a:pPr>
            <a:r>
              <a:rPr lang="vi-VN" dirty="0"/>
              <a:t>Có thể huỷ Request.</a:t>
            </a:r>
          </a:p>
          <a:p>
            <a:pPr lvl="1">
              <a:buFont typeface="Wingdings" panose="05000000000000000000" pitchFamily="2" charset="2"/>
              <a:buChar char="ü"/>
            </a:pPr>
            <a:endParaRPr lang="vi-VN" sz="2000" dirty="0"/>
          </a:p>
        </p:txBody>
      </p:sp>
    </p:spTree>
    <p:extLst>
      <p:ext uri="{BB962C8B-B14F-4D97-AF65-F5344CB8AC3E}">
        <p14:creationId xmlns:p14="http://schemas.microsoft.com/office/powerpoint/2010/main" val="2640692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vi-VN" dirty="0" smtClean="0"/>
              <a:t>Volley</a:t>
            </a:r>
            <a:endParaRPr lang="vi-VN" dirty="0"/>
          </a:p>
        </p:txBody>
      </p:sp>
      <p:sp>
        <p:nvSpPr>
          <p:cNvPr id="3" name="Content Placeholder 2"/>
          <p:cNvSpPr>
            <a:spLocks noGrp="1"/>
          </p:cNvSpPr>
          <p:nvPr>
            <p:ph idx="1"/>
          </p:nvPr>
        </p:nvSpPr>
        <p:spPr>
          <a:xfrm>
            <a:off x="460375" y="990600"/>
            <a:ext cx="8226425" cy="5334000"/>
          </a:xfrm>
        </p:spPr>
        <p:txBody>
          <a:bodyPr>
            <a:normAutofit/>
          </a:bodyPr>
          <a:lstStyle/>
          <a:p>
            <a:pPr marL="0" indent="0">
              <a:buNone/>
            </a:pPr>
            <a:r>
              <a:rPr lang="vi-VN" sz="2400" dirty="0"/>
              <a:t>Các class sử dụng trong Volley:</a:t>
            </a:r>
          </a:p>
          <a:p>
            <a:pPr>
              <a:buFont typeface="Wingdings" panose="05000000000000000000" pitchFamily="2" charset="2"/>
              <a:buChar char="ü"/>
            </a:pPr>
            <a:r>
              <a:rPr lang="vi-VN" sz="2400" b="1" i="1" dirty="0"/>
              <a:t>RequestQueue</a:t>
            </a:r>
            <a:r>
              <a:rPr lang="vi-VN" sz="2400" dirty="0"/>
              <a:t>: Là </a:t>
            </a:r>
            <a:r>
              <a:rPr lang="vi-VN" sz="2400" dirty="0" smtClean="0"/>
              <a:t>h</a:t>
            </a:r>
            <a:r>
              <a:rPr lang="en-US" sz="2400" dirty="0"/>
              <a:t>à</a:t>
            </a:r>
            <a:r>
              <a:rPr lang="vi-VN" sz="2400" dirty="0" smtClean="0"/>
              <a:t>ng </a:t>
            </a:r>
            <a:r>
              <a:rPr lang="vi-VN" sz="2400" dirty="0"/>
              <a:t>đợi giữ các Request.</a:t>
            </a:r>
          </a:p>
          <a:p>
            <a:pPr>
              <a:buFont typeface="Wingdings" panose="05000000000000000000" pitchFamily="2" charset="2"/>
              <a:buChar char="ü"/>
            </a:pPr>
            <a:r>
              <a:rPr lang="vi-VN" sz="2400" b="1" i="1" dirty="0"/>
              <a:t>Request</a:t>
            </a:r>
            <a:r>
              <a:rPr lang="vi-VN" sz="2400" dirty="0"/>
              <a:t>: là lớp cơ sở của các Request trong Volley, chứa thông tin về request HTTP.</a:t>
            </a:r>
          </a:p>
          <a:p>
            <a:pPr>
              <a:buFont typeface="Wingdings" panose="05000000000000000000" pitchFamily="2" charset="2"/>
              <a:buChar char="ü"/>
            </a:pPr>
            <a:r>
              <a:rPr lang="vi-VN" sz="2400" b="1" i="1" dirty="0"/>
              <a:t>StringRequest</a:t>
            </a:r>
            <a:r>
              <a:rPr lang="vi-VN" sz="2400" dirty="0"/>
              <a:t>: </a:t>
            </a:r>
            <a:r>
              <a:rPr lang="vi-VN" sz="2400" dirty="0" smtClean="0"/>
              <a:t>Kế </a:t>
            </a:r>
            <a:r>
              <a:rPr lang="vi-VN" sz="2400" dirty="0"/>
              <a:t>thừa từ Request, là class đại diện cho request trả về String.</a:t>
            </a:r>
          </a:p>
          <a:p>
            <a:pPr>
              <a:buFont typeface="Wingdings" panose="05000000000000000000" pitchFamily="2" charset="2"/>
              <a:buChar char="ü"/>
            </a:pPr>
            <a:r>
              <a:rPr lang="vi-VN" sz="2400" b="1" i="1" dirty="0"/>
              <a:t>JSONObjectRequest</a:t>
            </a:r>
            <a:r>
              <a:rPr lang="vi-VN" sz="2400" dirty="0"/>
              <a:t>: Là HTTP request có response trả về là JSONObject.</a:t>
            </a:r>
          </a:p>
          <a:p>
            <a:pPr>
              <a:buFont typeface="Wingdings" panose="05000000000000000000" pitchFamily="2" charset="2"/>
              <a:buChar char="ü"/>
            </a:pPr>
            <a:r>
              <a:rPr lang="vi-VN" sz="2400" b="1" i="1" dirty="0"/>
              <a:t>JSONArrayRequest</a:t>
            </a:r>
            <a:r>
              <a:rPr lang="vi-VN" sz="2400" dirty="0"/>
              <a:t>: Là HTTP request có response trả về là JSONArray.</a:t>
            </a:r>
          </a:p>
          <a:p>
            <a:pPr>
              <a:buFont typeface="Wingdings" panose="05000000000000000000" pitchFamily="2" charset="2"/>
              <a:buChar char="ü"/>
            </a:pPr>
            <a:r>
              <a:rPr lang="vi-VN" sz="2400" b="1" i="1" dirty="0"/>
              <a:t>ImageRequest</a:t>
            </a:r>
            <a:r>
              <a:rPr lang="vi-VN" sz="2400" dirty="0"/>
              <a:t>: Là HTTP request có response trả về là Bitmap.</a:t>
            </a:r>
          </a:p>
        </p:txBody>
      </p:sp>
    </p:spTree>
    <p:extLst>
      <p:ext uri="{BB962C8B-B14F-4D97-AF65-F5344CB8AC3E}">
        <p14:creationId xmlns:p14="http://schemas.microsoft.com/office/powerpoint/2010/main" val="228796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lvl="1"/>
            <a:r>
              <a:rPr lang="vi-VN" sz="3200" dirty="0"/>
              <a:t>Định dạng dữ liệu </a:t>
            </a:r>
            <a:r>
              <a:rPr lang="vi-VN" sz="3200" dirty="0" smtClean="0"/>
              <a:t>JSON</a:t>
            </a:r>
            <a:endParaRPr lang="en-US" sz="3200" dirty="0" smtClean="0"/>
          </a:p>
          <a:p>
            <a:pPr lvl="1"/>
            <a:endParaRPr lang="vi-VN" sz="3200" dirty="0"/>
          </a:p>
          <a:p>
            <a:pPr lvl="1"/>
            <a:r>
              <a:rPr lang="vi-VN" sz="3200" dirty="0" smtClean="0"/>
              <a:t>JSON parser</a:t>
            </a:r>
            <a:endParaRPr lang="en-US" sz="3200" dirty="0" smtClean="0"/>
          </a:p>
          <a:p>
            <a:pPr lvl="1"/>
            <a:endParaRPr lang="vi-VN" sz="3200" dirty="0"/>
          </a:p>
          <a:p>
            <a:pPr lvl="1"/>
            <a:r>
              <a:rPr lang="vi-VN" sz="3200" dirty="0" smtClean="0"/>
              <a:t>Lấy </a:t>
            </a:r>
            <a:r>
              <a:rPr lang="vi-VN" sz="3200" dirty="0"/>
              <a:t>và parser dữ liệu JSON từ </a:t>
            </a:r>
            <a:r>
              <a:rPr lang="vi-VN" sz="3200" dirty="0" smtClean="0"/>
              <a:t>Server</a:t>
            </a:r>
            <a:endParaRPr lang="en-US" sz="3200" dirty="0" smtClean="0"/>
          </a:p>
          <a:p>
            <a:pPr lvl="1"/>
            <a:endParaRPr lang="en-US" sz="3200" dirty="0"/>
          </a:p>
          <a:p>
            <a:pPr lvl="1"/>
            <a:r>
              <a:rPr lang="vi-VN" sz="3200" dirty="0"/>
              <a:t>Thư viện </a:t>
            </a:r>
            <a:r>
              <a:rPr lang="vi-VN" sz="3200" dirty="0" smtClean="0"/>
              <a:t>Volley</a:t>
            </a:r>
            <a:r>
              <a:rPr lang="en-US" sz="3200" dirty="0" smtClean="0"/>
              <a:t>, </a:t>
            </a:r>
            <a:r>
              <a:rPr lang="vi-VN" sz="3200" dirty="0"/>
              <a:t>Retrofit</a:t>
            </a:r>
            <a:endParaRPr lang="en-US" sz="3200" dirty="0"/>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S</a:t>
            </a:r>
            <a:r>
              <a:rPr lang="en-US" dirty="0" err="1" smtClean="0"/>
              <a:t>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vi-VN" dirty="0" smtClean="0"/>
              <a:t>Volley</a:t>
            </a:r>
            <a:endParaRPr lang="vi-VN" dirty="0"/>
          </a:p>
        </p:txBody>
      </p:sp>
      <p:sp>
        <p:nvSpPr>
          <p:cNvPr id="3" name="Content Placeholder 2"/>
          <p:cNvSpPr>
            <a:spLocks noGrp="1"/>
          </p:cNvSpPr>
          <p:nvPr>
            <p:ph idx="1"/>
          </p:nvPr>
        </p:nvSpPr>
        <p:spPr>
          <a:xfrm>
            <a:off x="228601" y="1066800"/>
            <a:ext cx="8508028" cy="5334000"/>
          </a:xfrm>
        </p:spPr>
        <p:txBody>
          <a:bodyPr>
            <a:normAutofit/>
          </a:bodyPr>
          <a:lstStyle/>
          <a:p>
            <a:pPr>
              <a:buFont typeface="Wingdings" panose="05000000000000000000" pitchFamily="2" charset="2"/>
              <a:buChar char="ü"/>
            </a:pPr>
            <a:r>
              <a:rPr lang="vi-VN" sz="2400" dirty="0"/>
              <a:t>Trước tiên chúng ta phải import thư viện này vào Android Studio. Copy và paste dòng dưới </a:t>
            </a:r>
            <a:r>
              <a:rPr lang="vi-VN" sz="2400" dirty="0" smtClean="0"/>
              <a:t>đây</a:t>
            </a:r>
            <a:r>
              <a:rPr lang="en-US" sz="2400" dirty="0" smtClean="0"/>
              <a:t> l</a:t>
            </a:r>
            <a:r>
              <a:rPr lang="vi-VN" sz="2400" dirty="0" smtClean="0"/>
              <a:t>à</a:t>
            </a:r>
            <a:r>
              <a:rPr lang="vi-VN" sz="2400" dirty="0"/>
              <a:t> </a:t>
            </a:r>
            <a:r>
              <a:rPr lang="vi-VN" sz="2400" b="1" dirty="0"/>
              <a:t>dependencies</a:t>
            </a:r>
            <a:r>
              <a:rPr lang="vi-VN" sz="2400" dirty="0"/>
              <a:t> trong file</a:t>
            </a:r>
            <a:r>
              <a:rPr lang="vi-VN" sz="2400" b="1" dirty="0"/>
              <a:t> build.gradle</a:t>
            </a:r>
            <a:r>
              <a:rPr lang="vi-VN" sz="2400" dirty="0"/>
              <a:t> của module </a:t>
            </a:r>
            <a:r>
              <a:rPr lang="vi-VN" sz="2400" b="1" dirty="0" smtClean="0"/>
              <a:t>app</a:t>
            </a:r>
            <a:endParaRPr lang="en-US" sz="2400" b="1" dirty="0" smtClean="0"/>
          </a:p>
          <a:p>
            <a:pPr marL="0" indent="0">
              <a:buNone/>
            </a:pPr>
            <a:endParaRPr lang="en-US" sz="2400" b="1" dirty="0"/>
          </a:p>
          <a:p>
            <a:pPr marL="0" indent="0">
              <a:buNone/>
            </a:pPr>
            <a:endParaRPr lang="en-US" sz="2400" b="1" dirty="0" smtClean="0"/>
          </a:p>
          <a:p>
            <a:pPr marL="0" indent="0">
              <a:buNone/>
            </a:pPr>
            <a:endParaRPr lang="en-US" sz="2400" dirty="0" smtClean="0"/>
          </a:p>
          <a:p>
            <a:pPr marL="0" indent="0">
              <a:buNone/>
            </a:pPr>
            <a:endParaRPr lang="en-US" sz="2400" dirty="0" smtClean="0"/>
          </a:p>
          <a:p>
            <a:pPr marL="0" indent="0">
              <a:buNone/>
            </a:pPr>
            <a:r>
              <a:rPr lang="vi-VN" sz="2400" dirty="0" smtClean="0"/>
              <a:t>Nhấn</a:t>
            </a:r>
            <a:r>
              <a:rPr lang="vi-VN" sz="2400" dirty="0"/>
              <a:t> </a:t>
            </a:r>
            <a:r>
              <a:rPr lang="vi-VN" sz="2400" b="1" dirty="0"/>
              <a:t>Async Now</a:t>
            </a:r>
            <a:r>
              <a:rPr lang="vi-VN" sz="2400" dirty="0"/>
              <a:t> để Android Studio download và nạp thư viện vào project.</a:t>
            </a:r>
          </a:p>
          <a:p>
            <a:endParaRPr lang="en-US" sz="2400" dirty="0" smtClean="0"/>
          </a:p>
          <a:p>
            <a:pPr>
              <a:buFont typeface="Wingdings" panose="05000000000000000000" pitchFamily="2" charset="2"/>
              <a:buChar char="ü"/>
            </a:pPr>
            <a:r>
              <a:rPr lang="vi-VN" sz="2400" dirty="0" smtClean="0"/>
              <a:t>Để </a:t>
            </a:r>
            <a:r>
              <a:rPr lang="vi-VN" sz="2400" dirty="0"/>
              <a:t>sử dụng Volley chúng ta phải cấp quyền Internet trong AndroidManifest.xml</a:t>
            </a:r>
          </a:p>
          <a:p>
            <a:pPr marL="0" indent="0">
              <a:buNone/>
            </a:pPr>
            <a:endParaRPr lang="vi-VN" sz="2400" dirty="0"/>
          </a:p>
        </p:txBody>
      </p:sp>
      <p:pic>
        <p:nvPicPr>
          <p:cNvPr id="2" name="Picture 1"/>
          <p:cNvPicPr>
            <a:picLocks noChangeAspect="1"/>
          </p:cNvPicPr>
          <p:nvPr/>
        </p:nvPicPr>
        <p:blipFill>
          <a:blip r:embed="rId3"/>
          <a:stretch>
            <a:fillRect/>
          </a:stretch>
        </p:blipFill>
        <p:spPr>
          <a:xfrm>
            <a:off x="1211840" y="2286000"/>
            <a:ext cx="6408160" cy="1562100"/>
          </a:xfrm>
          <a:prstGeom prst="rect">
            <a:avLst/>
          </a:prstGeom>
        </p:spPr>
      </p:pic>
    </p:spTree>
    <p:extLst>
      <p:ext uri="{BB962C8B-B14F-4D97-AF65-F5344CB8AC3E}">
        <p14:creationId xmlns:p14="http://schemas.microsoft.com/office/powerpoint/2010/main" val="2896221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a:t>S</a:t>
            </a:r>
            <a:r>
              <a:rPr lang="en-US" dirty="0" err="1" smtClean="0"/>
              <a:t>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a:t>
            </a:r>
            <a:r>
              <a:rPr lang="vi-VN" dirty="0" smtClean="0"/>
              <a:t>Volley</a:t>
            </a:r>
            <a:endParaRPr lang="vi-VN" dirty="0"/>
          </a:p>
        </p:txBody>
      </p:sp>
      <p:sp>
        <p:nvSpPr>
          <p:cNvPr id="3" name="Content Placeholder 2"/>
          <p:cNvSpPr>
            <a:spLocks noGrp="1"/>
          </p:cNvSpPr>
          <p:nvPr>
            <p:ph idx="1"/>
          </p:nvPr>
        </p:nvSpPr>
        <p:spPr>
          <a:xfrm>
            <a:off x="228601" y="1066800"/>
            <a:ext cx="8508028" cy="5334000"/>
          </a:xfrm>
        </p:spPr>
        <p:txBody>
          <a:bodyPr>
            <a:normAutofit/>
          </a:bodyPr>
          <a:lstStyle/>
          <a:p>
            <a:pPr>
              <a:buFont typeface="Wingdings" panose="05000000000000000000" pitchFamily="2" charset="2"/>
              <a:buChar char="ü"/>
            </a:pPr>
            <a:r>
              <a:rPr lang="en-US" sz="2400" dirty="0" err="1" smtClean="0"/>
              <a:t>Hoặc</a:t>
            </a:r>
            <a:r>
              <a:rPr lang="en-US" sz="2400" dirty="0" smtClean="0"/>
              <a:t> import </a:t>
            </a:r>
            <a:r>
              <a:rPr lang="en-US" sz="2400" dirty="0" err="1" smtClean="0"/>
              <a:t>thư</a:t>
            </a:r>
            <a:r>
              <a:rPr lang="en-US" sz="2400" dirty="0" smtClean="0"/>
              <a:t> </a:t>
            </a:r>
            <a:r>
              <a:rPr lang="en-US" sz="2400" dirty="0" err="1" smtClean="0"/>
              <a:t>viện</a:t>
            </a:r>
            <a:r>
              <a:rPr lang="en-US" sz="2400" dirty="0" smtClean="0"/>
              <a:t> </a:t>
            </a:r>
            <a:r>
              <a:rPr lang="en-US" sz="2400" dirty="0" err="1" smtClean="0"/>
              <a:t>vào</a:t>
            </a:r>
            <a:r>
              <a:rPr lang="en-US" sz="2400" dirty="0" smtClean="0"/>
              <a:t> project </a:t>
            </a:r>
            <a:r>
              <a:rPr lang="en-US" sz="2400" dirty="0" err="1" smtClean="0"/>
              <a:t>và</a:t>
            </a:r>
            <a:r>
              <a:rPr lang="en-US" sz="2400" dirty="0" smtClean="0"/>
              <a:t> </a:t>
            </a:r>
            <a:r>
              <a:rPr lang="en-US" sz="2400" dirty="0" err="1" smtClean="0"/>
              <a:t>khai</a:t>
            </a:r>
            <a:r>
              <a:rPr lang="en-US" sz="2400" dirty="0" smtClean="0"/>
              <a:t> </a:t>
            </a:r>
            <a:r>
              <a:rPr lang="en-US" sz="2400" dirty="0" err="1" smtClean="0"/>
              <a:t>báo</a:t>
            </a:r>
            <a:r>
              <a:rPr lang="vi-VN" sz="2400" dirty="0"/>
              <a:t> </a:t>
            </a:r>
            <a:r>
              <a:rPr lang="vi-VN" sz="2400" b="1" dirty="0"/>
              <a:t>dependencies</a:t>
            </a:r>
            <a:r>
              <a:rPr lang="vi-VN" sz="2400" dirty="0"/>
              <a:t> trong file</a:t>
            </a:r>
            <a:r>
              <a:rPr lang="vi-VN" sz="2400" b="1" dirty="0"/>
              <a:t> build.gradle</a:t>
            </a:r>
            <a:r>
              <a:rPr lang="vi-VN" sz="2400" dirty="0"/>
              <a:t> của module </a:t>
            </a:r>
            <a:r>
              <a:rPr lang="vi-VN" sz="2400" b="1" dirty="0" smtClean="0"/>
              <a:t>app</a:t>
            </a:r>
            <a:endParaRPr lang="en-US" sz="2400" b="1" dirty="0" smtClean="0"/>
          </a:p>
          <a:p>
            <a:pPr marL="0" indent="0">
              <a:buNone/>
            </a:pPr>
            <a:endParaRPr lang="en-US" sz="2400" b="1" dirty="0"/>
          </a:p>
          <a:p>
            <a:pPr marL="0" indent="0">
              <a:buNone/>
            </a:pPr>
            <a:endParaRPr lang="en-US" sz="2400" b="1"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vi-VN" sz="2400" dirty="0" smtClean="0"/>
              <a:t>Nhấn</a:t>
            </a:r>
            <a:r>
              <a:rPr lang="vi-VN" sz="2400" dirty="0"/>
              <a:t> </a:t>
            </a:r>
            <a:r>
              <a:rPr lang="vi-VN" sz="2400" b="1" dirty="0"/>
              <a:t>Async Now</a:t>
            </a:r>
            <a:r>
              <a:rPr lang="vi-VN" sz="2400" dirty="0"/>
              <a:t> để Android Studio download và nạp thư viện vào project.</a:t>
            </a:r>
          </a:p>
          <a:p>
            <a:pPr marL="0" indent="0">
              <a:buNone/>
            </a:pPr>
            <a:endParaRPr lang="vi-VN" sz="2400" dirty="0"/>
          </a:p>
        </p:txBody>
      </p:sp>
      <p:pic>
        <p:nvPicPr>
          <p:cNvPr id="7" name="Picture 6"/>
          <p:cNvPicPr/>
          <p:nvPr/>
        </p:nvPicPr>
        <p:blipFill>
          <a:blip r:embed="rId3"/>
          <a:stretch>
            <a:fillRect/>
          </a:stretch>
        </p:blipFill>
        <p:spPr>
          <a:xfrm>
            <a:off x="990600" y="1828800"/>
            <a:ext cx="7010400" cy="2895600"/>
          </a:xfrm>
          <a:prstGeom prst="rect">
            <a:avLst/>
          </a:prstGeom>
        </p:spPr>
      </p:pic>
    </p:spTree>
    <p:extLst>
      <p:ext uri="{BB962C8B-B14F-4D97-AF65-F5344CB8AC3E}">
        <p14:creationId xmlns:p14="http://schemas.microsoft.com/office/powerpoint/2010/main" val="4249898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499467" cy="369332"/>
          </a:xfrm>
          <a:prstGeom prst="rect">
            <a:avLst/>
          </a:prstGeom>
          <a:noFill/>
        </p:spPr>
        <p:txBody>
          <a:bodyPr wrap="none" rtlCol="0">
            <a:spAutoFit/>
          </a:bodyPr>
          <a:lstStyle/>
          <a:p>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Thư</a:t>
            </a:r>
            <a:r>
              <a:rPr lang="en-US" dirty="0">
                <a:solidFill>
                  <a:schemeClr val="bg1"/>
                </a:solidFill>
              </a:rPr>
              <a:t> </a:t>
            </a:r>
            <a:r>
              <a:rPr lang="en-US" dirty="0" err="1">
                <a:solidFill>
                  <a:schemeClr val="bg1"/>
                </a:solidFill>
              </a:rPr>
              <a:t>viện</a:t>
            </a:r>
            <a:r>
              <a:rPr lang="en-US" dirty="0">
                <a:solidFill>
                  <a:schemeClr val="bg1"/>
                </a:solidFill>
              </a:rPr>
              <a:t> </a:t>
            </a:r>
            <a:r>
              <a:rPr lang="vi-VN" dirty="0">
                <a:solidFill>
                  <a:schemeClr val="bg1"/>
                </a:solidFill>
              </a:rPr>
              <a:t>Volley</a:t>
            </a:r>
            <a:endParaRPr lang="en-US" dirty="0">
              <a:solidFill>
                <a:schemeClr val="bg1"/>
              </a:solidFill>
            </a:endParaRPr>
          </a:p>
        </p:txBody>
      </p:sp>
    </p:spTree>
    <p:extLst>
      <p:ext uri="{BB962C8B-B14F-4D97-AF65-F5344CB8AC3E}">
        <p14:creationId xmlns:p14="http://schemas.microsoft.com/office/powerpoint/2010/main" val="4120906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Thư</a:t>
            </a:r>
            <a:r>
              <a:rPr lang="en-US" dirty="0" smtClean="0"/>
              <a:t> </a:t>
            </a:r>
            <a:r>
              <a:rPr lang="en-US" dirty="0" err="1" smtClean="0"/>
              <a:t>viện</a:t>
            </a:r>
            <a:r>
              <a:rPr lang="en-US" dirty="0" smtClean="0"/>
              <a:t> </a:t>
            </a:r>
            <a:r>
              <a:rPr lang="vi-VN" dirty="0"/>
              <a:t>Retrofit </a:t>
            </a:r>
          </a:p>
        </p:txBody>
      </p:sp>
      <p:sp>
        <p:nvSpPr>
          <p:cNvPr id="3" name="Content Placeholder 2"/>
          <p:cNvSpPr>
            <a:spLocks noGrp="1"/>
          </p:cNvSpPr>
          <p:nvPr>
            <p:ph idx="1"/>
          </p:nvPr>
        </p:nvSpPr>
        <p:spPr>
          <a:xfrm>
            <a:off x="228601" y="1066800"/>
            <a:ext cx="8508028" cy="5334000"/>
          </a:xfrm>
        </p:spPr>
        <p:txBody>
          <a:bodyPr>
            <a:normAutofit/>
          </a:bodyPr>
          <a:lstStyle/>
          <a:p>
            <a:pPr marL="0" indent="0">
              <a:buNone/>
            </a:pPr>
            <a:r>
              <a:rPr lang="vi-VN" sz="2400" dirty="0"/>
              <a:t>Retrofit là một Rest Client </a:t>
            </a:r>
            <a:r>
              <a:rPr lang="vi-VN" sz="2400" dirty="0" smtClean="0"/>
              <a:t>cho </a:t>
            </a:r>
            <a:r>
              <a:rPr lang="vi-VN" sz="2400" dirty="0"/>
              <a:t>Android và Java và được tạo ra bởi Square. </a:t>
            </a:r>
            <a:r>
              <a:rPr lang="en-US" sz="2400" dirty="0" err="1" smtClean="0"/>
              <a:t>Nó</a:t>
            </a:r>
            <a:r>
              <a:rPr lang="vi-VN" sz="2400" dirty="0" smtClean="0"/>
              <a:t> </a:t>
            </a:r>
            <a:r>
              <a:rPr lang="en-US" sz="2400" dirty="0" err="1" smtClean="0"/>
              <a:t>giúp</a:t>
            </a:r>
            <a:r>
              <a:rPr lang="vi-VN" sz="2400" dirty="0" smtClean="0"/>
              <a:t> </a:t>
            </a:r>
            <a:r>
              <a:rPr lang="vi-VN" sz="2400" dirty="0"/>
              <a:t>cho việc nhận và tải lên JSON (hoặc dữ liệu khác) một cách khá dễ dàng tới một WebService dựa trên mô hình REST</a:t>
            </a:r>
            <a:r>
              <a:rPr lang="vi-VN" sz="2400" dirty="0" smtClean="0"/>
              <a:t>.</a:t>
            </a:r>
            <a:endParaRPr lang="en-US" sz="2400" dirty="0" smtClean="0"/>
          </a:p>
          <a:p>
            <a:pPr marL="0" indent="0">
              <a:buNone/>
            </a:pPr>
            <a:r>
              <a:rPr lang="vi-VN" sz="2400" dirty="0"/>
              <a:t>Mở file build.gradle lên và import thư viện Retrofit và GSON. Khi sử dụng Retrofit thì thư viện GSON sẽ giúp chúng ta convert từ Java objects thành JSON và ngược lại</a:t>
            </a:r>
          </a:p>
        </p:txBody>
      </p:sp>
      <p:pic>
        <p:nvPicPr>
          <p:cNvPr id="8" name="Picture 7"/>
          <p:cNvPicPr/>
          <p:nvPr/>
        </p:nvPicPr>
        <p:blipFill>
          <a:blip r:embed="rId3"/>
          <a:stretch>
            <a:fillRect/>
          </a:stretch>
        </p:blipFill>
        <p:spPr>
          <a:xfrm>
            <a:off x="914400" y="3886200"/>
            <a:ext cx="7162800" cy="2667000"/>
          </a:xfrm>
          <a:prstGeom prst="rect">
            <a:avLst/>
          </a:prstGeom>
        </p:spPr>
      </p:pic>
    </p:spTree>
    <p:extLst>
      <p:ext uri="{BB962C8B-B14F-4D97-AF65-F5344CB8AC3E}">
        <p14:creationId xmlns:p14="http://schemas.microsoft.com/office/powerpoint/2010/main" val="2845944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2627642" cy="369332"/>
          </a:xfrm>
          <a:prstGeom prst="rect">
            <a:avLst/>
          </a:prstGeom>
          <a:noFill/>
        </p:spPr>
        <p:txBody>
          <a:bodyPr wrap="none" rtlCol="0">
            <a:spAutoFit/>
          </a:bodyPr>
          <a:lstStyle/>
          <a:p>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Thư</a:t>
            </a:r>
            <a:r>
              <a:rPr lang="en-US" dirty="0">
                <a:solidFill>
                  <a:schemeClr val="bg1"/>
                </a:solidFill>
              </a:rPr>
              <a:t> </a:t>
            </a:r>
            <a:r>
              <a:rPr lang="en-US" dirty="0" err="1">
                <a:solidFill>
                  <a:schemeClr val="bg1"/>
                </a:solidFill>
              </a:rPr>
              <a:t>viện</a:t>
            </a:r>
            <a:r>
              <a:rPr lang="en-US" dirty="0">
                <a:solidFill>
                  <a:schemeClr val="bg1"/>
                </a:solidFill>
              </a:rPr>
              <a:t> </a:t>
            </a:r>
            <a:r>
              <a:rPr lang="vi-VN" dirty="0">
                <a:solidFill>
                  <a:schemeClr val="bg1"/>
                </a:solidFill>
              </a:rPr>
              <a:t>Retrofit</a:t>
            </a:r>
            <a:endParaRPr lang="en-US" dirty="0">
              <a:solidFill>
                <a:schemeClr val="bg1"/>
              </a:solidFill>
            </a:endParaRPr>
          </a:p>
        </p:txBody>
      </p:sp>
    </p:spTree>
    <p:extLst>
      <p:ext uri="{BB962C8B-B14F-4D97-AF65-F5344CB8AC3E}">
        <p14:creationId xmlns:p14="http://schemas.microsoft.com/office/powerpoint/2010/main" val="2574053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THẢO</a:t>
            </a:r>
            <a:r>
              <a:rPr lang="en-US" dirty="0" smtClean="0"/>
              <a:t> </a:t>
            </a:r>
            <a:r>
              <a:rPr lang="en-US" dirty="0" err="1" smtClean="0"/>
              <a:t>LUẬN</a:t>
            </a:r>
            <a:endParaRPr lang="vi-VN" dirty="0"/>
          </a:p>
        </p:txBody>
      </p:sp>
      <p:sp>
        <p:nvSpPr>
          <p:cNvPr id="3" name="Content Placeholder 2"/>
          <p:cNvSpPr>
            <a:spLocks noGrp="1"/>
          </p:cNvSpPr>
          <p:nvPr>
            <p:ph idx="1"/>
          </p:nvPr>
        </p:nvSpPr>
        <p:spPr>
          <a:xfrm>
            <a:off x="228601" y="2209800"/>
            <a:ext cx="8508028" cy="4191000"/>
          </a:xfrm>
        </p:spPr>
        <p:txBody>
          <a:bodyPr>
            <a:normAutofit/>
          </a:bodyPr>
          <a:lstStyle/>
          <a:p>
            <a:pPr marL="0" indent="0" algn="ctr">
              <a:lnSpc>
                <a:spcPct val="200000"/>
              </a:lnSpc>
              <a:buNone/>
            </a:pPr>
            <a:r>
              <a:rPr lang="en-US" sz="3600" b="1" dirty="0" err="1" smtClean="0"/>
              <a:t>SINH</a:t>
            </a:r>
            <a:r>
              <a:rPr lang="en-US" sz="3600" b="1" dirty="0" smtClean="0"/>
              <a:t> </a:t>
            </a:r>
            <a:r>
              <a:rPr lang="en-US" sz="3600" b="1" dirty="0" err="1" smtClean="0"/>
              <a:t>VIÊN</a:t>
            </a:r>
            <a:r>
              <a:rPr lang="en-US" sz="3600" b="1" dirty="0" smtClean="0"/>
              <a:t> </a:t>
            </a:r>
            <a:r>
              <a:rPr lang="en-US" sz="3600" b="1" dirty="0" err="1" smtClean="0"/>
              <a:t>TÌM</a:t>
            </a:r>
            <a:r>
              <a:rPr lang="en-US" sz="3600" b="1" dirty="0" smtClean="0"/>
              <a:t> </a:t>
            </a:r>
            <a:r>
              <a:rPr lang="en-US" sz="3600" b="1" dirty="0" err="1" smtClean="0"/>
              <a:t>HIỂU</a:t>
            </a:r>
            <a:r>
              <a:rPr lang="en-US" sz="3600" b="1" dirty="0" smtClean="0"/>
              <a:t> </a:t>
            </a:r>
            <a:r>
              <a:rPr lang="en-US" sz="3600" b="1" dirty="0" err="1" smtClean="0"/>
              <a:t>THÊM</a:t>
            </a:r>
            <a:r>
              <a:rPr lang="en-US" sz="3600" b="1" dirty="0" smtClean="0"/>
              <a:t> </a:t>
            </a:r>
            <a:r>
              <a:rPr lang="en-US" sz="3600" b="1" dirty="0" err="1" smtClean="0"/>
              <a:t>CÁC</a:t>
            </a:r>
            <a:r>
              <a:rPr lang="en-US" sz="3600" b="1" dirty="0" smtClean="0"/>
              <a:t> </a:t>
            </a:r>
            <a:r>
              <a:rPr lang="en-US" sz="3600" b="1" dirty="0" err="1" smtClean="0"/>
              <a:t>THƯ</a:t>
            </a:r>
            <a:r>
              <a:rPr lang="en-US" sz="3600" b="1" dirty="0" smtClean="0"/>
              <a:t> </a:t>
            </a:r>
            <a:r>
              <a:rPr lang="en-US" sz="3600" b="1" dirty="0" err="1" smtClean="0"/>
              <a:t>VIỆN</a:t>
            </a:r>
            <a:r>
              <a:rPr lang="en-US" sz="3600" b="1" dirty="0" smtClean="0"/>
              <a:t> </a:t>
            </a:r>
            <a:r>
              <a:rPr lang="en-US" sz="3600" b="1" dirty="0" err="1" smtClean="0"/>
              <a:t>KHÁC</a:t>
            </a:r>
            <a:r>
              <a:rPr lang="en-US" sz="3600" b="1" dirty="0" smtClean="0"/>
              <a:t> </a:t>
            </a:r>
            <a:r>
              <a:rPr lang="en-US" sz="3600" b="1" dirty="0" err="1" smtClean="0"/>
              <a:t>HỔ</a:t>
            </a:r>
            <a:r>
              <a:rPr lang="en-US" sz="3600" b="1" dirty="0" smtClean="0"/>
              <a:t> </a:t>
            </a:r>
            <a:r>
              <a:rPr lang="en-US" sz="3600" b="1" dirty="0" err="1" smtClean="0"/>
              <a:t>TRỢ</a:t>
            </a:r>
            <a:r>
              <a:rPr lang="en-US" sz="3600" b="1" dirty="0" smtClean="0"/>
              <a:t> </a:t>
            </a:r>
            <a:r>
              <a:rPr lang="en-US" sz="3600" b="1" dirty="0" err="1" smtClean="0"/>
              <a:t>JSON</a:t>
            </a:r>
            <a:endParaRPr lang="vi-VN" sz="3600" b="1" dirty="0"/>
          </a:p>
          <a:p>
            <a:pPr marL="0" indent="0" algn="ctr">
              <a:buNone/>
            </a:pPr>
            <a:endParaRPr lang="vi-VN" sz="3600" b="1" dirty="0"/>
          </a:p>
        </p:txBody>
      </p:sp>
    </p:spTree>
    <p:extLst>
      <p:ext uri="{BB962C8B-B14F-4D97-AF65-F5344CB8AC3E}">
        <p14:creationId xmlns:p14="http://schemas.microsoft.com/office/powerpoint/2010/main" val="2368308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8" name="Content Placeholder 2"/>
          <p:cNvSpPr>
            <a:spLocks noGrp="1"/>
          </p:cNvSpPr>
          <p:nvPr>
            <p:ph idx="1"/>
          </p:nvPr>
        </p:nvSpPr>
        <p:spPr>
          <a:xfrm>
            <a:off x="457200" y="1066800"/>
            <a:ext cx="7391400" cy="5257800"/>
          </a:xfrm>
        </p:spPr>
        <p:txBody>
          <a:bodyPr>
            <a:normAutofit/>
          </a:bodyPr>
          <a:lstStyle/>
          <a:p>
            <a:pPr lvl="1"/>
            <a:r>
              <a:rPr lang="vi-VN" sz="3200" dirty="0"/>
              <a:t>Định dạng dữ liệu </a:t>
            </a:r>
            <a:r>
              <a:rPr lang="vi-VN" sz="3200" dirty="0" smtClean="0"/>
              <a:t>JSON</a:t>
            </a:r>
            <a:endParaRPr lang="en-US" sz="3200" dirty="0" smtClean="0"/>
          </a:p>
          <a:p>
            <a:pPr lvl="1"/>
            <a:endParaRPr lang="vi-VN" sz="3200" dirty="0"/>
          </a:p>
          <a:p>
            <a:pPr lvl="1"/>
            <a:r>
              <a:rPr lang="vi-VN" sz="3200" dirty="0" smtClean="0"/>
              <a:t>JSON parser</a:t>
            </a:r>
            <a:endParaRPr lang="en-US" sz="3200" dirty="0" smtClean="0"/>
          </a:p>
          <a:p>
            <a:pPr lvl="1"/>
            <a:endParaRPr lang="vi-VN" sz="3200" dirty="0"/>
          </a:p>
          <a:p>
            <a:pPr lvl="1"/>
            <a:r>
              <a:rPr lang="vi-VN" sz="3200" dirty="0" smtClean="0"/>
              <a:t>Lấy </a:t>
            </a:r>
            <a:r>
              <a:rPr lang="vi-VN" sz="3200" dirty="0"/>
              <a:t>và parser dữ liệu JSON từ </a:t>
            </a:r>
            <a:r>
              <a:rPr lang="vi-VN" sz="3200" dirty="0" smtClean="0"/>
              <a:t>Server</a:t>
            </a:r>
            <a:endParaRPr lang="en-US" sz="3200" dirty="0" smtClean="0"/>
          </a:p>
          <a:p>
            <a:pPr lvl="1"/>
            <a:endParaRPr lang="en-US" sz="3200" dirty="0"/>
          </a:p>
          <a:p>
            <a:pPr lvl="1"/>
            <a:r>
              <a:rPr lang="vi-VN" sz="3200" dirty="0"/>
              <a:t>Thư viện </a:t>
            </a:r>
            <a:r>
              <a:rPr lang="vi-VN" sz="3200" dirty="0" smtClean="0"/>
              <a:t>Volley</a:t>
            </a:r>
            <a:r>
              <a:rPr lang="en-US" sz="3200" dirty="0" smtClean="0"/>
              <a:t>, </a:t>
            </a:r>
            <a:r>
              <a:rPr lang="vi-VN" sz="3200"/>
              <a:t>Retrofit</a:t>
            </a:r>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Định dạng dữ liệu </a:t>
            </a:r>
            <a:r>
              <a:rPr lang="vi-VN" dirty="0" smtClean="0"/>
              <a:t>JSON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dirty="0"/>
              <a:t>JSON (JavaScript Object Notation) là một chuẩn thuần văn bản và có cấu trúc để giúp </a:t>
            </a:r>
            <a:r>
              <a:rPr lang="vi-VN" dirty="0" smtClean="0"/>
              <a:t>việc </a:t>
            </a:r>
            <a:r>
              <a:rPr lang="vi-VN" dirty="0"/>
              <a:t>truyền tải dữ liệu. </a:t>
            </a:r>
          </a:p>
          <a:p>
            <a:pPr>
              <a:spcBef>
                <a:spcPts val="2400"/>
              </a:spcBef>
              <a:buFont typeface="Wingdings" panose="05000000000000000000" pitchFamily="2" charset="2"/>
              <a:buChar char="ü"/>
            </a:pPr>
            <a:r>
              <a:rPr lang="vi-VN" dirty="0"/>
              <a:t>Nó có nguồn gốc từ ngôn ngữ kịch </a:t>
            </a:r>
            <a:r>
              <a:rPr lang="vi-VN" dirty="0" smtClean="0"/>
              <a:t>bản</a:t>
            </a:r>
            <a:r>
              <a:rPr lang="en-US" dirty="0" smtClean="0"/>
              <a:t> </a:t>
            </a:r>
            <a:r>
              <a:rPr lang="vi-VN" dirty="0" smtClean="0"/>
              <a:t>javascript </a:t>
            </a:r>
            <a:r>
              <a:rPr lang="vi-VN" dirty="0"/>
              <a:t>để trình bày cấu trúc dữ liệu đơn giản </a:t>
            </a:r>
            <a:r>
              <a:rPr lang="vi-VN" dirty="0" smtClean="0"/>
              <a:t>kết </a:t>
            </a:r>
            <a:r>
              <a:rPr lang="vi-VN" dirty="0"/>
              <a:t>hợp với mảng, được gọi là object. </a:t>
            </a:r>
          </a:p>
          <a:p>
            <a:pPr>
              <a:spcBef>
                <a:spcPts val="2400"/>
              </a:spcBef>
              <a:buFont typeface="Wingdings" panose="05000000000000000000" pitchFamily="2" charset="2"/>
              <a:buChar char="ü"/>
            </a:pPr>
            <a:r>
              <a:rPr lang="vi-VN" dirty="0"/>
              <a:t>Dù nó có mối quan hệ với javascript nhưng nó là ngôn ngữ độc lập có thể được phân </a:t>
            </a:r>
            <a:r>
              <a:rPr lang="vi-VN" dirty="0" smtClean="0"/>
              <a:t>tích </a:t>
            </a:r>
            <a:r>
              <a:rPr lang="vi-VN" dirty="0"/>
              <a:t>trong các ngôn ngữ khác.</a:t>
            </a:r>
            <a:endParaRPr lang="en-US" dirty="0"/>
          </a:p>
        </p:txBody>
      </p:sp>
    </p:spTree>
    <p:extLst>
      <p:ext uri="{BB962C8B-B14F-4D97-AF65-F5344CB8AC3E}">
        <p14:creationId xmlns:p14="http://schemas.microsoft.com/office/powerpoint/2010/main" val="391208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Định dạng dữ liệu </a:t>
            </a:r>
            <a:r>
              <a:rPr lang="vi-VN" dirty="0" smtClean="0"/>
              <a:t>JSON</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a:spcBef>
                <a:spcPts val="2400"/>
              </a:spcBef>
              <a:buFont typeface="Wingdings" panose="05000000000000000000" pitchFamily="2" charset="2"/>
              <a:buChar char="ü"/>
            </a:pPr>
            <a:r>
              <a:rPr lang="vi-VN" dirty="0"/>
              <a:t>JSON có các kiểu dữ liệu: </a:t>
            </a:r>
            <a:endParaRPr lang="en-US" dirty="0" smtClean="0"/>
          </a:p>
          <a:p>
            <a:pPr lvl="1">
              <a:spcBef>
                <a:spcPts val="2400"/>
              </a:spcBef>
              <a:buFont typeface="Wingdings" panose="05000000000000000000" pitchFamily="2" charset="2"/>
              <a:buChar char="§"/>
            </a:pPr>
            <a:r>
              <a:rPr lang="vi-VN" dirty="0" smtClean="0"/>
              <a:t>Number</a:t>
            </a:r>
            <a:endParaRPr lang="en-US" dirty="0" smtClean="0"/>
          </a:p>
          <a:p>
            <a:pPr lvl="1">
              <a:spcBef>
                <a:spcPts val="2400"/>
              </a:spcBef>
              <a:buFont typeface="Wingdings" panose="05000000000000000000" pitchFamily="2" charset="2"/>
              <a:buChar char="§"/>
            </a:pPr>
            <a:r>
              <a:rPr lang="vi-VN" dirty="0" smtClean="0"/>
              <a:t>String</a:t>
            </a:r>
            <a:endParaRPr lang="en-US" dirty="0" smtClean="0"/>
          </a:p>
          <a:p>
            <a:pPr lvl="1">
              <a:spcBef>
                <a:spcPts val="2400"/>
              </a:spcBef>
              <a:buFont typeface="Wingdings" panose="05000000000000000000" pitchFamily="2" charset="2"/>
              <a:buChar char="§"/>
            </a:pPr>
            <a:r>
              <a:rPr lang="vi-VN" dirty="0" smtClean="0"/>
              <a:t>Boolean</a:t>
            </a:r>
            <a:endParaRPr lang="en-US" dirty="0" smtClean="0"/>
          </a:p>
          <a:p>
            <a:pPr lvl="1">
              <a:spcBef>
                <a:spcPts val="2400"/>
              </a:spcBef>
              <a:buFont typeface="Wingdings" panose="05000000000000000000" pitchFamily="2" charset="2"/>
              <a:buChar char="§"/>
            </a:pPr>
            <a:r>
              <a:rPr lang="vi-VN" dirty="0" smtClean="0"/>
              <a:t>Array</a:t>
            </a:r>
            <a:endParaRPr lang="en-US" dirty="0" smtClean="0"/>
          </a:p>
          <a:p>
            <a:pPr lvl="1">
              <a:spcBef>
                <a:spcPts val="2400"/>
              </a:spcBef>
              <a:buFont typeface="Wingdings" panose="05000000000000000000" pitchFamily="2" charset="2"/>
              <a:buChar char="§"/>
            </a:pPr>
            <a:r>
              <a:rPr lang="vi-VN" dirty="0" smtClean="0"/>
              <a:t>Object</a:t>
            </a:r>
            <a:endParaRPr lang="en-US" dirty="0" smtClean="0"/>
          </a:p>
          <a:p>
            <a:pPr lvl="1">
              <a:spcBef>
                <a:spcPts val="2400"/>
              </a:spcBef>
              <a:buFont typeface="Wingdings" panose="05000000000000000000" pitchFamily="2" charset="2"/>
              <a:buChar char="§"/>
            </a:pPr>
            <a:r>
              <a:rPr lang="vi-VN" dirty="0" smtClean="0"/>
              <a:t>null</a:t>
            </a:r>
            <a:endParaRPr lang="vi-VN" dirty="0"/>
          </a:p>
          <a:p>
            <a:pPr>
              <a:spcBef>
                <a:spcPts val="2400"/>
              </a:spcBef>
              <a:buFont typeface="Wingdings" panose="05000000000000000000" pitchFamily="2" charset="2"/>
              <a:buChar char="ü"/>
            </a:pPr>
            <a:r>
              <a:rPr lang="vi-VN" dirty="0"/>
              <a:t>Mục đích của JSON cũng giống như XML tuy nhiên cách viết ngắn hơn và cách phân tích </a:t>
            </a:r>
            <a:r>
              <a:rPr lang="vi-VN" dirty="0" smtClean="0"/>
              <a:t>(</a:t>
            </a:r>
            <a:r>
              <a:rPr lang="vi-VN" dirty="0"/>
              <a:t>parser) cũng dễ hơn.</a:t>
            </a:r>
            <a:endParaRPr lang="en-US" dirty="0"/>
          </a:p>
        </p:txBody>
      </p:sp>
    </p:spTree>
    <p:extLst>
      <p:ext uri="{BB962C8B-B14F-4D97-AF65-F5344CB8AC3E}">
        <p14:creationId xmlns:p14="http://schemas.microsoft.com/office/powerpoint/2010/main" val="76572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a:t>
            </a:r>
            <a:r>
              <a:rPr lang="vi-VN" dirty="0" smtClean="0"/>
              <a:t>JSON</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a:spcBef>
                <a:spcPts val="2400"/>
              </a:spcBef>
              <a:buFont typeface="Wingdings" panose="05000000000000000000" pitchFamily="2" charset="2"/>
              <a:buChar char="ü"/>
            </a:pPr>
            <a:r>
              <a:rPr lang="vi-VN" dirty="0"/>
              <a:t>Cú pháp json theo các qui định sau:</a:t>
            </a:r>
          </a:p>
          <a:p>
            <a:pPr lvl="1">
              <a:spcBef>
                <a:spcPts val="1800"/>
              </a:spcBef>
              <a:buFont typeface="Wingdings" panose="05000000000000000000" pitchFamily="2" charset="2"/>
              <a:buChar char="§"/>
            </a:pPr>
            <a:r>
              <a:rPr lang="vi-VN" dirty="0" smtClean="0"/>
              <a:t>Dữ </a:t>
            </a:r>
            <a:r>
              <a:rPr lang="vi-VN" dirty="0"/>
              <a:t>liệu gồm các cặp tên / giá trị</a:t>
            </a:r>
          </a:p>
          <a:p>
            <a:pPr lvl="1">
              <a:spcBef>
                <a:spcPts val="600"/>
              </a:spcBef>
              <a:buFont typeface="Wingdings" panose="05000000000000000000" pitchFamily="2" charset="2"/>
              <a:buChar char="§"/>
            </a:pPr>
            <a:r>
              <a:rPr lang="vi-VN" dirty="0" smtClean="0"/>
              <a:t>Dữ </a:t>
            </a:r>
            <a:r>
              <a:rPr lang="vi-VN" dirty="0"/>
              <a:t>liệu được phân cách dấu phẩy “,”</a:t>
            </a:r>
          </a:p>
          <a:p>
            <a:pPr lvl="1">
              <a:spcBef>
                <a:spcPts val="600"/>
              </a:spcBef>
              <a:buFont typeface="Wingdings" panose="05000000000000000000" pitchFamily="2" charset="2"/>
              <a:buChar char="§"/>
            </a:pPr>
            <a:r>
              <a:rPr lang="vi-VN" dirty="0" smtClean="0"/>
              <a:t>Dấu </a:t>
            </a:r>
            <a:r>
              <a:rPr lang="vi-VN" dirty="0"/>
              <a:t>ngoặc nhọn “{ }” dùng để giữ các đối tượng (object).</a:t>
            </a:r>
          </a:p>
          <a:p>
            <a:pPr lvl="1">
              <a:spcBef>
                <a:spcPts val="600"/>
              </a:spcBef>
              <a:buFont typeface="Wingdings" panose="05000000000000000000" pitchFamily="2" charset="2"/>
              <a:buChar char="§"/>
            </a:pPr>
            <a:r>
              <a:rPr lang="vi-VN" dirty="0" smtClean="0"/>
              <a:t>Dấu </a:t>
            </a:r>
            <a:r>
              <a:rPr lang="vi-VN" dirty="0"/>
              <a:t>ngoặc vuông “[ ]” dùng để giữ các mảng (array</a:t>
            </a:r>
            <a:r>
              <a:rPr lang="vi-VN" dirty="0" smtClean="0"/>
              <a:t>)</a:t>
            </a:r>
            <a:endParaRPr lang="en-US" dirty="0"/>
          </a:p>
          <a:p>
            <a:pPr marL="342900" lvl="1" indent="-342900">
              <a:spcBef>
                <a:spcPts val="2400"/>
              </a:spcBef>
              <a:buFont typeface="Wingdings" panose="05000000000000000000" pitchFamily="2" charset="2"/>
              <a:buChar char="ü"/>
            </a:pPr>
            <a:r>
              <a:rPr lang="vi-VN" sz="2800" dirty="0"/>
              <a:t>Dữ liệu được viết là các </a:t>
            </a:r>
            <a:r>
              <a:rPr lang="vi-VN" sz="2800" b="1" dirty="0">
                <a:solidFill>
                  <a:srgbClr val="FF0000"/>
                </a:solidFill>
              </a:rPr>
              <a:t>cặp tên / giá trị</a:t>
            </a:r>
            <a:r>
              <a:rPr lang="vi-VN" sz="2800" dirty="0"/>
              <a:t>. Một cặp tên / giá trị gồm 1 trường tên đặt trong dấu nháy kép, tiếp theo là dấu hai chấm và tiếp theo là giá trị (giá trị có dấu nháy kép hay không tùy theo kiểu dữ liệu</a:t>
            </a:r>
            <a:r>
              <a:rPr lang="vi-VN" sz="2800" dirty="0" smtClean="0"/>
              <a:t>).</a:t>
            </a:r>
            <a:endParaRPr lang="en-US" sz="2800" dirty="0" smtClean="0"/>
          </a:p>
          <a:p>
            <a:pPr marL="0" lvl="1" indent="0">
              <a:spcBef>
                <a:spcPts val="2400"/>
              </a:spcBef>
              <a:buNone/>
            </a:pPr>
            <a:r>
              <a:rPr lang="en-US" sz="2800" dirty="0" err="1" smtClean="0">
                <a:solidFill>
                  <a:srgbClr val="FF0000"/>
                </a:solidFill>
              </a:rPr>
              <a:t>Ví</a:t>
            </a:r>
            <a:r>
              <a:rPr lang="en-US" sz="2800" dirty="0" smtClean="0">
                <a:solidFill>
                  <a:srgbClr val="FF0000"/>
                </a:solidFill>
              </a:rPr>
              <a:t> </a:t>
            </a:r>
            <a:r>
              <a:rPr lang="en-US" sz="2800" dirty="0" err="1" smtClean="0">
                <a:solidFill>
                  <a:srgbClr val="FF0000"/>
                </a:solidFill>
              </a:rPr>
              <a:t>dụ</a:t>
            </a:r>
            <a:r>
              <a:rPr lang="en-US" sz="2800" dirty="0" smtClean="0"/>
              <a:t>: 	“ten”:”</a:t>
            </a:r>
            <a:r>
              <a:rPr lang="en-US" sz="2800" dirty="0" err="1" smtClean="0"/>
              <a:t>teo</a:t>
            </a:r>
            <a:r>
              <a:rPr lang="en-US" sz="2800" dirty="0" smtClean="0"/>
              <a:t>”		</a:t>
            </a:r>
          </a:p>
          <a:p>
            <a:pPr marL="0" lvl="1" indent="0">
              <a:spcBef>
                <a:spcPts val="2400"/>
              </a:spcBef>
              <a:buNone/>
            </a:pPr>
            <a:r>
              <a:rPr lang="en-US" sz="2800" dirty="0"/>
              <a:t>	</a:t>
            </a:r>
            <a:r>
              <a:rPr lang="en-US" sz="2800" dirty="0" smtClean="0"/>
              <a:t>	“</a:t>
            </a:r>
            <a:r>
              <a:rPr lang="en-US" sz="2800" dirty="0" err="1" smtClean="0"/>
              <a:t>tuoi</a:t>
            </a:r>
            <a:r>
              <a:rPr lang="en-US" sz="2800" dirty="0" smtClean="0"/>
              <a:t>”:20</a:t>
            </a:r>
            <a:endParaRPr lang="en-US" sz="2800" dirty="0"/>
          </a:p>
        </p:txBody>
      </p:sp>
    </p:spTree>
    <p:extLst>
      <p:ext uri="{BB962C8B-B14F-4D97-AF65-F5344CB8AC3E}">
        <p14:creationId xmlns:p14="http://schemas.microsoft.com/office/powerpoint/2010/main" val="735760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a:t>
            </a:r>
            <a:r>
              <a:rPr lang="vi-VN" dirty="0" smtClean="0"/>
              <a:t>JSON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sz="2200" dirty="0"/>
              <a:t>Đối tượng JSON (JSON Object</a:t>
            </a:r>
            <a:r>
              <a:rPr lang="vi-VN" sz="2200" dirty="0" smtClean="0"/>
              <a:t>)</a:t>
            </a:r>
            <a:r>
              <a:rPr lang="en-US" sz="2200" dirty="0" smtClean="0"/>
              <a:t>: </a:t>
            </a:r>
            <a:r>
              <a:rPr lang="vi-VN" sz="2200" dirty="0" smtClean="0"/>
              <a:t>được </a:t>
            </a:r>
            <a:r>
              <a:rPr lang="vi-VN" sz="2200" dirty="0"/>
              <a:t>viết trong cặp dấu ngoặc nhọn “ { } “. Trong một đối tượng có có </a:t>
            </a:r>
            <a:r>
              <a:rPr lang="vi-VN" sz="2200" dirty="0" smtClean="0"/>
              <a:t>nhiều </a:t>
            </a:r>
            <a:r>
              <a:rPr lang="vi-VN" sz="2200" dirty="0"/>
              <a:t>cặp tên / giá trị phân cách nhau bằng dấu phẩy </a:t>
            </a:r>
            <a:r>
              <a:rPr lang="vi-VN" sz="2200" dirty="0" smtClean="0"/>
              <a:t>“,”.</a:t>
            </a:r>
            <a:endParaRPr lang="en-US" sz="2200" dirty="0" smtClean="0"/>
          </a:p>
          <a:p>
            <a:pPr>
              <a:spcBef>
                <a:spcPts val="2400"/>
              </a:spcBef>
              <a:buFont typeface="Wingdings" panose="05000000000000000000" pitchFamily="2" charset="2"/>
              <a:buChar char="ü"/>
            </a:pPr>
            <a:endParaRPr lang="en-US" sz="2200" dirty="0" smtClean="0"/>
          </a:p>
          <a:p>
            <a:pPr>
              <a:spcBef>
                <a:spcPts val="2400"/>
              </a:spcBef>
              <a:buFont typeface="Wingdings" panose="05000000000000000000" pitchFamily="2" charset="2"/>
              <a:buChar char="ü"/>
            </a:pPr>
            <a:r>
              <a:rPr lang="vi-VN" sz="2200" dirty="0" smtClean="0"/>
              <a:t>Mảng </a:t>
            </a:r>
            <a:r>
              <a:rPr lang="vi-VN" sz="2200" dirty="0"/>
              <a:t>JSON (JSON Array</a:t>
            </a:r>
            <a:r>
              <a:rPr lang="vi-VN" sz="2200" dirty="0" smtClean="0"/>
              <a:t>)</a:t>
            </a:r>
            <a:r>
              <a:rPr lang="en-US" sz="2200" dirty="0" smtClean="0"/>
              <a:t>: </a:t>
            </a:r>
            <a:r>
              <a:rPr lang="vi-VN" sz="2200" dirty="0" smtClean="0"/>
              <a:t>được </a:t>
            </a:r>
            <a:r>
              <a:rPr lang="vi-VN" sz="2200" dirty="0"/>
              <a:t>bọc trong dấu ngoặc vuông “ [ ] “. Một mảng có thể chứa nhiều đối </a:t>
            </a:r>
            <a:r>
              <a:rPr lang="vi-VN" sz="2200" dirty="0" smtClean="0"/>
              <a:t>tượng </a:t>
            </a:r>
            <a:r>
              <a:rPr lang="vi-VN" sz="2200" dirty="0"/>
              <a:t>(object).</a:t>
            </a:r>
            <a:endParaRPr lang="en-US" sz="2200" dirty="0"/>
          </a:p>
        </p:txBody>
      </p:sp>
      <p:pic>
        <p:nvPicPr>
          <p:cNvPr id="2" name="Picture 1"/>
          <p:cNvPicPr>
            <a:picLocks noChangeAspect="1"/>
          </p:cNvPicPr>
          <p:nvPr/>
        </p:nvPicPr>
        <p:blipFill>
          <a:blip r:embed="rId3"/>
          <a:stretch>
            <a:fillRect/>
          </a:stretch>
        </p:blipFill>
        <p:spPr>
          <a:xfrm>
            <a:off x="2054087" y="2133600"/>
            <a:ext cx="4118113" cy="492597"/>
          </a:xfrm>
          <a:prstGeom prst="rect">
            <a:avLst/>
          </a:prstGeom>
        </p:spPr>
      </p:pic>
      <p:pic>
        <p:nvPicPr>
          <p:cNvPr id="4" name="Picture 3"/>
          <p:cNvPicPr>
            <a:picLocks noChangeAspect="1"/>
          </p:cNvPicPr>
          <p:nvPr/>
        </p:nvPicPr>
        <p:blipFill>
          <a:blip r:embed="rId4"/>
          <a:stretch>
            <a:fillRect/>
          </a:stretch>
        </p:blipFill>
        <p:spPr>
          <a:xfrm>
            <a:off x="2054086" y="3810000"/>
            <a:ext cx="5065381" cy="2514600"/>
          </a:xfrm>
          <a:prstGeom prst="rect">
            <a:avLst/>
          </a:prstGeom>
        </p:spPr>
      </p:pic>
    </p:spTree>
    <p:extLst>
      <p:ext uri="{BB962C8B-B14F-4D97-AF65-F5344CB8AC3E}">
        <p14:creationId xmlns:p14="http://schemas.microsoft.com/office/powerpoint/2010/main" val="2092603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err="1" smtClean="0"/>
              <a:t>Cú</a:t>
            </a:r>
            <a:r>
              <a:rPr lang="en-US" dirty="0" smtClean="0"/>
              <a:t> </a:t>
            </a:r>
            <a:r>
              <a:rPr lang="en-US" dirty="0" err="1" smtClean="0"/>
              <a:t>pháp</a:t>
            </a:r>
            <a:r>
              <a:rPr lang="en-US" dirty="0" smtClean="0"/>
              <a:t> </a:t>
            </a:r>
            <a:r>
              <a:rPr lang="vi-VN" dirty="0" smtClean="0"/>
              <a:t>JSON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vi-VN" sz="2200" dirty="0"/>
              <a:t>Đối tượng JSON (JSON Object</a:t>
            </a:r>
            <a:r>
              <a:rPr lang="vi-VN" sz="2200" dirty="0" smtClean="0"/>
              <a:t>)</a:t>
            </a:r>
            <a:r>
              <a:rPr lang="en-US" sz="2200" dirty="0" smtClean="0"/>
              <a:t>: </a:t>
            </a:r>
            <a:r>
              <a:rPr lang="vi-VN" sz="2200" dirty="0" smtClean="0"/>
              <a:t>được </a:t>
            </a:r>
            <a:r>
              <a:rPr lang="vi-VN" sz="2200" dirty="0"/>
              <a:t>viết trong cặp dấu ngoặc nhọn “ { } “. Trong một đối tượng có có </a:t>
            </a:r>
            <a:r>
              <a:rPr lang="vi-VN" sz="2200" dirty="0" smtClean="0"/>
              <a:t>nhiều </a:t>
            </a:r>
            <a:r>
              <a:rPr lang="vi-VN" sz="2200" dirty="0"/>
              <a:t>cặp tên / giá trị phân cách nhau bằng dấu phẩy </a:t>
            </a:r>
            <a:r>
              <a:rPr lang="vi-VN" sz="2200" dirty="0" smtClean="0"/>
              <a:t>“,”.</a:t>
            </a:r>
            <a:endParaRPr lang="en-US" sz="2200" dirty="0" smtClean="0"/>
          </a:p>
          <a:p>
            <a:pPr>
              <a:spcBef>
                <a:spcPts val="2400"/>
              </a:spcBef>
              <a:buFont typeface="Wingdings" panose="05000000000000000000" pitchFamily="2" charset="2"/>
              <a:buChar char="ü"/>
            </a:pPr>
            <a:endParaRPr lang="en-US" sz="2200" dirty="0" smtClean="0"/>
          </a:p>
          <a:p>
            <a:pPr>
              <a:spcBef>
                <a:spcPts val="2400"/>
              </a:spcBef>
              <a:buFont typeface="Wingdings" panose="05000000000000000000" pitchFamily="2" charset="2"/>
              <a:buChar char="ü"/>
            </a:pPr>
            <a:r>
              <a:rPr lang="vi-VN" sz="2200" dirty="0" smtClean="0"/>
              <a:t>Mảng </a:t>
            </a:r>
            <a:r>
              <a:rPr lang="vi-VN" sz="2200" dirty="0"/>
              <a:t>JSON (JSON Array</a:t>
            </a:r>
            <a:r>
              <a:rPr lang="vi-VN" sz="2200" dirty="0" smtClean="0"/>
              <a:t>)</a:t>
            </a:r>
            <a:r>
              <a:rPr lang="en-US" sz="2200" dirty="0" smtClean="0"/>
              <a:t>: </a:t>
            </a:r>
            <a:r>
              <a:rPr lang="vi-VN" sz="2200" dirty="0" smtClean="0"/>
              <a:t>được </a:t>
            </a:r>
            <a:r>
              <a:rPr lang="vi-VN" sz="2200" dirty="0"/>
              <a:t>bọc trong dấu ngoặc vuông “ [ ] “. Một mảng có thể chứa nhiều đối </a:t>
            </a:r>
            <a:r>
              <a:rPr lang="vi-VN" sz="2200" dirty="0" smtClean="0"/>
              <a:t>tượng </a:t>
            </a:r>
            <a:r>
              <a:rPr lang="vi-VN" sz="2200" dirty="0"/>
              <a:t>(object).</a:t>
            </a:r>
            <a:endParaRPr lang="en-US" sz="2200" dirty="0"/>
          </a:p>
        </p:txBody>
      </p:sp>
      <p:pic>
        <p:nvPicPr>
          <p:cNvPr id="2" name="Picture 1"/>
          <p:cNvPicPr>
            <a:picLocks noChangeAspect="1"/>
          </p:cNvPicPr>
          <p:nvPr/>
        </p:nvPicPr>
        <p:blipFill>
          <a:blip r:embed="rId3"/>
          <a:stretch>
            <a:fillRect/>
          </a:stretch>
        </p:blipFill>
        <p:spPr>
          <a:xfrm>
            <a:off x="2054087" y="2133600"/>
            <a:ext cx="4118113" cy="492597"/>
          </a:xfrm>
          <a:prstGeom prst="rect">
            <a:avLst/>
          </a:prstGeom>
        </p:spPr>
      </p:pic>
      <p:pic>
        <p:nvPicPr>
          <p:cNvPr id="4" name="Picture 3"/>
          <p:cNvPicPr>
            <a:picLocks noChangeAspect="1"/>
          </p:cNvPicPr>
          <p:nvPr/>
        </p:nvPicPr>
        <p:blipFill>
          <a:blip r:embed="rId4"/>
          <a:stretch>
            <a:fillRect/>
          </a:stretch>
        </p:blipFill>
        <p:spPr>
          <a:xfrm>
            <a:off x="2054086" y="3810000"/>
            <a:ext cx="5065381" cy="2514600"/>
          </a:xfrm>
          <a:prstGeom prst="rect">
            <a:avLst/>
          </a:prstGeom>
        </p:spPr>
      </p:pic>
    </p:spTree>
    <p:extLst>
      <p:ext uri="{BB962C8B-B14F-4D97-AF65-F5344CB8AC3E}">
        <p14:creationId xmlns:p14="http://schemas.microsoft.com/office/powerpoint/2010/main" val="3254021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US" dirty="0" smtClean="0"/>
              <a:t>So </a:t>
            </a:r>
            <a:r>
              <a:rPr lang="en-US" dirty="0" err="1" smtClean="0"/>
              <a:t>sánh</a:t>
            </a:r>
            <a:r>
              <a:rPr lang="en-US" dirty="0" smtClean="0"/>
              <a:t> </a:t>
            </a:r>
            <a:r>
              <a:rPr lang="vi-VN" dirty="0" smtClean="0"/>
              <a:t>JSON</a:t>
            </a:r>
            <a:r>
              <a:rPr lang="en-US" dirty="0" smtClean="0"/>
              <a:t> </a:t>
            </a:r>
            <a:r>
              <a:rPr lang="en-US" dirty="0" err="1" smtClean="0"/>
              <a:t>và</a:t>
            </a:r>
            <a:r>
              <a:rPr lang="en-US" dirty="0" smtClean="0"/>
              <a:t> XML</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2400"/>
              </a:spcBef>
              <a:buFont typeface="Wingdings" panose="05000000000000000000" pitchFamily="2" charset="2"/>
              <a:buChar char="ü"/>
            </a:pPr>
            <a:r>
              <a:rPr lang="en-US" sz="2200" dirty="0" smtClean="0"/>
              <a:t>Ta </a:t>
            </a:r>
            <a:r>
              <a:rPr lang="en-US" sz="2200" dirty="0" err="1" smtClean="0"/>
              <a:t>thấy</a:t>
            </a:r>
            <a:r>
              <a:rPr lang="en-US" sz="2200" dirty="0" smtClean="0"/>
              <a:t> </a:t>
            </a:r>
            <a:r>
              <a:rPr lang="en-US" sz="2200" dirty="0" err="1" smtClean="0"/>
              <a:t>cách</a:t>
            </a:r>
            <a:r>
              <a:rPr lang="en-US" sz="2200" dirty="0" smtClean="0"/>
              <a:t> </a:t>
            </a:r>
            <a:r>
              <a:rPr lang="en-US" sz="2200" dirty="0" err="1" smtClean="0"/>
              <a:t>viết</a:t>
            </a:r>
            <a:r>
              <a:rPr lang="en-US" sz="2200" dirty="0" smtClean="0"/>
              <a:t> </a:t>
            </a:r>
            <a:r>
              <a:rPr lang="en-US" sz="2200" dirty="0" err="1" smtClean="0"/>
              <a:t>JSON</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hơn</a:t>
            </a:r>
            <a:r>
              <a:rPr lang="en-US" sz="2200" dirty="0" smtClean="0"/>
              <a:t> XML</a:t>
            </a:r>
            <a:endParaRPr lang="en-US" sz="2200" dirty="0"/>
          </a:p>
        </p:txBody>
      </p:sp>
      <p:pic>
        <p:nvPicPr>
          <p:cNvPr id="6" name="Picture 5"/>
          <p:cNvPicPr>
            <a:picLocks noChangeAspect="1"/>
          </p:cNvPicPr>
          <p:nvPr/>
        </p:nvPicPr>
        <p:blipFill>
          <a:blip r:embed="rId3"/>
          <a:stretch>
            <a:fillRect/>
          </a:stretch>
        </p:blipFill>
        <p:spPr>
          <a:xfrm>
            <a:off x="2971800" y="1592705"/>
            <a:ext cx="3592286" cy="4122295"/>
          </a:xfrm>
          <a:prstGeom prst="rect">
            <a:avLst/>
          </a:prstGeom>
        </p:spPr>
      </p:pic>
    </p:spTree>
    <p:extLst>
      <p:ext uri="{BB962C8B-B14F-4D97-AF65-F5344CB8AC3E}">
        <p14:creationId xmlns:p14="http://schemas.microsoft.com/office/powerpoint/2010/main" val="136520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smtClean="0"/>
              <a:t>JSON</a:t>
            </a:r>
            <a:r>
              <a:rPr lang="en-US" dirty="0" smtClean="0"/>
              <a:t> PARSER</a:t>
            </a:r>
            <a:endParaRPr lang="en-US" dirty="0"/>
          </a:p>
        </p:txBody>
      </p:sp>
      <p:sp>
        <p:nvSpPr>
          <p:cNvPr id="3" name="Content Placeholder 2"/>
          <p:cNvSpPr>
            <a:spLocks noGrp="1"/>
          </p:cNvSpPr>
          <p:nvPr>
            <p:ph idx="1"/>
          </p:nvPr>
        </p:nvSpPr>
        <p:spPr>
          <a:xfrm>
            <a:off x="155575" y="1143000"/>
            <a:ext cx="8988425" cy="5181600"/>
          </a:xfrm>
        </p:spPr>
        <p:txBody>
          <a:bodyPr>
            <a:normAutofit/>
          </a:bodyPr>
          <a:lstStyle/>
          <a:p>
            <a:pPr marL="0" indent="0">
              <a:spcBef>
                <a:spcPts val="2400"/>
              </a:spcBef>
              <a:buNone/>
            </a:pPr>
            <a:r>
              <a:rPr lang="en-US" sz="2400" b="1" dirty="0" err="1" smtClean="0"/>
              <a:t>Phân</a:t>
            </a:r>
            <a:r>
              <a:rPr lang="en-US" sz="2400" b="1" dirty="0" smtClean="0"/>
              <a:t> </a:t>
            </a:r>
            <a:r>
              <a:rPr lang="en-US" sz="2400" b="1" dirty="0" err="1" smtClean="0"/>
              <a:t>tích</a:t>
            </a:r>
            <a:r>
              <a:rPr lang="en-US" sz="2400" b="1" dirty="0" smtClean="0"/>
              <a:t> </a:t>
            </a:r>
            <a:r>
              <a:rPr lang="en-US" sz="2400" b="1" dirty="0" err="1" smtClean="0"/>
              <a:t>JSON</a:t>
            </a:r>
            <a:r>
              <a:rPr lang="en-US" sz="2400" b="1" dirty="0" smtClean="0"/>
              <a:t>:</a:t>
            </a:r>
          </a:p>
          <a:p>
            <a:pPr>
              <a:spcBef>
                <a:spcPts val="2400"/>
              </a:spcBef>
              <a:buFont typeface="Wingdings" panose="05000000000000000000" pitchFamily="2" charset="2"/>
              <a:buChar char="ü"/>
            </a:pPr>
            <a:r>
              <a:rPr lang="vi-VN" sz="2400" dirty="0" smtClean="0"/>
              <a:t>Tạo </a:t>
            </a:r>
            <a:r>
              <a:rPr lang="vi-VN" sz="2400" dirty="0"/>
              <a:t>đối tượng JSONObject</a:t>
            </a:r>
          </a:p>
          <a:p>
            <a:pPr marL="0" indent="0">
              <a:spcBef>
                <a:spcPts val="2400"/>
              </a:spcBef>
              <a:buNone/>
            </a:pPr>
            <a:r>
              <a:rPr lang="vi-VN" sz="2400" b="1" dirty="0">
                <a:solidFill>
                  <a:srgbClr val="0000FF"/>
                </a:solidFill>
              </a:rPr>
              <a:t>JSONObject jsonobject =new JSONObject(result);</a:t>
            </a:r>
          </a:p>
          <a:p>
            <a:pPr>
              <a:spcBef>
                <a:spcPts val="2400"/>
              </a:spcBef>
              <a:buFont typeface="Wingdings" panose="05000000000000000000" pitchFamily="2" charset="2"/>
              <a:buChar char="ü"/>
            </a:pPr>
            <a:r>
              <a:rPr lang="vi-VN" sz="2400" dirty="0"/>
              <a:t>Lấy chuỗi</a:t>
            </a:r>
          </a:p>
          <a:p>
            <a:pPr marL="0" indent="0">
              <a:spcBef>
                <a:spcPts val="2400"/>
              </a:spcBef>
              <a:buNone/>
            </a:pPr>
            <a:r>
              <a:rPr lang="vi-VN" sz="2400" b="1" dirty="0">
                <a:solidFill>
                  <a:srgbClr val="0000FF"/>
                </a:solidFill>
              </a:rPr>
              <a:t>String jsonstring= jsonobject.getString(“TENCHUOI”);</a:t>
            </a:r>
          </a:p>
          <a:p>
            <a:pPr>
              <a:spcBef>
                <a:spcPts val="2400"/>
              </a:spcBef>
              <a:buFont typeface="Wingdings" panose="05000000000000000000" pitchFamily="2" charset="2"/>
              <a:buChar char="ü"/>
            </a:pPr>
            <a:r>
              <a:rPr lang="vi-VN" sz="2400" dirty="0"/>
              <a:t>Lấy boolean</a:t>
            </a:r>
          </a:p>
          <a:p>
            <a:pPr marL="0" indent="0">
              <a:spcBef>
                <a:spcPts val="2400"/>
              </a:spcBef>
              <a:buNone/>
            </a:pPr>
            <a:r>
              <a:rPr lang="vi-VN" sz="2400" b="1" dirty="0">
                <a:solidFill>
                  <a:srgbClr val="0000FF"/>
                </a:solidFill>
              </a:rPr>
              <a:t>String jsonboolean=jsonobject.getBoolean(“TENBOOLEAN”);</a:t>
            </a:r>
            <a:endParaRPr lang="en-US" sz="2400" b="1" dirty="0">
              <a:solidFill>
                <a:srgbClr val="0000FF"/>
              </a:solidFill>
            </a:endParaRPr>
          </a:p>
        </p:txBody>
      </p:sp>
    </p:spTree>
    <p:extLst>
      <p:ext uri="{BB962C8B-B14F-4D97-AF65-F5344CB8AC3E}">
        <p14:creationId xmlns:p14="http://schemas.microsoft.com/office/powerpoint/2010/main" val="2182535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6830</TotalTime>
  <Words>992</Words>
  <Application>Microsoft Office PowerPoint</Application>
  <PresentationFormat>On-screen Show (4:3)</PresentationFormat>
  <Paragraphs>152</Paragraphs>
  <Slides>26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Roboto</vt:lpstr>
      <vt:lpstr>Roboto Lt</vt:lpstr>
      <vt:lpstr>Segoe UI</vt:lpstr>
      <vt:lpstr>Wingdings</vt:lpstr>
      <vt:lpstr>Custom Design</vt:lpstr>
      <vt:lpstr>ANDROID NETWORK</vt:lpstr>
      <vt:lpstr>Mục tiêu</vt:lpstr>
      <vt:lpstr>Định dạng dữ liệu JSON</vt:lpstr>
      <vt:lpstr>Định dạng dữ liệu JSON</vt:lpstr>
      <vt:lpstr>Cú pháp JSON</vt:lpstr>
      <vt:lpstr>Cú pháp JSON</vt:lpstr>
      <vt:lpstr>Cú pháp JSON</vt:lpstr>
      <vt:lpstr>So sánh JSON và XML</vt:lpstr>
      <vt:lpstr>JSON PARSER</vt:lpstr>
      <vt:lpstr>JSON PARSER</vt:lpstr>
      <vt:lpstr>Lấy và parser dữ liệu JSON từ Server</vt:lpstr>
      <vt:lpstr>Lấy và parser dữ liệu JSON từ Server</vt:lpstr>
      <vt:lpstr>Lấy và parser dữ liệu JSON từ Server</vt:lpstr>
      <vt:lpstr>Lấy và parser dữ liệu JSON từ Server</vt:lpstr>
      <vt:lpstr>Lấy và parser dữ liệu JSON từ Server</vt:lpstr>
      <vt:lpstr>Lấy và parser dữ liệu JSON từ Server</vt:lpstr>
      <vt:lpstr>PowerPoint Presentation</vt:lpstr>
      <vt:lpstr>Thư viện Volley</vt:lpstr>
      <vt:lpstr>Thư viện Volley</vt:lpstr>
      <vt:lpstr>Sử dụng Thư viện Volley</vt:lpstr>
      <vt:lpstr>Sử dụng Thư viện Volley</vt:lpstr>
      <vt:lpstr>PowerPoint Presentation</vt:lpstr>
      <vt:lpstr>Thư viện Retrofit </vt:lpstr>
      <vt:lpstr>PowerPoint Presentation</vt:lpstr>
      <vt:lpstr>THẢO LUẬN</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1328</cp:revision>
  <dcterms:created xsi:type="dcterms:W3CDTF">2013-04-23T08:05:33Z</dcterms:created>
  <dcterms:modified xsi:type="dcterms:W3CDTF">2017-02-17T03:41:36Z</dcterms:modified>
</cp:coreProperties>
</file>