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9"/>
  </p:notesMasterIdLst>
  <p:sldIdLst>
    <p:sldId id="541" r:id="rId2"/>
    <p:sldId id="562" r:id="rId3"/>
    <p:sldId id="493" r:id="rId4"/>
    <p:sldId id="632" r:id="rId5"/>
    <p:sldId id="633" r:id="rId6"/>
    <p:sldId id="634" r:id="rId7"/>
    <p:sldId id="636" r:id="rId8"/>
    <p:sldId id="637" r:id="rId9"/>
    <p:sldId id="638" r:id="rId10"/>
    <p:sldId id="640" r:id="rId11"/>
    <p:sldId id="624" r:id="rId12"/>
    <p:sldId id="625" r:id="rId13"/>
    <p:sldId id="641" r:id="rId14"/>
    <p:sldId id="642" r:id="rId15"/>
    <p:sldId id="643" r:id="rId16"/>
    <p:sldId id="646" r:id="rId17"/>
    <p:sldId id="647" r:id="rId18"/>
    <p:sldId id="649" r:id="rId19"/>
    <p:sldId id="648" r:id="rId20"/>
    <p:sldId id="650" r:id="rId21"/>
    <p:sldId id="651" r:id="rId22"/>
    <p:sldId id="652" r:id="rId23"/>
    <p:sldId id="630" r:id="rId24"/>
    <p:sldId id="654" r:id="rId25"/>
    <p:sldId id="655" r:id="rId26"/>
    <p:sldId id="656" r:id="rId27"/>
    <p:sldId id="4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53" autoAdjust="0"/>
  </p:normalViewPr>
  <p:slideViewPr>
    <p:cSldViewPr>
      <p:cViewPr varScale="1">
        <p:scale>
          <a:sx n="65" d="100"/>
          <a:sy n="65" d="100"/>
        </p:scale>
        <p:origin x="1452" y="8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123106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184197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13298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400083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153982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1447005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4137364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316217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236990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932789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204143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398558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3614162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851429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1041401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831221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3147917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27</a:t>
            </a:fld>
            <a:endParaRPr lang="en-US" smtClean="0"/>
          </a:p>
        </p:txBody>
      </p:sp>
    </p:spTree>
    <p:extLst>
      <p:ext uri="{BB962C8B-B14F-4D97-AF65-F5344CB8AC3E}">
        <p14:creationId xmlns:p14="http://schemas.microsoft.com/office/powerpoint/2010/main" val="10959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796230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197280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105391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315108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96032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32904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3227253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stretch>
            <a:fillRect/>
          </a:stretch>
        </p:blipFill>
        <p:spPr>
          <a:xfrm>
            <a:off x="609600" y="2486024"/>
            <a:ext cx="2952750" cy="3462577"/>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riadb.com/kb/en/selec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mariadb.com/kb/en/delete/" TargetMode="External"/><Relationship Id="rId5" Type="http://schemas.openxmlformats.org/officeDocument/2006/relationships/hyperlink" Target="https://mariadb.com/kb/en/update/" TargetMode="External"/><Relationship Id="rId4" Type="http://schemas.openxmlformats.org/officeDocument/2006/relationships/hyperlink" Target="https://mariadb.com/kb/en/inser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pachefriends.org/download.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67200" y="3505200"/>
            <a:ext cx="5029200" cy="830884"/>
          </a:xfrm>
        </p:spPr>
        <p:txBody>
          <a:bodyPr/>
          <a:lstStyle/>
          <a:p>
            <a:r>
              <a:rPr lang="en-US" dirty="0" smtClean="0"/>
              <a:t>ANDROID NETWORK</a:t>
            </a:r>
            <a:endParaRPr lang="en-US" dirty="0"/>
          </a:p>
        </p:txBody>
      </p:sp>
      <p:sp>
        <p:nvSpPr>
          <p:cNvPr id="3" name="Subtitle 2"/>
          <p:cNvSpPr>
            <a:spLocks noGrp="1"/>
          </p:cNvSpPr>
          <p:nvPr>
            <p:ph type="subTitle" idx="1"/>
          </p:nvPr>
        </p:nvSpPr>
        <p:spPr/>
        <p:txBody>
          <a:bodyPr>
            <a:normAutofit/>
          </a:bodyPr>
          <a:lstStyle/>
          <a:p>
            <a:r>
              <a:rPr lang="en-US" sz="3600" dirty="0" err="1" smtClean="0"/>
              <a:t>Bài</a:t>
            </a:r>
            <a:r>
              <a:rPr lang="en-US" sz="3600" dirty="0" smtClean="0"/>
              <a:t> 4: WEB API</a:t>
            </a:r>
            <a:endParaRPr lang="en-US" sz="3600"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Xây dựng Database trên Web </a:t>
            </a:r>
            <a:r>
              <a:rPr lang="vi-VN" dirty="0" smtClean="0"/>
              <a:t>Server</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buNone/>
            </a:pPr>
            <a:r>
              <a:rPr lang="en-US" sz="2400" b="1" dirty="0" err="1" smtClean="0"/>
              <a:t>Các</a:t>
            </a:r>
            <a:r>
              <a:rPr lang="en-US" sz="2400" b="1" dirty="0" smtClean="0"/>
              <a:t> </a:t>
            </a:r>
            <a:r>
              <a:rPr lang="en-US" sz="2400" b="1" dirty="0" err="1" smtClean="0"/>
              <a:t>lệnh</a:t>
            </a:r>
            <a:r>
              <a:rPr lang="en-US" sz="2400" b="1" dirty="0" smtClean="0"/>
              <a:t> SQL </a:t>
            </a:r>
            <a:r>
              <a:rPr lang="en-US" sz="2400" b="1" dirty="0" err="1" smtClean="0"/>
              <a:t>cơ</a:t>
            </a:r>
            <a:r>
              <a:rPr lang="en-US" sz="2400" b="1" dirty="0" smtClean="0"/>
              <a:t> </a:t>
            </a:r>
            <a:r>
              <a:rPr lang="en-US" sz="2400" b="1" dirty="0" err="1" smtClean="0"/>
              <a:t>bản</a:t>
            </a:r>
            <a:r>
              <a:rPr lang="en-US" sz="2400" b="1" dirty="0" smtClean="0"/>
              <a:t>: (</a:t>
            </a:r>
            <a:r>
              <a:rPr lang="en-US" sz="2400" b="1" dirty="0" err="1" smtClean="0"/>
              <a:t>GV</a:t>
            </a:r>
            <a:r>
              <a:rPr lang="en-US" sz="2400" b="1" dirty="0" smtClean="0"/>
              <a:t> </a:t>
            </a:r>
            <a:r>
              <a:rPr lang="en-US" sz="2400" b="1" dirty="0" err="1" smtClean="0"/>
              <a:t>ôn</a:t>
            </a:r>
            <a:r>
              <a:rPr lang="en-US" sz="2400" b="1" dirty="0" smtClean="0"/>
              <a:t> </a:t>
            </a:r>
            <a:r>
              <a:rPr lang="en-US" sz="2400" b="1" dirty="0" err="1" smtClean="0"/>
              <a:t>lại</a:t>
            </a:r>
            <a:r>
              <a:rPr lang="en-US" sz="2400" b="1" dirty="0" smtClean="0"/>
              <a:t> </a:t>
            </a:r>
            <a:r>
              <a:rPr lang="en-US" sz="2400" b="1" dirty="0" err="1" smtClean="0"/>
              <a:t>bài</a:t>
            </a:r>
            <a:r>
              <a:rPr lang="en-US" sz="2400" b="1" dirty="0" smtClean="0"/>
              <a:t> </a:t>
            </a:r>
            <a:r>
              <a:rPr lang="en-US" sz="2400" b="1" dirty="0" err="1" smtClean="0"/>
              <a:t>cho</a:t>
            </a:r>
            <a:r>
              <a:rPr lang="en-US" sz="2400" b="1" dirty="0" smtClean="0"/>
              <a:t> </a:t>
            </a:r>
            <a:r>
              <a:rPr lang="en-US" sz="2400" b="1" dirty="0" err="1" smtClean="0"/>
              <a:t>SV</a:t>
            </a:r>
            <a:r>
              <a:rPr lang="en-US" sz="2400" b="1" dirty="0" smtClean="0"/>
              <a:t>)</a:t>
            </a:r>
          </a:p>
          <a:p>
            <a:pPr marL="0" indent="0">
              <a:buNone/>
            </a:pPr>
            <a:endParaRPr lang="en-US" sz="2400" b="1" dirty="0"/>
          </a:p>
          <a:p>
            <a:pPr>
              <a:buFont typeface="Wingdings" panose="05000000000000000000" pitchFamily="2" charset="2"/>
              <a:buChar char="ü"/>
            </a:pPr>
            <a:r>
              <a:rPr lang="vi-VN" sz="2400" dirty="0">
                <a:hlinkClick r:id="rId3"/>
              </a:rPr>
              <a:t>SELECT</a:t>
            </a:r>
            <a:r>
              <a:rPr lang="vi-VN" sz="2400" dirty="0"/>
              <a:t> được dùng khi bạn muốn đọc (hoặc lựa chọn) dữ liệu của bạn.</a:t>
            </a:r>
          </a:p>
          <a:p>
            <a:pPr>
              <a:buFont typeface="Wingdings" panose="05000000000000000000" pitchFamily="2" charset="2"/>
              <a:buChar char="ü"/>
            </a:pPr>
            <a:r>
              <a:rPr lang="vi-VN" sz="2400" dirty="0">
                <a:hlinkClick r:id="rId4"/>
              </a:rPr>
              <a:t>INSERT</a:t>
            </a:r>
            <a:r>
              <a:rPr lang="vi-VN" sz="2400" dirty="0"/>
              <a:t> được dùng khi bạn muốn thêm (hoặc chèn) dữ liệu mới.</a:t>
            </a:r>
          </a:p>
          <a:p>
            <a:pPr>
              <a:buFont typeface="Wingdings" panose="05000000000000000000" pitchFamily="2" charset="2"/>
              <a:buChar char="ü"/>
            </a:pPr>
            <a:r>
              <a:rPr lang="vi-VN" sz="2400" dirty="0">
                <a:hlinkClick r:id="rId5"/>
              </a:rPr>
              <a:t>UPDATE</a:t>
            </a:r>
            <a:r>
              <a:rPr lang="vi-VN" sz="2400" dirty="0"/>
              <a:t> được sử dụng khi bạn muốn thay đổi (hoặc cập nhật) dữ liệu sẵn có.</a:t>
            </a:r>
          </a:p>
          <a:p>
            <a:pPr>
              <a:buFont typeface="Wingdings" panose="05000000000000000000" pitchFamily="2" charset="2"/>
              <a:buChar char="ü"/>
            </a:pPr>
            <a:r>
              <a:rPr lang="vi-VN" sz="2400" dirty="0">
                <a:hlinkClick r:id="rId6"/>
              </a:rPr>
              <a:t>DELETE</a:t>
            </a:r>
            <a:r>
              <a:rPr lang="vi-VN" sz="2400" dirty="0"/>
              <a:t> được sử dụng khi bạn muốn loại bỏ (hoặc xóa) dữ liệu sẵn có.</a:t>
            </a:r>
          </a:p>
          <a:p>
            <a:pPr marL="0" indent="0">
              <a:buNone/>
            </a:pPr>
            <a:endParaRPr lang="en-US" sz="2400" b="1" dirty="0" smtClean="0"/>
          </a:p>
        </p:txBody>
      </p:sp>
    </p:spTree>
    <p:extLst>
      <p:ext uri="{BB962C8B-B14F-4D97-AF65-F5344CB8AC3E}">
        <p14:creationId xmlns:p14="http://schemas.microsoft.com/office/powerpoint/2010/main" val="4199432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3144387" cy="369332"/>
          </a:xfrm>
          <a:prstGeom prst="rect">
            <a:avLst/>
          </a:prstGeom>
          <a:noFill/>
        </p:spPr>
        <p:txBody>
          <a:bodyPr wrap="none" rtlCol="0">
            <a:spAutoFit/>
          </a:bodyPr>
          <a:lstStyle/>
          <a:p>
            <a:r>
              <a:rPr lang="en-US" dirty="0" err="1" smtClean="0">
                <a:solidFill>
                  <a:schemeClr val="bg1"/>
                </a:solidFill>
              </a:rPr>
              <a:t>Xây</a:t>
            </a:r>
            <a:r>
              <a:rPr lang="en-US" dirty="0" smtClean="0">
                <a:solidFill>
                  <a:schemeClr val="bg1"/>
                </a:solidFill>
              </a:rPr>
              <a:t> </a:t>
            </a:r>
            <a:r>
              <a:rPr lang="en-US" dirty="0" err="1" smtClean="0">
                <a:solidFill>
                  <a:schemeClr val="bg1"/>
                </a:solidFill>
              </a:rPr>
              <a:t>dựng</a:t>
            </a:r>
            <a:r>
              <a:rPr lang="en-US" dirty="0" smtClean="0">
                <a:solidFill>
                  <a:schemeClr val="bg1"/>
                </a:solidFill>
              </a:rPr>
              <a:t> Database </a:t>
            </a:r>
            <a:r>
              <a:rPr lang="en-US" dirty="0" err="1" smtClean="0">
                <a:solidFill>
                  <a:schemeClr val="bg1"/>
                </a:solidFill>
              </a:rPr>
              <a:t>trên</a:t>
            </a:r>
            <a:r>
              <a:rPr lang="en-US" dirty="0" smtClean="0">
                <a:solidFill>
                  <a:schemeClr val="bg1"/>
                </a:solidFill>
              </a:rPr>
              <a:t> MySQL</a:t>
            </a:r>
            <a:endParaRPr lang="en-US" dirty="0">
              <a:solidFill>
                <a:schemeClr val="bg1"/>
              </a:solidFill>
            </a:endParaRPr>
          </a:p>
        </p:txBody>
      </p:sp>
    </p:spTree>
    <p:extLst>
      <p:ext uri="{BB962C8B-B14F-4D97-AF65-F5344CB8AC3E}">
        <p14:creationId xmlns:p14="http://schemas.microsoft.com/office/powerpoint/2010/main" val="1329823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Sử dụng PHP tạo API: </a:t>
            </a:r>
            <a:r>
              <a:rPr lang="en-US" dirty="0" smtClean="0"/>
              <a:t/>
            </a:r>
            <a:br>
              <a:rPr lang="en-US" dirty="0" smtClean="0"/>
            </a:br>
            <a:r>
              <a:rPr lang="vi-VN" dirty="0" smtClean="0"/>
              <a:t>đăng </a:t>
            </a:r>
            <a:r>
              <a:rPr lang="vi-VN" dirty="0"/>
              <a:t>ký và đăng nhập</a:t>
            </a:r>
            <a:br>
              <a:rPr lang="vi-VN" dirty="0"/>
            </a:br>
            <a:endParaRPr lang="vi-VN" dirty="0"/>
          </a:p>
        </p:txBody>
      </p:sp>
      <p:sp>
        <p:nvSpPr>
          <p:cNvPr id="3" name="Content Placeholder 2"/>
          <p:cNvSpPr>
            <a:spLocks noGrp="1"/>
          </p:cNvSpPr>
          <p:nvPr>
            <p:ph idx="1"/>
          </p:nvPr>
        </p:nvSpPr>
        <p:spPr>
          <a:xfrm>
            <a:off x="460375" y="990600"/>
            <a:ext cx="8226425" cy="5715000"/>
          </a:xfrm>
        </p:spPr>
        <p:txBody>
          <a:bodyPr>
            <a:normAutofit fontScale="92500" lnSpcReduction="20000"/>
          </a:bodyPr>
          <a:lstStyle/>
          <a:p>
            <a:pPr marL="0" indent="0">
              <a:buNone/>
            </a:pPr>
            <a:r>
              <a:rPr lang="en-US" sz="2400" dirty="0" err="1"/>
              <a:t>Mở</a:t>
            </a:r>
            <a:r>
              <a:rPr lang="en-US" sz="2400" dirty="0"/>
              <a:t> </a:t>
            </a:r>
            <a:r>
              <a:rPr lang="en-US" sz="2400" dirty="0" err="1"/>
              <a:t>thư</a:t>
            </a:r>
            <a:r>
              <a:rPr lang="en-US" sz="2400" dirty="0"/>
              <a:t> </a:t>
            </a:r>
            <a:r>
              <a:rPr lang="en-US" sz="2400" dirty="0" err="1"/>
              <a:t>mục</a:t>
            </a:r>
            <a:r>
              <a:rPr lang="en-US" sz="2400" dirty="0"/>
              <a:t> </a:t>
            </a:r>
            <a:r>
              <a:rPr lang="en-US" sz="2400" dirty="0" err="1"/>
              <a:t>htdocs</a:t>
            </a:r>
            <a:r>
              <a:rPr lang="en-US" sz="2400" dirty="0"/>
              <a:t> ở </a:t>
            </a:r>
            <a:r>
              <a:rPr lang="en-US" sz="2400" dirty="0" err="1"/>
              <a:t>thư</a:t>
            </a:r>
            <a:r>
              <a:rPr lang="en-US" sz="2400" dirty="0"/>
              <a:t> </a:t>
            </a:r>
            <a:r>
              <a:rPr lang="en-US" sz="2400" dirty="0" err="1"/>
              <a:t>mục</a:t>
            </a:r>
            <a:r>
              <a:rPr lang="en-US" sz="2400" dirty="0"/>
              <a:t> </a:t>
            </a:r>
            <a:r>
              <a:rPr lang="en-US" sz="2400" dirty="0" err="1"/>
              <a:t>xampp</a:t>
            </a:r>
            <a:r>
              <a:rPr lang="en-US" sz="2400" dirty="0"/>
              <a:t>, </a:t>
            </a:r>
            <a:r>
              <a:rPr lang="en-US" sz="2400" dirty="0" err="1"/>
              <a:t>tạo</a:t>
            </a:r>
            <a:r>
              <a:rPr lang="en-US" sz="2400" dirty="0"/>
              <a:t> folder </a:t>
            </a:r>
            <a:r>
              <a:rPr lang="en-US" sz="2400" dirty="0" err="1"/>
              <a:t>mới</a:t>
            </a:r>
            <a:r>
              <a:rPr lang="en-US" sz="2400" dirty="0"/>
              <a:t> </a:t>
            </a:r>
            <a:r>
              <a:rPr lang="en-US" sz="2400" dirty="0" err="1"/>
              <a:t>đặt</a:t>
            </a:r>
            <a:r>
              <a:rPr lang="en-US" sz="2400" dirty="0"/>
              <a:t> </a:t>
            </a:r>
            <a:r>
              <a:rPr lang="en-US" sz="2400" dirty="0" err="1"/>
              <a:t>tên</a:t>
            </a:r>
            <a:r>
              <a:rPr lang="en-US" sz="2400" dirty="0"/>
              <a:t> learn-login-register </a:t>
            </a:r>
            <a:r>
              <a:rPr lang="en-US" sz="2400" dirty="0" err="1"/>
              <a:t>và</a:t>
            </a:r>
            <a:r>
              <a:rPr lang="en-US" sz="2400" dirty="0"/>
              <a:t> </a:t>
            </a:r>
            <a:r>
              <a:rPr lang="en-US" sz="2400" dirty="0" err="1"/>
              <a:t>tạo</a:t>
            </a:r>
            <a:r>
              <a:rPr lang="en-US" sz="2400" dirty="0"/>
              <a:t> 3 file </a:t>
            </a:r>
            <a:r>
              <a:rPr lang="en-US" sz="2400" dirty="0" err="1"/>
              <a:t>php</a:t>
            </a:r>
            <a:r>
              <a:rPr lang="en-US" sz="2400" dirty="0"/>
              <a:t> </a:t>
            </a:r>
            <a:r>
              <a:rPr lang="en-US" sz="2400" dirty="0" err="1"/>
              <a:t>như</a:t>
            </a:r>
            <a:r>
              <a:rPr lang="en-US" sz="2400" dirty="0"/>
              <a:t> </a:t>
            </a:r>
            <a:r>
              <a:rPr lang="en-US" sz="2400" dirty="0" err="1" smtClean="0"/>
              <a:t>sau</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a:buFont typeface="Wingdings" panose="05000000000000000000" pitchFamily="2" charset="2"/>
              <a:buChar char="ü"/>
            </a:pPr>
            <a:endParaRPr lang="en-US" sz="2400" dirty="0" smtClean="0"/>
          </a:p>
          <a:p>
            <a:pPr>
              <a:spcBef>
                <a:spcPts val="1200"/>
              </a:spcBef>
              <a:buFont typeface="Wingdings" panose="05000000000000000000" pitchFamily="2" charset="2"/>
              <a:buChar char="ü"/>
            </a:pPr>
            <a:r>
              <a:rPr lang="en-US" sz="2400" dirty="0" smtClean="0"/>
              <a:t>File </a:t>
            </a:r>
            <a:r>
              <a:rPr lang="en-US" sz="2400" dirty="0" err="1"/>
              <a:t>DBOperations.php</a:t>
            </a:r>
            <a:r>
              <a:rPr lang="en-US" sz="2400" dirty="0"/>
              <a:t> </a:t>
            </a:r>
            <a:r>
              <a:rPr lang="en-US" sz="2400" dirty="0" err="1"/>
              <a:t>chứa</a:t>
            </a:r>
            <a:r>
              <a:rPr lang="en-US" sz="2400" dirty="0"/>
              <a:t> </a:t>
            </a:r>
            <a:r>
              <a:rPr lang="en-US" sz="2400" dirty="0" err="1"/>
              <a:t>các</a:t>
            </a:r>
            <a:r>
              <a:rPr lang="en-US" sz="2400" dirty="0"/>
              <a:t> </a:t>
            </a:r>
            <a:r>
              <a:rPr lang="en-US" sz="2400" dirty="0" err="1"/>
              <a:t>hàm</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MySQL database </a:t>
            </a:r>
            <a:r>
              <a:rPr lang="en-US" sz="2400" dirty="0" err="1"/>
              <a:t>như</a:t>
            </a:r>
            <a:r>
              <a:rPr lang="en-US" sz="2400" dirty="0"/>
              <a:t> </a:t>
            </a:r>
            <a:r>
              <a:rPr lang="en-US" sz="2400" dirty="0" err="1"/>
              <a:t>insertData</a:t>
            </a:r>
            <a:r>
              <a:rPr lang="en-US" sz="2400" dirty="0"/>
              <a:t>(), </a:t>
            </a:r>
            <a:r>
              <a:rPr lang="en-US" sz="2400" dirty="0" err="1"/>
              <a:t>checkLogin</a:t>
            </a:r>
            <a:r>
              <a:rPr lang="en-US" sz="2400" dirty="0"/>
              <a:t>(), </a:t>
            </a:r>
            <a:r>
              <a:rPr lang="en-US" sz="2400" dirty="0" err="1"/>
              <a:t>chekcUserExist</a:t>
            </a:r>
            <a:r>
              <a:rPr lang="en-US" sz="2400" dirty="0"/>
              <a:t>()</a:t>
            </a:r>
            <a:r>
              <a:rPr lang="en-US" sz="2400" dirty="0" err="1"/>
              <a:t>và</a:t>
            </a:r>
            <a:r>
              <a:rPr lang="en-US" sz="2400" dirty="0"/>
              <a:t> </a:t>
            </a:r>
            <a:r>
              <a:rPr lang="en-US" sz="2400" dirty="0" err="1"/>
              <a:t>các</a:t>
            </a:r>
            <a:r>
              <a:rPr lang="en-US" sz="2400" dirty="0"/>
              <a:t> </a:t>
            </a:r>
            <a:r>
              <a:rPr lang="en-US" sz="2400" dirty="0" err="1"/>
              <a:t>câu</a:t>
            </a:r>
            <a:r>
              <a:rPr lang="en-US" sz="2400" dirty="0"/>
              <a:t> </a:t>
            </a:r>
            <a:r>
              <a:rPr lang="en-US" sz="2400" dirty="0" err="1"/>
              <a:t>lệnh</a:t>
            </a:r>
            <a:r>
              <a:rPr lang="en-US" sz="2400" dirty="0"/>
              <a:t> </a:t>
            </a:r>
            <a:r>
              <a:rPr lang="en-US" sz="2400" dirty="0" err="1"/>
              <a:t>thực</a:t>
            </a:r>
            <a:r>
              <a:rPr lang="en-US" sz="2400" dirty="0"/>
              <a:t> </a:t>
            </a:r>
            <a:r>
              <a:rPr lang="en-US" sz="2400" dirty="0" err="1"/>
              <a:t>thi</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ở file </a:t>
            </a:r>
            <a:r>
              <a:rPr lang="en-US" sz="2400" dirty="0" err="1"/>
              <a:t>này</a:t>
            </a:r>
            <a:r>
              <a:rPr lang="en-US" sz="2400" dirty="0" smtClean="0"/>
              <a:t>.</a:t>
            </a:r>
          </a:p>
          <a:p>
            <a:pPr>
              <a:spcBef>
                <a:spcPts val="1200"/>
              </a:spcBef>
              <a:buFont typeface="Wingdings" panose="05000000000000000000" pitchFamily="2" charset="2"/>
              <a:buChar char="ü"/>
            </a:pPr>
            <a:r>
              <a:rPr lang="en-US" sz="2400" dirty="0"/>
              <a:t>File </a:t>
            </a:r>
            <a:r>
              <a:rPr lang="en-US" sz="2400" dirty="0" err="1"/>
              <a:t>Functions.php</a:t>
            </a:r>
            <a:r>
              <a:rPr lang="en-US" sz="2400" dirty="0"/>
              <a:t> </a:t>
            </a:r>
            <a:r>
              <a:rPr lang="en-US" sz="2400" dirty="0" err="1"/>
              <a:t>chứa</a:t>
            </a:r>
            <a:r>
              <a:rPr lang="en-US" sz="2400" dirty="0"/>
              <a:t> </a:t>
            </a:r>
            <a:r>
              <a:rPr lang="en-US" sz="2400" dirty="0" err="1"/>
              <a:t>các</a:t>
            </a:r>
            <a:r>
              <a:rPr lang="en-US" sz="2400" dirty="0"/>
              <a:t> </a:t>
            </a:r>
            <a:r>
              <a:rPr lang="en-US" sz="2400" dirty="0" err="1"/>
              <a:t>hàm</a:t>
            </a:r>
            <a:r>
              <a:rPr lang="en-US" sz="2400" dirty="0"/>
              <a:t> </a:t>
            </a:r>
            <a:r>
              <a:rPr lang="en-US" sz="2400" dirty="0" err="1"/>
              <a:t>gọi</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ở </a:t>
            </a:r>
            <a:r>
              <a:rPr lang="en-US" sz="2400" dirty="0" err="1"/>
              <a:t>DBOperations.php</a:t>
            </a:r>
            <a:r>
              <a:rPr lang="en-US" sz="2400" dirty="0"/>
              <a:t> </a:t>
            </a:r>
            <a:r>
              <a:rPr lang="en-US" sz="2400" dirty="0" err="1"/>
              <a:t>xử</a:t>
            </a:r>
            <a:r>
              <a:rPr lang="en-US" sz="2400" dirty="0"/>
              <a:t> </a:t>
            </a:r>
            <a:r>
              <a:rPr lang="en-US" sz="2400" dirty="0" err="1"/>
              <a:t>lý</a:t>
            </a:r>
            <a:r>
              <a:rPr lang="en-US" sz="2400" dirty="0"/>
              <a:t> </a:t>
            </a:r>
            <a:r>
              <a:rPr lang="en-US" sz="2400" dirty="0" err="1"/>
              <a:t>việc</a:t>
            </a:r>
            <a:r>
              <a:rPr lang="en-US" sz="2400" dirty="0"/>
              <a:t> </a:t>
            </a:r>
            <a:r>
              <a:rPr lang="en-US" sz="2400" dirty="0" err="1"/>
              <a:t>đăng</a:t>
            </a:r>
            <a:r>
              <a:rPr lang="en-US" sz="2400" dirty="0"/>
              <a:t> </a:t>
            </a:r>
            <a:r>
              <a:rPr lang="en-US" sz="2400" dirty="0" err="1"/>
              <a:t>nhập</a:t>
            </a:r>
            <a:r>
              <a:rPr lang="en-US" sz="2400" dirty="0"/>
              <a:t>, </a:t>
            </a:r>
            <a:r>
              <a:rPr lang="en-US" sz="2400" dirty="0" err="1"/>
              <a:t>đăng</a:t>
            </a:r>
            <a:r>
              <a:rPr lang="en-US" sz="2400" dirty="0"/>
              <a:t> </a:t>
            </a:r>
            <a:r>
              <a:rPr lang="en-US" sz="2400" dirty="0" err="1"/>
              <a:t>ký</a:t>
            </a:r>
            <a:r>
              <a:rPr lang="en-US" sz="2400" dirty="0"/>
              <a:t>, </a:t>
            </a:r>
            <a:r>
              <a:rPr lang="en-US" sz="2400" dirty="0" err="1"/>
              <a:t>thay</a:t>
            </a:r>
            <a:r>
              <a:rPr lang="en-US" sz="2400" dirty="0"/>
              <a:t> </a:t>
            </a:r>
            <a:r>
              <a:rPr lang="en-US" sz="2400" dirty="0" err="1"/>
              <a:t>đổi</a:t>
            </a:r>
            <a:r>
              <a:rPr lang="en-US" sz="2400" dirty="0"/>
              <a:t> </a:t>
            </a:r>
            <a:r>
              <a:rPr lang="en-US" sz="2400" dirty="0" err="1"/>
              <a:t>mật</a:t>
            </a:r>
            <a:r>
              <a:rPr lang="en-US" sz="2400" dirty="0"/>
              <a:t> </a:t>
            </a:r>
            <a:r>
              <a:rPr lang="en-US" sz="2400" dirty="0" err="1"/>
              <a:t>khẩu</a:t>
            </a:r>
            <a:r>
              <a:rPr lang="en-US" sz="2400" dirty="0"/>
              <a:t> </a:t>
            </a:r>
            <a:r>
              <a:rPr lang="en-US" sz="2400" dirty="0" err="1"/>
              <a:t>và</a:t>
            </a:r>
            <a:r>
              <a:rPr lang="en-US" sz="2400" dirty="0"/>
              <a:t> </a:t>
            </a:r>
            <a:r>
              <a:rPr lang="en-US" sz="2400" dirty="0" err="1"/>
              <a:t>cuối</a:t>
            </a:r>
            <a:r>
              <a:rPr lang="en-US" sz="2400" dirty="0"/>
              <a:t> </a:t>
            </a:r>
            <a:r>
              <a:rPr lang="en-US" sz="2400" dirty="0" err="1"/>
              <a:t>cùng</a:t>
            </a:r>
            <a:r>
              <a:rPr lang="en-US" sz="2400" dirty="0"/>
              <a:t> </a:t>
            </a:r>
            <a:r>
              <a:rPr lang="en-US" sz="2400" dirty="0" err="1"/>
              <a:t>trả</a:t>
            </a:r>
            <a:r>
              <a:rPr lang="en-US" sz="2400" dirty="0"/>
              <a:t> </a:t>
            </a:r>
            <a:r>
              <a:rPr lang="en-US" sz="2400" dirty="0" err="1"/>
              <a:t>kết</a:t>
            </a:r>
            <a:r>
              <a:rPr lang="en-US" sz="2400" dirty="0"/>
              <a:t> </a:t>
            </a:r>
            <a:r>
              <a:rPr lang="en-US" sz="2400" dirty="0" err="1"/>
              <a:t>quả</a:t>
            </a:r>
            <a:r>
              <a:rPr lang="en-US" sz="2400" dirty="0"/>
              <a:t> </a:t>
            </a:r>
            <a:r>
              <a:rPr lang="en-US" sz="2400" dirty="0" err="1"/>
              <a:t>JSON</a:t>
            </a:r>
            <a:r>
              <a:rPr lang="en-US" sz="2400" dirty="0"/>
              <a:t> success </a:t>
            </a:r>
            <a:r>
              <a:rPr lang="en-US" sz="2400" dirty="0" err="1"/>
              <a:t>hoặc</a:t>
            </a:r>
            <a:r>
              <a:rPr lang="en-US" sz="2400" dirty="0"/>
              <a:t> </a:t>
            </a:r>
            <a:r>
              <a:rPr lang="en-US" sz="2400" dirty="0" smtClean="0"/>
              <a:t>failure</a:t>
            </a:r>
          </a:p>
          <a:p>
            <a:pPr>
              <a:spcBef>
                <a:spcPts val="1200"/>
              </a:spcBef>
              <a:buFont typeface="Wingdings" panose="05000000000000000000" pitchFamily="2" charset="2"/>
              <a:buChar char="ü"/>
            </a:pPr>
            <a:r>
              <a:rPr lang="en-US" sz="2400" dirty="0"/>
              <a:t>File </a:t>
            </a:r>
            <a:r>
              <a:rPr lang="en-US" sz="2400" dirty="0" err="1"/>
              <a:t>Index.php</a:t>
            </a:r>
            <a:r>
              <a:rPr lang="en-US" sz="2400" dirty="0"/>
              <a:t> </a:t>
            </a:r>
            <a:r>
              <a:rPr lang="en-US" sz="2400" dirty="0" err="1"/>
              <a:t>là</a:t>
            </a:r>
            <a:r>
              <a:rPr lang="en-US" sz="2400" dirty="0"/>
              <a:t> file </a:t>
            </a:r>
            <a:r>
              <a:rPr lang="en-US" sz="2400" dirty="0" err="1"/>
              <a:t>chính</a:t>
            </a:r>
            <a:r>
              <a:rPr lang="en-US" sz="2400" dirty="0"/>
              <a:t> </a:t>
            </a:r>
            <a:r>
              <a:rPr lang="en-US" sz="2400" dirty="0" err="1"/>
              <a:t>nhận</a:t>
            </a:r>
            <a:r>
              <a:rPr lang="en-US" sz="2400" dirty="0"/>
              <a:t> </a:t>
            </a:r>
            <a:r>
              <a:rPr lang="en-US" sz="2400" dirty="0" err="1"/>
              <a:t>JSON</a:t>
            </a:r>
            <a:r>
              <a:rPr lang="en-US" sz="2400" dirty="0"/>
              <a:t> data </a:t>
            </a:r>
            <a:r>
              <a:rPr lang="en-US" sz="2400" dirty="0" err="1"/>
              <a:t>từ</a:t>
            </a:r>
            <a:r>
              <a:rPr lang="en-US" sz="2400" dirty="0"/>
              <a:t> </a:t>
            </a:r>
            <a:r>
              <a:rPr lang="en-US" sz="2400" dirty="0" err="1"/>
              <a:t>phía</a:t>
            </a:r>
            <a:r>
              <a:rPr lang="en-US" sz="2400" dirty="0"/>
              <a:t> android, parse </a:t>
            </a:r>
            <a:r>
              <a:rPr lang="en-US" sz="2400" dirty="0" err="1"/>
              <a:t>JSON</a:t>
            </a:r>
            <a:r>
              <a:rPr lang="en-US" sz="2400" dirty="0"/>
              <a:t> data </a:t>
            </a:r>
            <a:r>
              <a:rPr lang="en-US" sz="2400" dirty="0" err="1"/>
              <a:t>và</a:t>
            </a:r>
            <a:r>
              <a:rPr lang="en-US" sz="2400" dirty="0"/>
              <a:t> </a:t>
            </a:r>
            <a:r>
              <a:rPr lang="en-US" sz="2400" dirty="0" err="1"/>
              <a:t>gửi</a:t>
            </a:r>
            <a:r>
              <a:rPr lang="en-US" sz="2400" dirty="0"/>
              <a:t> data </a:t>
            </a:r>
            <a:r>
              <a:rPr lang="en-US" sz="2400" dirty="0" err="1"/>
              <a:t>đến</a:t>
            </a:r>
            <a:r>
              <a:rPr lang="en-US" sz="2400" dirty="0"/>
              <a:t> file </a:t>
            </a:r>
            <a:r>
              <a:rPr lang="en-US" sz="2400" dirty="0" err="1"/>
              <a:t>Functions.php</a:t>
            </a:r>
            <a:r>
              <a:rPr lang="en-US" sz="2400" dirty="0"/>
              <a:t> </a:t>
            </a:r>
            <a:r>
              <a:rPr lang="en-US" sz="2400" dirty="0" err="1"/>
              <a:t>xử</a:t>
            </a:r>
            <a:r>
              <a:rPr lang="en-US" sz="2400" dirty="0"/>
              <a:t> </a:t>
            </a:r>
            <a:r>
              <a:rPr lang="en-US" sz="2400" dirty="0" err="1"/>
              <a:t>lý</a:t>
            </a:r>
            <a:r>
              <a:rPr lang="en-US" sz="2400" dirty="0"/>
              <a:t> </a:t>
            </a:r>
            <a:endParaRPr lang="en-US" sz="2400" dirty="0" smtClean="0"/>
          </a:p>
        </p:txBody>
      </p:sp>
      <p:pic>
        <p:nvPicPr>
          <p:cNvPr id="6" name="Picture 5"/>
          <p:cNvPicPr/>
          <p:nvPr/>
        </p:nvPicPr>
        <p:blipFill rotWithShape="1">
          <a:blip r:embed="rId3"/>
          <a:srcRect b="21296"/>
          <a:stretch/>
        </p:blipFill>
        <p:spPr bwMode="auto">
          <a:xfrm>
            <a:off x="685800" y="1730579"/>
            <a:ext cx="7315200"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0692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DBOperations.php</a:t>
            </a:r>
            <a:br>
              <a:rPr lang="vi-VN" dirty="0"/>
            </a:br>
            <a:endParaRPr lang="vi-VN" dirty="0"/>
          </a:p>
        </p:txBody>
      </p:sp>
      <p:pic>
        <p:nvPicPr>
          <p:cNvPr id="4" name="Picture 3"/>
          <p:cNvPicPr>
            <a:picLocks noChangeAspect="1"/>
          </p:cNvPicPr>
          <p:nvPr/>
        </p:nvPicPr>
        <p:blipFill>
          <a:blip r:embed="rId3"/>
          <a:stretch>
            <a:fillRect/>
          </a:stretch>
        </p:blipFill>
        <p:spPr>
          <a:xfrm>
            <a:off x="185737" y="2076450"/>
            <a:ext cx="8772525" cy="2705100"/>
          </a:xfrm>
          <a:prstGeom prst="rect">
            <a:avLst/>
          </a:prstGeom>
        </p:spPr>
      </p:pic>
      <p:sp>
        <p:nvSpPr>
          <p:cNvPr id="7" name="Rectangle 6"/>
          <p:cNvSpPr/>
          <p:nvPr/>
        </p:nvSpPr>
        <p:spPr>
          <a:xfrm>
            <a:off x="462832" y="3962400"/>
            <a:ext cx="830016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0206" y="2601912"/>
            <a:ext cx="8300167" cy="10556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ine Callout 1 2"/>
          <p:cNvSpPr/>
          <p:nvPr/>
        </p:nvSpPr>
        <p:spPr>
          <a:xfrm>
            <a:off x="5715000" y="914400"/>
            <a:ext cx="2057400" cy="1535112"/>
          </a:xfrm>
          <a:prstGeom prst="borderCallout1">
            <a:avLst>
              <a:gd name="adj1" fmla="val 49494"/>
              <a:gd name="adj2" fmla="val 986"/>
              <a:gd name="adj3" fmla="val 109617"/>
              <a:gd name="adj4" fmla="val -54820"/>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Khai</a:t>
            </a:r>
            <a:r>
              <a:rPr lang="en-US" dirty="0" smtClean="0">
                <a:solidFill>
                  <a:schemeClr val="tx1"/>
                </a:solidFill>
              </a:rPr>
              <a:t> </a:t>
            </a:r>
            <a:r>
              <a:rPr lang="en-US" dirty="0" err="1" smtClean="0">
                <a:solidFill>
                  <a:schemeClr val="tx1"/>
                </a:solidFill>
              </a:rPr>
              <a:t>thông</a:t>
            </a:r>
            <a:r>
              <a:rPr lang="en-US" dirty="0" smtClean="0">
                <a:solidFill>
                  <a:schemeClr val="tx1"/>
                </a:solidFill>
              </a:rPr>
              <a:t> </a:t>
            </a:r>
            <a:r>
              <a:rPr lang="en-US" dirty="0" err="1" smtClean="0">
                <a:solidFill>
                  <a:schemeClr val="tx1"/>
                </a:solidFill>
              </a:rPr>
              <a:t>số</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nối</a:t>
            </a:r>
            <a:r>
              <a:rPr lang="en-US" dirty="0" smtClean="0">
                <a:solidFill>
                  <a:schemeClr val="tx1"/>
                </a:solidFill>
              </a:rPr>
              <a:t> MySQL</a:t>
            </a:r>
            <a:endParaRPr lang="en-US" dirty="0">
              <a:solidFill>
                <a:schemeClr val="tx1"/>
              </a:solidFill>
            </a:endParaRPr>
          </a:p>
        </p:txBody>
      </p:sp>
      <p:sp>
        <p:nvSpPr>
          <p:cNvPr id="10" name="Line Callout 1 9"/>
          <p:cNvSpPr/>
          <p:nvPr/>
        </p:nvSpPr>
        <p:spPr>
          <a:xfrm>
            <a:off x="6324600" y="4781550"/>
            <a:ext cx="2057400" cy="1535112"/>
          </a:xfrm>
          <a:prstGeom prst="borderCallout1">
            <a:avLst>
              <a:gd name="adj1" fmla="val 49494"/>
              <a:gd name="adj2" fmla="val 986"/>
              <a:gd name="adj3" fmla="val -32572"/>
              <a:gd name="adj4" fmla="val -59121"/>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Kết</a:t>
            </a:r>
            <a:r>
              <a:rPr lang="en-US" dirty="0" smtClean="0">
                <a:solidFill>
                  <a:schemeClr val="tx1"/>
                </a:solidFill>
              </a:rPr>
              <a:t> </a:t>
            </a:r>
            <a:r>
              <a:rPr lang="en-US" dirty="0" err="1" smtClean="0">
                <a:solidFill>
                  <a:schemeClr val="tx1"/>
                </a:solidFill>
              </a:rPr>
              <a:t>nối</a:t>
            </a:r>
            <a:r>
              <a:rPr lang="en-US" dirty="0" smtClean="0">
                <a:solidFill>
                  <a:schemeClr val="tx1"/>
                </a:solidFill>
              </a:rPr>
              <a:t> MySQL </a:t>
            </a:r>
            <a:r>
              <a:rPr lang="en-US" dirty="0" err="1" smtClean="0">
                <a:solidFill>
                  <a:schemeClr val="tx1"/>
                </a:solidFill>
              </a:rPr>
              <a:t>dùng</a:t>
            </a:r>
            <a:r>
              <a:rPr lang="en-US" dirty="0" smtClean="0">
                <a:solidFill>
                  <a:schemeClr val="tx1"/>
                </a:solidFill>
              </a:rPr>
              <a:t> </a:t>
            </a:r>
            <a:r>
              <a:rPr lang="en-US" dirty="0" err="1" smtClean="0">
                <a:solidFill>
                  <a:schemeClr val="tx1"/>
                </a:solidFill>
              </a:rPr>
              <a:t>PDO</a:t>
            </a:r>
            <a:endParaRPr lang="en-US" dirty="0">
              <a:solidFill>
                <a:schemeClr val="tx1"/>
              </a:solidFill>
            </a:endParaRPr>
          </a:p>
        </p:txBody>
      </p:sp>
    </p:spTree>
    <p:extLst>
      <p:ext uri="{BB962C8B-B14F-4D97-AF65-F5344CB8AC3E}">
        <p14:creationId xmlns:p14="http://schemas.microsoft.com/office/powerpoint/2010/main" val="1538476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DBOperations.php</a:t>
            </a:r>
            <a:br>
              <a:rPr lang="vi-VN" dirty="0"/>
            </a:br>
            <a:endParaRPr lang="vi-VN" dirty="0"/>
          </a:p>
        </p:txBody>
      </p:sp>
      <p:pic>
        <p:nvPicPr>
          <p:cNvPr id="2" name="Picture 1"/>
          <p:cNvPicPr>
            <a:picLocks noChangeAspect="1"/>
          </p:cNvPicPr>
          <p:nvPr/>
        </p:nvPicPr>
        <p:blipFill>
          <a:blip r:embed="rId3"/>
          <a:stretch>
            <a:fillRect/>
          </a:stretch>
        </p:blipFill>
        <p:spPr>
          <a:xfrm>
            <a:off x="714375" y="1447800"/>
            <a:ext cx="7715250" cy="3962400"/>
          </a:xfrm>
          <a:prstGeom prst="rect">
            <a:avLst/>
          </a:prstGeom>
        </p:spPr>
      </p:pic>
      <p:sp>
        <p:nvSpPr>
          <p:cNvPr id="3" name="Rectangle 2"/>
          <p:cNvSpPr/>
          <p:nvPr/>
        </p:nvSpPr>
        <p:spPr>
          <a:xfrm>
            <a:off x="990600" y="2590800"/>
            <a:ext cx="70104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241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DBOperations.php</a:t>
            </a:r>
            <a:br>
              <a:rPr lang="vi-VN" dirty="0"/>
            </a:br>
            <a:endParaRPr lang="vi-VN" dirty="0"/>
          </a:p>
        </p:txBody>
      </p:sp>
      <p:pic>
        <p:nvPicPr>
          <p:cNvPr id="3" name="Picture 2"/>
          <p:cNvPicPr>
            <a:picLocks noChangeAspect="1"/>
          </p:cNvPicPr>
          <p:nvPr/>
        </p:nvPicPr>
        <p:blipFill>
          <a:blip r:embed="rId3"/>
          <a:stretch>
            <a:fillRect/>
          </a:stretch>
        </p:blipFill>
        <p:spPr>
          <a:xfrm>
            <a:off x="1747837" y="1509712"/>
            <a:ext cx="5648325" cy="3838575"/>
          </a:xfrm>
          <a:prstGeom prst="rect">
            <a:avLst/>
          </a:prstGeom>
        </p:spPr>
      </p:pic>
      <p:sp>
        <p:nvSpPr>
          <p:cNvPr id="6" name="Rectangle 5"/>
          <p:cNvSpPr/>
          <p:nvPr/>
        </p:nvSpPr>
        <p:spPr>
          <a:xfrm>
            <a:off x="1747837" y="1752600"/>
            <a:ext cx="6024563"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178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DBOperations.php</a:t>
            </a:r>
            <a:br>
              <a:rPr lang="vi-VN" dirty="0"/>
            </a:br>
            <a:endParaRPr lang="vi-VN" dirty="0"/>
          </a:p>
        </p:txBody>
      </p:sp>
      <p:pic>
        <p:nvPicPr>
          <p:cNvPr id="2" name="Picture 1"/>
          <p:cNvPicPr>
            <a:picLocks noChangeAspect="1"/>
          </p:cNvPicPr>
          <p:nvPr/>
        </p:nvPicPr>
        <p:blipFill>
          <a:blip r:embed="rId3"/>
          <a:stretch>
            <a:fillRect/>
          </a:stretch>
        </p:blipFill>
        <p:spPr>
          <a:xfrm>
            <a:off x="1714500" y="904875"/>
            <a:ext cx="5715000" cy="5724525"/>
          </a:xfrm>
          <a:prstGeom prst="rect">
            <a:avLst/>
          </a:prstGeom>
        </p:spPr>
      </p:pic>
      <p:sp>
        <p:nvSpPr>
          <p:cNvPr id="6" name="Rectangle 5"/>
          <p:cNvSpPr/>
          <p:nvPr/>
        </p:nvSpPr>
        <p:spPr>
          <a:xfrm>
            <a:off x="1710813" y="1143000"/>
            <a:ext cx="6442587"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421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Functions.php</a:t>
            </a:r>
            <a:br>
              <a:rPr lang="vi-VN" dirty="0"/>
            </a:br>
            <a:endParaRPr lang="vi-VN" dirty="0"/>
          </a:p>
        </p:txBody>
      </p:sp>
      <p:pic>
        <p:nvPicPr>
          <p:cNvPr id="3" name="Picture 2"/>
          <p:cNvPicPr>
            <a:picLocks noChangeAspect="1"/>
          </p:cNvPicPr>
          <p:nvPr/>
        </p:nvPicPr>
        <p:blipFill>
          <a:blip r:embed="rId3"/>
          <a:stretch>
            <a:fillRect/>
          </a:stretch>
        </p:blipFill>
        <p:spPr>
          <a:xfrm>
            <a:off x="1500187" y="942975"/>
            <a:ext cx="6143625" cy="5838825"/>
          </a:xfrm>
          <a:prstGeom prst="rect">
            <a:avLst/>
          </a:prstGeom>
        </p:spPr>
      </p:pic>
      <p:sp>
        <p:nvSpPr>
          <p:cNvPr id="6" name="Rectangle 5"/>
          <p:cNvSpPr/>
          <p:nvPr/>
        </p:nvSpPr>
        <p:spPr>
          <a:xfrm>
            <a:off x="1500187" y="3200400"/>
            <a:ext cx="70104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496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Functions.php</a:t>
            </a:r>
            <a:br>
              <a:rPr lang="vi-VN" dirty="0"/>
            </a:br>
            <a:endParaRPr lang="vi-VN" dirty="0"/>
          </a:p>
        </p:txBody>
      </p:sp>
      <p:pic>
        <p:nvPicPr>
          <p:cNvPr id="2" name="Picture 1"/>
          <p:cNvPicPr>
            <a:picLocks noChangeAspect="1"/>
          </p:cNvPicPr>
          <p:nvPr/>
        </p:nvPicPr>
        <p:blipFill>
          <a:blip r:embed="rId3"/>
          <a:stretch>
            <a:fillRect/>
          </a:stretch>
        </p:blipFill>
        <p:spPr>
          <a:xfrm>
            <a:off x="2028825" y="923925"/>
            <a:ext cx="5086350" cy="5857875"/>
          </a:xfrm>
          <a:prstGeom prst="rect">
            <a:avLst/>
          </a:prstGeom>
        </p:spPr>
      </p:pic>
      <p:sp>
        <p:nvSpPr>
          <p:cNvPr id="6" name="Rectangle 5"/>
          <p:cNvSpPr/>
          <p:nvPr/>
        </p:nvSpPr>
        <p:spPr>
          <a:xfrm>
            <a:off x="1981200" y="1524000"/>
            <a:ext cx="6019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911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a:t>
            </a:r>
            <a:r>
              <a:rPr lang="en-US" dirty="0" smtClean="0"/>
              <a:t>index</a:t>
            </a:r>
            <a:r>
              <a:rPr lang="vi-VN" dirty="0" smtClean="0"/>
              <a:t>.php</a:t>
            </a:r>
            <a:r>
              <a:rPr lang="vi-VN" dirty="0"/>
              <a:t/>
            </a:r>
            <a:br>
              <a:rPr lang="vi-VN" dirty="0"/>
            </a:br>
            <a:endParaRPr lang="vi-VN" dirty="0"/>
          </a:p>
        </p:txBody>
      </p:sp>
      <p:pic>
        <p:nvPicPr>
          <p:cNvPr id="3" name="Picture 2"/>
          <p:cNvPicPr>
            <a:picLocks noChangeAspect="1"/>
          </p:cNvPicPr>
          <p:nvPr/>
        </p:nvPicPr>
        <p:blipFill>
          <a:blip r:embed="rId3"/>
          <a:stretch>
            <a:fillRect/>
          </a:stretch>
        </p:blipFill>
        <p:spPr>
          <a:xfrm>
            <a:off x="247650" y="914400"/>
            <a:ext cx="8648700" cy="5857875"/>
          </a:xfrm>
          <a:prstGeom prst="rect">
            <a:avLst/>
          </a:prstGeom>
        </p:spPr>
      </p:pic>
    </p:spTree>
    <p:extLst>
      <p:ext uri="{BB962C8B-B14F-4D97-AF65-F5344CB8AC3E}">
        <p14:creationId xmlns:p14="http://schemas.microsoft.com/office/powerpoint/2010/main" val="427451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lvl="1"/>
            <a:r>
              <a:rPr lang="vi-VN" sz="3200" dirty="0"/>
              <a:t>Tìm hiểu Web API</a:t>
            </a:r>
          </a:p>
          <a:p>
            <a:pPr lvl="1"/>
            <a:endParaRPr lang="en-US" sz="3200" dirty="0"/>
          </a:p>
          <a:p>
            <a:pPr lvl="1"/>
            <a:r>
              <a:rPr lang="vi-VN" sz="3200" dirty="0" smtClean="0"/>
              <a:t>Xây </a:t>
            </a:r>
            <a:r>
              <a:rPr lang="vi-VN" sz="3200" dirty="0"/>
              <a:t>dựng Database trên Web Server sử dụng MySQL </a:t>
            </a:r>
            <a:endParaRPr lang="en-US" sz="3200" dirty="0" smtClean="0"/>
          </a:p>
          <a:p>
            <a:pPr lvl="1"/>
            <a:endParaRPr lang="en-US" sz="3200" dirty="0"/>
          </a:p>
          <a:p>
            <a:pPr lvl="1"/>
            <a:r>
              <a:rPr lang="en-US" sz="3200" dirty="0" err="1"/>
              <a:t>Sử</a:t>
            </a:r>
            <a:r>
              <a:rPr lang="en-US" sz="3200" dirty="0"/>
              <a:t> </a:t>
            </a:r>
            <a:r>
              <a:rPr lang="en-US" sz="3200" dirty="0" err="1"/>
              <a:t>dụng</a:t>
            </a:r>
            <a:r>
              <a:rPr lang="en-US" sz="3200" dirty="0"/>
              <a:t> PHP </a:t>
            </a:r>
            <a:r>
              <a:rPr lang="en-US" sz="3200" dirty="0" err="1"/>
              <a:t>tạo</a:t>
            </a:r>
            <a:r>
              <a:rPr lang="en-US" sz="3200" dirty="0"/>
              <a:t> </a:t>
            </a:r>
            <a:r>
              <a:rPr lang="en-US" sz="3200" dirty="0" smtClean="0"/>
              <a:t>API: </a:t>
            </a:r>
            <a:r>
              <a:rPr lang="en-US" sz="3200" dirty="0" err="1" smtClean="0"/>
              <a:t>đăng</a:t>
            </a:r>
            <a:r>
              <a:rPr lang="en-US" sz="3200" dirty="0" smtClean="0"/>
              <a:t> </a:t>
            </a:r>
            <a:r>
              <a:rPr lang="en-US" sz="3200" dirty="0" err="1" smtClean="0"/>
              <a:t>ký</a:t>
            </a:r>
            <a:r>
              <a:rPr lang="en-US" sz="3200" dirty="0" smtClean="0"/>
              <a:t> </a:t>
            </a:r>
            <a:r>
              <a:rPr lang="en-US" sz="3200" dirty="0" err="1" smtClean="0"/>
              <a:t>và</a:t>
            </a:r>
            <a:r>
              <a:rPr lang="en-US" sz="3200" dirty="0" smtClean="0"/>
              <a:t> </a:t>
            </a:r>
            <a:r>
              <a:rPr lang="en-US" sz="3200" dirty="0" err="1" smtClean="0"/>
              <a:t>đăng</a:t>
            </a:r>
            <a:r>
              <a:rPr lang="en-US" sz="3200" dirty="0" smtClean="0"/>
              <a:t> </a:t>
            </a:r>
            <a:r>
              <a:rPr lang="en-US" sz="3200" dirty="0" err="1" smtClean="0"/>
              <a:t>nhập</a:t>
            </a:r>
            <a:endParaRPr lang="en-US" sz="3200" dirty="0"/>
          </a:p>
        </p:txBody>
      </p:sp>
    </p:spTree>
    <p:extLst>
      <p:ext uri="{BB962C8B-B14F-4D97-AF65-F5344CB8AC3E}">
        <p14:creationId xmlns:p14="http://schemas.microsoft.com/office/powerpoint/2010/main" val="895085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a:t>
            </a:r>
            <a:r>
              <a:rPr lang="en-US" dirty="0" smtClean="0"/>
              <a:t>index</a:t>
            </a:r>
            <a:r>
              <a:rPr lang="vi-VN" dirty="0" smtClean="0"/>
              <a:t>.php</a:t>
            </a:r>
            <a:r>
              <a:rPr lang="vi-VN" dirty="0"/>
              <a:t/>
            </a:r>
            <a:br>
              <a:rPr lang="vi-VN" dirty="0"/>
            </a:br>
            <a:endParaRPr lang="vi-VN" dirty="0"/>
          </a:p>
        </p:txBody>
      </p:sp>
      <p:pic>
        <p:nvPicPr>
          <p:cNvPr id="3" name="Picture 2"/>
          <p:cNvPicPr>
            <a:picLocks noChangeAspect="1"/>
          </p:cNvPicPr>
          <p:nvPr/>
        </p:nvPicPr>
        <p:blipFill>
          <a:blip r:embed="rId3"/>
          <a:stretch>
            <a:fillRect/>
          </a:stretch>
        </p:blipFill>
        <p:spPr>
          <a:xfrm>
            <a:off x="-57150" y="1319650"/>
            <a:ext cx="9201150" cy="4852550"/>
          </a:xfrm>
          <a:prstGeom prst="rect">
            <a:avLst/>
          </a:prstGeom>
        </p:spPr>
      </p:pic>
    </p:spTree>
    <p:extLst>
      <p:ext uri="{BB962C8B-B14F-4D97-AF65-F5344CB8AC3E}">
        <p14:creationId xmlns:p14="http://schemas.microsoft.com/office/powerpoint/2010/main" val="2731435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a:t>
            </a:r>
            <a:r>
              <a:rPr lang="en-US" dirty="0" smtClean="0"/>
              <a:t>index</a:t>
            </a:r>
            <a:r>
              <a:rPr lang="vi-VN" dirty="0" smtClean="0"/>
              <a:t>.php</a:t>
            </a:r>
            <a:r>
              <a:rPr lang="vi-VN" dirty="0"/>
              <a:t/>
            </a:r>
            <a:br>
              <a:rPr lang="vi-VN" dirty="0"/>
            </a:br>
            <a:endParaRPr lang="vi-VN" dirty="0"/>
          </a:p>
        </p:txBody>
      </p:sp>
      <p:pic>
        <p:nvPicPr>
          <p:cNvPr id="2" name="Picture 1"/>
          <p:cNvPicPr>
            <a:picLocks noChangeAspect="1"/>
          </p:cNvPicPr>
          <p:nvPr/>
        </p:nvPicPr>
        <p:blipFill>
          <a:blip r:embed="rId3"/>
          <a:stretch>
            <a:fillRect/>
          </a:stretch>
        </p:blipFill>
        <p:spPr>
          <a:xfrm>
            <a:off x="-4763" y="990600"/>
            <a:ext cx="9301163" cy="5050405"/>
          </a:xfrm>
          <a:prstGeom prst="rect">
            <a:avLst/>
          </a:prstGeom>
        </p:spPr>
      </p:pic>
    </p:spTree>
    <p:extLst>
      <p:ext uri="{BB962C8B-B14F-4D97-AF65-F5344CB8AC3E}">
        <p14:creationId xmlns:p14="http://schemas.microsoft.com/office/powerpoint/2010/main" val="1144056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981200" y="381000"/>
            <a:ext cx="6629400" cy="487362"/>
          </a:xfrm>
        </p:spPr>
        <p:txBody>
          <a:bodyPr/>
          <a:lstStyle/>
          <a:p>
            <a:r>
              <a:rPr lang="vi-VN" dirty="0"/>
              <a:t>File </a:t>
            </a:r>
            <a:r>
              <a:rPr lang="en-US" dirty="0" smtClean="0"/>
              <a:t>index</a:t>
            </a:r>
            <a:r>
              <a:rPr lang="vi-VN" dirty="0" smtClean="0"/>
              <a:t>.php</a:t>
            </a:r>
            <a:r>
              <a:rPr lang="vi-VN" dirty="0"/>
              <a:t/>
            </a:r>
            <a:br>
              <a:rPr lang="vi-VN" dirty="0"/>
            </a:br>
            <a:endParaRPr lang="vi-VN" dirty="0"/>
          </a:p>
        </p:txBody>
      </p:sp>
      <p:pic>
        <p:nvPicPr>
          <p:cNvPr id="3" name="Picture 2"/>
          <p:cNvPicPr>
            <a:picLocks noChangeAspect="1"/>
          </p:cNvPicPr>
          <p:nvPr/>
        </p:nvPicPr>
        <p:blipFill>
          <a:blip r:embed="rId3"/>
          <a:stretch>
            <a:fillRect/>
          </a:stretch>
        </p:blipFill>
        <p:spPr>
          <a:xfrm>
            <a:off x="1752600" y="1600200"/>
            <a:ext cx="5841032" cy="3390900"/>
          </a:xfrm>
          <a:prstGeom prst="rect">
            <a:avLst/>
          </a:prstGeom>
        </p:spPr>
      </p:pic>
    </p:spTree>
    <p:extLst>
      <p:ext uri="{BB962C8B-B14F-4D97-AF65-F5344CB8AC3E}">
        <p14:creationId xmlns:p14="http://schemas.microsoft.com/office/powerpoint/2010/main" val="2631762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1307987" cy="369332"/>
          </a:xfrm>
          <a:prstGeom prst="rect">
            <a:avLst/>
          </a:prstGeom>
          <a:noFill/>
        </p:spPr>
        <p:txBody>
          <a:bodyPr wrap="none" rtlCol="0">
            <a:spAutoFit/>
          </a:bodyPr>
          <a:lstStyle/>
          <a:p>
            <a:r>
              <a:rPr lang="en-US" dirty="0" err="1" smtClean="0">
                <a:solidFill>
                  <a:schemeClr val="bg1"/>
                </a:solidFill>
              </a:rPr>
              <a:t>Tạo</a:t>
            </a:r>
            <a:r>
              <a:rPr lang="en-US" dirty="0" smtClean="0">
                <a:solidFill>
                  <a:schemeClr val="bg1"/>
                </a:solidFill>
              </a:rPr>
              <a:t> API PHP</a:t>
            </a:r>
            <a:endParaRPr lang="en-US" dirty="0">
              <a:solidFill>
                <a:schemeClr val="bg1"/>
              </a:solidFill>
            </a:endParaRPr>
          </a:p>
        </p:txBody>
      </p:sp>
    </p:spTree>
    <p:extLst>
      <p:ext uri="{BB962C8B-B14F-4D97-AF65-F5344CB8AC3E}">
        <p14:creationId xmlns:p14="http://schemas.microsoft.com/office/powerpoint/2010/main" val="4120906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trên</a:t>
            </a:r>
            <a:r>
              <a:rPr lang="en-US" dirty="0"/>
              <a:t> android</a:t>
            </a:r>
          </a:p>
        </p:txBody>
      </p:sp>
      <p:sp>
        <p:nvSpPr>
          <p:cNvPr id="3" name="Content Placeholder 2"/>
          <p:cNvSpPr>
            <a:spLocks noGrp="1"/>
          </p:cNvSpPr>
          <p:nvPr>
            <p:ph idx="1"/>
          </p:nvPr>
        </p:nvSpPr>
        <p:spPr>
          <a:xfrm>
            <a:off x="457200" y="990600"/>
            <a:ext cx="8229600" cy="5334000"/>
          </a:xfrm>
        </p:spPr>
        <p:txBody>
          <a:bodyPr>
            <a:normAutofit/>
          </a:bodyPr>
          <a:lstStyle/>
          <a:p>
            <a:pPr marL="0" indent="0">
              <a:buNone/>
            </a:pPr>
            <a:r>
              <a:rPr lang="en-US" b="1" dirty="0" err="1" smtClean="0"/>
              <a:t>Các</a:t>
            </a:r>
            <a:r>
              <a:rPr lang="en-US" b="1" dirty="0" smtClean="0"/>
              <a:t> </a:t>
            </a:r>
            <a:r>
              <a:rPr lang="en-US" b="1" dirty="0" err="1" smtClean="0"/>
              <a:t>bước</a:t>
            </a:r>
            <a:r>
              <a:rPr lang="en-US" b="1" dirty="0" smtClean="0"/>
              <a:t> </a:t>
            </a:r>
            <a:r>
              <a:rPr lang="en-US" b="1" dirty="0" err="1" smtClean="0"/>
              <a:t>làm</a:t>
            </a:r>
            <a:r>
              <a:rPr lang="en-US" b="1" dirty="0" smtClean="0"/>
              <a:t> </a:t>
            </a:r>
            <a:r>
              <a:rPr lang="en-US" b="1" dirty="0" err="1" smtClean="0"/>
              <a:t>việc</a:t>
            </a:r>
            <a:r>
              <a:rPr lang="en-US" b="1" dirty="0" smtClean="0"/>
              <a:t> </a:t>
            </a:r>
            <a:r>
              <a:rPr lang="en-US" b="1" dirty="0" err="1" smtClean="0"/>
              <a:t>trên</a:t>
            </a:r>
            <a:r>
              <a:rPr lang="en-US" b="1" dirty="0" smtClean="0"/>
              <a:t> Android </a:t>
            </a:r>
            <a:r>
              <a:rPr lang="en-US" b="1" dirty="0" err="1" smtClean="0"/>
              <a:t>với</a:t>
            </a:r>
            <a:r>
              <a:rPr lang="en-US" b="1" dirty="0" smtClean="0"/>
              <a:t> Web API</a:t>
            </a:r>
          </a:p>
          <a:p>
            <a:pPr marL="514350" indent="-514350">
              <a:spcBef>
                <a:spcPts val="1800"/>
              </a:spcBef>
              <a:buClrTx/>
              <a:buFont typeface="+mj-lt"/>
              <a:buAutoNum type="arabicPeriod"/>
            </a:pP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android</a:t>
            </a:r>
          </a:p>
          <a:p>
            <a:pPr marL="514350" indent="-514350">
              <a:spcBef>
                <a:spcPts val="1800"/>
              </a:spcBef>
              <a:buClrTx/>
              <a:buFont typeface="+mj-lt"/>
              <a:buAutoNum type="arabicPeriod"/>
            </a:pP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JSON</a:t>
            </a:r>
            <a:r>
              <a:rPr lang="en-US" dirty="0" smtClean="0"/>
              <a:t> parser </a:t>
            </a:r>
            <a:r>
              <a:rPr lang="en-US" dirty="0" err="1" smtClean="0"/>
              <a:t>để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JSON</a:t>
            </a:r>
            <a:r>
              <a:rPr lang="en-US" dirty="0" smtClean="0"/>
              <a:t> </a:t>
            </a:r>
            <a:r>
              <a:rPr lang="en-US" dirty="0" err="1" smtClean="0"/>
              <a:t>từ</a:t>
            </a:r>
            <a:r>
              <a:rPr lang="en-US" dirty="0" smtClean="0"/>
              <a:t> Server </a:t>
            </a:r>
            <a:r>
              <a:rPr lang="en-US" dirty="0" err="1" smtClean="0"/>
              <a:t>và</a:t>
            </a:r>
            <a:r>
              <a:rPr lang="en-US" dirty="0" smtClean="0"/>
              <a:t> </a:t>
            </a:r>
            <a:r>
              <a:rPr lang="en-US" dirty="0" err="1" smtClean="0"/>
              <a:t>dùng</a:t>
            </a:r>
            <a:r>
              <a:rPr lang="en-US" dirty="0" smtClean="0"/>
              <a:t> </a:t>
            </a:r>
            <a:r>
              <a:rPr lang="en-US" dirty="0" err="1" smtClean="0"/>
              <a:t>AsyncTask</a:t>
            </a:r>
            <a:r>
              <a:rPr lang="en-US" dirty="0"/>
              <a:t>.</a:t>
            </a:r>
            <a:endParaRPr lang="vi-VN" dirty="0"/>
          </a:p>
        </p:txBody>
      </p:sp>
    </p:spTree>
    <p:extLst>
      <p:ext uri="{BB962C8B-B14F-4D97-AF65-F5344CB8AC3E}">
        <p14:creationId xmlns:p14="http://schemas.microsoft.com/office/powerpoint/2010/main" val="1011128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2730684" cy="369332"/>
          </a:xfrm>
          <a:prstGeom prst="rect">
            <a:avLst/>
          </a:prstGeom>
          <a:noFill/>
        </p:spPr>
        <p:txBody>
          <a:bodyPr wrap="none" rtlCol="0">
            <a:spAutoFit/>
          </a:bodyPr>
          <a:lstStyle/>
          <a:p>
            <a:r>
              <a:rPr lang="en-US" dirty="0" err="1" smtClean="0">
                <a:solidFill>
                  <a:schemeClr val="bg1"/>
                </a:solidFill>
              </a:rPr>
              <a:t>Ứng</a:t>
            </a:r>
            <a:r>
              <a:rPr lang="en-US" dirty="0" smtClean="0">
                <a:solidFill>
                  <a:schemeClr val="bg1"/>
                </a:solidFill>
              </a:rPr>
              <a:t> </a:t>
            </a:r>
            <a:r>
              <a:rPr lang="en-US" dirty="0" err="1" smtClean="0">
                <a:solidFill>
                  <a:schemeClr val="bg1"/>
                </a:solidFill>
              </a:rPr>
              <a:t>dụng</a:t>
            </a:r>
            <a:r>
              <a:rPr lang="en-US" dirty="0" smtClean="0">
                <a:solidFill>
                  <a:schemeClr val="bg1"/>
                </a:solidFill>
              </a:rPr>
              <a:t> Login </a:t>
            </a:r>
            <a:r>
              <a:rPr lang="en-US" dirty="0" err="1" smtClean="0">
                <a:solidFill>
                  <a:schemeClr val="bg1"/>
                </a:solidFill>
              </a:rPr>
              <a:t>và</a:t>
            </a:r>
            <a:r>
              <a:rPr lang="en-US" dirty="0" smtClean="0">
                <a:solidFill>
                  <a:schemeClr val="bg1"/>
                </a:solidFill>
              </a:rPr>
              <a:t> Register</a:t>
            </a:r>
            <a:endParaRPr lang="en-US" dirty="0">
              <a:solidFill>
                <a:schemeClr val="bg1"/>
              </a:solidFill>
            </a:endParaRPr>
          </a:p>
        </p:txBody>
      </p:sp>
    </p:spTree>
    <p:extLst>
      <p:ext uri="{BB962C8B-B14F-4D97-AF65-F5344CB8AC3E}">
        <p14:creationId xmlns:p14="http://schemas.microsoft.com/office/powerpoint/2010/main" val="2785188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MỞ</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buNone/>
            </a:pPr>
            <a:r>
              <a:rPr lang="en-US" b="1" dirty="0" err="1" smtClean="0"/>
              <a:t>Sinh</a:t>
            </a:r>
            <a:r>
              <a:rPr lang="en-US" b="1" dirty="0" smtClean="0"/>
              <a:t> </a:t>
            </a:r>
            <a:r>
              <a:rPr lang="en-US" b="1" dirty="0" err="1" smtClean="0"/>
              <a:t>viên</a:t>
            </a:r>
            <a:r>
              <a:rPr lang="en-US" b="1" dirty="0"/>
              <a:t> </a:t>
            </a:r>
            <a:r>
              <a:rPr lang="en-US" b="1" dirty="0" err="1" smtClean="0"/>
              <a:t>tìm</a:t>
            </a:r>
            <a:r>
              <a:rPr lang="en-US" b="1" dirty="0" smtClean="0"/>
              <a:t> </a:t>
            </a:r>
            <a:r>
              <a:rPr lang="en-US" b="1" dirty="0" err="1" smtClean="0"/>
              <a:t>hiểu</a:t>
            </a:r>
            <a:r>
              <a:rPr lang="en-US" b="1" dirty="0" smtClean="0"/>
              <a:t> </a:t>
            </a:r>
            <a:r>
              <a:rPr lang="en-US" b="1" dirty="0" err="1" smtClean="0"/>
              <a:t>và</a:t>
            </a:r>
            <a:r>
              <a:rPr lang="en-US" b="1" dirty="0" smtClean="0"/>
              <a:t> </a:t>
            </a:r>
            <a:r>
              <a:rPr lang="en-US" b="1" dirty="0" err="1" smtClean="0"/>
              <a:t>sử</a:t>
            </a:r>
            <a:r>
              <a:rPr lang="en-US" b="1" dirty="0" smtClean="0"/>
              <a:t> </a:t>
            </a:r>
            <a:r>
              <a:rPr lang="en-US" b="1" dirty="0" err="1" smtClean="0"/>
              <a:t>dụng</a:t>
            </a:r>
            <a:r>
              <a:rPr lang="en-US" b="1" dirty="0" smtClean="0"/>
              <a:t> API </a:t>
            </a:r>
            <a:r>
              <a:rPr lang="en-US" b="1" dirty="0" err="1" smtClean="0"/>
              <a:t>có</a:t>
            </a:r>
            <a:r>
              <a:rPr lang="en-US" b="1" dirty="0" smtClean="0"/>
              <a:t> </a:t>
            </a:r>
            <a:r>
              <a:rPr lang="en-US" b="1" dirty="0" err="1" smtClean="0"/>
              <a:t>sẳn</a:t>
            </a:r>
            <a:r>
              <a:rPr lang="en-US" b="1" dirty="0" smtClean="0"/>
              <a:t> </a:t>
            </a:r>
            <a:r>
              <a:rPr lang="en-US" b="1" dirty="0" err="1" smtClean="0"/>
              <a:t>của</a:t>
            </a:r>
            <a:r>
              <a:rPr lang="en-US" b="1" dirty="0" smtClean="0"/>
              <a:t> </a:t>
            </a:r>
            <a:r>
              <a:rPr lang="en-US" b="1" dirty="0" err="1" smtClean="0"/>
              <a:t>tài</a:t>
            </a:r>
            <a:r>
              <a:rPr lang="en-US" b="1" dirty="0" smtClean="0"/>
              <a:t> </a:t>
            </a:r>
            <a:r>
              <a:rPr lang="en-US" b="1" dirty="0" err="1" smtClean="0"/>
              <a:t>nguyên</a:t>
            </a:r>
            <a:r>
              <a:rPr lang="en-US" b="1" dirty="0" smtClean="0"/>
              <a:t> </a:t>
            </a:r>
            <a:r>
              <a:rPr lang="en-US" b="1" dirty="0" err="1" smtClean="0"/>
              <a:t>để</a:t>
            </a:r>
            <a:r>
              <a:rPr lang="en-US" b="1" dirty="0" smtClean="0"/>
              <a:t> </a:t>
            </a:r>
            <a:r>
              <a:rPr lang="en-US" b="1" dirty="0" err="1" smtClean="0"/>
              <a:t>thực</a:t>
            </a:r>
            <a:r>
              <a:rPr lang="en-US" b="1" dirty="0" smtClean="0"/>
              <a:t> </a:t>
            </a:r>
            <a:r>
              <a:rPr lang="en-US" b="1" dirty="0" err="1" smtClean="0"/>
              <a:t>hiện</a:t>
            </a:r>
            <a:r>
              <a:rPr lang="en-US" b="1" dirty="0" smtClean="0"/>
              <a:t> </a:t>
            </a:r>
            <a:r>
              <a:rPr lang="en-US" b="1" dirty="0" err="1" smtClean="0"/>
              <a:t>các</a:t>
            </a:r>
            <a:r>
              <a:rPr lang="en-US" b="1" dirty="0" smtClean="0"/>
              <a:t> </a:t>
            </a:r>
            <a:r>
              <a:rPr lang="en-US" b="1" dirty="0" err="1" smtClean="0"/>
              <a:t>công</a:t>
            </a:r>
            <a:r>
              <a:rPr lang="en-US" b="1" dirty="0" smtClean="0"/>
              <a:t> </a:t>
            </a:r>
            <a:r>
              <a:rPr lang="en-US" b="1" dirty="0" err="1" smtClean="0"/>
              <a:t>việc</a:t>
            </a:r>
            <a:r>
              <a:rPr lang="en-US" b="1" dirty="0" smtClean="0"/>
              <a:t>:</a:t>
            </a:r>
          </a:p>
          <a:p>
            <a:pPr marL="514350" indent="-514350">
              <a:spcBef>
                <a:spcPts val="1800"/>
              </a:spcBef>
              <a:buClrTx/>
              <a:buFont typeface="+mj-lt"/>
              <a:buAutoNum type="arabicPeriod"/>
            </a:pPr>
            <a:r>
              <a:rPr lang="en-US" dirty="0" err="1" smtClean="0"/>
              <a:t>Thay</a:t>
            </a:r>
            <a:r>
              <a:rPr lang="en-US" dirty="0" smtClean="0"/>
              <a:t> </a:t>
            </a:r>
            <a:r>
              <a:rPr lang="en-US" dirty="0" err="1" smtClean="0"/>
              <a:t>đổi</a:t>
            </a:r>
            <a:r>
              <a:rPr lang="en-US" dirty="0" smtClean="0"/>
              <a:t> </a:t>
            </a:r>
            <a:r>
              <a:rPr lang="en-US" dirty="0" err="1" smtClean="0"/>
              <a:t>mật</a:t>
            </a:r>
            <a:r>
              <a:rPr lang="en-US" dirty="0" smtClean="0"/>
              <a:t> </a:t>
            </a:r>
            <a:r>
              <a:rPr lang="en-US" dirty="0" err="1" smtClean="0"/>
              <a:t>khẩu</a:t>
            </a:r>
            <a:r>
              <a:rPr lang="en-US" dirty="0" smtClean="0"/>
              <a:t>.</a:t>
            </a:r>
          </a:p>
          <a:p>
            <a:pPr marL="514350" indent="-514350">
              <a:spcBef>
                <a:spcPts val="1800"/>
              </a:spcBef>
              <a:buClrTx/>
              <a:buFont typeface="+mj-lt"/>
              <a:buAutoNum type="arabicPeriod"/>
            </a:pPr>
            <a:r>
              <a:rPr lang="en-US" dirty="0" smtClean="0"/>
              <a:t>Reset password </a:t>
            </a:r>
            <a:r>
              <a:rPr lang="en-US" dirty="0" err="1" smtClean="0"/>
              <a:t>về</a:t>
            </a:r>
            <a:r>
              <a:rPr lang="en-US" dirty="0" smtClean="0"/>
              <a:t> mail.</a:t>
            </a:r>
          </a:p>
          <a:p>
            <a:pPr marL="514350" indent="-514350">
              <a:spcBef>
                <a:spcPts val="1800"/>
              </a:spcBef>
              <a:buClrTx/>
              <a:buFont typeface="+mj-lt"/>
              <a:buAutoNum type="arabicPeriod"/>
            </a:pPr>
            <a:r>
              <a:rPr lang="en-US" dirty="0" err="1" smtClean="0"/>
              <a:t>Hiển</a:t>
            </a:r>
            <a:r>
              <a:rPr lang="en-US" dirty="0" smtClean="0"/>
              <a:t> </a:t>
            </a:r>
            <a:r>
              <a:rPr lang="en-US" dirty="0" err="1" smtClean="0"/>
              <a:t>thị</a:t>
            </a:r>
            <a:r>
              <a:rPr lang="en-US" dirty="0" smtClean="0"/>
              <a:t> </a:t>
            </a:r>
            <a:r>
              <a:rPr lang="en-US" dirty="0" err="1" smtClean="0"/>
              <a:t>thông</a:t>
            </a:r>
            <a:r>
              <a:rPr lang="en-US" dirty="0" smtClean="0"/>
              <a:t> tin User.</a:t>
            </a:r>
            <a:endParaRPr lang="vi-VN" dirty="0"/>
          </a:p>
        </p:txBody>
      </p:sp>
    </p:spTree>
    <p:extLst>
      <p:ext uri="{BB962C8B-B14F-4D97-AF65-F5344CB8AC3E}">
        <p14:creationId xmlns:p14="http://schemas.microsoft.com/office/powerpoint/2010/main" val="2717168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747626" y="25908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9" name="Content Placeholder 2"/>
          <p:cNvSpPr>
            <a:spLocks noGrp="1"/>
          </p:cNvSpPr>
          <p:nvPr>
            <p:ph idx="1"/>
          </p:nvPr>
        </p:nvSpPr>
        <p:spPr>
          <a:xfrm>
            <a:off x="457200" y="1676400"/>
            <a:ext cx="7467600" cy="4648200"/>
          </a:xfrm>
        </p:spPr>
        <p:txBody>
          <a:bodyPr>
            <a:normAutofit/>
          </a:bodyPr>
          <a:lstStyle/>
          <a:p>
            <a:pPr lvl="1"/>
            <a:r>
              <a:rPr lang="vi-VN" sz="3200" dirty="0"/>
              <a:t>Tìm hiểu Web API</a:t>
            </a:r>
          </a:p>
          <a:p>
            <a:pPr lvl="1"/>
            <a:endParaRPr lang="en-US" sz="3200" dirty="0"/>
          </a:p>
          <a:p>
            <a:pPr lvl="1"/>
            <a:r>
              <a:rPr lang="vi-VN" sz="3200" dirty="0" smtClean="0"/>
              <a:t>Xây </a:t>
            </a:r>
            <a:r>
              <a:rPr lang="vi-VN" sz="3200" dirty="0"/>
              <a:t>dựng Database trên Web Server sử dụng MySQL </a:t>
            </a:r>
            <a:endParaRPr lang="en-US" sz="3200" dirty="0" smtClean="0"/>
          </a:p>
          <a:p>
            <a:pPr lvl="1"/>
            <a:endParaRPr lang="en-US" sz="3200" dirty="0"/>
          </a:p>
          <a:p>
            <a:pPr lvl="1"/>
            <a:r>
              <a:rPr lang="en-US" sz="3200" dirty="0" err="1"/>
              <a:t>Sử</a:t>
            </a:r>
            <a:r>
              <a:rPr lang="en-US" sz="3200" dirty="0"/>
              <a:t> </a:t>
            </a:r>
            <a:r>
              <a:rPr lang="en-US" sz="3200" dirty="0" err="1"/>
              <a:t>dụng</a:t>
            </a:r>
            <a:r>
              <a:rPr lang="en-US" sz="3200" dirty="0"/>
              <a:t> PHP </a:t>
            </a:r>
            <a:r>
              <a:rPr lang="en-US" sz="3200" dirty="0" err="1"/>
              <a:t>tạo</a:t>
            </a:r>
            <a:r>
              <a:rPr lang="en-US" sz="3200" dirty="0"/>
              <a:t> API: </a:t>
            </a:r>
            <a:r>
              <a:rPr lang="en-US" sz="3200" dirty="0" err="1"/>
              <a:t>đăng</a:t>
            </a:r>
            <a:r>
              <a:rPr lang="en-US" sz="3200" dirty="0"/>
              <a:t> </a:t>
            </a:r>
            <a:r>
              <a:rPr lang="en-US" sz="3200" dirty="0" err="1"/>
              <a:t>ký</a:t>
            </a:r>
            <a:r>
              <a:rPr lang="en-US" sz="3200" dirty="0"/>
              <a:t> </a:t>
            </a:r>
            <a:r>
              <a:rPr lang="en-US" sz="3200" dirty="0" err="1"/>
              <a:t>và</a:t>
            </a:r>
            <a:r>
              <a:rPr lang="en-US" sz="3200" dirty="0"/>
              <a:t> </a:t>
            </a:r>
            <a:r>
              <a:rPr lang="en-US" sz="3200" dirty="0" err="1"/>
              <a:t>đăng</a:t>
            </a:r>
            <a:r>
              <a:rPr lang="en-US" sz="3200" dirty="0"/>
              <a:t> </a:t>
            </a:r>
            <a:r>
              <a:rPr lang="en-US" sz="3200" dirty="0" err="1"/>
              <a:t>nhập</a:t>
            </a:r>
            <a:endParaRPr lang="en-US" sz="3200" dirty="0"/>
          </a:p>
          <a:p>
            <a:pPr lvl="1"/>
            <a:endParaRPr lang="en-US" sz="3200"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Tìm hiểu Web API</a:t>
            </a:r>
            <a:endParaRPr lang="en-US" dirty="0"/>
          </a:p>
        </p:txBody>
      </p:sp>
      <p:sp>
        <p:nvSpPr>
          <p:cNvPr id="3" name="Content Placeholder 2"/>
          <p:cNvSpPr>
            <a:spLocks noGrp="1"/>
          </p:cNvSpPr>
          <p:nvPr>
            <p:ph idx="1"/>
          </p:nvPr>
        </p:nvSpPr>
        <p:spPr>
          <a:xfrm>
            <a:off x="457200" y="990600"/>
            <a:ext cx="8229600" cy="5334000"/>
          </a:xfrm>
        </p:spPr>
        <p:txBody>
          <a:bodyPr>
            <a:normAutofit fontScale="77500" lnSpcReduction="20000"/>
          </a:bodyPr>
          <a:lstStyle/>
          <a:p>
            <a:pPr marL="0" indent="0">
              <a:buNone/>
            </a:pPr>
            <a:r>
              <a:rPr lang="vi-VN" b="1" dirty="0" smtClean="0"/>
              <a:t>Giới </a:t>
            </a:r>
            <a:r>
              <a:rPr lang="vi-VN" b="1" dirty="0"/>
              <a:t>thiệu về API</a:t>
            </a:r>
          </a:p>
          <a:p>
            <a:pPr>
              <a:spcBef>
                <a:spcPts val="1800"/>
              </a:spcBef>
              <a:buFont typeface="Wingdings" panose="05000000000000000000" pitchFamily="2" charset="2"/>
              <a:buChar char="§"/>
            </a:pPr>
            <a:r>
              <a:rPr lang="vi-VN" dirty="0" smtClean="0"/>
              <a:t>Application </a:t>
            </a:r>
            <a:r>
              <a:rPr lang="vi-VN" dirty="0"/>
              <a:t>Programming </a:t>
            </a:r>
            <a:r>
              <a:rPr lang="vi-VN" dirty="0" smtClean="0"/>
              <a:t>Interface:</a:t>
            </a:r>
            <a:r>
              <a:rPr lang="en-US" dirty="0" smtClean="0"/>
              <a:t> </a:t>
            </a:r>
            <a:r>
              <a:rPr lang="vi-VN" dirty="0" smtClean="0"/>
              <a:t>Giao </a:t>
            </a:r>
            <a:r>
              <a:rPr lang="vi-VN" dirty="0"/>
              <a:t>diện ứng dụng lập trình</a:t>
            </a:r>
          </a:p>
          <a:p>
            <a:pPr>
              <a:spcBef>
                <a:spcPts val="1800"/>
              </a:spcBef>
              <a:buFont typeface="Wingdings" panose="05000000000000000000" pitchFamily="2" charset="2"/>
              <a:buChar char="§"/>
            </a:pPr>
            <a:r>
              <a:rPr lang="vi-VN" dirty="0" smtClean="0"/>
              <a:t>API </a:t>
            </a:r>
            <a:r>
              <a:rPr lang="vi-VN" dirty="0"/>
              <a:t>là các </a:t>
            </a:r>
            <a:r>
              <a:rPr lang="vi-VN" dirty="0" smtClean="0"/>
              <a:t>hàm, </a:t>
            </a:r>
            <a:r>
              <a:rPr lang="vi-VN" dirty="0"/>
              <a:t>phương thức để cho các ứng dụng bên ngoài có thể </a:t>
            </a:r>
            <a:r>
              <a:rPr lang="vi-VN" dirty="0" smtClean="0"/>
              <a:t>gọi, </a:t>
            </a:r>
            <a:r>
              <a:rPr lang="vi-VN" dirty="0"/>
              <a:t>tương tác để trao đổi thông </a:t>
            </a:r>
            <a:r>
              <a:rPr lang="vi-VN" dirty="0" smtClean="0"/>
              <a:t>tin, </a:t>
            </a:r>
            <a:r>
              <a:rPr lang="vi-VN" dirty="0"/>
              <a:t>tính toán.</a:t>
            </a:r>
          </a:p>
          <a:p>
            <a:pPr>
              <a:spcBef>
                <a:spcPts val="1800"/>
              </a:spcBef>
              <a:buFont typeface="Wingdings" panose="05000000000000000000" pitchFamily="2" charset="2"/>
              <a:buChar char="§"/>
            </a:pPr>
            <a:r>
              <a:rPr lang="vi-VN" dirty="0" smtClean="0"/>
              <a:t>Việc </a:t>
            </a:r>
            <a:r>
              <a:rPr lang="vi-VN" dirty="0"/>
              <a:t>trao đổi này giúp các nhà lập trình tạo ra các service  hỗ trợ những lập trình viên khác có thể tương tác với ứng dụng của chính </a:t>
            </a:r>
            <a:r>
              <a:rPr lang="vi-VN" dirty="0" smtClean="0"/>
              <a:t>mình</a:t>
            </a:r>
            <a:r>
              <a:rPr lang="en-US" dirty="0" smtClean="0"/>
              <a:t>.</a:t>
            </a:r>
            <a:endParaRPr lang="vi-VN" dirty="0"/>
          </a:p>
          <a:p>
            <a:pPr>
              <a:spcBef>
                <a:spcPts val="1800"/>
              </a:spcBef>
              <a:buFont typeface="Wingdings" panose="05000000000000000000" pitchFamily="2" charset="2"/>
              <a:buChar char="§"/>
            </a:pPr>
            <a:r>
              <a:rPr lang="en-US" dirty="0" err="1" smtClean="0"/>
              <a:t>Ví</a:t>
            </a:r>
            <a:r>
              <a:rPr lang="en-US" dirty="0" smtClean="0"/>
              <a:t> </a:t>
            </a:r>
            <a:r>
              <a:rPr lang="en-US" dirty="0" err="1" smtClean="0"/>
              <a:t>dụ</a:t>
            </a:r>
            <a:r>
              <a:rPr lang="en-US" dirty="0" smtClean="0"/>
              <a:t>: </a:t>
            </a:r>
            <a:r>
              <a:rPr lang="vi-VN" dirty="0" smtClean="0"/>
              <a:t>dịch </a:t>
            </a:r>
            <a:r>
              <a:rPr lang="vi-VN" dirty="0"/>
              <a:t>vụ của </a:t>
            </a:r>
            <a:r>
              <a:rPr lang="vi-VN" dirty="0" smtClean="0"/>
              <a:t>google, </a:t>
            </a:r>
            <a:r>
              <a:rPr lang="en-US" dirty="0" err="1" smtClean="0"/>
              <a:t>youtube</a:t>
            </a:r>
            <a:r>
              <a:rPr lang="en-US" dirty="0" smtClean="0"/>
              <a:t>, </a:t>
            </a:r>
            <a:r>
              <a:rPr lang="vi-VN" dirty="0" smtClean="0"/>
              <a:t>facebook</a:t>
            </a:r>
            <a:r>
              <a:rPr lang="en-US" dirty="0" smtClean="0"/>
              <a:t>…</a:t>
            </a:r>
            <a:endParaRPr lang="vi-VN" dirty="0"/>
          </a:p>
          <a:p>
            <a:pPr>
              <a:spcBef>
                <a:spcPts val="1800"/>
              </a:spcBef>
              <a:buFont typeface="Wingdings" panose="05000000000000000000" pitchFamily="2" charset="2"/>
              <a:buChar char="§"/>
            </a:pPr>
            <a:r>
              <a:rPr lang="vi-VN" dirty="0" smtClean="0"/>
              <a:t>Mỗi </a:t>
            </a:r>
            <a:r>
              <a:rPr lang="vi-VN" dirty="0"/>
              <a:t>phần mềm</a:t>
            </a:r>
            <a:r>
              <a:rPr lang="vi-VN" dirty="0" smtClean="0"/>
              <a:t>,</a:t>
            </a:r>
            <a:r>
              <a:rPr lang="en-US" dirty="0" smtClean="0"/>
              <a:t> </a:t>
            </a:r>
            <a:r>
              <a:rPr lang="vi-VN" dirty="0" smtClean="0"/>
              <a:t>ứng </a:t>
            </a:r>
            <a:r>
              <a:rPr lang="vi-VN" dirty="0"/>
              <a:t>dụng có các cung cấp các API để các ứng dụng khác có thể tương tác với nó</a:t>
            </a:r>
            <a:r>
              <a:rPr lang="vi-VN" dirty="0" smtClean="0"/>
              <a:t>.</a:t>
            </a:r>
            <a:r>
              <a:rPr lang="en-US" dirty="0" smtClean="0"/>
              <a:t> </a:t>
            </a:r>
            <a:r>
              <a:rPr lang="vi-VN" dirty="0" smtClean="0"/>
              <a:t>Và </a:t>
            </a:r>
            <a:r>
              <a:rPr lang="vi-VN" dirty="0"/>
              <a:t>việc xây dựng lên các API để cho các ứng dụng bên ngoài cũng cần tuân thủ các chuẩn công nghệ để nhiều nền tảng công nghệ có thể sử dụng được API mà ứng dụng cung cấp.</a:t>
            </a:r>
          </a:p>
        </p:txBody>
      </p:sp>
    </p:spTree>
    <p:extLst>
      <p:ext uri="{BB962C8B-B14F-4D97-AF65-F5344CB8AC3E}">
        <p14:creationId xmlns:p14="http://schemas.microsoft.com/office/powerpoint/2010/main" val="391208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Tìm hiểu Web API</a:t>
            </a:r>
            <a:endParaRPr lang="en-US" dirty="0"/>
          </a:p>
        </p:txBody>
      </p:sp>
      <p:sp>
        <p:nvSpPr>
          <p:cNvPr id="3" name="Content Placeholder 2"/>
          <p:cNvSpPr>
            <a:spLocks noGrp="1"/>
          </p:cNvSpPr>
          <p:nvPr>
            <p:ph idx="1"/>
          </p:nvPr>
        </p:nvSpPr>
        <p:spPr>
          <a:xfrm>
            <a:off x="457200" y="990600"/>
            <a:ext cx="8229600" cy="5334000"/>
          </a:xfrm>
        </p:spPr>
        <p:txBody>
          <a:bodyPr>
            <a:normAutofit fontScale="85000" lnSpcReduction="10000"/>
          </a:bodyPr>
          <a:lstStyle/>
          <a:p>
            <a:pPr marL="0" indent="0">
              <a:buNone/>
            </a:pPr>
            <a:r>
              <a:rPr lang="vi-VN" b="1" dirty="0"/>
              <a:t>Giới thiệu web api</a:t>
            </a:r>
          </a:p>
          <a:p>
            <a:pPr>
              <a:spcBef>
                <a:spcPts val="1800"/>
              </a:spcBef>
              <a:buFont typeface="Wingdings" panose="05000000000000000000" pitchFamily="2" charset="2"/>
              <a:buChar char="§"/>
            </a:pPr>
            <a:r>
              <a:rPr lang="vi-VN" dirty="0" smtClean="0"/>
              <a:t>Web </a:t>
            </a:r>
            <a:r>
              <a:rPr lang="vi-VN" dirty="0"/>
              <a:t>API </a:t>
            </a:r>
            <a:r>
              <a:rPr lang="vi-VN" dirty="0" smtClean="0"/>
              <a:t>giúp </a:t>
            </a:r>
            <a:r>
              <a:rPr lang="vi-VN" dirty="0"/>
              <a:t>chúng ta xây dựng lên các Service cung cấp dịch vụ cho các ứng dụng </a:t>
            </a:r>
            <a:r>
              <a:rPr lang="vi-VN" dirty="0" smtClean="0"/>
              <a:t>web, window…</a:t>
            </a:r>
            <a:endParaRPr lang="vi-VN" dirty="0"/>
          </a:p>
          <a:p>
            <a:pPr>
              <a:spcBef>
                <a:spcPts val="1800"/>
              </a:spcBef>
              <a:buFont typeface="Wingdings" panose="05000000000000000000" pitchFamily="2" charset="2"/>
              <a:buChar char="§"/>
            </a:pPr>
            <a:r>
              <a:rPr lang="vi-VN" dirty="0" smtClean="0"/>
              <a:t> </a:t>
            </a:r>
            <a:r>
              <a:rPr lang="vi-VN" dirty="0"/>
              <a:t>Một ứng dụng đơn giản như </a:t>
            </a:r>
            <a:r>
              <a:rPr lang="vi-VN" dirty="0" smtClean="0"/>
              <a:t>là: </a:t>
            </a:r>
            <a:r>
              <a:rPr lang="vi-VN" dirty="0"/>
              <a:t>Chúng ta có 1 Web API </a:t>
            </a:r>
            <a:r>
              <a:rPr lang="vi-VN" dirty="0" smtClean="0"/>
              <a:t>cung </a:t>
            </a:r>
            <a:r>
              <a:rPr lang="vi-VN" dirty="0"/>
              <a:t>cấp các dịch vụ lưu trữ dữu </a:t>
            </a:r>
            <a:r>
              <a:rPr lang="vi-VN" dirty="0" smtClean="0"/>
              <a:t>liệu, </a:t>
            </a:r>
            <a:r>
              <a:rPr lang="vi-VN" dirty="0"/>
              <a:t>cung cấp các chỉ số chứng </a:t>
            </a:r>
            <a:r>
              <a:rPr lang="vi-VN" dirty="0" smtClean="0"/>
              <a:t>khoán,</a:t>
            </a:r>
            <a:r>
              <a:rPr lang="en-US" dirty="0" smtClean="0"/>
              <a:t> </a:t>
            </a:r>
            <a:r>
              <a:rPr lang="vi-VN" dirty="0" smtClean="0"/>
              <a:t>kết </a:t>
            </a:r>
            <a:r>
              <a:rPr lang="vi-VN" dirty="0"/>
              <a:t>quả bóng </a:t>
            </a:r>
            <a:r>
              <a:rPr lang="vi-VN" dirty="0" smtClean="0"/>
              <a:t>đá, </a:t>
            </a:r>
            <a:r>
              <a:rPr lang="vi-VN" dirty="0"/>
              <a:t>xổ </a:t>
            </a:r>
            <a:r>
              <a:rPr lang="vi-VN" dirty="0" smtClean="0"/>
              <a:t>số…</a:t>
            </a:r>
            <a:endParaRPr lang="vi-VN" dirty="0"/>
          </a:p>
          <a:p>
            <a:pPr>
              <a:spcBef>
                <a:spcPts val="1800"/>
              </a:spcBef>
              <a:buFont typeface="Wingdings" panose="05000000000000000000" pitchFamily="2" charset="2"/>
              <a:buChar char="§"/>
            </a:pPr>
            <a:r>
              <a:rPr lang="vi-VN" dirty="0" smtClean="0"/>
              <a:t>Các </a:t>
            </a:r>
            <a:r>
              <a:rPr lang="vi-VN" dirty="0"/>
              <a:t>ứng dụng Client như </a:t>
            </a:r>
            <a:r>
              <a:rPr lang="vi-VN" dirty="0" smtClean="0"/>
              <a:t>website, </a:t>
            </a:r>
            <a:r>
              <a:rPr lang="vi-VN" dirty="0"/>
              <a:t>ứng dụng </a:t>
            </a:r>
            <a:r>
              <a:rPr lang="vi-VN" dirty="0" smtClean="0"/>
              <a:t>winform</a:t>
            </a:r>
            <a:r>
              <a:rPr lang="en-US" dirty="0" smtClean="0"/>
              <a:t>…</a:t>
            </a:r>
            <a:r>
              <a:rPr lang="vi-VN" dirty="0" smtClean="0"/>
              <a:t> </a:t>
            </a:r>
            <a:r>
              <a:rPr lang="vi-VN" dirty="0"/>
              <a:t>có thể kết nối vào Web API để lấy các dữ liệu về xử </a:t>
            </a:r>
            <a:r>
              <a:rPr lang="vi-VN" dirty="0" smtClean="0"/>
              <a:t>lý, </a:t>
            </a:r>
            <a:r>
              <a:rPr lang="vi-VN" dirty="0"/>
              <a:t>cũng như cập nhật thông tin lại Web API</a:t>
            </a:r>
          </a:p>
          <a:p>
            <a:pPr>
              <a:spcBef>
                <a:spcPts val="1800"/>
              </a:spcBef>
              <a:buFont typeface="Wingdings" panose="05000000000000000000" pitchFamily="2" charset="2"/>
              <a:buChar char="§"/>
            </a:pPr>
            <a:r>
              <a:rPr lang="vi-VN" dirty="0" smtClean="0"/>
              <a:t>Web </a:t>
            </a:r>
            <a:r>
              <a:rPr lang="vi-VN" dirty="0"/>
              <a:t>API dùng phương thức trao đổi dữ liệu là </a:t>
            </a:r>
            <a:r>
              <a:rPr lang="vi-VN" dirty="0" smtClean="0"/>
              <a:t>HTTP, </a:t>
            </a:r>
            <a:r>
              <a:rPr lang="vi-VN" dirty="0"/>
              <a:t>kiểu dữ liệu trao đổi là </a:t>
            </a:r>
            <a:r>
              <a:rPr lang="vi-VN" dirty="0" smtClean="0"/>
              <a:t>JSON, </a:t>
            </a:r>
            <a:r>
              <a:rPr lang="vi-VN" dirty="0"/>
              <a:t>một chuẩn dữ liệu hướng đối tượng được dùng khá nhiều trong việc lưu chuyển thông tin trên Internet .</a:t>
            </a:r>
          </a:p>
        </p:txBody>
      </p:sp>
    </p:spTree>
    <p:extLst>
      <p:ext uri="{BB962C8B-B14F-4D97-AF65-F5344CB8AC3E}">
        <p14:creationId xmlns:p14="http://schemas.microsoft.com/office/powerpoint/2010/main" val="388003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Tìm hiểu Web API</a:t>
            </a:r>
            <a:endParaRPr lang="en-US" dirty="0"/>
          </a:p>
        </p:txBody>
      </p:sp>
      <p:sp>
        <p:nvSpPr>
          <p:cNvPr id="3" name="Content Placeholder 2"/>
          <p:cNvSpPr>
            <a:spLocks noGrp="1"/>
          </p:cNvSpPr>
          <p:nvPr>
            <p:ph idx="1"/>
          </p:nvPr>
        </p:nvSpPr>
        <p:spPr>
          <a:xfrm>
            <a:off x="457200" y="990600"/>
            <a:ext cx="8229600" cy="5334000"/>
          </a:xfrm>
        </p:spPr>
        <p:txBody>
          <a:bodyPr>
            <a:normAutofit fontScale="85000" lnSpcReduction="20000"/>
          </a:bodyPr>
          <a:lstStyle/>
          <a:p>
            <a:pPr>
              <a:spcBef>
                <a:spcPts val="1800"/>
              </a:spcBef>
              <a:buFont typeface="Wingdings" panose="05000000000000000000" pitchFamily="2" charset="2"/>
              <a:buChar char="§"/>
            </a:pPr>
            <a:r>
              <a:rPr lang="vi-VN" dirty="0" smtClean="0"/>
              <a:t>Do </a:t>
            </a:r>
            <a:r>
              <a:rPr lang="vi-VN" dirty="0"/>
              <a:t>dùng jSon là kiểu dữ liệu chuyển đổi nên tốc độ các trang web sử dụng web API tương tác dữ liệu có tốc độ khá </a:t>
            </a:r>
            <a:r>
              <a:rPr lang="vi-VN" dirty="0" smtClean="0"/>
              <a:t>cao.</a:t>
            </a:r>
            <a:endParaRPr lang="en-US" dirty="0" smtClean="0"/>
          </a:p>
          <a:p>
            <a:pPr>
              <a:spcBef>
                <a:spcPts val="1800"/>
              </a:spcBef>
              <a:buFont typeface="Wingdings" panose="05000000000000000000" pitchFamily="2" charset="2"/>
              <a:buChar char="§"/>
            </a:pPr>
            <a:r>
              <a:rPr lang="vi-VN" dirty="0" smtClean="0"/>
              <a:t>Web </a:t>
            </a:r>
            <a:r>
              <a:rPr lang="vi-VN" dirty="0"/>
              <a:t>API dùng giao thức HTTP nên hầu như tất cả các ứng dụng trên các công nghệ đều có thể kết nối tới để lấy cũng như tương tác với web API cụ thể như chúng ta có thể dùng các công nghệ web như : </a:t>
            </a:r>
            <a:r>
              <a:rPr lang="vi-VN" dirty="0" smtClean="0"/>
              <a:t>Asp.net,</a:t>
            </a:r>
            <a:r>
              <a:rPr lang="en-US" dirty="0" smtClean="0"/>
              <a:t> </a:t>
            </a:r>
            <a:r>
              <a:rPr lang="vi-VN" dirty="0" smtClean="0"/>
              <a:t>PHP, JSP </a:t>
            </a:r>
            <a:r>
              <a:rPr lang="vi-VN" dirty="0"/>
              <a:t>hay các ứng dụng </a:t>
            </a:r>
            <a:r>
              <a:rPr lang="vi-VN" dirty="0" smtClean="0"/>
              <a:t>winform </a:t>
            </a:r>
            <a:r>
              <a:rPr lang="vi-VN" dirty="0"/>
              <a:t>đều có thể dễ dàng kết nối tới web </a:t>
            </a:r>
            <a:r>
              <a:rPr lang="vi-VN" dirty="0" smtClean="0"/>
              <a:t>API</a:t>
            </a:r>
            <a:r>
              <a:rPr lang="en-US" dirty="0" smtClean="0"/>
              <a:t>.</a:t>
            </a:r>
            <a:endParaRPr lang="vi-VN" dirty="0"/>
          </a:p>
          <a:p>
            <a:pPr>
              <a:spcBef>
                <a:spcPts val="1800"/>
              </a:spcBef>
              <a:buFont typeface="Wingdings" panose="05000000000000000000" pitchFamily="2" charset="2"/>
              <a:buChar char="§"/>
            </a:pPr>
            <a:r>
              <a:rPr lang="vi-VN" dirty="0" smtClean="0"/>
              <a:t>Do </a:t>
            </a:r>
            <a:r>
              <a:rPr lang="vi-VN" dirty="0"/>
              <a:t>đó với Web API chúng ta có thể ứng dụng vào các dự án Web </a:t>
            </a:r>
            <a:r>
              <a:rPr lang="vi-VN" dirty="0" smtClean="0"/>
              <a:t>(cũng </a:t>
            </a:r>
            <a:r>
              <a:rPr lang="vi-VN" dirty="0"/>
              <a:t>như window) lớn để phát triển trên nhiều tầng xử lý khác nhau</a:t>
            </a:r>
          </a:p>
          <a:p>
            <a:pPr>
              <a:spcBef>
                <a:spcPts val="1800"/>
              </a:spcBef>
              <a:buFont typeface="Wingdings" panose="05000000000000000000" pitchFamily="2" charset="2"/>
              <a:buChar char="§"/>
            </a:pPr>
            <a:r>
              <a:rPr lang="vi-VN" dirty="0" smtClean="0"/>
              <a:t>Dùng </a:t>
            </a:r>
            <a:r>
              <a:rPr lang="vi-VN" dirty="0"/>
              <a:t>web API chúng ta dễ dàng xây dựng các ứng dụng window kiểu điện toán </a:t>
            </a:r>
            <a:r>
              <a:rPr lang="vi-VN" dirty="0" smtClean="0"/>
              <a:t>(dữ </a:t>
            </a:r>
            <a:r>
              <a:rPr lang="vi-VN" dirty="0"/>
              <a:t>liệu ở server) còn client chỉ cài giao </a:t>
            </a:r>
            <a:r>
              <a:rPr lang="vi-VN" dirty="0" smtClean="0"/>
              <a:t>diện.</a:t>
            </a:r>
            <a:endParaRPr lang="vi-VN" dirty="0"/>
          </a:p>
        </p:txBody>
      </p:sp>
    </p:spTree>
    <p:extLst>
      <p:ext uri="{BB962C8B-B14F-4D97-AF65-F5344CB8AC3E}">
        <p14:creationId xmlns:p14="http://schemas.microsoft.com/office/powerpoint/2010/main" val="1597668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Xây dựng Database trên Web </a:t>
            </a:r>
            <a:r>
              <a:rPr lang="vi-VN" dirty="0" smtClean="0"/>
              <a:t>Server</a:t>
            </a:r>
            <a:endParaRPr lang="en-US" dirty="0"/>
          </a:p>
        </p:txBody>
      </p:sp>
      <p:sp>
        <p:nvSpPr>
          <p:cNvPr id="3" name="Content Placeholder 2"/>
          <p:cNvSpPr>
            <a:spLocks noGrp="1"/>
          </p:cNvSpPr>
          <p:nvPr>
            <p:ph idx="1"/>
          </p:nvPr>
        </p:nvSpPr>
        <p:spPr>
          <a:xfrm>
            <a:off x="457200" y="990600"/>
            <a:ext cx="8229600" cy="5334000"/>
          </a:xfrm>
        </p:spPr>
        <p:txBody>
          <a:bodyPr>
            <a:normAutofit fontScale="85000" lnSpcReduction="20000"/>
          </a:bodyPr>
          <a:lstStyle/>
          <a:p>
            <a:pPr marL="0" indent="0">
              <a:buNone/>
            </a:pPr>
            <a:r>
              <a:rPr lang="vi-VN" b="1" dirty="0"/>
              <a:t>MySQL </a:t>
            </a:r>
            <a:r>
              <a:rPr lang="vi-VN" b="1" dirty="0" smtClean="0"/>
              <a:t>Database:</a:t>
            </a:r>
            <a:endParaRPr lang="en-US" b="1" dirty="0" smtClean="0"/>
          </a:p>
          <a:p>
            <a:pPr marL="0" indent="0">
              <a:buNone/>
            </a:pPr>
            <a:r>
              <a:rPr lang="vi-VN" dirty="0" smtClean="0"/>
              <a:t>MySQL </a:t>
            </a:r>
            <a:r>
              <a:rPr lang="vi-VN" dirty="0"/>
              <a:t>là một RDBMS nhanh và dễ dàng để sử dụng. MySQL đang được sử dụng cho nhiều công việc kinh doanh từ lớn tới nhỏ. </a:t>
            </a:r>
            <a:r>
              <a:rPr lang="en-US" dirty="0" err="1" smtClean="0"/>
              <a:t>Nó</a:t>
            </a:r>
            <a:r>
              <a:rPr lang="en-US" dirty="0" smtClean="0"/>
              <a:t> </a:t>
            </a:r>
            <a:r>
              <a:rPr lang="vi-VN" dirty="0" smtClean="0"/>
              <a:t>khá </a:t>
            </a:r>
            <a:r>
              <a:rPr lang="vi-VN" dirty="0"/>
              <a:t>phổ biến vì nhiều lý do:</a:t>
            </a:r>
          </a:p>
          <a:p>
            <a:pPr>
              <a:spcBef>
                <a:spcPts val="1200"/>
              </a:spcBef>
              <a:buFont typeface="Wingdings" panose="05000000000000000000" pitchFamily="2" charset="2"/>
              <a:buChar char="§"/>
            </a:pPr>
            <a:r>
              <a:rPr lang="vi-VN" dirty="0"/>
              <a:t>MySQL là mã ngồn mở. </a:t>
            </a:r>
          </a:p>
          <a:p>
            <a:pPr>
              <a:spcBef>
                <a:spcPts val="1200"/>
              </a:spcBef>
              <a:buFont typeface="Wingdings" panose="05000000000000000000" pitchFamily="2" charset="2"/>
              <a:buChar char="§"/>
            </a:pPr>
            <a:r>
              <a:rPr lang="vi-VN" dirty="0"/>
              <a:t>MySQL là một chương trình rất mạnh mẽ.</a:t>
            </a:r>
          </a:p>
          <a:p>
            <a:pPr>
              <a:spcBef>
                <a:spcPts val="1200"/>
              </a:spcBef>
              <a:buFont typeface="Wingdings" panose="05000000000000000000" pitchFamily="2" charset="2"/>
              <a:buChar char="§"/>
            </a:pPr>
            <a:r>
              <a:rPr lang="vi-VN" dirty="0"/>
              <a:t>MySQL sử dụng một Form chuẩn của ngôn ngữ dữ liệu nổi tiếng là SQL.</a:t>
            </a:r>
          </a:p>
          <a:p>
            <a:pPr>
              <a:spcBef>
                <a:spcPts val="1200"/>
              </a:spcBef>
              <a:buFont typeface="Wingdings" panose="05000000000000000000" pitchFamily="2" charset="2"/>
              <a:buChar char="§"/>
            </a:pPr>
            <a:r>
              <a:rPr lang="vi-VN" dirty="0"/>
              <a:t>MySQL làm việc trên nhiều Hệ điều hành và với nhiều ngôn ngữ như PHP, PERL, C, C++, Java, …</a:t>
            </a:r>
          </a:p>
          <a:p>
            <a:pPr>
              <a:spcBef>
                <a:spcPts val="1200"/>
              </a:spcBef>
              <a:buFont typeface="Wingdings" panose="05000000000000000000" pitchFamily="2" charset="2"/>
              <a:buChar char="§"/>
            </a:pPr>
            <a:r>
              <a:rPr lang="vi-VN" dirty="0" smtClean="0"/>
              <a:t>MySQL </a:t>
            </a:r>
            <a:r>
              <a:rPr lang="vi-VN" dirty="0"/>
              <a:t>rất thân thiện với PHP, một ngôn ngữ rất đáng giá để tìm hiểu để phát triển Web.</a:t>
            </a:r>
          </a:p>
          <a:p>
            <a:pPr>
              <a:spcBef>
                <a:spcPts val="1200"/>
              </a:spcBef>
              <a:buFont typeface="Wingdings" panose="05000000000000000000" pitchFamily="2" charset="2"/>
              <a:buChar char="§"/>
            </a:pPr>
            <a:r>
              <a:rPr lang="vi-VN" dirty="0"/>
              <a:t>MySQL hỗ trợ các cơ sở dữ liệu lớn, lên tới 50 triệu hàng hoặc nhiều hơn nữa trong một bảng. </a:t>
            </a:r>
          </a:p>
        </p:txBody>
      </p:sp>
    </p:spTree>
    <p:extLst>
      <p:ext uri="{BB962C8B-B14F-4D97-AF65-F5344CB8AC3E}">
        <p14:creationId xmlns:p14="http://schemas.microsoft.com/office/powerpoint/2010/main" val="2367831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Xây dựng Database trên Web </a:t>
            </a:r>
            <a:r>
              <a:rPr lang="vi-VN" dirty="0" smtClean="0"/>
              <a:t>Server</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buNone/>
            </a:pPr>
            <a:r>
              <a:rPr lang="en-US" sz="2400" b="1" dirty="0" err="1" smtClean="0"/>
              <a:t>Xây</a:t>
            </a:r>
            <a:r>
              <a:rPr lang="en-US" sz="2400" b="1" dirty="0" smtClean="0"/>
              <a:t> </a:t>
            </a:r>
            <a:r>
              <a:rPr lang="en-US" sz="2400" b="1" dirty="0" err="1" smtClean="0"/>
              <a:t>dựng</a:t>
            </a:r>
            <a:r>
              <a:rPr lang="en-US" sz="2400" b="1" dirty="0" smtClean="0"/>
              <a:t> </a:t>
            </a:r>
            <a:r>
              <a:rPr lang="vi-VN" sz="2400" b="1" dirty="0" smtClean="0"/>
              <a:t>MySQL Database:</a:t>
            </a:r>
            <a:endParaRPr lang="en-US" sz="2400" b="1" dirty="0" smtClean="0"/>
          </a:p>
          <a:p>
            <a:pPr marL="0" lvl="0" indent="0">
              <a:buNone/>
            </a:pPr>
            <a:r>
              <a:rPr lang="en-US" sz="2400" dirty="0" err="1" smtClean="0"/>
              <a:t>Để</a:t>
            </a:r>
            <a:r>
              <a:rPr lang="en-US" sz="2400" dirty="0" smtClean="0"/>
              <a:t> </a:t>
            </a:r>
            <a:r>
              <a:rPr lang="en-US" sz="2400" dirty="0" err="1" smtClean="0"/>
              <a:t>cài</a:t>
            </a:r>
            <a:r>
              <a:rPr lang="en-US" sz="2400" dirty="0" smtClean="0"/>
              <a:t> </a:t>
            </a:r>
            <a:r>
              <a:rPr lang="en-US" sz="2400" dirty="0" err="1" smtClean="0"/>
              <a:t>đặt</a:t>
            </a:r>
            <a:r>
              <a:rPr lang="en-US" sz="2400" dirty="0" smtClean="0"/>
              <a:t> MySQL </a:t>
            </a:r>
            <a:r>
              <a:rPr lang="en-US" sz="2400" dirty="0" err="1" smtClean="0"/>
              <a:t>trên</a:t>
            </a:r>
            <a:r>
              <a:rPr lang="en-US" sz="2400" dirty="0" smtClean="0"/>
              <a:t> local, </a:t>
            </a:r>
            <a:r>
              <a:rPr lang="en-US" sz="2400" dirty="0" err="1" smtClean="0"/>
              <a:t>chúng</a:t>
            </a:r>
            <a:r>
              <a:rPr lang="en-US" sz="2400" dirty="0" smtClean="0"/>
              <a:t> ta </a:t>
            </a:r>
            <a:r>
              <a:rPr lang="en-US" sz="2400" dirty="0" err="1" smtClean="0"/>
              <a:t>cần</a:t>
            </a:r>
            <a:r>
              <a:rPr lang="en-US" sz="2400" dirty="0" smtClean="0"/>
              <a:t> </a:t>
            </a:r>
            <a:r>
              <a:rPr lang="en-US" sz="2400" dirty="0" err="1" smtClean="0"/>
              <a:t>cài</a:t>
            </a:r>
            <a:r>
              <a:rPr lang="en-US" sz="2400" dirty="0" smtClean="0"/>
              <a:t> </a:t>
            </a:r>
            <a:r>
              <a:rPr lang="en-US" sz="2400" dirty="0" err="1" smtClean="0"/>
              <a:t>Xampp</a:t>
            </a:r>
            <a:r>
              <a:rPr lang="en-US" sz="2400" dirty="0" smtClean="0"/>
              <a:t>, link download: </a:t>
            </a:r>
            <a:r>
              <a:rPr lang="en-US" sz="2400" u="sng" dirty="0">
                <a:hlinkClick r:id="rId3"/>
              </a:rPr>
              <a:t>https://</a:t>
            </a:r>
            <a:r>
              <a:rPr lang="en-US" sz="2400" u="sng" dirty="0" err="1" smtClean="0">
                <a:hlinkClick r:id="rId3"/>
              </a:rPr>
              <a:t>www.apachefriends.org</a:t>
            </a:r>
            <a:r>
              <a:rPr lang="en-US" sz="2400" u="sng" dirty="0" smtClean="0">
                <a:hlinkClick r:id="rId3"/>
              </a:rPr>
              <a:t>/</a:t>
            </a:r>
            <a:r>
              <a:rPr lang="en-US" sz="2400" u="sng" dirty="0" err="1" smtClean="0">
                <a:hlinkClick r:id="rId3"/>
              </a:rPr>
              <a:t>download.html</a:t>
            </a:r>
            <a:endParaRPr lang="en-US" sz="2400" dirty="0"/>
          </a:p>
        </p:txBody>
      </p:sp>
      <p:pic>
        <p:nvPicPr>
          <p:cNvPr id="7" name="Picture 6"/>
          <p:cNvPicPr/>
          <p:nvPr/>
        </p:nvPicPr>
        <p:blipFill rotWithShape="1">
          <a:blip r:embed="rId4"/>
          <a:srcRect b="9102"/>
          <a:stretch/>
        </p:blipFill>
        <p:spPr bwMode="auto">
          <a:xfrm>
            <a:off x="990600" y="2428240"/>
            <a:ext cx="7010400" cy="3743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3610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Xây dựng Database trên Web </a:t>
            </a:r>
            <a:r>
              <a:rPr lang="vi-VN" dirty="0" smtClean="0"/>
              <a:t>Server</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marL="0" indent="0">
              <a:buNone/>
            </a:pPr>
            <a:r>
              <a:rPr lang="en-US" sz="2400" b="1" dirty="0" err="1" smtClean="0"/>
              <a:t>Tạo</a:t>
            </a:r>
            <a:r>
              <a:rPr lang="en-US" sz="2400" b="1" dirty="0" smtClean="0"/>
              <a:t> </a:t>
            </a:r>
            <a:r>
              <a:rPr lang="vi-VN" sz="2400" b="1" dirty="0" smtClean="0"/>
              <a:t>Database:</a:t>
            </a:r>
            <a:endParaRPr lang="en-US" sz="2400" b="1" dirty="0" smtClean="0"/>
          </a:p>
          <a:p>
            <a:pPr marL="0" indent="0" algn="ctr">
              <a:buNone/>
            </a:pPr>
            <a:endParaRPr lang="en-US" sz="2400" b="1" dirty="0" smtClean="0">
              <a:solidFill>
                <a:srgbClr val="0000FF"/>
              </a:solidFill>
            </a:endParaRPr>
          </a:p>
          <a:p>
            <a:pPr marL="0" indent="0" algn="ctr">
              <a:buNone/>
            </a:pPr>
            <a:r>
              <a:rPr lang="en-US" sz="2400" b="1" dirty="0" smtClean="0">
                <a:solidFill>
                  <a:srgbClr val="0000FF"/>
                </a:solidFill>
              </a:rPr>
              <a:t>create </a:t>
            </a:r>
            <a:r>
              <a:rPr lang="en-US" sz="2400" b="1" dirty="0">
                <a:solidFill>
                  <a:srgbClr val="0000FF"/>
                </a:solidFill>
              </a:rPr>
              <a:t>database </a:t>
            </a:r>
            <a:r>
              <a:rPr lang="en-US" sz="2400" b="1" dirty="0" smtClean="0">
                <a:solidFill>
                  <a:srgbClr val="0000FF"/>
                </a:solidFill>
              </a:rPr>
              <a:t>&lt;</a:t>
            </a:r>
            <a:r>
              <a:rPr lang="en-US" sz="2400" b="1" dirty="0" err="1" smtClean="0">
                <a:solidFill>
                  <a:srgbClr val="0000FF"/>
                </a:solidFill>
              </a:rPr>
              <a:t>tên</a:t>
            </a:r>
            <a:r>
              <a:rPr lang="en-US" sz="2400" b="1" dirty="0" smtClean="0">
                <a:solidFill>
                  <a:srgbClr val="0000FF"/>
                </a:solidFill>
              </a:rPr>
              <a:t> database&gt;</a:t>
            </a:r>
          </a:p>
          <a:p>
            <a:pPr marL="0" indent="0">
              <a:buNone/>
            </a:pPr>
            <a:endParaRPr lang="en-US" sz="2400" dirty="0" smtClean="0"/>
          </a:p>
          <a:p>
            <a:pPr marL="0" indent="0">
              <a:buNone/>
            </a:pPr>
            <a:r>
              <a:rPr lang="en-US" sz="2400" dirty="0" err="1" smtClean="0"/>
              <a:t>Ví</a:t>
            </a:r>
            <a:r>
              <a:rPr lang="en-US" sz="2400" dirty="0" smtClean="0"/>
              <a:t> </a:t>
            </a:r>
            <a:r>
              <a:rPr lang="en-US" sz="2400" dirty="0" err="1" smtClean="0"/>
              <a:t>dụ</a:t>
            </a:r>
            <a:r>
              <a:rPr lang="en-US" sz="2400" dirty="0" smtClean="0"/>
              <a:t>:</a:t>
            </a:r>
          </a:p>
          <a:p>
            <a:pPr marL="0" indent="0">
              <a:buNone/>
            </a:pPr>
            <a:r>
              <a:rPr lang="en-US" sz="2400" b="1" dirty="0"/>
              <a:t>create database learn-login-register</a:t>
            </a:r>
            <a:endParaRPr lang="en-US" sz="2400" b="1" dirty="0" smtClean="0"/>
          </a:p>
          <a:p>
            <a:pPr marL="0" indent="0">
              <a:buNone/>
            </a:pPr>
            <a:endParaRPr lang="en-US" sz="2400" b="1" dirty="0"/>
          </a:p>
          <a:p>
            <a:pPr marL="0" indent="0">
              <a:buNone/>
            </a:pPr>
            <a:r>
              <a:rPr lang="en-US" sz="2400" b="1" dirty="0" err="1" smtClean="0"/>
              <a:t>Truy</a:t>
            </a:r>
            <a:r>
              <a:rPr lang="en-US" sz="2400" b="1" dirty="0" smtClean="0"/>
              <a:t> </a:t>
            </a:r>
            <a:r>
              <a:rPr lang="en-US" sz="2400" b="1" dirty="0" err="1" smtClean="0"/>
              <a:t>xuất</a:t>
            </a:r>
            <a:r>
              <a:rPr lang="en-US" sz="2400" b="1" dirty="0" smtClean="0"/>
              <a:t> </a:t>
            </a:r>
            <a:r>
              <a:rPr lang="vi-VN" sz="2400" b="1" dirty="0" smtClean="0"/>
              <a:t>Database</a:t>
            </a:r>
            <a:r>
              <a:rPr lang="vi-VN" sz="2400" b="1" dirty="0"/>
              <a:t>:</a:t>
            </a:r>
            <a:endParaRPr lang="en-US" sz="2400" b="1" dirty="0"/>
          </a:p>
          <a:p>
            <a:pPr marL="0" indent="0" algn="ctr">
              <a:buNone/>
            </a:pPr>
            <a:endParaRPr lang="en-US" sz="2400" b="1" dirty="0" smtClean="0">
              <a:solidFill>
                <a:srgbClr val="0000FF"/>
              </a:solidFill>
            </a:endParaRPr>
          </a:p>
          <a:p>
            <a:pPr marL="0" indent="0" algn="ctr">
              <a:buNone/>
            </a:pPr>
            <a:r>
              <a:rPr lang="en-US" sz="2400" b="1" dirty="0" smtClean="0">
                <a:solidFill>
                  <a:srgbClr val="0000FF"/>
                </a:solidFill>
              </a:rPr>
              <a:t>use &lt;</a:t>
            </a:r>
            <a:r>
              <a:rPr lang="en-US" sz="2400" b="1" dirty="0" err="1" smtClean="0">
                <a:solidFill>
                  <a:srgbClr val="0000FF"/>
                </a:solidFill>
              </a:rPr>
              <a:t>tên</a:t>
            </a:r>
            <a:r>
              <a:rPr lang="en-US" sz="2400" b="1" dirty="0" smtClean="0">
                <a:solidFill>
                  <a:srgbClr val="0000FF"/>
                </a:solidFill>
              </a:rPr>
              <a:t> </a:t>
            </a:r>
            <a:r>
              <a:rPr lang="en-US" sz="2400" b="1" dirty="0">
                <a:solidFill>
                  <a:srgbClr val="0000FF"/>
                </a:solidFill>
              </a:rPr>
              <a:t>database&gt;</a:t>
            </a:r>
          </a:p>
          <a:p>
            <a:pPr marL="0" indent="0">
              <a:buNone/>
            </a:pPr>
            <a:endParaRPr lang="en-US" sz="2400" dirty="0" smtClean="0"/>
          </a:p>
          <a:p>
            <a:pPr marL="0" indent="0">
              <a:buNone/>
            </a:pPr>
            <a:r>
              <a:rPr lang="en-US" sz="2400" dirty="0" err="1" smtClean="0"/>
              <a:t>Ví</a:t>
            </a:r>
            <a:r>
              <a:rPr lang="en-US" sz="2400" dirty="0" smtClean="0"/>
              <a:t> </a:t>
            </a:r>
            <a:r>
              <a:rPr lang="en-US" sz="2400" dirty="0" err="1"/>
              <a:t>dụ</a:t>
            </a:r>
            <a:r>
              <a:rPr lang="en-US" sz="2400" dirty="0"/>
              <a:t>:</a:t>
            </a:r>
          </a:p>
          <a:p>
            <a:pPr marL="0" indent="0">
              <a:buNone/>
            </a:pPr>
            <a:r>
              <a:rPr lang="en-US" sz="2400" b="1" dirty="0"/>
              <a:t>use learn-login-register</a:t>
            </a:r>
          </a:p>
          <a:p>
            <a:pPr marL="0" indent="0">
              <a:buNone/>
            </a:pPr>
            <a:endParaRPr lang="en-US" sz="2400" b="1" dirty="0" smtClean="0"/>
          </a:p>
        </p:txBody>
      </p:sp>
    </p:spTree>
    <p:extLst>
      <p:ext uri="{BB962C8B-B14F-4D97-AF65-F5344CB8AC3E}">
        <p14:creationId xmlns:p14="http://schemas.microsoft.com/office/powerpoint/2010/main" val="702530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Xây dựng Database trên Web </a:t>
            </a:r>
            <a:r>
              <a:rPr lang="vi-VN" dirty="0" smtClean="0"/>
              <a:t>Server</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marL="0" indent="0">
              <a:buNone/>
            </a:pPr>
            <a:r>
              <a:rPr lang="en-US" sz="2400" b="1" dirty="0" err="1" smtClean="0"/>
              <a:t>Tạo</a:t>
            </a:r>
            <a:r>
              <a:rPr lang="en-US" sz="2400" b="1" dirty="0" smtClean="0"/>
              <a:t> table</a:t>
            </a:r>
            <a:r>
              <a:rPr lang="vi-VN" sz="2400" b="1" dirty="0" smtClean="0"/>
              <a:t>:</a:t>
            </a:r>
            <a:endParaRPr lang="en-US" sz="2400" b="1" dirty="0" smtClean="0"/>
          </a:p>
          <a:p>
            <a:pPr marL="0" indent="0" algn="ctr">
              <a:buNone/>
            </a:pPr>
            <a:r>
              <a:rPr lang="en-US" sz="2400" b="1" dirty="0" smtClean="0">
                <a:solidFill>
                  <a:srgbClr val="0000FF"/>
                </a:solidFill>
              </a:rPr>
              <a:t>create table &lt;</a:t>
            </a:r>
            <a:r>
              <a:rPr lang="en-US" sz="2400" b="1" dirty="0" err="1" smtClean="0">
                <a:solidFill>
                  <a:srgbClr val="0000FF"/>
                </a:solidFill>
              </a:rPr>
              <a:t>tên</a:t>
            </a:r>
            <a:r>
              <a:rPr lang="en-US" sz="2400" b="1" dirty="0" smtClean="0">
                <a:solidFill>
                  <a:srgbClr val="0000FF"/>
                </a:solidFill>
              </a:rPr>
              <a:t> table&gt;(…)</a:t>
            </a:r>
          </a:p>
          <a:p>
            <a:pPr marL="0" indent="0">
              <a:buNone/>
            </a:pPr>
            <a:endParaRPr lang="en-US" sz="2400" dirty="0" smtClean="0"/>
          </a:p>
          <a:p>
            <a:pPr marL="0" indent="0">
              <a:buNone/>
            </a:pPr>
            <a:r>
              <a:rPr lang="en-US" sz="2400" dirty="0" err="1" smtClean="0"/>
              <a:t>Ví</a:t>
            </a:r>
            <a:r>
              <a:rPr lang="en-US" sz="2400" dirty="0" smtClean="0"/>
              <a:t> </a:t>
            </a:r>
            <a:r>
              <a:rPr lang="en-US" sz="2400" dirty="0" err="1" smtClean="0"/>
              <a:t>dụ</a:t>
            </a:r>
            <a:r>
              <a:rPr lang="en-US" sz="2400" dirty="0" smtClean="0"/>
              <a:t>: </a:t>
            </a:r>
            <a:r>
              <a:rPr lang="en-US" sz="2400" dirty="0" err="1" smtClean="0"/>
              <a:t>tạo</a:t>
            </a:r>
            <a:r>
              <a:rPr lang="en-US" sz="2400" dirty="0" smtClean="0"/>
              <a:t> </a:t>
            </a:r>
            <a:r>
              <a:rPr lang="en-US" sz="2400" dirty="0" err="1" smtClean="0"/>
              <a:t>bảng</a:t>
            </a:r>
            <a:r>
              <a:rPr lang="en-US" sz="2400" dirty="0" smtClean="0"/>
              <a:t> User</a:t>
            </a:r>
          </a:p>
          <a:p>
            <a:pPr marL="0" indent="0">
              <a:buNone/>
            </a:pPr>
            <a:endParaRPr lang="en-US" sz="2400" b="1" dirty="0" smtClean="0"/>
          </a:p>
          <a:p>
            <a:pPr marL="0" indent="0">
              <a:buNone/>
            </a:pPr>
            <a:r>
              <a:rPr lang="en-US" sz="2400" b="1" dirty="0"/>
              <a:t>CREATE TABLE users (</a:t>
            </a:r>
          </a:p>
          <a:p>
            <a:pPr marL="0" indent="0">
              <a:buNone/>
            </a:pPr>
            <a:r>
              <a:rPr lang="en-US" sz="2400" b="1" dirty="0"/>
              <a:t>    </a:t>
            </a:r>
            <a:r>
              <a:rPr lang="en-US" sz="2400" b="1" dirty="0" err="1"/>
              <a:t>sno</a:t>
            </a:r>
            <a:r>
              <a:rPr lang="en-US" sz="2400" b="1" dirty="0"/>
              <a:t> </a:t>
            </a:r>
            <a:r>
              <a:rPr lang="en-US" sz="2400" b="1" dirty="0" err="1"/>
              <a:t>int</a:t>
            </a:r>
            <a:r>
              <a:rPr lang="en-US" sz="2400" b="1" dirty="0"/>
              <a:t>(11) NOT NULL </a:t>
            </a:r>
            <a:r>
              <a:rPr lang="en-US" sz="2400" b="1" dirty="0" err="1"/>
              <a:t>AUTO_INCREMENT</a:t>
            </a:r>
            <a:r>
              <a:rPr lang="en-US" sz="2400" b="1" dirty="0"/>
              <a:t>,</a:t>
            </a:r>
          </a:p>
          <a:p>
            <a:pPr marL="0" indent="0">
              <a:buNone/>
            </a:pPr>
            <a:r>
              <a:rPr lang="en-US" sz="2400" b="1" dirty="0"/>
              <a:t>    </a:t>
            </a:r>
            <a:r>
              <a:rPr lang="en-US" sz="2400" b="1" dirty="0" err="1"/>
              <a:t>unique_id</a:t>
            </a:r>
            <a:r>
              <a:rPr lang="en-US" sz="2400" b="1" dirty="0"/>
              <a:t> varchar(23) NOT NULL,</a:t>
            </a:r>
          </a:p>
          <a:p>
            <a:pPr marL="0" indent="0">
              <a:buNone/>
            </a:pPr>
            <a:r>
              <a:rPr lang="en-US" sz="2400" b="1" dirty="0"/>
              <a:t>    name varchar(50) NOT NULL,</a:t>
            </a:r>
          </a:p>
          <a:p>
            <a:pPr marL="0" indent="0">
              <a:buNone/>
            </a:pPr>
            <a:r>
              <a:rPr lang="en-US" sz="2400" b="1" dirty="0"/>
              <a:t>    email varchar(50) NOT NULL,</a:t>
            </a:r>
          </a:p>
          <a:p>
            <a:pPr marL="0" indent="0">
              <a:buNone/>
            </a:pPr>
            <a:r>
              <a:rPr lang="en-US" sz="2400" b="1" dirty="0"/>
              <a:t>    </a:t>
            </a:r>
            <a:r>
              <a:rPr lang="en-US" sz="2400" b="1" dirty="0" err="1"/>
              <a:t>encrypted_password</a:t>
            </a:r>
            <a:r>
              <a:rPr lang="en-US" sz="2400" b="1" dirty="0"/>
              <a:t> varchar(256) NOT NULL,</a:t>
            </a:r>
          </a:p>
          <a:p>
            <a:pPr marL="0" indent="0">
              <a:buNone/>
            </a:pPr>
            <a:r>
              <a:rPr lang="en-US" sz="2400" b="1" dirty="0"/>
              <a:t>    salt varchar(10) NOT NULL,</a:t>
            </a:r>
          </a:p>
          <a:p>
            <a:pPr marL="0" indent="0">
              <a:buNone/>
            </a:pPr>
            <a:r>
              <a:rPr lang="en-US" sz="2400" b="1" dirty="0"/>
              <a:t>    </a:t>
            </a:r>
            <a:r>
              <a:rPr lang="en-US" sz="2400" b="1" dirty="0" err="1"/>
              <a:t>created_at</a:t>
            </a:r>
            <a:r>
              <a:rPr lang="en-US" sz="2400" b="1" dirty="0"/>
              <a:t> </a:t>
            </a:r>
            <a:r>
              <a:rPr lang="en-US" sz="2400" b="1" dirty="0" err="1"/>
              <a:t>datetime</a:t>
            </a:r>
            <a:r>
              <a:rPr lang="en-US" sz="2400" b="1" dirty="0"/>
              <a:t> DEFAULT NULL,</a:t>
            </a:r>
          </a:p>
          <a:p>
            <a:pPr marL="0" indent="0">
              <a:buNone/>
            </a:pPr>
            <a:r>
              <a:rPr lang="en-US" sz="2400" b="1" dirty="0"/>
              <a:t>    PRIMARY KEY (</a:t>
            </a:r>
            <a:r>
              <a:rPr lang="en-US" sz="2400" b="1" dirty="0" err="1"/>
              <a:t>sno</a:t>
            </a:r>
            <a:r>
              <a:rPr lang="en-US" sz="2400" b="1" dirty="0"/>
              <a:t>)</a:t>
            </a:r>
          </a:p>
          <a:p>
            <a:pPr marL="0" indent="0">
              <a:buNone/>
            </a:pPr>
            <a:r>
              <a:rPr lang="en-US" sz="2400" b="1" dirty="0"/>
              <a:t>)</a:t>
            </a:r>
          </a:p>
          <a:p>
            <a:pPr marL="0" indent="0">
              <a:buNone/>
            </a:pPr>
            <a:endParaRPr lang="en-US" sz="2400" b="1" dirty="0" smtClean="0"/>
          </a:p>
        </p:txBody>
      </p:sp>
    </p:spTree>
    <p:extLst>
      <p:ext uri="{BB962C8B-B14F-4D97-AF65-F5344CB8AC3E}">
        <p14:creationId xmlns:p14="http://schemas.microsoft.com/office/powerpoint/2010/main" val="3953169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6935</TotalTime>
  <Words>1012</Words>
  <Application>Microsoft Office PowerPoint</Application>
  <PresentationFormat>On-screen Show (4:3)</PresentationFormat>
  <Paragraphs>141</Paragraphs>
  <Slides>27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Roboto</vt:lpstr>
      <vt:lpstr>Roboto Lt</vt:lpstr>
      <vt:lpstr>Segoe UI</vt:lpstr>
      <vt:lpstr>Wingdings</vt:lpstr>
      <vt:lpstr>Custom Design</vt:lpstr>
      <vt:lpstr>ANDROID NETWORK</vt:lpstr>
      <vt:lpstr>Mục tiêu</vt:lpstr>
      <vt:lpstr>Tìm hiểu Web API</vt:lpstr>
      <vt:lpstr>Tìm hiểu Web API</vt:lpstr>
      <vt:lpstr>Tìm hiểu Web API</vt:lpstr>
      <vt:lpstr>Xây dựng Database trên Web Server</vt:lpstr>
      <vt:lpstr>Xây dựng Database trên Web Server</vt:lpstr>
      <vt:lpstr>Xây dựng Database trên Web Server</vt:lpstr>
      <vt:lpstr>Xây dựng Database trên Web Server</vt:lpstr>
      <vt:lpstr>Xây dựng Database trên Web Server</vt:lpstr>
      <vt:lpstr>PowerPoint Presentation</vt:lpstr>
      <vt:lpstr>Sử dụng PHP tạo API:  đăng ký và đăng nhập </vt:lpstr>
      <vt:lpstr>File DBOperations.php </vt:lpstr>
      <vt:lpstr>File DBOperations.php </vt:lpstr>
      <vt:lpstr>File DBOperations.php </vt:lpstr>
      <vt:lpstr>File DBOperations.php </vt:lpstr>
      <vt:lpstr>File Functions.php </vt:lpstr>
      <vt:lpstr>File Functions.php </vt:lpstr>
      <vt:lpstr>File index.php </vt:lpstr>
      <vt:lpstr>File index.php </vt:lpstr>
      <vt:lpstr>File index.php </vt:lpstr>
      <vt:lpstr>File index.php </vt:lpstr>
      <vt:lpstr>PowerPoint Presentation</vt:lpstr>
      <vt:lpstr>Làm việc trên android</vt:lpstr>
      <vt:lpstr>PowerPoint Presentation</vt:lpstr>
      <vt:lpstr>HOẠT ĐỘNG MỞ</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lekiet0917</cp:lastModifiedBy>
  <cp:revision>1336</cp:revision>
  <dcterms:created xsi:type="dcterms:W3CDTF">2013-04-23T08:05:33Z</dcterms:created>
  <dcterms:modified xsi:type="dcterms:W3CDTF">2017-02-17T04:17:18Z</dcterms:modified>
</cp:coreProperties>
</file>