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sldIdLst>
    <p:sldId id="541" r:id="rId2"/>
    <p:sldId id="562" r:id="rId3"/>
    <p:sldId id="493" r:id="rId4"/>
    <p:sldId id="633" r:id="rId5"/>
    <p:sldId id="634" r:id="rId6"/>
    <p:sldId id="635" r:id="rId7"/>
    <p:sldId id="636" r:id="rId8"/>
    <p:sldId id="632" r:id="rId9"/>
    <p:sldId id="639" r:id="rId10"/>
    <p:sldId id="637" r:id="rId11"/>
    <p:sldId id="640" r:id="rId12"/>
    <p:sldId id="641" r:id="rId13"/>
    <p:sldId id="643" r:id="rId14"/>
    <p:sldId id="642" r:id="rId15"/>
    <p:sldId id="644" r:id="rId16"/>
    <p:sldId id="645" r:id="rId17"/>
    <p:sldId id="646" r:id="rId18"/>
    <p:sldId id="647" r:id="rId19"/>
    <p:sldId id="648" r:id="rId20"/>
    <p:sldId id="624" r:id="rId21"/>
    <p:sldId id="631" r:id="rId22"/>
    <p:sldId id="4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53" autoAdjust="0"/>
  </p:normalViewPr>
  <p:slideViewPr>
    <p:cSldViewPr>
      <p:cViewPr varScale="1">
        <p:scale>
          <a:sx n="65" d="100"/>
          <a:sy n="65" d="100"/>
        </p:scale>
        <p:origin x="1452" y="8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2/18/2017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extLst>
      <p:ext uri="{BB962C8B-B14F-4D97-AF65-F5344CB8AC3E}">
        <p14:creationId xmlns:p14="http://schemas.microsoft.com/office/powerpoint/2010/main" val="123106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11066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4271118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2658043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1612552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114196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969934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1304803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2575835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3227253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dirty="0" err="1" smtClean="0"/>
              <a:t>webservicex.net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393811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3102087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22</a:t>
            </a:fld>
            <a:endParaRPr lang="en-US" smtClean="0"/>
          </a:p>
        </p:txBody>
      </p:sp>
    </p:spTree>
    <p:extLst>
      <p:ext uri="{BB962C8B-B14F-4D97-AF65-F5344CB8AC3E}">
        <p14:creationId xmlns:p14="http://schemas.microsoft.com/office/powerpoint/2010/main" val="10959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116665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3184494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271486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352595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2631311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39226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866115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smtClean="0"/>
              <a:t>Lập</a:t>
            </a:r>
            <a:r>
              <a:rPr lang="en-US" dirty="0" smtClean="0"/>
              <a:t> </a:t>
            </a:r>
            <a:r>
              <a:rPr lang="en-US" dirty="0" err="1" smtClean="0"/>
              <a:t>trình</a:t>
            </a:r>
            <a:r>
              <a:rPr lang="en-US" dirty="0" smtClean="0"/>
              <a:t> java </a:t>
            </a:r>
            <a:r>
              <a:rPr lang="en-US" dirty="0" err="1" smtClean="0"/>
              <a:t>cơ</a:t>
            </a:r>
            <a:r>
              <a:rPr lang="en-US" dirty="0" smtClean="0"/>
              <a:t> </a:t>
            </a:r>
            <a:r>
              <a:rPr lang="en-US" dirty="0" err="1" smtClean="0"/>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a:stretch>
            <a:fillRect/>
          </a:stretch>
        </p:blipFill>
        <p:spPr>
          <a:xfrm>
            <a:off x="609600" y="2486024"/>
            <a:ext cx="2952750" cy="3462577"/>
          </a:xfrm>
          <a:prstGeom prst="ellipse">
            <a:avLst/>
          </a:prstGeom>
          <a:ln>
            <a:noFill/>
          </a:ln>
          <a:effectLst>
            <a:softEdge rad="112500"/>
          </a:effec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2/18/2017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67200" y="3505200"/>
            <a:ext cx="5029200" cy="830884"/>
          </a:xfrm>
        </p:spPr>
        <p:txBody>
          <a:bodyPr/>
          <a:lstStyle/>
          <a:p>
            <a:r>
              <a:rPr lang="en-US" dirty="0" smtClean="0"/>
              <a:t>ANDROID NETWORK</a:t>
            </a:r>
            <a:endParaRPr lang="en-US" dirty="0"/>
          </a:p>
        </p:txBody>
      </p:sp>
      <p:sp>
        <p:nvSpPr>
          <p:cNvPr id="3" name="Subtitle 2"/>
          <p:cNvSpPr>
            <a:spLocks noGrp="1"/>
          </p:cNvSpPr>
          <p:nvPr>
            <p:ph type="subTitle" idx="1"/>
          </p:nvPr>
        </p:nvSpPr>
        <p:spPr/>
        <p:txBody>
          <a:bodyPr>
            <a:normAutofit fontScale="92500"/>
          </a:bodyPr>
          <a:lstStyle/>
          <a:p>
            <a:r>
              <a:rPr lang="en-US" sz="3600" dirty="0" err="1" smtClean="0"/>
              <a:t>Bài</a:t>
            </a:r>
            <a:r>
              <a:rPr lang="en-US" sz="3600" dirty="0" smtClean="0"/>
              <a:t> 6</a:t>
            </a:r>
            <a:r>
              <a:rPr lang="en-US" sz="3600" dirty="0"/>
              <a:t>: </a:t>
            </a:r>
            <a:r>
              <a:rPr lang="en-US" sz="3600" dirty="0" err="1"/>
              <a:t>Kết</a:t>
            </a:r>
            <a:r>
              <a:rPr lang="en-US" sz="3600" dirty="0"/>
              <a:t> </a:t>
            </a:r>
            <a:r>
              <a:rPr lang="en-US" sz="3600" dirty="0" err="1"/>
              <a:t>nối</a:t>
            </a:r>
            <a:r>
              <a:rPr lang="en-US" sz="3600" dirty="0"/>
              <a:t> </a:t>
            </a:r>
            <a:r>
              <a:rPr lang="en-US" sz="3600" dirty="0" err="1"/>
              <a:t>Webservice</a:t>
            </a:r>
            <a:endParaRPr lang="en-US" sz="3600" dirty="0"/>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pPr marL="0" indent="0">
              <a:spcBef>
                <a:spcPts val="2400"/>
              </a:spcBef>
              <a:buNone/>
            </a:pPr>
            <a:r>
              <a:rPr lang="en-US" dirty="0" err="1" smtClean="0"/>
              <a:t>Đặc</a:t>
            </a:r>
            <a:r>
              <a:rPr lang="en-US" dirty="0" smtClean="0"/>
              <a:t> </a:t>
            </a:r>
            <a:r>
              <a:rPr lang="en-US" dirty="0" err="1" smtClean="0"/>
              <a:t>trưng</a:t>
            </a:r>
            <a:r>
              <a:rPr lang="en-US" dirty="0"/>
              <a:t> </a:t>
            </a:r>
            <a:r>
              <a:rPr lang="en-US" dirty="0" smtClean="0"/>
              <a:t>SOAP:</a:t>
            </a:r>
            <a:endParaRPr lang="vi-VN" dirty="0"/>
          </a:p>
          <a:p>
            <a:pPr>
              <a:spcBef>
                <a:spcPts val="2400"/>
              </a:spcBef>
              <a:buFont typeface="Wingdings" panose="05000000000000000000" pitchFamily="2" charset="2"/>
              <a:buChar char="ü"/>
            </a:pPr>
            <a:r>
              <a:rPr lang="vi-VN" dirty="0" smtClean="0"/>
              <a:t>SOAP </a:t>
            </a:r>
            <a:r>
              <a:rPr lang="vi-VN" dirty="0"/>
              <a:t>được thiết kế đơn giản và dễ mở rộng.</a:t>
            </a:r>
          </a:p>
          <a:p>
            <a:pPr>
              <a:spcBef>
                <a:spcPts val="2400"/>
              </a:spcBef>
              <a:buFont typeface="Wingdings" panose="05000000000000000000" pitchFamily="2" charset="2"/>
              <a:buChar char="ü"/>
            </a:pPr>
            <a:r>
              <a:rPr lang="vi-VN" dirty="0" smtClean="0"/>
              <a:t>Tất </a:t>
            </a:r>
            <a:r>
              <a:rPr lang="vi-VN" dirty="0"/>
              <a:t>cả các message SOAP đều được mã hóa sử dụng XML.</a:t>
            </a:r>
          </a:p>
          <a:p>
            <a:pPr>
              <a:spcBef>
                <a:spcPts val="2400"/>
              </a:spcBef>
              <a:buFont typeface="Wingdings" panose="05000000000000000000" pitchFamily="2" charset="2"/>
              <a:buChar char="ü"/>
            </a:pPr>
            <a:r>
              <a:rPr lang="vi-VN" dirty="0" smtClean="0"/>
              <a:t>SOAP </a:t>
            </a:r>
            <a:r>
              <a:rPr lang="vi-VN" dirty="0"/>
              <a:t>sử dùng giao thức truyền dữ liệu riêng.</a:t>
            </a:r>
          </a:p>
          <a:p>
            <a:pPr>
              <a:spcBef>
                <a:spcPts val="2400"/>
              </a:spcBef>
              <a:buFont typeface="Wingdings" panose="05000000000000000000" pitchFamily="2" charset="2"/>
              <a:buChar char="ü"/>
            </a:pPr>
            <a:r>
              <a:rPr lang="vi-VN" dirty="0" smtClean="0"/>
              <a:t>Không </a:t>
            </a:r>
            <a:r>
              <a:rPr lang="vi-VN" dirty="0"/>
              <a:t>có garbage collection phân tán, và cũng không có cơ chế tham chiếu. Vì thế SOAP client không giữ bất kỳ một tham chiếu đầy đủ nào về các đối tượng ở xa.</a:t>
            </a:r>
          </a:p>
          <a:p>
            <a:pPr>
              <a:spcBef>
                <a:spcPts val="2400"/>
              </a:spcBef>
              <a:buFont typeface="Wingdings" panose="05000000000000000000" pitchFamily="2" charset="2"/>
              <a:buChar char="ü"/>
            </a:pPr>
            <a:r>
              <a:rPr lang="vi-VN" dirty="0" smtClean="0"/>
              <a:t>SOAP </a:t>
            </a:r>
            <a:r>
              <a:rPr lang="vi-VN" dirty="0"/>
              <a:t>không bị ràng buộc bởi bất kỳ ngôn ngữ lập trình nào hoặc công nghệ nào.</a:t>
            </a:r>
            <a:endParaRPr lang="en-US" dirty="0"/>
          </a:p>
        </p:txBody>
      </p:sp>
    </p:spTree>
    <p:extLst>
      <p:ext uri="{BB962C8B-B14F-4D97-AF65-F5344CB8AC3E}">
        <p14:creationId xmlns:p14="http://schemas.microsoft.com/office/powerpoint/2010/main" val="397516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pPr marL="0" indent="0">
              <a:spcBef>
                <a:spcPts val="2400"/>
              </a:spcBef>
              <a:buNone/>
            </a:pPr>
            <a:r>
              <a:rPr lang="vi-VN" b="1" dirty="0"/>
              <a:t>Cấu trúc </a:t>
            </a:r>
            <a:r>
              <a:rPr lang="vi-VN" b="1" dirty="0" smtClean="0"/>
              <a:t>SOAP</a:t>
            </a:r>
            <a:r>
              <a:rPr lang="en-US" b="1" dirty="0" smtClean="0"/>
              <a:t>:</a:t>
            </a:r>
            <a:endParaRPr lang="vi-VN" b="1" dirty="0"/>
          </a:p>
          <a:p>
            <a:pPr marL="0" indent="0">
              <a:spcBef>
                <a:spcPts val="2400"/>
              </a:spcBef>
              <a:buNone/>
            </a:pPr>
            <a:r>
              <a:rPr lang="vi-VN" dirty="0"/>
              <a:t>Một Soap message là một tài liệu XML chứa đựng các thành phần sau:</a:t>
            </a:r>
          </a:p>
          <a:p>
            <a:pPr>
              <a:spcBef>
                <a:spcPts val="2400"/>
              </a:spcBef>
              <a:buFont typeface="Wingdings" panose="05000000000000000000" pitchFamily="2" charset="2"/>
              <a:buChar char="ü"/>
            </a:pPr>
            <a:r>
              <a:rPr lang="vi-VN" dirty="0" smtClean="0"/>
              <a:t>Một </a:t>
            </a:r>
            <a:r>
              <a:rPr lang="vi-VN" dirty="0"/>
              <a:t>Envelope element định nghĩa tài liệu XML như là một Soap message.</a:t>
            </a:r>
          </a:p>
          <a:p>
            <a:pPr>
              <a:spcBef>
                <a:spcPts val="2400"/>
              </a:spcBef>
              <a:buFont typeface="Wingdings" panose="05000000000000000000" pitchFamily="2" charset="2"/>
              <a:buChar char="ü"/>
            </a:pPr>
            <a:r>
              <a:rPr lang="vi-VN" dirty="0" smtClean="0"/>
              <a:t>Một </a:t>
            </a:r>
            <a:r>
              <a:rPr lang="vi-VN" dirty="0"/>
              <a:t>Header element chứa đựng thông tin header.</a:t>
            </a:r>
          </a:p>
          <a:p>
            <a:pPr>
              <a:spcBef>
                <a:spcPts val="2400"/>
              </a:spcBef>
              <a:buFont typeface="Wingdings" panose="05000000000000000000" pitchFamily="2" charset="2"/>
              <a:buChar char="ü"/>
            </a:pPr>
            <a:r>
              <a:rPr lang="vi-VN" dirty="0" smtClean="0"/>
              <a:t>Một </a:t>
            </a:r>
            <a:r>
              <a:rPr lang="vi-VN" dirty="0"/>
              <a:t>Body element chứa đựng thông tin gọi và trả về.</a:t>
            </a:r>
          </a:p>
          <a:p>
            <a:pPr>
              <a:spcBef>
                <a:spcPts val="2400"/>
              </a:spcBef>
              <a:buFont typeface="Wingdings" panose="05000000000000000000" pitchFamily="2" charset="2"/>
              <a:buChar char="ü"/>
            </a:pPr>
            <a:r>
              <a:rPr lang="vi-VN" dirty="0" smtClean="0"/>
              <a:t>Một </a:t>
            </a:r>
            <a:r>
              <a:rPr lang="vi-VN" dirty="0"/>
              <a:t>Fault element chứa đựng thông tin về lỗi và trạng thái..</a:t>
            </a:r>
            <a:endParaRPr lang="en-US" dirty="0"/>
          </a:p>
        </p:txBody>
      </p:sp>
    </p:spTree>
    <p:extLst>
      <p:ext uri="{BB962C8B-B14F-4D97-AF65-F5344CB8AC3E}">
        <p14:creationId xmlns:p14="http://schemas.microsoft.com/office/powerpoint/2010/main" val="1860503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2400"/>
              </a:spcBef>
              <a:buNone/>
            </a:pPr>
            <a:endParaRPr lang="vi-VN" b="1" dirty="0"/>
          </a:p>
          <a:p>
            <a:pPr marL="0" indent="0">
              <a:spcBef>
                <a:spcPts val="2400"/>
              </a:spcBef>
              <a:buNone/>
            </a:pPr>
            <a:endParaRPr lang="en-US" dirty="0"/>
          </a:p>
        </p:txBody>
      </p:sp>
      <p:pic>
        <p:nvPicPr>
          <p:cNvPr id="2" name="Picture 1"/>
          <p:cNvPicPr>
            <a:picLocks noChangeAspect="1"/>
          </p:cNvPicPr>
          <p:nvPr/>
        </p:nvPicPr>
        <p:blipFill>
          <a:blip r:embed="rId3"/>
          <a:stretch>
            <a:fillRect/>
          </a:stretch>
        </p:blipFill>
        <p:spPr>
          <a:xfrm>
            <a:off x="464573" y="1638300"/>
            <a:ext cx="5845993" cy="3924300"/>
          </a:xfrm>
          <a:prstGeom prst="rect">
            <a:avLst/>
          </a:prstGeom>
        </p:spPr>
      </p:pic>
      <p:pic>
        <p:nvPicPr>
          <p:cNvPr id="4" name="Picture 3"/>
          <p:cNvPicPr>
            <a:picLocks noChangeAspect="1"/>
          </p:cNvPicPr>
          <p:nvPr/>
        </p:nvPicPr>
        <p:blipFill>
          <a:blip r:embed="rId4"/>
          <a:stretch>
            <a:fillRect/>
          </a:stretch>
        </p:blipFill>
        <p:spPr>
          <a:xfrm>
            <a:off x="6399668" y="1600200"/>
            <a:ext cx="2287132" cy="2457450"/>
          </a:xfrm>
          <a:prstGeom prst="rect">
            <a:avLst/>
          </a:prstGeom>
        </p:spPr>
      </p:pic>
    </p:spTree>
    <p:extLst>
      <p:ext uri="{BB962C8B-B14F-4D97-AF65-F5344CB8AC3E}">
        <p14:creationId xmlns:p14="http://schemas.microsoft.com/office/powerpoint/2010/main" val="1536151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pPr marL="0" indent="0">
              <a:spcBef>
                <a:spcPts val="2400"/>
              </a:spcBef>
              <a:buNone/>
            </a:pPr>
            <a:r>
              <a:rPr lang="vi-VN" b="1" dirty="0"/>
              <a:t>Các qui tắt quan trọng của SOAP</a:t>
            </a:r>
            <a:r>
              <a:rPr lang="en-US" b="1" dirty="0" smtClean="0"/>
              <a:t>:</a:t>
            </a:r>
            <a:endParaRPr lang="vi-VN" b="1" dirty="0" smtClean="0"/>
          </a:p>
          <a:p>
            <a:pPr>
              <a:spcBef>
                <a:spcPts val="2400"/>
              </a:spcBef>
              <a:buFont typeface="Wingdings" panose="05000000000000000000" pitchFamily="2" charset="2"/>
              <a:buChar char="ü"/>
            </a:pPr>
            <a:r>
              <a:rPr lang="vi-VN" dirty="0" smtClean="0"/>
              <a:t>Một </a:t>
            </a:r>
            <a:r>
              <a:rPr lang="vi-VN" dirty="0"/>
              <a:t>SOAP Message phải được mã theo kiểu XML</a:t>
            </a:r>
          </a:p>
          <a:p>
            <a:pPr>
              <a:spcBef>
                <a:spcPts val="2400"/>
              </a:spcBef>
              <a:buFont typeface="Wingdings" panose="05000000000000000000" pitchFamily="2" charset="2"/>
              <a:buChar char="ü"/>
            </a:pPr>
            <a:r>
              <a:rPr lang="vi-VN" dirty="0" smtClean="0"/>
              <a:t>Một </a:t>
            </a:r>
            <a:r>
              <a:rPr lang="vi-VN" dirty="0"/>
              <a:t>SOAP Message phải sử dụng namespace tên Envelope</a:t>
            </a:r>
          </a:p>
          <a:p>
            <a:pPr>
              <a:spcBef>
                <a:spcPts val="2400"/>
              </a:spcBef>
              <a:buFont typeface="Wingdings" panose="05000000000000000000" pitchFamily="2" charset="2"/>
              <a:buChar char="ü"/>
            </a:pPr>
            <a:r>
              <a:rPr lang="vi-VN" dirty="0" smtClean="0"/>
              <a:t>Một </a:t>
            </a:r>
            <a:r>
              <a:rPr lang="vi-VN" dirty="0"/>
              <a:t>SOAP Message phải sử dụng namespace tên Encoding</a:t>
            </a:r>
          </a:p>
          <a:p>
            <a:pPr>
              <a:spcBef>
                <a:spcPts val="2400"/>
              </a:spcBef>
              <a:buFont typeface="Wingdings" panose="05000000000000000000" pitchFamily="2" charset="2"/>
              <a:buChar char="ü"/>
            </a:pPr>
            <a:r>
              <a:rPr lang="vi-VN" dirty="0" smtClean="0"/>
              <a:t>Một </a:t>
            </a:r>
            <a:r>
              <a:rPr lang="vi-VN" dirty="0"/>
              <a:t>SOAP Message không chứa tham chiếu </a:t>
            </a:r>
            <a:r>
              <a:rPr lang="vi-VN" dirty="0" smtClean="0"/>
              <a:t>DTD</a:t>
            </a:r>
            <a:r>
              <a:rPr lang="en-US" dirty="0"/>
              <a:t> </a:t>
            </a:r>
            <a:r>
              <a:rPr lang="en-US" dirty="0" smtClean="0"/>
              <a:t>(Document </a:t>
            </a:r>
            <a:r>
              <a:rPr lang="en-US" dirty="0"/>
              <a:t>Type </a:t>
            </a:r>
            <a:r>
              <a:rPr lang="en-US" dirty="0" smtClean="0"/>
              <a:t>Definition)</a:t>
            </a:r>
            <a:endParaRPr lang="vi-VN" dirty="0"/>
          </a:p>
          <a:p>
            <a:pPr>
              <a:spcBef>
                <a:spcPts val="2400"/>
              </a:spcBef>
              <a:buFont typeface="Wingdings" panose="05000000000000000000" pitchFamily="2" charset="2"/>
              <a:buChar char="ü"/>
            </a:pPr>
            <a:r>
              <a:rPr lang="vi-VN" dirty="0" smtClean="0"/>
              <a:t>Một </a:t>
            </a:r>
            <a:r>
              <a:rPr lang="vi-VN" dirty="0"/>
              <a:t>SOAP Message không chứa hướng dẫn xử lý XML..</a:t>
            </a:r>
            <a:endParaRPr lang="en-US" dirty="0"/>
          </a:p>
        </p:txBody>
      </p:sp>
    </p:spTree>
    <p:extLst>
      <p:ext uri="{BB962C8B-B14F-4D97-AF65-F5344CB8AC3E}">
        <p14:creationId xmlns:p14="http://schemas.microsoft.com/office/powerpoint/2010/main" val="4086479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2400"/>
              </a:spcBef>
              <a:buNone/>
            </a:pPr>
            <a:r>
              <a:rPr lang="en-US" dirty="0" err="1" smtClean="0"/>
              <a:t>Ví</a:t>
            </a:r>
            <a:r>
              <a:rPr lang="en-US" dirty="0" smtClean="0"/>
              <a:t> </a:t>
            </a:r>
            <a:r>
              <a:rPr lang="en-US" dirty="0" err="1" smtClean="0"/>
              <a:t>dụ</a:t>
            </a:r>
            <a:r>
              <a:rPr lang="en-US" dirty="0" smtClean="0"/>
              <a:t> </a:t>
            </a:r>
            <a:r>
              <a:rPr lang="vi-VN" dirty="0"/>
              <a:t>web service đổi độ C sang độ F và ngược lại, của w3schools có địa chỉ</a:t>
            </a:r>
            <a:r>
              <a:rPr lang="en-US" dirty="0" smtClean="0"/>
              <a:t>:</a:t>
            </a:r>
            <a:endParaRPr lang="vi-VN" dirty="0" smtClean="0"/>
          </a:p>
          <a:p>
            <a:pPr marL="0" indent="0">
              <a:spcBef>
                <a:spcPts val="2400"/>
              </a:spcBef>
              <a:buNone/>
            </a:pPr>
            <a:r>
              <a:rPr lang="en-US" dirty="0"/>
              <a:t>http://</a:t>
            </a:r>
            <a:r>
              <a:rPr lang="en-US" dirty="0" err="1"/>
              <a:t>www.w3schools.com</a:t>
            </a:r>
            <a:r>
              <a:rPr lang="en-US" dirty="0"/>
              <a:t>/xml/</a:t>
            </a:r>
            <a:r>
              <a:rPr lang="en-US" dirty="0" err="1"/>
              <a:t>tempconvert.asmx</a:t>
            </a:r>
            <a:endParaRPr lang="en-US" dirty="0"/>
          </a:p>
        </p:txBody>
      </p:sp>
      <p:pic>
        <p:nvPicPr>
          <p:cNvPr id="2" name="Picture 1"/>
          <p:cNvPicPr>
            <a:picLocks noChangeAspect="1"/>
          </p:cNvPicPr>
          <p:nvPr/>
        </p:nvPicPr>
        <p:blipFill>
          <a:blip r:embed="rId3"/>
          <a:stretch>
            <a:fillRect/>
          </a:stretch>
        </p:blipFill>
        <p:spPr>
          <a:xfrm>
            <a:off x="457200" y="3048000"/>
            <a:ext cx="8311217" cy="2819400"/>
          </a:xfrm>
          <a:prstGeom prst="rect">
            <a:avLst/>
          </a:prstGeom>
        </p:spPr>
      </p:pic>
    </p:spTree>
    <p:extLst>
      <p:ext uri="{BB962C8B-B14F-4D97-AF65-F5344CB8AC3E}">
        <p14:creationId xmlns:p14="http://schemas.microsoft.com/office/powerpoint/2010/main" val="829130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2400"/>
              </a:spcBef>
              <a:buNone/>
            </a:pPr>
            <a:r>
              <a:rPr lang="vi-VN" dirty="0"/>
              <a:t>Thêm vào phần đuôi “?wsdl” để xem như sau</a:t>
            </a:r>
            <a:r>
              <a:rPr lang="vi-VN" dirty="0" smtClean="0"/>
              <a:t>:</a:t>
            </a:r>
          </a:p>
          <a:p>
            <a:pPr marL="0" indent="0">
              <a:spcBef>
                <a:spcPts val="2400"/>
              </a:spcBef>
              <a:buNone/>
            </a:pPr>
            <a:r>
              <a:rPr lang="en-US" sz="2400" dirty="0"/>
              <a:t>http://</a:t>
            </a:r>
            <a:r>
              <a:rPr lang="en-US" sz="2400" dirty="0" err="1" smtClean="0"/>
              <a:t>www.w3schools.com</a:t>
            </a:r>
            <a:r>
              <a:rPr lang="en-US" sz="2400" dirty="0" smtClean="0"/>
              <a:t>/xml/</a:t>
            </a:r>
            <a:r>
              <a:rPr lang="en-US" sz="2400" dirty="0" err="1" smtClean="0"/>
              <a:t>tempconvert.asmx</a:t>
            </a:r>
            <a:r>
              <a:rPr lang="vi-VN" sz="2400" dirty="0"/>
              <a:t>?wsdl</a:t>
            </a:r>
            <a:endParaRPr lang="en-US" sz="2400" dirty="0"/>
          </a:p>
        </p:txBody>
      </p:sp>
      <p:pic>
        <p:nvPicPr>
          <p:cNvPr id="4" name="Picture 3"/>
          <p:cNvPicPr>
            <a:picLocks noChangeAspect="1"/>
          </p:cNvPicPr>
          <p:nvPr/>
        </p:nvPicPr>
        <p:blipFill>
          <a:blip r:embed="rId3"/>
          <a:stretch>
            <a:fillRect/>
          </a:stretch>
        </p:blipFill>
        <p:spPr>
          <a:xfrm>
            <a:off x="1295400" y="2305050"/>
            <a:ext cx="6172200" cy="4552950"/>
          </a:xfrm>
          <a:prstGeom prst="rect">
            <a:avLst/>
          </a:prstGeom>
        </p:spPr>
      </p:pic>
    </p:spTree>
    <p:extLst>
      <p:ext uri="{BB962C8B-B14F-4D97-AF65-F5344CB8AC3E}">
        <p14:creationId xmlns:p14="http://schemas.microsoft.com/office/powerpoint/2010/main" val="571076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2400"/>
              </a:spcBef>
              <a:buNone/>
            </a:pPr>
            <a:r>
              <a:rPr lang="vi-VN" dirty="0"/>
              <a:t>Thêm vào phần đuôi “?wsdl” để xem </a:t>
            </a:r>
            <a:r>
              <a:rPr lang="en-US" dirty="0" smtClean="0"/>
              <a:t>XML </a:t>
            </a:r>
            <a:r>
              <a:rPr lang="vi-VN" dirty="0" smtClean="0"/>
              <a:t>như </a:t>
            </a:r>
            <a:r>
              <a:rPr lang="vi-VN" dirty="0"/>
              <a:t>sau</a:t>
            </a:r>
            <a:r>
              <a:rPr lang="vi-VN" dirty="0" smtClean="0"/>
              <a:t>:</a:t>
            </a:r>
          </a:p>
          <a:p>
            <a:pPr marL="0" indent="0">
              <a:spcBef>
                <a:spcPts val="2400"/>
              </a:spcBef>
              <a:buNone/>
            </a:pPr>
            <a:r>
              <a:rPr lang="en-US" sz="2400" dirty="0"/>
              <a:t>http://</a:t>
            </a:r>
            <a:r>
              <a:rPr lang="en-US" sz="2400" dirty="0" err="1" smtClean="0"/>
              <a:t>www.w3schools.com</a:t>
            </a:r>
            <a:r>
              <a:rPr lang="en-US" sz="2400" dirty="0" smtClean="0"/>
              <a:t>/xml/</a:t>
            </a:r>
            <a:r>
              <a:rPr lang="en-US" sz="2400" dirty="0" err="1" smtClean="0"/>
              <a:t>tempconvert.asmx</a:t>
            </a:r>
            <a:r>
              <a:rPr lang="vi-VN" sz="2400" dirty="0"/>
              <a:t>?wsdl</a:t>
            </a:r>
            <a:endParaRPr lang="en-US" sz="2400" dirty="0"/>
          </a:p>
        </p:txBody>
      </p:sp>
      <p:pic>
        <p:nvPicPr>
          <p:cNvPr id="4" name="Picture 3"/>
          <p:cNvPicPr>
            <a:picLocks noChangeAspect="1"/>
          </p:cNvPicPr>
          <p:nvPr/>
        </p:nvPicPr>
        <p:blipFill>
          <a:blip r:embed="rId3"/>
          <a:stretch>
            <a:fillRect/>
          </a:stretch>
        </p:blipFill>
        <p:spPr>
          <a:xfrm>
            <a:off x="1295400" y="2305050"/>
            <a:ext cx="6172200" cy="4552950"/>
          </a:xfrm>
          <a:prstGeom prst="rect">
            <a:avLst/>
          </a:prstGeom>
        </p:spPr>
      </p:pic>
    </p:spTree>
    <p:extLst>
      <p:ext uri="{BB962C8B-B14F-4D97-AF65-F5344CB8AC3E}">
        <p14:creationId xmlns:p14="http://schemas.microsoft.com/office/powerpoint/2010/main" val="456873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2057400" y="122238"/>
            <a:ext cx="6629400" cy="487362"/>
          </a:xfrm>
        </p:spPr>
        <p:txBody>
          <a:bodyPr/>
          <a:lstStyle/>
          <a:p>
            <a:r>
              <a:rPr lang="vi-VN" dirty="0"/>
              <a:t>Triển khai kết nối giữa android (client) với server bằng webservice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2400"/>
              </a:spcBef>
              <a:buNone/>
            </a:pPr>
            <a:r>
              <a:rPr lang="fr-FR" b="1" dirty="0" err="1"/>
              <a:t>Các</a:t>
            </a:r>
            <a:r>
              <a:rPr lang="fr-FR" b="1" dirty="0"/>
              <a:t> class ta </a:t>
            </a:r>
            <a:r>
              <a:rPr lang="fr-FR" b="1" dirty="0" err="1" smtClean="0"/>
              <a:t>quan</a:t>
            </a:r>
            <a:r>
              <a:rPr lang="fr-FR" b="1" dirty="0" smtClean="0"/>
              <a:t> </a:t>
            </a:r>
            <a:r>
              <a:rPr lang="fr-FR" b="1" dirty="0" err="1" smtClean="0"/>
              <a:t>trọng</a:t>
            </a:r>
            <a:r>
              <a:rPr lang="vi-VN" b="1" dirty="0" smtClean="0"/>
              <a:t>:</a:t>
            </a:r>
          </a:p>
          <a:p>
            <a:pPr>
              <a:spcBef>
                <a:spcPts val="2400"/>
              </a:spcBef>
              <a:buFont typeface="Wingdings" panose="05000000000000000000" pitchFamily="2" charset="2"/>
              <a:buChar char="ü"/>
            </a:pPr>
            <a:r>
              <a:rPr lang="en-US" sz="2400" b="1" dirty="0" err="1" smtClean="0"/>
              <a:t>SoapObject</a:t>
            </a:r>
            <a:r>
              <a:rPr lang="en-US" sz="2400" dirty="0" smtClean="0"/>
              <a:t>:</a:t>
            </a:r>
          </a:p>
          <a:p>
            <a:pPr marL="457200" lvl="1" indent="0">
              <a:spcBef>
                <a:spcPts val="2400"/>
              </a:spcBef>
              <a:buNone/>
            </a:pPr>
            <a:r>
              <a:rPr lang="vi-VN" dirty="0"/>
              <a:t>Một đối tượng đơn giản cho phép ta xây dựng SOAP call mà không cần thực thi </a:t>
            </a:r>
            <a:r>
              <a:rPr lang="vi-VN" dirty="0" smtClean="0"/>
              <a:t>giao </a:t>
            </a:r>
            <a:r>
              <a:rPr lang="vi-VN" dirty="0"/>
              <a:t>diện KvmSerializable. Về cơ bản nó là những gì có bên trong phần body của </a:t>
            </a:r>
            <a:r>
              <a:rPr lang="vi-VN" dirty="0" smtClean="0"/>
              <a:t>SOAP </a:t>
            </a:r>
            <a:r>
              <a:rPr lang="vi-VN" dirty="0"/>
              <a:t>envelope.</a:t>
            </a:r>
          </a:p>
          <a:p>
            <a:pPr marL="457200" lvl="1" indent="0">
              <a:spcBef>
                <a:spcPts val="2400"/>
              </a:spcBef>
              <a:buNone/>
            </a:pPr>
            <a:r>
              <a:rPr lang="vi-VN" dirty="0"/>
              <a:t>Hàm tạo của nó</a:t>
            </a:r>
            <a:r>
              <a:rPr lang="vi-VN" dirty="0" smtClean="0"/>
              <a:t>:</a:t>
            </a:r>
            <a:r>
              <a:rPr lang="en-US" dirty="0"/>
              <a:t> </a:t>
            </a:r>
            <a:endParaRPr lang="en-US" dirty="0" smtClean="0"/>
          </a:p>
          <a:p>
            <a:pPr marL="457200" lvl="1" indent="0" algn="ctr">
              <a:spcBef>
                <a:spcPts val="2400"/>
              </a:spcBef>
              <a:buNone/>
            </a:pPr>
            <a:r>
              <a:rPr lang="en-US" b="1" dirty="0" err="1" smtClean="0">
                <a:solidFill>
                  <a:srgbClr val="FF0000"/>
                </a:solidFill>
              </a:rPr>
              <a:t>SoapObject</a:t>
            </a:r>
            <a:r>
              <a:rPr lang="en-US" b="1" dirty="0" smtClean="0">
                <a:solidFill>
                  <a:srgbClr val="FF0000"/>
                </a:solidFill>
              </a:rPr>
              <a:t>(String </a:t>
            </a:r>
            <a:r>
              <a:rPr lang="en-US" b="1" dirty="0">
                <a:solidFill>
                  <a:srgbClr val="FF0000"/>
                </a:solidFill>
              </a:rPr>
              <a:t>namespace, String method</a:t>
            </a:r>
            <a:r>
              <a:rPr lang="en-US" b="1" dirty="0" smtClean="0">
                <a:solidFill>
                  <a:srgbClr val="FF0000"/>
                </a:solidFill>
              </a:rPr>
              <a:t>)</a:t>
            </a:r>
          </a:p>
        </p:txBody>
      </p:sp>
    </p:spTree>
    <p:extLst>
      <p:ext uri="{BB962C8B-B14F-4D97-AF65-F5344CB8AC3E}">
        <p14:creationId xmlns:p14="http://schemas.microsoft.com/office/powerpoint/2010/main" val="1797438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2057400" y="122238"/>
            <a:ext cx="6629400" cy="487362"/>
          </a:xfrm>
        </p:spPr>
        <p:txBody>
          <a:bodyPr/>
          <a:lstStyle/>
          <a:p>
            <a:r>
              <a:rPr lang="vi-VN" dirty="0"/>
              <a:t>Triển khai kết nối giữa android (client) với server bằng webservice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en-US" sz="2400" b="1" dirty="0" err="1" smtClean="0"/>
              <a:t>SoapSerializationEnvelope</a:t>
            </a:r>
            <a:r>
              <a:rPr lang="en-US" sz="2400" dirty="0" smtClean="0"/>
              <a:t>:</a:t>
            </a:r>
            <a:endParaRPr lang="en-US" sz="2400" dirty="0"/>
          </a:p>
          <a:p>
            <a:pPr marL="457200" lvl="1" indent="0">
              <a:spcBef>
                <a:spcPts val="1200"/>
              </a:spcBef>
              <a:buNone/>
            </a:pPr>
            <a:r>
              <a:rPr lang="vi-VN" dirty="0"/>
              <a:t>Lớp này kế thừa từ SoapEnvelope với các chức năng Soap Serialization.</a:t>
            </a:r>
          </a:p>
          <a:p>
            <a:pPr marL="457200" lvl="1" indent="0">
              <a:spcBef>
                <a:spcPts val="1200"/>
              </a:spcBef>
              <a:buNone/>
            </a:pPr>
            <a:r>
              <a:rPr lang="vi-VN" dirty="0"/>
              <a:t>Hàm tạo của nó:</a:t>
            </a:r>
            <a:r>
              <a:rPr lang="en-US" dirty="0"/>
              <a:t> </a:t>
            </a:r>
            <a:endParaRPr lang="en-US" dirty="0" smtClean="0"/>
          </a:p>
          <a:p>
            <a:pPr marL="457200" lvl="1" indent="0" algn="ctr">
              <a:spcBef>
                <a:spcPts val="1200"/>
              </a:spcBef>
              <a:buNone/>
            </a:pPr>
            <a:r>
              <a:rPr lang="en-US" b="1" dirty="0" err="1" smtClean="0">
                <a:solidFill>
                  <a:srgbClr val="FF0000"/>
                </a:solidFill>
              </a:rPr>
              <a:t>SoapSerializationEnvelope</a:t>
            </a:r>
            <a:r>
              <a:rPr lang="en-US" b="1" dirty="0" smtClean="0">
                <a:solidFill>
                  <a:srgbClr val="FF0000"/>
                </a:solidFill>
              </a:rPr>
              <a:t> </a:t>
            </a:r>
            <a:r>
              <a:rPr lang="en-US" b="1" dirty="0">
                <a:solidFill>
                  <a:srgbClr val="FF0000"/>
                </a:solidFill>
              </a:rPr>
              <a:t>(</a:t>
            </a:r>
            <a:r>
              <a:rPr lang="en-US" b="1" dirty="0" err="1">
                <a:solidFill>
                  <a:srgbClr val="FF0000"/>
                </a:solidFill>
              </a:rPr>
              <a:t>int</a:t>
            </a:r>
            <a:r>
              <a:rPr lang="en-US" b="1" dirty="0">
                <a:solidFill>
                  <a:srgbClr val="FF0000"/>
                </a:solidFill>
              </a:rPr>
              <a:t> version</a:t>
            </a:r>
            <a:r>
              <a:rPr lang="en-US" b="1" dirty="0" smtClean="0">
                <a:solidFill>
                  <a:srgbClr val="FF0000"/>
                </a:solidFill>
              </a:rPr>
              <a:t>)</a:t>
            </a:r>
            <a:endParaRPr lang="en-US" b="1" dirty="0">
              <a:solidFill>
                <a:srgbClr val="FF0000"/>
              </a:solidFill>
            </a:endParaRPr>
          </a:p>
        </p:txBody>
      </p:sp>
      <p:pic>
        <p:nvPicPr>
          <p:cNvPr id="2" name="Picture 1"/>
          <p:cNvPicPr>
            <a:picLocks noChangeAspect="1"/>
          </p:cNvPicPr>
          <p:nvPr/>
        </p:nvPicPr>
        <p:blipFill>
          <a:blip r:embed="rId3"/>
          <a:stretch>
            <a:fillRect/>
          </a:stretch>
        </p:blipFill>
        <p:spPr>
          <a:xfrm>
            <a:off x="1419225" y="3619500"/>
            <a:ext cx="6305550" cy="2552700"/>
          </a:xfrm>
          <a:prstGeom prst="rect">
            <a:avLst/>
          </a:prstGeom>
        </p:spPr>
      </p:pic>
    </p:spTree>
    <p:extLst>
      <p:ext uri="{BB962C8B-B14F-4D97-AF65-F5344CB8AC3E}">
        <p14:creationId xmlns:p14="http://schemas.microsoft.com/office/powerpoint/2010/main" val="803237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2057400" y="122238"/>
            <a:ext cx="6629400" cy="487362"/>
          </a:xfrm>
        </p:spPr>
        <p:txBody>
          <a:bodyPr/>
          <a:lstStyle/>
          <a:p>
            <a:r>
              <a:rPr lang="vi-VN" dirty="0"/>
              <a:t>Triển khai kết nối giữa android (client) với server bằng webservice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en-US" sz="2400" b="1" dirty="0" err="1" smtClean="0"/>
              <a:t>HttpTransportSE</a:t>
            </a:r>
            <a:r>
              <a:rPr lang="en-US" sz="2400" dirty="0" smtClean="0"/>
              <a:t>:</a:t>
            </a:r>
            <a:endParaRPr lang="en-US" sz="2400" dirty="0"/>
          </a:p>
          <a:p>
            <a:pPr marL="457200" lvl="1" indent="0">
              <a:spcBef>
                <a:spcPts val="1200"/>
              </a:spcBef>
              <a:buNone/>
            </a:pPr>
            <a:r>
              <a:rPr lang="vi-VN" dirty="0"/>
              <a:t>Một J2SE dựa trên HttpTransport layer.</a:t>
            </a:r>
          </a:p>
          <a:p>
            <a:pPr marL="457200" lvl="1" indent="0">
              <a:spcBef>
                <a:spcPts val="1200"/>
              </a:spcBef>
              <a:buNone/>
            </a:pPr>
            <a:r>
              <a:rPr lang="vi-VN" dirty="0"/>
              <a:t>Hàm tạo của nó:</a:t>
            </a:r>
            <a:r>
              <a:rPr lang="en-US" dirty="0"/>
              <a:t> </a:t>
            </a:r>
            <a:endParaRPr lang="en-US" dirty="0" smtClean="0"/>
          </a:p>
          <a:p>
            <a:pPr marL="457200" lvl="1" indent="0" algn="ctr">
              <a:spcBef>
                <a:spcPts val="1200"/>
              </a:spcBef>
              <a:buNone/>
            </a:pPr>
            <a:r>
              <a:rPr lang="en-US" b="1" dirty="0" err="1">
                <a:solidFill>
                  <a:srgbClr val="FF0000"/>
                </a:solidFill>
              </a:rPr>
              <a:t>httpTransportSE</a:t>
            </a:r>
            <a:r>
              <a:rPr lang="en-US" b="1" dirty="0">
                <a:solidFill>
                  <a:srgbClr val="FF0000"/>
                </a:solidFill>
              </a:rPr>
              <a:t>(String </a:t>
            </a:r>
            <a:r>
              <a:rPr lang="en-US" b="1" dirty="0" err="1">
                <a:solidFill>
                  <a:srgbClr val="FF0000"/>
                </a:solidFill>
              </a:rPr>
              <a:t>url</a:t>
            </a:r>
            <a:r>
              <a:rPr lang="en-US" b="1" dirty="0">
                <a:solidFill>
                  <a:srgbClr val="FF0000"/>
                </a:solidFill>
              </a:rPr>
              <a:t>)</a:t>
            </a:r>
          </a:p>
        </p:txBody>
      </p:sp>
      <p:pic>
        <p:nvPicPr>
          <p:cNvPr id="4" name="Picture 3"/>
          <p:cNvPicPr>
            <a:picLocks noChangeAspect="1"/>
          </p:cNvPicPr>
          <p:nvPr/>
        </p:nvPicPr>
        <p:blipFill>
          <a:blip r:embed="rId3"/>
          <a:stretch>
            <a:fillRect/>
          </a:stretch>
        </p:blipFill>
        <p:spPr>
          <a:xfrm>
            <a:off x="228600" y="3962400"/>
            <a:ext cx="8636000" cy="1524000"/>
          </a:xfrm>
          <a:prstGeom prst="rect">
            <a:avLst/>
          </a:prstGeom>
        </p:spPr>
      </p:pic>
    </p:spTree>
    <p:extLst>
      <p:ext uri="{BB962C8B-B14F-4D97-AF65-F5344CB8AC3E}">
        <p14:creationId xmlns:p14="http://schemas.microsoft.com/office/powerpoint/2010/main" val="62959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lvl="1">
              <a:spcBef>
                <a:spcPts val="1800"/>
              </a:spcBef>
            </a:pPr>
            <a:r>
              <a:rPr lang="vi-VN" sz="3200" dirty="0"/>
              <a:t>WebService.</a:t>
            </a:r>
          </a:p>
          <a:p>
            <a:pPr lvl="1">
              <a:spcBef>
                <a:spcPts val="1800"/>
              </a:spcBef>
            </a:pPr>
            <a:r>
              <a:rPr lang="vi-VN" sz="3200" dirty="0" smtClean="0"/>
              <a:t>Tìm </a:t>
            </a:r>
            <a:r>
              <a:rPr lang="vi-VN" sz="3200" dirty="0"/>
              <a:t>hiểu được giao thức SOAP (Simple Object Access Protocol). Cấu trúc, cách truyền nhận dữ liệu từ trong SOAP.</a:t>
            </a:r>
          </a:p>
          <a:p>
            <a:pPr lvl="1">
              <a:spcBef>
                <a:spcPts val="1800"/>
              </a:spcBef>
            </a:pPr>
            <a:r>
              <a:rPr lang="vi-VN" sz="3200" dirty="0" smtClean="0"/>
              <a:t>Triển </a:t>
            </a:r>
            <a:r>
              <a:rPr lang="vi-VN" sz="3200" dirty="0"/>
              <a:t>khai kết nối giữa android (client) với server bằng webservice</a:t>
            </a:r>
            <a:r>
              <a:rPr lang="vi-VN" sz="3200" dirty="0" smtClean="0"/>
              <a:t>.</a:t>
            </a:r>
            <a:endParaRPr lang="en-US" sz="3200" dirty="0" smtClean="0"/>
          </a:p>
          <a:p>
            <a:pPr lvl="1">
              <a:spcBef>
                <a:spcPts val="1800"/>
              </a:spcBef>
            </a:pPr>
            <a:r>
              <a:rPr lang="en-US" sz="3200" dirty="0" err="1"/>
              <a:t>Tìm</a:t>
            </a:r>
            <a:r>
              <a:rPr lang="en-US" sz="3200" dirty="0"/>
              <a:t> </a:t>
            </a:r>
            <a:r>
              <a:rPr lang="en-US" sz="3200" dirty="0" err="1"/>
              <a:t>và</a:t>
            </a:r>
            <a:r>
              <a:rPr lang="en-US" sz="3200" dirty="0"/>
              <a:t> </a:t>
            </a:r>
            <a:r>
              <a:rPr lang="en-US" sz="3200" dirty="0" err="1"/>
              <a:t>khai</a:t>
            </a:r>
            <a:r>
              <a:rPr lang="en-US" sz="3200" dirty="0"/>
              <a:t> </a:t>
            </a:r>
            <a:r>
              <a:rPr lang="en-US" sz="3200" dirty="0" err="1"/>
              <a:t>thác</a:t>
            </a:r>
            <a:r>
              <a:rPr lang="en-US" sz="3200" dirty="0"/>
              <a:t> </a:t>
            </a:r>
            <a:r>
              <a:rPr lang="en-US" sz="3200" dirty="0" err="1"/>
              <a:t>các</a:t>
            </a:r>
            <a:r>
              <a:rPr lang="en-US" sz="3200" dirty="0"/>
              <a:t> </a:t>
            </a:r>
            <a:r>
              <a:rPr lang="en-US" sz="3200" dirty="0" err="1"/>
              <a:t>webservice</a:t>
            </a:r>
            <a:r>
              <a:rPr lang="en-US" sz="3200" dirty="0"/>
              <a:t> </a:t>
            </a:r>
            <a:r>
              <a:rPr lang="en-US" sz="3200" dirty="0" err="1"/>
              <a:t>trên</a:t>
            </a:r>
            <a:r>
              <a:rPr lang="en-US" sz="3200" dirty="0"/>
              <a:t> internet</a:t>
            </a:r>
          </a:p>
        </p:txBody>
      </p:sp>
    </p:spTree>
    <p:extLst>
      <p:ext uri="{BB962C8B-B14F-4D97-AF65-F5344CB8AC3E}">
        <p14:creationId xmlns:p14="http://schemas.microsoft.com/office/powerpoint/2010/main" val="895085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3517373" cy="369332"/>
          </a:xfrm>
          <a:prstGeom prst="rect">
            <a:avLst/>
          </a:prstGeom>
          <a:noFill/>
        </p:spPr>
        <p:txBody>
          <a:bodyPr wrap="none" rtlCol="0">
            <a:spAutoFit/>
          </a:bodyPr>
          <a:lstStyle/>
          <a:p>
            <a:r>
              <a:rPr lang="en-US" dirty="0" err="1">
                <a:solidFill>
                  <a:schemeClr val="bg1"/>
                </a:solidFill>
              </a:rPr>
              <a:t>Truy</a:t>
            </a:r>
            <a:r>
              <a:rPr lang="en-US" dirty="0">
                <a:solidFill>
                  <a:schemeClr val="bg1"/>
                </a:solidFill>
              </a:rPr>
              <a:t> </a:t>
            </a:r>
            <a:r>
              <a:rPr lang="en-US" dirty="0" err="1">
                <a:solidFill>
                  <a:schemeClr val="bg1"/>
                </a:solidFill>
              </a:rPr>
              <a:t>xuất</a:t>
            </a:r>
            <a:r>
              <a:rPr lang="en-US" dirty="0">
                <a:solidFill>
                  <a:schemeClr val="bg1"/>
                </a:solidFill>
              </a:rPr>
              <a:t> </a:t>
            </a:r>
            <a:r>
              <a:rPr lang="en-US" dirty="0" err="1">
                <a:solidFill>
                  <a:schemeClr val="bg1"/>
                </a:solidFill>
              </a:rPr>
              <a:t>webservice</a:t>
            </a:r>
            <a:r>
              <a:rPr lang="en-US" dirty="0">
                <a:solidFill>
                  <a:schemeClr val="bg1"/>
                </a:solidFill>
              </a:rPr>
              <a:t> </a:t>
            </a:r>
            <a:r>
              <a:rPr lang="en-US" dirty="0" err="1">
                <a:solidFill>
                  <a:schemeClr val="bg1"/>
                </a:solidFill>
              </a:rPr>
              <a:t>trong</a:t>
            </a:r>
            <a:r>
              <a:rPr lang="en-US" dirty="0">
                <a:solidFill>
                  <a:schemeClr val="bg1"/>
                </a:solidFill>
              </a:rPr>
              <a:t> Android</a:t>
            </a:r>
          </a:p>
        </p:txBody>
      </p:sp>
    </p:spTree>
    <p:extLst>
      <p:ext uri="{BB962C8B-B14F-4D97-AF65-F5344CB8AC3E}">
        <p14:creationId xmlns:p14="http://schemas.microsoft.com/office/powerpoint/2010/main" val="1329823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THẢO</a:t>
            </a:r>
            <a:r>
              <a:rPr lang="en-US" dirty="0" smtClean="0"/>
              <a:t> </a:t>
            </a:r>
            <a:r>
              <a:rPr lang="en-US" dirty="0" err="1" smtClean="0"/>
              <a:t>LUẬN</a:t>
            </a:r>
            <a:endParaRPr lang="vi-VN" dirty="0"/>
          </a:p>
        </p:txBody>
      </p:sp>
      <p:sp>
        <p:nvSpPr>
          <p:cNvPr id="3" name="Content Placeholder 2"/>
          <p:cNvSpPr>
            <a:spLocks noGrp="1"/>
          </p:cNvSpPr>
          <p:nvPr>
            <p:ph idx="1"/>
          </p:nvPr>
        </p:nvSpPr>
        <p:spPr>
          <a:xfrm>
            <a:off x="228601" y="1752600"/>
            <a:ext cx="8508028" cy="4191000"/>
          </a:xfrm>
        </p:spPr>
        <p:txBody>
          <a:bodyPr>
            <a:normAutofit fontScale="92500"/>
          </a:bodyPr>
          <a:lstStyle/>
          <a:p>
            <a:pPr marL="571500" lvl="1" indent="-571500">
              <a:lnSpc>
                <a:spcPct val="200000"/>
              </a:lnSpc>
              <a:buFont typeface="Wingdings" panose="05000000000000000000" pitchFamily="2" charset="2"/>
              <a:buChar char="Ø"/>
            </a:pPr>
            <a:r>
              <a:rPr lang="en-US" sz="3600" b="1" dirty="0" err="1" smtClean="0"/>
              <a:t>Tìm</a:t>
            </a:r>
            <a:r>
              <a:rPr lang="en-US" sz="3600" b="1" dirty="0" smtClean="0"/>
              <a:t> </a:t>
            </a:r>
            <a:r>
              <a:rPr lang="en-US" sz="3600" b="1" dirty="0" err="1" smtClean="0"/>
              <a:t>và</a:t>
            </a:r>
            <a:r>
              <a:rPr lang="en-US" sz="3600" b="1" dirty="0" smtClean="0"/>
              <a:t> </a:t>
            </a:r>
            <a:r>
              <a:rPr lang="en-US" sz="3600" b="1" dirty="0" err="1" smtClean="0"/>
              <a:t>khai</a:t>
            </a:r>
            <a:r>
              <a:rPr lang="en-US" sz="3600" b="1" dirty="0" smtClean="0"/>
              <a:t> </a:t>
            </a:r>
            <a:r>
              <a:rPr lang="en-US" sz="3600" b="1" dirty="0" err="1" smtClean="0"/>
              <a:t>thác</a:t>
            </a:r>
            <a:r>
              <a:rPr lang="en-US" sz="3600" b="1" dirty="0" smtClean="0"/>
              <a:t> </a:t>
            </a:r>
            <a:r>
              <a:rPr lang="en-US" sz="3600" b="1" dirty="0" err="1" smtClean="0"/>
              <a:t>các</a:t>
            </a:r>
            <a:r>
              <a:rPr lang="en-US" sz="3600" b="1" dirty="0" smtClean="0"/>
              <a:t> </a:t>
            </a:r>
            <a:r>
              <a:rPr lang="en-US" sz="3600" b="1" dirty="0" err="1" smtClean="0"/>
              <a:t>WebService</a:t>
            </a:r>
            <a:r>
              <a:rPr lang="en-US" sz="3600" b="1" dirty="0" smtClean="0"/>
              <a:t> </a:t>
            </a:r>
            <a:r>
              <a:rPr lang="en-US" sz="3600" b="1" dirty="0" err="1" smtClean="0"/>
              <a:t>khác</a:t>
            </a:r>
            <a:r>
              <a:rPr lang="en-US" sz="3600" b="1" dirty="0" smtClean="0"/>
              <a:t>.</a:t>
            </a:r>
          </a:p>
          <a:p>
            <a:pPr marL="571500" lvl="1" indent="-571500">
              <a:lnSpc>
                <a:spcPct val="200000"/>
              </a:lnSpc>
              <a:buFont typeface="Wingdings" panose="05000000000000000000" pitchFamily="2" charset="2"/>
              <a:buChar char="Ø"/>
            </a:pPr>
            <a:r>
              <a:rPr lang="en-US" sz="3600" b="1" dirty="0" err="1" smtClean="0"/>
              <a:t>Cách</a:t>
            </a:r>
            <a:r>
              <a:rPr lang="en-US" sz="3600" b="1" dirty="0" smtClean="0"/>
              <a:t> </a:t>
            </a:r>
            <a:r>
              <a:rPr lang="en-US" sz="3600" b="1" dirty="0" err="1" smtClean="0"/>
              <a:t>tạo</a:t>
            </a:r>
            <a:r>
              <a:rPr lang="en-US" sz="3600" b="1" dirty="0" smtClean="0"/>
              <a:t> </a:t>
            </a:r>
            <a:r>
              <a:rPr lang="en-US" sz="3600" b="1" dirty="0" err="1" smtClean="0"/>
              <a:t>WebService</a:t>
            </a:r>
            <a:r>
              <a:rPr lang="en-US" sz="3600" b="1" dirty="0" smtClean="0"/>
              <a:t>.</a:t>
            </a:r>
          </a:p>
          <a:p>
            <a:pPr>
              <a:lnSpc>
                <a:spcPct val="200000"/>
              </a:lnSpc>
              <a:buFont typeface="Wingdings" panose="05000000000000000000" pitchFamily="2" charset="2"/>
              <a:buChar char="Ø"/>
            </a:pPr>
            <a:r>
              <a:rPr lang="en-US" sz="3600" b="1" dirty="0" smtClean="0"/>
              <a:t>  </a:t>
            </a:r>
            <a:r>
              <a:rPr lang="en-US" sz="3600" b="1" dirty="0" err="1" smtClean="0"/>
              <a:t>WebService</a:t>
            </a:r>
            <a:r>
              <a:rPr lang="en-US" sz="3600" b="1" dirty="0" smtClean="0"/>
              <a:t> RESTFUL.</a:t>
            </a:r>
            <a:endParaRPr lang="vi-VN" sz="3600" b="1" dirty="0" smtClean="0"/>
          </a:p>
          <a:p>
            <a:pPr marL="0" indent="0" algn="ctr">
              <a:buNone/>
            </a:pPr>
            <a:endParaRPr lang="vi-VN" sz="3600" b="1" dirty="0"/>
          </a:p>
        </p:txBody>
      </p:sp>
    </p:spTree>
    <p:extLst>
      <p:ext uri="{BB962C8B-B14F-4D97-AF65-F5344CB8AC3E}">
        <p14:creationId xmlns:p14="http://schemas.microsoft.com/office/powerpoint/2010/main" val="2368308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7281026" y="21336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err="1">
                <a:ea typeface="Roboto"/>
              </a:rPr>
              <a:t>Tổng</a:t>
            </a:r>
            <a:r>
              <a:rPr lang="en-US" dirty="0">
                <a:ea typeface="Roboto"/>
              </a:rPr>
              <a:t> </a:t>
            </a:r>
            <a:r>
              <a:rPr lang="en-US" dirty="0" err="1">
                <a:ea typeface="Roboto"/>
              </a:rPr>
              <a:t>kết</a:t>
            </a:r>
            <a:r>
              <a:rPr lang="en-US" dirty="0">
                <a:ea typeface="Roboto"/>
              </a:rPr>
              <a:t> </a:t>
            </a:r>
            <a:r>
              <a:rPr lang="en-US" dirty="0" err="1">
                <a:ea typeface="Roboto"/>
              </a:rPr>
              <a:t>nội</a:t>
            </a:r>
            <a:r>
              <a:rPr lang="en-US" dirty="0">
                <a:ea typeface="Roboto"/>
              </a:rPr>
              <a:t> dung </a:t>
            </a:r>
            <a:r>
              <a:rPr lang="en-US" dirty="0" err="1">
                <a:ea typeface="Roboto"/>
              </a:rPr>
              <a:t>bài</a:t>
            </a:r>
            <a:r>
              <a:rPr lang="en-US" dirty="0">
                <a:ea typeface="Roboto"/>
              </a:rPr>
              <a:t> </a:t>
            </a:r>
            <a:r>
              <a:rPr lang="en-US" dirty="0" err="1" smtClean="0">
                <a:ea typeface="Roboto"/>
              </a:rPr>
              <a:t>học</a:t>
            </a:r>
            <a:endParaRPr lang="en-US" dirty="0"/>
          </a:p>
        </p:txBody>
      </p:sp>
      <p:sp>
        <p:nvSpPr>
          <p:cNvPr id="13" name="Content Placeholder 2"/>
          <p:cNvSpPr>
            <a:spLocks noGrp="1"/>
          </p:cNvSpPr>
          <p:nvPr>
            <p:ph idx="1"/>
          </p:nvPr>
        </p:nvSpPr>
        <p:spPr>
          <a:xfrm>
            <a:off x="304800" y="990600"/>
            <a:ext cx="7315200" cy="5334000"/>
          </a:xfrm>
        </p:spPr>
        <p:txBody>
          <a:bodyPr>
            <a:normAutofit/>
          </a:bodyPr>
          <a:lstStyle/>
          <a:p>
            <a:pPr lvl="1">
              <a:spcBef>
                <a:spcPts val="1800"/>
              </a:spcBef>
            </a:pPr>
            <a:r>
              <a:rPr lang="vi-VN" sz="3200" dirty="0"/>
              <a:t>WebService.</a:t>
            </a:r>
          </a:p>
          <a:p>
            <a:pPr lvl="1">
              <a:spcBef>
                <a:spcPts val="1800"/>
              </a:spcBef>
            </a:pPr>
            <a:r>
              <a:rPr lang="vi-VN" sz="3200" dirty="0"/>
              <a:t>Tìm hiểu được giao thức SOAP (Simple Object Access Protocol). Cấu trúc, cách truyền nhận dữ liệu từ trong SOAP.</a:t>
            </a:r>
          </a:p>
          <a:p>
            <a:pPr lvl="1">
              <a:spcBef>
                <a:spcPts val="1800"/>
              </a:spcBef>
            </a:pPr>
            <a:r>
              <a:rPr lang="vi-VN" sz="3200" dirty="0"/>
              <a:t>Triển khai kết nối giữa android (client) với server bằng webservice.</a:t>
            </a:r>
            <a:endParaRPr lang="en-US" sz="3200" dirty="0"/>
          </a:p>
          <a:p>
            <a:pPr lvl="1">
              <a:spcBef>
                <a:spcPts val="1800"/>
              </a:spcBef>
            </a:pPr>
            <a:r>
              <a:rPr lang="en-US" sz="3200" dirty="0" err="1"/>
              <a:t>Tìm</a:t>
            </a:r>
            <a:r>
              <a:rPr lang="en-US" sz="3200" dirty="0"/>
              <a:t> </a:t>
            </a:r>
            <a:r>
              <a:rPr lang="en-US" sz="3200" dirty="0" err="1"/>
              <a:t>và</a:t>
            </a:r>
            <a:r>
              <a:rPr lang="en-US" sz="3200" dirty="0"/>
              <a:t> </a:t>
            </a:r>
            <a:r>
              <a:rPr lang="en-US" sz="3200" dirty="0" err="1"/>
              <a:t>khai</a:t>
            </a:r>
            <a:r>
              <a:rPr lang="en-US" sz="3200" dirty="0"/>
              <a:t> </a:t>
            </a:r>
            <a:r>
              <a:rPr lang="en-US" sz="3200" dirty="0" err="1"/>
              <a:t>thác</a:t>
            </a:r>
            <a:r>
              <a:rPr lang="en-US" sz="3200" dirty="0"/>
              <a:t> </a:t>
            </a:r>
            <a:r>
              <a:rPr lang="en-US" sz="3200" dirty="0" err="1"/>
              <a:t>các</a:t>
            </a:r>
            <a:r>
              <a:rPr lang="en-US" sz="3200" dirty="0"/>
              <a:t> </a:t>
            </a:r>
            <a:r>
              <a:rPr lang="en-US" sz="3200" dirty="0" err="1"/>
              <a:t>webservice</a:t>
            </a:r>
            <a:r>
              <a:rPr lang="en-US" sz="3200" dirty="0"/>
              <a:t> </a:t>
            </a:r>
            <a:r>
              <a:rPr lang="en-US" sz="3200" dirty="0" err="1"/>
              <a:t>trên</a:t>
            </a:r>
            <a:r>
              <a:rPr lang="en-US" sz="3200" dirty="0"/>
              <a:t> </a:t>
            </a:r>
            <a:r>
              <a:rPr lang="en-US" sz="3200" dirty="0" smtClean="0"/>
              <a:t>internet.</a:t>
            </a:r>
            <a:endParaRPr lang="en-US" sz="3200"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WebService</a:t>
            </a: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a:spcBef>
                <a:spcPts val="2400"/>
              </a:spcBef>
              <a:buFont typeface="Wingdings" panose="05000000000000000000" pitchFamily="2" charset="2"/>
              <a:buChar char="ü"/>
            </a:pPr>
            <a:r>
              <a:rPr lang="vi-VN" dirty="0"/>
              <a:t>Web </a:t>
            </a:r>
            <a:r>
              <a:rPr lang="vi-VN" dirty="0" smtClean="0"/>
              <a:t>Service </a:t>
            </a:r>
            <a:r>
              <a:rPr lang="vi-VN" dirty="0"/>
              <a:t>Là công nghệ cho phép client truy xuất để thực hiện 1 tác vụ như 1 web application. Web Service dựa trên XML và HTTP </a:t>
            </a:r>
            <a:endParaRPr lang="en-US" dirty="0" smtClean="0"/>
          </a:p>
          <a:p>
            <a:pPr>
              <a:spcBef>
                <a:spcPts val="2400"/>
              </a:spcBef>
              <a:buFont typeface="Wingdings" panose="05000000000000000000" pitchFamily="2" charset="2"/>
              <a:buChar char="ü"/>
            </a:pPr>
            <a:r>
              <a:rPr lang="vi-VN" dirty="0"/>
              <a:t>Web Service </a:t>
            </a:r>
            <a:r>
              <a:rPr lang="vi-VN" dirty="0" smtClean="0"/>
              <a:t>được </a:t>
            </a:r>
            <a:r>
              <a:rPr lang="vi-VN" dirty="0"/>
              <a:t>coi là một công nghệ mang đến cuộc cách mạng trong cách thức hoạt động của các dịch vụ B2B (Business to Business) và B2C (Business to Customer). </a:t>
            </a:r>
          </a:p>
          <a:p>
            <a:pPr>
              <a:spcBef>
                <a:spcPts val="2400"/>
              </a:spcBef>
              <a:buFont typeface="Wingdings" panose="05000000000000000000" pitchFamily="2" charset="2"/>
              <a:buChar char="ü"/>
            </a:pPr>
            <a:r>
              <a:rPr lang="vi-VN" dirty="0"/>
              <a:t>Giá trị cơ bản của dịch vụ Web dựa trên việc cung cấp các phương thức theo chuẩn trong việc truy nhập đối với hệ thống đóng gói và hệ thống kế thừa. </a:t>
            </a:r>
          </a:p>
        </p:txBody>
      </p:sp>
    </p:spTree>
    <p:extLst>
      <p:ext uri="{BB962C8B-B14F-4D97-AF65-F5344CB8AC3E}">
        <p14:creationId xmlns:p14="http://schemas.microsoft.com/office/powerpoint/2010/main" val="391208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WebService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vi-VN" dirty="0" smtClean="0"/>
              <a:t>Trong </a:t>
            </a:r>
            <a:r>
              <a:rPr lang="vi-VN" dirty="0"/>
              <a:t>đó XML làm nhiệm vụ mã hóa và giải mã dữ liệu và dùng </a:t>
            </a:r>
            <a:r>
              <a:rPr lang="vi-VN" dirty="0" smtClean="0"/>
              <a:t>SOAP</a:t>
            </a:r>
            <a:r>
              <a:rPr lang="en-US" dirty="0" smtClean="0"/>
              <a:t>, RESTFUL,…</a:t>
            </a:r>
            <a:r>
              <a:rPr lang="vi-VN" dirty="0" smtClean="0"/>
              <a:t> </a:t>
            </a:r>
            <a:r>
              <a:rPr lang="vi-VN" dirty="0"/>
              <a:t>để truyền tải. Web Service không phụ thuộc  vào platform nên có thể</a:t>
            </a:r>
            <a:r>
              <a:rPr lang="en-US" dirty="0"/>
              <a:t> </a:t>
            </a:r>
            <a:r>
              <a:rPr lang="vi-VN" dirty="0"/>
              <a:t>dùng để truyền tải dữ liệu giữa các ứng dụng hay giữa các </a:t>
            </a:r>
            <a:r>
              <a:rPr lang="vi-VN" dirty="0" smtClean="0"/>
              <a:t>platform</a:t>
            </a:r>
            <a:r>
              <a:rPr lang="en-US" dirty="0" smtClean="0"/>
              <a:t>.</a:t>
            </a:r>
          </a:p>
          <a:p>
            <a:pPr>
              <a:spcBef>
                <a:spcPts val="2400"/>
              </a:spcBef>
              <a:buFont typeface="Wingdings" panose="05000000000000000000" pitchFamily="2" charset="2"/>
              <a:buChar char="ü"/>
            </a:pPr>
            <a:r>
              <a:rPr lang="vi-VN" dirty="0"/>
              <a:t>Với sự phát triển và lớn mạnh của Internet, </a:t>
            </a:r>
            <a:r>
              <a:rPr lang="vi-VN" dirty="0" smtClean="0"/>
              <a:t>Web</a:t>
            </a:r>
            <a:r>
              <a:rPr lang="en-US" dirty="0" smtClean="0"/>
              <a:t>Service</a:t>
            </a:r>
            <a:r>
              <a:rPr lang="vi-VN" dirty="0" smtClean="0"/>
              <a:t> </a:t>
            </a:r>
            <a:r>
              <a:rPr lang="vi-VN" dirty="0"/>
              <a:t>thật sự là một công nghệ đáng được quan tâm để giảm chi phí và độ phức tạp trong tích hợp và phát triển hệ </a:t>
            </a:r>
            <a:r>
              <a:rPr lang="vi-VN" dirty="0" smtClean="0"/>
              <a:t>thống</a:t>
            </a:r>
            <a:r>
              <a:rPr lang="en-US" dirty="0" smtClean="0"/>
              <a:t>.</a:t>
            </a:r>
            <a:endParaRPr lang="en-US" dirty="0"/>
          </a:p>
        </p:txBody>
      </p:sp>
    </p:spTree>
    <p:extLst>
      <p:ext uri="{BB962C8B-B14F-4D97-AF65-F5344CB8AC3E}">
        <p14:creationId xmlns:p14="http://schemas.microsoft.com/office/powerpoint/2010/main" val="1381855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WebService</a:t>
            </a: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marL="0" indent="0">
              <a:spcBef>
                <a:spcPts val="2400"/>
              </a:spcBef>
              <a:buNone/>
            </a:pPr>
            <a:r>
              <a:rPr lang="en-US" b="1" dirty="0" err="1" smtClean="0"/>
              <a:t>Đặc</a:t>
            </a:r>
            <a:r>
              <a:rPr lang="en-US" b="1" dirty="0" smtClean="0"/>
              <a:t> </a:t>
            </a:r>
            <a:r>
              <a:rPr lang="en-US" b="1" dirty="0" err="1" smtClean="0"/>
              <a:t>điểm</a:t>
            </a:r>
            <a:r>
              <a:rPr lang="en-US" b="1" dirty="0" smtClean="0"/>
              <a:t> </a:t>
            </a:r>
            <a:r>
              <a:rPr lang="en-US" b="1" dirty="0" err="1" smtClean="0"/>
              <a:t>của</a:t>
            </a:r>
            <a:r>
              <a:rPr lang="en-US" b="1" dirty="0" smtClean="0"/>
              <a:t> </a:t>
            </a:r>
            <a:r>
              <a:rPr lang="en-US" b="1" dirty="0" err="1" smtClean="0"/>
              <a:t>WebService</a:t>
            </a:r>
            <a:r>
              <a:rPr lang="en-US" b="1" dirty="0" smtClean="0"/>
              <a:t>:</a:t>
            </a:r>
          </a:p>
          <a:p>
            <a:pPr>
              <a:spcBef>
                <a:spcPts val="2400"/>
              </a:spcBef>
              <a:buFont typeface="Wingdings" panose="05000000000000000000" pitchFamily="2" charset="2"/>
              <a:buChar char="ü"/>
            </a:pPr>
            <a:r>
              <a:rPr lang="vi-VN" dirty="0" smtClean="0"/>
              <a:t>Cho phép </a:t>
            </a:r>
            <a:r>
              <a:rPr lang="vi-VN" dirty="0"/>
              <a:t>client và server tương tác được với nhau </a:t>
            </a:r>
            <a:r>
              <a:rPr lang="vi-VN" dirty="0" smtClean="0"/>
              <a:t>trong </a:t>
            </a:r>
            <a:r>
              <a:rPr lang="vi-VN" dirty="0"/>
              <a:t>những môi trường khác </a:t>
            </a:r>
            <a:r>
              <a:rPr lang="vi-VN" dirty="0" smtClean="0"/>
              <a:t>nhau</a:t>
            </a:r>
            <a:r>
              <a:rPr lang="en-US" dirty="0" smtClean="0"/>
              <a:t>.</a:t>
            </a:r>
          </a:p>
          <a:p>
            <a:pPr>
              <a:spcBef>
                <a:spcPts val="2400"/>
              </a:spcBef>
              <a:buFont typeface="Wingdings" panose="05000000000000000000" pitchFamily="2" charset="2"/>
              <a:buChar char="ü"/>
            </a:pPr>
            <a:r>
              <a:rPr lang="vi-VN" dirty="0"/>
              <a:t>Phần lớn kĩ thuật </a:t>
            </a:r>
            <a:r>
              <a:rPr lang="vi-VN" dirty="0" smtClean="0"/>
              <a:t>được </a:t>
            </a:r>
            <a:r>
              <a:rPr lang="vi-VN" dirty="0"/>
              <a:t>xây dựng dựa trên mã nguồn mở và được phát triển từ các chuẩn đã được công nhận, ví dụ như XML</a:t>
            </a:r>
            <a:r>
              <a:rPr lang="en-US" dirty="0" smtClean="0"/>
              <a:t>.</a:t>
            </a:r>
          </a:p>
          <a:p>
            <a:pPr>
              <a:spcBef>
                <a:spcPts val="2400"/>
              </a:spcBef>
              <a:buFont typeface="Wingdings" panose="05000000000000000000" pitchFamily="2" charset="2"/>
              <a:buChar char="ü"/>
            </a:pPr>
            <a:r>
              <a:rPr lang="en-US" dirty="0" err="1" smtClean="0"/>
              <a:t>Bao</a:t>
            </a:r>
            <a:r>
              <a:rPr lang="en-US" dirty="0" smtClean="0"/>
              <a:t> </a:t>
            </a:r>
            <a:r>
              <a:rPr lang="en-US" dirty="0" err="1" smtClean="0"/>
              <a:t>gồm</a:t>
            </a:r>
            <a:r>
              <a:rPr lang="en-US" dirty="0" smtClean="0"/>
              <a:t> </a:t>
            </a:r>
            <a:r>
              <a:rPr lang="en-US" dirty="0" err="1"/>
              <a:t>có</a:t>
            </a:r>
            <a:r>
              <a:rPr lang="en-US" dirty="0"/>
              <a:t> </a:t>
            </a:r>
            <a:r>
              <a:rPr lang="en-US" dirty="0" err="1"/>
              <a:t>nhiều</a:t>
            </a:r>
            <a:r>
              <a:rPr lang="en-US" dirty="0"/>
              <a:t> </a:t>
            </a:r>
            <a:r>
              <a:rPr lang="en-US" dirty="0" err="1"/>
              <a:t>mô-đun</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công</a:t>
            </a:r>
            <a:r>
              <a:rPr lang="en-US" dirty="0"/>
              <a:t> </a:t>
            </a:r>
            <a:r>
              <a:rPr lang="en-US" dirty="0" err="1"/>
              <a:t>bố</a:t>
            </a:r>
            <a:r>
              <a:rPr lang="en-US" dirty="0"/>
              <a:t> </a:t>
            </a:r>
            <a:r>
              <a:rPr lang="en-US" dirty="0" err="1"/>
              <a:t>lên</a:t>
            </a:r>
            <a:r>
              <a:rPr lang="en-US" dirty="0"/>
              <a:t> </a:t>
            </a:r>
            <a:r>
              <a:rPr lang="en-US" dirty="0" err="1"/>
              <a:t>mạng</a:t>
            </a:r>
            <a:r>
              <a:rPr lang="en-US" dirty="0"/>
              <a:t> </a:t>
            </a:r>
            <a:r>
              <a:rPr lang="en-US" dirty="0" smtClean="0"/>
              <a:t>Internet.</a:t>
            </a:r>
          </a:p>
          <a:p>
            <a:pPr>
              <a:spcBef>
                <a:spcPts val="2400"/>
              </a:spcBef>
              <a:buFont typeface="Wingdings" panose="05000000000000000000" pitchFamily="2" charset="2"/>
              <a:buChar char="ü"/>
            </a:pPr>
            <a:r>
              <a:rPr lang="vi-VN" dirty="0"/>
              <a:t>Một ứng dụng khi được triển khai sẽ hoạt động theo mô hình </a:t>
            </a:r>
            <a:r>
              <a:rPr lang="vi-VN" dirty="0" smtClean="0"/>
              <a:t>client-server</a:t>
            </a:r>
            <a:r>
              <a:rPr lang="en-US" dirty="0" smtClean="0"/>
              <a:t>.</a:t>
            </a:r>
            <a:endParaRPr lang="en-US" dirty="0"/>
          </a:p>
        </p:txBody>
      </p:sp>
    </p:spTree>
    <p:extLst>
      <p:ext uri="{BB962C8B-B14F-4D97-AF65-F5344CB8AC3E}">
        <p14:creationId xmlns:p14="http://schemas.microsoft.com/office/powerpoint/2010/main" val="4221994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WebService</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pPr marL="0" indent="0">
              <a:spcBef>
                <a:spcPts val="2400"/>
              </a:spcBef>
              <a:buNone/>
            </a:pPr>
            <a:r>
              <a:rPr lang="en-US" b="1" dirty="0" err="1" smtClean="0"/>
              <a:t>Ưu</a:t>
            </a:r>
            <a:r>
              <a:rPr lang="en-US" b="1" dirty="0" smtClean="0"/>
              <a:t> </a:t>
            </a:r>
            <a:r>
              <a:rPr lang="en-US" b="1" dirty="0" err="1" smtClean="0"/>
              <a:t>điểm</a:t>
            </a:r>
            <a:r>
              <a:rPr lang="en-US" b="1" dirty="0" smtClean="0"/>
              <a:t> </a:t>
            </a:r>
            <a:r>
              <a:rPr lang="en-US" b="1" dirty="0" err="1" smtClean="0"/>
              <a:t>của</a:t>
            </a:r>
            <a:r>
              <a:rPr lang="en-US" b="1" dirty="0" smtClean="0"/>
              <a:t> </a:t>
            </a:r>
            <a:r>
              <a:rPr lang="en-US" b="1" dirty="0" err="1" smtClean="0"/>
              <a:t>WebService</a:t>
            </a:r>
            <a:r>
              <a:rPr lang="en-US" b="1" dirty="0" smtClean="0"/>
              <a:t>:</a:t>
            </a:r>
          </a:p>
          <a:p>
            <a:pPr>
              <a:spcBef>
                <a:spcPts val="2400"/>
              </a:spcBef>
              <a:buFont typeface="Wingdings" panose="05000000000000000000" pitchFamily="2" charset="2"/>
              <a:buChar char="ü"/>
            </a:pPr>
            <a:r>
              <a:rPr lang="vi-VN" dirty="0" smtClean="0"/>
              <a:t>Cung cấp </a:t>
            </a:r>
            <a:r>
              <a:rPr lang="vi-VN" dirty="0"/>
              <a:t>khả năng hoạt động rộng lớn với các ứng dụng</a:t>
            </a:r>
            <a:r>
              <a:rPr lang="en-US" dirty="0" smtClean="0"/>
              <a:t>.</a:t>
            </a:r>
          </a:p>
          <a:p>
            <a:pPr>
              <a:spcBef>
                <a:spcPts val="2400"/>
              </a:spcBef>
              <a:buFont typeface="Wingdings" panose="05000000000000000000" pitchFamily="2" charset="2"/>
              <a:buChar char="ü"/>
            </a:pPr>
            <a:r>
              <a:rPr lang="vi-VN" dirty="0"/>
              <a:t> Nâng cao khả năng tái sử dụng</a:t>
            </a:r>
            <a:r>
              <a:rPr lang="en-US" dirty="0" smtClean="0"/>
              <a:t>.</a:t>
            </a:r>
          </a:p>
          <a:p>
            <a:pPr>
              <a:spcBef>
                <a:spcPts val="2400"/>
              </a:spcBef>
              <a:buFont typeface="Wingdings" panose="05000000000000000000" pitchFamily="2" charset="2"/>
              <a:buChar char="ü"/>
            </a:pPr>
            <a:r>
              <a:rPr lang="vi-VN" dirty="0"/>
              <a:t>Thúc đẩy đầu tư các hệ thống phần mềm đã tồn tại bằng cách cho phép các tiến trình/chức năng nghiệp vụ đóng gói trong giao diện </a:t>
            </a:r>
            <a:r>
              <a:rPr lang="vi-VN" dirty="0" smtClean="0"/>
              <a:t>Web</a:t>
            </a:r>
            <a:r>
              <a:rPr lang="en-US" dirty="0" smtClean="0"/>
              <a:t>Service.</a:t>
            </a:r>
          </a:p>
          <a:p>
            <a:pPr>
              <a:spcBef>
                <a:spcPts val="2400"/>
              </a:spcBef>
              <a:buFont typeface="Wingdings" panose="05000000000000000000" pitchFamily="2" charset="2"/>
              <a:buChar char="ü"/>
            </a:pPr>
            <a:r>
              <a:rPr lang="vi-VN" dirty="0"/>
              <a:t>Thúc đẩy hệ thống tích hợp, giảm sự phức tạp của hệ thống, hạ giá thành hoạt động, phát triển hệ thống nhanh và tương tác hiệu quả với hệ thống của các doanh nghiệp khác</a:t>
            </a:r>
            <a:r>
              <a:rPr lang="en-US" dirty="0" smtClean="0"/>
              <a:t>.</a:t>
            </a:r>
            <a:endParaRPr lang="en-US" dirty="0"/>
          </a:p>
        </p:txBody>
      </p:sp>
    </p:spTree>
    <p:extLst>
      <p:ext uri="{BB962C8B-B14F-4D97-AF65-F5344CB8AC3E}">
        <p14:creationId xmlns:p14="http://schemas.microsoft.com/office/powerpoint/2010/main" val="1851931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WebService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2400"/>
              </a:spcBef>
              <a:buNone/>
            </a:pPr>
            <a:r>
              <a:rPr lang="en-US" b="1" dirty="0" err="1" smtClean="0"/>
              <a:t>Nhược</a:t>
            </a:r>
            <a:r>
              <a:rPr lang="en-US" b="1" dirty="0" smtClean="0"/>
              <a:t> </a:t>
            </a:r>
            <a:r>
              <a:rPr lang="en-US" b="1" dirty="0" err="1" smtClean="0"/>
              <a:t>điểm</a:t>
            </a:r>
            <a:r>
              <a:rPr lang="en-US" b="1" dirty="0" smtClean="0"/>
              <a:t> </a:t>
            </a:r>
            <a:r>
              <a:rPr lang="en-US" b="1" dirty="0" err="1" smtClean="0"/>
              <a:t>của</a:t>
            </a:r>
            <a:r>
              <a:rPr lang="en-US" b="1" dirty="0" smtClean="0"/>
              <a:t> </a:t>
            </a:r>
            <a:r>
              <a:rPr lang="en-US" b="1" dirty="0" err="1" smtClean="0"/>
              <a:t>WebService</a:t>
            </a:r>
            <a:r>
              <a:rPr lang="en-US" b="1" dirty="0" smtClean="0"/>
              <a:t>:</a:t>
            </a:r>
          </a:p>
          <a:p>
            <a:pPr>
              <a:spcBef>
                <a:spcPts val="2400"/>
              </a:spcBef>
              <a:buFont typeface="Wingdings" panose="05000000000000000000" pitchFamily="2" charset="2"/>
              <a:buChar char="ü"/>
            </a:pPr>
            <a:r>
              <a:rPr lang="vi-VN" dirty="0"/>
              <a:t>Những thiệt hại lớn sẽ xảy ra vào khoảng thời gian chết của </a:t>
            </a:r>
            <a:r>
              <a:rPr lang="vi-VN" dirty="0" smtClean="0"/>
              <a:t>Web</a:t>
            </a:r>
            <a:r>
              <a:rPr lang="en-US" dirty="0" smtClean="0"/>
              <a:t>Service</a:t>
            </a:r>
            <a:r>
              <a:rPr lang="vi-VN" dirty="0" smtClean="0"/>
              <a:t>, </a:t>
            </a:r>
            <a:r>
              <a:rPr lang="vi-VN" dirty="0"/>
              <a:t>giao diện không thay đổi, có thể lỗi nếu một máy khách không được nâng cấp, thiếu các giao thức cho việc vận hành</a:t>
            </a:r>
            <a:r>
              <a:rPr lang="en-US" dirty="0" smtClean="0"/>
              <a:t>.</a:t>
            </a:r>
          </a:p>
          <a:p>
            <a:pPr>
              <a:spcBef>
                <a:spcPts val="2400"/>
              </a:spcBef>
              <a:buFont typeface="Wingdings" panose="05000000000000000000" pitchFamily="2" charset="2"/>
              <a:buChar char="ü"/>
            </a:pPr>
            <a:r>
              <a:rPr lang="vi-VN" dirty="0"/>
              <a:t>Có quá nhiều chuẩn cho dịch vụ Web khiến người dùng khó nắm bắt</a:t>
            </a:r>
            <a:r>
              <a:rPr lang="vi-VN" dirty="0" smtClean="0"/>
              <a:t>.</a:t>
            </a:r>
            <a:endParaRPr lang="en-US" dirty="0" smtClean="0"/>
          </a:p>
          <a:p>
            <a:pPr>
              <a:spcBef>
                <a:spcPts val="2400"/>
              </a:spcBef>
              <a:buFont typeface="Wingdings" panose="05000000000000000000" pitchFamily="2" charset="2"/>
              <a:buChar char="ü"/>
            </a:pPr>
            <a:r>
              <a:rPr lang="vi-VN" dirty="0" smtClean="0"/>
              <a:t>Phải </a:t>
            </a:r>
            <a:r>
              <a:rPr lang="vi-VN" dirty="0"/>
              <a:t>quan tâm nhiều hơn đến vấn đề an toàn và bảo </a:t>
            </a:r>
            <a:r>
              <a:rPr lang="vi-VN" dirty="0" smtClean="0"/>
              <a:t>mật</a:t>
            </a:r>
            <a:r>
              <a:rPr lang="en-US" dirty="0" smtClean="0"/>
              <a:t>.</a:t>
            </a:r>
            <a:endParaRPr lang="en-US" dirty="0"/>
          </a:p>
        </p:txBody>
      </p:sp>
    </p:spTree>
    <p:extLst>
      <p:ext uri="{BB962C8B-B14F-4D97-AF65-F5344CB8AC3E}">
        <p14:creationId xmlns:p14="http://schemas.microsoft.com/office/powerpoint/2010/main" val="1914584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vi-VN" dirty="0"/>
              <a:t>SOAP </a:t>
            </a:r>
            <a:r>
              <a:rPr lang="vi-VN" dirty="0" smtClean="0"/>
              <a:t>(Simple Object Access Protocol)</a:t>
            </a:r>
            <a:r>
              <a:rPr lang="en-US" dirty="0" smtClean="0"/>
              <a:t> </a:t>
            </a:r>
            <a:r>
              <a:rPr lang="vi-VN" dirty="0"/>
              <a:t>là giao thức đơn giản dựa trên XML cho phép chương trình trao đổi dữ liệu trên </a:t>
            </a:r>
            <a:r>
              <a:rPr lang="vi-VN" dirty="0" smtClean="0"/>
              <a:t>HTTP</a:t>
            </a:r>
            <a:r>
              <a:rPr lang="vi-VN" dirty="0"/>
              <a:t>. Nói đơn giản nó là giao thức cho phép truy cập </a:t>
            </a:r>
            <a:r>
              <a:rPr lang="vi-VN" dirty="0" smtClean="0"/>
              <a:t>WebService</a:t>
            </a:r>
            <a:r>
              <a:rPr lang="en-US" dirty="0" smtClean="0"/>
              <a:t>.</a:t>
            </a:r>
            <a:endParaRPr lang="vi-VN" dirty="0"/>
          </a:p>
        </p:txBody>
      </p:sp>
      <p:pic>
        <p:nvPicPr>
          <p:cNvPr id="6" name="Picture 2" descr="Image result for soap web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24200"/>
            <a:ext cx="60007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1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SOA</a:t>
            </a:r>
            <a:r>
              <a:rPr lang="en-US" dirty="0" smtClean="0"/>
              <a:t>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vi-VN" dirty="0" smtClean="0"/>
              <a:t>SOAP </a:t>
            </a:r>
            <a:r>
              <a:rPr lang="vi-VN" dirty="0"/>
              <a:t>cung cấp cách thức giao tiếp giữa các chương trình trên các hệ điều hành khác </a:t>
            </a:r>
            <a:r>
              <a:rPr lang="vi-VN" dirty="0" smtClean="0"/>
              <a:t>nhau</a:t>
            </a:r>
            <a:r>
              <a:rPr lang="vi-VN" dirty="0"/>
              <a:t>, với công nghệ và ngôn ngữ lập trình khác nhau.</a:t>
            </a:r>
          </a:p>
          <a:p>
            <a:pPr>
              <a:spcBef>
                <a:spcPts val="2400"/>
              </a:spcBef>
              <a:buFont typeface="Wingdings" panose="05000000000000000000" pitchFamily="2" charset="2"/>
              <a:buChar char="ü"/>
            </a:pPr>
            <a:r>
              <a:rPr lang="vi-VN" dirty="0"/>
              <a:t>Dựa trên </a:t>
            </a:r>
            <a:r>
              <a:rPr lang="vi-VN" dirty="0" smtClean="0"/>
              <a:t>XML</a:t>
            </a:r>
            <a:r>
              <a:rPr lang="en-US" dirty="0" smtClean="0"/>
              <a:t>, c</a:t>
            </a:r>
            <a:r>
              <a:rPr lang="vi-VN" dirty="0" smtClean="0"/>
              <a:t>ác </a:t>
            </a:r>
            <a:r>
              <a:rPr lang="vi-VN" dirty="0"/>
              <a:t>thông điệp XML có thể được tổng hợp và đọc với một bộ soạn thảo text đơn giản, ta có thể làm việc với XML trên hầu hết mọi nền tảng</a:t>
            </a:r>
            <a:endParaRPr lang="en-US" dirty="0"/>
          </a:p>
        </p:txBody>
      </p:sp>
    </p:spTree>
    <p:extLst>
      <p:ext uri="{BB962C8B-B14F-4D97-AF65-F5344CB8AC3E}">
        <p14:creationId xmlns:p14="http://schemas.microsoft.com/office/powerpoint/2010/main" val="1917570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6968</TotalTime>
  <Words>1139</Words>
  <Application>Microsoft Office PowerPoint</Application>
  <PresentationFormat>On-screen Show (4:3)</PresentationFormat>
  <Paragraphs>114</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Roboto</vt:lpstr>
      <vt:lpstr>Roboto Lt</vt:lpstr>
      <vt:lpstr>Segoe UI</vt:lpstr>
      <vt:lpstr>Wingdings</vt:lpstr>
      <vt:lpstr>Custom Design</vt:lpstr>
      <vt:lpstr>ANDROID NETWORK</vt:lpstr>
      <vt:lpstr>Mục tiêu</vt:lpstr>
      <vt:lpstr>WebService</vt:lpstr>
      <vt:lpstr>WebService</vt:lpstr>
      <vt:lpstr>WebService</vt:lpstr>
      <vt:lpstr>WebService</vt:lpstr>
      <vt:lpstr>WebService</vt:lpstr>
      <vt:lpstr>SOAP</vt:lpstr>
      <vt:lpstr>SOAP</vt:lpstr>
      <vt:lpstr>SOAP</vt:lpstr>
      <vt:lpstr>SOAP</vt:lpstr>
      <vt:lpstr>SOAP</vt:lpstr>
      <vt:lpstr>SOAP</vt:lpstr>
      <vt:lpstr>SOAP</vt:lpstr>
      <vt:lpstr>SOAP</vt:lpstr>
      <vt:lpstr>SOAP</vt:lpstr>
      <vt:lpstr>Triển khai kết nối giữa android (client) với server bằng webservice</vt:lpstr>
      <vt:lpstr>Triển khai kết nối giữa android (client) với server bằng webservice</vt:lpstr>
      <vt:lpstr>Triển khai kết nối giữa android (client) với server bằng webservice</vt:lpstr>
      <vt:lpstr>PowerPoint Presentation</vt:lpstr>
      <vt:lpstr>THẢO LUẬN</vt:lpstr>
      <vt:lpstr>Tổng kết nội dung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lekiet0917</cp:lastModifiedBy>
  <cp:revision>1342</cp:revision>
  <dcterms:created xsi:type="dcterms:W3CDTF">2013-04-23T08:05:33Z</dcterms:created>
  <dcterms:modified xsi:type="dcterms:W3CDTF">2017-02-18T06:28:30Z</dcterms:modified>
</cp:coreProperties>
</file>