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E1E1E1"/>
    <a:srgbClr val="E5F1FB"/>
    <a:srgbClr val="F4F469"/>
    <a:srgbClr val="EFEF1F"/>
    <a:srgbClr val="0FABDA"/>
    <a:srgbClr val="C8C8C8"/>
    <a:srgbClr val="68747E"/>
    <a:srgbClr val="5D6977"/>
    <a:srgbClr val="C4C6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67" autoAdjust="0"/>
    <p:restoredTop sz="94660"/>
  </p:normalViewPr>
  <p:slideViewPr>
    <p:cSldViewPr snapToGrid="0" showGuides="1">
      <p:cViewPr varScale="1">
        <p:scale>
          <a:sx n="20" d="100"/>
          <a:sy n="20" d="100"/>
        </p:scale>
        <p:origin x="1504" y="320"/>
      </p:cViewPr>
      <p:guideLst>
        <p:guide orient="horz" pos="13482"/>
        <p:guide pos="95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8D35A-A956-495F-B9A3-70E8C341A81A}" type="datetimeFigureOut">
              <a:rPr lang="en-US" smtClean="0"/>
              <a:t>10/2/24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C99B4-C71F-4EDC-A792-A393956096B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295"/>
            </a:lvl4pPr>
            <a:lvl5pPr marL="6054725" indent="0" algn="ctr">
              <a:buNone/>
              <a:defRPr sz="5295"/>
            </a:lvl5pPr>
            <a:lvl6pPr marL="7568565" indent="0" algn="ctr">
              <a:buNone/>
              <a:defRPr sz="5295"/>
            </a:lvl6pPr>
            <a:lvl7pPr marL="9082405" indent="0" algn="ctr">
              <a:buNone/>
              <a:defRPr sz="5295"/>
            </a:lvl7pPr>
            <a:lvl8pPr marL="10596245" indent="0" algn="ctr">
              <a:buNone/>
              <a:defRPr sz="5295"/>
            </a:lvl8pPr>
            <a:lvl9pPr marL="12110085" indent="0" algn="ctr">
              <a:buNone/>
              <a:defRPr sz="52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9AADC1-1141-4AEF-84EC-1F5FB080836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AADC1-1141-4AEF-84EC-1F5FB080836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AADC1-1141-4AEF-84EC-1F5FB080836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AADC1-1141-4AEF-84EC-1F5FB080836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5">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295">
                <a:solidFill>
                  <a:schemeClr val="tx1">
                    <a:tint val="75000"/>
                  </a:schemeClr>
                </a:solidFill>
              </a:defRPr>
            </a:lvl4pPr>
            <a:lvl5pPr marL="6054725" indent="0">
              <a:buNone/>
              <a:defRPr sz="5295">
                <a:solidFill>
                  <a:schemeClr val="tx1">
                    <a:tint val="75000"/>
                  </a:schemeClr>
                </a:solidFill>
              </a:defRPr>
            </a:lvl5pPr>
            <a:lvl6pPr marL="7568565" indent="0">
              <a:buNone/>
              <a:defRPr sz="5295">
                <a:solidFill>
                  <a:schemeClr val="tx1">
                    <a:tint val="75000"/>
                  </a:schemeClr>
                </a:solidFill>
              </a:defRPr>
            </a:lvl6pPr>
            <a:lvl7pPr marL="9082405" indent="0">
              <a:buNone/>
              <a:defRPr sz="5295">
                <a:solidFill>
                  <a:schemeClr val="tx1">
                    <a:tint val="75000"/>
                  </a:schemeClr>
                </a:solidFill>
              </a:defRPr>
            </a:lvl7pPr>
            <a:lvl8pPr marL="10596245" indent="0">
              <a:buNone/>
              <a:defRPr sz="5295">
                <a:solidFill>
                  <a:schemeClr val="tx1">
                    <a:tint val="75000"/>
                  </a:schemeClr>
                </a:solidFill>
              </a:defRPr>
            </a:lvl8pPr>
            <a:lvl9pPr marL="12110085" indent="0">
              <a:buNone/>
              <a:defRPr sz="52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9AADC1-1141-4AEF-84EC-1F5FB080836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9AADC1-1141-4AEF-84EC-1F5FB080836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9AADC1-1141-4AEF-84EC-1F5FB080836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9AADC1-1141-4AEF-84EC-1F5FB080836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AADC1-1141-4AEF-84EC-1F5FB080836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4D9AADC1-1141-4AEF-84EC-1F5FB080836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840" indent="0">
              <a:buNone/>
              <a:defRPr sz="9270"/>
            </a:lvl2pPr>
            <a:lvl3pPr marL="3027680" indent="0">
              <a:buNone/>
              <a:defRPr sz="7945"/>
            </a:lvl3pPr>
            <a:lvl4pPr marL="4541520" indent="0">
              <a:buNone/>
              <a:defRPr sz="6620"/>
            </a:lvl4pPr>
            <a:lvl5pPr marL="6054725" indent="0">
              <a:buNone/>
              <a:defRPr sz="6620"/>
            </a:lvl5pPr>
            <a:lvl6pPr marL="7568565" indent="0">
              <a:buNone/>
              <a:defRPr sz="6620"/>
            </a:lvl6pPr>
            <a:lvl7pPr marL="9082405" indent="0">
              <a:buNone/>
              <a:defRPr sz="6620"/>
            </a:lvl7pPr>
            <a:lvl8pPr marL="10596245" indent="0">
              <a:buNone/>
              <a:defRPr sz="6620"/>
            </a:lvl8pPr>
            <a:lvl9pPr marL="12110085" indent="0">
              <a:buNone/>
              <a:defRPr sz="6620"/>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4D9AADC1-1141-4AEF-84EC-1F5FB080836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FA192-8329-4060-B3DE-2E99DB7F7F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5">
                <a:solidFill>
                  <a:schemeClr val="tx1">
                    <a:tint val="75000"/>
                  </a:schemeClr>
                </a:solidFill>
              </a:defRPr>
            </a:lvl1pPr>
          </a:lstStyle>
          <a:p>
            <a:fld id="{4D9AADC1-1141-4AEF-84EC-1F5FB080836F}" type="datetimeFigureOut">
              <a:rPr lang="en-US" smtClean="0"/>
              <a:t>10/2/24</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5">
                <a:solidFill>
                  <a:schemeClr val="tx1">
                    <a:tint val="75000"/>
                  </a:schemeClr>
                </a:solidFill>
              </a:defRPr>
            </a:lvl1pPr>
          </a:lstStyle>
          <a:p>
            <a:fld id="{993FA192-8329-4060-B3DE-2E99DB7F7F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0"/>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55"/>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78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64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48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2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16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4725" algn="l" defTabSz="3027680" rtl="0" eaLnBrk="1" latinLnBrk="0" hangingPunct="1">
        <a:defRPr sz="5960" kern="1200">
          <a:solidFill>
            <a:schemeClr val="tx1"/>
          </a:solidFill>
          <a:latin typeface="+mn-lt"/>
          <a:ea typeface="+mn-ea"/>
          <a:cs typeface="+mn-cs"/>
        </a:defRPr>
      </a:lvl5pPr>
      <a:lvl6pPr marL="7568565" algn="l" defTabSz="3027680" rtl="0" eaLnBrk="1" latinLnBrk="0" hangingPunct="1">
        <a:defRPr sz="5960" kern="1200">
          <a:solidFill>
            <a:schemeClr val="tx1"/>
          </a:solidFill>
          <a:latin typeface="+mn-lt"/>
          <a:ea typeface="+mn-ea"/>
          <a:cs typeface="+mn-cs"/>
        </a:defRPr>
      </a:lvl6pPr>
      <a:lvl7pPr marL="9082405" algn="l" defTabSz="3027680" rtl="0" eaLnBrk="1" latinLnBrk="0" hangingPunct="1">
        <a:defRPr sz="5960" kern="1200">
          <a:solidFill>
            <a:schemeClr val="tx1"/>
          </a:solidFill>
          <a:latin typeface="+mn-lt"/>
          <a:ea typeface="+mn-ea"/>
          <a:cs typeface="+mn-cs"/>
        </a:defRPr>
      </a:lvl7pPr>
      <a:lvl8pPr marL="10596245"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8747E"/>
        </a:solidFill>
        <a:effectLst/>
      </p:bgPr>
    </p:bg>
    <p:spTree>
      <p:nvGrpSpPr>
        <p:cNvPr id="1" name=""/>
        <p:cNvGrpSpPr/>
        <p:nvPr/>
      </p:nvGrpSpPr>
      <p:grpSpPr>
        <a:xfrm>
          <a:off x="0" y="0"/>
          <a:ext cx="0" cy="0"/>
          <a:chOff x="0" y="0"/>
          <a:chExt cx="0" cy="0"/>
        </a:xfrm>
      </p:grpSpPr>
      <p:sp>
        <p:nvSpPr>
          <p:cNvPr id="15" name="Rectangle 14"/>
          <p:cNvSpPr/>
          <p:nvPr/>
        </p:nvSpPr>
        <p:spPr>
          <a:xfrm>
            <a:off x="599225" y="868369"/>
            <a:ext cx="28830789" cy="8727889"/>
          </a:xfrm>
          <a:prstGeom prst="rect">
            <a:avLst/>
          </a:prstGeom>
          <a:solidFill>
            <a:srgbClr val="E1E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latin typeface="Times New Roman" panose="02020603050405020304" pitchFamily="18" charset="0"/>
              <a:cs typeface="Times New Roman" panose="02020603050405020304" pitchFamily="18" charset="0"/>
            </a:endParaRPr>
          </a:p>
        </p:txBody>
      </p:sp>
      <p:pic>
        <p:nvPicPr>
          <p:cNvPr id="19" name="Picture 18" descr="A yellow sign with red and blue symbols&#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787" y="916694"/>
            <a:ext cx="3210283" cy="3212793"/>
          </a:xfrm>
          <a:prstGeom prst="rect">
            <a:avLst/>
          </a:prstGeom>
        </p:spPr>
      </p:pic>
      <p:sp>
        <p:nvSpPr>
          <p:cNvPr id="20" name="Rectangle: Rounded Corners 19"/>
          <p:cNvSpPr/>
          <p:nvPr/>
        </p:nvSpPr>
        <p:spPr>
          <a:xfrm>
            <a:off x="669567" y="10053092"/>
            <a:ext cx="28814914" cy="6594015"/>
          </a:xfrm>
          <a:prstGeom prst="roundRect">
            <a:avLst/>
          </a:prstGeom>
          <a:solidFill>
            <a:srgbClr val="E1E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20"/>
          <p:cNvSpPr/>
          <p:nvPr/>
        </p:nvSpPr>
        <p:spPr>
          <a:xfrm>
            <a:off x="742861" y="17323961"/>
            <a:ext cx="14052651" cy="7523569"/>
          </a:xfrm>
          <a:prstGeom prst="roundRect">
            <a:avLst/>
          </a:prstGeom>
          <a:solidFill>
            <a:srgbClr val="E1E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 name="Rectangle: Rounded Corners 23"/>
          <p:cNvSpPr/>
          <p:nvPr/>
        </p:nvSpPr>
        <p:spPr>
          <a:xfrm>
            <a:off x="15498774" y="17301409"/>
            <a:ext cx="14052651" cy="7440227"/>
          </a:xfrm>
          <a:prstGeom prst="roundRect">
            <a:avLst/>
          </a:prstGeom>
          <a:solidFill>
            <a:srgbClr val="E1E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Rectangle: Rounded Corners 24"/>
          <p:cNvSpPr/>
          <p:nvPr/>
        </p:nvSpPr>
        <p:spPr>
          <a:xfrm>
            <a:off x="547536" y="25116202"/>
            <a:ext cx="29319793" cy="978654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29" name="Rectangle: Rounded Corners 28"/>
          <p:cNvSpPr/>
          <p:nvPr/>
        </p:nvSpPr>
        <p:spPr>
          <a:xfrm>
            <a:off x="663217" y="35070094"/>
            <a:ext cx="28814914" cy="7070960"/>
          </a:xfrm>
          <a:prstGeom prst="roundRect">
            <a:avLst/>
          </a:prstGeom>
          <a:solidFill>
            <a:srgbClr val="E1E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TextBox 30"/>
          <p:cNvSpPr txBox="1"/>
          <p:nvPr/>
        </p:nvSpPr>
        <p:spPr>
          <a:xfrm>
            <a:off x="5599603" y="807291"/>
            <a:ext cx="19076005" cy="1107996"/>
          </a:xfrm>
          <a:prstGeom prst="rect">
            <a:avLst/>
          </a:prstGeom>
          <a:noFill/>
        </p:spPr>
        <p:txBody>
          <a:bodyPr wrap="square" rtlCol="0">
            <a:spAutoFit/>
          </a:bodyPr>
          <a:lstStyle/>
          <a:p>
            <a:pPr algn="ctr"/>
            <a:r>
              <a:rPr lang="en-US" sz="6600" b="1">
                <a:solidFill>
                  <a:srgbClr val="FF0000"/>
                </a:solidFill>
                <a:latin typeface="Times New Roman" panose="02020603050405020304" pitchFamily="18" charset="0"/>
                <a:cs typeface="Times New Roman" panose="02020603050405020304" pitchFamily="18" charset="0"/>
              </a:rPr>
              <a:t>TR</a:t>
            </a:r>
            <a:r>
              <a:rPr lang="vi-VN" sz="6600" b="1">
                <a:solidFill>
                  <a:srgbClr val="FF0000"/>
                </a:solidFill>
                <a:latin typeface="Times New Roman" panose="02020603050405020304" pitchFamily="18" charset="0"/>
                <a:cs typeface="Times New Roman" panose="02020603050405020304" pitchFamily="18" charset="0"/>
              </a:rPr>
              <a:t>Ư</a:t>
            </a:r>
            <a:r>
              <a:rPr lang="en-US" sz="6600" b="1">
                <a:solidFill>
                  <a:srgbClr val="FF0000"/>
                </a:solidFill>
                <a:latin typeface="Times New Roman" panose="02020603050405020304" pitchFamily="18" charset="0"/>
                <a:cs typeface="Times New Roman" panose="02020603050405020304" pitchFamily="18" charset="0"/>
              </a:rPr>
              <a:t>ỜNG ĐẠI HỌC CÔNG NGHIỆP HÀ NỘI</a:t>
            </a:r>
          </a:p>
        </p:txBody>
      </p:sp>
      <p:sp>
        <p:nvSpPr>
          <p:cNvPr id="32" name="TextBox 31"/>
          <p:cNvSpPr txBox="1"/>
          <p:nvPr/>
        </p:nvSpPr>
        <p:spPr>
          <a:xfrm>
            <a:off x="5599603" y="1774765"/>
            <a:ext cx="19076005" cy="1015663"/>
          </a:xfrm>
          <a:prstGeom prst="rect">
            <a:avLst/>
          </a:prstGeom>
          <a:noFill/>
        </p:spPr>
        <p:txBody>
          <a:bodyPr wrap="square" rtlCol="0">
            <a:spAutoFit/>
          </a:bodyPr>
          <a:lstStyle/>
          <a:p>
            <a:pPr algn="ctr"/>
            <a:r>
              <a:rPr lang="en-US" sz="6000" b="1">
                <a:solidFill>
                  <a:srgbClr val="0FABDA"/>
                </a:solidFill>
                <a:latin typeface="Times New Roman" panose="02020603050405020304" pitchFamily="18" charset="0"/>
                <a:cs typeface="Times New Roman" panose="02020603050405020304" pitchFamily="18" charset="0"/>
              </a:rPr>
              <a:t>KHOA CÔNG NGHỆ THÔNG TIN</a:t>
            </a:r>
          </a:p>
        </p:txBody>
      </p:sp>
      <p:sp>
        <p:nvSpPr>
          <p:cNvPr id="33" name="TextBox 32"/>
          <p:cNvSpPr txBox="1"/>
          <p:nvPr/>
        </p:nvSpPr>
        <p:spPr>
          <a:xfrm>
            <a:off x="8719662" y="3132486"/>
            <a:ext cx="12835881" cy="1107996"/>
          </a:xfrm>
          <a:prstGeom prst="rect">
            <a:avLst/>
          </a:prstGeom>
          <a:noFill/>
        </p:spPr>
        <p:txBody>
          <a:bodyPr wrap="square" rtlCol="0">
            <a:spAutoFit/>
          </a:bodyPr>
          <a:lstStyle/>
          <a:p>
            <a:pPr algn="ctr"/>
            <a:r>
              <a:rPr lang="en-US" sz="6600" b="1">
                <a:latin typeface="Times New Roman" panose="02020603050405020304" pitchFamily="18" charset="0"/>
                <a:cs typeface="Times New Roman" panose="02020603050405020304" pitchFamily="18" charset="0"/>
              </a:rPr>
              <a:t>ĐỒ ÁN TỐT NGHIỆP</a:t>
            </a:r>
          </a:p>
        </p:txBody>
      </p:sp>
      <p:sp>
        <p:nvSpPr>
          <p:cNvPr id="36" name="Rectangle: Rounded Corners 35"/>
          <p:cNvSpPr/>
          <p:nvPr/>
        </p:nvSpPr>
        <p:spPr>
          <a:xfrm>
            <a:off x="3705860" y="4497070"/>
            <a:ext cx="23135069" cy="1447165"/>
          </a:xfrm>
          <a:prstGeom prst="roundRect">
            <a:avLst/>
          </a:prstGeom>
          <a:solidFill>
            <a:srgbClr val="EFEF1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TextBox 36"/>
          <p:cNvSpPr txBox="1"/>
          <p:nvPr/>
        </p:nvSpPr>
        <p:spPr>
          <a:xfrm>
            <a:off x="3825354" y="4841661"/>
            <a:ext cx="23015575" cy="923330"/>
          </a:xfrm>
          <a:prstGeom prst="rect">
            <a:avLst/>
          </a:prstGeom>
          <a:noFill/>
        </p:spPr>
        <p:txBody>
          <a:bodyPr wrap="square" rtlCol="0">
            <a:spAutoFit/>
          </a:bodyPr>
          <a:lstStyle/>
          <a:p>
            <a:pPr algn="ctr"/>
            <a:r>
              <a:rPr lang="vi-VN" sz="5400" dirty="0">
                <a:latin typeface="Times New Roman" panose="02020603050405020304" pitchFamily="18" charset="0"/>
                <a:cs typeface="Times New Roman" panose="02020603050405020304" pitchFamily="18" charset="0"/>
              </a:rPr>
              <a:t>Xây dựng website bán đồ thể thao Dr Minh Sport có tích hợp thanh toán trực tuyến</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10154285" y="6202045"/>
            <a:ext cx="10648315" cy="3174365"/>
          </a:xfrm>
          <a:prstGeom prst="rect">
            <a:avLst/>
          </a:prstGeom>
          <a:noFill/>
        </p:spPr>
        <p:txBody>
          <a:bodyPr wrap="square" rtlCol="0">
            <a:noAutofit/>
          </a:bodyPr>
          <a:lstStyle/>
          <a:p>
            <a:r>
              <a:rPr lang="en-US" sz="4800" dirty="0">
                <a:latin typeface="Times New Roman" panose="02020603050405020304" pitchFamily="18" charset="0"/>
                <a:cs typeface="Times New Roman" panose="02020603050405020304" pitchFamily="18" charset="0"/>
              </a:rPr>
              <a:t>GVHD: </a:t>
            </a:r>
            <a:r>
              <a:rPr lang="en-US" sz="4800" dirty="0" err="1">
                <a:latin typeface="Times New Roman" panose="02020603050405020304" pitchFamily="18" charset="0"/>
                <a:cs typeface="Times New Roman" panose="02020603050405020304" pitchFamily="18" charset="0"/>
              </a:rPr>
              <a:t>TS.Nguyễn</a:t>
            </a:r>
            <a:r>
              <a:rPr lang="en-US" sz="4800" dirty="0">
                <a:latin typeface="Times New Roman" panose="02020603050405020304" pitchFamily="18" charset="0"/>
                <a:cs typeface="Times New Roman" panose="02020603050405020304" pitchFamily="18" charset="0"/>
              </a:rPr>
              <a:t> Văn </a:t>
            </a:r>
            <a:r>
              <a:rPr lang="en-US" sz="4800" dirty="0" err="1">
                <a:latin typeface="Times New Roman" panose="02020603050405020304" pitchFamily="18" charset="0"/>
                <a:cs typeface="Times New Roman" panose="02020603050405020304" pitchFamily="18" charset="0"/>
              </a:rPr>
              <a:t>Tỉnh</a:t>
            </a:r>
            <a:endParaRPr lang="en-US" sz="4800" dirty="0">
              <a:latin typeface="Times New Roman" panose="02020603050405020304" pitchFamily="18" charset="0"/>
              <a:cs typeface="Times New Roman" panose="02020603050405020304" pitchFamily="18" charset="0"/>
            </a:endParaRPr>
          </a:p>
          <a:p>
            <a:r>
              <a:rPr lang="vi-VN" sz="4800" dirty="0">
                <a:latin typeface="Times New Roman" panose="02020603050405020304" pitchFamily="18" charset="0"/>
                <a:cs typeface="Times New Roman" panose="02020603050405020304" pitchFamily="18" charset="0"/>
              </a:rPr>
              <a:t>Lớp: </a:t>
            </a:r>
            <a:r>
              <a:rPr lang="en-US" sz="4800" dirty="0">
                <a:latin typeface="Times New Roman" panose="02020603050405020304" pitchFamily="18" charset="0"/>
                <a:cs typeface="Times New Roman" panose="02020603050405020304" pitchFamily="18" charset="0"/>
              </a:rPr>
              <a:t>CNTT04</a:t>
            </a:r>
            <a:r>
              <a:rPr lang="vi-VN" sz="4800" dirty="0">
                <a:latin typeface="Times New Roman" panose="02020603050405020304" pitchFamily="18" charset="0"/>
                <a:cs typeface="Times New Roman" panose="02020603050405020304" pitchFamily="18" charset="0"/>
              </a:rPr>
              <a:t>, Khóa</a:t>
            </a:r>
            <a:r>
              <a:rPr lang="en-US" altLang="vi-VN" sz="4800" dirty="0">
                <a:latin typeface="Times New Roman" panose="02020603050405020304" pitchFamily="18" charset="0"/>
                <a:cs typeface="Times New Roman" panose="02020603050405020304" pitchFamily="18" charset="0"/>
              </a:rPr>
              <a:t>: K15</a:t>
            </a:r>
          </a:p>
          <a:p>
            <a:r>
              <a:rPr lang="en-US" sz="4800" dirty="0">
                <a:latin typeface="Times New Roman" panose="02020603050405020304" pitchFamily="18" charset="0"/>
                <a:cs typeface="Times New Roman" panose="02020603050405020304" pitchFamily="18" charset="0"/>
              </a:rPr>
              <a:t>Sinh </a:t>
            </a:r>
            <a:r>
              <a:rPr lang="en-US" sz="4800" dirty="0" err="1">
                <a:latin typeface="Times New Roman" panose="02020603050405020304" pitchFamily="18" charset="0"/>
                <a:cs typeface="Times New Roman" panose="02020603050405020304" pitchFamily="18" charset="0"/>
              </a:rPr>
              <a:t>viên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thực</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hiện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Nguyễn</a:t>
            </a:r>
            <a:r>
              <a:rPr lang="en-US" sz="4800" dirty="0">
                <a:latin typeface="Times New Roman" panose="02020603050405020304" pitchFamily="18" charset="0"/>
                <a:cs typeface="Times New Roman" panose="02020603050405020304" pitchFamily="18" charset="0"/>
              </a:rPr>
              <a:t> Văn </a:t>
            </a:r>
            <a:r>
              <a:rPr lang="en-US" sz="4800" dirty="0" err="1">
                <a:latin typeface="Times New Roman" panose="02020603050405020304" pitchFamily="18" charset="0"/>
                <a:cs typeface="Times New Roman" panose="02020603050405020304" pitchFamily="18" charset="0"/>
              </a:rPr>
              <a:t>Hùng</a:t>
            </a:r>
            <a:endParaRPr lang="en-US" sz="4800" dirty="0">
              <a:latin typeface="Times New Roman" panose="02020603050405020304" pitchFamily="18" charset="0"/>
              <a:cs typeface="Times New Roman" panose="02020603050405020304" pitchFamily="18" charset="0"/>
            </a:endParaRPr>
          </a:p>
          <a:p>
            <a:r>
              <a:rPr lang="vi-VN" sz="4800" dirty="0">
                <a:latin typeface="Times New Roman" panose="02020603050405020304" pitchFamily="18" charset="0"/>
                <a:cs typeface="Times New Roman" panose="02020603050405020304" pitchFamily="18" charset="0"/>
              </a:rPr>
              <a:t>Mã sinh viên: </a:t>
            </a:r>
            <a:r>
              <a:rPr lang="en-US" altLang="vi-VN" sz="4800" dirty="0">
                <a:latin typeface="Times New Roman" panose="02020603050405020304" pitchFamily="18" charset="0"/>
                <a:cs typeface="Times New Roman" panose="02020603050405020304" pitchFamily="18" charset="0"/>
              </a:rPr>
              <a:t>2020604863</a:t>
            </a:r>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13236127" y="10162295"/>
            <a:ext cx="3802948" cy="830997"/>
          </a:xfrm>
          <a:prstGeom prst="rect">
            <a:avLst/>
          </a:prstGeom>
          <a:noFill/>
        </p:spPr>
        <p:txBody>
          <a:bodyPr wrap="square" rtlCol="0">
            <a:spAutoFit/>
          </a:bodyPr>
          <a:lstStyle/>
          <a:p>
            <a:pPr algn="ctr"/>
            <a:r>
              <a:rPr lang="en-US" sz="4800" b="1">
                <a:latin typeface="Times New Roman" panose="02020603050405020304" pitchFamily="18" charset="0"/>
                <a:cs typeface="Times New Roman" panose="02020603050405020304" pitchFamily="18" charset="0"/>
              </a:rPr>
              <a:t>GIỚI THIỆU</a:t>
            </a:r>
          </a:p>
        </p:txBody>
      </p:sp>
      <p:sp>
        <p:nvSpPr>
          <p:cNvPr id="40" name="TextBox 39"/>
          <p:cNvSpPr txBox="1"/>
          <p:nvPr/>
        </p:nvSpPr>
        <p:spPr>
          <a:xfrm>
            <a:off x="1204913" y="10862450"/>
            <a:ext cx="27865387" cy="5632311"/>
          </a:xfrm>
          <a:prstGeom prst="rect">
            <a:avLst/>
          </a:prstGeom>
          <a:noFill/>
        </p:spPr>
        <p:txBody>
          <a:bodyPr wrap="square" rtlCol="0">
            <a:spAutoFit/>
          </a:bodyPr>
          <a:lstStyle/>
          <a:p>
            <a:pPr algn="just"/>
            <a:r>
              <a:rPr lang="vi-VN" sz="4000" dirty="0">
                <a:latin typeface="Times New Roman" panose="02020603050405020304" pitchFamily="18" charset="0"/>
                <a:cs typeface="Times New Roman" panose="02020603050405020304" pitchFamily="18" charset="0"/>
              </a:rPr>
              <a:t>Dự án ”Xây dựng website bán đồ thể thao Dr Minh Sport có tích hợp thanh toán trực tuyến"  là một nền tảng trực tuyến được xây dựng với mục đích cung cấp các sản phẩm thể thao cho mọi người, mang lại trải nghiệm mua sắm tiện lợi cho khách hàng. Việc phát triển một trang web thương mại không chỉ đáp ứng nhu cầu của khách hàng mà còn giúp mở rộng tầm nhìn kinh doanh của doanh nghiệp. Trang web được thiết kế đơn giản, trực quan, dễ sử dụng với các chức năng cơ bản như tìm kiếm, xem sản phẩm, đánh giá sản phẩm, đặt mua và quản lý đơn hàng. Điều này giúp khách hàng lựa chọn sản phẩm một cách thuận tiện, tiết kiệm thời gian và công sức. Bên cạnh đó, trang web còn tích hợp những tính năng quản trị hữu ích giúp chủ cửa hàng vận hành hoạt động kinh doanh trực tuyến hiệu quả hơn. Mặc dù không phải là ý tưởng mới, nhưng việc xây dựng trang web bán hàng vẫn đóng vai trò quan trọng trong ngành kinh doanh đồ thể thao nói chung và người chơi thể thao nói riêng, đặc biệt là trong bối cảnh thị trường thương mại điện tử bùng nổ như hiện nay.</a:t>
            </a:r>
            <a:endParaRPr lang="en-US" sz="4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959343" y="17435199"/>
            <a:ext cx="5619686" cy="830997"/>
          </a:xfrm>
          <a:prstGeom prst="rect">
            <a:avLst/>
          </a:prstGeom>
          <a:noFill/>
        </p:spPr>
        <p:txBody>
          <a:bodyPr wrap="square" rtlCol="0">
            <a:spAutoFit/>
          </a:bodyPr>
          <a:lstStyle/>
          <a:p>
            <a:pPr algn="ctr"/>
            <a:r>
              <a:rPr lang="en-US" sz="4800" b="1">
                <a:latin typeface="Times New Roman" panose="02020603050405020304" pitchFamily="18" charset="0"/>
                <a:cs typeface="Times New Roman" panose="02020603050405020304" pitchFamily="18" charset="0"/>
              </a:rPr>
              <a:t>MỤC TIÊU ĐỀ TÀI</a:t>
            </a:r>
          </a:p>
        </p:txBody>
      </p:sp>
      <p:sp>
        <p:nvSpPr>
          <p:cNvPr id="26" name="TextBox 25"/>
          <p:cNvSpPr txBox="1"/>
          <p:nvPr/>
        </p:nvSpPr>
        <p:spPr>
          <a:xfrm>
            <a:off x="1278207" y="18143987"/>
            <a:ext cx="13130519" cy="6247864"/>
          </a:xfrm>
          <a:prstGeom prst="rect">
            <a:avLst/>
          </a:prstGeom>
          <a:noFill/>
        </p:spPr>
        <p:txBody>
          <a:bodyPr wrap="square" rtlCol="0">
            <a:spAutoFit/>
          </a:bodyPr>
          <a:lstStyle/>
          <a:p>
            <a:pPr algn="just"/>
            <a:r>
              <a:rPr lang="vi-VN" sz="4000" dirty="0">
                <a:latin typeface="Times New Roman" panose="02020603050405020304" pitchFamily="18" charset="0"/>
                <a:cs typeface="Times New Roman" panose="02020603050405020304" pitchFamily="18" charset="0"/>
              </a:rPr>
              <a:t>- Xây dựng website bán đồ thể thao Dr Minh Sport có tích hợp thanh toán trực tuyến</a:t>
            </a:r>
            <a:r>
              <a:rPr lang="en-US" altLang="vi-VN" sz="4000" dirty="0">
                <a:latin typeface="Times New Roman" panose="02020603050405020304" pitchFamily="18" charset="0"/>
                <a:cs typeface="Times New Roman" panose="02020603050405020304" pitchFamily="18" charset="0"/>
              </a:rPr>
              <a:t>.</a:t>
            </a:r>
            <a:endParaRPr lang="vi-VN" sz="4000" dirty="0">
              <a:latin typeface="Times New Roman" panose="02020603050405020304" pitchFamily="18" charset="0"/>
              <a:cs typeface="Times New Roman" panose="02020603050405020304" pitchFamily="18" charset="0"/>
            </a:endParaRPr>
          </a:p>
          <a:p>
            <a:pPr algn="just"/>
            <a:r>
              <a:rPr lang="vi-VN" sz="4000" dirty="0">
                <a:latin typeface="Times New Roman" panose="02020603050405020304" pitchFamily="18" charset="0"/>
                <a:cs typeface="Times New Roman" panose="02020603050405020304" pitchFamily="18" charset="0"/>
              </a:rPr>
              <a:t>-	</a:t>
            </a:r>
            <a:r>
              <a:rPr lang="vi-VN" altLang="vi-VN" sz="4000" dirty="0">
                <a:latin typeface="Times New Roman" panose="02020603050405020304" pitchFamily="18" charset="0"/>
                <a:cs typeface="Times New Roman" panose="02020603050405020304" pitchFamily="18" charset="0"/>
              </a:rPr>
              <a:t>Tối ưu hóa quản lý cửa hàng, giảm thiểu thời gian và chi phí </a:t>
            </a:r>
            <a:r>
              <a:rPr lang="en-US" altLang="vi-VN" sz="4000" dirty="0">
                <a:latin typeface="Times New Roman" panose="02020603050405020304" pitchFamily="18" charset="0"/>
                <a:cs typeface="Times New Roman" panose="02020603050405020304" pitchFamily="18" charset="0"/>
              </a:rPr>
              <a:t>	</a:t>
            </a:r>
            <a:r>
              <a:rPr lang="vi-VN" altLang="vi-VN" sz="4000" dirty="0">
                <a:latin typeface="Times New Roman" panose="02020603050405020304" pitchFamily="18" charset="0"/>
                <a:cs typeface="Times New Roman" panose="02020603050405020304" pitchFamily="18" charset="0"/>
              </a:rPr>
              <a:t>cho khách hàng.</a:t>
            </a:r>
          </a:p>
          <a:p>
            <a:pPr algn="just"/>
            <a:r>
              <a:rPr lang="en-US" altLang="vi-VN" sz="4000" dirty="0">
                <a:latin typeface="Times New Roman" panose="02020603050405020304" pitchFamily="18" charset="0"/>
                <a:cs typeface="Times New Roman" panose="02020603050405020304" pitchFamily="18" charset="0"/>
              </a:rPr>
              <a:t>-	</a:t>
            </a:r>
            <a:r>
              <a:rPr lang="vi-VN" altLang="vi-VN" sz="4000" dirty="0">
                <a:latin typeface="Times New Roman" panose="02020603050405020304" pitchFamily="18" charset="0"/>
                <a:cs typeface="Times New Roman" panose="02020603050405020304" pitchFamily="18" charset="0"/>
              </a:rPr>
              <a:t>Giao diện đơn giản, dễ nhìn, dễ sử dụng</a:t>
            </a:r>
          </a:p>
          <a:p>
            <a:pPr algn="just"/>
            <a:r>
              <a:rPr lang="en-US" altLang="vi-VN" sz="4000" dirty="0">
                <a:latin typeface="Times New Roman" panose="02020603050405020304" pitchFamily="18" charset="0"/>
                <a:cs typeface="Times New Roman" panose="02020603050405020304" pitchFamily="18" charset="0"/>
              </a:rPr>
              <a:t>-	</a:t>
            </a:r>
            <a:r>
              <a:rPr lang="vi-VN" altLang="vi-VN" sz="4000" dirty="0">
                <a:latin typeface="Times New Roman" panose="02020603050405020304" pitchFamily="18" charset="0"/>
                <a:cs typeface="Times New Roman" panose="02020603050405020304" pitchFamily="18" charset="0"/>
              </a:rPr>
              <a:t>Cung cấp các tính năng cơ bản như tìm kiếm, xem các sản phẩm, thực hiện mua hàng, thanh toán trực tuyến, hủy đơn hàng </a:t>
            </a:r>
            <a:r>
              <a:rPr lang="en-US" altLang="vi-VN" sz="4000" dirty="0">
                <a:latin typeface="Times New Roman" panose="02020603050405020304" pitchFamily="18" charset="0"/>
                <a:cs typeface="Times New Roman" panose="02020603050405020304" pitchFamily="18" charset="0"/>
              </a:rPr>
              <a:t>	</a:t>
            </a:r>
            <a:r>
              <a:rPr lang="vi-VN" altLang="vi-VN" sz="4000" dirty="0">
                <a:latin typeface="Times New Roman" panose="02020603050405020304" pitchFamily="18" charset="0"/>
                <a:cs typeface="Times New Roman" panose="02020603050405020304" pitchFamily="18" charset="0"/>
              </a:rPr>
              <a:t>cho người dùng.</a:t>
            </a:r>
          </a:p>
          <a:p>
            <a:pPr algn="just"/>
            <a:r>
              <a:rPr lang="en-US" altLang="vi-VN" sz="4000" dirty="0">
                <a:latin typeface="Times New Roman" panose="02020603050405020304" pitchFamily="18" charset="0"/>
                <a:cs typeface="Times New Roman" panose="02020603050405020304" pitchFamily="18" charset="0"/>
              </a:rPr>
              <a:t>-	</a:t>
            </a:r>
            <a:r>
              <a:rPr lang="vi-VN" altLang="vi-VN" sz="4000" dirty="0">
                <a:latin typeface="Times New Roman" panose="02020603050405020304" pitchFamily="18" charset="0"/>
                <a:cs typeface="Times New Roman" panose="02020603050405020304" pitchFamily="18" charset="0"/>
              </a:rPr>
              <a:t>Đa dạng các công cụ quản lý sản phẩm, tin tức, đơn hàng và </a:t>
            </a:r>
            <a:r>
              <a:rPr lang="en-US" altLang="vi-VN" sz="4000" dirty="0">
                <a:latin typeface="Times New Roman" panose="02020603050405020304" pitchFamily="18" charset="0"/>
                <a:cs typeface="Times New Roman" panose="02020603050405020304" pitchFamily="18" charset="0"/>
              </a:rPr>
              <a:t>	</a:t>
            </a:r>
            <a:r>
              <a:rPr lang="vi-VN" altLang="vi-VN" sz="4000" dirty="0">
                <a:latin typeface="Times New Roman" panose="02020603050405020304" pitchFamily="18" charset="0"/>
                <a:cs typeface="Times New Roman" panose="02020603050405020304" pitchFamily="18" charset="0"/>
              </a:rPr>
              <a:t>xem báo cáo thống kê cho người quản trị.</a:t>
            </a:r>
            <a:endParaRPr lang="en-US" sz="40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6994453" y="17392958"/>
            <a:ext cx="11061291" cy="829945"/>
          </a:xfrm>
          <a:prstGeom prst="rect">
            <a:avLst/>
          </a:prstGeom>
          <a:noFill/>
        </p:spPr>
        <p:txBody>
          <a:bodyPr wrap="square" rtlCol="0">
            <a:spAutoFit/>
          </a:bodyPr>
          <a:lstStyle/>
          <a:p>
            <a:pPr algn="ctr"/>
            <a:r>
              <a:rPr lang="en-US" sz="4800" b="1">
                <a:latin typeface="Times New Roman" panose="02020603050405020304" pitchFamily="18" charset="0"/>
                <a:cs typeface="Times New Roman" panose="02020603050405020304" pitchFamily="18" charset="0"/>
              </a:rPr>
              <a:t>KẾT QUẢ ĐẠT ĐƯỢC</a:t>
            </a:r>
          </a:p>
        </p:txBody>
      </p:sp>
      <p:sp>
        <p:nvSpPr>
          <p:cNvPr id="87" name="TextBox 86"/>
          <p:cNvSpPr txBox="1"/>
          <p:nvPr/>
        </p:nvSpPr>
        <p:spPr>
          <a:xfrm>
            <a:off x="9625768" y="35204051"/>
            <a:ext cx="10918386" cy="829945"/>
          </a:xfrm>
          <a:prstGeom prst="rect">
            <a:avLst/>
          </a:prstGeom>
          <a:noFill/>
        </p:spPr>
        <p:txBody>
          <a:bodyPr wrap="square" rtlCol="0">
            <a:spAutoFit/>
          </a:bodyPr>
          <a:lstStyle/>
          <a:p>
            <a:pPr algn="ctr"/>
            <a:r>
              <a:rPr lang="en-US" sz="4800" b="1">
                <a:latin typeface="Times New Roman" panose="02020603050405020304" pitchFamily="18" charset="0"/>
                <a:cs typeface="Times New Roman" panose="02020603050405020304" pitchFamily="18" charset="0"/>
              </a:rPr>
              <a:t>KẾT LUẬN</a:t>
            </a:r>
          </a:p>
        </p:txBody>
      </p:sp>
      <p:sp>
        <p:nvSpPr>
          <p:cNvPr id="89" name="TextBox 88"/>
          <p:cNvSpPr txBox="1"/>
          <p:nvPr/>
        </p:nvSpPr>
        <p:spPr>
          <a:xfrm>
            <a:off x="19541491" y="35839806"/>
            <a:ext cx="6257202" cy="707886"/>
          </a:xfrm>
          <a:prstGeom prst="rect">
            <a:avLst/>
          </a:prstGeom>
          <a:noFill/>
        </p:spPr>
        <p:txBody>
          <a:bodyPr wrap="square" rtlCol="0">
            <a:spAutoFit/>
          </a:bodyPr>
          <a:lstStyle/>
          <a:p>
            <a:pPr algn="ctr"/>
            <a:r>
              <a:rPr lang="en-US" sz="4000" b="1">
                <a:latin typeface="Times New Roman" panose="02020603050405020304" pitchFamily="18" charset="0"/>
                <a:cs typeface="Times New Roman" panose="02020603050405020304" pitchFamily="18" charset="0"/>
              </a:rPr>
              <a:t>H</a:t>
            </a:r>
            <a:r>
              <a:rPr lang="vi-VN" sz="4000" b="1">
                <a:latin typeface="Times New Roman" panose="02020603050405020304" pitchFamily="18" charset="0"/>
                <a:cs typeface="Times New Roman" panose="02020603050405020304" pitchFamily="18" charset="0"/>
              </a:rPr>
              <a:t>ư</a:t>
            </a:r>
            <a:r>
              <a:rPr lang="en-US" sz="4000" b="1">
                <a:latin typeface="Times New Roman" panose="02020603050405020304" pitchFamily="18" charset="0"/>
                <a:cs typeface="Times New Roman" panose="02020603050405020304" pitchFamily="18" charset="0"/>
              </a:rPr>
              <a:t>ớng phát triển t</a:t>
            </a:r>
            <a:r>
              <a:rPr lang="vi-VN" sz="4000" b="1">
                <a:latin typeface="Times New Roman" panose="02020603050405020304" pitchFamily="18" charset="0"/>
                <a:cs typeface="Times New Roman" panose="02020603050405020304" pitchFamily="18" charset="0"/>
              </a:rPr>
              <a:t>ư</a:t>
            </a:r>
            <a:r>
              <a:rPr lang="en-US" sz="4000" b="1">
                <a:latin typeface="Times New Roman" panose="02020603050405020304" pitchFamily="18" charset="0"/>
                <a:cs typeface="Times New Roman" panose="02020603050405020304" pitchFamily="18" charset="0"/>
              </a:rPr>
              <a:t>ơng lai:</a:t>
            </a:r>
          </a:p>
        </p:txBody>
      </p:sp>
      <p:sp>
        <p:nvSpPr>
          <p:cNvPr id="90" name="TextBox 89"/>
          <p:cNvSpPr txBox="1"/>
          <p:nvPr/>
        </p:nvSpPr>
        <p:spPr>
          <a:xfrm>
            <a:off x="4793094" y="35844559"/>
            <a:ext cx="5800814" cy="707886"/>
          </a:xfrm>
          <a:prstGeom prst="rect">
            <a:avLst/>
          </a:prstGeom>
          <a:noFill/>
        </p:spPr>
        <p:txBody>
          <a:bodyPr wrap="square" rtlCol="0">
            <a:spAutoFit/>
          </a:bodyPr>
          <a:lstStyle/>
          <a:p>
            <a:pPr algn="ctr"/>
            <a:r>
              <a:rPr lang="en-US" sz="4000" b="1">
                <a:latin typeface="Times New Roman" panose="02020603050405020304" pitchFamily="18" charset="0"/>
                <a:cs typeface="Times New Roman" panose="02020603050405020304" pitchFamily="18" charset="0"/>
              </a:rPr>
              <a:t>Công việc đã làm đ</a:t>
            </a:r>
            <a:r>
              <a:rPr lang="vi-VN" sz="4000" b="1">
                <a:latin typeface="Times New Roman" panose="02020603050405020304" pitchFamily="18" charset="0"/>
                <a:cs typeface="Times New Roman" panose="02020603050405020304" pitchFamily="18" charset="0"/>
              </a:rPr>
              <a:t>ư</a:t>
            </a:r>
            <a:r>
              <a:rPr lang="en-US" sz="4000" b="1">
                <a:latin typeface="Times New Roman" panose="02020603050405020304" pitchFamily="18" charset="0"/>
                <a:cs typeface="Times New Roman" panose="02020603050405020304" pitchFamily="18" charset="0"/>
              </a:rPr>
              <a:t>ợc:</a:t>
            </a:r>
          </a:p>
        </p:txBody>
      </p:sp>
      <p:sp>
        <p:nvSpPr>
          <p:cNvPr id="91" name="TextBox 90"/>
          <p:cNvSpPr txBox="1"/>
          <p:nvPr/>
        </p:nvSpPr>
        <p:spPr>
          <a:xfrm>
            <a:off x="1238909" y="36656187"/>
            <a:ext cx="13130519" cy="706755"/>
          </a:xfrm>
          <a:prstGeom prst="rect">
            <a:avLst/>
          </a:prstGeom>
          <a:noFill/>
        </p:spPr>
        <p:txBody>
          <a:bodyPr wrap="square" rtlCol="0">
            <a:spAutoFit/>
          </a:bodyPr>
          <a:lstStyle/>
          <a:p>
            <a:pPr algn="just"/>
            <a:endParaRPr lang="en-US" sz="4000">
              <a:latin typeface="Times New Roman" panose="02020603050405020304" pitchFamily="18" charset="0"/>
              <a:cs typeface="Times New Roman" panose="02020603050405020304" pitchFamily="18" charset="0"/>
            </a:endParaRPr>
          </a:p>
        </p:txBody>
      </p:sp>
      <p:sp>
        <p:nvSpPr>
          <p:cNvPr id="92" name="TextBox 91"/>
          <p:cNvSpPr txBox="1"/>
          <p:nvPr/>
        </p:nvSpPr>
        <p:spPr>
          <a:xfrm>
            <a:off x="15755263" y="36654956"/>
            <a:ext cx="13130519" cy="3785652"/>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	</a:t>
            </a:r>
            <a:r>
              <a:rPr lang="vi-VN" sz="4000" dirty="0">
                <a:latin typeface="Times New Roman" panose="02020603050405020304" pitchFamily="18" charset="0"/>
                <a:cs typeface="Times New Roman" panose="02020603050405020304" pitchFamily="18" charset="0"/>
              </a:rPr>
              <a:t>Tối ưu mã nguồn để website hoạt động mượt mà hơn và giảm dung lượng.</a:t>
            </a:r>
          </a:p>
          <a:p>
            <a:pPr algn="just"/>
            <a:r>
              <a:rPr lang="en-US" sz="4000" dirty="0">
                <a:latin typeface="Times New Roman" panose="02020603050405020304" pitchFamily="18" charset="0"/>
                <a:cs typeface="Times New Roman" panose="02020603050405020304" pitchFamily="18" charset="0"/>
              </a:rPr>
              <a:t>-	</a:t>
            </a:r>
            <a:r>
              <a:rPr lang="vi-VN" sz="4000" dirty="0">
                <a:latin typeface="Times New Roman" panose="02020603050405020304" pitchFamily="18" charset="0"/>
                <a:cs typeface="Times New Roman" panose="02020603050405020304" pitchFamily="18" charset="0"/>
              </a:rPr>
              <a:t>Mở rộng các tính năng mới và sửa chữa các lỗi hiện có.</a:t>
            </a:r>
          </a:p>
          <a:p>
            <a:pPr algn="just"/>
            <a:r>
              <a:rPr lang="en-US" sz="4000" dirty="0">
                <a:latin typeface="Times New Roman" panose="02020603050405020304" pitchFamily="18" charset="0"/>
                <a:cs typeface="Times New Roman" panose="02020603050405020304" pitchFamily="18" charset="0"/>
              </a:rPr>
              <a:t>-	</a:t>
            </a:r>
            <a:r>
              <a:rPr lang="vi-VN" sz="4000" dirty="0">
                <a:latin typeface="Times New Roman" panose="02020603050405020304" pitchFamily="18" charset="0"/>
                <a:cs typeface="Times New Roman" panose="02020603050405020304" pitchFamily="18" charset="0"/>
              </a:rPr>
              <a:t>Nâng cao giao diện để tăng tốc độ tiếp cận người dùng.</a:t>
            </a:r>
          </a:p>
          <a:p>
            <a:pPr algn="just"/>
            <a:r>
              <a:rPr lang="en-US" sz="4000" dirty="0">
                <a:latin typeface="Times New Roman" panose="02020603050405020304" pitchFamily="18" charset="0"/>
                <a:cs typeface="Times New Roman" panose="02020603050405020304" pitchFamily="18" charset="0"/>
              </a:rPr>
              <a:t>-	</a:t>
            </a:r>
            <a:r>
              <a:rPr lang="vi-VN" sz="4000" dirty="0">
                <a:latin typeface="Times New Roman" panose="02020603050405020304" pitchFamily="18" charset="0"/>
                <a:cs typeface="Times New Roman" panose="02020603050405020304" pitchFamily="18" charset="0"/>
              </a:rPr>
              <a:t>Xây dựng chức năng trao đổi trực tiếp với khách hàng bằng chatBox AI..</a:t>
            </a:r>
          </a:p>
        </p:txBody>
      </p:sp>
      <p:sp>
        <p:nvSpPr>
          <p:cNvPr id="2" name="Text Box 1"/>
          <p:cNvSpPr txBox="1"/>
          <p:nvPr/>
        </p:nvSpPr>
        <p:spPr>
          <a:xfrm>
            <a:off x="16764000" y="18265775"/>
            <a:ext cx="11767820" cy="5146500"/>
          </a:xfrm>
          <a:prstGeom prst="rect">
            <a:avLst/>
          </a:prstGeom>
          <a:noFill/>
        </p:spPr>
        <p:txBody>
          <a:bodyPr wrap="square" rtlCol="0">
            <a:noAutofit/>
          </a:bodyPr>
          <a:lstStyle/>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Hoàn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thành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chức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năng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phía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người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dùng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tìm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kiếm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xem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phẩm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mua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hàng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lý</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hàng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đặt</a:t>
            </a:r>
            <a:r>
              <a:rPr lang="en-US" sz="4000" dirty="0">
                <a:latin typeface="Times New Roman" panose="02020603050405020304" pitchFamily="18" charset="0"/>
                <a:cs typeface="Times New Roman" panose="02020603050405020304" pitchFamily="18" charset="0"/>
              </a:rPr>
              <a:t>.</a:t>
            </a:r>
          </a:p>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Hoàn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thành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chức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năng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phía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trị</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lý</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phẩm</a:t>
            </a:r>
            <a:r>
              <a:rPr lang="en-US" sz="4000" dirty="0">
                <a:latin typeface="Times New Roman" panose="02020603050405020304" pitchFamily="18" charset="0"/>
                <a:cs typeface="Times New Roman" panose="02020603050405020304" pitchFamily="18" charset="0"/>
              </a:rPr>
              <a:t>, tin </a:t>
            </a:r>
            <a:r>
              <a:rPr lang="en-US" sz="4000" dirty="0" err="1">
                <a:latin typeface="Times New Roman" panose="02020603050405020304" pitchFamily="18" charset="0"/>
                <a:cs typeface="Times New Roman" panose="02020603050405020304" pitchFamily="18" charset="0"/>
              </a:rPr>
              <a:t>tức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lý</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hàng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xem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thống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kê</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doanh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a:t>
            </a:r>
            <a:r>
              <a:rPr lang="en-US" sz="4000" dirty="0">
                <a:latin typeface="Times New Roman" panose="02020603050405020304" pitchFamily="18" charset="0"/>
                <a:cs typeface="Times New Roman" panose="02020603050405020304" pitchFamily="18" charset="0"/>
              </a:rPr>
              <a:t>.</a:t>
            </a:r>
          </a:p>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Giao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diện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thân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thiện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với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người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dùng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chức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năng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thanh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toán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theo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hình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thức</a:t>
            </a:r>
            <a:r>
              <a:rPr lang="en-US" sz="4000" dirty="0">
                <a:latin typeface="Times New Roman" panose="02020603050405020304" pitchFamily="18" charset="0"/>
                <a:cs typeface="Times New Roman" panose="02020603050405020304" pitchFamily="18" charset="0"/>
              </a:rPr>
              <a:t>.</a:t>
            </a:r>
          </a:p>
        </p:txBody>
      </p:sp>
      <p:sp>
        <p:nvSpPr>
          <p:cNvPr id="28" name="Text Box 27"/>
          <p:cNvSpPr txBox="1"/>
          <p:nvPr/>
        </p:nvSpPr>
        <p:spPr>
          <a:xfrm>
            <a:off x="1414780" y="36654740"/>
            <a:ext cx="12404090" cy="3166110"/>
          </a:xfrm>
          <a:prstGeom prst="rect">
            <a:avLst/>
          </a:prstGeom>
          <a:noFill/>
        </p:spPr>
        <p:txBody>
          <a:bodyPr wrap="square" rtlCol="0">
            <a:noAutofit/>
          </a:bodyPr>
          <a:lstStyle/>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được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ngôn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ngữ</a:t>
            </a:r>
            <a:r>
              <a:rPr lang="en-US" sz="4000" dirty="0">
                <a:latin typeface="Times New Roman" panose="02020603050405020304" pitchFamily="18" charset="0"/>
                <a:cs typeface="Times New Roman" panose="02020603050405020304" pitchFamily="18" charset="0"/>
              </a:rPr>
              <a:t> Java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nắm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được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kiến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thức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về</a:t>
            </a:r>
            <a:r>
              <a:rPr lang="en-US" sz="4000" dirty="0">
                <a:latin typeface="Times New Roman" panose="02020603050405020304" pitchFamily="18" charset="0"/>
                <a:cs typeface="Times New Roman" panose="02020603050405020304" pitchFamily="18" charset="0"/>
              </a:rPr>
              <a:t> Framework Spring Boot</a:t>
            </a:r>
          </a:p>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được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câu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lệnh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MySQL</a:t>
            </a:r>
          </a:p>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Nắm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bắt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được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chức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năng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một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trang</a:t>
            </a:r>
            <a:r>
              <a:rPr lang="en-US" sz="4000" dirty="0">
                <a:latin typeface="Times New Roman" panose="02020603050405020304" pitchFamily="18" charset="0"/>
                <a:cs typeface="Times New Roman" panose="02020603050405020304" pitchFamily="18" charset="0"/>
              </a:rPr>
              <a:t> web 	</a:t>
            </a:r>
            <a:r>
              <a:rPr lang="en-US" sz="4000" dirty="0" err="1">
                <a:latin typeface="Times New Roman" panose="02020603050405020304" pitchFamily="18" charset="0"/>
                <a:cs typeface="Times New Roman" panose="02020603050405020304" pitchFamily="18" charset="0"/>
              </a:rPr>
              <a:t>cần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thức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một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trang</a:t>
            </a:r>
            <a:r>
              <a:rPr lang="en-US" sz="4000" dirty="0">
                <a:latin typeface="Times New Roman" panose="02020603050405020304" pitchFamily="18" charset="0"/>
                <a:cs typeface="Times New Roman" panose="02020603050405020304" pitchFamily="18" charset="0"/>
              </a:rPr>
              <a:t> web </a:t>
            </a:r>
            <a:r>
              <a:rPr lang="en-US" sz="4000" dirty="0" err="1">
                <a:latin typeface="Times New Roman" panose="02020603050405020304" pitchFamily="18" charset="0"/>
                <a:cs typeface="Times New Roman" panose="02020603050405020304" pitchFamily="18" charset="0"/>
              </a:rPr>
              <a:t>hoạt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80ACE551-EC9D-37CA-04FE-F2BD3EB4F1D9}"/>
              </a:ext>
            </a:extLst>
          </p:cNvPr>
          <p:cNvPicPr>
            <a:picLocks noChangeAspect="1"/>
          </p:cNvPicPr>
          <p:nvPr/>
        </p:nvPicPr>
        <p:blipFill>
          <a:blip r:embed="rId3" cstate="print">
            <a:extLst>
              <a:ext uri="{28A0092B-C50C-407E-A947-70E740481C1C}">
                <a14:useLocalDpi xmlns:a14="http://schemas.microsoft.com/office/drawing/2010/main" val="0"/>
              </a:ext>
            </a:extLst>
          </a:blip>
          <a:srcRect t="1254" b="1254"/>
          <a:stretch>
            <a:fillRect/>
          </a:stretch>
        </p:blipFill>
        <p:spPr bwMode="auto">
          <a:xfrm>
            <a:off x="965704" y="25854519"/>
            <a:ext cx="5846445" cy="280987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216F051-4356-DF6B-8B95-589279755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48761" y="25921592"/>
            <a:ext cx="5469890" cy="2853055"/>
          </a:xfrm>
          <a:prstGeom prst="rect">
            <a:avLst/>
          </a:prstGeom>
        </p:spPr>
      </p:pic>
      <p:pic>
        <p:nvPicPr>
          <p:cNvPr id="7" name="Picture 6">
            <a:extLst>
              <a:ext uri="{FF2B5EF4-FFF2-40B4-BE49-F238E27FC236}">
                <a16:creationId xmlns:a16="http://schemas.microsoft.com/office/drawing/2014/main" id="{4478D882-CBFC-A056-C67A-8506D77D69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05676" y="25921592"/>
            <a:ext cx="5366385" cy="2848610"/>
          </a:xfrm>
          <a:prstGeom prst="rect">
            <a:avLst/>
          </a:prstGeom>
        </p:spPr>
      </p:pic>
      <p:pic>
        <p:nvPicPr>
          <p:cNvPr id="8" name="Picture 7">
            <a:extLst>
              <a:ext uri="{FF2B5EF4-FFF2-40B4-BE49-F238E27FC236}">
                <a16:creationId xmlns:a16="http://schemas.microsoft.com/office/drawing/2014/main" id="{1FBA56AD-C70C-705D-A0BE-FB260E2A9C44}"/>
              </a:ext>
            </a:extLst>
          </p:cNvPr>
          <p:cNvPicPr>
            <a:picLocks noChangeAspect="1"/>
          </p:cNvPicPr>
          <p:nvPr/>
        </p:nvPicPr>
        <p:blipFill>
          <a:blip r:embed="rId6" cstate="print">
            <a:extLst>
              <a:ext uri="{28A0092B-C50C-407E-A947-70E740481C1C}">
                <a14:useLocalDpi xmlns:a14="http://schemas.microsoft.com/office/drawing/2010/main" val="0"/>
              </a:ext>
            </a:extLst>
          </a:blip>
          <a:srcRect t="2951" b="2951"/>
          <a:stretch>
            <a:fillRect/>
          </a:stretch>
        </p:blipFill>
        <p:spPr bwMode="auto">
          <a:xfrm>
            <a:off x="22437167" y="25896429"/>
            <a:ext cx="5882640" cy="2767965"/>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A58CADE8-528C-EE0C-0A53-DF1ED568EE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697517" y="30156037"/>
            <a:ext cx="5622290" cy="2757805"/>
          </a:xfrm>
          <a:prstGeom prst="rect">
            <a:avLst/>
          </a:prstGeom>
        </p:spPr>
      </p:pic>
      <p:pic>
        <p:nvPicPr>
          <p:cNvPr id="10" name="Picture 9">
            <a:extLst>
              <a:ext uri="{FF2B5EF4-FFF2-40B4-BE49-F238E27FC236}">
                <a16:creationId xmlns:a16="http://schemas.microsoft.com/office/drawing/2014/main" id="{F1DFDEAA-BB47-E4D2-6812-80F9ECFEBB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9303" y="30221918"/>
            <a:ext cx="5672845" cy="2802255"/>
          </a:xfrm>
          <a:prstGeom prst="rect">
            <a:avLst/>
          </a:prstGeom>
        </p:spPr>
      </p:pic>
      <p:pic>
        <p:nvPicPr>
          <p:cNvPr id="11" name="Picture 10">
            <a:extLst>
              <a:ext uri="{FF2B5EF4-FFF2-40B4-BE49-F238E27FC236}">
                <a16:creationId xmlns:a16="http://schemas.microsoft.com/office/drawing/2014/main" id="{61542ABC-70A3-A534-AD1C-3D00BEB566B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48761" y="30359293"/>
            <a:ext cx="5589905" cy="2830195"/>
          </a:xfrm>
          <a:prstGeom prst="rect">
            <a:avLst/>
          </a:prstGeom>
        </p:spPr>
      </p:pic>
      <p:pic>
        <p:nvPicPr>
          <p:cNvPr id="12" name="Picture 11">
            <a:extLst>
              <a:ext uri="{FF2B5EF4-FFF2-40B4-BE49-F238E27FC236}">
                <a16:creationId xmlns:a16="http://schemas.microsoft.com/office/drawing/2014/main" id="{C7BEA5AA-09EF-8B6E-007E-18C8468E03C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54929" y="30221918"/>
            <a:ext cx="5406390" cy="30740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TotalTime>
  <Words>658</Words>
  <Application>Microsoft Macintosh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VanBang</dc:creator>
  <cp:lastModifiedBy>lam Nguyễn</cp:lastModifiedBy>
  <cp:revision>41</cp:revision>
  <dcterms:created xsi:type="dcterms:W3CDTF">2024-05-21T20:44:00Z</dcterms:created>
  <dcterms:modified xsi:type="dcterms:W3CDTF">2024-10-02T05:27:53Z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38D5FC400939405AB28AD29C79A11538_13</vt:lpwstr>
  </property>
  <property fmtid="{D5CDD505-2E9C-101B-9397-08002B2CF9AE}" pid="3" name="KSOProductBuildVer">
    <vt:lpwstr>1033-12.2.0.16909</vt:lpwstr>
  </property>
</Properties>
</file>