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
      <p:font typeface="Lora"/>
      <p:regular r:id="rId46"/>
      <p:bold r:id="rId47"/>
      <p:italic r:id="rId48"/>
      <p:boldItalic r:id="rId49"/>
    </p:embeddedFont>
    <p:embeddedFont>
      <p:font typeface="EB Garamond"/>
      <p:regular r:id="rId50"/>
      <p:bold r:id="rId51"/>
      <p:italic r:id="rId52"/>
      <p:boldItalic r:id="rId53"/>
    </p:embeddedFont>
    <p:embeddedFont>
      <p:font typeface="Quattrocento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1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81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Lato-regular.fntdata"/><Relationship Id="rId41" Type="http://schemas.openxmlformats.org/officeDocument/2006/relationships/font" Target="fonts/Montserrat-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Lora-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BGaramond-bold.fntdata"/><Relationship Id="rId50" Type="http://schemas.openxmlformats.org/officeDocument/2006/relationships/font" Target="fonts/EBGaramond-regular.fntdata"/><Relationship Id="rId53" Type="http://schemas.openxmlformats.org/officeDocument/2006/relationships/font" Target="fonts/EBGaramond-boldItalic.fntdata"/><Relationship Id="rId52" Type="http://schemas.openxmlformats.org/officeDocument/2006/relationships/font" Target="fonts/EBGaramond-italic.fntdata"/><Relationship Id="rId11" Type="http://schemas.openxmlformats.org/officeDocument/2006/relationships/slide" Target="slides/slide6.xml"/><Relationship Id="rId55" Type="http://schemas.openxmlformats.org/officeDocument/2006/relationships/font" Target="fonts/QuattrocentoSans-bold.fntdata"/><Relationship Id="rId10" Type="http://schemas.openxmlformats.org/officeDocument/2006/relationships/slide" Target="slides/slide5.xml"/><Relationship Id="rId54" Type="http://schemas.openxmlformats.org/officeDocument/2006/relationships/font" Target="fonts/QuattrocentoSans-regular.fntdata"/><Relationship Id="rId13" Type="http://schemas.openxmlformats.org/officeDocument/2006/relationships/slide" Target="slides/slide8.xml"/><Relationship Id="rId57" Type="http://schemas.openxmlformats.org/officeDocument/2006/relationships/font" Target="fonts/QuattrocentoSans-boldItalic.fntdata"/><Relationship Id="rId12" Type="http://schemas.openxmlformats.org/officeDocument/2006/relationships/slide" Target="slides/slide7.xml"/><Relationship Id="rId56"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8/comprehensive-guide-k-means-clustering/?utm_source=blog&amp;utm_medium=DBSCAN" TargetMode="External"/><Relationship Id="rId3" Type="http://schemas.openxmlformats.org/officeDocument/2006/relationships/hyperlink" Target="https://www.analyticsvidhya.com/blog/2019/05/beginners-guide-hierarchical-clustering/?utm_source=blog&amp;utm_medium=DBSCA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16e6d85c_9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16e6d85c_9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0eb3127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0eb3127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1"/>
                </a:solidFill>
              </a:rPr>
              <a:t>các feature phân phối theo phan phối Gaus, simple. </a:t>
            </a:r>
            <a:endParaRPr>
              <a:solidFill>
                <a:schemeClr val="dk1"/>
              </a:solidFill>
            </a:endParaRPr>
          </a:p>
          <a:p>
            <a:pPr indent="0" lvl="0" marL="0" rtl="0" algn="l">
              <a:spcBef>
                <a:spcPts val="0"/>
              </a:spcBef>
              <a:spcAft>
                <a:spcPts val="0"/>
              </a:spcAft>
              <a:buNone/>
            </a:pPr>
            <a:r>
              <a:rPr lang="vi">
                <a:solidFill>
                  <a:schemeClr val="dk1"/>
                </a:solidFill>
              </a:rPr>
              <a:t>not for high dimission, large dataset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10eb3127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10eb3127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10eb3127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10eb3127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10eb312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10eb312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a54892b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a54892b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rPr lang="vi" sz="1000">
                <a:solidFill>
                  <a:srgbClr val="1B212C"/>
                </a:solidFill>
                <a:highlight>
                  <a:srgbClr val="E4E8EE"/>
                </a:highlight>
              </a:rPr>
              <a:t>Các giá trị  lower whisker và upper whisker có thể được xem là biên của tập dữ liệu, bất kỳ điểm dữ liệu nào nằm ngoài phạm vi giá trị của lower whisker và upper whisker đều được xem là bất thường.</a:t>
            </a:r>
            <a:endParaRPr sz="1000">
              <a:solidFill>
                <a:srgbClr val="1B212C"/>
              </a:solidFill>
              <a:highlight>
                <a:srgbClr val="E4E8EE"/>
              </a:highlight>
            </a:endParaRPr>
          </a:p>
          <a:p>
            <a:pPr indent="0" lvl="0" marL="0" rtl="0" algn="l">
              <a:spcBef>
                <a:spcPts val="0"/>
              </a:spcBef>
              <a:spcAft>
                <a:spcPts val="0"/>
              </a:spcAft>
              <a:buClr>
                <a:srgbClr val="1B212C"/>
              </a:buClr>
              <a:buSzPts val="1100"/>
              <a:buFont typeface="Arial"/>
              <a:buNone/>
            </a:pPr>
            <a:r>
              <a:rPr lang="vi" sz="1000">
                <a:solidFill>
                  <a:srgbClr val="1B212C"/>
                </a:solidFill>
                <a:highlight>
                  <a:srgbClr val="E4E8EE"/>
                </a:highlight>
              </a:rPr>
              <a:t>Phương pháp này được dựa trên khái niệm Interquatile Range (IQR),được dùng trong thống kê để thể hiện độ phân tán của dữ liệu.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129ab9e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129ab9e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t/>
            </a:r>
            <a:endParaRPr sz="1277">
              <a:solidFill>
                <a:schemeClr val="dk1"/>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129ab9e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129ab9e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t/>
            </a:r>
            <a:endParaRPr sz="1277">
              <a:solidFill>
                <a:schemeClr val="dk1"/>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129ab9e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129ab9e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t/>
            </a:r>
            <a:endParaRPr sz="1277">
              <a:solidFill>
                <a:schemeClr val="dk1"/>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a54892b6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a54892b6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277">
                <a:highlight>
                  <a:schemeClr val="lt1"/>
                </a:highlight>
                <a:latin typeface="Montserrat"/>
                <a:ea typeface="Montserrat"/>
                <a:cs typeface="Montserrat"/>
                <a:sym typeface="Montserrat"/>
              </a:rPr>
              <a:t>Ý tưởng: từ tập dữ liệu đầu vào, ta sẽ xây dựng boxplot cho nó.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129ab9e7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129ab9e7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t/>
            </a:r>
            <a:endParaRPr sz="1277">
              <a:solidFill>
                <a:schemeClr val="dk1"/>
              </a:solidFill>
              <a:highlight>
                <a:schemeClr val="lt1"/>
              </a:highlight>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a008689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a008689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a54892b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a54892b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116e6d85c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116e6d85c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2700"/>
              </a:spcBef>
              <a:spcAft>
                <a:spcPts val="0"/>
              </a:spcAft>
              <a:buClr>
                <a:schemeClr val="dk1"/>
              </a:buClr>
              <a:buSzPts val="1050"/>
              <a:buAutoNum type="arabicPeriod"/>
            </a:pPr>
            <a:r>
              <a:rPr lang="vi" sz="1050">
                <a:solidFill>
                  <a:schemeClr val="dk1"/>
                </a:solidFill>
              </a:rPr>
              <a:t>age</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sex</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chest pain type (4 values)</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resting blood pressure</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serum cholestoral in mg/dl</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fasting blood sugar &gt; 120 mg/dl</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resting electrocardiographic results (values 0,1,2)</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maximum heart rate achieved</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exercise induced angina</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oldpeak = ST depression induced by exercise relative to rest</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the slope of the peak exercise ST segment</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number of major vessels (0-3) colored by flourosopy</a:t>
            </a:r>
            <a:endParaRPr sz="1050">
              <a:solidFill>
                <a:schemeClr val="dk1"/>
              </a:solidFill>
            </a:endParaRPr>
          </a:p>
          <a:p>
            <a:pPr indent="-295275" lvl="0" marL="457200" rtl="0" algn="l">
              <a:lnSpc>
                <a:spcPct val="115000"/>
              </a:lnSpc>
              <a:spcBef>
                <a:spcPts val="0"/>
              </a:spcBef>
              <a:spcAft>
                <a:spcPts val="0"/>
              </a:spcAft>
              <a:buClr>
                <a:schemeClr val="dk1"/>
              </a:buClr>
              <a:buSzPts val="1050"/>
              <a:buAutoNum type="arabicPeriod"/>
            </a:pPr>
            <a:r>
              <a:rPr lang="vi" sz="1050">
                <a:solidFill>
                  <a:schemeClr val="dk1"/>
                </a:solidFill>
              </a:rPr>
              <a:t>thal: 3 = normal; 6 = fixed defect; 7 = reversable defect</a:t>
            </a:r>
            <a:endParaRPr sz="1050">
              <a:solidFill>
                <a:schemeClr val="dk1"/>
              </a:solidFill>
            </a:endParaRPr>
          </a:p>
          <a:p>
            <a:pPr indent="0" lvl="0" marL="0" rtl="0" algn="l">
              <a:spcBef>
                <a:spcPts val="270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116e6d85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116e6d85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77">
              <a:highlight>
                <a:schemeClr val="lt1"/>
              </a:highlight>
              <a:latin typeface="Montserrat"/>
              <a:ea typeface="Montserrat"/>
              <a:cs typeface="Montserrat"/>
              <a:sym typeface="Montserra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10eb3127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10eb3127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350">
                <a:solidFill>
                  <a:srgbClr val="222222"/>
                </a:solidFill>
                <a:highlight>
                  <a:srgbClr val="FFFFFF"/>
                </a:highlight>
                <a:latin typeface="Lato"/>
                <a:ea typeface="Lato"/>
                <a:cs typeface="Lato"/>
                <a:sym typeface="Lato"/>
              </a:rPr>
              <a:t>Clustering is an unsupervised learning technique where we try to group the data points based on specific characteristics. There are various clustering algorithms with </a:t>
            </a:r>
            <a:r>
              <a:rPr lang="vi" sz="1350">
                <a:solidFill>
                  <a:srgbClr val="007BFF"/>
                </a:solidFill>
                <a:highlight>
                  <a:srgbClr val="FFFFFF"/>
                </a:highlight>
                <a:uFill>
                  <a:noFill/>
                </a:uFill>
                <a:latin typeface="Lato"/>
                <a:ea typeface="Lato"/>
                <a:cs typeface="Lato"/>
                <a:sym typeface="Lato"/>
                <a:hlinkClick r:id="rId2">
                  <a:extLst>
                    <a:ext uri="{A12FA001-AC4F-418D-AE19-62706E023703}">
                      <ahyp:hlinkClr val="tx"/>
                    </a:ext>
                  </a:extLst>
                </a:hlinkClick>
              </a:rPr>
              <a:t>K-Means</a:t>
            </a:r>
            <a:r>
              <a:rPr lang="vi" sz="1350">
                <a:solidFill>
                  <a:srgbClr val="222222"/>
                </a:solidFill>
                <a:highlight>
                  <a:srgbClr val="FFFFFF"/>
                </a:highlight>
                <a:latin typeface="Lato"/>
                <a:ea typeface="Lato"/>
                <a:cs typeface="Lato"/>
                <a:sym typeface="Lato"/>
              </a:rPr>
              <a:t> and </a:t>
            </a:r>
            <a:r>
              <a:rPr lang="vi" sz="1350">
                <a:solidFill>
                  <a:srgbClr val="007BFF"/>
                </a:solidFill>
                <a:highlight>
                  <a:srgbClr val="FFFFFF"/>
                </a:highlight>
                <a:uFill>
                  <a:noFill/>
                </a:uFill>
                <a:latin typeface="Lato"/>
                <a:ea typeface="Lato"/>
                <a:cs typeface="Lato"/>
                <a:sym typeface="Lato"/>
                <a:hlinkClick r:id="rId3">
                  <a:extLst>
                    <a:ext uri="{A12FA001-AC4F-418D-AE19-62706E023703}">
                      <ahyp:hlinkClr val="tx"/>
                    </a:ext>
                  </a:extLst>
                </a:hlinkClick>
              </a:rPr>
              <a:t>Hierarchical</a:t>
            </a:r>
            <a:r>
              <a:rPr lang="vi" sz="1350">
                <a:solidFill>
                  <a:srgbClr val="222222"/>
                </a:solidFill>
                <a:highlight>
                  <a:srgbClr val="FFFFFF"/>
                </a:highlight>
                <a:latin typeface="Lato"/>
                <a:ea typeface="Lato"/>
                <a:cs typeface="Lato"/>
                <a:sym typeface="Lato"/>
              </a:rPr>
              <a:t> being the most used ones.</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vi" sz="1350">
                <a:solidFill>
                  <a:srgbClr val="222222"/>
                </a:solidFill>
                <a:highlight>
                  <a:srgbClr val="FFFFFF"/>
                </a:highlight>
                <a:latin typeface="Lato"/>
                <a:ea typeface="Lato"/>
                <a:cs typeface="Lato"/>
                <a:sym typeface="Lato"/>
              </a:rPr>
              <a:t>K-Means and Hierarchical Clustering both fail in creating clusters of arbitrary shapes. They are not able to form clusters based on varying densities. That’s why we need DBSCAN clustering.</a:t>
            </a:r>
            <a:endParaRPr sz="135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a54892b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a54892b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a54892b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a54892b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350">
                <a:solidFill>
                  <a:srgbClr val="222222"/>
                </a:solidFill>
                <a:highlight>
                  <a:schemeClr val="lt1"/>
                </a:highlight>
                <a:latin typeface="Lato"/>
                <a:ea typeface="Lato"/>
                <a:cs typeface="Lato"/>
                <a:sym typeface="Lato"/>
              </a:rPr>
              <a:t>Giải thuật cần 2 hyperparameter khoảng cách </a:t>
            </a:r>
            <a:r>
              <a:rPr b="1" lang="vi" sz="1350">
                <a:solidFill>
                  <a:srgbClr val="222222"/>
                </a:solidFill>
                <a:highlight>
                  <a:schemeClr val="lt1"/>
                </a:highlight>
                <a:latin typeface="Lato"/>
                <a:ea typeface="Lato"/>
                <a:cs typeface="Lato"/>
                <a:sym typeface="Lato"/>
              </a:rPr>
              <a:t>epsilon</a:t>
            </a:r>
            <a:r>
              <a:rPr lang="vi" sz="1350">
                <a:solidFill>
                  <a:srgbClr val="222222"/>
                </a:solidFill>
                <a:highlight>
                  <a:schemeClr val="lt1"/>
                </a:highlight>
                <a:latin typeface="Lato"/>
                <a:ea typeface="Lato"/>
                <a:cs typeface="Lato"/>
                <a:sym typeface="Lato"/>
              </a:rPr>
              <a:t> và số điểm tối thiệu </a:t>
            </a:r>
            <a:r>
              <a:rPr b="1" lang="vi" sz="1350">
                <a:solidFill>
                  <a:srgbClr val="222222"/>
                </a:solidFill>
                <a:highlight>
                  <a:schemeClr val="lt1"/>
                </a:highlight>
                <a:latin typeface="Lato"/>
                <a:ea typeface="Lato"/>
                <a:cs typeface="Lato"/>
                <a:sym typeface="Lato"/>
              </a:rPr>
              <a:t>minPts</a:t>
            </a:r>
            <a:endParaRPr b="1" sz="135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vi" sz="1350">
                <a:solidFill>
                  <a:srgbClr val="222222"/>
                </a:solidFill>
                <a:highlight>
                  <a:schemeClr val="lt1"/>
                </a:highlight>
                <a:latin typeface="Lato"/>
                <a:ea typeface="Lato"/>
                <a:cs typeface="Lato"/>
                <a:sym typeface="Lato"/>
              </a:rPr>
              <a:t>Ban đầu, chọn ngẫu nhiên 1 điểm dữ liệu x từ dataset và đưa vào cluster1. Sau đó đếm có bao nhiêu điểm dữ liệu cách x trong khoảng </a:t>
            </a:r>
            <a:r>
              <a:rPr lang="vi" sz="1200">
                <a:solidFill>
                  <a:schemeClr val="dk1"/>
                </a:solidFill>
                <a:highlight>
                  <a:srgbClr val="FFFFFF"/>
                </a:highlight>
              </a:rPr>
              <a:t>ε. Nếu số nhiều hơn minPts điểm, thì x sẽ được xem là 1 core point và tất cả datapoint cách x trong khoảng ε sẽ được đưa vào cluster 1. Sau đó nó tiếp tục lấy các điểm khác trong cluster 1 và thực hiện tương tự để mở rộng cluster, Mở rộng xong cluster 1 sẽ chuyển qua cluster 2 thực hiện tương tự. Các điểm sau cùng không thuộc cluster sẽ là các điểm outlier.</a:t>
            </a:r>
            <a:endParaRPr sz="1200">
              <a:solidFill>
                <a:schemeClr val="dk1"/>
              </a:solidFill>
              <a:highlight>
                <a:srgbClr val="FFFFFF"/>
              </a:highlight>
            </a:endParaRPr>
          </a:p>
          <a:p>
            <a:pPr indent="0" lvl="0" marL="0" rtl="0" algn="l">
              <a:lnSpc>
                <a:spcPct val="187500"/>
              </a:lnSpc>
              <a:spcBef>
                <a:spcPts val="0"/>
              </a:spcBef>
              <a:spcAft>
                <a:spcPts val="0"/>
              </a:spcAft>
              <a:buNone/>
            </a:pPr>
            <a:r>
              <a:t/>
            </a:r>
            <a:endParaRPr sz="1200">
              <a:solidFill>
                <a:schemeClr val="dk1"/>
              </a:solidFill>
              <a:highlight>
                <a:srgbClr val="FFFFFF"/>
              </a:highlight>
            </a:endParaRPr>
          </a:p>
          <a:p>
            <a:pPr indent="0" lvl="0" marL="0" rtl="0" algn="l">
              <a:lnSpc>
                <a:spcPct val="187500"/>
              </a:lnSpc>
              <a:spcBef>
                <a:spcPts val="1600"/>
              </a:spcBef>
              <a:spcAft>
                <a:spcPts val="0"/>
              </a:spcAft>
              <a:buClr>
                <a:schemeClr val="dk1"/>
              </a:buClr>
              <a:buSzPts val="1100"/>
              <a:buFont typeface="Arial"/>
              <a:buNone/>
            </a:pPr>
            <a:r>
              <a:rPr lang="vi" sz="1200">
                <a:solidFill>
                  <a:schemeClr val="dk1"/>
                </a:solidFill>
                <a:highlight>
                  <a:srgbClr val="FFFFFF"/>
                </a:highlight>
              </a:rPr>
              <a:t>Algorithms start by picking a point(one record) </a:t>
            </a:r>
            <a:r>
              <a:rPr b="1" lang="vi" sz="1200">
                <a:solidFill>
                  <a:schemeClr val="dk1"/>
                </a:solidFill>
                <a:highlight>
                  <a:srgbClr val="FFFFFF"/>
                </a:highlight>
              </a:rPr>
              <a:t>x </a:t>
            </a:r>
            <a:r>
              <a:rPr lang="vi" sz="1200">
                <a:solidFill>
                  <a:schemeClr val="dk1"/>
                </a:solidFill>
                <a:highlight>
                  <a:srgbClr val="FFFFFF"/>
                </a:highlight>
              </a:rPr>
              <a:t>from your dataset at random and assign it to a cluster 1. Then it counts how many points are located within the ε (epsilon) distance from </a:t>
            </a:r>
            <a:r>
              <a:rPr b="1" lang="vi" sz="1200">
                <a:solidFill>
                  <a:schemeClr val="dk1"/>
                </a:solidFill>
                <a:highlight>
                  <a:srgbClr val="FFFFFF"/>
                </a:highlight>
              </a:rPr>
              <a:t>x</a:t>
            </a:r>
            <a:r>
              <a:rPr lang="vi" sz="1200">
                <a:solidFill>
                  <a:schemeClr val="dk1"/>
                </a:solidFill>
                <a:highlight>
                  <a:srgbClr val="FFFFFF"/>
                </a:highlight>
              </a:rPr>
              <a:t>. If this quantity is greater than or equal to minPoints (n), then considers it as core point, then it will pull out all these ε-neighbours to the same cluster 1. It will then examine each member of cluster 1 and find their respective ε -neighbours. If some member of cluster 1 has </a:t>
            </a:r>
            <a:r>
              <a:rPr i="1" lang="vi" sz="1200">
                <a:solidFill>
                  <a:schemeClr val="dk1"/>
                </a:solidFill>
                <a:highlight>
                  <a:srgbClr val="FFFFFF"/>
                </a:highlight>
              </a:rPr>
              <a:t>n </a:t>
            </a:r>
            <a:r>
              <a:rPr lang="vi" sz="1200">
                <a:solidFill>
                  <a:schemeClr val="dk1"/>
                </a:solidFill>
                <a:highlight>
                  <a:srgbClr val="FFFFFF"/>
                </a:highlight>
              </a:rPr>
              <a:t>or moreε-neighbours, it will expand cluster 1 by putting those ε-neighbours to the cluster. It will continue expanding cluster 1 until there are no more examples to put in it. </a:t>
            </a:r>
            <a:endParaRPr sz="1200">
              <a:solidFill>
                <a:schemeClr val="dk1"/>
              </a:solidFill>
              <a:highlight>
                <a:srgbClr val="FFFFFF"/>
              </a:highlight>
            </a:endParaRPr>
          </a:p>
          <a:p>
            <a:pPr indent="0" lvl="0" marL="0" rtl="0" algn="l">
              <a:lnSpc>
                <a:spcPct val="187500"/>
              </a:lnSpc>
              <a:spcBef>
                <a:spcPts val="1600"/>
              </a:spcBef>
              <a:spcAft>
                <a:spcPts val="0"/>
              </a:spcAft>
              <a:buClr>
                <a:schemeClr val="dk1"/>
              </a:buClr>
              <a:buSzPts val="1100"/>
              <a:buFont typeface="Arial"/>
              <a:buNone/>
            </a:pPr>
            <a:r>
              <a:rPr lang="vi" sz="1200">
                <a:solidFill>
                  <a:schemeClr val="dk1"/>
                </a:solidFill>
                <a:highlight>
                  <a:srgbClr val="FFFFFF"/>
                </a:highlight>
              </a:rPr>
              <a:t>In the latter case, it will pick another point from the dataset not belonging to any cluster and put it to cluster 2. It will continue like this until all examples either belong to some cluster or are marked as outliers. </a:t>
            </a:r>
            <a:endParaRPr sz="1200">
              <a:solidFill>
                <a:schemeClr val="dk1"/>
              </a:solidFill>
              <a:highlight>
                <a:srgbClr val="FFFFFF"/>
              </a:highlight>
            </a:endParaRPr>
          </a:p>
          <a:p>
            <a:pPr indent="0" lvl="0" marL="0" rtl="0" algn="l">
              <a:spcBef>
                <a:spcPts val="1600"/>
              </a:spcBef>
              <a:spcAft>
                <a:spcPts val="0"/>
              </a:spcAft>
              <a:buNone/>
            </a:pPr>
            <a:r>
              <a:t/>
            </a:r>
            <a:endParaRPr sz="135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a54892b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a54892b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10eb3127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10eb3127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Tập hợp tiêu chuẩn gọi là bình thường. Khi có 1 bài toán điểm mới so sánh với tiêu chuẩn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10eb3127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10eb3127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10eb3127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10eb3127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116e6d85c_9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16e6d85c_9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10eb312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10eb312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277">
                <a:highlight>
                  <a:schemeClr val="lt1"/>
                </a:highlight>
                <a:latin typeface="Montserrat"/>
                <a:ea typeface="Montserrat"/>
                <a:cs typeface="Montserrat"/>
                <a:sym typeface="Montserrat"/>
              </a:rPr>
              <a:t>Rừng cô lập</a:t>
            </a:r>
            <a:endParaRPr sz="200">
              <a:highlight>
                <a:schemeClr val="lt1"/>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116e6d85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116e6d85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10eb312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10eb312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116e6d85c_9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116e6d85c_9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16e6d85c_9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16e6d85c_9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16e6d85c_9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16e6d85c_9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16e6d85c_9_6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116e6d85c_9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116e6d85c_9_6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116e6d85c_9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10eb312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10eb312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300">
                <a:solidFill>
                  <a:schemeClr val="dk1"/>
                </a:solidFill>
                <a:latin typeface="Lato"/>
                <a:ea typeface="Lato"/>
                <a:cs typeface="Lato"/>
                <a:sym typeface="Lato"/>
              </a:rPr>
              <a:t>Có thể hiểu đơn giản nó giúp chúng ta xác định một giá trị dữ liệu lớn hơn hay nhỏ giá trị trung bình bao nhiêu, hay chi tiết hơn là khoảng cách giữa điểm</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7" name="Shape 67"/>
        <p:cNvGrpSpPr/>
        <p:nvPr/>
      </p:nvGrpSpPr>
      <p:grpSpPr>
        <a:xfrm>
          <a:off x="0" y="0"/>
          <a:ext cx="0" cy="0"/>
          <a:chOff x="0" y="0"/>
          <a:chExt cx="0" cy="0"/>
        </a:xfrm>
      </p:grpSpPr>
      <p:sp>
        <p:nvSpPr>
          <p:cNvPr id="68" name="Google Shape;68;p1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2"/>
          <p:cNvGrpSpPr/>
          <p:nvPr/>
        </p:nvGrpSpPr>
        <p:grpSpPr>
          <a:xfrm>
            <a:off x="0" y="490"/>
            <a:ext cx="5153705" cy="5134399"/>
            <a:chOff x="0" y="75"/>
            <a:chExt cx="5153705" cy="5152950"/>
          </a:xfrm>
        </p:grpSpPr>
        <p:sp>
          <p:nvSpPr>
            <p:cNvPr id="70" name="Google Shape;70;p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2"/>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5" name="Google Shape;75;p1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76" name="Google Shape;76;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77" name="Shape 77"/>
        <p:cNvGrpSpPr/>
        <p:nvPr/>
      </p:nvGrpSpPr>
      <p:grpSpPr>
        <a:xfrm>
          <a:off x="0" y="0"/>
          <a:ext cx="0" cy="0"/>
          <a:chOff x="0" y="0"/>
          <a:chExt cx="0" cy="0"/>
        </a:xfrm>
      </p:grpSpPr>
      <p:grpSp>
        <p:nvGrpSpPr>
          <p:cNvPr id="78" name="Google Shape;78;p13"/>
          <p:cNvGrpSpPr/>
          <p:nvPr/>
        </p:nvGrpSpPr>
        <p:grpSpPr>
          <a:xfrm>
            <a:off x="0" y="381001"/>
            <a:ext cx="1037850" cy="1016287"/>
            <a:chOff x="0" y="381001"/>
            <a:chExt cx="1037850" cy="1016287"/>
          </a:xfrm>
        </p:grpSpPr>
        <p:sp>
          <p:nvSpPr>
            <p:cNvPr id="79" name="Google Shape;79;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google.com/url?sa=i&amp;url=https%3A%2F%2Fmedium.com%2Fanalytics-vidhya%2Fits-all-about-outliers-cbe172aa1309&amp;psig=AOvVaw1IpWE1JsjPnRYbRZc3swVc&amp;ust=1636624406599000&amp;source=images&amp;cd=vfe&amp;ved=0CAsQjRxqFwoTCIDwk5bDjfQCFQAAAAAdAAAAAB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041050" y="1657750"/>
            <a:ext cx="7617900" cy="95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600"/>
              <a:t>NHẬN BIẾT DỮ LIỆU KHÔNG HỢP LÝ TRONG DỮ LIỆU THU THẬP TỪ CỘNG ĐỒNG</a:t>
            </a:r>
            <a:endParaRPr/>
          </a:p>
        </p:txBody>
      </p:sp>
      <p:grpSp>
        <p:nvGrpSpPr>
          <p:cNvPr id="89" name="Google Shape;89;p14"/>
          <p:cNvGrpSpPr/>
          <p:nvPr/>
        </p:nvGrpSpPr>
        <p:grpSpPr>
          <a:xfrm>
            <a:off x="1299165" y="3511424"/>
            <a:ext cx="215966" cy="342399"/>
            <a:chOff x="6718575" y="2318625"/>
            <a:chExt cx="256950" cy="407375"/>
          </a:xfrm>
        </p:grpSpPr>
        <p:sp>
          <p:nvSpPr>
            <p:cNvPr id="90" name="Google Shape;90;p1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nvSpPr>
        <p:spPr>
          <a:xfrm>
            <a:off x="3895325" y="288625"/>
            <a:ext cx="18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Montserrat"/>
                <a:ea typeface="Montserrat"/>
                <a:cs typeface="Montserrat"/>
                <a:sym typeface="Montserrat"/>
              </a:rPr>
              <a:t>Khai phá dữ  liệu</a:t>
            </a:r>
            <a:endParaRPr>
              <a:latin typeface="Montserrat"/>
              <a:ea typeface="Montserrat"/>
              <a:cs typeface="Montserrat"/>
              <a:sym typeface="Montserrat"/>
            </a:endParaRPr>
          </a:p>
        </p:txBody>
      </p:sp>
      <p:sp>
        <p:nvSpPr>
          <p:cNvPr id="99" name="Google Shape;99;p14"/>
          <p:cNvSpPr txBox="1"/>
          <p:nvPr/>
        </p:nvSpPr>
        <p:spPr>
          <a:xfrm>
            <a:off x="5083800" y="3853825"/>
            <a:ext cx="38484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000000"/>
              </a:buClr>
              <a:buSzPts val="1200"/>
              <a:buFont typeface="Montserrat"/>
              <a:buChar char="●"/>
            </a:pPr>
            <a:r>
              <a:rPr lang="vi" sz="1200">
                <a:solidFill>
                  <a:srgbClr val="000000"/>
                </a:solidFill>
                <a:latin typeface="Montserrat"/>
                <a:ea typeface="Montserrat"/>
                <a:cs typeface="Montserrat"/>
                <a:sym typeface="Montserrat"/>
              </a:rPr>
              <a:t>Thái Phúc Hiệp - 1812227</a:t>
            </a:r>
            <a:endParaRPr sz="1200">
              <a:solidFill>
                <a:srgbClr val="000000"/>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000000"/>
              </a:buClr>
              <a:buSzPts val="1200"/>
              <a:buFont typeface="Montserrat"/>
              <a:buChar char="●"/>
            </a:pPr>
            <a:r>
              <a:rPr lang="vi" sz="1200">
                <a:solidFill>
                  <a:srgbClr val="000000"/>
                </a:solidFill>
                <a:latin typeface="Montserrat"/>
                <a:ea typeface="Montserrat"/>
                <a:cs typeface="Montserrat"/>
                <a:sym typeface="Montserrat"/>
              </a:rPr>
              <a:t>Nguyễn Thị Hương - 1970207</a:t>
            </a:r>
            <a:endParaRPr sz="1200">
              <a:solidFill>
                <a:srgbClr val="000000"/>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000000"/>
              </a:buClr>
              <a:buSzPts val="1200"/>
              <a:buFont typeface="Montserrat"/>
              <a:buChar char="●"/>
            </a:pPr>
            <a:r>
              <a:rPr lang="vi" sz="1200">
                <a:solidFill>
                  <a:srgbClr val="000000"/>
                </a:solidFill>
                <a:latin typeface="Montserrat"/>
                <a:ea typeface="Montserrat"/>
                <a:cs typeface="Montserrat"/>
                <a:sym typeface="Montserrat"/>
              </a:rPr>
              <a:t>Trần Xuân Hoàng - 1812302</a:t>
            </a:r>
            <a:endParaRPr sz="1200">
              <a:solidFill>
                <a:srgbClr val="000000"/>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000000"/>
              </a:buClr>
              <a:buSzPts val="1200"/>
              <a:buFont typeface="Montserrat"/>
              <a:buChar char="●"/>
            </a:pPr>
            <a:r>
              <a:rPr lang="vi" sz="1200">
                <a:solidFill>
                  <a:srgbClr val="000000"/>
                </a:solidFill>
                <a:latin typeface="Montserrat"/>
                <a:ea typeface="Montserrat"/>
                <a:cs typeface="Montserrat"/>
                <a:sym typeface="Montserrat"/>
              </a:rPr>
              <a:t>Nguyễn Xuân Vĩnh Hưng - 1970589</a:t>
            </a:r>
            <a:endParaRPr sz="1200">
              <a:solidFill>
                <a:srgbClr val="000000"/>
              </a:solidFill>
              <a:latin typeface="Montserrat"/>
              <a:ea typeface="Montserrat"/>
              <a:cs typeface="Montserrat"/>
              <a:sym typeface="Montserrat"/>
            </a:endParaRPr>
          </a:p>
        </p:txBody>
      </p:sp>
      <p:sp>
        <p:nvSpPr>
          <p:cNvPr id="100" name="Google Shape;100;p14"/>
          <p:cNvSpPr txBox="1"/>
          <p:nvPr/>
        </p:nvSpPr>
        <p:spPr>
          <a:xfrm>
            <a:off x="4402175" y="4425625"/>
            <a:ext cx="7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Quattrocento Sans"/>
                <a:ea typeface="Quattrocento Sans"/>
                <a:cs typeface="Quattrocento Sans"/>
                <a:sym typeface="Quattrocento Sans"/>
              </a:rPr>
              <a:t>Nhóm 4</a:t>
            </a:r>
            <a:endParaRPr>
              <a:latin typeface="Quattrocento Sans"/>
              <a:ea typeface="Quattrocento Sans"/>
              <a:cs typeface="Quattrocento Sans"/>
              <a:sym typeface="Quattrocento Sans"/>
            </a:endParaRPr>
          </a:p>
        </p:txBody>
      </p:sp>
      <p:sp>
        <p:nvSpPr>
          <p:cNvPr id="101" name="Google Shape;101;p14"/>
          <p:cNvSpPr txBox="1"/>
          <p:nvPr/>
        </p:nvSpPr>
        <p:spPr>
          <a:xfrm>
            <a:off x="2885075" y="3978550"/>
            <a:ext cx="230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latin typeface="Montserrat"/>
                <a:ea typeface="Montserrat"/>
                <a:cs typeface="Montserrat"/>
                <a:sym typeface="Montserrat"/>
              </a:rPr>
              <a:t>GVHD : Trần Minh Quang</a:t>
            </a:r>
            <a:endParaRPr sz="1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79100" cy="6093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Phương pháp Z-Score</a:t>
            </a:r>
            <a:endParaRPr sz="2000">
              <a:latin typeface="Montserrat"/>
              <a:ea typeface="Montserrat"/>
              <a:cs typeface="Montserrat"/>
              <a:sym typeface="Montserrat"/>
            </a:endParaRPr>
          </a:p>
        </p:txBody>
      </p:sp>
      <p:sp>
        <p:nvSpPr>
          <p:cNvPr id="197" name="Google Shape;197;p23"/>
          <p:cNvSpPr txBox="1"/>
          <p:nvPr>
            <p:ph idx="1" type="body"/>
          </p:nvPr>
        </p:nvSpPr>
        <p:spPr>
          <a:xfrm>
            <a:off x="1297500" y="1379000"/>
            <a:ext cx="4801200" cy="60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SzPts val="935"/>
              <a:buNone/>
            </a:pPr>
            <a:r>
              <a:rPr lang="vi" sz="1300">
                <a:latin typeface="Montserrat"/>
                <a:ea typeface="Montserrat"/>
                <a:cs typeface="Montserrat"/>
                <a:sym typeface="Montserrat"/>
              </a:rPr>
              <a:t>Giả định: Dataset tuân theo Gaussian distribution </a:t>
            </a:r>
            <a:endParaRPr sz="1300">
              <a:latin typeface="Montserrat"/>
              <a:ea typeface="Montserrat"/>
              <a:cs typeface="Montserrat"/>
              <a:sym typeface="Montserrat"/>
            </a:endParaRPr>
          </a:p>
        </p:txBody>
      </p:sp>
      <p:pic>
        <p:nvPicPr>
          <p:cNvPr id="198" name="Google Shape;198;p23"/>
          <p:cNvPicPr preferRelativeResize="0"/>
          <p:nvPr/>
        </p:nvPicPr>
        <p:blipFill>
          <a:blip r:embed="rId3">
            <a:alphaModFix/>
          </a:blip>
          <a:stretch>
            <a:fillRect/>
          </a:stretch>
        </p:blipFill>
        <p:spPr>
          <a:xfrm>
            <a:off x="856850" y="2059450"/>
            <a:ext cx="4361501" cy="2579524"/>
          </a:xfrm>
          <a:prstGeom prst="rect">
            <a:avLst/>
          </a:prstGeom>
          <a:noFill/>
          <a:ln>
            <a:noFill/>
          </a:ln>
        </p:spPr>
      </p:pic>
      <p:sp>
        <p:nvSpPr>
          <p:cNvPr id="199" name="Google Shape;199;p23"/>
          <p:cNvSpPr txBox="1"/>
          <p:nvPr/>
        </p:nvSpPr>
        <p:spPr>
          <a:xfrm>
            <a:off x="5394750" y="2291625"/>
            <a:ext cx="35097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Montserrat"/>
              <a:buChar char="-"/>
            </a:pPr>
            <a:r>
              <a:rPr lang="vi" sz="1300">
                <a:solidFill>
                  <a:schemeClr val="dk1"/>
                </a:solidFill>
                <a:latin typeface="Montserrat"/>
                <a:ea typeface="Montserrat"/>
                <a:cs typeface="Montserrat"/>
                <a:sym typeface="Montserrat"/>
              </a:rPr>
              <a:t>68% trong khoảng 1 độ lệch chuẩn</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vi" sz="1300">
                <a:solidFill>
                  <a:schemeClr val="dk1"/>
                </a:solidFill>
                <a:latin typeface="Montserrat"/>
                <a:ea typeface="Montserrat"/>
                <a:cs typeface="Montserrat"/>
                <a:sym typeface="Montserrat"/>
              </a:rPr>
              <a:t>95</a:t>
            </a:r>
            <a:r>
              <a:rPr lang="vi" sz="1300">
                <a:solidFill>
                  <a:schemeClr val="dk1"/>
                </a:solidFill>
                <a:latin typeface="Montserrat"/>
                <a:ea typeface="Montserrat"/>
                <a:cs typeface="Montserrat"/>
                <a:sym typeface="Montserrat"/>
              </a:rPr>
              <a:t>% trong khoảng 2 độ lệch chuẩn</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vi" sz="1300">
                <a:solidFill>
                  <a:schemeClr val="dk1"/>
                </a:solidFill>
                <a:latin typeface="Montserrat"/>
                <a:ea typeface="Montserrat"/>
                <a:cs typeface="Montserrat"/>
                <a:sym typeface="Montserrat"/>
              </a:rPr>
              <a:t>99.7% trong khoảng 3 độ lệch chuẩn</a:t>
            </a:r>
            <a:endParaRPr sz="1300">
              <a:solidFill>
                <a:schemeClr val="dk1"/>
              </a:solidFill>
              <a:latin typeface="Montserrat"/>
              <a:ea typeface="Montserrat"/>
              <a:cs typeface="Montserrat"/>
              <a:sym typeface="Montserrat"/>
            </a:endParaRPr>
          </a:p>
        </p:txBody>
      </p:sp>
      <p:sp>
        <p:nvSpPr>
          <p:cNvPr id="200" name="Google Shape;200;p23"/>
          <p:cNvSpPr txBox="1"/>
          <p:nvPr/>
        </p:nvSpPr>
        <p:spPr>
          <a:xfrm>
            <a:off x="5873850" y="3980350"/>
            <a:ext cx="3030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300">
                <a:solidFill>
                  <a:srgbClr val="1D1D1B"/>
                </a:solidFill>
                <a:latin typeface="Montserrat"/>
                <a:ea typeface="Montserrat"/>
                <a:cs typeface="Montserrat"/>
                <a:sym typeface="Montserrat"/>
              </a:rPr>
              <a:t>Vậy ta có thể xem phần nằm ngoài 3 độ lệch chuẩn là bất thường</a:t>
            </a:r>
            <a:endParaRPr b="1" sz="1300">
              <a:solidFill>
                <a:srgbClr val="1D1D1B"/>
              </a:solidFill>
              <a:latin typeface="Montserrat"/>
              <a:ea typeface="Montserrat"/>
              <a:cs typeface="Montserrat"/>
              <a:sym typeface="Montserrat"/>
            </a:endParaRPr>
          </a:p>
        </p:txBody>
      </p:sp>
      <p:sp>
        <p:nvSpPr>
          <p:cNvPr id="201" name="Google Shape;201;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2993100" y="386350"/>
            <a:ext cx="3157800" cy="5721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Hiện thực</a:t>
            </a:r>
            <a:endParaRPr sz="2000">
              <a:latin typeface="Montserrat"/>
              <a:ea typeface="Montserrat"/>
              <a:cs typeface="Montserrat"/>
              <a:sym typeface="Montserrat"/>
            </a:endParaRPr>
          </a:p>
        </p:txBody>
      </p:sp>
      <p:sp>
        <p:nvSpPr>
          <p:cNvPr id="207" name="Google Shape;207;p24"/>
          <p:cNvSpPr txBox="1"/>
          <p:nvPr>
            <p:ph idx="1" type="body"/>
          </p:nvPr>
        </p:nvSpPr>
        <p:spPr>
          <a:xfrm>
            <a:off x="1297500" y="1204725"/>
            <a:ext cx="6481800" cy="334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p>
        </p:txBody>
      </p:sp>
      <p:pic>
        <p:nvPicPr>
          <p:cNvPr id="208" name="Google Shape;208;p24"/>
          <p:cNvPicPr preferRelativeResize="0"/>
          <p:nvPr/>
        </p:nvPicPr>
        <p:blipFill>
          <a:blip r:embed="rId3">
            <a:alphaModFix/>
          </a:blip>
          <a:stretch>
            <a:fillRect/>
          </a:stretch>
        </p:blipFill>
        <p:spPr>
          <a:xfrm>
            <a:off x="1285875" y="1356025"/>
            <a:ext cx="6572250" cy="3038475"/>
          </a:xfrm>
          <a:prstGeom prst="rect">
            <a:avLst/>
          </a:prstGeom>
          <a:noFill/>
          <a:ln>
            <a:noFill/>
          </a:ln>
        </p:spPr>
      </p:pic>
      <p:sp>
        <p:nvSpPr>
          <p:cNvPr id="209" name="Google Shape;209;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6953100" cy="645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Áp dụng</a:t>
            </a:r>
            <a:endParaRPr/>
          </a:p>
        </p:txBody>
      </p:sp>
      <p:sp>
        <p:nvSpPr>
          <p:cNvPr id="215" name="Google Shape;215;p25"/>
          <p:cNvSpPr txBox="1"/>
          <p:nvPr>
            <p:ph idx="1" type="body"/>
          </p:nvPr>
        </p:nvSpPr>
        <p:spPr>
          <a:xfrm>
            <a:off x="1245025" y="1189650"/>
            <a:ext cx="6953100" cy="53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1700"/>
              <a:t>Tập dataset được sử dụng ở đây là </a:t>
            </a:r>
            <a:r>
              <a:rPr lang="vi" sz="1700">
                <a:latin typeface="Arial"/>
                <a:ea typeface="Arial"/>
                <a:cs typeface="Arial"/>
                <a:sym typeface="Arial"/>
              </a:rPr>
              <a:t>Medical Cost Personal Datasets</a:t>
            </a:r>
            <a:endParaRPr sz="1700"/>
          </a:p>
        </p:txBody>
      </p:sp>
      <p:pic>
        <p:nvPicPr>
          <p:cNvPr id="216" name="Google Shape;216;p25"/>
          <p:cNvPicPr preferRelativeResize="0"/>
          <p:nvPr/>
        </p:nvPicPr>
        <p:blipFill>
          <a:blip r:embed="rId3">
            <a:alphaModFix/>
          </a:blip>
          <a:stretch>
            <a:fillRect/>
          </a:stretch>
        </p:blipFill>
        <p:spPr>
          <a:xfrm>
            <a:off x="1577075" y="1975125"/>
            <a:ext cx="5695950" cy="1809750"/>
          </a:xfrm>
          <a:prstGeom prst="rect">
            <a:avLst/>
          </a:prstGeom>
          <a:noFill/>
          <a:ln>
            <a:noFill/>
          </a:ln>
        </p:spPr>
      </p:pic>
      <p:sp>
        <p:nvSpPr>
          <p:cNvPr id="217" name="Google Shape;21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561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Kết quả</a:t>
            </a:r>
            <a:endParaRPr/>
          </a:p>
        </p:txBody>
      </p:sp>
      <p:pic>
        <p:nvPicPr>
          <p:cNvPr id="223" name="Google Shape;223;p26"/>
          <p:cNvPicPr preferRelativeResize="0"/>
          <p:nvPr/>
        </p:nvPicPr>
        <p:blipFill>
          <a:blip r:embed="rId3">
            <a:alphaModFix/>
          </a:blip>
          <a:stretch>
            <a:fillRect/>
          </a:stretch>
        </p:blipFill>
        <p:spPr>
          <a:xfrm>
            <a:off x="685363" y="1708713"/>
            <a:ext cx="3615419" cy="2026225"/>
          </a:xfrm>
          <a:prstGeom prst="rect">
            <a:avLst/>
          </a:prstGeom>
          <a:noFill/>
          <a:ln>
            <a:noFill/>
          </a:ln>
        </p:spPr>
      </p:pic>
      <p:pic>
        <p:nvPicPr>
          <p:cNvPr id="224" name="Google Shape;224;p26"/>
          <p:cNvPicPr preferRelativeResize="0"/>
          <p:nvPr/>
        </p:nvPicPr>
        <p:blipFill>
          <a:blip r:embed="rId4">
            <a:alphaModFix/>
          </a:blip>
          <a:stretch>
            <a:fillRect/>
          </a:stretch>
        </p:blipFill>
        <p:spPr>
          <a:xfrm>
            <a:off x="4652275" y="1708719"/>
            <a:ext cx="4052400" cy="2026200"/>
          </a:xfrm>
          <a:prstGeom prst="rect">
            <a:avLst/>
          </a:prstGeom>
          <a:noFill/>
          <a:ln>
            <a:noFill/>
          </a:ln>
        </p:spPr>
      </p:pic>
      <p:sp>
        <p:nvSpPr>
          <p:cNvPr id="225" name="Google Shape;225;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401750" y="393775"/>
            <a:ext cx="26544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Boxplots</a:t>
            </a:r>
            <a:endParaRPr sz="2000">
              <a:latin typeface="Montserrat"/>
              <a:ea typeface="Montserrat"/>
              <a:cs typeface="Montserrat"/>
              <a:sym typeface="Montserrat"/>
            </a:endParaRPr>
          </a:p>
        </p:txBody>
      </p:sp>
      <p:sp>
        <p:nvSpPr>
          <p:cNvPr id="231" name="Google Shape;231;p27"/>
          <p:cNvSpPr txBox="1"/>
          <p:nvPr/>
        </p:nvSpPr>
        <p:spPr>
          <a:xfrm>
            <a:off x="1297500" y="1290213"/>
            <a:ext cx="670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chemeClr val="dk1"/>
                </a:solidFill>
                <a:latin typeface="Montserrat"/>
                <a:ea typeface="Montserrat"/>
                <a:cs typeface="Montserrat"/>
                <a:sym typeface="Montserrat"/>
              </a:rPr>
              <a:t>Là biểu đồ diễn tả 5 vị trí phân bố của dữ liệu, đó là: giá trị nhỏ nhất (min), tứ phân vị thứ nhất (Q1), trung vị (median), tứ phân vị thứ 3 (Q3) và giá trị lớn nhất (max).</a:t>
            </a:r>
            <a:endParaRPr sz="1600">
              <a:solidFill>
                <a:schemeClr val="dk1"/>
              </a:solidFill>
              <a:latin typeface="Montserrat"/>
              <a:ea typeface="Montserrat"/>
              <a:cs typeface="Montserrat"/>
              <a:sym typeface="Montserrat"/>
            </a:endParaRPr>
          </a:p>
        </p:txBody>
      </p:sp>
      <p:pic>
        <p:nvPicPr>
          <p:cNvPr id="232" name="Google Shape;232;p27"/>
          <p:cNvPicPr preferRelativeResize="0"/>
          <p:nvPr/>
        </p:nvPicPr>
        <p:blipFill>
          <a:blip r:embed="rId3">
            <a:alphaModFix/>
          </a:blip>
          <a:stretch>
            <a:fillRect/>
          </a:stretch>
        </p:blipFill>
        <p:spPr>
          <a:xfrm>
            <a:off x="1680950" y="2344175"/>
            <a:ext cx="6096000" cy="2428875"/>
          </a:xfrm>
          <a:prstGeom prst="rect">
            <a:avLst/>
          </a:prstGeom>
          <a:noFill/>
          <a:ln>
            <a:noFill/>
          </a:ln>
        </p:spPr>
      </p:pic>
      <p:sp>
        <p:nvSpPr>
          <p:cNvPr id="233" name="Google Shape;233;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Boxplots</a:t>
            </a:r>
            <a:endParaRPr sz="2000">
              <a:latin typeface="Montserrat"/>
              <a:ea typeface="Montserrat"/>
              <a:cs typeface="Montserrat"/>
              <a:sym typeface="Montserrat"/>
            </a:endParaRPr>
          </a:p>
        </p:txBody>
      </p:sp>
      <p:sp>
        <p:nvSpPr>
          <p:cNvPr id="239" name="Google Shape;239;p28"/>
          <p:cNvSpPr txBox="1"/>
          <p:nvPr/>
        </p:nvSpPr>
        <p:spPr>
          <a:xfrm>
            <a:off x="1297500" y="1290243"/>
            <a:ext cx="6707700" cy="3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Đầu tiên ta có một tập dữ liệu nhỏ gồm bảy quan sát: 1, 6, 5, 4, 4, 7, 8.</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Nếu bạn sắp xếp lại dữ liệu từ nhỏ đến lớn, điểm giữa là trung vị. </a:t>
            </a:r>
            <a:endParaRPr sz="1300">
              <a:solidFill>
                <a:schemeClr val="dk1"/>
              </a:solidFill>
              <a:latin typeface="Montserrat"/>
              <a:ea typeface="Montserrat"/>
              <a:cs typeface="Montserrat"/>
              <a:sym typeface="Montserrat"/>
            </a:endParaRPr>
          </a:p>
        </p:txBody>
      </p:sp>
      <p:pic>
        <p:nvPicPr>
          <p:cNvPr id="240" name="Google Shape;240;p28"/>
          <p:cNvPicPr preferRelativeResize="0"/>
          <p:nvPr/>
        </p:nvPicPr>
        <p:blipFill>
          <a:blip r:embed="rId3">
            <a:alphaModFix/>
          </a:blip>
          <a:stretch>
            <a:fillRect/>
          </a:stretch>
        </p:blipFill>
        <p:spPr>
          <a:xfrm>
            <a:off x="3048013" y="1817450"/>
            <a:ext cx="3048000" cy="828675"/>
          </a:xfrm>
          <a:prstGeom prst="rect">
            <a:avLst/>
          </a:prstGeom>
          <a:noFill/>
          <a:ln>
            <a:noFill/>
          </a:ln>
        </p:spPr>
      </p:pic>
      <p:pic>
        <p:nvPicPr>
          <p:cNvPr id="241" name="Google Shape;241;p28"/>
          <p:cNvPicPr preferRelativeResize="0"/>
          <p:nvPr/>
        </p:nvPicPr>
        <p:blipFill>
          <a:blip r:embed="rId4">
            <a:alphaModFix/>
          </a:blip>
          <a:stretch>
            <a:fillRect/>
          </a:stretch>
        </p:blipFill>
        <p:spPr>
          <a:xfrm>
            <a:off x="3062288" y="3550213"/>
            <a:ext cx="3019425" cy="962025"/>
          </a:xfrm>
          <a:prstGeom prst="rect">
            <a:avLst/>
          </a:prstGeom>
          <a:noFill/>
          <a:ln>
            <a:noFill/>
          </a:ln>
        </p:spPr>
      </p:pic>
      <p:sp>
        <p:nvSpPr>
          <p:cNvPr id="242" name="Google Shape;242;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Boxplots</a:t>
            </a:r>
            <a:endParaRPr sz="2000">
              <a:latin typeface="Montserrat"/>
              <a:ea typeface="Montserrat"/>
              <a:cs typeface="Montserrat"/>
              <a:sym typeface="Montserrat"/>
            </a:endParaRPr>
          </a:p>
        </p:txBody>
      </p:sp>
      <p:sp>
        <p:nvSpPr>
          <p:cNvPr id="248" name="Google Shape;248;p29"/>
          <p:cNvSpPr txBox="1"/>
          <p:nvPr/>
        </p:nvSpPr>
        <p:spPr>
          <a:xfrm>
            <a:off x="1297500" y="1290243"/>
            <a:ext cx="6707700" cy="3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Đường trung bình chia dữ liệu thành hai nửa.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Các điểm giữa của mỗi nửa được gọi là "phần tư".</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Khi đó chúng ta nhận được 2 phần tư - phần tư thứ nhất là điểm giữa của nửa đầu và phần tư thứ 3 là điểm giữa của nửa sau.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Khoảng cách giữa hai phần tư này được gọi là Khoảng cách giữa các phần tư (IQR).</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p:txBody>
      </p:sp>
      <p:pic>
        <p:nvPicPr>
          <p:cNvPr id="249" name="Google Shape;249;p29"/>
          <p:cNvPicPr preferRelativeResize="0"/>
          <p:nvPr/>
        </p:nvPicPr>
        <p:blipFill>
          <a:blip r:embed="rId3">
            <a:alphaModFix/>
          </a:blip>
          <a:stretch>
            <a:fillRect/>
          </a:stretch>
        </p:blipFill>
        <p:spPr>
          <a:xfrm>
            <a:off x="3043238" y="3068025"/>
            <a:ext cx="3057525" cy="914400"/>
          </a:xfrm>
          <a:prstGeom prst="rect">
            <a:avLst/>
          </a:prstGeom>
          <a:noFill/>
          <a:ln>
            <a:noFill/>
          </a:ln>
        </p:spPr>
      </p:pic>
      <p:sp>
        <p:nvSpPr>
          <p:cNvPr id="250" name="Google Shape;250;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Boxplots</a:t>
            </a:r>
            <a:endParaRPr sz="2000">
              <a:latin typeface="Montserrat"/>
              <a:ea typeface="Montserrat"/>
              <a:cs typeface="Montserrat"/>
              <a:sym typeface="Montserrat"/>
            </a:endParaRPr>
          </a:p>
        </p:txBody>
      </p:sp>
      <p:sp>
        <p:nvSpPr>
          <p:cNvPr id="256" name="Google Shape;256;p30"/>
          <p:cNvSpPr txBox="1"/>
          <p:nvPr/>
        </p:nvSpPr>
        <p:spPr>
          <a:xfrm>
            <a:off x="1297500" y="1290243"/>
            <a:ext cx="6707700" cy="3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Cuối cùng, ta có một boxplot và dữ liệu mà nó chứa.</a:t>
            </a:r>
            <a:endParaRPr sz="1300">
              <a:solidFill>
                <a:schemeClr val="dk1"/>
              </a:solidFill>
              <a:latin typeface="Montserrat"/>
              <a:ea typeface="Montserrat"/>
              <a:cs typeface="Montserrat"/>
              <a:sym typeface="Montserrat"/>
            </a:endParaRPr>
          </a:p>
        </p:txBody>
      </p:sp>
      <p:pic>
        <p:nvPicPr>
          <p:cNvPr id="257" name="Google Shape;257;p30"/>
          <p:cNvPicPr preferRelativeResize="0"/>
          <p:nvPr/>
        </p:nvPicPr>
        <p:blipFill>
          <a:blip r:embed="rId3">
            <a:alphaModFix/>
          </a:blip>
          <a:stretch>
            <a:fillRect/>
          </a:stretch>
        </p:blipFill>
        <p:spPr>
          <a:xfrm>
            <a:off x="3052763" y="2013213"/>
            <a:ext cx="3038475" cy="866775"/>
          </a:xfrm>
          <a:prstGeom prst="rect">
            <a:avLst/>
          </a:prstGeom>
          <a:noFill/>
          <a:ln>
            <a:noFill/>
          </a:ln>
        </p:spPr>
      </p:pic>
      <p:sp>
        <p:nvSpPr>
          <p:cNvPr id="258" name="Google Shape;25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t>Boxplots</a:t>
            </a:r>
            <a:endParaRPr sz="2000"/>
          </a:p>
        </p:txBody>
      </p:sp>
      <p:pic>
        <p:nvPicPr>
          <p:cNvPr id="264" name="Google Shape;264;p31"/>
          <p:cNvPicPr preferRelativeResize="0"/>
          <p:nvPr/>
        </p:nvPicPr>
        <p:blipFill>
          <a:blip r:embed="rId3">
            <a:alphaModFix/>
          </a:blip>
          <a:stretch>
            <a:fillRect/>
          </a:stretch>
        </p:blipFill>
        <p:spPr>
          <a:xfrm>
            <a:off x="1315425" y="913350"/>
            <a:ext cx="6513150" cy="2261000"/>
          </a:xfrm>
          <a:prstGeom prst="rect">
            <a:avLst/>
          </a:prstGeom>
          <a:noFill/>
          <a:ln>
            <a:noFill/>
          </a:ln>
        </p:spPr>
      </p:pic>
      <p:sp>
        <p:nvSpPr>
          <p:cNvPr id="265" name="Google Shape;265;p31"/>
          <p:cNvSpPr txBox="1"/>
          <p:nvPr/>
        </p:nvSpPr>
        <p:spPr>
          <a:xfrm>
            <a:off x="1456950" y="3256638"/>
            <a:ext cx="6707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Interquartile range chính là khoảng nằm giữa quartile đầu tiên (First Quartile) và quartile thứ ba (Third Quartile) : </a:t>
            </a:r>
            <a:endParaRPr sz="1300">
              <a:solidFill>
                <a:schemeClr val="dk1"/>
              </a:solidFill>
              <a:latin typeface="Montserrat"/>
              <a:ea typeface="Montserrat"/>
              <a:cs typeface="Montserrat"/>
              <a:sym typeface="Montserrat"/>
            </a:endParaRPr>
          </a:p>
          <a:p>
            <a:pPr indent="457200" lvl="0" marL="0" rtl="0" algn="l">
              <a:spcBef>
                <a:spcPts val="0"/>
              </a:spcBef>
              <a:spcAft>
                <a:spcPts val="0"/>
              </a:spcAft>
              <a:buNone/>
            </a:pPr>
            <a:r>
              <a:rPr lang="vi" sz="1300">
                <a:solidFill>
                  <a:schemeClr val="dk1"/>
                </a:solidFill>
                <a:latin typeface="Montserrat"/>
                <a:ea typeface="Montserrat"/>
                <a:cs typeface="Montserrat"/>
                <a:sym typeface="Montserrat"/>
              </a:rPr>
              <a:t>IQR=Q3−Q1.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Các điểm bất thường sẽ có giá trị nhỏ hơn Q1−1.5∗IQR và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vi" sz="1300">
                <a:solidFill>
                  <a:schemeClr val="dk1"/>
                </a:solidFill>
                <a:latin typeface="Montserrat"/>
                <a:ea typeface="Montserrat"/>
                <a:cs typeface="Montserrat"/>
                <a:sym typeface="Montserrat"/>
              </a:rPr>
              <a:t>lớn hơn Q3 + 1.5∗IQR.</a:t>
            </a:r>
            <a:endParaRPr sz="1300">
              <a:solidFill>
                <a:schemeClr val="dk1"/>
              </a:solidFill>
              <a:latin typeface="Montserrat"/>
              <a:ea typeface="Montserrat"/>
              <a:cs typeface="Montserrat"/>
              <a:sym typeface="Montserrat"/>
            </a:endParaRPr>
          </a:p>
        </p:txBody>
      </p:sp>
      <p:sp>
        <p:nvSpPr>
          <p:cNvPr id="266" name="Google Shape;266;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Boxplots</a:t>
            </a:r>
            <a:endParaRPr sz="2000">
              <a:latin typeface="Montserrat"/>
              <a:ea typeface="Montserrat"/>
              <a:cs typeface="Montserrat"/>
              <a:sym typeface="Montserrat"/>
            </a:endParaRPr>
          </a:p>
        </p:txBody>
      </p:sp>
      <p:sp>
        <p:nvSpPr>
          <p:cNvPr id="272" name="Google Shape;272;p32"/>
          <p:cNvSpPr txBox="1"/>
          <p:nvPr/>
        </p:nvSpPr>
        <p:spPr>
          <a:xfrm>
            <a:off x="1297500" y="1290243"/>
            <a:ext cx="6707700" cy="3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Nói chung, bất kỳ điểm dữ liệu nào nằm ngoài giá trị tối thiểu và tối đa đều được coi là giá trị bất thường</a:t>
            </a:r>
            <a:endParaRPr sz="1300">
              <a:solidFill>
                <a:schemeClr val="dk1"/>
              </a:solidFill>
              <a:latin typeface="Montserrat"/>
              <a:ea typeface="Montserrat"/>
              <a:cs typeface="Montserrat"/>
              <a:sym typeface="Montserrat"/>
            </a:endParaRPr>
          </a:p>
        </p:txBody>
      </p:sp>
      <p:pic>
        <p:nvPicPr>
          <p:cNvPr id="273" name="Google Shape;273;p32"/>
          <p:cNvPicPr preferRelativeResize="0"/>
          <p:nvPr/>
        </p:nvPicPr>
        <p:blipFill>
          <a:blip r:embed="rId3">
            <a:alphaModFix/>
          </a:blip>
          <a:stretch>
            <a:fillRect/>
          </a:stretch>
        </p:blipFill>
        <p:spPr>
          <a:xfrm>
            <a:off x="2100263" y="2218000"/>
            <a:ext cx="4943475" cy="1323975"/>
          </a:xfrm>
          <a:prstGeom prst="rect">
            <a:avLst/>
          </a:prstGeom>
          <a:noFill/>
          <a:ln>
            <a:noFill/>
          </a:ln>
        </p:spPr>
      </p:pic>
      <p:sp>
        <p:nvSpPr>
          <p:cNvPr id="274" name="Google Shape;274;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4909050" y="350120"/>
            <a:ext cx="4008825" cy="2074675"/>
          </a:xfrm>
          <a:prstGeom prst="rect">
            <a:avLst/>
          </a:prstGeom>
          <a:noFill/>
          <a:ln>
            <a:noFill/>
          </a:ln>
        </p:spPr>
      </p:pic>
      <p:pic>
        <p:nvPicPr>
          <p:cNvPr id="107" name="Google Shape;107;p15"/>
          <p:cNvPicPr preferRelativeResize="0"/>
          <p:nvPr/>
        </p:nvPicPr>
        <p:blipFill>
          <a:blip r:embed="rId4">
            <a:alphaModFix/>
          </a:blip>
          <a:stretch>
            <a:fillRect/>
          </a:stretch>
        </p:blipFill>
        <p:spPr>
          <a:xfrm>
            <a:off x="346250" y="2571750"/>
            <a:ext cx="4429044" cy="2292175"/>
          </a:xfrm>
          <a:prstGeom prst="rect">
            <a:avLst/>
          </a:prstGeom>
          <a:noFill/>
          <a:ln>
            <a:noFill/>
          </a:ln>
        </p:spPr>
      </p:pic>
      <p:sp>
        <p:nvSpPr>
          <p:cNvPr id="108" name="Google Shape;108;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Boxplots</a:t>
            </a:r>
            <a:endParaRPr sz="2177"/>
          </a:p>
        </p:txBody>
      </p:sp>
      <p:pic>
        <p:nvPicPr>
          <p:cNvPr id="280" name="Google Shape;280;p33"/>
          <p:cNvPicPr preferRelativeResize="0"/>
          <p:nvPr/>
        </p:nvPicPr>
        <p:blipFill>
          <a:blip r:embed="rId3">
            <a:alphaModFix/>
          </a:blip>
          <a:stretch>
            <a:fillRect/>
          </a:stretch>
        </p:blipFill>
        <p:spPr>
          <a:xfrm>
            <a:off x="2057788" y="985175"/>
            <a:ext cx="5506029" cy="3925351"/>
          </a:xfrm>
          <a:prstGeom prst="rect">
            <a:avLst/>
          </a:prstGeom>
          <a:noFill/>
          <a:ln>
            <a:noFill/>
          </a:ln>
        </p:spPr>
      </p:pic>
      <p:sp>
        <p:nvSpPr>
          <p:cNvPr id="281" name="Google Shape;281;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Apply</a:t>
            </a:r>
            <a:endParaRPr sz="2177"/>
          </a:p>
        </p:txBody>
      </p:sp>
      <p:pic>
        <p:nvPicPr>
          <p:cNvPr id="287" name="Google Shape;287;p34"/>
          <p:cNvPicPr preferRelativeResize="0"/>
          <p:nvPr/>
        </p:nvPicPr>
        <p:blipFill>
          <a:blip r:embed="rId3">
            <a:alphaModFix/>
          </a:blip>
          <a:stretch>
            <a:fillRect/>
          </a:stretch>
        </p:blipFill>
        <p:spPr>
          <a:xfrm>
            <a:off x="152400" y="1065750"/>
            <a:ext cx="8134350" cy="1847850"/>
          </a:xfrm>
          <a:prstGeom prst="rect">
            <a:avLst/>
          </a:prstGeom>
          <a:noFill/>
          <a:ln>
            <a:noFill/>
          </a:ln>
        </p:spPr>
      </p:pic>
      <p:sp>
        <p:nvSpPr>
          <p:cNvPr id="288" name="Google Shape;288;p34"/>
          <p:cNvSpPr txBox="1"/>
          <p:nvPr/>
        </p:nvSpPr>
        <p:spPr>
          <a:xfrm>
            <a:off x="1151175" y="3037125"/>
            <a:ext cx="633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latin typeface="Quattrocento Sans"/>
                <a:ea typeface="Quattrocento Sans"/>
                <a:cs typeface="Quattrocento Sans"/>
                <a:sym typeface="Quattrocento Sans"/>
              </a:rPr>
              <a:t>data </a:t>
            </a:r>
            <a:r>
              <a:rPr lang="vi">
                <a:solidFill>
                  <a:schemeClr val="dk1"/>
                </a:solidFill>
              </a:rPr>
              <a:t>https://www.kaggle.com/ronitf/heart-disease-uci</a:t>
            </a:r>
            <a:endParaRPr>
              <a:latin typeface="Quattrocento Sans"/>
              <a:ea typeface="Quattrocento Sans"/>
              <a:cs typeface="Quattrocento Sans"/>
              <a:sym typeface="Quattrocento Sans"/>
            </a:endParaRPr>
          </a:p>
        </p:txBody>
      </p:sp>
      <p:sp>
        <p:nvSpPr>
          <p:cNvPr id="289" name="Google Shape;289;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1297500" y="393750"/>
            <a:ext cx="7026600" cy="519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Boxplots</a:t>
            </a:r>
            <a:endParaRPr sz="2177"/>
          </a:p>
        </p:txBody>
      </p:sp>
      <p:pic>
        <p:nvPicPr>
          <p:cNvPr id="295" name="Google Shape;295;p35"/>
          <p:cNvPicPr preferRelativeResize="0"/>
          <p:nvPr/>
        </p:nvPicPr>
        <p:blipFill>
          <a:blip r:embed="rId3">
            <a:alphaModFix/>
          </a:blip>
          <a:stretch>
            <a:fillRect/>
          </a:stretch>
        </p:blipFill>
        <p:spPr>
          <a:xfrm>
            <a:off x="1929488" y="1139225"/>
            <a:ext cx="5762625" cy="3743325"/>
          </a:xfrm>
          <a:prstGeom prst="rect">
            <a:avLst/>
          </a:prstGeom>
          <a:noFill/>
          <a:ln>
            <a:noFill/>
          </a:ln>
        </p:spPr>
      </p:pic>
      <p:sp>
        <p:nvSpPr>
          <p:cNvPr id="296" name="Google Shape;296;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1297500" y="393750"/>
            <a:ext cx="6869100" cy="5124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DBSCAN Clustering</a:t>
            </a:r>
            <a:endParaRPr/>
          </a:p>
        </p:txBody>
      </p:sp>
      <p:sp>
        <p:nvSpPr>
          <p:cNvPr id="302" name="Google Shape;302;p36"/>
          <p:cNvSpPr txBox="1"/>
          <p:nvPr>
            <p:ph idx="1" type="body"/>
          </p:nvPr>
        </p:nvSpPr>
        <p:spPr>
          <a:xfrm>
            <a:off x="1189950" y="906225"/>
            <a:ext cx="7038900" cy="102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1300">
                <a:latin typeface="Montserrat"/>
                <a:ea typeface="Montserrat"/>
                <a:cs typeface="Montserrat"/>
                <a:sym typeface="Montserrat"/>
              </a:rPr>
              <a:t>Clustering là một kĩ thuật unsupervised learning, ở đó ta cố gắng gom nhóm các điểm dữ liệu dựa trên các đặc trưng cụ thể. Có khá nhiều giải thuật cluster, trong đó được sử dụng nhiều nhất là </a:t>
            </a:r>
            <a:r>
              <a:rPr b="1" lang="vi" sz="1300">
                <a:latin typeface="Montserrat"/>
                <a:ea typeface="Montserrat"/>
                <a:cs typeface="Montserrat"/>
                <a:sym typeface="Montserrat"/>
              </a:rPr>
              <a:t>K-Means</a:t>
            </a:r>
            <a:r>
              <a:rPr lang="vi" sz="1300">
                <a:latin typeface="Montserrat"/>
                <a:ea typeface="Montserrat"/>
                <a:cs typeface="Montserrat"/>
                <a:sym typeface="Montserrat"/>
              </a:rPr>
              <a:t> và </a:t>
            </a:r>
            <a:r>
              <a:rPr b="1" lang="vi" sz="1300">
                <a:latin typeface="Montserrat"/>
                <a:ea typeface="Montserrat"/>
                <a:cs typeface="Montserrat"/>
                <a:sym typeface="Montserrat"/>
              </a:rPr>
              <a:t>Hierarchical</a:t>
            </a:r>
            <a:r>
              <a:rPr lang="vi" sz="1300">
                <a:latin typeface="Montserrat"/>
                <a:ea typeface="Montserrat"/>
                <a:cs typeface="Montserrat"/>
                <a:sym typeface="Montserrat"/>
              </a:rPr>
              <a:t>. </a:t>
            </a:r>
            <a:endParaRPr sz="1300">
              <a:latin typeface="Montserrat"/>
              <a:ea typeface="Montserrat"/>
              <a:cs typeface="Montserrat"/>
              <a:sym typeface="Montserrat"/>
            </a:endParaRPr>
          </a:p>
        </p:txBody>
      </p:sp>
      <p:sp>
        <p:nvSpPr>
          <p:cNvPr id="303" name="Google Shape;303;p36"/>
          <p:cNvSpPr txBox="1"/>
          <p:nvPr/>
        </p:nvSpPr>
        <p:spPr>
          <a:xfrm>
            <a:off x="1189950" y="1983775"/>
            <a:ext cx="676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solidFill>
                  <a:schemeClr val="dk1"/>
                </a:solidFill>
                <a:latin typeface="Montserrat"/>
                <a:ea typeface="Montserrat"/>
                <a:cs typeface="Montserrat"/>
                <a:sym typeface="Montserrat"/>
              </a:rPr>
              <a:t>Nhược điểm: không hiệu quả trong trường hợp các điểm dữ liệu phân bố theo hình dạng bất kì</a:t>
            </a:r>
            <a:endParaRPr sz="1300">
              <a:solidFill>
                <a:schemeClr val="dk1"/>
              </a:solidFill>
              <a:latin typeface="Montserrat"/>
              <a:ea typeface="Montserrat"/>
              <a:cs typeface="Montserrat"/>
              <a:sym typeface="Montserrat"/>
            </a:endParaRPr>
          </a:p>
        </p:txBody>
      </p:sp>
      <p:pic>
        <p:nvPicPr>
          <p:cNvPr id="304" name="Google Shape;304;p36"/>
          <p:cNvPicPr preferRelativeResize="0"/>
          <p:nvPr/>
        </p:nvPicPr>
        <p:blipFill>
          <a:blip r:embed="rId3">
            <a:alphaModFix/>
          </a:blip>
          <a:stretch>
            <a:fillRect/>
          </a:stretch>
        </p:blipFill>
        <p:spPr>
          <a:xfrm>
            <a:off x="635275" y="2713325"/>
            <a:ext cx="2027219" cy="1925724"/>
          </a:xfrm>
          <a:prstGeom prst="rect">
            <a:avLst/>
          </a:prstGeom>
          <a:noFill/>
          <a:ln>
            <a:noFill/>
          </a:ln>
        </p:spPr>
      </p:pic>
      <p:pic>
        <p:nvPicPr>
          <p:cNvPr id="305" name="Google Shape;305;p36"/>
          <p:cNvPicPr preferRelativeResize="0"/>
          <p:nvPr/>
        </p:nvPicPr>
        <p:blipFill>
          <a:blip r:embed="rId4">
            <a:alphaModFix/>
          </a:blip>
          <a:stretch>
            <a:fillRect/>
          </a:stretch>
        </p:blipFill>
        <p:spPr>
          <a:xfrm>
            <a:off x="4380949" y="2713325"/>
            <a:ext cx="3982516" cy="1925725"/>
          </a:xfrm>
          <a:prstGeom prst="rect">
            <a:avLst/>
          </a:prstGeom>
          <a:noFill/>
          <a:ln>
            <a:noFill/>
          </a:ln>
        </p:spPr>
      </p:pic>
      <p:sp>
        <p:nvSpPr>
          <p:cNvPr id="306" name="Google Shape;306;p36"/>
          <p:cNvSpPr/>
          <p:nvPr/>
        </p:nvSpPr>
        <p:spPr>
          <a:xfrm>
            <a:off x="2991625" y="3443000"/>
            <a:ext cx="1060200" cy="346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DBSCAN Clustering</a:t>
            </a:r>
            <a:endParaRPr/>
          </a:p>
        </p:txBody>
      </p:sp>
      <p:pic>
        <p:nvPicPr>
          <p:cNvPr id="313" name="Google Shape;313;p37"/>
          <p:cNvPicPr preferRelativeResize="0"/>
          <p:nvPr/>
        </p:nvPicPr>
        <p:blipFill>
          <a:blip r:embed="rId3">
            <a:alphaModFix/>
          </a:blip>
          <a:stretch>
            <a:fillRect/>
          </a:stretch>
        </p:blipFill>
        <p:spPr>
          <a:xfrm>
            <a:off x="1284375" y="2678100"/>
            <a:ext cx="2027219" cy="1925724"/>
          </a:xfrm>
          <a:prstGeom prst="rect">
            <a:avLst/>
          </a:prstGeom>
          <a:noFill/>
          <a:ln>
            <a:noFill/>
          </a:ln>
        </p:spPr>
      </p:pic>
      <p:sp>
        <p:nvSpPr>
          <p:cNvPr id="314" name="Google Shape;314;p37"/>
          <p:cNvSpPr/>
          <p:nvPr/>
        </p:nvSpPr>
        <p:spPr>
          <a:xfrm>
            <a:off x="3957350" y="3443000"/>
            <a:ext cx="1060200" cy="346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37"/>
          <p:cNvPicPr preferRelativeResize="0"/>
          <p:nvPr/>
        </p:nvPicPr>
        <p:blipFill>
          <a:blip r:embed="rId4">
            <a:alphaModFix/>
          </a:blip>
          <a:stretch>
            <a:fillRect/>
          </a:stretch>
        </p:blipFill>
        <p:spPr>
          <a:xfrm>
            <a:off x="5663300" y="2628662"/>
            <a:ext cx="2027224" cy="1975172"/>
          </a:xfrm>
          <a:prstGeom prst="rect">
            <a:avLst/>
          </a:prstGeom>
          <a:noFill/>
          <a:ln>
            <a:noFill/>
          </a:ln>
        </p:spPr>
      </p:pic>
      <p:sp>
        <p:nvSpPr>
          <p:cNvPr id="316" name="Google Shape;316;p37"/>
          <p:cNvSpPr/>
          <p:nvPr/>
        </p:nvSpPr>
        <p:spPr>
          <a:xfrm>
            <a:off x="1284438" y="1423300"/>
            <a:ext cx="2027100" cy="4305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chemeClr val="lt1"/>
                </a:solidFill>
              </a:rPr>
              <a:t>Với DBSCAN</a:t>
            </a:r>
            <a:endParaRPr sz="1600">
              <a:solidFill>
                <a:schemeClr val="lt1"/>
              </a:solidFill>
            </a:endParaRPr>
          </a:p>
        </p:txBody>
      </p:sp>
      <p:sp>
        <p:nvSpPr>
          <p:cNvPr id="317" name="Google Shape;317;p37"/>
          <p:cNvSpPr/>
          <p:nvPr/>
        </p:nvSpPr>
        <p:spPr>
          <a:xfrm>
            <a:off x="5411650" y="657050"/>
            <a:ext cx="3145200" cy="9141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chemeClr val="lt1"/>
                </a:solidFill>
              </a:rPr>
              <a:t>Ngoài ra DBSCAN còn có khả năng lọc ra các outliers trong dataset</a:t>
            </a:r>
            <a:endParaRPr sz="1600">
              <a:solidFill>
                <a:schemeClr val="lt1"/>
              </a:solidFill>
            </a:endParaRPr>
          </a:p>
        </p:txBody>
      </p:sp>
      <p:sp>
        <p:nvSpPr>
          <p:cNvPr id="318" name="Google Shape;318;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ppt_w</p:attrName>
                                        </p:attrNameLst>
                                      </p:cBhvr>
                                      <p:tavLst>
                                        <p:tav fmla="" tm="0">
                                          <p:val>
                                            <p:strVal val="0"/>
                                          </p:val>
                                        </p:tav>
                                        <p:tav fmla="" tm="100000">
                                          <p:val>
                                            <p:strVal val="#ppt_w"/>
                                          </p:val>
                                        </p:tav>
                                      </p:tavLst>
                                    </p:anim>
                                    <p:anim calcmode="lin" valueType="num">
                                      <p:cBhvr additive="base">
                                        <p:cTn dur="1000"/>
                                        <p:tgtEl>
                                          <p:spTgt spid="3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DBSCAN Clustering</a:t>
            </a:r>
            <a:endParaRPr/>
          </a:p>
        </p:txBody>
      </p:sp>
      <p:pic>
        <p:nvPicPr>
          <p:cNvPr id="324" name="Google Shape;324;p38"/>
          <p:cNvPicPr preferRelativeResize="0"/>
          <p:nvPr/>
        </p:nvPicPr>
        <p:blipFill>
          <a:blip r:embed="rId3">
            <a:alphaModFix/>
          </a:blip>
          <a:stretch>
            <a:fillRect/>
          </a:stretch>
        </p:blipFill>
        <p:spPr>
          <a:xfrm>
            <a:off x="2073275" y="1261500"/>
            <a:ext cx="2708323" cy="3530850"/>
          </a:xfrm>
          <a:prstGeom prst="rect">
            <a:avLst/>
          </a:prstGeom>
          <a:noFill/>
          <a:ln>
            <a:noFill/>
          </a:ln>
        </p:spPr>
      </p:pic>
      <p:sp>
        <p:nvSpPr>
          <p:cNvPr id="325" name="Google Shape;325;p38"/>
          <p:cNvSpPr/>
          <p:nvPr/>
        </p:nvSpPr>
        <p:spPr>
          <a:xfrm>
            <a:off x="289800" y="1460250"/>
            <a:ext cx="1438200" cy="5877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600">
                <a:solidFill>
                  <a:schemeClr val="lt1"/>
                </a:solidFill>
              </a:rPr>
              <a:t>Idea</a:t>
            </a:r>
            <a:endParaRPr b="1" sz="1600">
              <a:solidFill>
                <a:schemeClr val="lt1"/>
              </a:solidFill>
            </a:endParaRPr>
          </a:p>
        </p:txBody>
      </p:sp>
      <p:pic>
        <p:nvPicPr>
          <p:cNvPr id="326" name="Google Shape;326;p38"/>
          <p:cNvPicPr preferRelativeResize="0"/>
          <p:nvPr/>
        </p:nvPicPr>
        <p:blipFill>
          <a:blip r:embed="rId4">
            <a:alphaModFix/>
          </a:blip>
          <a:stretch>
            <a:fillRect/>
          </a:stretch>
        </p:blipFill>
        <p:spPr>
          <a:xfrm>
            <a:off x="5647773" y="1735625"/>
            <a:ext cx="3144377" cy="2582582"/>
          </a:xfrm>
          <a:prstGeom prst="rect">
            <a:avLst/>
          </a:prstGeom>
          <a:noFill/>
          <a:ln>
            <a:noFill/>
          </a:ln>
        </p:spPr>
      </p:pic>
      <p:sp>
        <p:nvSpPr>
          <p:cNvPr id="327" name="Google Shape;327;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Kết quả</a:t>
            </a:r>
            <a:endParaRPr/>
          </a:p>
        </p:txBody>
      </p:sp>
      <p:sp>
        <p:nvSpPr>
          <p:cNvPr id="333" name="Google Shape;333;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34" name="Google Shape;334;p39"/>
          <p:cNvPicPr preferRelativeResize="0"/>
          <p:nvPr/>
        </p:nvPicPr>
        <p:blipFill>
          <a:blip r:embed="rId3">
            <a:alphaModFix/>
          </a:blip>
          <a:stretch>
            <a:fillRect/>
          </a:stretch>
        </p:blipFill>
        <p:spPr>
          <a:xfrm>
            <a:off x="2684500" y="1132450"/>
            <a:ext cx="3886575" cy="3781401"/>
          </a:xfrm>
          <a:prstGeom prst="rect">
            <a:avLst/>
          </a:prstGeom>
          <a:noFill/>
          <a:ln>
            <a:noFill/>
          </a:ln>
        </p:spPr>
      </p:pic>
      <p:sp>
        <p:nvSpPr>
          <p:cNvPr id="335" name="Google Shape;335;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1297500" y="393750"/>
            <a:ext cx="7038900" cy="9141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Isolation forest (iForest)</a:t>
            </a:r>
            <a:endParaRPr sz="2177"/>
          </a:p>
        </p:txBody>
      </p:sp>
      <p:sp>
        <p:nvSpPr>
          <p:cNvPr id="341" name="Google Shape;341;p40"/>
          <p:cNvSpPr txBox="1"/>
          <p:nvPr>
            <p:ph idx="1" type="body"/>
          </p:nvPr>
        </p:nvSpPr>
        <p:spPr>
          <a:xfrm>
            <a:off x="1297500" y="1567550"/>
            <a:ext cx="7038900" cy="2891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vi" sz="1300">
                <a:latin typeface="Montserrat"/>
                <a:ea typeface="Montserrat"/>
                <a:cs typeface="Montserrat"/>
                <a:sym typeface="Montserrat"/>
              </a:rPr>
              <a:t>Để phát hiện sự bất thường : xây dựng một tập record về điều gì là “bình thường” =&gt; trường hợp không phù hợp với tập record bình thường =&gt; bất thường</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Isolation Forest sử dụng một cách tiếp cận khác: Cô lập rõ ràng các điểm bất thường bằng cách sử dụng cây nhị phân</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Ưu: nhanh, nhắm trực tiếp vào các điểm bất thường mà không cần quá trình sử dụng nhiều tài nguyên để lập hồ sơ cá thể thông thường.</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     Thuật toán có độ phức tạp thời gian tuyến tính với hằng số thấp và yêu cầu bộ nhớ thấp</a:t>
            </a:r>
            <a:endParaRPr sz="1300">
              <a:latin typeface="Montserrat"/>
              <a:ea typeface="Montserrat"/>
              <a:cs typeface="Montserrat"/>
              <a:sym typeface="Montserrat"/>
            </a:endParaRPr>
          </a:p>
        </p:txBody>
      </p:sp>
      <p:sp>
        <p:nvSpPr>
          <p:cNvPr id="342" name="Google Shape;342;p4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1297500" y="393750"/>
            <a:ext cx="7038900" cy="9141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Isolation forest (iForest)</a:t>
            </a:r>
            <a:endParaRPr sz="2177"/>
          </a:p>
        </p:txBody>
      </p:sp>
      <p:sp>
        <p:nvSpPr>
          <p:cNvPr id="348" name="Google Shape;348;p41"/>
          <p:cNvSpPr txBox="1"/>
          <p:nvPr>
            <p:ph idx="1" type="body"/>
          </p:nvPr>
        </p:nvSpPr>
        <p:spPr>
          <a:xfrm>
            <a:off x="1297500" y="1567550"/>
            <a:ext cx="7038900" cy="2891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vi" sz="1300">
                <a:latin typeface="Montserrat"/>
                <a:ea typeface="Montserrat"/>
                <a:cs typeface="Montserrat"/>
                <a:sym typeface="Montserrat"/>
              </a:rPr>
              <a:t>Ý tưởng: tận dụng hai đặc tính định lượng của các điểm dữ liệu bất thường trong một mẫu</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    1. Ít - là thiểu số bao gồm ít trường hợp hơn</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    2. Khác nhau - chúng có các giá trị thuộc tính rất khác với các giá trị của các trường hợp bình thường</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Vì các điểm bất thường là "ít và khác nhau" nên chúng dễ bị "cô lập" hơn so với các điểm bình thường.</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vi" sz="1300">
                <a:latin typeface="Montserrat"/>
                <a:ea typeface="Montserrat"/>
                <a:cs typeface="Montserrat"/>
                <a:sym typeface="Montserrat"/>
              </a:rPr>
              <a:t>Một trong những vấn đề chính của việc áp dụng iForest để phát hiện bất thường không phải ở bản thân mô hình, mà là ở cách tính toán “điểm bất thường”</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p:txBody>
      </p:sp>
      <p:sp>
        <p:nvSpPr>
          <p:cNvPr id="349" name="Google Shape;349;p4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1297500" y="393750"/>
            <a:ext cx="7038900" cy="9141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Isolation forest (iForest)</a:t>
            </a:r>
            <a:endParaRPr sz="2177"/>
          </a:p>
        </p:txBody>
      </p:sp>
      <p:pic>
        <p:nvPicPr>
          <p:cNvPr id="355" name="Google Shape;355;p42"/>
          <p:cNvPicPr preferRelativeResize="0"/>
          <p:nvPr/>
        </p:nvPicPr>
        <p:blipFill>
          <a:blip r:embed="rId3">
            <a:alphaModFix/>
          </a:blip>
          <a:stretch>
            <a:fillRect/>
          </a:stretch>
        </p:blipFill>
        <p:spPr>
          <a:xfrm>
            <a:off x="1665275" y="1494775"/>
            <a:ext cx="6095501" cy="3180651"/>
          </a:xfrm>
          <a:prstGeom prst="rect">
            <a:avLst/>
          </a:prstGeom>
          <a:noFill/>
          <a:ln>
            <a:noFill/>
          </a:ln>
        </p:spPr>
      </p:pic>
      <p:sp>
        <p:nvSpPr>
          <p:cNvPr id="356" name="Google Shape;356;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Cơ sở lý thuyết</a:t>
            </a:r>
            <a:endParaRPr/>
          </a:p>
        </p:txBody>
      </p:sp>
      <p:sp>
        <p:nvSpPr>
          <p:cNvPr id="114" name="Google Shape;114;p16"/>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Montserrat"/>
                <a:ea typeface="Montserrat"/>
                <a:cs typeface="Montserrat"/>
                <a:sym typeface="Montserrat"/>
              </a:rPr>
              <a:t>Nền tảng lý thuyết để hiện thực bài toán</a:t>
            </a:r>
            <a:endParaRPr>
              <a:latin typeface="Montserrat"/>
              <a:ea typeface="Montserrat"/>
              <a:cs typeface="Montserrat"/>
              <a:sym typeface="Montserrat"/>
            </a:endParaRPr>
          </a:p>
        </p:txBody>
      </p:sp>
      <p:sp>
        <p:nvSpPr>
          <p:cNvPr id="115" name="Google Shape;115;p1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400">
                <a:solidFill>
                  <a:schemeClr val="dk1"/>
                </a:solidFill>
                <a:latin typeface="Lora"/>
                <a:ea typeface="Lora"/>
                <a:cs typeface="Lora"/>
                <a:sym typeface="Lora"/>
              </a:rPr>
              <a:t>1</a:t>
            </a:r>
            <a:endParaRPr sz="2400">
              <a:latin typeface="Lora"/>
              <a:ea typeface="Lora"/>
              <a:cs typeface="Lora"/>
              <a:sym typeface="Lora"/>
            </a:endParaRPr>
          </a:p>
        </p:txBody>
      </p:sp>
      <p:sp>
        <p:nvSpPr>
          <p:cNvPr id="116" name="Google Shape;116;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1297500" y="393750"/>
            <a:ext cx="7038900" cy="9141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177"/>
              <a:t>Isolation forest (iForest)</a:t>
            </a:r>
            <a:endParaRPr sz="2177"/>
          </a:p>
        </p:txBody>
      </p:sp>
      <p:sp>
        <p:nvSpPr>
          <p:cNvPr id="362" name="Google Shape;362;p43"/>
          <p:cNvSpPr txBox="1"/>
          <p:nvPr>
            <p:ph idx="1" type="body"/>
          </p:nvPr>
        </p:nvSpPr>
        <p:spPr>
          <a:xfrm>
            <a:off x="1297500" y="1567550"/>
            <a:ext cx="7038900" cy="2891100"/>
          </a:xfrm>
          <a:prstGeom prst="rect">
            <a:avLst/>
          </a:prstGeom>
          <a:ln cap="flat" cmpd="sng" w="19050">
            <a:solidFill>
              <a:schemeClr val="lt1"/>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600"/>
          </a:p>
        </p:txBody>
      </p:sp>
      <p:pic>
        <p:nvPicPr>
          <p:cNvPr id="363" name="Google Shape;363;p43"/>
          <p:cNvPicPr preferRelativeResize="0"/>
          <p:nvPr/>
        </p:nvPicPr>
        <p:blipFill>
          <a:blip r:embed="rId3">
            <a:alphaModFix/>
          </a:blip>
          <a:stretch>
            <a:fillRect/>
          </a:stretch>
        </p:blipFill>
        <p:spPr>
          <a:xfrm>
            <a:off x="582125" y="1434150"/>
            <a:ext cx="8184000" cy="3439500"/>
          </a:xfrm>
          <a:prstGeom prst="rect">
            <a:avLst/>
          </a:prstGeom>
          <a:noFill/>
          <a:ln>
            <a:noFill/>
          </a:ln>
        </p:spPr>
      </p:pic>
      <p:sp>
        <p:nvSpPr>
          <p:cNvPr id="364" name="Google Shape;364;p4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pic>
        <p:nvPicPr>
          <p:cNvPr id="365" name="Google Shape;365;p43"/>
          <p:cNvPicPr preferRelativeResize="0"/>
          <p:nvPr/>
        </p:nvPicPr>
        <p:blipFill>
          <a:blip r:embed="rId4">
            <a:alphaModFix/>
          </a:blip>
          <a:stretch>
            <a:fillRect/>
          </a:stretch>
        </p:blipFill>
        <p:spPr>
          <a:xfrm>
            <a:off x="202113" y="178863"/>
            <a:ext cx="1095375" cy="1857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1290100" y="45900"/>
            <a:ext cx="7038900" cy="4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a:t>Tổng kết</a:t>
            </a:r>
            <a:endParaRPr/>
          </a:p>
        </p:txBody>
      </p:sp>
      <p:sp>
        <p:nvSpPr>
          <p:cNvPr id="371" name="Google Shape;371;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
        <p:nvSpPr>
          <p:cNvPr id="372" name="Google Shape;372;p44"/>
          <p:cNvSpPr txBox="1"/>
          <p:nvPr/>
        </p:nvSpPr>
        <p:spPr>
          <a:xfrm>
            <a:off x="1627725" y="518100"/>
            <a:ext cx="534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latin typeface="Montserrat"/>
                <a:ea typeface="Montserrat"/>
                <a:cs typeface="Montserrat"/>
                <a:sym typeface="Montserrat"/>
              </a:rPr>
              <a:t>Z-Score</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Ưu điểm </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Hoạt động tốt với tập dữ liệu tuân theo phân phối Gaussian</a:t>
            </a:r>
            <a:endParaRPr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Nhược điểm</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Chỉ phù hợp với các tập dữ liệu vừa và nhỏ, số chiều nhỏ</a:t>
            </a:r>
            <a:endParaRPr sz="1200">
              <a:latin typeface="Montserrat"/>
              <a:ea typeface="Montserrat"/>
              <a:cs typeface="Montserrat"/>
              <a:sym typeface="Montserrat"/>
            </a:endParaRPr>
          </a:p>
        </p:txBody>
      </p:sp>
      <p:sp>
        <p:nvSpPr>
          <p:cNvPr id="373" name="Google Shape;373;p44"/>
          <p:cNvSpPr txBox="1"/>
          <p:nvPr/>
        </p:nvSpPr>
        <p:spPr>
          <a:xfrm>
            <a:off x="1627725" y="1951100"/>
            <a:ext cx="534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latin typeface="Montserrat"/>
                <a:ea typeface="Montserrat"/>
                <a:cs typeface="Montserrat"/>
                <a:sym typeface="Montserrat"/>
              </a:rPr>
              <a:t>DBSCAN</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Ưu điểm</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Hoạt động tốt với các tập dữ liệu nhiều chiều</a:t>
            </a:r>
            <a:endParaRPr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Nhược điểm</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Yêu cầu việc lựa chọn các tham số eps và MinPts</a:t>
            </a:r>
            <a:endParaRPr sz="1200">
              <a:latin typeface="Montserrat"/>
              <a:ea typeface="Montserrat"/>
              <a:cs typeface="Montserrat"/>
              <a:sym typeface="Montserrat"/>
            </a:endParaRPr>
          </a:p>
        </p:txBody>
      </p:sp>
      <p:sp>
        <p:nvSpPr>
          <p:cNvPr id="374" name="Google Shape;374;p44"/>
          <p:cNvSpPr txBox="1"/>
          <p:nvPr/>
        </p:nvSpPr>
        <p:spPr>
          <a:xfrm>
            <a:off x="1627725" y="3465250"/>
            <a:ext cx="5340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latin typeface="Montserrat"/>
                <a:ea typeface="Montserrat"/>
                <a:cs typeface="Montserrat"/>
                <a:sym typeface="Montserrat"/>
              </a:rPr>
              <a:t>Isolation Forest</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Ưu điểm</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Việc scale dữ liệu là không cần thiết </a:t>
            </a:r>
            <a:endParaRPr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i="1" lang="vi" sz="1200">
                <a:latin typeface="Montserrat"/>
                <a:ea typeface="Montserrat"/>
                <a:cs typeface="Montserrat"/>
                <a:sym typeface="Montserrat"/>
              </a:rPr>
              <a:t>Nhược điểm</a:t>
            </a:r>
            <a:endParaRPr i="1" sz="1200">
              <a:latin typeface="Montserrat"/>
              <a:ea typeface="Montserrat"/>
              <a:cs typeface="Montserrat"/>
              <a:sym typeface="Montserrat"/>
            </a:endParaRPr>
          </a:p>
          <a:p>
            <a:pPr indent="0" lvl="0" marL="0" rtl="0" algn="l">
              <a:spcBef>
                <a:spcPts val="0"/>
              </a:spcBef>
              <a:spcAft>
                <a:spcPts val="0"/>
              </a:spcAft>
              <a:buNone/>
            </a:pPr>
            <a:r>
              <a:rPr lang="vi" sz="1200">
                <a:latin typeface="Montserrat"/>
                <a:ea typeface="Montserrat"/>
                <a:cs typeface="Montserrat"/>
                <a:sym typeface="Montserrat"/>
              </a:rPr>
              <a:t>Nếu không được tối ưu hoá, thì việc training có thể rất lâu và tốn kém</a:t>
            </a:r>
            <a:endParaRPr sz="12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a:t>DEMO</a:t>
            </a:r>
            <a:endParaRPr/>
          </a:p>
        </p:txBody>
      </p:sp>
      <p:sp>
        <p:nvSpPr>
          <p:cNvPr id="380" name="Google Shape;380;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Bất thường trong dữ liệu là gì</a:t>
            </a:r>
            <a:endParaRPr>
              <a:highlight>
                <a:schemeClr val="accent1"/>
              </a:highlight>
            </a:endParaRPr>
          </a:p>
        </p:txBody>
      </p:sp>
      <p:sp>
        <p:nvSpPr>
          <p:cNvPr id="122" name="Google Shape;122;p17"/>
          <p:cNvSpPr txBox="1"/>
          <p:nvPr>
            <p:ph idx="1" type="body"/>
          </p:nvPr>
        </p:nvSpPr>
        <p:spPr>
          <a:xfrm>
            <a:off x="916450" y="1387050"/>
            <a:ext cx="8045700" cy="13143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Font typeface="Montserrat"/>
              <a:buChar char="◉"/>
            </a:pPr>
            <a:r>
              <a:rPr lang="vi" sz="1200">
                <a:latin typeface="Montserrat"/>
                <a:ea typeface="Montserrat"/>
                <a:cs typeface="Montserrat"/>
                <a:sym typeface="Montserrat"/>
              </a:rPr>
              <a:t>Các tập dữ liệu được thu thập từ thế giới thực luôn chứa đựng những sai sót, những bất thường,  do đó chúng ta luôn phải tiến hành làm sạch tập dữ liệu trước khi tiến hành các phân tích. Việc làm sạch dữ liệu không phải là một phần quan trọng trong các vấn đề về khoa học dữ liệu.</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vi" sz="1200">
                <a:latin typeface="Montserrat"/>
                <a:ea typeface="Montserrat"/>
                <a:cs typeface="Montserrat"/>
                <a:sym typeface="Montserrat"/>
              </a:rPr>
              <a:t>Bất thường trong dữ liệu (anomalies/outliers) là một điểm, một quan sát (observation) trong tập dữ liệu mà  không thuộc vào một nhóm nhất định nào đó, giá trị của nó khác xa với các giá trị còn lại, không tuân theo các cấu trúc của tập dữ liệu đó.</a:t>
            </a:r>
            <a:endParaRPr sz="1200">
              <a:latin typeface="Montserrat"/>
              <a:ea typeface="Montserrat"/>
              <a:cs typeface="Montserrat"/>
              <a:sym typeface="Montserrat"/>
            </a:endParaRPr>
          </a:p>
          <a:p>
            <a:pPr indent="0" lvl="0" marL="0" rtl="0" algn="l">
              <a:spcBef>
                <a:spcPts val="600"/>
              </a:spcBef>
              <a:spcAft>
                <a:spcPts val="0"/>
              </a:spcAft>
              <a:buNone/>
            </a:pPr>
            <a:r>
              <a:t/>
            </a:r>
            <a:endParaRPr sz="1300">
              <a:latin typeface="Montserrat"/>
              <a:ea typeface="Montserrat"/>
              <a:cs typeface="Montserrat"/>
              <a:sym typeface="Montserrat"/>
            </a:endParaRPr>
          </a:p>
        </p:txBody>
      </p:sp>
      <p:grpSp>
        <p:nvGrpSpPr>
          <p:cNvPr id="123" name="Google Shape;123;p17"/>
          <p:cNvGrpSpPr/>
          <p:nvPr/>
        </p:nvGrpSpPr>
        <p:grpSpPr>
          <a:xfrm>
            <a:off x="916458" y="1019750"/>
            <a:ext cx="214625" cy="214625"/>
            <a:chOff x="2594050" y="1631825"/>
            <a:chExt cx="439625" cy="439625"/>
          </a:xfrm>
        </p:grpSpPr>
        <p:sp>
          <p:nvSpPr>
            <p:cNvPr id="124" name="Google Shape;124;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pic>
        <p:nvPicPr>
          <p:cNvPr id="129" name="Google Shape;129;p17"/>
          <p:cNvPicPr preferRelativeResize="0"/>
          <p:nvPr/>
        </p:nvPicPr>
        <p:blipFill>
          <a:blip r:embed="rId3">
            <a:alphaModFix/>
          </a:blip>
          <a:stretch>
            <a:fillRect/>
          </a:stretch>
        </p:blipFill>
        <p:spPr>
          <a:xfrm>
            <a:off x="3083113" y="2712600"/>
            <a:ext cx="3712377" cy="2061250"/>
          </a:xfrm>
          <a:prstGeom prst="rect">
            <a:avLst/>
          </a:prstGeom>
          <a:noFill/>
          <a:ln>
            <a:noFill/>
          </a:ln>
        </p:spPr>
      </p:pic>
      <p:sp>
        <p:nvSpPr>
          <p:cNvPr id="130" name="Google Shape;130;p17"/>
          <p:cNvSpPr txBox="1"/>
          <p:nvPr/>
        </p:nvSpPr>
        <p:spPr>
          <a:xfrm>
            <a:off x="4766050" y="4785100"/>
            <a:ext cx="64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900" u="sng">
                <a:solidFill>
                  <a:schemeClr val="hlink"/>
                </a:solidFill>
                <a:latin typeface="Quattrocento Sans"/>
                <a:ea typeface="Quattrocento Sans"/>
                <a:cs typeface="Quattrocento Sans"/>
                <a:sym typeface="Quattrocento Sans"/>
                <a:hlinkClick r:id="rId4"/>
              </a:rPr>
              <a:t>Source </a:t>
            </a:r>
            <a:endParaRPr sz="9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Bất thường trong dữ liệu là gì</a:t>
            </a:r>
            <a:endParaRPr>
              <a:highlight>
                <a:schemeClr val="accent1"/>
              </a:highlight>
            </a:endParaRPr>
          </a:p>
        </p:txBody>
      </p:sp>
      <p:grpSp>
        <p:nvGrpSpPr>
          <p:cNvPr id="136" name="Google Shape;136;p18"/>
          <p:cNvGrpSpPr/>
          <p:nvPr/>
        </p:nvGrpSpPr>
        <p:grpSpPr>
          <a:xfrm>
            <a:off x="916458" y="1019750"/>
            <a:ext cx="214625" cy="214625"/>
            <a:chOff x="2594050" y="1631825"/>
            <a:chExt cx="439625" cy="439625"/>
          </a:xfrm>
        </p:grpSpPr>
        <p:sp>
          <p:nvSpPr>
            <p:cNvPr id="137" name="Google Shape;137;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
        <p:nvSpPr>
          <p:cNvPr id="142" name="Google Shape;142;p18"/>
          <p:cNvSpPr txBox="1"/>
          <p:nvPr>
            <p:ph idx="4294967295" type="body"/>
          </p:nvPr>
        </p:nvSpPr>
        <p:spPr>
          <a:xfrm>
            <a:off x="838650" y="1461850"/>
            <a:ext cx="7849800" cy="3288000"/>
          </a:xfrm>
          <a:prstGeom prst="rect">
            <a:avLst/>
          </a:prstGeom>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vi" sz="1300">
                <a:solidFill>
                  <a:schemeClr val="dk1"/>
                </a:solidFill>
                <a:latin typeface="Montserrat"/>
                <a:ea typeface="Montserrat"/>
                <a:cs typeface="Montserrat"/>
                <a:sym typeface="Montserrat"/>
              </a:rPr>
              <a:t>Thông thường, các bất thường sẽ dẫn đến một số loại vấn đề như gian lận ngân hàng, khiếm khuyết về cấu trúc, các vấn đề y tế hoặc lỗi trong văn bản. </a:t>
            </a:r>
            <a:endParaRPr sz="1300">
              <a:solidFill>
                <a:schemeClr val="dk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90000"/>
              </a:lnSpc>
              <a:spcBef>
                <a:spcPts val="0"/>
              </a:spcBef>
              <a:spcAft>
                <a:spcPts val="0"/>
              </a:spcAft>
              <a:buNone/>
            </a:pPr>
            <a:r>
              <a:rPr lang="vi" sz="1300">
                <a:solidFill>
                  <a:schemeClr val="dk1"/>
                </a:solidFill>
                <a:latin typeface="Montserrat"/>
                <a:ea typeface="Montserrat"/>
                <a:cs typeface="Montserrat"/>
                <a:sym typeface="Montserrat"/>
              </a:rPr>
              <a:t>Bất thường còn được gọi là ngoại lệ, tính mới, nhiễu, sai lệch và ngoại lệ.</a:t>
            </a:r>
            <a:endParaRPr sz="1300">
              <a:solidFill>
                <a:schemeClr val="dk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1300">
              <a:latin typeface="Montserrat"/>
              <a:ea typeface="Montserrat"/>
              <a:cs typeface="Montserrat"/>
              <a:sym typeface="Montserrat"/>
            </a:endParaRPr>
          </a:p>
          <a:p>
            <a:pPr indent="0" lvl="0" marL="0" rtl="0" algn="l">
              <a:lnSpc>
                <a:spcPct val="90000"/>
              </a:lnSpc>
              <a:spcBef>
                <a:spcPts val="600"/>
              </a:spcBef>
              <a:spcAft>
                <a:spcPts val="0"/>
              </a:spcAft>
              <a:buNone/>
            </a:pPr>
            <a:r>
              <a:rPr lang="vi" sz="1300">
                <a:latin typeface="Montserrat"/>
                <a:ea typeface="Montserrat"/>
                <a:cs typeface="Montserrat"/>
                <a:sym typeface="Montserrat"/>
              </a:rPr>
              <a:t>Đặc biệt, trong bối cảnh bị xâm hại và bị phát hiện xâm nhập mạng, các đối tượng đầu thú thường không phải là đối tượng hiếm, mà là các đối tượng manh động bất ngờ trong hoạt động. </a:t>
            </a:r>
            <a:endParaRPr sz="1300">
              <a:latin typeface="Montserrat"/>
              <a:ea typeface="Montserrat"/>
              <a:cs typeface="Montserrat"/>
              <a:sym typeface="Montserrat"/>
            </a:endParaRPr>
          </a:p>
          <a:p>
            <a:pPr indent="-311150" lvl="0" marL="457200" rtl="0" algn="l">
              <a:lnSpc>
                <a:spcPct val="90000"/>
              </a:lnSpc>
              <a:spcBef>
                <a:spcPts val="600"/>
              </a:spcBef>
              <a:spcAft>
                <a:spcPts val="0"/>
              </a:spcAft>
              <a:buSzPts val="1300"/>
              <a:buFont typeface="Montserrat"/>
              <a:buChar char="-"/>
            </a:pPr>
            <a:r>
              <a:rPr lang="vi" sz="1300">
                <a:latin typeface="Montserrat"/>
                <a:ea typeface="Montserrat"/>
                <a:cs typeface="Montserrat"/>
                <a:sym typeface="Montserrat"/>
              </a:rPr>
              <a:t> Mẫu này không tuân theo định nghĩa thống kê phổ biến về một vật thể ngoại lai là một vật thể hiếm và nhiều phương pháp phát hiện ngoại lệ (cụ thể là các phương pháp không được giám sát) sẽ thất bại trên dữ liệu đó, trừ khi nó đã được tổng hợp một cách thích hợp. </a:t>
            </a:r>
            <a:endParaRPr sz="1300">
              <a:latin typeface="Montserrat"/>
              <a:ea typeface="Montserrat"/>
              <a:cs typeface="Montserrat"/>
              <a:sym typeface="Montserrat"/>
            </a:endParaRPr>
          </a:p>
          <a:p>
            <a:pPr indent="0" lvl="0" marL="342900" rtl="0" algn="l">
              <a:lnSpc>
                <a:spcPct val="90000"/>
              </a:lnSpc>
              <a:spcBef>
                <a:spcPts val="600"/>
              </a:spcBef>
              <a:spcAft>
                <a:spcPts val="0"/>
              </a:spcAft>
              <a:buNone/>
            </a:pPr>
            <a:r>
              <a:t/>
            </a:r>
            <a:endParaRPr sz="1300">
              <a:latin typeface="Montserrat"/>
              <a:ea typeface="Montserrat"/>
              <a:cs typeface="Montserrat"/>
              <a:sym typeface="Montserrat"/>
            </a:endParaRPr>
          </a:p>
          <a:p>
            <a:pPr indent="-311150" lvl="0" marL="457200" rtl="0" algn="l">
              <a:lnSpc>
                <a:spcPct val="90000"/>
              </a:lnSpc>
              <a:spcBef>
                <a:spcPts val="600"/>
              </a:spcBef>
              <a:spcAft>
                <a:spcPts val="0"/>
              </a:spcAft>
              <a:buSzPts val="1300"/>
              <a:buFont typeface="Montserrat"/>
              <a:buChar char="-"/>
            </a:pPr>
            <a:r>
              <a:rPr lang="vi" sz="1300">
                <a:latin typeface="Montserrat"/>
                <a:ea typeface="Montserrat"/>
                <a:cs typeface="Montserrat"/>
                <a:sym typeface="Montserrat"/>
              </a:rPr>
              <a:t>Thay vào đó, một thuật toán phân tích cụm có thể phát hiện các cụm vi mô được hình thành bởi các mẫu này. </a:t>
            </a:r>
            <a:endParaRPr sz="1300">
              <a:latin typeface="Montserrat"/>
              <a:ea typeface="Montserrat"/>
              <a:cs typeface="Montserrat"/>
              <a:sym typeface="Montserrat"/>
            </a:endParaRPr>
          </a:p>
          <a:p>
            <a:pPr indent="0" lvl="0" marL="0" marR="0" rtl="0" algn="l">
              <a:lnSpc>
                <a:spcPct val="90000"/>
              </a:lnSpc>
              <a:spcBef>
                <a:spcPts val="0"/>
              </a:spcBef>
              <a:spcAft>
                <a:spcPts val="0"/>
              </a:spcAft>
              <a:buNone/>
            </a:pPr>
            <a:r>
              <a:t/>
            </a:r>
            <a:endParaRPr b="1" sz="13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Các loại bất thường</a:t>
            </a:r>
            <a:endParaRPr>
              <a:highlight>
                <a:schemeClr val="accent1"/>
              </a:highlight>
            </a:endParaRPr>
          </a:p>
        </p:txBody>
      </p:sp>
      <p:sp>
        <p:nvSpPr>
          <p:cNvPr id="148" name="Google Shape;148;p19"/>
          <p:cNvSpPr txBox="1"/>
          <p:nvPr>
            <p:ph idx="1" type="body"/>
          </p:nvPr>
        </p:nvSpPr>
        <p:spPr>
          <a:xfrm>
            <a:off x="916450" y="1387050"/>
            <a:ext cx="7823700" cy="314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1300">
                <a:latin typeface="Montserrat"/>
                <a:ea typeface="Montserrat"/>
                <a:cs typeface="Montserrat"/>
                <a:sym typeface="Montserrat"/>
              </a:rPr>
              <a:t>Phân loại dựa trên số lượng đặc trưng của dữ liệu</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vi" sz="1300">
                <a:latin typeface="Montserrat"/>
                <a:ea typeface="Montserrat"/>
                <a:cs typeface="Montserrat"/>
                <a:sym typeface="Montserrat"/>
              </a:rPr>
              <a:t>Univariate (đơn biến) : khi ta xem xét trên tập dữ liệu chỉ có một đặc trưng</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sz="1300">
                <a:latin typeface="Montserrat"/>
                <a:ea typeface="Montserrat"/>
                <a:cs typeface="Montserrat"/>
                <a:sym typeface="Montserrat"/>
              </a:rPr>
              <a:t>Multivariate (đa biến) : khi ta xem xét trên tập dữ liệu có nhiều đặc trưng</a:t>
            </a:r>
            <a:endParaRPr sz="1300">
              <a:latin typeface="Montserrat"/>
              <a:ea typeface="Montserrat"/>
              <a:cs typeface="Montserrat"/>
              <a:sym typeface="Montserrat"/>
            </a:endParaRPr>
          </a:p>
          <a:p>
            <a:pPr indent="0" lvl="0" marL="457200" rtl="0" algn="l">
              <a:spcBef>
                <a:spcPts val="60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vi" sz="1300">
                <a:latin typeface="Montserrat"/>
                <a:ea typeface="Montserrat"/>
                <a:cs typeface="Montserrat"/>
                <a:sym typeface="Montserrat"/>
              </a:rPr>
              <a:t>Phân loại dựa trên đặc điểm của bất thường:</a:t>
            </a:r>
            <a:endParaRPr sz="1300">
              <a:latin typeface="Montserrat"/>
              <a:ea typeface="Montserrat"/>
              <a:cs typeface="Montserrat"/>
              <a:sym typeface="Montserrat"/>
            </a:endParaRPr>
          </a:p>
          <a:p>
            <a:pPr indent="-311150" lvl="0" marL="457200" rtl="0" algn="l">
              <a:spcBef>
                <a:spcPts val="600"/>
              </a:spcBef>
              <a:spcAft>
                <a:spcPts val="0"/>
              </a:spcAft>
              <a:buSzPts val="1300"/>
              <a:buFont typeface="Montserrat"/>
              <a:buChar char="◉"/>
            </a:pPr>
            <a:r>
              <a:rPr lang="vi" sz="1300">
                <a:latin typeface="Montserrat"/>
                <a:ea typeface="Montserrat"/>
                <a:cs typeface="Montserrat"/>
                <a:sym typeface="Montserrat"/>
              </a:rPr>
              <a:t>Point Anomalies/Global Outliers : một giá trị trong tập dữ liệu khác xa hoàn toàn so với các giá trị khác trong toàn bộ tập dữ liệu.</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sz="1300">
                <a:latin typeface="Montserrat"/>
                <a:ea typeface="Montserrat"/>
                <a:cs typeface="Montserrat"/>
                <a:sym typeface="Montserrat"/>
              </a:rPr>
              <a:t>Contextual Anomalies/Conditional Outliers : một giá trị dữ liệu là bất thường so với các giá trị khác trong cùng một ngữ cảnh, lưu ý rằng giá trị tương tự có thể không được xem là bất thường nếu được xét trong một ngữ cảnh khác.</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sz="1300">
                <a:latin typeface="Montserrat"/>
                <a:ea typeface="Montserrat"/>
                <a:cs typeface="Montserrat"/>
                <a:sym typeface="Montserrat"/>
              </a:rPr>
              <a:t>Collective Anomalies : tập hợp của nhiều giá trị là bất thường khi so với toàn bộ tập dữ liệu, nhưng mỗi giá trị trong tập hợp không được xem là bất thường.</a:t>
            </a:r>
            <a:endParaRPr sz="1300">
              <a:latin typeface="Montserrat"/>
              <a:ea typeface="Montserrat"/>
              <a:cs typeface="Montserrat"/>
              <a:sym typeface="Montserrat"/>
            </a:endParaRPr>
          </a:p>
        </p:txBody>
      </p:sp>
      <p:grpSp>
        <p:nvGrpSpPr>
          <p:cNvPr id="149" name="Google Shape;149;p19"/>
          <p:cNvGrpSpPr/>
          <p:nvPr/>
        </p:nvGrpSpPr>
        <p:grpSpPr>
          <a:xfrm>
            <a:off x="916458" y="1019750"/>
            <a:ext cx="214625" cy="214625"/>
            <a:chOff x="2594050" y="1631825"/>
            <a:chExt cx="439625" cy="439625"/>
          </a:xfrm>
        </p:grpSpPr>
        <p:sp>
          <p:nvSpPr>
            <p:cNvPr id="150" name="Google Shape;150;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381250" y="740071"/>
            <a:ext cx="3878400" cy="59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Ứng dụng của phát hiện bất thường</a:t>
            </a:r>
            <a:endParaRPr>
              <a:highlight>
                <a:schemeClr val="accent1"/>
              </a:highlight>
            </a:endParaRPr>
          </a:p>
        </p:txBody>
      </p:sp>
      <p:grpSp>
        <p:nvGrpSpPr>
          <p:cNvPr id="160" name="Google Shape;160;p20"/>
          <p:cNvGrpSpPr/>
          <p:nvPr/>
        </p:nvGrpSpPr>
        <p:grpSpPr>
          <a:xfrm>
            <a:off x="916458" y="1019750"/>
            <a:ext cx="214625" cy="214625"/>
            <a:chOff x="2594050" y="1631825"/>
            <a:chExt cx="439625" cy="439625"/>
          </a:xfrm>
        </p:grpSpPr>
        <p:sp>
          <p:nvSpPr>
            <p:cNvPr id="161" name="Google Shape;161;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
        <p:nvSpPr>
          <p:cNvPr id="166" name="Google Shape;166;p20"/>
          <p:cNvSpPr txBox="1"/>
          <p:nvPr>
            <p:ph idx="4294967295" type="body"/>
          </p:nvPr>
        </p:nvSpPr>
        <p:spPr>
          <a:xfrm>
            <a:off x="930875" y="1567550"/>
            <a:ext cx="7405500" cy="2354700"/>
          </a:xfrm>
          <a:prstGeom prst="rect">
            <a:avLst/>
          </a:prstGeom>
          <a:ln cap="flat" cmpd="sng" w="19050">
            <a:solidFill>
              <a:schemeClr val="lt1"/>
            </a:solidFill>
            <a:prstDash val="dot"/>
            <a:round/>
            <a:headEnd len="sm" w="sm" type="none"/>
            <a:tailEnd len="sm" w="sm" type="none"/>
          </a:ln>
        </p:spPr>
        <p:txBody>
          <a:bodyPr anchorCtr="0" anchor="t" bIns="91425" lIns="91425" spcFirstLastPara="1" rIns="91425" wrap="square" tIns="91425">
            <a:noAutofit/>
          </a:bodyPr>
          <a:lstStyle/>
          <a:p>
            <a:pPr indent="-311150" lvl="0" marL="457200" marR="0" rtl="0" algn="l">
              <a:lnSpc>
                <a:spcPct val="90000"/>
              </a:lnSpc>
              <a:spcBef>
                <a:spcPts val="600"/>
              </a:spcBef>
              <a:spcAft>
                <a:spcPts val="0"/>
              </a:spcAft>
              <a:buSzPts val="1300"/>
              <a:buFont typeface="Montserrat"/>
              <a:buChar char="◉"/>
            </a:pPr>
            <a:r>
              <a:rPr lang="vi" sz="1300">
                <a:latin typeface="Montserrat"/>
                <a:ea typeface="Montserrat"/>
                <a:cs typeface="Montserrat"/>
                <a:sym typeface="Montserrat"/>
              </a:rPr>
              <a:t>Phát hiện bất thường có thể áp dụng trong nhiều lĩnh vực, chẳng hạn như phát hiện xâm nhập, phát hiện gian lận, phát hiện lỗi, theo dõi tình trạng hệ thống, phát hiện sự kiện trong mạng cảm biến, phát hiện nhiễu loạn hệ sinh thái và phát hiện lỗi trong hình ảnh bằng thị giác máy. </a:t>
            </a:r>
            <a:endParaRPr sz="1300">
              <a:latin typeface="Montserrat"/>
              <a:ea typeface="Montserrat"/>
              <a:cs typeface="Montserrat"/>
              <a:sym typeface="Montserrat"/>
            </a:endParaRPr>
          </a:p>
          <a:p>
            <a:pPr indent="0" lvl="0" marL="457200" marR="0" rtl="0" algn="l">
              <a:lnSpc>
                <a:spcPct val="90000"/>
              </a:lnSpc>
              <a:spcBef>
                <a:spcPts val="600"/>
              </a:spcBef>
              <a:spcAft>
                <a:spcPts val="0"/>
              </a:spcAft>
              <a:buNone/>
            </a:pPr>
            <a:r>
              <a:t/>
            </a:r>
            <a:endParaRPr sz="1300">
              <a:latin typeface="Montserrat"/>
              <a:ea typeface="Montserrat"/>
              <a:cs typeface="Montserrat"/>
              <a:sym typeface="Montserrat"/>
            </a:endParaRPr>
          </a:p>
          <a:p>
            <a:pPr indent="-311150" lvl="0" marL="457200" marR="0" rtl="0" algn="l">
              <a:lnSpc>
                <a:spcPct val="90000"/>
              </a:lnSpc>
              <a:spcBef>
                <a:spcPts val="600"/>
              </a:spcBef>
              <a:spcAft>
                <a:spcPts val="0"/>
              </a:spcAft>
              <a:buSzPts val="1300"/>
              <a:buFont typeface="Montserrat"/>
              <a:buChar char="◉"/>
            </a:pPr>
            <a:r>
              <a:rPr lang="vi" sz="1300">
                <a:latin typeface="Montserrat"/>
                <a:ea typeface="Montserrat"/>
                <a:cs typeface="Montserrat"/>
                <a:sym typeface="Montserrat"/>
              </a:rPr>
              <a:t>Nó thường được sử dụng trong tiền xử lý để loại bỏ dữ liệu bất thường khỏi tập dữ liệu. </a:t>
            </a:r>
            <a:endParaRPr sz="1300">
              <a:latin typeface="Montserrat"/>
              <a:ea typeface="Montserrat"/>
              <a:cs typeface="Montserrat"/>
              <a:sym typeface="Montserrat"/>
            </a:endParaRPr>
          </a:p>
          <a:p>
            <a:pPr indent="0" lvl="0" marL="457200" marR="0" rtl="0" algn="l">
              <a:lnSpc>
                <a:spcPct val="90000"/>
              </a:lnSpc>
              <a:spcBef>
                <a:spcPts val="600"/>
              </a:spcBef>
              <a:spcAft>
                <a:spcPts val="0"/>
              </a:spcAft>
              <a:buNone/>
            </a:pPr>
            <a:r>
              <a:t/>
            </a:r>
            <a:endParaRPr sz="1300">
              <a:latin typeface="Montserrat"/>
              <a:ea typeface="Montserrat"/>
              <a:cs typeface="Montserrat"/>
              <a:sym typeface="Montserrat"/>
            </a:endParaRPr>
          </a:p>
          <a:p>
            <a:pPr indent="-311150" lvl="0" marL="457200" marR="0" rtl="0" algn="l">
              <a:lnSpc>
                <a:spcPct val="90000"/>
              </a:lnSpc>
              <a:spcBef>
                <a:spcPts val="600"/>
              </a:spcBef>
              <a:spcAft>
                <a:spcPts val="0"/>
              </a:spcAft>
              <a:buSzPts val="1300"/>
              <a:buFont typeface="Montserrat"/>
              <a:buChar char="◉"/>
            </a:pPr>
            <a:r>
              <a:rPr lang="vi" sz="1300">
                <a:latin typeface="Montserrat"/>
                <a:ea typeface="Montserrat"/>
                <a:cs typeface="Montserrat"/>
                <a:sym typeface="Montserrat"/>
              </a:rPr>
              <a:t>Trong học tập có giám sát, việc xóa dữ liệu bất thường khỏi tập dữ liệu thường dẫn đến sự gia tăng đáng kể về mặt thống kê về độ chính xác.</a:t>
            </a:r>
            <a:endParaRPr sz="1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381250" y="740071"/>
            <a:ext cx="3878400" cy="59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Các phương pháp </a:t>
            </a:r>
            <a:r>
              <a:rPr lang="vi"/>
              <a:t>phát hiện bất thường</a:t>
            </a:r>
            <a:endParaRPr>
              <a:highlight>
                <a:schemeClr val="accent1"/>
              </a:highlight>
            </a:endParaRPr>
          </a:p>
        </p:txBody>
      </p:sp>
      <p:grpSp>
        <p:nvGrpSpPr>
          <p:cNvPr id="172" name="Google Shape;172;p21"/>
          <p:cNvGrpSpPr/>
          <p:nvPr/>
        </p:nvGrpSpPr>
        <p:grpSpPr>
          <a:xfrm>
            <a:off x="916458" y="1019750"/>
            <a:ext cx="214625" cy="214625"/>
            <a:chOff x="2594050" y="1631825"/>
            <a:chExt cx="439625" cy="439625"/>
          </a:xfrm>
        </p:grpSpPr>
        <p:sp>
          <p:nvSpPr>
            <p:cNvPr id="173" name="Google Shape;173;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
        <p:nvSpPr>
          <p:cNvPr id="178" name="Google Shape;178;p21"/>
          <p:cNvSpPr txBox="1"/>
          <p:nvPr>
            <p:ph idx="4294967295" type="body"/>
          </p:nvPr>
        </p:nvSpPr>
        <p:spPr>
          <a:xfrm>
            <a:off x="1297500" y="1567550"/>
            <a:ext cx="7038900" cy="2891100"/>
          </a:xfrm>
          <a:prstGeom prst="rect">
            <a:avLst/>
          </a:prstGeom>
          <a:ln cap="flat" cmpd="sng" w="19050">
            <a:solidFill>
              <a:schemeClr val="lt1"/>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vi" sz="1300">
                <a:latin typeface="Montserrat"/>
                <a:ea typeface="Montserrat"/>
                <a:cs typeface="Montserrat"/>
                <a:sym typeface="Montserrat"/>
              </a:rPr>
              <a:t>Một số kỹ thuật phổ biến là:</a:t>
            </a:r>
            <a:endParaRPr sz="1300">
              <a:latin typeface="Montserrat"/>
              <a:ea typeface="Montserrat"/>
              <a:cs typeface="Montserrat"/>
              <a:sym typeface="Montserrat"/>
            </a:endParaRPr>
          </a:p>
          <a:p>
            <a:pPr indent="-311150" lvl="0" marL="457200" rtl="0" algn="l">
              <a:lnSpc>
                <a:spcPct val="100000"/>
              </a:lnSpc>
              <a:spcBef>
                <a:spcPts val="600"/>
              </a:spcBef>
              <a:spcAft>
                <a:spcPts val="0"/>
              </a:spcAft>
              <a:buSzPts val="1300"/>
              <a:buFont typeface="Montserrat"/>
              <a:buChar char="-"/>
            </a:pPr>
            <a:r>
              <a:rPr lang="vi" sz="1300">
                <a:latin typeface="Montserrat"/>
                <a:ea typeface="Montserrat"/>
                <a:cs typeface="Montserrat"/>
                <a:sym typeface="Montserrat"/>
              </a:rPr>
              <a:t>Z-Score</a:t>
            </a:r>
            <a:endParaRPr sz="1300">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vi" sz="1300">
                <a:latin typeface="Montserrat"/>
                <a:ea typeface="Montserrat"/>
                <a:cs typeface="Montserrat"/>
                <a:sym typeface="Montserrat"/>
              </a:rPr>
              <a:t>Boxplots</a:t>
            </a:r>
            <a:endParaRPr sz="1300">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vi" sz="1300">
                <a:latin typeface="Montserrat"/>
                <a:ea typeface="Montserrat"/>
                <a:cs typeface="Montserrat"/>
                <a:sym typeface="Montserrat"/>
              </a:rPr>
              <a:t>DBSCAN Clustering</a:t>
            </a:r>
            <a:endParaRPr sz="1300">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vi" sz="1300">
                <a:latin typeface="Montserrat"/>
                <a:ea typeface="Montserrat"/>
                <a:cs typeface="Montserrat"/>
                <a:sym typeface="Montserrat"/>
              </a:rPr>
              <a:t>Isolation forest</a:t>
            </a:r>
            <a:endParaRPr sz="1300">
              <a:latin typeface="Montserrat"/>
              <a:ea typeface="Montserrat"/>
              <a:cs typeface="Montserrat"/>
              <a:sym typeface="Montserrat"/>
            </a:endParaRPr>
          </a:p>
          <a:p>
            <a:pPr indent="0" lvl="0" marL="0" rtl="0" algn="l">
              <a:lnSpc>
                <a:spcPct val="100000"/>
              </a:lnSpc>
              <a:spcBef>
                <a:spcPts val="600"/>
              </a:spcBef>
              <a:spcAft>
                <a:spcPts val="0"/>
              </a:spcAft>
              <a:buNone/>
            </a:pPr>
            <a:r>
              <a:t/>
            </a:r>
            <a:endParaRPr sz="1700">
              <a:latin typeface="EB Garamond"/>
              <a:ea typeface="EB Garamond"/>
              <a:cs typeface="EB Garamond"/>
              <a:sym typeface="EB Garamond"/>
            </a:endParaRPr>
          </a:p>
        </p:txBody>
      </p:sp>
      <p:pic>
        <p:nvPicPr>
          <p:cNvPr id="179" name="Google Shape;179;p21"/>
          <p:cNvPicPr preferRelativeResize="0"/>
          <p:nvPr/>
        </p:nvPicPr>
        <p:blipFill>
          <a:blip r:embed="rId3">
            <a:alphaModFix/>
          </a:blip>
          <a:stretch>
            <a:fillRect/>
          </a:stretch>
        </p:blipFill>
        <p:spPr>
          <a:xfrm>
            <a:off x="1642850" y="3179200"/>
            <a:ext cx="3057475" cy="1218200"/>
          </a:xfrm>
          <a:prstGeom prst="rect">
            <a:avLst/>
          </a:prstGeom>
          <a:noFill/>
          <a:ln>
            <a:noFill/>
          </a:ln>
        </p:spPr>
      </p:pic>
      <p:pic>
        <p:nvPicPr>
          <p:cNvPr id="180" name="Google Shape;180;p21"/>
          <p:cNvPicPr preferRelativeResize="0"/>
          <p:nvPr/>
        </p:nvPicPr>
        <p:blipFill>
          <a:blip r:embed="rId4">
            <a:alphaModFix/>
          </a:blip>
          <a:stretch>
            <a:fillRect/>
          </a:stretch>
        </p:blipFill>
        <p:spPr>
          <a:xfrm>
            <a:off x="3860150" y="1675050"/>
            <a:ext cx="1578799" cy="1279450"/>
          </a:xfrm>
          <a:prstGeom prst="rect">
            <a:avLst/>
          </a:prstGeom>
          <a:noFill/>
          <a:ln>
            <a:noFill/>
          </a:ln>
        </p:spPr>
      </p:pic>
      <p:pic>
        <p:nvPicPr>
          <p:cNvPr id="181" name="Google Shape;181;p21"/>
          <p:cNvPicPr preferRelativeResize="0"/>
          <p:nvPr/>
        </p:nvPicPr>
        <p:blipFill>
          <a:blip r:embed="rId5">
            <a:alphaModFix/>
          </a:blip>
          <a:stretch>
            <a:fillRect/>
          </a:stretch>
        </p:blipFill>
        <p:spPr>
          <a:xfrm>
            <a:off x="4823247" y="3179199"/>
            <a:ext cx="3262303" cy="1218200"/>
          </a:xfrm>
          <a:prstGeom prst="rect">
            <a:avLst/>
          </a:prstGeom>
          <a:noFill/>
          <a:ln>
            <a:noFill/>
          </a:ln>
        </p:spPr>
      </p:pic>
      <p:pic>
        <p:nvPicPr>
          <p:cNvPr id="182" name="Google Shape;182;p21"/>
          <p:cNvPicPr preferRelativeResize="0"/>
          <p:nvPr/>
        </p:nvPicPr>
        <p:blipFill>
          <a:blip r:embed="rId6">
            <a:alphaModFix/>
          </a:blip>
          <a:stretch>
            <a:fillRect/>
          </a:stretch>
        </p:blipFill>
        <p:spPr>
          <a:xfrm>
            <a:off x="5549025" y="1675050"/>
            <a:ext cx="2536525" cy="127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2393700" y="637975"/>
            <a:ext cx="4356600" cy="612600"/>
          </a:xfrm>
          <a:prstGeom prst="rect">
            <a:avLst/>
          </a:prstGeom>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latin typeface="Montserrat"/>
                <a:ea typeface="Montserrat"/>
                <a:cs typeface="Montserrat"/>
                <a:sym typeface="Montserrat"/>
              </a:rPr>
              <a:t>Phương pháp Z-Score</a:t>
            </a:r>
            <a:endParaRPr sz="2000">
              <a:latin typeface="Montserrat"/>
              <a:ea typeface="Montserrat"/>
              <a:cs typeface="Montserrat"/>
              <a:sym typeface="Montserrat"/>
            </a:endParaRPr>
          </a:p>
        </p:txBody>
      </p:sp>
      <p:sp>
        <p:nvSpPr>
          <p:cNvPr id="188" name="Google Shape;188;p22"/>
          <p:cNvSpPr txBox="1"/>
          <p:nvPr>
            <p:ph idx="1" type="body"/>
          </p:nvPr>
        </p:nvSpPr>
        <p:spPr>
          <a:xfrm>
            <a:off x="1297500" y="1567550"/>
            <a:ext cx="7038900" cy="2911200"/>
          </a:xfrm>
          <a:prstGeom prst="rect">
            <a:avLst/>
          </a:prstGeom>
          <a:ln cap="flat" cmpd="sng" w="19050">
            <a:solidFill>
              <a:schemeClr val="lt1"/>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vi" sz="1300">
                <a:latin typeface="Montserrat"/>
                <a:ea typeface="Montserrat"/>
                <a:cs typeface="Montserrat"/>
                <a:sym typeface="Montserrat"/>
              </a:rPr>
              <a:t>Z-Score là một biện pháp thống kê định lượng khoảng cách (đo bằng độ lệch chuẩn) từ một điểm dữ liệu bất kỳ đến giá trị trung bình của một tập hợp dữ liệu.  </a:t>
            </a:r>
            <a:endParaRPr sz="1300">
              <a:latin typeface="Montserrat"/>
              <a:ea typeface="Montserrat"/>
              <a:cs typeface="Montserrat"/>
              <a:sym typeface="Montserrat"/>
            </a:endParaRPr>
          </a:p>
        </p:txBody>
      </p:sp>
      <p:sp>
        <p:nvSpPr>
          <p:cNvPr id="189" name="Google Shape;189;p22"/>
          <p:cNvSpPr/>
          <p:nvPr/>
        </p:nvSpPr>
        <p:spPr>
          <a:xfrm>
            <a:off x="5135100" y="3286725"/>
            <a:ext cx="3201300" cy="1237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2000">
                <a:solidFill>
                  <a:schemeClr val="lt1"/>
                </a:solidFill>
              </a:rPr>
              <a:t>Vậy Z-Score được dùng thế nào?</a:t>
            </a:r>
            <a:endParaRPr sz="2000">
              <a:solidFill>
                <a:schemeClr val="lt1"/>
              </a:solidFill>
            </a:endParaRPr>
          </a:p>
        </p:txBody>
      </p:sp>
      <p:pic>
        <p:nvPicPr>
          <p:cNvPr id="190" name="Google Shape;190;p22"/>
          <p:cNvPicPr preferRelativeResize="0"/>
          <p:nvPr/>
        </p:nvPicPr>
        <p:blipFill>
          <a:blip r:embed="rId3">
            <a:alphaModFix/>
          </a:blip>
          <a:stretch>
            <a:fillRect/>
          </a:stretch>
        </p:blipFill>
        <p:spPr>
          <a:xfrm>
            <a:off x="2337175" y="2635775"/>
            <a:ext cx="2134074" cy="1135150"/>
          </a:xfrm>
          <a:prstGeom prst="rect">
            <a:avLst/>
          </a:prstGeom>
          <a:noFill/>
          <a:ln>
            <a:noFill/>
          </a:ln>
        </p:spPr>
      </p:pic>
      <p:sp>
        <p:nvSpPr>
          <p:cNvPr id="191" name="Google Shape;191;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