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13"/>
  </p:notesMasterIdLst>
  <p:handoutMasterIdLst>
    <p:handoutMasterId r:id="rId14"/>
  </p:handoutMasterIdLst>
  <p:sldIdLst>
    <p:sldId id="439" r:id="rId2"/>
    <p:sldId id="446" r:id="rId3"/>
    <p:sldId id="440" r:id="rId4"/>
    <p:sldId id="447" r:id="rId5"/>
    <p:sldId id="448" r:id="rId6"/>
    <p:sldId id="450" r:id="rId7"/>
    <p:sldId id="451" r:id="rId8"/>
    <p:sldId id="452" r:id="rId9"/>
    <p:sldId id="453" r:id="rId10"/>
    <p:sldId id="454" r:id="rId11"/>
    <p:sldId id="455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3" autoAdjust="0"/>
    <p:restoredTop sz="86270" autoAdjust="0"/>
  </p:normalViewPr>
  <p:slideViewPr>
    <p:cSldViewPr>
      <p:cViewPr varScale="1">
        <p:scale>
          <a:sx n="120" d="100"/>
          <a:sy n="120" d="100"/>
        </p:scale>
        <p:origin x="184" y="4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2E71A-EDE2-499E-B52D-F7D9D92A7FFD}" type="datetimeFigureOut">
              <a:rPr lang="en-US" smtClean="0"/>
              <a:t>10/4/21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7DBA2-4B8A-45C3-837E-675C74042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007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10/4/21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86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70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them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chapter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54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49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7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48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423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E5A1B-4F1C-6B46-B44E-7085D675FE36}" type="datetime1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0 - Course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B7A44-4BEB-4535-A06C-A1CE01569806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1C2BB-84BF-E347-A188-97C33959D159}" type="datetime1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0 - Course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5F903-0796-2843-A4ED-94B6AD616189}" type="datetime1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0 - Course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+mn-lt"/>
                <a:cs typeface="Arial" pitchFamily="34" charset="0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566A1-1970-C74E-9B2D-0392C847D139}" type="datetime1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0 - Course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90026-DDBC-024F-91D3-970A34C8FF26}" type="datetime1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0 - Course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C654E-1E87-8247-9B98-19B5A56FEE80}" type="datetime1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0 - Course Introduction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F5A2F-CE50-6845-B2BD-C8AE812178B3}" type="datetime1">
              <a:rPr lang="en-US" smtClean="0"/>
              <a:t>10/4/21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0 - Course Introduction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4C86D9-116E-3640-85BE-E22C755B7355}" type="datetime1">
              <a:rPr lang="en-US" smtClean="0"/>
              <a:t>10/4/21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0 - Course Introduction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12FE1-7496-FE42-9C94-B520F9F24EC6}" type="datetime1">
              <a:rPr lang="en-US" smtClean="0"/>
              <a:t>10/4/21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0 - Course Introduction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A7F4C-D3F6-7740-83DF-2662AF3057EF}" type="datetime1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0 - Course Introduction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85F8D-0805-DB47-A65A-B18D9A286CAB}" type="datetime1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Session 0 - Course Introduction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0FC2FC41-E130-4843-A20C-D05F09A415E0}" type="datetime1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Session 0 - Course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/15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6000" b="1" dirty="0"/>
              <a:t>Introduction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3B7A44-4BEB-4535-A06C-A1CE01569806}" type="slidenum">
              <a:rPr lang="en-US" smtClean="0"/>
              <a:pPr>
                <a:defRPr/>
              </a:pPr>
              <a:t>1</a:t>
            </a:fld>
            <a:r>
              <a:rPr lang="en-US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b="1" dirty="0"/>
              <a:t>Enjoy the course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1588">
              <a:buNone/>
            </a:pPr>
            <a:r>
              <a:rPr lang="en-US" dirty="0"/>
              <a:t>Be enthusiastic about the material because it is interesting, useful and an important part of your training as a software engineer. Our job is to help you learn and enjoy the experience. </a:t>
            </a:r>
            <a:r>
              <a:rPr lang="en-US" i="1" dirty="0"/>
              <a:t>We will do our best but we need your help</a:t>
            </a:r>
            <a:r>
              <a:rPr lang="en-US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10</a:t>
            </a:fld>
            <a:r>
              <a:rPr lang="en-US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240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sz="11500" b="1" dirty="0"/>
              <a:t>Q&amp;A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11</a:t>
            </a:fld>
            <a:r>
              <a:rPr lang="en-US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7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Prerequisite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95400"/>
            <a:ext cx="8270875" cy="54260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/>
            <a:r>
              <a:rPr lang="en-US" b="1" dirty="0"/>
              <a:t>Computer Language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Programming Fundamentals Using Python</a:t>
            </a:r>
            <a:endParaRPr lang="en-US" sz="3200" dirty="0"/>
          </a:p>
          <a:p>
            <a:pPr eaLnBrk="1" hangingPunct="1"/>
            <a:r>
              <a:rPr lang="en-US" b="1" dirty="0"/>
              <a:t>Math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Basic probability and statistics: conditional probability, mean, and variance</a:t>
            </a:r>
          </a:p>
          <a:p>
            <a:pPr lvl="1"/>
            <a:r>
              <a:rPr lang="en-US" dirty="0"/>
              <a:t>Linear algebra: matrix transpose, inverse</a:t>
            </a:r>
          </a:p>
          <a:p>
            <a:pPr lvl="1"/>
            <a:r>
              <a:rPr lang="en-US" dirty="0"/>
              <a:t>Calculus: derivative, and maximize a function</a:t>
            </a:r>
          </a:p>
          <a:p>
            <a:pPr lvl="1"/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2</a:t>
            </a:fld>
            <a:r>
              <a:rPr lang="en-US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1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Arial" charset="0"/>
              </a:rPr>
              <a:t>Course 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686800" cy="5349875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Understand the Image formation in concepts.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Getting to know the Image processing.</a:t>
            </a:r>
          </a:p>
          <a:p>
            <a:pPr lvl="0">
              <a:buClrTx/>
              <a:buSzTx/>
              <a:buFont typeface="Arial" charset="0"/>
              <a:buChar char="•"/>
            </a:pPr>
            <a:r>
              <a:rPr lang="en-US" dirty="0"/>
              <a:t>Understand the Feature detection and matching.</a:t>
            </a:r>
          </a:p>
          <a:p>
            <a:pPr lvl="0">
              <a:buClrTx/>
              <a:buSzTx/>
              <a:buFont typeface="Arial" charset="0"/>
              <a:buChar char="•"/>
            </a:pPr>
            <a:r>
              <a:rPr lang="en-US" dirty="0"/>
              <a:t>Understand the roles Segmentation. </a:t>
            </a:r>
          </a:p>
          <a:p>
            <a:pPr lvl="0">
              <a:buClrTx/>
              <a:buSzTx/>
              <a:buFont typeface="Arial" charset="0"/>
              <a:buChar char="•"/>
            </a:pPr>
            <a:r>
              <a:rPr lang="en-US" dirty="0"/>
              <a:t>Understand the Structure from motion.</a:t>
            </a:r>
          </a:p>
          <a:p>
            <a:pPr lvl="0">
              <a:buClrTx/>
              <a:buSzTx/>
              <a:buFont typeface="Arial" charset="0"/>
              <a:buChar char="•"/>
            </a:pPr>
            <a:r>
              <a:rPr lang="en-US" dirty="0"/>
              <a:t>Understand the Image stitching.</a:t>
            </a:r>
          </a:p>
          <a:p>
            <a:pPr lvl="0">
              <a:buClrTx/>
              <a:buSzTx/>
              <a:buFont typeface="Arial" charset="0"/>
              <a:buChar char="•"/>
            </a:pPr>
            <a:r>
              <a:rPr lang="en-US" dirty="0"/>
              <a:t>Understand the concepts of object detection, recognition, tracking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2800" dirty="0">
              <a:latin typeface="Calibri" pitchFamily="34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3</a:t>
            </a:fld>
            <a:r>
              <a:rPr lang="en-US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Contents</a:t>
            </a:r>
            <a:endParaRPr lang="en-US" b="1" dirty="0"/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Introduction and its application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Image formation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Image processing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Feature detection and matching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Segmentation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Feature-based alignment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Structure from motion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Image stitching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Object detection, recognition, tracking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4</a:t>
            </a:fld>
            <a:r>
              <a:rPr lang="en-US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065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Resources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32004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b="1" dirty="0">
                <a:latin typeface="Calibri" pitchFamily="34" charset="0"/>
                <a:cs typeface="Arial" charset="0"/>
              </a:rPr>
              <a:t>Tool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latin typeface="Calibri" pitchFamily="34" charset="0"/>
                <a:cs typeface="Arial" charset="0"/>
              </a:rPr>
              <a:t>Free IDE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  <a:cs typeface="Arial" charset="0"/>
              </a:rPr>
              <a:t>Python </a:t>
            </a:r>
            <a:r>
              <a:rPr lang="vi-VN" dirty="0" smtClean="0">
                <a:latin typeface="Calibri" pitchFamily="34" charset="0"/>
                <a:cs typeface="Arial" charset="0"/>
              </a:rPr>
              <a:t>language</a:t>
            </a:r>
            <a:endParaRPr lang="en-US" dirty="0">
              <a:latin typeface="Calibri" pitchFamily="34" charset="0"/>
              <a:cs typeface="Arial" charset="0"/>
            </a:endParaRPr>
          </a:p>
          <a:p>
            <a:pPr>
              <a:buClrTx/>
              <a:buSzTx/>
              <a:buFont typeface="Arial" charset="0"/>
              <a:buChar char="•"/>
            </a:pPr>
            <a:r>
              <a:rPr lang="en-US" b="1" dirty="0">
                <a:latin typeface="Calibri" pitchFamily="34" charset="0"/>
                <a:cs typeface="Arial" charset="0"/>
              </a:rPr>
              <a:t>Text book</a:t>
            </a:r>
          </a:p>
          <a:p>
            <a:pPr lvl="1">
              <a:buFont typeface="Arial" charset="0"/>
              <a:buChar char="•"/>
            </a:pPr>
            <a:r>
              <a:rPr lang="en-US" b="1" dirty="0">
                <a:latin typeface="Calibri" pitchFamily="34" charset="0"/>
                <a:cs typeface="Arial" charset="0"/>
              </a:rPr>
              <a:t> </a:t>
            </a:r>
            <a:r>
              <a:rPr lang="en-US" dirty="0">
                <a:latin typeface="Calibri" pitchFamily="34" charset="0"/>
                <a:cs typeface="Arial" charset="0"/>
              </a:rPr>
              <a:t>https://</a:t>
            </a:r>
            <a:r>
              <a:rPr lang="en-US" dirty="0" err="1">
                <a:latin typeface="Calibri" pitchFamily="34" charset="0"/>
                <a:cs typeface="Arial" charset="0"/>
              </a:rPr>
              <a:t>szeliski.org</a:t>
            </a:r>
            <a:r>
              <a:rPr lang="en-US" dirty="0">
                <a:latin typeface="Calibri" pitchFamily="34" charset="0"/>
                <a:cs typeface="Arial" charset="0"/>
              </a:rPr>
              <a:t>/Book/1stEdition.htm</a:t>
            </a:r>
          </a:p>
          <a:p>
            <a:pPr lvl="1">
              <a:buFont typeface="Arial" charset="0"/>
              <a:buChar char="•"/>
            </a:pPr>
            <a:endParaRPr lang="en-US" dirty="0">
              <a:latin typeface="Calibri" pitchFamily="34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5</a:t>
            </a:fld>
            <a:r>
              <a:rPr lang="en-US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15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3" y="685800"/>
            <a:ext cx="7793037" cy="768350"/>
          </a:xfrm>
        </p:spPr>
        <p:txBody>
          <a:bodyPr/>
          <a:lstStyle/>
          <a:p>
            <a:pPr eaLnBrk="1" hangingPunct="1"/>
            <a:r>
              <a:rPr lang="en-US" b="1" dirty="0"/>
              <a:t>Course Plan</a:t>
            </a:r>
          </a:p>
        </p:txBody>
      </p:sp>
      <p:sp>
        <p:nvSpPr>
          <p:cNvPr id="8195" name="Rectangle 1595"/>
          <p:cNvSpPr>
            <a:spLocks noChangeArrowheads="1"/>
          </p:cNvSpPr>
          <p:nvPr/>
        </p:nvSpPr>
        <p:spPr bwMode="auto">
          <a:xfrm>
            <a:off x="2484438" y="2195513"/>
            <a:ext cx="477678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/>
            <a:r>
              <a:rPr lang="en-US" sz="2800" dirty="0"/>
              <a:t>See course plan on LMS</a:t>
            </a:r>
          </a:p>
          <a:p>
            <a:pPr marL="228600" indent="-228600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6</a:t>
            </a:fld>
            <a:r>
              <a:rPr lang="en-US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17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Course Requirements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2378075"/>
            <a:ext cx="8497888" cy="3282950"/>
          </a:xfrm>
        </p:spPr>
        <p:txBody>
          <a:bodyPr/>
          <a:lstStyle/>
          <a:p>
            <a:pPr eaLnBrk="1" hangingPunct="1"/>
            <a:r>
              <a:rPr lang="en-US" sz="2800" dirty="0"/>
              <a:t>Following lessons in classroom</a:t>
            </a:r>
          </a:p>
          <a:p>
            <a:pPr eaLnBrk="1" hangingPunct="1"/>
            <a:r>
              <a:rPr lang="en-US" sz="2800" dirty="0"/>
              <a:t>Reading textbook and documents at home</a:t>
            </a:r>
          </a:p>
          <a:p>
            <a:pPr eaLnBrk="1" hangingPunct="1"/>
            <a:r>
              <a:rPr lang="en-US" sz="2800" dirty="0"/>
              <a:t>Completing chapter assessment in time</a:t>
            </a:r>
          </a:p>
          <a:p>
            <a:pPr eaLnBrk="1" hangingPunct="1"/>
            <a:r>
              <a:rPr lang="en-US" sz="2800" dirty="0"/>
              <a:t>Discussing actively in your teams and in classroom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7</a:t>
            </a:fld>
            <a:r>
              <a:rPr lang="en-US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77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Assessment Scheme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39624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08 Labs (</a:t>
            </a:r>
            <a:r>
              <a:rPr lang="en-US" dirty="0">
                <a:solidFill>
                  <a:srgbClr val="FF0000"/>
                </a:solidFill>
              </a:rPr>
              <a:t>10%</a:t>
            </a:r>
            <a:r>
              <a:rPr lang="en-US" dirty="0"/>
              <a:t>)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01 Assignment (</a:t>
            </a:r>
            <a:r>
              <a:rPr lang="en-US" dirty="0">
                <a:solidFill>
                  <a:srgbClr val="FF0000"/>
                </a:solidFill>
              </a:rPr>
              <a:t>20%</a:t>
            </a:r>
            <a:r>
              <a:rPr lang="en-US" dirty="0"/>
              <a:t>)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02 Progress test (</a:t>
            </a:r>
            <a:r>
              <a:rPr lang="en-US" dirty="0">
                <a:solidFill>
                  <a:srgbClr val="FF0000"/>
                </a:solidFill>
              </a:rPr>
              <a:t>10%</a:t>
            </a:r>
            <a:r>
              <a:rPr lang="en-US" dirty="0"/>
              <a:t>)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01 Practical Exam (</a:t>
            </a:r>
            <a:r>
              <a:rPr lang="en-US" dirty="0">
                <a:solidFill>
                  <a:srgbClr val="FF0000"/>
                </a:solidFill>
              </a:rPr>
              <a:t>30%</a:t>
            </a:r>
            <a:r>
              <a:rPr lang="en-US" dirty="0"/>
              <a:t>)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Final Exam (</a:t>
            </a:r>
            <a:r>
              <a:rPr lang="en-US" dirty="0">
                <a:solidFill>
                  <a:srgbClr val="FF0000"/>
                </a:solidFill>
              </a:rPr>
              <a:t>30%</a:t>
            </a:r>
            <a:r>
              <a:rPr lang="en-US" dirty="0"/>
              <a:t>)</a:t>
            </a:r>
          </a:p>
          <a:p>
            <a:pPr lvl="1">
              <a:buFont typeface="Arial" charset="0"/>
              <a:buChar char="•"/>
            </a:pPr>
            <a:endParaRPr lang="en-US" dirty="0"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8</a:t>
            </a:fld>
            <a:r>
              <a:rPr lang="en-US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9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Academic policy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676400"/>
            <a:ext cx="8128000" cy="44561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Cheating, plagiarism and breach of copyright are serious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offenses under this Policy.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/>
              <a:t>Cheating</a:t>
            </a:r>
          </a:p>
          <a:p>
            <a:pPr marL="463550" lvl="1" indent="-63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Cheating during a test or exam is construed as talking, peeking at another student’s paper or any other clandestine method of transmitting information.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/>
              <a:t>Plagiarism</a:t>
            </a:r>
          </a:p>
          <a:p>
            <a:pPr marL="463550" lvl="1" indent="-63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Plagiarism is using the work of others without citing it; that is, holding the work of others out as your own work.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/>
              <a:t>Breach of Copyright</a:t>
            </a:r>
          </a:p>
          <a:p>
            <a:pPr marL="463550" lvl="1" indent="-63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If you photocopy a textbook without the copyright holder's permission, you violate copyright law.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9</a:t>
            </a:fld>
            <a:r>
              <a:rPr lang="en-US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1753</TotalTime>
  <Words>353</Words>
  <Application>Microsoft Macintosh PowerPoint</Application>
  <PresentationFormat>On-screen Show (4:3)</PresentationFormat>
  <Paragraphs>78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Theme</vt:lpstr>
      <vt:lpstr>Introduction</vt:lpstr>
      <vt:lpstr>Prerequisite</vt:lpstr>
      <vt:lpstr>Course objectives</vt:lpstr>
      <vt:lpstr>Contents</vt:lpstr>
      <vt:lpstr>Resources</vt:lpstr>
      <vt:lpstr>Course Plan</vt:lpstr>
      <vt:lpstr>Course Requirements</vt:lpstr>
      <vt:lpstr>Assessment Scheme</vt:lpstr>
      <vt:lpstr>Academic policy</vt:lpstr>
      <vt:lpstr>Enjoy the course</vt:lpstr>
      <vt:lpstr>Q&amp;A</vt:lpstr>
    </vt:vector>
  </TitlesOfParts>
  <Company>FPT-Uni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Microsoft Office User</cp:lastModifiedBy>
  <cp:revision>265</cp:revision>
  <dcterms:created xsi:type="dcterms:W3CDTF">2007-08-21T04:43:22Z</dcterms:created>
  <dcterms:modified xsi:type="dcterms:W3CDTF">2021-10-04T14:07:46Z</dcterms:modified>
</cp:coreProperties>
</file>