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831" r:id="rId1"/>
  </p:sldMasterIdLst>
  <p:notesMasterIdLst>
    <p:notesMasterId r:id="rId18"/>
  </p:notesMasterIdLst>
  <p:handoutMasterIdLst>
    <p:handoutMasterId r:id="rId19"/>
  </p:handoutMasterIdLst>
  <p:sldIdLst>
    <p:sldId id="439" r:id="rId2"/>
    <p:sldId id="440" r:id="rId3"/>
    <p:sldId id="517" r:id="rId4"/>
    <p:sldId id="536" r:id="rId5"/>
    <p:sldId id="524" r:id="rId6"/>
    <p:sldId id="537" r:id="rId7"/>
    <p:sldId id="538" r:id="rId8"/>
    <p:sldId id="539" r:id="rId9"/>
    <p:sldId id="525" r:id="rId10"/>
    <p:sldId id="540" r:id="rId11"/>
    <p:sldId id="541" r:id="rId12"/>
    <p:sldId id="542" r:id="rId13"/>
    <p:sldId id="543" r:id="rId14"/>
    <p:sldId id="544" r:id="rId15"/>
    <p:sldId id="534" r:id="rId16"/>
    <p:sldId id="4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3" autoAdjust="0"/>
    <p:restoredTop sz="86270" autoAdjust="0"/>
  </p:normalViewPr>
  <p:slideViewPr>
    <p:cSldViewPr>
      <p:cViewPr varScale="1">
        <p:scale>
          <a:sx n="113" d="100"/>
          <a:sy n="113" d="100"/>
        </p:scale>
        <p:origin x="176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four convolution masks to detect horizontal, vertical, oblique (+45 degrees), and oblique (−45 degrees) lines in an image.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four convolution masks to detect horizontal, vertical, oblique (+45 degrees), and oblique (−45 degrees) lines in an image.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 detection: (a) indoor corridor and (b) building exterior with grouped facades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Kosˇecka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 and Zhang 2005) ⃝c 2005 Elsevier; (c) grammar-based recognition (Han and Zhu 2005) ⃝c 2005 IEEE; (d–f) rectangle matching using a plane sweep algorithm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Micˇus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ˇ`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ık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Wildenauer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Kosˇecka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́ 2008) ⃝c 2008 IEEE.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points where the image brightness varies sharply are called the edges (or boundaries) of the image.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4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4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Oriented Hough transform: (a)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re-parameterized in polar (r,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dinates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nˆi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(cos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nˆi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· xi; (b) (r,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accumulator array, showing the votes for the three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marked in red, green, and blue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line equation expressed in terms of the normal nˆ and distance to the origin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range of possible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d) values is [−180◦, 180◦] × [−√2, √2], assuming that we are using normalized pixel coordinates (2.61) that lie in [−1, 1] 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 of a Hough transform algorithm based on oriented edge segments.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618B71-B5D7-CC4D-A958-88E9F276163A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87ADA-9CD4-9443-81A8-ECE302D0A888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9AED7-7B0A-9147-AD79-FC7F61428C99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E90EDA-B6DC-2440-807E-253D5864B2CE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4BC61-C3F7-FC47-980B-4AFCF2A14E52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FB61C-9AC5-A842-8CD6-F328B77186EF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490A4-89ED-044B-A77D-8383698882E2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EDCFC-18B5-4D4A-9044-597C33B3E665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154F0-9B34-F542-BFBB-1483F588FE4C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75EFD-CF4C-0C4F-B14E-61A2EC7CC567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C57B2-6E06-DF4F-988E-459A4C6C1F4D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53745F-E0FB-704C-B0AE-0F84FE5C070C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dirty="0"/>
              <a:t>Feature detection and matching </a:t>
            </a:r>
            <a:r>
              <a:rPr lang="vi-VN" dirty="0" smtClean="0">
                <a:latin typeface="Arial" charset="0"/>
                <a:cs typeface="Arial" charset="0"/>
              </a:rPr>
              <a:t/>
            </a:r>
            <a:br>
              <a:rPr lang="vi-VN" dirty="0" smtClean="0">
                <a:latin typeface="Arial" charset="0"/>
                <a:cs typeface="Arial" charset="0"/>
              </a:rPr>
            </a:br>
            <a:r>
              <a:rPr lang="vi-VN" dirty="0" smtClean="0">
                <a:latin typeface="Arial" charset="0"/>
                <a:cs typeface="Arial" charset="0"/>
              </a:rPr>
              <a:t>- </a:t>
            </a:r>
            <a:r>
              <a:rPr lang="vi-VN" b="0" dirty="0" smtClean="0">
                <a:latin typeface="Arial" charset="0"/>
                <a:cs typeface="Arial" charset="0"/>
              </a:rPr>
              <a:t>Lines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br>
              <a:rPr lang="vi-VN" sz="4000" dirty="0" smtClean="0"/>
            </a:br>
            <a:r>
              <a:rPr lang="vi-VN" sz="4000" dirty="0" smtClean="0"/>
              <a:t>- </a:t>
            </a:r>
            <a:r>
              <a:rPr lang="vi-VN" sz="4000" b="0" dirty="0" smtClean="0"/>
              <a:t>Convolution based technique</a:t>
            </a:r>
            <a:endParaRPr lang="en-US" sz="40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740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A convolution-based technique that produces an image description of the thin lines in an input image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In </a:t>
            </a:r>
            <a:r>
              <a:rPr lang="en-US" sz="1800" dirty="0"/>
              <a:t>a convolution-based technique, the line detector operator consists of a convolution mask tuned to detect the presence of lines of a particular width n and a </a:t>
            </a:r>
            <a:r>
              <a:rPr lang="en-US" sz="1800" dirty="0" err="1"/>
              <a:t>θ</a:t>
            </a:r>
            <a:r>
              <a:rPr lang="en-US" sz="1800" dirty="0"/>
              <a:t> </a:t>
            </a:r>
            <a:r>
              <a:rPr lang="en-US" sz="1800" dirty="0" smtClean="0"/>
              <a:t>orientation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F</a:t>
            </a:r>
            <a:r>
              <a:rPr lang="en-US" sz="1800" dirty="0"/>
              <a:t>our convolution </a:t>
            </a:r>
            <a:r>
              <a:rPr lang="en-US" sz="1800" dirty="0" smtClean="0"/>
              <a:t>masks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detect horizontal </a:t>
            </a:r>
            <a:r>
              <a:rPr lang="en-US" sz="1800" dirty="0" smtClean="0"/>
              <a:t>lines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detect </a:t>
            </a:r>
            <a:r>
              <a:rPr lang="en-US" sz="1800" dirty="0"/>
              <a:t>vertical </a:t>
            </a:r>
            <a:r>
              <a:rPr lang="en-US" sz="1800" dirty="0" smtClean="0"/>
              <a:t>lines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detect </a:t>
            </a:r>
            <a:r>
              <a:rPr lang="en-US" sz="1800" dirty="0"/>
              <a:t>oblique (+45 degrees) </a:t>
            </a:r>
            <a:r>
              <a:rPr lang="en-US" sz="1800" dirty="0" smtClean="0"/>
              <a:t>lines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detect </a:t>
            </a:r>
            <a:r>
              <a:rPr lang="en-US" sz="1800" dirty="0"/>
              <a:t>oblique (−45 degrees) lines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br>
              <a:rPr lang="vi-VN" sz="4000" dirty="0" smtClean="0"/>
            </a:br>
            <a:r>
              <a:rPr lang="vi-VN" sz="4000" dirty="0" smtClean="0"/>
              <a:t>- </a:t>
            </a:r>
            <a:r>
              <a:rPr lang="vi-VN" sz="4000" b="0" dirty="0" smtClean="0"/>
              <a:t>Convolution based technique</a:t>
            </a:r>
            <a:endParaRPr lang="en-US" sz="4000" b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01039"/>
              </p:ext>
            </p:extLst>
          </p:nvPr>
        </p:nvGraphicFramePr>
        <p:xfrm>
          <a:off x="1447800" y="2438400"/>
          <a:ext cx="1676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533400"/>
              </a:tblGrid>
              <a:tr h="4781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02829"/>
              </p:ext>
            </p:extLst>
          </p:nvPr>
        </p:nvGraphicFramePr>
        <p:xfrm>
          <a:off x="5029200" y="2464106"/>
          <a:ext cx="1676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533400"/>
              </a:tblGrid>
              <a:tr h="4781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26057"/>
              </p:ext>
            </p:extLst>
          </p:nvPr>
        </p:nvGraphicFramePr>
        <p:xfrm>
          <a:off x="1447800" y="4648200"/>
          <a:ext cx="1676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533400"/>
              </a:tblGrid>
              <a:tr h="4781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59479"/>
              </p:ext>
            </p:extLst>
          </p:nvPr>
        </p:nvGraphicFramePr>
        <p:xfrm>
          <a:off x="5029200" y="4648200"/>
          <a:ext cx="1676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33400"/>
                <a:gridCol w="533400"/>
              </a:tblGrid>
              <a:tr h="4781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48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205621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Horizontal mask(R1)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6426" y="204336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(R3)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427886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Oblique (+45 degrees)(R2)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6703" y="4203184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Oblique (−45 degrees)(R4)</a:t>
            </a:r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br>
              <a:rPr lang="vi-VN" sz="4000" dirty="0" smtClean="0"/>
            </a:br>
            <a:r>
              <a:rPr lang="vi-VN" sz="4000" dirty="0" smtClean="0"/>
              <a:t>- </a:t>
            </a:r>
            <a:r>
              <a:rPr lang="vi-VN" sz="4000" b="0" dirty="0" smtClean="0"/>
              <a:t>Convolution based technique</a:t>
            </a:r>
            <a:endParaRPr lang="en-US" sz="40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740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These masks above are tuned for light lines against a dark background, and would give a big negative response to dark lines against a light </a:t>
            </a:r>
            <a:r>
              <a:rPr lang="en-US" sz="2000" dirty="0" smtClean="0"/>
              <a:t>background.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you are only interested in detecting dark lines against a light background, then you should negate the mask values.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Alternatively</a:t>
            </a:r>
            <a:r>
              <a:rPr lang="en-US" sz="2000" dirty="0"/>
              <a:t>, you might be interested in either kind of line, in which case, you could take the absolute value of the convolution output.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br>
              <a:rPr lang="vi-VN" sz="4000" dirty="0" smtClean="0"/>
            </a:br>
            <a:r>
              <a:rPr lang="vi-VN" sz="4000" dirty="0" smtClean="0"/>
              <a:t>- </a:t>
            </a:r>
            <a:r>
              <a:rPr lang="vi-VN" sz="4000" b="0" dirty="0" smtClean="0"/>
              <a:t>Convolution based technique</a:t>
            </a:r>
            <a:endParaRPr lang="en-US" sz="4000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740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If </a:t>
            </a:r>
            <a:r>
              <a:rPr lang="en-US" sz="2000" dirty="0" err="1"/>
              <a:t>Ri</a:t>
            </a:r>
            <a:r>
              <a:rPr lang="en-US" sz="2000" dirty="0"/>
              <a:t> denotes the response of kernel </a:t>
            </a:r>
            <a:r>
              <a:rPr lang="en-US" sz="2000" dirty="0" err="1"/>
              <a:t>i</a:t>
            </a:r>
            <a:r>
              <a:rPr lang="en-US" sz="2000" dirty="0"/>
              <a:t>, we can apply each of these kernels across an image, and for any particular point, if </a:t>
            </a:r>
            <a:r>
              <a:rPr lang="en-US" sz="2000" dirty="0" err="1"/>
              <a:t>Ri</a:t>
            </a:r>
            <a:r>
              <a:rPr lang="en-US" sz="2000" dirty="0"/>
              <a:t>&gt;</a:t>
            </a:r>
            <a:r>
              <a:rPr lang="en-US" sz="2000" dirty="0" err="1"/>
              <a:t>Rj</a:t>
            </a:r>
            <a:r>
              <a:rPr lang="en-US" sz="2000" dirty="0"/>
              <a:t> for all </a:t>
            </a:r>
            <a:r>
              <a:rPr lang="en-US" sz="2000" dirty="0" err="1"/>
              <a:t>i</a:t>
            </a:r>
            <a:r>
              <a:rPr lang="en-US" sz="2000" dirty="0"/>
              <a:t> # j that point is more likely to contain a line whose orientation (and width) corresponds to that of kernel </a:t>
            </a:r>
            <a:r>
              <a:rPr lang="en-US" sz="2000" dirty="0" err="1"/>
              <a:t>i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One </a:t>
            </a:r>
            <a:r>
              <a:rPr lang="en-US" sz="2000" dirty="0"/>
              <a:t>usually thresholds </a:t>
            </a:r>
            <a:r>
              <a:rPr lang="en-US" sz="2000" dirty="0" err="1"/>
              <a:t>Ri</a:t>
            </a:r>
            <a:r>
              <a:rPr lang="en-US" sz="2000" dirty="0"/>
              <a:t> to eliminate weak lines corresponding to edges and other features with intensity gradients that have a different scale than the desired line width.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order to find complete lines, one must join together line fragments, e.g., with an edge tracking operator.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60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7382" y="90799"/>
            <a:ext cx="8229600" cy="1083628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br>
              <a:rPr lang="vi-VN" sz="4000" dirty="0" smtClean="0"/>
            </a:br>
            <a:r>
              <a:rPr lang="vi-VN" sz="4000" dirty="0" smtClean="0"/>
              <a:t>- </a:t>
            </a:r>
            <a:r>
              <a:rPr lang="vi-VN" sz="4000" b="0" dirty="0" smtClean="0"/>
              <a:t>Convolution based technique</a:t>
            </a:r>
            <a:endParaRPr lang="en-US" sz="4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825486" y="117442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</a:t>
            </a:r>
            <a:r>
              <a:rPr lang="vi-VN" dirty="0" smtClean="0"/>
              <a:t>image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0645" y="378198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oblique 135 </a:t>
            </a:r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6095" y="387891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kernel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1993" y="389215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oblique 45 degree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67" y="1482090"/>
            <a:ext cx="1868831" cy="224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9" y="4203184"/>
            <a:ext cx="1862404" cy="224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2" y="4248251"/>
            <a:ext cx="1868831" cy="2233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96" y="4199644"/>
            <a:ext cx="1865207" cy="22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159828"/>
          </a:xfrm>
        </p:spPr>
        <p:txBody>
          <a:bodyPr/>
          <a:lstStyle/>
          <a:p>
            <a:r>
              <a:rPr lang="en-US" sz="4000" i="1" dirty="0"/>
              <a:t>Application</a:t>
            </a:r>
            <a:r>
              <a:rPr lang="en-US" sz="4000"/>
              <a:t>: </a:t>
            </a:r>
            <a:r>
              <a:rPr lang="en-US" sz="4000" b="0"/>
              <a:t>Rectangle </a:t>
            </a:r>
            <a:r>
              <a:rPr lang="en-US" sz="4000" b="0" smtClean="0"/>
              <a:t>detection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6" y="1600200"/>
            <a:ext cx="7107888" cy="4525963"/>
          </a:xfrm>
        </p:spPr>
      </p:pic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the basics of Line Detection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</a:t>
            </a:r>
            <a:r>
              <a:rPr lang="vi-VN" sz="2800" dirty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he most popular line detectors: Hough transform.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the application of convolution-based techniques in line detection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>
                <a:latin typeface="Calibri" charset="0"/>
                <a:ea typeface="Calibri" charset="0"/>
                <a:cs typeface="Calibri" charset="0"/>
              </a:rPr>
              <a:t>Applications of line detection in image processing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49855" y="457200"/>
            <a:ext cx="8229600" cy="639762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80151" y="1425900"/>
            <a:ext cx="8458200" cy="4618038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the basics of Line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Detection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Learn </a:t>
            </a:r>
            <a:r>
              <a:rPr lang="vi-VN" sz="3000" dirty="0" smtClean="0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he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most popular line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detectors: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Hough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transform.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Learn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the application of convolution-based techniques in line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detection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Applications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of line detection in image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What is </a:t>
            </a:r>
            <a:r>
              <a:rPr lang="vi-VN" sz="4000" dirty="0" smtClean="0"/>
              <a:t>Line detection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vi-VN" sz="2000" dirty="0" smtClean="0"/>
              <a:t>L</a:t>
            </a:r>
            <a:r>
              <a:rPr lang="en-US" sz="2000" dirty="0" err="1" smtClean="0"/>
              <a:t>ine</a:t>
            </a:r>
            <a:r>
              <a:rPr lang="en-US" sz="2000" dirty="0" smtClean="0"/>
              <a:t> </a:t>
            </a:r>
            <a:r>
              <a:rPr lang="en-US" sz="2000" dirty="0"/>
              <a:t>detection is an algorithm that takes a collection of n edge points and finds all the lines on which these edge points lie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vi-VN" sz="2000" dirty="0" smtClean="0"/>
              <a:t>Two </a:t>
            </a:r>
            <a:r>
              <a:rPr lang="en-US" sz="2000" dirty="0" smtClean="0"/>
              <a:t>types </a:t>
            </a:r>
            <a:r>
              <a:rPr lang="en-US" sz="2000" dirty="0"/>
              <a:t>of techniques</a:t>
            </a:r>
            <a:r>
              <a:rPr lang="en-US" sz="2000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The Hough </a:t>
            </a:r>
            <a:r>
              <a:rPr lang="en-US" sz="1600" dirty="0" smtClean="0"/>
              <a:t>transform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Convolution-based techniques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05" y="3048000"/>
            <a:ext cx="4276596" cy="330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r>
              <a:rPr lang="en-US" sz="4000" dirty="0"/>
              <a:t> </a:t>
            </a:r>
            <a:r>
              <a:rPr lang="vi-VN" sz="4000" dirty="0" smtClean="0"/>
              <a:t>Steps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The lane detection </a:t>
            </a:r>
            <a:r>
              <a:rPr lang="en-US" sz="2000" dirty="0"/>
              <a:t>pipeline follows these steps</a:t>
            </a:r>
            <a:r>
              <a:rPr lang="en-US" sz="20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Pre-process </a:t>
            </a:r>
            <a:r>
              <a:rPr lang="en-US" sz="1800" dirty="0"/>
              <a:t>image using grayscale and </a:t>
            </a:r>
            <a:r>
              <a:rPr lang="en-US" sz="1800" dirty="0"/>
              <a:t>G</a:t>
            </a:r>
            <a:r>
              <a:rPr lang="en-US" sz="1800" dirty="0" smtClean="0"/>
              <a:t>aussian </a:t>
            </a:r>
            <a:r>
              <a:rPr lang="en-US" sz="1800" dirty="0"/>
              <a:t>blur</a:t>
            </a:r>
            <a:r>
              <a:rPr lang="en-US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Apply </a:t>
            </a:r>
            <a:r>
              <a:rPr lang="en-US" sz="1800" dirty="0"/>
              <a:t>canny edge detection to the image</a:t>
            </a:r>
            <a:r>
              <a:rPr lang="en-US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Apply </a:t>
            </a:r>
            <a:r>
              <a:rPr lang="en-US" sz="1800" dirty="0"/>
              <a:t>masking region to the image</a:t>
            </a:r>
            <a:r>
              <a:rPr lang="en-US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b="1" i="1" u="sng" dirty="0" smtClean="0"/>
              <a:t>Apply </a:t>
            </a:r>
            <a:r>
              <a:rPr lang="en-US" sz="1800" b="1" i="1" u="sng" dirty="0"/>
              <a:t>Hough transform to the </a:t>
            </a:r>
            <a:r>
              <a:rPr lang="en-US" sz="1800" b="1" i="1" u="sng" dirty="0" smtClean="0"/>
              <a:t>image.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Extrapolate </a:t>
            </a:r>
            <a:r>
              <a:rPr lang="en-US" sz="1800" dirty="0"/>
              <a:t>the lines found in the </a:t>
            </a:r>
            <a:r>
              <a:rPr lang="vi-VN" sz="1800" dirty="0" smtClean="0"/>
              <a:t>H</a:t>
            </a:r>
            <a:r>
              <a:rPr lang="en-US" sz="1800" dirty="0" err="1" smtClean="0"/>
              <a:t>ough</a:t>
            </a:r>
            <a:r>
              <a:rPr lang="en-US" sz="1800" dirty="0" smtClean="0"/>
              <a:t> </a:t>
            </a:r>
            <a:r>
              <a:rPr lang="en-US" sz="1800" dirty="0"/>
              <a:t>transform to construct the left and right lane lines.</a:t>
            </a:r>
          </a:p>
        </p:txBody>
      </p:sp>
    </p:spTree>
    <p:extLst>
      <p:ext uri="{BB962C8B-B14F-4D97-AF65-F5344CB8AC3E}">
        <p14:creationId xmlns:p14="http://schemas.microsoft.com/office/powerpoint/2010/main" val="101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br>
              <a:rPr lang="vi-VN" sz="4000" dirty="0" smtClean="0"/>
            </a:br>
            <a:r>
              <a:rPr lang="vi-VN" sz="4000" dirty="0" smtClean="0"/>
              <a:t>- </a:t>
            </a:r>
            <a:r>
              <a:rPr lang="en-US" sz="4000" b="0" dirty="0"/>
              <a:t>Hough transform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</a:t>
            </a:r>
            <a:r>
              <a:rPr lang="vi-VN" sz="1800" dirty="0" smtClean="0"/>
              <a:t>t is used </a:t>
            </a:r>
            <a:r>
              <a:rPr lang="en-US" sz="1800" dirty="0" smtClean="0"/>
              <a:t>to </a:t>
            </a:r>
            <a:r>
              <a:rPr lang="en-US" sz="1800" dirty="0"/>
              <a:t>recognize complex lines in photographs</a:t>
            </a:r>
            <a:r>
              <a:rPr lang="en-US" sz="1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 the Hough Transform algorithm, it is crucial to perform edge detection first to produce an edge image which will then be used as input into the algorithm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purpose of the technique is to find imperfect instances of objects within a certain class of shapes by a voting procedure. 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/>
              <a:t>Now day, the Hough transform has been extended to identifying positions of arbitrary shapes, most commonly circles or ellipses.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br>
              <a:rPr lang="vi-VN" sz="4000" dirty="0" smtClean="0"/>
            </a:br>
            <a:r>
              <a:rPr lang="vi-VN" sz="4000" dirty="0" smtClean="0"/>
              <a:t>- </a:t>
            </a:r>
            <a:r>
              <a:rPr lang="en-US" sz="4000" b="0" dirty="0"/>
              <a:t>Hough transform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Each </a:t>
            </a:r>
            <a:r>
              <a:rPr lang="en-US" sz="1800" dirty="0"/>
              <a:t>edge point votes for </a:t>
            </a:r>
            <a:r>
              <a:rPr lang="en-US" sz="1800" i="1" dirty="0"/>
              <a:t>all </a:t>
            </a:r>
            <a:r>
              <a:rPr lang="en-US" sz="1800" dirty="0"/>
              <a:t>possible lines passing through it, and lines corresponding to high </a:t>
            </a:r>
            <a:r>
              <a:rPr lang="en-US" sz="1800" i="1" dirty="0"/>
              <a:t>accumulator </a:t>
            </a:r>
            <a:r>
              <a:rPr lang="en-US" sz="1800" dirty="0"/>
              <a:t>or </a:t>
            </a:r>
            <a:r>
              <a:rPr lang="en-US" sz="1800" i="1" dirty="0"/>
              <a:t>bin </a:t>
            </a:r>
            <a:r>
              <a:rPr lang="en-US" sz="1800" dirty="0"/>
              <a:t>values are examined for potential line </a:t>
            </a:r>
            <a:r>
              <a:rPr lang="en-US" sz="1800" dirty="0" smtClean="0"/>
              <a:t>fits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2" y="3124200"/>
            <a:ext cx="7785253" cy="30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br>
              <a:rPr lang="vi-VN" sz="4000" dirty="0" smtClean="0"/>
            </a:br>
            <a:r>
              <a:rPr lang="vi-VN" sz="4000" dirty="0" smtClean="0"/>
              <a:t>- </a:t>
            </a:r>
            <a:r>
              <a:rPr lang="en-US" sz="4000" b="0" dirty="0"/>
              <a:t>Hough transform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Before we can vote for line hypotheses, we must first choose a suitable representation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/>
              <a:t>T</a:t>
            </a:r>
            <a:r>
              <a:rPr lang="en-US" sz="1800" dirty="0" smtClean="0"/>
              <a:t>he </a:t>
            </a:r>
            <a:r>
              <a:rPr lang="en-US" sz="1800" dirty="0"/>
              <a:t>normal-distance (nˆ , d) parameterization for a line. 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76600"/>
            <a:ext cx="3505200" cy="197869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200400"/>
            <a:ext cx="441960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To obtain a minimal two-parameter representation for lines, we convert the normal vector into an angle 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2" y="4778375"/>
            <a:ext cx="2362199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 smtClean="0"/>
              <a:t>Line detection</a:t>
            </a:r>
            <a:br>
              <a:rPr lang="vi-VN" sz="4000" dirty="0" smtClean="0"/>
            </a:br>
            <a:r>
              <a:rPr lang="vi-VN" sz="4000" dirty="0" smtClean="0"/>
              <a:t>- </a:t>
            </a:r>
            <a:r>
              <a:rPr lang="en-US" sz="4000" b="0" dirty="0"/>
              <a:t>Hough transform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4273"/>
            <a:ext cx="8229600" cy="3604204"/>
          </a:xfrm>
        </p:spPr>
      </p:pic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1083628"/>
          </a:xfrm>
        </p:spPr>
        <p:txBody>
          <a:bodyPr/>
          <a:lstStyle/>
          <a:p>
            <a:r>
              <a:rPr lang="vi-VN" sz="4000" dirty="0"/>
              <a:t>Line detection</a:t>
            </a:r>
            <a:br>
              <a:rPr lang="vi-VN" sz="4000" dirty="0"/>
            </a:br>
            <a:r>
              <a:rPr lang="vi-VN" sz="4000" dirty="0"/>
              <a:t>- </a:t>
            </a:r>
            <a:r>
              <a:rPr lang="en-US" sz="4000" b="0" dirty="0"/>
              <a:t>Hough transform 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" y="1993556"/>
            <a:ext cx="8458200" cy="39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5275</TotalTime>
  <Words>995</Words>
  <Application>Microsoft Macintosh PowerPoint</Application>
  <PresentationFormat>On-screen Show (4:3)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Wingdings</vt:lpstr>
      <vt:lpstr>Arial</vt:lpstr>
      <vt:lpstr>Office Theme</vt:lpstr>
      <vt:lpstr>Feature detection and matching  - Lines</vt:lpstr>
      <vt:lpstr>Objectives</vt:lpstr>
      <vt:lpstr>What is Line detection?</vt:lpstr>
      <vt:lpstr>Line detection Steps</vt:lpstr>
      <vt:lpstr>Line detection - Hough transform </vt:lpstr>
      <vt:lpstr>Line detection - Hough transform </vt:lpstr>
      <vt:lpstr>Line detection - Hough transform </vt:lpstr>
      <vt:lpstr>Line detection - Hough transform </vt:lpstr>
      <vt:lpstr>Line detection - Hough transform </vt:lpstr>
      <vt:lpstr>Line detection - Convolution based technique</vt:lpstr>
      <vt:lpstr>Line detection - Convolution based technique</vt:lpstr>
      <vt:lpstr>Line detection - Convolution based technique</vt:lpstr>
      <vt:lpstr>Line detection - Convolution based technique</vt:lpstr>
      <vt:lpstr>Line detection - Convolution based technique</vt:lpstr>
      <vt:lpstr>Application: Rectangle detection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675</cp:revision>
  <dcterms:created xsi:type="dcterms:W3CDTF">2007-08-21T04:43:22Z</dcterms:created>
  <dcterms:modified xsi:type="dcterms:W3CDTF">2021-10-04T15:43:49Z</dcterms:modified>
</cp:coreProperties>
</file>