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831" r:id="rId1"/>
  </p:sldMasterIdLst>
  <p:notesMasterIdLst>
    <p:notesMasterId r:id="rId19"/>
  </p:notesMasterIdLst>
  <p:handoutMasterIdLst>
    <p:handoutMasterId r:id="rId20"/>
  </p:handoutMasterIdLst>
  <p:sldIdLst>
    <p:sldId id="439" r:id="rId2"/>
    <p:sldId id="440" r:id="rId3"/>
    <p:sldId id="517" r:id="rId4"/>
    <p:sldId id="518" r:id="rId5"/>
    <p:sldId id="519" r:id="rId6"/>
    <p:sldId id="524" r:id="rId7"/>
    <p:sldId id="525" r:id="rId8"/>
    <p:sldId id="526" r:id="rId9"/>
    <p:sldId id="520" r:id="rId10"/>
    <p:sldId id="528" r:id="rId11"/>
    <p:sldId id="527" r:id="rId12"/>
    <p:sldId id="531" r:id="rId13"/>
    <p:sldId id="522" r:id="rId14"/>
    <p:sldId id="532" r:id="rId15"/>
    <p:sldId id="523" r:id="rId16"/>
    <p:sldId id="533" r:id="rId17"/>
    <p:sldId id="47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3" autoAdjust="0"/>
    <p:restoredTop sz="86327" autoAdjust="0"/>
  </p:normalViewPr>
  <p:slideViewPr>
    <p:cSldViewPr>
      <p:cViewPr>
        <p:scale>
          <a:sx n="127" d="100"/>
          <a:sy n="127" d="100"/>
        </p:scale>
        <p:origin x="216" y="28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10/4/21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10/4/21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en.wikipedia.org/wiki/Homogeneit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860516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Image Segmentation techniques make a MASSIVE impact here. They help us approach this problem in a more granular manner and get more meaningful results. </a:t>
            </a: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11</a:t>
            </a:fld>
            <a:endParaRPr lang="en-US" dirty="0"/>
          </a:p>
        </p:txBody>
      </p:sp>
    </p:spTree>
    <p:extLst>
      <p:ext uri="{BB962C8B-B14F-4D97-AF65-F5344CB8AC3E}">
        <p14:creationId xmlns:p14="http://schemas.microsoft.com/office/powerpoint/2010/main" val="1927495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12</a:t>
            </a:fld>
            <a:endParaRPr lang="en-US" dirty="0"/>
          </a:p>
        </p:txBody>
      </p:sp>
    </p:spTree>
    <p:extLst>
      <p:ext uri="{BB962C8B-B14F-4D97-AF65-F5344CB8AC3E}">
        <p14:creationId xmlns:p14="http://schemas.microsoft.com/office/powerpoint/2010/main" val="358532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Image Segmentation techniques make a MASSIVE impact here. They help us approach this problem in a more granular manner and get more meaningful results. </a:t>
            </a: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1012502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dirty="0" smtClean="0"/>
              <a:t>Up:</a:t>
            </a:r>
            <a:r>
              <a:rPr lang="en-US" dirty="0" smtClean="0"/>
              <a:t> A street scene (320 × 240 color image), and the segmentation results produced by our algorithm (</a:t>
            </a:r>
            <a:r>
              <a:rPr lang="en-US" dirty="0" err="1" smtClean="0"/>
              <a:t>σ</a:t>
            </a:r>
            <a:r>
              <a:rPr lang="en-US" dirty="0" smtClean="0"/>
              <a:t> = 0.8, k = 300).</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smtClean="0"/>
              <a:t>Down: </a:t>
            </a:r>
            <a:r>
              <a:rPr lang="en-US" dirty="0" smtClean="0"/>
              <a:t>An indoor scene (image 320 × 240, color), and the segmentation results produced by our algorithm (</a:t>
            </a:r>
            <a:r>
              <a:rPr lang="en-US" dirty="0" err="1" smtClean="0"/>
              <a:t>σ</a:t>
            </a:r>
            <a:r>
              <a:rPr lang="en-US" dirty="0" smtClean="0"/>
              <a:t> = 0.8, k = 300).</a:t>
            </a:r>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14</a:t>
            </a:fld>
            <a:endParaRPr lang="en-US" dirty="0"/>
          </a:p>
        </p:txBody>
      </p:sp>
    </p:spTree>
    <p:extLst>
      <p:ext uri="{BB962C8B-B14F-4D97-AF65-F5344CB8AC3E}">
        <p14:creationId xmlns:p14="http://schemas.microsoft.com/office/powerpoint/2010/main" val="395279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15</a:t>
            </a:fld>
            <a:endParaRPr lang="en-US" dirty="0"/>
          </a:p>
        </p:txBody>
      </p:sp>
    </p:spTree>
    <p:extLst>
      <p:ext uri="{BB962C8B-B14F-4D97-AF65-F5344CB8AC3E}">
        <p14:creationId xmlns:p14="http://schemas.microsoft.com/office/powerpoint/2010/main" val="722308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16</a:t>
            </a:fld>
            <a:endParaRPr lang="en-US" dirty="0"/>
          </a:p>
        </p:txBody>
      </p:sp>
    </p:spTree>
    <p:extLst>
      <p:ext uri="{BB962C8B-B14F-4D97-AF65-F5344CB8AC3E}">
        <p14:creationId xmlns:p14="http://schemas.microsoft.com/office/powerpoint/2010/main" val="1646478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17</a:t>
            </a:fld>
            <a:endParaRPr lang="en-US" dirty="0"/>
          </a:p>
        </p:txBody>
      </p:sp>
    </p:spTree>
    <p:extLst>
      <p:ext uri="{BB962C8B-B14F-4D97-AF65-F5344CB8AC3E}">
        <p14:creationId xmlns:p14="http://schemas.microsoft.com/office/powerpoint/2010/main" val="157983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a:t>
            </a:fld>
            <a:endParaRPr lang="en-US" dirty="0"/>
          </a:p>
        </p:txBody>
      </p:sp>
    </p:spTree>
    <p:extLst>
      <p:ext uri="{BB962C8B-B14F-4D97-AF65-F5344CB8AC3E}">
        <p14:creationId xmlns:p14="http://schemas.microsoft.com/office/powerpoint/2010/main" val="103614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These points where the image brightness varies sharply are called the edges (or boundaries) of the image.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3</a:t>
            </a:fld>
            <a:endParaRPr lang="en-US" dirty="0"/>
          </a:p>
        </p:txBody>
      </p:sp>
    </p:spTree>
    <p:extLst>
      <p:ext uri="{BB962C8B-B14F-4D97-AF65-F5344CB8AC3E}">
        <p14:creationId xmlns:p14="http://schemas.microsoft.com/office/powerpoint/2010/main" val="2048045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dirty="0" smtClean="0">
                <a:solidFill>
                  <a:schemeClr val="tx1"/>
                </a:solidFill>
                <a:effectLst/>
                <a:latin typeface="+mn-lt"/>
                <a:ea typeface="+mn-ea"/>
                <a:cs typeface="+mn-cs"/>
                <a:hlinkClick r:id="rId3" tooltip="Homogeneity"/>
              </a:rPr>
              <a:t>Homogeneity</a:t>
            </a:r>
            <a:r>
              <a:rPr lang="en-US" sz="1200" b="0" i="0" kern="1200" dirty="0" smtClean="0">
                <a:solidFill>
                  <a:schemeClr val="tx1"/>
                </a:solidFill>
                <a:effectLst/>
                <a:latin typeface="+mn-lt"/>
                <a:ea typeface="+mn-ea"/>
                <a:cs typeface="+mn-cs"/>
              </a:rPr>
              <a:t> is a sameness of constituent structure.</a:t>
            </a: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137671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49877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To understand the watershed, one can think of an image as a surface where the bright pixels represent mountaintops and the dark pixels valleys. The surface is punctured in some of the valleys, and then slowly submerged into a water bath. The water will pour in each puncture and start to fill the valleys. However, the water from different punctures is not allowed to mix, and therefore the dams need to be built at the points of first contact. These dams are the boundaries of the water basins, and also the boundaries of image objects</a:t>
            </a: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6</a:t>
            </a:fld>
            <a:endParaRPr lang="en-US" dirty="0"/>
          </a:p>
        </p:txBody>
      </p:sp>
    </p:spTree>
    <p:extLst>
      <p:ext uri="{BB962C8B-B14F-4D97-AF65-F5344CB8AC3E}">
        <p14:creationId xmlns:p14="http://schemas.microsoft.com/office/powerpoint/2010/main" val="39647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Locally constrained watershed segmentation (</a:t>
            </a:r>
            <a:r>
              <a:rPr lang="en-US" sz="1200" kern="1200" dirty="0" err="1" smtClean="0">
                <a:solidFill>
                  <a:schemeClr val="tx1"/>
                </a:solidFill>
                <a:effectLst/>
                <a:latin typeface="+mn-lt"/>
                <a:ea typeface="+mn-ea"/>
                <a:cs typeface="+mn-cs"/>
              </a:rPr>
              <a:t>Beare</a:t>
            </a:r>
            <a:r>
              <a:rPr lang="en-US" sz="1200" kern="1200" dirty="0" smtClean="0">
                <a:solidFill>
                  <a:schemeClr val="tx1"/>
                </a:solidFill>
                <a:effectLst/>
                <a:latin typeface="+mn-lt"/>
                <a:ea typeface="+mn-ea"/>
                <a:cs typeface="+mn-cs"/>
              </a:rPr>
              <a:t> 2006) ⃝c 2006 IEEE: </a:t>
            </a:r>
          </a:p>
          <a:p>
            <a:pPr marL="228600" indent="-228600">
              <a:buAutoNum type="alphaLcParenBoth"/>
            </a:pPr>
            <a:r>
              <a:rPr lang="en-US" sz="1200" kern="1200" dirty="0" smtClean="0">
                <a:solidFill>
                  <a:schemeClr val="tx1"/>
                </a:solidFill>
                <a:effectLst/>
                <a:latin typeface="+mn-lt"/>
                <a:ea typeface="+mn-ea"/>
                <a:cs typeface="+mn-cs"/>
              </a:rPr>
              <a:t>original confocal microscopy image with marked seeds (line segments);</a:t>
            </a:r>
          </a:p>
          <a:p>
            <a:pPr marL="228600" indent="-228600">
              <a:buAutoNum type="alphaLcParenBoth"/>
            </a:pPr>
            <a:r>
              <a:rPr lang="en-US" sz="1200" kern="1200" dirty="0" smtClean="0">
                <a:solidFill>
                  <a:schemeClr val="tx1"/>
                </a:solidFill>
                <a:effectLst/>
                <a:latin typeface="+mn-lt"/>
                <a:ea typeface="+mn-ea"/>
                <a:cs typeface="+mn-cs"/>
              </a:rPr>
              <a:t> (b) standard water- shed segmentation;</a:t>
            </a:r>
          </a:p>
          <a:p>
            <a:pPr marL="228600" indent="-228600">
              <a:buAutoNum type="alphaLcParenBoth"/>
            </a:pPr>
            <a:r>
              <a:rPr lang="en-US" sz="1200" kern="1200" dirty="0" smtClean="0">
                <a:solidFill>
                  <a:schemeClr val="tx1"/>
                </a:solidFill>
                <a:effectLst/>
                <a:latin typeface="+mn-lt"/>
                <a:ea typeface="+mn-ea"/>
                <a:cs typeface="+mn-cs"/>
              </a:rPr>
              <a:t> (c) locally constrained watershed segmentation. </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7</a:t>
            </a:fld>
            <a:endParaRPr lang="en-US" dirty="0"/>
          </a:p>
        </p:txBody>
      </p:sp>
    </p:spTree>
    <p:extLst>
      <p:ext uri="{BB962C8B-B14F-4D97-AF65-F5344CB8AC3E}">
        <p14:creationId xmlns:p14="http://schemas.microsoft.com/office/powerpoint/2010/main" val="1472713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watershed algorithm is able to segment the overlapping coins from each other.</a:t>
            </a:r>
            <a:br>
              <a:rPr lang="en-US" dirty="0" smtClean="0"/>
            </a:b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106975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Image Segmentation techniques make a MASSIVE impact here. They help us approach this problem in a more granular manner and get more meaningful results. </a:t>
            </a: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190900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458200" cy="1470025"/>
          </a:xfrm>
        </p:spPr>
        <p:txBody>
          <a:bodyPr/>
          <a:lstStyle>
            <a:lvl1pPr>
              <a:defRPr>
                <a:solidFill>
                  <a:srgbClr val="002060"/>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629400"/>
            <a:ext cx="1524000" cy="228600"/>
          </a:xfrm>
        </p:spPr>
        <p:txBody>
          <a:bodyPr/>
          <a:lstStyle>
            <a:lvl1pPr>
              <a:defRPr>
                <a:solidFill>
                  <a:srgbClr val="002060"/>
                </a:solidFill>
                <a:latin typeface="Arial" pitchFamily="34" charset="0"/>
                <a:cs typeface="Arial" pitchFamily="34" charset="0"/>
              </a:defRPr>
            </a:lvl1pPr>
          </a:lstStyle>
          <a:p>
            <a:pPr>
              <a:defRPr/>
            </a:pPr>
            <a:fld id="{2336343F-EABD-2842-9E51-DE741C20ED7C}" type="datetime1">
              <a:rPr lang="en-US" smtClean="0"/>
              <a:t>10/4/21</a:t>
            </a:fld>
            <a:endParaRPr lang="en-US" dirty="0"/>
          </a:p>
        </p:txBody>
      </p:sp>
      <p:sp>
        <p:nvSpPr>
          <p:cNvPr id="5" name="Footer Placeholder 4"/>
          <p:cNvSpPr>
            <a:spLocks noGrp="1"/>
          </p:cNvSpPr>
          <p:nvPr>
            <p:ph type="ftr" sz="quarter" idx="11"/>
          </p:nvPr>
        </p:nvSpPr>
        <p:spPr>
          <a:xfrm>
            <a:off x="2514600" y="6629400"/>
            <a:ext cx="4267200" cy="228600"/>
          </a:xfrm>
        </p:spPr>
        <p:txBody>
          <a:bodyPr/>
          <a:lstStyle>
            <a:lvl1pPr>
              <a:defRPr>
                <a:solidFill>
                  <a:srgbClr val="002060"/>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a:xfrm>
            <a:off x="7620000" y="6629400"/>
            <a:ext cx="1066800" cy="228600"/>
          </a:xfrm>
        </p:spPr>
        <p:txBody>
          <a:bodyPr/>
          <a:lstStyle>
            <a:lvl1pPr>
              <a:defRPr>
                <a:solidFill>
                  <a:srgbClr val="002060"/>
                </a:solidFill>
                <a:latin typeface="Arial" pitchFamily="34" charset="0"/>
                <a:cs typeface="Arial" pitchFamily="34" charset="0"/>
              </a:defRPr>
            </a:lvl1pPr>
          </a:lstStyle>
          <a:p>
            <a:pPr>
              <a:defRPr/>
            </a:pPr>
            <a:fld id="{073B7A44-4BEB-4535-A06C-A1CE01569806}" type="slidenum">
              <a:rPr lang="en-US" smtClean="0"/>
              <a:pPr>
                <a:defRPr/>
              </a:pPr>
              <a:t>‹#›</a:t>
            </a:fld>
            <a:r>
              <a:rPr lang="en-US" dirty="0"/>
              <a:t>/11</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9CCEB12-FDA3-174F-813D-6EFEA4659DA9}" type="datetime1">
              <a:rPr lang="en-US" smtClean="0"/>
              <a:t>10/4/21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D38FCC8-39E0-9846-9EA9-261DB118C58F}" type="datetime1">
              <a:rPr lang="en-US" smtClean="0"/>
              <a:t>10/4/21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itchFamily="34" charset="0"/>
                <a:cs typeface="Arial" pitchFamily="34" charset="0"/>
              </a:defRPr>
            </a:lvl1pPr>
          </a:lstStyle>
          <a:p>
            <a:pPr>
              <a:defRPr/>
            </a:pPr>
            <a:fld id="{60591E9C-69E6-7B48-B13C-EDB58B480648}" type="datetime1">
              <a:rPr lang="en-US" smtClean="0"/>
              <a:t>10/4/21</a:t>
            </a:fld>
            <a:endParaRPr lang="en-US" dirty="0"/>
          </a:p>
        </p:txBody>
      </p:sp>
      <p:sp>
        <p:nvSpPr>
          <p:cNvPr id="5" name="Footer Placeholder 4"/>
          <p:cNvSpPr>
            <a:spLocks noGrp="1"/>
          </p:cNvSpPr>
          <p:nvPr>
            <p:ph type="ftr" sz="quarter" idx="11"/>
          </p:nvPr>
        </p:nvSpPr>
        <p:spPr>
          <a:xfrm>
            <a:off x="2667000" y="6356350"/>
            <a:ext cx="3886200" cy="365125"/>
          </a:xfrm>
        </p:spPr>
        <p:txBody>
          <a:bodyPr/>
          <a:lstStyle>
            <a:lvl1pPr>
              <a:defRPr>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EFB4676-08D9-1647-8979-F38B8507A6BF}" type="datetime1">
              <a:rPr lang="en-US" smtClean="0"/>
              <a:t>10/4/21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80C6FF2-56CD-8943-9BBE-F93C256548FA}" type="datetime1">
              <a:rPr lang="en-US" smtClean="0"/>
              <a:t>10/4/21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9D4C1B8-2464-E94E-B686-59A55EF171F5}" type="datetime1">
              <a:rPr lang="en-US" smtClean="0"/>
              <a:t>10/4/21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201AE65-B6EA-A44E-BDF1-BEC36D174EDC}" type="datetime1">
              <a:rPr lang="en-US" smtClean="0"/>
              <a:t>10/4/21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96A9E42-0616-524D-A8CD-F798B2A0824B}" type="datetime1">
              <a:rPr lang="en-US" smtClean="0"/>
              <a:t>10/4/21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EDF132-CB03-6D4B-A779-24F2AA54BEBF}" type="datetime1">
              <a:rPr lang="en-US" smtClean="0"/>
              <a:t>10/4/21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5C29C8-79AB-0D4D-A8BD-927D16D15049}" type="datetime1">
              <a:rPr lang="en-US" smtClean="0"/>
              <a:t>10/4/21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cs typeface="Arial" pitchFamily="34" charset="0"/>
              </a:defRPr>
            </a:lvl1pPr>
          </a:lstStyle>
          <a:p>
            <a:pPr>
              <a:defRPr/>
            </a:pPr>
            <a:fld id="{2C850B56-D55B-8247-B434-53FDC787129F}" type="datetime1">
              <a:rPr lang="en-US" smtClean="0"/>
              <a:t>10/4/21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2730B33F-D76C-4370-BF16-00D48C2939F7}" type="slidenum">
              <a:rPr lang="en-US" smtClean="0"/>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eaLnBrk="0" fontAlgn="base" hangingPunct="0">
        <a:spcBef>
          <a:spcPct val="0"/>
        </a:spcBef>
        <a:spcAft>
          <a:spcPct val="0"/>
        </a:spcAft>
        <a:defRPr sz="3600" b="1" kern="1200">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r>
              <a:rPr lang="en-US" dirty="0"/>
              <a:t>Segmentation </a:t>
            </a:r>
            <a:r>
              <a:rPr lang="vi-VN" dirty="0" smtClean="0">
                <a:latin typeface="Arial" charset="0"/>
                <a:cs typeface="Arial" charset="0"/>
              </a:rPr>
              <a:t/>
            </a:r>
            <a:br>
              <a:rPr lang="vi-VN" dirty="0" smtClean="0">
                <a:latin typeface="Arial" charset="0"/>
                <a:cs typeface="Arial" charset="0"/>
              </a:rPr>
            </a:br>
            <a:r>
              <a:rPr lang="vi-VN" dirty="0" smtClean="0">
                <a:latin typeface="Arial" charset="0"/>
                <a:cs typeface="Arial" charset="0"/>
              </a:rPr>
              <a:t>- </a:t>
            </a:r>
            <a:r>
              <a:rPr lang="en-US" b="0" dirty="0"/>
              <a:t>Split and M</a:t>
            </a:r>
            <a:r>
              <a:rPr lang="en-US" b="0" dirty="0" smtClean="0"/>
              <a:t>erge</a:t>
            </a:r>
            <a:endParaRPr lang="en-US" sz="2400" b="0" dirty="0"/>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Region </a:t>
            </a:r>
            <a:r>
              <a:rPr lang="en-US" sz="4000" dirty="0" smtClean="0"/>
              <a:t>Splitting</a:t>
            </a:r>
            <a:endParaRPr lang="en-US" sz="4000"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1490" y="2743200"/>
            <a:ext cx="3402169" cy="339211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047331"/>
            <a:ext cx="4478678" cy="3087988"/>
          </a:xfrm>
          <a:prstGeom prst="rect">
            <a:avLst/>
          </a:prstGeom>
        </p:spPr>
      </p:pic>
    </p:spTree>
    <p:extLst>
      <p:ext uri="{BB962C8B-B14F-4D97-AF65-F5344CB8AC3E}">
        <p14:creationId xmlns:p14="http://schemas.microsoft.com/office/powerpoint/2010/main" val="1113502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err="1" smtClean="0"/>
              <a:t>Regio</a:t>
            </a:r>
            <a:r>
              <a:rPr lang="vi-VN" sz="4000" dirty="0" smtClean="0"/>
              <a:t>n </a:t>
            </a:r>
            <a:r>
              <a:rPr lang="en-US" sz="4000" dirty="0" smtClean="0"/>
              <a:t>Splitting </a:t>
            </a:r>
            <a:r>
              <a:rPr lang="vi-VN" sz="4000" dirty="0" smtClean="0"/>
              <a:t>is enough?</a:t>
            </a:r>
            <a:endParaRPr lang="en-US" sz="4000" dirty="0"/>
          </a:p>
        </p:txBody>
      </p:sp>
      <p:sp>
        <p:nvSpPr>
          <p:cNvPr id="7" name="Content Placeholder 2"/>
          <p:cNvSpPr>
            <a:spLocks noGrp="1"/>
          </p:cNvSpPr>
          <p:nvPr>
            <p:ph idx="1"/>
          </p:nvPr>
        </p:nvSpPr>
        <p:spPr>
          <a:xfrm>
            <a:off x="457200" y="1459934"/>
            <a:ext cx="8229600" cy="4896416"/>
          </a:xfrm>
        </p:spPr>
        <p:txBody>
          <a:bodyPr/>
          <a:lstStyle/>
          <a:p>
            <a:pPr>
              <a:lnSpc>
                <a:spcPct val="150000"/>
              </a:lnSpc>
            </a:pPr>
            <a:r>
              <a:rPr lang="vi-VN" sz="2000" dirty="0" smtClean="0"/>
              <a:t>Region</a:t>
            </a:r>
            <a:r>
              <a:rPr lang="en-US" sz="2000" dirty="0" smtClean="0"/>
              <a:t> splitting </a:t>
            </a:r>
            <a:r>
              <a:rPr lang="vi-VN" sz="2000" dirty="0" smtClean="0"/>
              <a:t>only:</a:t>
            </a:r>
            <a:r>
              <a:rPr lang="en-US" sz="2000" dirty="0" smtClean="0"/>
              <a:t> the </a:t>
            </a:r>
            <a:r>
              <a:rPr lang="en-US" sz="2000" dirty="0"/>
              <a:t>final segmentation would probably contain many </a:t>
            </a:r>
            <a:r>
              <a:rPr lang="en-US" sz="2000" dirty="0" err="1"/>
              <a:t>neighbouring</a:t>
            </a:r>
            <a:r>
              <a:rPr lang="en-US" sz="2000" dirty="0"/>
              <a:t> regions that have identical or similar properties</a:t>
            </a:r>
            <a:r>
              <a:rPr lang="en-US" sz="2000" dirty="0" smtClean="0"/>
              <a:t>.</a:t>
            </a:r>
          </a:p>
          <a:p>
            <a:pPr>
              <a:lnSpc>
                <a:spcPct val="150000"/>
              </a:lnSpc>
            </a:pPr>
            <a:r>
              <a:rPr lang="en-US" sz="2000" dirty="0"/>
              <a:t> </a:t>
            </a:r>
            <a:r>
              <a:rPr lang="en-US" sz="2000" dirty="0" smtClean="0"/>
              <a:t>A</a:t>
            </a:r>
            <a:r>
              <a:rPr lang="en-US" sz="2000" dirty="0"/>
              <a:t> </a:t>
            </a:r>
            <a:r>
              <a:rPr lang="en-US" sz="2000" b="1" i="1" dirty="0"/>
              <a:t>merging</a:t>
            </a:r>
            <a:r>
              <a:rPr lang="en-US" sz="2000" dirty="0"/>
              <a:t> process is used after each split which compares adjacent regions and merges them if necessary</a:t>
            </a:r>
          </a:p>
        </p:txBody>
      </p:sp>
    </p:spTree>
    <p:extLst>
      <p:ext uri="{BB962C8B-B14F-4D97-AF65-F5344CB8AC3E}">
        <p14:creationId xmlns:p14="http://schemas.microsoft.com/office/powerpoint/2010/main" val="726371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err="1"/>
              <a:t>Regio</a:t>
            </a:r>
            <a:r>
              <a:rPr lang="vi-VN" sz="4000" dirty="0"/>
              <a:t>n </a:t>
            </a:r>
            <a:r>
              <a:rPr lang="en-US" sz="4000" dirty="0"/>
              <a:t>Splitting </a:t>
            </a:r>
            <a:r>
              <a:rPr lang="vi-VN" sz="4000" dirty="0"/>
              <a:t>and Merging</a:t>
            </a:r>
            <a:endParaRPr lang="en-US" sz="4000"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1490" y="2743200"/>
            <a:ext cx="3402169" cy="339211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047331"/>
            <a:ext cx="4478678" cy="3087988"/>
          </a:xfrm>
          <a:prstGeom prst="rect">
            <a:avLst/>
          </a:prstGeom>
        </p:spPr>
      </p:pic>
      <p:sp>
        <p:nvSpPr>
          <p:cNvPr id="7" name="Rectangle 6"/>
          <p:cNvSpPr/>
          <p:nvPr/>
        </p:nvSpPr>
        <p:spPr>
          <a:xfrm>
            <a:off x="1357085" y="3200400"/>
            <a:ext cx="776515" cy="381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b="1" dirty="0" smtClean="0">
                <a:solidFill>
                  <a:srgbClr val="FF0000"/>
                </a:solidFill>
              </a:rPr>
              <a:t>R123</a:t>
            </a:r>
            <a:endParaRPr lang="en-US" sz="1100" b="1" dirty="0">
              <a:solidFill>
                <a:srgbClr val="FF0000"/>
              </a:solidFill>
            </a:endParaRPr>
          </a:p>
        </p:txBody>
      </p:sp>
      <p:grpSp>
        <p:nvGrpSpPr>
          <p:cNvPr id="18" name="Group 17"/>
          <p:cNvGrpSpPr/>
          <p:nvPr/>
        </p:nvGrpSpPr>
        <p:grpSpPr>
          <a:xfrm>
            <a:off x="6096000" y="5334000"/>
            <a:ext cx="152400" cy="152400"/>
            <a:chOff x="4114800" y="1981200"/>
            <a:chExt cx="152400" cy="152400"/>
          </a:xfrm>
        </p:grpSpPr>
        <p:cxnSp>
          <p:nvCxnSpPr>
            <p:cNvPr id="19" name="Straight Connector 18"/>
            <p:cNvCxnSpPr/>
            <p:nvPr/>
          </p:nvCxnSpPr>
          <p:spPr>
            <a:xfrm>
              <a:off x="4114800" y="2015516"/>
              <a:ext cx="152400" cy="1143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4114801" y="1981200"/>
              <a:ext cx="152399" cy="152400"/>
            </a:xfrm>
            <a:prstGeom prst="line">
              <a:avLst/>
            </a:prstGeom>
          </p:spPr>
          <p:style>
            <a:lnRef idx="1">
              <a:schemeClr val="accent2"/>
            </a:lnRef>
            <a:fillRef idx="0">
              <a:schemeClr val="accent2"/>
            </a:fillRef>
            <a:effectRef idx="0">
              <a:schemeClr val="accent2"/>
            </a:effectRef>
            <a:fontRef idx="minor">
              <a:schemeClr val="tx1"/>
            </a:fontRef>
          </p:style>
        </p:cxnSp>
      </p:grpSp>
      <p:sp>
        <p:nvSpPr>
          <p:cNvPr id="22" name="Rectangle 21"/>
          <p:cNvSpPr/>
          <p:nvPr/>
        </p:nvSpPr>
        <p:spPr>
          <a:xfrm>
            <a:off x="6477001" y="5638800"/>
            <a:ext cx="533400" cy="47809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b="1" dirty="0">
              <a:solidFill>
                <a:srgbClr val="FF0000"/>
              </a:solidFill>
            </a:endParaRPr>
          </a:p>
        </p:txBody>
      </p:sp>
      <p:grpSp>
        <p:nvGrpSpPr>
          <p:cNvPr id="24" name="Group 23"/>
          <p:cNvGrpSpPr/>
          <p:nvPr/>
        </p:nvGrpSpPr>
        <p:grpSpPr>
          <a:xfrm>
            <a:off x="6667501" y="5801648"/>
            <a:ext cx="152400" cy="152400"/>
            <a:chOff x="3962400" y="1828800"/>
            <a:chExt cx="152400" cy="152400"/>
          </a:xfrm>
        </p:grpSpPr>
        <p:cxnSp>
          <p:nvCxnSpPr>
            <p:cNvPr id="25" name="Straight Connector 24"/>
            <p:cNvCxnSpPr/>
            <p:nvPr/>
          </p:nvCxnSpPr>
          <p:spPr>
            <a:xfrm>
              <a:off x="3962400" y="1863116"/>
              <a:ext cx="152400" cy="1143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flipH="1">
              <a:off x="3962401" y="1828800"/>
              <a:ext cx="152399" cy="152400"/>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10528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Graph-based </a:t>
            </a:r>
            <a:r>
              <a:rPr lang="en-US" sz="4000" dirty="0" smtClean="0"/>
              <a:t>Segmentation</a:t>
            </a:r>
            <a:endParaRPr lang="en-US" sz="4000" dirty="0"/>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972" y="1676400"/>
            <a:ext cx="8198056" cy="4679950"/>
          </a:xfrm>
        </p:spPr>
      </p:pic>
    </p:spTree>
    <p:extLst>
      <p:ext uri="{BB962C8B-B14F-4D97-AF65-F5344CB8AC3E}">
        <p14:creationId xmlns:p14="http://schemas.microsoft.com/office/powerpoint/2010/main" val="243268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Graph-based </a:t>
            </a:r>
            <a:r>
              <a:rPr lang="en-US" sz="4000" dirty="0" smtClean="0"/>
              <a:t>Segmentation</a:t>
            </a:r>
            <a:endParaRPr lang="en-US" sz="40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556" y="1761935"/>
            <a:ext cx="8229600" cy="2189956"/>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811" y="4132637"/>
            <a:ext cx="8189490" cy="2387158"/>
          </a:xfrm>
          <a:prstGeom prst="rect">
            <a:avLst/>
          </a:prstGeom>
        </p:spPr>
      </p:pic>
    </p:spTree>
    <p:extLst>
      <p:ext uri="{BB962C8B-B14F-4D97-AF65-F5344CB8AC3E}">
        <p14:creationId xmlns:p14="http://schemas.microsoft.com/office/powerpoint/2010/main" val="1985433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Probabilistic A</a:t>
            </a:r>
            <a:r>
              <a:rPr lang="en-US" sz="4000" dirty="0" smtClean="0"/>
              <a:t>ggregation</a:t>
            </a:r>
            <a:endParaRPr lang="en-US" sz="4000" dirty="0"/>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en-US" sz="2000" dirty="0"/>
              <a:t>Probabilistic merging algorithm based on two cues, namely gray-level similarity and texture similarity</a:t>
            </a:r>
            <a:r>
              <a:rPr lang="en-US" sz="2000" dirty="0" smtClean="0"/>
              <a:t>.</a:t>
            </a:r>
          </a:p>
          <a:p>
            <a:pPr>
              <a:lnSpc>
                <a:spcPct val="150000"/>
              </a:lnSpc>
            </a:pPr>
            <a:r>
              <a:rPr lang="en-US" sz="2000" dirty="0"/>
              <a:t>The gray-level similarity between regions </a:t>
            </a:r>
            <a:r>
              <a:rPr lang="en-US" sz="2000" dirty="0" err="1"/>
              <a:t>Ri</a:t>
            </a:r>
            <a:r>
              <a:rPr lang="en-US" sz="2000" dirty="0"/>
              <a:t> and </a:t>
            </a:r>
            <a:r>
              <a:rPr lang="en-US" sz="2000" dirty="0" err="1"/>
              <a:t>Rj</a:t>
            </a:r>
            <a:r>
              <a:rPr lang="en-US" sz="2000" dirty="0"/>
              <a:t> is based on the minimal external difference from other neighboring </a:t>
            </a:r>
            <a:r>
              <a:rPr lang="en-US" sz="2000" dirty="0" smtClean="0"/>
              <a:t>regions</a:t>
            </a:r>
          </a:p>
          <a:p>
            <a:pPr marL="0" indent="0">
              <a:lnSpc>
                <a:spcPct val="150000"/>
              </a:lnSpc>
              <a:buNone/>
            </a:pPr>
            <a:endParaRPr lang="en-US" sz="2000" dirty="0" smtClean="0"/>
          </a:p>
          <a:p>
            <a:pPr>
              <a:lnSpc>
                <a:spcPct val="150000"/>
              </a:lnSpc>
            </a:pPr>
            <a:r>
              <a:rPr lang="en-US" sz="2000" dirty="0"/>
              <a:t>This is compared to the average intensity </a:t>
            </a:r>
            <a:r>
              <a:rPr lang="en-US" sz="2000" dirty="0" smtClean="0"/>
              <a:t>difference:</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581400"/>
            <a:ext cx="3276600" cy="53427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0222" y="4793461"/>
            <a:ext cx="2590800" cy="885100"/>
          </a:xfrm>
          <a:prstGeom prst="rect">
            <a:avLst/>
          </a:prstGeom>
        </p:spPr>
      </p:pic>
    </p:spTree>
    <p:extLst>
      <p:ext uri="{BB962C8B-B14F-4D97-AF65-F5344CB8AC3E}">
        <p14:creationId xmlns:p14="http://schemas.microsoft.com/office/powerpoint/2010/main" val="968338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Probabilistic A</a:t>
            </a:r>
            <a:r>
              <a:rPr lang="en-US" sz="4000" dirty="0" smtClean="0"/>
              <a:t>ggregation</a:t>
            </a:r>
            <a:endParaRPr lang="en-US" sz="4000" dirty="0"/>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en-US" sz="2000" dirty="0"/>
              <a:t>The texture similarity is defined using relative differences between histogram bins </a:t>
            </a:r>
            <a:r>
              <a:rPr lang="en-US" sz="2000" dirty="0" smtClean="0"/>
              <a:t>of simple </a:t>
            </a:r>
            <a:r>
              <a:rPr lang="en-US" sz="2000" dirty="0"/>
              <a:t>oriented </a:t>
            </a:r>
            <a:r>
              <a:rPr lang="en-US" sz="2000" dirty="0" err="1"/>
              <a:t>Sobel</a:t>
            </a:r>
            <a:r>
              <a:rPr lang="en-US" sz="2000" dirty="0"/>
              <a:t> filter responses. </a:t>
            </a:r>
            <a:r>
              <a:rPr lang="en-US" sz="2000" dirty="0" smtClean="0"/>
              <a:t>The pairwise </a:t>
            </a:r>
            <a:r>
              <a:rPr lang="en-US" sz="2000" dirty="0"/>
              <a:t>statistics </a:t>
            </a:r>
            <a:r>
              <a:rPr lang="en-US" sz="2000" dirty="0" err="1"/>
              <a:t>σ</a:t>
            </a:r>
            <a:r>
              <a:rPr lang="en-US" sz="2000" dirty="0"/>
              <a:t>+ and </a:t>
            </a:r>
            <a:r>
              <a:rPr lang="en-US" sz="2000" dirty="0" err="1"/>
              <a:t>σ</a:t>
            </a:r>
            <a:r>
              <a:rPr lang="en-US" sz="2000" dirty="0"/>
              <a:t>− are used to compute the likelihoods </a:t>
            </a:r>
            <a:r>
              <a:rPr lang="en-US" sz="2000" dirty="0" err="1"/>
              <a:t>pij</a:t>
            </a:r>
            <a:r>
              <a:rPr lang="en-US" sz="2000" dirty="0"/>
              <a:t> that two regions should be </a:t>
            </a:r>
            <a:r>
              <a:rPr lang="en-US" sz="2000" dirty="0" smtClean="0"/>
              <a:t>merged</a:t>
            </a:r>
          </a:p>
          <a:p>
            <a:pPr>
              <a:lnSpc>
                <a:spcPct val="150000"/>
              </a:lnSpc>
            </a:pP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09742"/>
            <a:ext cx="7848600" cy="2664193"/>
          </a:xfrm>
          <a:prstGeom prst="rect">
            <a:avLst/>
          </a:prstGeom>
        </p:spPr>
      </p:pic>
    </p:spTree>
    <p:extLst>
      <p:ext uri="{BB962C8B-B14F-4D97-AF65-F5344CB8AC3E}">
        <p14:creationId xmlns:p14="http://schemas.microsoft.com/office/powerpoint/2010/main" val="107734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274638"/>
            <a:ext cx="8610600" cy="1143000"/>
          </a:xfrm>
        </p:spPr>
        <p:txBody>
          <a:bodyPr/>
          <a:lstStyle/>
          <a:p>
            <a:r>
              <a:rPr lang="en-US" sz="4000" dirty="0"/>
              <a:t>Summary</a:t>
            </a:r>
          </a:p>
        </p:txBody>
      </p:sp>
      <p:sp>
        <p:nvSpPr>
          <p:cNvPr id="4101" name="Rectangle 3"/>
          <p:cNvSpPr>
            <a:spLocks noGrp="1"/>
          </p:cNvSpPr>
          <p:nvPr>
            <p:ph type="body" idx="1"/>
          </p:nvPr>
        </p:nvSpPr>
        <p:spPr/>
        <p:txBody>
          <a:bodyPr/>
          <a:lstStyle/>
          <a:p>
            <a:pPr>
              <a:lnSpc>
                <a:spcPct val="150000"/>
              </a:lnSpc>
              <a:buClrTx/>
              <a:buSzTx/>
              <a:buFont typeface="Arial" charset="0"/>
              <a:buChar char="•"/>
            </a:pPr>
            <a:r>
              <a:rPr lang="en-US" sz="2800" dirty="0">
                <a:latin typeface="Calibri" charset="0"/>
                <a:ea typeface="Calibri" charset="0"/>
                <a:cs typeface="Calibri" charset="0"/>
              </a:rPr>
              <a:t>Learn segmentation techniques using the Split and merge method.</a:t>
            </a:r>
          </a:p>
          <a:p>
            <a:pPr>
              <a:lnSpc>
                <a:spcPct val="150000"/>
              </a:lnSpc>
              <a:buClrTx/>
              <a:buSzTx/>
              <a:buFont typeface="Arial" charset="0"/>
              <a:buChar char="•"/>
            </a:pPr>
            <a:r>
              <a:rPr lang="en-US" sz="2800" dirty="0">
                <a:latin typeface="Calibri" charset="0"/>
                <a:ea typeface="Calibri" charset="0"/>
                <a:cs typeface="Calibri" charset="0"/>
              </a:rPr>
              <a:t>Watershed technique.</a:t>
            </a:r>
          </a:p>
          <a:p>
            <a:pPr>
              <a:lnSpc>
                <a:spcPct val="150000"/>
              </a:lnSpc>
              <a:buClrTx/>
              <a:buSzTx/>
              <a:buFont typeface="Arial" charset="0"/>
              <a:buChar char="•"/>
            </a:pPr>
            <a:r>
              <a:rPr lang="en-US" sz="2800" dirty="0">
                <a:latin typeface="Calibri" charset="0"/>
                <a:ea typeface="Calibri" charset="0"/>
                <a:cs typeface="Calibri" charset="0"/>
              </a:rPr>
              <a:t>Region </a:t>
            </a:r>
            <a:r>
              <a:rPr lang="vi-VN" sz="2800" dirty="0">
                <a:latin typeface="Calibri" charset="0"/>
                <a:ea typeface="Calibri" charset="0"/>
                <a:cs typeface="Calibri" charset="0"/>
              </a:rPr>
              <a:t>methods: </a:t>
            </a:r>
            <a:r>
              <a:rPr lang="en-US" sz="2800" dirty="0">
                <a:latin typeface="Calibri" charset="0"/>
                <a:ea typeface="Calibri" charset="0"/>
                <a:cs typeface="Calibri" charset="0"/>
              </a:rPr>
              <a:t>splitting, merging.</a:t>
            </a:r>
          </a:p>
          <a:p>
            <a:pPr>
              <a:lnSpc>
                <a:spcPct val="150000"/>
              </a:lnSpc>
              <a:buClrTx/>
              <a:buSzTx/>
              <a:buFont typeface="Arial" charset="0"/>
              <a:buChar char="•"/>
            </a:pPr>
            <a:r>
              <a:rPr lang="en-US" sz="2800" dirty="0">
                <a:latin typeface="Calibri" charset="0"/>
                <a:ea typeface="Calibri" charset="0"/>
                <a:cs typeface="Calibri" charset="0"/>
              </a:rPr>
              <a:t>Graph-based segmentation.</a:t>
            </a:r>
          </a:p>
          <a:p>
            <a:pPr>
              <a:lnSpc>
                <a:spcPct val="150000"/>
              </a:lnSpc>
              <a:buClrTx/>
              <a:buSzTx/>
              <a:buFont typeface="Arial" charset="0"/>
              <a:buChar char="•"/>
            </a:pPr>
            <a:r>
              <a:rPr lang="en-US" sz="2800" dirty="0">
                <a:latin typeface="Calibri" charset="0"/>
                <a:ea typeface="Calibri" charset="0"/>
                <a:cs typeface="Calibri" charset="0"/>
              </a:rPr>
              <a:t>Probabilistic aggregation.</a:t>
            </a:r>
          </a:p>
        </p:txBody>
      </p:sp>
    </p:spTree>
    <p:extLst>
      <p:ext uri="{BB962C8B-B14F-4D97-AF65-F5344CB8AC3E}">
        <p14:creationId xmlns:p14="http://schemas.microsoft.com/office/powerpoint/2010/main" val="1051502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a:xfrm>
            <a:off x="449855" y="457200"/>
            <a:ext cx="8229600" cy="639762"/>
          </a:xfrm>
        </p:spPr>
        <p:txBody>
          <a:bodyPr/>
          <a:lstStyle/>
          <a:p>
            <a:r>
              <a:rPr lang="en-US" sz="4000" dirty="0" smtClean="0"/>
              <a:t>Objectives</a:t>
            </a:r>
            <a:endParaRPr lang="en-US" sz="4000" dirty="0"/>
          </a:p>
        </p:txBody>
      </p:sp>
      <p:sp>
        <p:nvSpPr>
          <p:cNvPr id="3077" name="Rectangle 3"/>
          <p:cNvSpPr>
            <a:spLocks noGrp="1"/>
          </p:cNvSpPr>
          <p:nvPr>
            <p:ph type="body" idx="1"/>
          </p:nvPr>
        </p:nvSpPr>
        <p:spPr>
          <a:xfrm>
            <a:off x="480151" y="1425900"/>
            <a:ext cx="8458200" cy="4618038"/>
          </a:xfrm>
        </p:spPr>
        <p:txBody>
          <a:bodyPr/>
          <a:lstStyle/>
          <a:p>
            <a:pPr>
              <a:lnSpc>
                <a:spcPct val="150000"/>
              </a:lnSpc>
              <a:buClrTx/>
              <a:buSzTx/>
              <a:buFont typeface="Arial" charset="0"/>
              <a:buChar char="•"/>
            </a:pPr>
            <a:r>
              <a:rPr lang="en-US" sz="3000" dirty="0">
                <a:latin typeface="Calibri" charset="0"/>
                <a:ea typeface="Calibri" charset="0"/>
                <a:cs typeface="Calibri" charset="0"/>
              </a:rPr>
              <a:t>Learn segmentation techniques using the Split and merge </a:t>
            </a:r>
            <a:r>
              <a:rPr lang="en-US" sz="3000" dirty="0" smtClean="0">
                <a:latin typeface="Calibri" charset="0"/>
                <a:ea typeface="Calibri" charset="0"/>
                <a:cs typeface="Calibri" charset="0"/>
              </a:rPr>
              <a:t>method.</a:t>
            </a:r>
          </a:p>
          <a:p>
            <a:pPr>
              <a:lnSpc>
                <a:spcPct val="150000"/>
              </a:lnSpc>
              <a:buClrTx/>
              <a:buSzTx/>
              <a:buFont typeface="Arial" charset="0"/>
              <a:buChar char="•"/>
            </a:pPr>
            <a:r>
              <a:rPr lang="en-US" sz="3000" dirty="0" smtClean="0">
                <a:latin typeface="Calibri" charset="0"/>
                <a:ea typeface="Calibri" charset="0"/>
                <a:cs typeface="Calibri" charset="0"/>
              </a:rPr>
              <a:t>Watershed technique.</a:t>
            </a:r>
          </a:p>
          <a:p>
            <a:pPr>
              <a:lnSpc>
                <a:spcPct val="150000"/>
              </a:lnSpc>
              <a:buClrTx/>
              <a:buSzTx/>
              <a:buFont typeface="Arial" charset="0"/>
              <a:buChar char="•"/>
            </a:pPr>
            <a:r>
              <a:rPr lang="en-US" sz="3000" dirty="0" smtClean="0">
                <a:latin typeface="Calibri" charset="0"/>
                <a:ea typeface="Calibri" charset="0"/>
                <a:cs typeface="Calibri" charset="0"/>
              </a:rPr>
              <a:t>Region </a:t>
            </a:r>
            <a:r>
              <a:rPr lang="vi-VN" sz="3000" dirty="0" smtClean="0">
                <a:latin typeface="Calibri" charset="0"/>
                <a:ea typeface="Calibri" charset="0"/>
                <a:cs typeface="Calibri" charset="0"/>
              </a:rPr>
              <a:t>methods: </a:t>
            </a:r>
            <a:r>
              <a:rPr lang="en-US" sz="3000" dirty="0" smtClean="0">
                <a:latin typeface="Calibri" charset="0"/>
                <a:ea typeface="Calibri" charset="0"/>
                <a:cs typeface="Calibri" charset="0"/>
              </a:rPr>
              <a:t>splitting, merging.</a:t>
            </a:r>
          </a:p>
          <a:p>
            <a:pPr>
              <a:lnSpc>
                <a:spcPct val="150000"/>
              </a:lnSpc>
              <a:buClrTx/>
              <a:buSzTx/>
              <a:buFont typeface="Arial" charset="0"/>
              <a:buChar char="•"/>
            </a:pPr>
            <a:r>
              <a:rPr lang="en-US" sz="3000" dirty="0" smtClean="0">
                <a:latin typeface="Calibri" charset="0"/>
                <a:ea typeface="Calibri" charset="0"/>
                <a:cs typeface="Calibri" charset="0"/>
              </a:rPr>
              <a:t>Graph-based segmentation.</a:t>
            </a:r>
          </a:p>
          <a:p>
            <a:pPr>
              <a:lnSpc>
                <a:spcPct val="150000"/>
              </a:lnSpc>
              <a:buClrTx/>
              <a:buSzTx/>
              <a:buFont typeface="Arial" charset="0"/>
              <a:buChar char="•"/>
            </a:pPr>
            <a:r>
              <a:rPr lang="en-US" sz="3000" dirty="0" smtClean="0">
                <a:latin typeface="Calibri" charset="0"/>
                <a:ea typeface="Calibri" charset="0"/>
                <a:cs typeface="Calibri" charset="0"/>
              </a:rPr>
              <a:t>Probabilistic aggregation.</a:t>
            </a:r>
          </a:p>
        </p:txBody>
      </p:sp>
    </p:spTree>
    <p:extLst>
      <p:ext uri="{BB962C8B-B14F-4D97-AF65-F5344CB8AC3E}">
        <p14:creationId xmlns:p14="http://schemas.microsoft.com/office/powerpoint/2010/main" val="2971645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What are different?</a:t>
            </a:r>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en-US" sz="2000" dirty="0" smtClean="0"/>
              <a:t>Threshold: </a:t>
            </a:r>
            <a:r>
              <a:rPr lang="en-US" sz="2000" dirty="0"/>
              <a:t>single threshold is rarely sufficient for the whole image because of lighting and intra-object statistical variations </a:t>
            </a:r>
          </a:p>
          <a:p>
            <a:pPr>
              <a:lnSpc>
                <a:spcPct val="150000"/>
              </a:lnSpc>
            </a:pPr>
            <a:r>
              <a:rPr lang="en-US" sz="2000" dirty="0"/>
              <a:t>Using recursively splitting the whole image into pieces based on region statistics or, conversely, merging pixels and regions together in a hierarchical fashion. </a:t>
            </a:r>
            <a:endParaRPr lang="en-US" sz="2000" dirty="0" smtClean="0"/>
          </a:p>
          <a:p>
            <a:pPr>
              <a:lnSpc>
                <a:spcPct val="150000"/>
              </a:lnSpc>
            </a:pPr>
            <a:r>
              <a:rPr lang="en-US" sz="2000" dirty="0" smtClean="0"/>
              <a:t>It </a:t>
            </a:r>
            <a:r>
              <a:rPr lang="en-US" sz="2000" dirty="0"/>
              <a:t>is also possible to combine both splitting and merging by starting with a medium-grain segmentation and then allowing both merging and splitting operations.</a:t>
            </a:r>
          </a:p>
          <a:p>
            <a:pPr>
              <a:lnSpc>
                <a:spcPct val="150000"/>
              </a:lnSpc>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Split and merge </a:t>
            </a:r>
            <a:r>
              <a:rPr lang="en-US" sz="4000" dirty="0" smtClean="0"/>
              <a:t>Segmentation</a:t>
            </a:r>
            <a:endParaRPr lang="en-US" sz="4000" dirty="0"/>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vi-VN" sz="2000" b="1" dirty="0" smtClean="0"/>
              <a:t>Algorithm</a:t>
            </a:r>
            <a:r>
              <a:rPr lang="vi-VN" sz="2000" dirty="0" smtClean="0"/>
              <a:t>:</a:t>
            </a:r>
          </a:p>
          <a:p>
            <a:pPr lvl="1">
              <a:lnSpc>
                <a:spcPct val="150000"/>
              </a:lnSpc>
            </a:pPr>
            <a:r>
              <a:rPr lang="en-US" sz="2000" dirty="0"/>
              <a:t>Define the criterion to be used for </a:t>
            </a:r>
            <a:r>
              <a:rPr lang="en-US" sz="2000" dirty="0" smtClean="0"/>
              <a:t>homogeneity</a:t>
            </a:r>
          </a:p>
          <a:p>
            <a:pPr lvl="1">
              <a:lnSpc>
                <a:spcPct val="150000"/>
              </a:lnSpc>
            </a:pPr>
            <a:r>
              <a:rPr lang="en-US" sz="2000" dirty="0" smtClean="0"/>
              <a:t>Split </a:t>
            </a:r>
            <a:r>
              <a:rPr lang="en-US" sz="2000" dirty="0"/>
              <a:t>the image into equal size </a:t>
            </a:r>
            <a:r>
              <a:rPr lang="en-US" sz="2000" dirty="0" smtClean="0"/>
              <a:t>regions</a:t>
            </a:r>
          </a:p>
          <a:p>
            <a:pPr lvl="1">
              <a:lnSpc>
                <a:spcPct val="150000"/>
              </a:lnSpc>
            </a:pPr>
            <a:r>
              <a:rPr lang="en-US" sz="2000" dirty="0" smtClean="0"/>
              <a:t>Calculate </a:t>
            </a:r>
            <a:r>
              <a:rPr lang="en-US" sz="2000" dirty="0"/>
              <a:t>homogeneity for each </a:t>
            </a:r>
            <a:r>
              <a:rPr lang="en-US" sz="2000" dirty="0" smtClean="0"/>
              <a:t>region</a:t>
            </a:r>
          </a:p>
          <a:p>
            <a:pPr lvl="1">
              <a:lnSpc>
                <a:spcPct val="150000"/>
              </a:lnSpc>
            </a:pPr>
            <a:r>
              <a:rPr lang="en-US" sz="2000" dirty="0" smtClean="0"/>
              <a:t>If </a:t>
            </a:r>
            <a:r>
              <a:rPr lang="en-US" sz="2000" dirty="0"/>
              <a:t>the region is homogeneous, then merge it with </a:t>
            </a:r>
            <a:r>
              <a:rPr lang="en-US" sz="2000" dirty="0" smtClean="0"/>
              <a:t>neighbors</a:t>
            </a:r>
          </a:p>
          <a:p>
            <a:pPr lvl="1">
              <a:lnSpc>
                <a:spcPct val="150000"/>
              </a:lnSpc>
            </a:pPr>
            <a:r>
              <a:rPr lang="en-US" sz="2000" dirty="0" smtClean="0"/>
              <a:t>The </a:t>
            </a:r>
            <a:r>
              <a:rPr lang="en-US" sz="2000" dirty="0"/>
              <a:t>process is repeated until all regions pass the homogeneity test</a:t>
            </a:r>
          </a:p>
          <a:p>
            <a:pPr>
              <a:lnSpc>
                <a:spcPct val="150000"/>
              </a:lnSpc>
            </a:pPr>
            <a:endParaRPr lang="en-US" sz="2000" dirty="0"/>
          </a:p>
        </p:txBody>
      </p:sp>
    </p:spTree>
    <p:extLst>
      <p:ext uri="{BB962C8B-B14F-4D97-AF65-F5344CB8AC3E}">
        <p14:creationId xmlns:p14="http://schemas.microsoft.com/office/powerpoint/2010/main" val="189206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smtClean="0"/>
              <a:t>Watershed</a:t>
            </a:r>
            <a:endParaRPr lang="en-US" sz="4000" dirty="0"/>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en-US" sz="2000" dirty="0" smtClean="0"/>
              <a:t>A </a:t>
            </a:r>
            <a:r>
              <a:rPr lang="en-US" sz="2000" dirty="0"/>
              <a:t>watershed is a transformation defined on a grayscale image. </a:t>
            </a:r>
            <a:endParaRPr lang="en-US" sz="2000" dirty="0" smtClean="0"/>
          </a:p>
          <a:p>
            <a:pPr>
              <a:lnSpc>
                <a:spcPct val="150000"/>
              </a:lnSpc>
            </a:pPr>
            <a:r>
              <a:rPr lang="en-US" sz="2000" dirty="0" smtClean="0"/>
              <a:t>The </a:t>
            </a:r>
            <a:r>
              <a:rPr lang="en-US" sz="2000" dirty="0"/>
              <a:t>name refers metaphorically to a geological watershed, or drainage divide, which separates adjacent drainage basins. </a:t>
            </a:r>
            <a:endParaRPr lang="en-US" sz="2000" dirty="0" smtClean="0"/>
          </a:p>
          <a:p>
            <a:pPr>
              <a:lnSpc>
                <a:spcPct val="150000"/>
              </a:lnSpc>
            </a:pPr>
            <a:r>
              <a:rPr lang="en-US" sz="2000" dirty="0" smtClean="0"/>
              <a:t>The </a:t>
            </a:r>
            <a:r>
              <a:rPr lang="en-US" sz="2000" dirty="0"/>
              <a:t>watershed transformation treats the image it operates upon like a topographic map, with the brightness of each point representing its height, and finds the lines that run along the tops of ridges.</a:t>
            </a:r>
          </a:p>
        </p:txBody>
      </p:sp>
    </p:spTree>
    <p:extLst>
      <p:ext uri="{BB962C8B-B14F-4D97-AF65-F5344CB8AC3E}">
        <p14:creationId xmlns:p14="http://schemas.microsoft.com/office/powerpoint/2010/main" val="631704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04800"/>
            <a:ext cx="8229600" cy="867162"/>
          </a:xfrm>
        </p:spPr>
        <p:txBody>
          <a:bodyPr/>
          <a:lstStyle/>
          <a:p>
            <a:r>
              <a:rPr lang="en-US" sz="4000" dirty="0" smtClean="0"/>
              <a:t>Watershed</a:t>
            </a:r>
            <a:endParaRPr lang="en-US" sz="4000" dirty="0"/>
          </a:p>
        </p:txBody>
      </p:sp>
      <p:sp>
        <p:nvSpPr>
          <p:cNvPr id="7" name="Content Placeholder 2"/>
          <p:cNvSpPr>
            <a:spLocks noGrp="1"/>
          </p:cNvSpPr>
          <p:nvPr>
            <p:ph idx="1"/>
          </p:nvPr>
        </p:nvSpPr>
        <p:spPr>
          <a:xfrm>
            <a:off x="457200" y="1171962"/>
            <a:ext cx="8229600" cy="5184388"/>
          </a:xfrm>
        </p:spPr>
        <p:txBody>
          <a:bodyPr/>
          <a:lstStyle/>
          <a:p>
            <a:pPr>
              <a:lnSpc>
                <a:spcPct val="150000"/>
              </a:lnSpc>
            </a:pPr>
            <a:r>
              <a:rPr lang="en-US" sz="2000" dirty="0" smtClean="0"/>
              <a:t>To </a:t>
            </a:r>
            <a:r>
              <a:rPr lang="en-US" sz="2000" dirty="0"/>
              <a:t>understand the watershed, one can think of an image as a </a:t>
            </a:r>
            <a:r>
              <a:rPr lang="en-US" sz="2000" dirty="0" err="1" smtClean="0"/>
              <a:t>surfac</a:t>
            </a:r>
            <a:r>
              <a:rPr lang="vi-VN" sz="2000" dirty="0" smtClean="0"/>
              <a:t>e:</a:t>
            </a:r>
          </a:p>
          <a:p>
            <a:pPr lvl="1">
              <a:lnSpc>
                <a:spcPct val="150000"/>
              </a:lnSpc>
            </a:pPr>
            <a:r>
              <a:rPr lang="vi-VN" sz="1600" dirty="0" smtClean="0"/>
              <a:t>T</a:t>
            </a:r>
            <a:r>
              <a:rPr lang="en-US" sz="1600" dirty="0" smtClean="0"/>
              <a:t>he </a:t>
            </a:r>
            <a:r>
              <a:rPr lang="en-US" sz="1600" dirty="0"/>
              <a:t>bright pixels represent </a:t>
            </a:r>
            <a:r>
              <a:rPr lang="en-US" sz="1600" dirty="0" smtClean="0"/>
              <a:t>mountaintops</a:t>
            </a:r>
          </a:p>
          <a:p>
            <a:pPr lvl="1">
              <a:lnSpc>
                <a:spcPct val="150000"/>
              </a:lnSpc>
            </a:pPr>
            <a:r>
              <a:rPr lang="vi-VN" sz="1600" dirty="0" smtClean="0"/>
              <a:t>T</a:t>
            </a:r>
            <a:r>
              <a:rPr lang="en-US" sz="1600" dirty="0" smtClean="0"/>
              <a:t>he </a:t>
            </a:r>
            <a:r>
              <a:rPr lang="en-US" sz="1600" dirty="0"/>
              <a:t>dark pixels valleys</a:t>
            </a:r>
            <a:endParaRPr lang="vi-VN" sz="1600" dirty="0"/>
          </a:p>
          <a:p>
            <a:pPr>
              <a:lnSpc>
                <a:spcPct val="150000"/>
              </a:lnSpc>
            </a:pPr>
            <a:r>
              <a:rPr lang="en-US" sz="2000" dirty="0"/>
              <a:t>The surface is punctured in some of the valleys, and then slowly submerged into a water </a:t>
            </a:r>
            <a:r>
              <a:rPr lang="en-US" sz="2000" dirty="0" smtClean="0"/>
              <a:t>bath</a:t>
            </a:r>
          </a:p>
          <a:p>
            <a:pPr>
              <a:lnSpc>
                <a:spcPct val="150000"/>
              </a:lnSpc>
            </a:pPr>
            <a:r>
              <a:rPr lang="en-US" sz="2000" dirty="0"/>
              <a:t>The water will pour in each puncture and start to fill the </a:t>
            </a:r>
            <a:r>
              <a:rPr lang="en-US" sz="2000" dirty="0" smtClean="0"/>
              <a:t>valleys</a:t>
            </a:r>
          </a:p>
          <a:p>
            <a:pPr>
              <a:lnSpc>
                <a:spcPct val="150000"/>
              </a:lnSpc>
            </a:pPr>
            <a:r>
              <a:rPr lang="en-US" sz="2000" dirty="0"/>
              <a:t>However, the water from different punctures is not allowed to mix, and therefore the dams need to be built at the points of first </a:t>
            </a:r>
            <a:r>
              <a:rPr lang="en-US" sz="2000" dirty="0" smtClean="0"/>
              <a:t>contact</a:t>
            </a:r>
          </a:p>
          <a:p>
            <a:pPr>
              <a:lnSpc>
                <a:spcPct val="150000"/>
              </a:lnSpc>
            </a:pPr>
            <a:r>
              <a:rPr lang="en-US" sz="2000" dirty="0"/>
              <a:t>These dams are the boundaries of the water basins, and also the boundaries of image objects</a:t>
            </a:r>
          </a:p>
        </p:txBody>
      </p:sp>
    </p:spTree>
    <p:extLst>
      <p:ext uri="{BB962C8B-B14F-4D97-AF65-F5344CB8AC3E}">
        <p14:creationId xmlns:p14="http://schemas.microsoft.com/office/powerpoint/2010/main" val="745425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04800"/>
            <a:ext cx="8229600" cy="867162"/>
          </a:xfrm>
        </p:spPr>
        <p:txBody>
          <a:bodyPr/>
          <a:lstStyle/>
          <a:p>
            <a:r>
              <a:rPr lang="en-US" sz="4000" dirty="0" smtClean="0"/>
              <a:t>Watershed</a:t>
            </a:r>
            <a:endParaRPr lang="en-US" sz="4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320121"/>
            <a:ext cx="8153400" cy="2956008"/>
          </a:xfrm>
          <a:prstGeom prst="rect">
            <a:avLst/>
          </a:prstGeom>
        </p:spPr>
      </p:pic>
    </p:spTree>
    <p:extLst>
      <p:ext uri="{BB962C8B-B14F-4D97-AF65-F5344CB8AC3E}">
        <p14:creationId xmlns:p14="http://schemas.microsoft.com/office/powerpoint/2010/main" val="260152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04800"/>
            <a:ext cx="8229600" cy="867162"/>
          </a:xfrm>
        </p:spPr>
        <p:txBody>
          <a:bodyPr/>
          <a:lstStyle/>
          <a:p>
            <a:r>
              <a:rPr lang="en-US" sz="4000" dirty="0" smtClean="0"/>
              <a:t>Watershed</a:t>
            </a:r>
            <a:endParaRPr lang="en-US" sz="4000"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552" y="1600200"/>
            <a:ext cx="7886896" cy="4525963"/>
          </a:xfrm>
        </p:spPr>
      </p:pic>
    </p:spTree>
    <p:extLst>
      <p:ext uri="{BB962C8B-B14F-4D97-AF65-F5344CB8AC3E}">
        <p14:creationId xmlns:p14="http://schemas.microsoft.com/office/powerpoint/2010/main" val="1876855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Region </a:t>
            </a:r>
            <a:r>
              <a:rPr lang="en-US" sz="4000" dirty="0" smtClean="0"/>
              <a:t>Splitting</a:t>
            </a:r>
            <a:endParaRPr lang="en-US" sz="4000" dirty="0"/>
          </a:p>
        </p:txBody>
      </p:sp>
      <p:sp>
        <p:nvSpPr>
          <p:cNvPr id="7" name="Content Placeholder 2"/>
          <p:cNvSpPr>
            <a:spLocks noGrp="1"/>
          </p:cNvSpPr>
          <p:nvPr>
            <p:ph idx="1"/>
          </p:nvPr>
        </p:nvSpPr>
        <p:spPr>
          <a:xfrm>
            <a:off x="457200" y="1459934"/>
            <a:ext cx="8229600" cy="4896416"/>
          </a:xfrm>
        </p:spPr>
        <p:txBody>
          <a:bodyPr/>
          <a:lstStyle/>
          <a:p>
            <a:pPr>
              <a:lnSpc>
                <a:spcPct val="150000"/>
              </a:lnSpc>
            </a:pPr>
            <a:r>
              <a:rPr lang="en-US" sz="2000" dirty="0"/>
              <a:t>Region Splitting: The basic idea of region splitting is to break the image into a set of disjoint regions which are coherent within </a:t>
            </a:r>
            <a:r>
              <a:rPr lang="en-US" sz="2000" dirty="0" smtClean="0"/>
              <a:t>themselves</a:t>
            </a:r>
          </a:p>
          <a:p>
            <a:pPr>
              <a:lnSpc>
                <a:spcPct val="150000"/>
              </a:lnSpc>
            </a:pPr>
            <a:r>
              <a:rPr lang="vi-VN" sz="2000" dirty="0" smtClean="0"/>
              <a:t>Region Splitting process:</a:t>
            </a:r>
          </a:p>
          <a:p>
            <a:pPr lvl="1">
              <a:lnSpc>
                <a:spcPct val="150000"/>
              </a:lnSpc>
            </a:pPr>
            <a:r>
              <a:rPr lang="en-US" sz="1600" dirty="0"/>
              <a:t>Initially take the image as a whole to be the area of interest</a:t>
            </a:r>
            <a:r>
              <a:rPr lang="en-US" sz="1600" dirty="0" smtClean="0"/>
              <a:t>.</a:t>
            </a:r>
          </a:p>
          <a:p>
            <a:pPr lvl="1">
              <a:lnSpc>
                <a:spcPct val="150000"/>
              </a:lnSpc>
            </a:pPr>
            <a:r>
              <a:rPr lang="en-US" sz="1600" dirty="0" smtClean="0"/>
              <a:t>Look </a:t>
            </a:r>
            <a:r>
              <a:rPr lang="en-US" sz="1600" dirty="0"/>
              <a:t>at the area of interest and decide if all pixels contained in the region satisfy some similarity constraint</a:t>
            </a:r>
            <a:r>
              <a:rPr lang="en-US" sz="1600" dirty="0" smtClean="0"/>
              <a:t>.</a:t>
            </a:r>
          </a:p>
          <a:p>
            <a:pPr lvl="1">
              <a:lnSpc>
                <a:spcPct val="150000"/>
              </a:lnSpc>
            </a:pPr>
            <a:r>
              <a:rPr lang="en-US" sz="1600" dirty="0" smtClean="0"/>
              <a:t>If </a:t>
            </a:r>
            <a:r>
              <a:rPr lang="en-US" sz="1600" dirty="0"/>
              <a:t>TRUE then the area of interest corresponds to a region in the image</a:t>
            </a:r>
            <a:r>
              <a:rPr lang="en-US" sz="1600" dirty="0" smtClean="0"/>
              <a:t>.</a:t>
            </a:r>
          </a:p>
          <a:p>
            <a:pPr lvl="1">
              <a:lnSpc>
                <a:spcPct val="150000"/>
              </a:lnSpc>
            </a:pPr>
            <a:r>
              <a:rPr lang="en-US" sz="1600" dirty="0" smtClean="0"/>
              <a:t>If </a:t>
            </a:r>
            <a:r>
              <a:rPr lang="en-US" sz="1600" dirty="0"/>
              <a:t>FALSE split the area of interest (usually into four equal sub-areas) and consider each of the sub-areas as the area of interest in turn</a:t>
            </a:r>
            <a:r>
              <a:rPr lang="en-US" sz="1600" dirty="0" smtClean="0"/>
              <a:t>.</a:t>
            </a:r>
          </a:p>
          <a:p>
            <a:pPr lvl="1">
              <a:lnSpc>
                <a:spcPct val="150000"/>
              </a:lnSpc>
            </a:pPr>
            <a:r>
              <a:rPr lang="en-US" sz="1600" dirty="0" smtClean="0"/>
              <a:t>This </a:t>
            </a:r>
            <a:r>
              <a:rPr lang="en-US" sz="1600" dirty="0"/>
              <a:t>process continues until no further splitting occurs. In the worst case this happens when the areas are just one pixel in size.</a:t>
            </a:r>
          </a:p>
          <a:p>
            <a:pPr>
              <a:lnSpc>
                <a:spcPct val="150000"/>
              </a:lnSpc>
            </a:pPr>
            <a:endParaRPr lang="en-US" sz="2000" dirty="0"/>
          </a:p>
        </p:txBody>
      </p:sp>
    </p:spTree>
    <p:extLst>
      <p:ext uri="{BB962C8B-B14F-4D97-AF65-F5344CB8AC3E}">
        <p14:creationId xmlns:p14="http://schemas.microsoft.com/office/powerpoint/2010/main" val="1782436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5676</TotalTime>
  <Words>940</Words>
  <Application>Microsoft Macintosh PowerPoint</Application>
  <PresentationFormat>On-screen Show (4:3)</PresentationFormat>
  <Paragraphs>91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Wingdings</vt:lpstr>
      <vt:lpstr>Arial</vt:lpstr>
      <vt:lpstr>Office Theme</vt:lpstr>
      <vt:lpstr>Segmentation  - Split and Merge</vt:lpstr>
      <vt:lpstr>Objectives</vt:lpstr>
      <vt:lpstr>What are different?</vt:lpstr>
      <vt:lpstr>Split and merge Segmentation</vt:lpstr>
      <vt:lpstr>Watershed</vt:lpstr>
      <vt:lpstr>Watershed</vt:lpstr>
      <vt:lpstr>Watershed</vt:lpstr>
      <vt:lpstr>Watershed</vt:lpstr>
      <vt:lpstr>Region Splitting</vt:lpstr>
      <vt:lpstr>Region Splitting</vt:lpstr>
      <vt:lpstr>Region Splitting is enough?</vt:lpstr>
      <vt:lpstr>Region Splitting and Merging</vt:lpstr>
      <vt:lpstr>Graph-based Segmentation</vt:lpstr>
      <vt:lpstr>Graph-based Segmentation</vt:lpstr>
      <vt:lpstr>Probabilistic Aggregation</vt:lpstr>
      <vt:lpstr>Probabilistic Aggregation</vt:lpstr>
      <vt:lpstr>Summary</vt:lpstr>
    </vt:vector>
  </TitlesOfParts>
  <Company>FPT-Uni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Microsoft Office User</cp:lastModifiedBy>
  <cp:revision>725</cp:revision>
  <dcterms:created xsi:type="dcterms:W3CDTF">2007-08-21T04:43:22Z</dcterms:created>
  <dcterms:modified xsi:type="dcterms:W3CDTF">2021-10-04T15:47:11Z</dcterms:modified>
</cp:coreProperties>
</file>