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831" r:id="rId1"/>
  </p:sldMasterIdLst>
  <p:notesMasterIdLst>
    <p:notesMasterId r:id="rId18"/>
  </p:notesMasterIdLst>
  <p:handoutMasterIdLst>
    <p:handoutMasterId r:id="rId19"/>
  </p:handoutMasterIdLst>
  <p:sldIdLst>
    <p:sldId id="439" r:id="rId2"/>
    <p:sldId id="440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7" r:id="rId13"/>
    <p:sldId id="528" r:id="rId14"/>
    <p:sldId id="529" r:id="rId15"/>
    <p:sldId id="530" r:id="rId16"/>
    <p:sldId id="47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3" autoAdjust="0"/>
    <p:restoredTop sz="86384" autoAdjust="0"/>
  </p:normalViewPr>
  <p:slideViewPr>
    <p:cSldViewPr>
      <p:cViewPr>
        <p:scale>
          <a:sx n="127" d="100"/>
          <a:sy n="127" d="100"/>
        </p:scale>
        <p:origin x="21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10/4/21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19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8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Mean-shift image segmentation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Comaniciu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Meer 2002) ⃝c 2002 IEEE: (a) input color image; (b) pixels plotted in L*u*v* space; (c) L*u* space distribution; (d) clustered results after 159 mean-shift procedures; (e) corresponding trajectories with peaks marked as red dots.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Representation of K-Means Clustering: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Starting with 4 leftmost points.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4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15240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88C8A9-2731-9A4A-9DDD-B69A4095D85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29400"/>
            <a:ext cx="42672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629400"/>
            <a:ext cx="1066800" cy="228600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31772-8B2F-CD4F-A4E4-5490DABC23FC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465B7-33C2-FC40-AE53-1821977C1386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5BD007-ED73-2D4B-819B-9F8BC18037B0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86200" cy="3651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7E25B-23A4-6D48-B674-DEC05274297F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F8679-CAA3-AB47-8714-B51C72D61FF1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89321-DDCA-CF47-AB4F-80480D7956F7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74EC0-50DA-5E42-B850-910DA98A7440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0F25-C697-3F45-BCFB-89C88080C246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A2231-3DEA-D848-B4AE-39B1494C07CE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1BE4D-154E-B548-BFF0-B0CB97EB7E75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072CEDA-29AB-1B4B-9047-AF1E00D09FC1}" type="datetime1">
              <a:rPr lang="en-US" smtClean="0"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Session 02 - Learning the Java Language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dirty="0"/>
              <a:t>Segmentation </a:t>
            </a:r>
            <a:r>
              <a:rPr lang="vi-VN" dirty="0" smtClean="0">
                <a:latin typeface="Arial" charset="0"/>
                <a:cs typeface="Arial" charset="0"/>
              </a:rPr>
              <a:t/>
            </a:r>
            <a:br>
              <a:rPr lang="vi-VN" dirty="0" smtClean="0">
                <a:latin typeface="Arial" charset="0"/>
                <a:cs typeface="Arial" charset="0"/>
              </a:rPr>
            </a:br>
            <a:r>
              <a:rPr lang="vi-VN" dirty="0" smtClean="0">
                <a:latin typeface="Arial" charset="0"/>
                <a:cs typeface="Arial" charset="0"/>
              </a:rPr>
              <a:t>- </a:t>
            </a:r>
            <a:r>
              <a:rPr lang="en-US" b="0" dirty="0"/>
              <a:t>Split and M</a:t>
            </a:r>
            <a:r>
              <a:rPr lang="en-US" b="0" dirty="0" smtClean="0"/>
              <a:t>erge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Gaussian Mixture Model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2913"/>
            <a:ext cx="8229600" cy="2940536"/>
          </a:xfrm>
        </p:spPr>
      </p:pic>
    </p:spTree>
    <p:extLst>
      <p:ext uri="{BB962C8B-B14F-4D97-AF65-F5344CB8AC3E}">
        <p14:creationId xmlns:p14="http://schemas.microsoft.com/office/powerpoint/2010/main" val="34951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Mean shift implicitly models this distribution using a smooth continuous non-parametric model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key to mean shift is a technique for efficiently </a:t>
            </a:r>
            <a:r>
              <a:rPr lang="en-US" sz="2000" dirty="0" smtClean="0"/>
              <a:t>finding </a:t>
            </a:r>
            <a:r>
              <a:rPr lang="en-US" sz="2000" dirty="0"/>
              <a:t>peaks in this high-dimensional data distribution without ever computing the complete function </a:t>
            </a:r>
            <a:r>
              <a:rPr lang="en-US" sz="2000" dirty="0" smtClean="0"/>
              <a:t>explicitly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idea is replaces each pixel with the mean of the pixels in a range neighborhood and whose value is within a distance d.</a:t>
            </a:r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shift </a:t>
            </a:r>
            <a:r>
              <a:rPr lang="en-US" sz="4000" dirty="0" smtClean="0"/>
              <a:t>Algorithm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Choose kernel and </a:t>
            </a:r>
            <a:r>
              <a:rPr lang="en-US" sz="2000" dirty="0" smtClean="0"/>
              <a:t>bandwidth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each point</a:t>
            </a:r>
            <a:r>
              <a:rPr lang="en-US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</a:t>
            </a:r>
            <a:r>
              <a:rPr lang="en-US" sz="1600" dirty="0" smtClean="0"/>
              <a:t>: Center </a:t>
            </a:r>
            <a:r>
              <a:rPr lang="en-US" sz="1600" dirty="0"/>
              <a:t>a window on that </a:t>
            </a:r>
            <a:r>
              <a:rPr lang="en-US" sz="1600" dirty="0" smtClean="0"/>
              <a:t>point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b</a:t>
            </a:r>
            <a:r>
              <a:rPr lang="en-US" sz="1600" dirty="0" smtClean="0"/>
              <a:t>: Compute </a:t>
            </a:r>
            <a:r>
              <a:rPr lang="en-US" sz="1600" dirty="0"/>
              <a:t>the mean of the data in the </a:t>
            </a:r>
            <a:r>
              <a:rPr lang="en-US" sz="1600" dirty="0" smtClean="0"/>
              <a:t>search window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</a:t>
            </a:r>
            <a:r>
              <a:rPr lang="en-US" sz="1600" dirty="0" smtClean="0"/>
              <a:t>: Center </a:t>
            </a:r>
            <a:r>
              <a:rPr lang="en-US" sz="1600" dirty="0"/>
              <a:t>the search window at the new </a:t>
            </a:r>
            <a:r>
              <a:rPr lang="en-US" sz="1600" dirty="0" smtClean="0"/>
              <a:t>mean location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d</a:t>
            </a:r>
            <a:r>
              <a:rPr lang="en-US" sz="1600" dirty="0" smtClean="0"/>
              <a:t>: Repeat </a:t>
            </a:r>
            <a:r>
              <a:rPr lang="en-US" sz="1600" dirty="0"/>
              <a:t>(</a:t>
            </a:r>
            <a:r>
              <a:rPr lang="en-US" sz="1600" dirty="0" err="1"/>
              <a:t>b,c</a:t>
            </a:r>
            <a:r>
              <a:rPr lang="en-US" sz="1600" dirty="0"/>
              <a:t>) until </a:t>
            </a:r>
            <a:r>
              <a:rPr lang="en-US" sz="1600" dirty="0" smtClean="0"/>
              <a:t>convergence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Assign </a:t>
            </a:r>
            <a:r>
              <a:rPr lang="en-US" sz="2000" dirty="0"/>
              <a:t>points that lead to nearby </a:t>
            </a:r>
            <a:r>
              <a:rPr lang="en-US" sz="2000" dirty="0" smtClean="0"/>
              <a:t>modes to </a:t>
            </a:r>
            <a:r>
              <a:rPr lang="en-US" sz="2000" dirty="0"/>
              <a:t>the same cluster </a:t>
            </a:r>
          </a:p>
        </p:txBody>
      </p:sp>
    </p:spTree>
    <p:extLst>
      <p:ext uri="{BB962C8B-B14F-4D97-AF65-F5344CB8AC3E}">
        <p14:creationId xmlns:p14="http://schemas.microsoft.com/office/powerpoint/2010/main" val="84694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</a:t>
            </a:r>
            <a:r>
              <a:rPr lang="en-US" sz="4000" dirty="0" smtClean="0"/>
              <a:t>shift Segmentation 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41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Compute features for each pixel(color, gradients, texture, etc</a:t>
            </a:r>
            <a:r>
              <a:rPr lang="en-US" sz="2000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Set </a:t>
            </a:r>
            <a:r>
              <a:rPr lang="en-US" sz="2000" dirty="0"/>
              <a:t>kernel size for features </a:t>
            </a:r>
            <a:r>
              <a:rPr lang="en-US" sz="2000" dirty="0" err="1"/>
              <a:t>Kf</a:t>
            </a:r>
            <a:r>
              <a:rPr lang="en-US" sz="2000" dirty="0"/>
              <a:t> and position </a:t>
            </a:r>
            <a:r>
              <a:rPr lang="en-US" sz="2000" dirty="0" smtClean="0"/>
              <a:t>Ks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Initialize </a:t>
            </a:r>
            <a:r>
              <a:rPr lang="en-US" sz="2000" dirty="0"/>
              <a:t>windows at individual pixel </a:t>
            </a:r>
            <a:r>
              <a:rPr lang="en-US" sz="2000" dirty="0" smtClean="0"/>
              <a:t>locations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Perform </a:t>
            </a:r>
            <a:r>
              <a:rPr lang="en-US" sz="2000" dirty="0"/>
              <a:t>mean shift for each window until </a:t>
            </a:r>
            <a:r>
              <a:rPr lang="en-US" sz="2000" dirty="0" smtClean="0"/>
              <a:t>convergence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Merge </a:t>
            </a:r>
            <a:r>
              <a:rPr lang="en-US" sz="2000" dirty="0"/>
              <a:t>windows that are within the width of </a:t>
            </a:r>
            <a:r>
              <a:rPr lang="en-US" sz="2000" dirty="0" err="1"/>
              <a:t>Kf</a:t>
            </a:r>
            <a:r>
              <a:rPr lang="en-US" sz="2000" dirty="0"/>
              <a:t> and Ks</a:t>
            </a:r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</a:t>
            </a:r>
            <a:r>
              <a:rPr lang="en-US" sz="4000" dirty="0" smtClean="0"/>
              <a:t>shift Segmentation 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Advantage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Good general-practice </a:t>
            </a:r>
            <a:r>
              <a:rPr lang="en-US" sz="1600" dirty="0" smtClean="0"/>
              <a:t>segmentation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Flexible </a:t>
            </a:r>
            <a:r>
              <a:rPr lang="en-US" sz="1600" dirty="0"/>
              <a:t>in number and shape </a:t>
            </a:r>
            <a:r>
              <a:rPr lang="en-US" sz="1600" dirty="0" smtClean="0"/>
              <a:t>of regions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Robust </a:t>
            </a:r>
            <a:r>
              <a:rPr lang="en-US" sz="1600" dirty="0"/>
              <a:t>to outliers 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Disadvantage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Have to choose kernel size in </a:t>
            </a:r>
            <a:r>
              <a:rPr lang="en-US" sz="1600" dirty="0" smtClean="0"/>
              <a:t>advance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Not </a:t>
            </a:r>
            <a:r>
              <a:rPr lang="en-US" sz="1600" dirty="0"/>
              <a:t>well suited for high-dimensional features</a:t>
            </a:r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Mean </a:t>
            </a:r>
            <a:r>
              <a:rPr lang="en-US" sz="4000" dirty="0" smtClean="0"/>
              <a:t>shift Segmentation 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08" y="2623893"/>
            <a:ext cx="7696200" cy="2566824"/>
          </a:xfrm>
        </p:spPr>
      </p:pic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sz="4000" dirty="0"/>
              <a:t>Summary</a:t>
            </a:r>
          </a:p>
        </p:txBody>
      </p:sp>
      <p:sp>
        <p:nvSpPr>
          <p:cNvPr id="41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about K-means and mixtures of Gaussians.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Learn the principles of Mean shift segmentation.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Their applications in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10515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49855" y="457200"/>
            <a:ext cx="8229600" cy="639762"/>
          </a:xfrm>
        </p:spPr>
        <p:txBody>
          <a:bodyPr/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80151" y="2133600"/>
            <a:ext cx="8458200" cy="3910338"/>
          </a:xfrm>
        </p:spPr>
        <p:txBody>
          <a:bodyPr/>
          <a:lstStyle/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Learn about K-means and mixtures of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Gaussians.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Learn 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the principles of Mean shift </a:t>
            </a:r>
            <a:r>
              <a:rPr lang="en-US" sz="3000" dirty="0" smtClean="0">
                <a:latin typeface="Calibri" charset="0"/>
                <a:ea typeface="Calibri" charset="0"/>
                <a:cs typeface="Calibri" charset="0"/>
              </a:rPr>
              <a:t>segmentation.</a:t>
            </a:r>
          </a:p>
          <a:p>
            <a:pPr>
              <a:lnSpc>
                <a:spcPct val="150000"/>
              </a:lnSpc>
              <a:buClrTx/>
              <a:buSzTx/>
              <a:buFont typeface="Arial" charset="0"/>
              <a:buChar char="•"/>
            </a:pP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Their applications in image processing.</a:t>
            </a:r>
            <a:endParaRPr lang="en-US" sz="3000" dirty="0" smtClean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Color Image </a:t>
            </a:r>
            <a:r>
              <a:rPr lang="en-US" sz="4000" dirty="0" err="1" smtClean="0"/>
              <a:t>Segmentaion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r>
              <a:rPr lang="en-US" sz="2000" dirty="0"/>
              <a:t>How </a:t>
            </a:r>
            <a:r>
              <a:rPr lang="en-US" sz="2000" dirty="0" smtClean="0"/>
              <a:t>to segment </a:t>
            </a:r>
            <a:r>
              <a:rPr lang="en-US" sz="2000" dirty="0"/>
              <a:t>this image based on color alone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How </a:t>
            </a:r>
            <a:r>
              <a:rPr lang="en-US" sz="2000" dirty="0" smtClean="0"/>
              <a:t>to finding these clusters?</a:t>
            </a:r>
          </a:p>
          <a:p>
            <a:r>
              <a:rPr lang="en-US" sz="2000" dirty="0" smtClean="0"/>
              <a:t>How </a:t>
            </a:r>
            <a:r>
              <a:rPr lang="en-US" sz="2000" dirty="0"/>
              <a:t>many obvious clusters do you see?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2819400"/>
            <a:ext cx="5137866" cy="353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K-means for Segmentation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K Means is a clustering algorithm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is used to identify different classes or clusters in the given data based on how similar the data is.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Data </a:t>
            </a:r>
            <a:r>
              <a:rPr lang="en-US" sz="2000" dirty="0"/>
              <a:t>points in the same group are more similar to other data points in that same group than those in other groups.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K represents </a:t>
            </a:r>
            <a:r>
              <a:rPr lang="en-US" sz="2000" dirty="0"/>
              <a:t>the number of clusters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main idea of performing the following process is to find those areas of pixels that share the same color hue parameter value.</a:t>
            </a:r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K-means for Segmentation</a:t>
            </a:r>
            <a:endParaRPr lang="en-US" sz="40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45" y="1676400"/>
            <a:ext cx="5535109" cy="4679950"/>
          </a:xfrm>
        </p:spPr>
      </p:pic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K-means for Segmentation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Guess K centroids positions, a centroid for each results </a:t>
            </a:r>
            <a:r>
              <a:rPr lang="en-US" sz="2000" dirty="0" smtClean="0"/>
              <a:t>cluster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Assign </a:t>
            </a:r>
            <a:r>
              <a:rPr lang="en-US" sz="2000" dirty="0"/>
              <a:t>each observation to the group that has the closest </a:t>
            </a:r>
            <a:r>
              <a:rPr lang="en-US" sz="2000" dirty="0" smtClean="0"/>
              <a:t>centroid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When </a:t>
            </a:r>
            <a:r>
              <a:rPr lang="en-US" sz="2000" dirty="0"/>
              <a:t>all observations have been assigned, recalculate the positions of the K </a:t>
            </a:r>
            <a:r>
              <a:rPr lang="en-US" sz="2000" dirty="0" smtClean="0"/>
              <a:t>centroids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Repeat </a:t>
            </a:r>
            <a:r>
              <a:rPr lang="en-US" sz="2000" dirty="0"/>
              <a:t>Steps 2 and 3 until either the centroid position or the observation assignments no longer move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ym typeface="Wingdings"/>
              </a:rPr>
              <a:t> </a:t>
            </a:r>
            <a:r>
              <a:rPr lang="en-US" sz="1600" dirty="0">
                <a:sym typeface="Wingdings"/>
              </a:rPr>
              <a:t>the magnitude of similarity value between two 3D-vectors of colors (R; G; B):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682684"/>
            <a:ext cx="3962400" cy="4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K-means for Segmentation</a:t>
            </a:r>
            <a:endParaRPr lang="en-US" sz="4000" dirty="0"/>
          </a:p>
        </p:txBody>
      </p:sp>
      <p:sp>
        <p:nvSpPr>
          <p:cNvPr id="3" name="AutoShape 2" descr="igure"/>
          <p:cNvSpPr>
            <a:spLocks noChangeAspect="1" noChangeArrowheads="1"/>
          </p:cNvSpPr>
          <p:nvPr/>
        </p:nvSpPr>
        <p:spPr bwMode="auto">
          <a:xfrm>
            <a:off x="1066800" y="651433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391400" cy="49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 smtClean="0"/>
              <a:t>K-means for Segmentation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229600" cy="2819351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4038600" y="3581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22953" y="32526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91490" y="592772"/>
            <a:ext cx="8229600" cy="867162"/>
          </a:xfrm>
        </p:spPr>
        <p:txBody>
          <a:bodyPr/>
          <a:lstStyle/>
          <a:p>
            <a:r>
              <a:rPr lang="en-US" sz="4000" dirty="0"/>
              <a:t>Gaussian Mixture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22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Gaussian Mixture Models (GMMs) assume that there are a certain number of Gaussian distributions, and each of these distributions represents a cluster. Hence, a Gaussian Mixture Model tends to group the data points belonging to a single distribution together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"</a:t>
            </a:r>
            <a:r>
              <a:rPr lang="en-US" sz="2000" dirty="0"/>
              <a:t>Gaussian Mixture Model" models each cluster to a Gaussian distribution with a specific mean and variance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Gaussian Mixture Models are probabilistic models and use the soft clustering approach for distributing the points in different clusters.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5731</TotalTime>
  <Words>625</Words>
  <Application>Microsoft Macintosh PowerPoint</Application>
  <PresentationFormat>On-screen Show (4:3)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Wingdings</vt:lpstr>
      <vt:lpstr>Arial</vt:lpstr>
      <vt:lpstr>Office Theme</vt:lpstr>
      <vt:lpstr>Segmentation  - Split and Merge</vt:lpstr>
      <vt:lpstr>Objectives</vt:lpstr>
      <vt:lpstr>Color Image Segmentaion</vt:lpstr>
      <vt:lpstr>K-means for Segmentation</vt:lpstr>
      <vt:lpstr>K-means for Segmentation</vt:lpstr>
      <vt:lpstr>K-means for Segmentation</vt:lpstr>
      <vt:lpstr>K-means for Segmentation</vt:lpstr>
      <vt:lpstr>K-means for Segmentation</vt:lpstr>
      <vt:lpstr>Gaussian Mixture Model</vt:lpstr>
      <vt:lpstr>Gaussian Mixture Model</vt:lpstr>
      <vt:lpstr>Mean shift </vt:lpstr>
      <vt:lpstr>Mean shift Algorithm</vt:lpstr>
      <vt:lpstr>Mean shift Segmentation </vt:lpstr>
      <vt:lpstr>Mean shift Segmentation </vt:lpstr>
      <vt:lpstr>Mean shift Segmentation 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Microsoft Office User</cp:lastModifiedBy>
  <cp:revision>736</cp:revision>
  <dcterms:created xsi:type="dcterms:W3CDTF">2007-08-21T04:43:22Z</dcterms:created>
  <dcterms:modified xsi:type="dcterms:W3CDTF">2021-10-04T15:47:58Z</dcterms:modified>
</cp:coreProperties>
</file>