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7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29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384" autoAdjust="0"/>
  </p:normalViewPr>
  <p:slideViewPr>
    <p:cSldViewPr>
      <p:cViewPr>
        <p:scale>
          <a:sx n="108" d="100"/>
          <a:sy n="108" d="100"/>
        </p:scale>
        <p:origin x="776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direct methods, feature-based alignment relies on feature correspondences between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0EB822-81E1-8449-9B5A-3ADCDDE00613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EEA5-67D9-6744-ACB2-068C1F7AA05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7EEDC-BE49-E441-92D2-52884D07A57D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6E7434-EA68-A64B-8495-6F8001F69E9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C7D1D-19AF-7545-8990-CD59B3B5D26C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0B75-BF1C-F94E-B65F-AF3E8D5A64B6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5F1B6-0C80-EF4E-9DC6-F466117D1A04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A967-E7A4-C441-ACBD-05B7B011FE54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6650-04EF-7E40-9CA1-DD52CD11FDCC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D42BB-43CB-1B4C-80A9-5D69496DCC0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DF021-73B2-A041-BF50-8048BBB10706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186A51-3080-5546-94BF-905C0D036058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r>
              <a:rPr lang="en-US" dirty="0"/>
              <a:t>2D and 3D feature-based alignment 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err="1"/>
              <a:t>RANdom</a:t>
            </a:r>
            <a:r>
              <a:rPr lang="en-US" sz="4000" dirty="0"/>
              <a:t> </a:t>
            </a:r>
            <a:r>
              <a:rPr lang="en-US" sz="4000" dirty="0" err="1"/>
              <a:t>SAmple</a:t>
            </a:r>
            <a:r>
              <a:rPr lang="en-US" sz="4000" dirty="0"/>
              <a:t> Consensus- RANSAC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RANSAC is a parameter estimation approach designed to cope with a large proportion of outliers in the input </a:t>
            </a:r>
            <a:r>
              <a:rPr lang="en-US" sz="2000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RANSAC is a resampling technique that generates candidate solutions by using the minimum number of data points required to estimate the underlying model parameters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RANSAC Algorith</a:t>
            </a:r>
            <a:r>
              <a:rPr lang="en-US" sz="4000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6799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1. Select N data items at random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2</a:t>
                </a:r>
                <a:r>
                  <a:rPr lang="en-US" sz="2000" dirty="0"/>
                  <a:t>. Estimates parameter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3</a:t>
                </a:r>
                <a:r>
                  <a:rPr lang="en-US" sz="2000" dirty="0"/>
                  <a:t>. Finds how many data items (of M) fit the model with parameter </a:t>
                </a:r>
                <a:r>
                  <a:rPr lang="en-US" sz="2000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/>
                  <a:t> within </a:t>
                </a:r>
                <a:r>
                  <a:rPr lang="en-US" sz="2000" dirty="0"/>
                  <a:t>a user given tolerance. Call this K</a:t>
                </a:r>
                <a:r>
                  <a:rPr lang="en-US" sz="20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4</a:t>
                </a:r>
                <a:r>
                  <a:rPr lang="en-US" sz="2000" dirty="0"/>
                  <a:t>. If K is big enough, accept fit and exit with success</a:t>
                </a:r>
                <a:r>
                  <a:rPr lang="en-US" sz="20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5</a:t>
                </a:r>
                <a:r>
                  <a:rPr lang="en-US" sz="2000" dirty="0"/>
                  <a:t>. Repeat 1..4 L </a:t>
                </a:r>
                <a:r>
                  <a:rPr lang="en-US" sz="2000" dirty="0" smtClean="0"/>
                  <a:t>times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6</a:t>
                </a:r>
                <a:r>
                  <a:rPr lang="en-US" sz="2000" dirty="0"/>
                  <a:t>. Fail if you get here</a:t>
                </a:r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679950"/>
              </a:xfrm>
              <a:blipFill rotWithShape="0"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RANSAC Algorith</a:t>
            </a:r>
            <a:r>
              <a:rPr lang="en-US" sz="4000" dirty="0"/>
              <a:t>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likelihood that S such trials will all fail </a:t>
            </a:r>
            <a:r>
              <a:rPr lang="en-US" sz="2000" dirty="0" smtClean="0"/>
              <a:t>is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required minimum number of trials is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62200"/>
            <a:ext cx="3462694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08" y="3810000"/>
            <a:ext cx="3589364" cy="13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3D alignment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3D transformations are linear in the motion </a:t>
            </a:r>
            <a:r>
              <a:rPr lang="en-US" sz="2000" dirty="0" smtClean="0"/>
              <a:t>parameters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regular </a:t>
            </a:r>
            <a:r>
              <a:rPr lang="en-US" sz="2000" dirty="0"/>
              <a:t>least squares can be used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case of rigid (Euclidean) </a:t>
            </a:r>
            <a:r>
              <a:rPr lang="en-US" sz="2000" dirty="0" smtClean="0"/>
              <a:t>motion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70" y="3476228"/>
            <a:ext cx="4343400" cy="8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3D alignment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i="1" dirty="0"/>
              <a:t>orthogonal Procrustes algorithm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absolute orientation </a:t>
            </a:r>
            <a:r>
              <a:rPr lang="en-US" sz="2000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Wingdings"/>
              </a:rPr>
              <a:t> find that the difference in accuracy is negligible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Applications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Document processing: align the scanned or photographed document to a template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Medical applications: multiple scans of tissue may be taken at slightly different times and the two images need to compare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Creating panoramas </a:t>
            </a:r>
            <a:r>
              <a:rPr lang="en-US" sz="2000" dirty="0" smtClean="0"/>
              <a:t>image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about feature-based alignment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about 2D alignment using least squares, as well as some related algorithms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Understand how 3D alignment works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Their applications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2133600"/>
            <a:ext cx="8458200" cy="39103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about feature-based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alignment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about 2D alignment using least squares, as well as some related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algorithms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Understand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how 3D alignment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works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Their applications</a:t>
            </a:r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Feature-Based Alignment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After extracted features from images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match </a:t>
            </a:r>
            <a:r>
              <a:rPr lang="en-US" sz="2000" dirty="0"/>
              <a:t>these features across different images(the set of matching features is geometrically </a:t>
            </a:r>
            <a:r>
              <a:rPr lang="en-US" sz="2000" dirty="0" smtClean="0"/>
              <a:t>consistent)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Feature-based alignment is the problem of estimating the motion between two or more sets of matched 2D or 3D points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the technique, a sparse set of features are detected in one image and matched with the features in the other image. A transformation is then calculated based on these matched features that warp one image onto the other.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Feature-Based Alignment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4959544" cy="2875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9" y="3429000"/>
            <a:ext cx="4563940" cy="2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2D alignment using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Give a set of matched feature points: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w</a:t>
            </a:r>
            <a:r>
              <a:rPr lang="en-US" sz="1600" dirty="0" smtClean="0"/>
              <a:t>here xi </a:t>
            </a:r>
            <a:r>
              <a:rPr lang="mr-IN" sz="1600" dirty="0" smtClean="0"/>
              <a:t>–</a:t>
            </a:r>
            <a:r>
              <a:rPr lang="en-US" sz="1600" dirty="0" smtClean="0"/>
              <a:t> point in one image, </a:t>
            </a:r>
            <a:r>
              <a:rPr lang="en-US" sz="1600" dirty="0" err="1" smtClean="0"/>
              <a:t>x’i</a:t>
            </a:r>
            <a:r>
              <a:rPr lang="en-US" sz="1600" dirty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point in the other image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transformation: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w</a:t>
            </a:r>
            <a:r>
              <a:rPr lang="en-US" sz="1600" dirty="0" smtClean="0"/>
              <a:t>here f </a:t>
            </a:r>
            <a:r>
              <a:rPr lang="mr-IN" sz="1600" dirty="0" smtClean="0"/>
              <a:t>–</a:t>
            </a:r>
            <a:r>
              <a:rPr lang="en-US" sz="1600" dirty="0" smtClean="0"/>
              <a:t> transformation function, p is parameters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ym typeface="Wingdings"/>
              </a:rPr>
              <a:t>How to find the best estimate of p? Least Squares Error: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1757386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90" y="3343848"/>
            <a:ext cx="2269144" cy="61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48976"/>
            <a:ext cx="3886200" cy="7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2D alignment using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Find the parameter that minimize squared error: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105400" cy="866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62464"/>
            <a:ext cx="2409863" cy="200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746500"/>
            <a:ext cx="2371262" cy="202256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09800" y="4267200"/>
            <a:ext cx="403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4864666"/>
            <a:ext cx="4114800" cy="3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05000" y="4806950"/>
            <a:ext cx="4081231" cy="41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12" y="4299088"/>
            <a:ext cx="752276" cy="2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2D alignment using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Uncertainty </a:t>
            </a:r>
            <a:r>
              <a:rPr lang="en-US" sz="2000" dirty="0" smtClean="0"/>
              <a:t>weighting</a:t>
            </a:r>
            <a:r>
              <a:rPr lang="en-US" sz="2000" dirty="0">
                <a:sym typeface="Wingdings"/>
              </a:rPr>
              <a:t> minimize the weighted least squares </a:t>
            </a:r>
            <a:r>
              <a:rPr lang="en-US" sz="2000" dirty="0" smtClean="0">
                <a:sym typeface="Wingdings"/>
              </a:rPr>
              <a:t>problem:</a:t>
            </a:r>
          </a:p>
          <a:p>
            <a:pPr>
              <a:lnSpc>
                <a:spcPct val="150000"/>
              </a:lnSpc>
            </a:pPr>
            <a:endParaRPr lang="en-US" sz="2000" dirty="0">
              <a:sym typeface="Wingdings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ym typeface="Wingdings"/>
            </a:endParaRP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2882900" cy="7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Iterative algorithms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Most problems in computer vision do not have a simple linear relationship between the measurements and the </a:t>
            </a:r>
            <a:r>
              <a:rPr lang="en-US" sz="2000" dirty="0" smtClean="0"/>
              <a:t>unknowns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resulting problem is called </a:t>
            </a:r>
            <a:r>
              <a:rPr lang="en-US" sz="2000" i="1" dirty="0"/>
              <a:t>non-linear least squares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To minimize the non-linear least squares </a:t>
            </a:r>
            <a:r>
              <a:rPr lang="en-US" sz="2000" dirty="0" smtClean="0"/>
              <a:t>problem: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16375"/>
            <a:ext cx="5943600" cy="20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Robust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Robust least squares refer to a variety of regression methods designed to be robust, or less sensitive, to </a:t>
            </a:r>
            <a:r>
              <a:rPr lang="en-US" sz="2000" dirty="0" smtClean="0"/>
              <a:t>outliers: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M-estimation addresses dependent variable outliers where the value of the dependent variable differs markedly from the regression model norm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S-estimation </a:t>
            </a:r>
            <a:r>
              <a:rPr lang="en-US" sz="1800" dirty="0"/>
              <a:t>is a computationally intensive procedure that focuses on outliers in the </a:t>
            </a:r>
            <a:r>
              <a:rPr lang="en-US" sz="1800" dirty="0" err="1"/>
              <a:t>regressor</a:t>
            </a:r>
            <a:r>
              <a:rPr lang="en-US" sz="1800" dirty="0"/>
              <a:t> variables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MM‑estimation </a:t>
            </a:r>
            <a:r>
              <a:rPr lang="en-US" sz="1800" dirty="0"/>
              <a:t>is a combination of S‑estimation and M‑estimation. The procedure starts by performing S-estimation, and then uses the estimates obtained from S‑estimation as the starting point for M‑estimation</a:t>
            </a:r>
            <a:r>
              <a:rPr lang="en-US" sz="1600" dirty="0"/>
              <a:t>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5928</TotalTime>
  <Words>547</Words>
  <Application>Microsoft Macintosh PowerPoint</Application>
  <PresentationFormat>On-screen Show (4:3)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Wingdings</vt:lpstr>
      <vt:lpstr>Arial</vt:lpstr>
      <vt:lpstr>Office Theme</vt:lpstr>
      <vt:lpstr>2D and 3D feature-based alignment </vt:lpstr>
      <vt:lpstr>Objectives</vt:lpstr>
      <vt:lpstr>Feature-Based Alignment</vt:lpstr>
      <vt:lpstr>Feature-Based Alignment</vt:lpstr>
      <vt:lpstr>2D alignment using least squares</vt:lpstr>
      <vt:lpstr>2D alignment using least squares</vt:lpstr>
      <vt:lpstr>2D alignment using least squares</vt:lpstr>
      <vt:lpstr>Iterative algorithms</vt:lpstr>
      <vt:lpstr>Robust least squares</vt:lpstr>
      <vt:lpstr>RANdom SAmple Consensus- RANSAC</vt:lpstr>
      <vt:lpstr>RANSAC Algorithm</vt:lpstr>
      <vt:lpstr>RANSAC Algorithm</vt:lpstr>
      <vt:lpstr>3D alignment</vt:lpstr>
      <vt:lpstr>3D alignment</vt:lpstr>
      <vt:lpstr>Applications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748</cp:revision>
  <dcterms:created xsi:type="dcterms:W3CDTF">2007-08-21T04:43:22Z</dcterms:created>
  <dcterms:modified xsi:type="dcterms:W3CDTF">2021-10-04T15:49:08Z</dcterms:modified>
</cp:coreProperties>
</file>