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1" r:id="rId1"/>
  </p:sldMasterIdLst>
  <p:notesMasterIdLst>
    <p:notesMasterId r:id="rId24"/>
  </p:notesMasterIdLst>
  <p:handoutMasterIdLst>
    <p:handoutMasterId r:id="rId25"/>
  </p:handoutMasterIdLst>
  <p:sldIdLst>
    <p:sldId id="439" r:id="rId2"/>
    <p:sldId id="440" r:id="rId3"/>
    <p:sldId id="517" r:id="rId4"/>
    <p:sldId id="546" r:id="rId5"/>
    <p:sldId id="494" r:id="rId6"/>
    <p:sldId id="545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60" r:id="rId20"/>
    <p:sldId id="561" r:id="rId21"/>
    <p:sldId id="559" r:id="rId22"/>
    <p:sldId id="4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3" autoAdjust="0"/>
    <p:restoredTop sz="86270" autoAdjust="0"/>
  </p:normalViewPr>
  <p:slideViewPr>
    <p:cSldViewPr>
      <p:cViewPr varScale="1">
        <p:scale>
          <a:sx n="113" d="100"/>
          <a:sy n="113" d="100"/>
        </p:scale>
        <p:origin x="176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set of 2D planar transformations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set of 2D planar transformations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set of 2D planar transformations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provide values less than 1 to the scaling factor S, then we can reduce the size of the object. If we provide values greater than 1, then we can increase the size of the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provide values less than 1 to the scaling factor S, then we can reduce the size of the object.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provide values greater than 1, then we can increase the size of the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 preserves not only angles but also parallelismandstraightlines.The2×3matricesareextendedwithathird[0T 1]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rowtoform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full 3 × 3 matrix for homogeneous coordinate transformations.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23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transformation also preserves the properties listed in the rows below it, i.e., similarity preserves not only angles but also parallelism and straight lines. The 3 × 4 matrices are extended with a fourth [0T 1] row to form a full 4 × 4 matrix for homogeneous coordinate transformations. The mnemonic icons are drawn in 2D but are meant to suggest transformations occurring in a full 3D cube.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is the (3 × 3) identity matrix and 0 is the zero vector.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is a 3 × 3 orthonormal rotation matrix with RRT = I and |R| = 1. 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 is an arbitrary scale factor. 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is an arbitrary 3 × 4 matrix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̃ is an arbitrary 4 × 4 homogeneous matrix 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2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 know how to represent 2D and 3D geometric primitives and how to transform them spatially.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7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orthographic projection: p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hép chiếu vuông góc.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orthographic projection: p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hép chiếu vuông góc.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Lens distortions: 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méo ảnh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4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2D line equation and (b) 3D plane equation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9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3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36CF02-9201-3742-B38B-6C75970D8D2D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A4504-C061-DB4C-B077-060227B018D2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8A5D8-3970-D448-833F-F68A0D37D949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1A3524F-2B2C-DD4D-A2FB-9653BDF19044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B55D7-EC02-604C-8B71-3ECB610A7382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02A05-CEEA-BB4F-947D-2E3DF1192A03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14230-86C9-EA4A-878F-3D18BEA7AC14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F292D-E90B-7342-8892-4AA942F7409F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CFC0E-B3A7-3E4C-85B8-2A26C79EE523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4783-D67E-B649-A6C5-A970B1AE19AF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C634A-E6AE-0644-B7C1-03D4DDB4F1CD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B441E6-B5D2-0241-8CE0-A692FF9BE88A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dirty="0" smtClean="0"/>
              <a:t>Geometric </a:t>
            </a:r>
            <a:r>
              <a:rPr lang="en-US" dirty="0"/>
              <a:t>primitives and </a:t>
            </a:r>
            <a:r>
              <a:rPr lang="en-US" dirty="0" smtClean="0"/>
              <a:t>transformations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2</a:t>
            </a:r>
            <a:r>
              <a:rPr lang="vi-VN" sz="4000" dirty="0" smtClean="0"/>
              <a:t>D </a:t>
            </a:r>
            <a:r>
              <a:rPr lang="en-US" sz="4000" dirty="0" smtClean="0"/>
              <a:t>Transformations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10</a:t>
            </a:fld>
            <a:r>
              <a:rPr lang="en-US"/>
              <a:t>/11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19661"/>
            <a:ext cx="6553200" cy="3229640"/>
          </a:xfrm>
          <a:prstGeom prst="rect">
            <a:avLst/>
          </a:prstGeom>
        </p:spPr>
      </p:pic>
      <p:sp>
        <p:nvSpPr>
          <p:cNvPr id="9" name="Rectangle 3"/>
          <p:cNvSpPr txBox="1">
            <a:spLocks/>
          </p:cNvSpPr>
          <p:nvPr/>
        </p:nvSpPr>
        <p:spPr bwMode="auto">
          <a:xfrm>
            <a:off x="190500" y="1553122"/>
            <a:ext cx="8763000" cy="23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 smtClean="0"/>
              <a:t>Basic set of 2D planar transformations</a:t>
            </a:r>
            <a:r>
              <a:rPr lang="en-US" sz="2000" dirty="0" smtClean="0"/>
              <a:t>.</a:t>
            </a:r>
          </a:p>
          <a:p>
            <a:pPr lvl="1"/>
            <a:r>
              <a:rPr lang="vi-VN" sz="1600" dirty="0" smtClean="0"/>
              <a:t>Translation</a:t>
            </a:r>
          </a:p>
          <a:p>
            <a:pPr lvl="1"/>
            <a:r>
              <a:rPr lang="vi-VN" sz="1600" dirty="0" smtClean="0"/>
              <a:t>Euclidean</a:t>
            </a:r>
          </a:p>
          <a:p>
            <a:pPr lvl="1"/>
            <a:r>
              <a:rPr lang="vi-VN" sz="1600" dirty="0" smtClean="0"/>
              <a:t>Similarity</a:t>
            </a:r>
          </a:p>
          <a:p>
            <a:pPr lvl="1"/>
            <a:r>
              <a:rPr lang="en-US" sz="1600" dirty="0" smtClean="0"/>
              <a:t>A</a:t>
            </a:r>
            <a:r>
              <a:rPr lang="vi-VN" sz="1600" dirty="0" smtClean="0"/>
              <a:t>ffine</a:t>
            </a:r>
          </a:p>
          <a:p>
            <a:pPr lvl="1"/>
            <a:r>
              <a:rPr lang="vi-VN" sz="1600" dirty="0" smtClean="0"/>
              <a:t>Projective</a:t>
            </a:r>
            <a:endParaRPr lang="en-US" sz="1600" dirty="0" smtClean="0"/>
          </a:p>
          <a:p>
            <a:pPr marL="457200" lvl="1" indent="0">
              <a:buFont typeface="Arial" charset="0"/>
              <a:buNone/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en-US" sz="1600" dirty="0" smtClean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2</a:t>
            </a:r>
            <a:r>
              <a:rPr lang="vi-VN" sz="4000" dirty="0" smtClean="0"/>
              <a:t>D </a:t>
            </a:r>
            <a:r>
              <a:rPr lang="en-US" sz="4000" dirty="0" smtClean="0"/>
              <a:t>Transformations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11</a:t>
            </a:fld>
            <a:r>
              <a:rPr lang="en-US"/>
              <a:t>/11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/>
              </p:cNvSpPr>
              <p:nvPr/>
            </p:nvSpPr>
            <p:spPr bwMode="auto">
              <a:xfrm>
                <a:off x="190500" y="1553122"/>
                <a:ext cx="8763000" cy="1952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>
                      <a:lumMod val="60000"/>
                      <a:lumOff val="40000"/>
                    </a:schemeClr>
                  </a:buClr>
                  <a:buSzPct val="80000"/>
                  <a:buFont typeface="Wingdings" pitchFamily="2" charset="2"/>
                  <a:buChar char="l"/>
                  <a:defRPr sz="3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000" dirty="0" smtClean="0"/>
                  <a:t>Translation</a:t>
                </a:r>
                <a:r>
                  <a:rPr lang="en-US" sz="2000" dirty="0"/>
                  <a:t>:</a:t>
                </a:r>
                <a:endParaRPr lang="en-US" sz="2000" dirty="0" smtClean="0"/>
              </a:p>
              <a:p>
                <a:pPr lvl="1"/>
                <a:r>
                  <a:rPr lang="en-US" sz="1800" dirty="0"/>
                  <a:t>A translation moves an object to a different position on the screen. </a:t>
                </a:r>
                <a:endParaRPr lang="en-US" sz="1800" dirty="0" smtClean="0"/>
              </a:p>
              <a:p>
                <a:pPr lvl="1"/>
                <a:r>
                  <a:rPr lang="en-US" sz="1800" dirty="0" smtClean="0"/>
                  <a:t>You </a:t>
                </a:r>
                <a:r>
                  <a:rPr lang="en-US" sz="1800" dirty="0"/>
                  <a:t>can translate a point in 2D by adding translation coordinate (</a:t>
                </a:r>
                <a:r>
                  <a:rPr lang="en-US" sz="1800" dirty="0" err="1"/>
                  <a:t>tx</a:t>
                </a:r>
                <a:r>
                  <a:rPr lang="en-US" sz="1800" dirty="0"/>
                  <a:t>, ty) to the original coordinate (X, Y) to get the new coordinate (X’, Y</a:t>
                </a:r>
                <a:r>
                  <a:rPr lang="en-US" sz="1800" dirty="0" smtClean="0"/>
                  <a:t>’).</a:t>
                </a:r>
              </a:p>
              <a:p>
                <a:pPr lvl="1"/>
                <a:r>
                  <a:rPr lang="vi-VN" sz="1800" dirty="0" smtClean="0"/>
                  <a:t>Genaral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vi-VN" sz="2000" b="1" i="1" smtClean="0">
                            <a:latin typeface="Cambria Math" charset="0"/>
                          </a:rPr>
                          <m:t>𝒑</m:t>
                        </m:r>
                      </m:e>
                      <m:sup>
                        <m:r>
                          <a:rPr lang="vi-VN" sz="2000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vi-VN" sz="2000" b="1" i="1" smtClean="0">
                        <a:latin typeface="Cambria Math" charset="0"/>
                      </a:rPr>
                      <m:t>=</m:t>
                    </m:r>
                    <m:r>
                      <a:rPr lang="vi-VN" sz="2000" b="1" i="1" smtClean="0">
                        <a:latin typeface="Cambria Math" charset="0"/>
                      </a:rPr>
                      <m:t>𝒑</m:t>
                    </m:r>
                    <m:r>
                      <a:rPr lang="vi-VN" sz="2000" b="1" i="1" smtClean="0">
                        <a:latin typeface="Cambria Math" charset="0"/>
                      </a:rPr>
                      <m:t>+</m:t>
                    </m:r>
                    <m:r>
                      <a:rPr lang="vi-VN" sz="2000" b="1" i="1" smtClean="0">
                        <a:latin typeface="Cambria Math" charset="0"/>
                      </a:rPr>
                      <m:t>𝒕</m:t>
                    </m:r>
                  </m:oMath>
                </a14:m>
                <a:endParaRPr lang="vi-VN" sz="2000" b="1" dirty="0" smtClean="0"/>
              </a:p>
              <a:p>
                <a:pPr lvl="1"/>
                <a:endParaRPr lang="vi-VN" sz="1600" dirty="0" smtClean="0"/>
              </a:p>
              <a:p>
                <a:pPr marL="457200" lvl="1" indent="0">
                  <a:buFont typeface="Arial" charset="0"/>
                  <a:buNone/>
                </a:pPr>
                <a:r>
                  <a:rPr lang="en-US" sz="1600" i="1" dirty="0" smtClean="0"/>
                  <a:t/>
                </a:r>
                <a:br>
                  <a:rPr lang="en-US" sz="1600" i="1" dirty="0" smtClean="0"/>
                </a:br>
                <a:endParaRPr lang="en-US" sz="16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1553122"/>
                <a:ext cx="8763000" cy="1952078"/>
              </a:xfrm>
              <a:prstGeom prst="rect">
                <a:avLst/>
              </a:prstGeom>
              <a:blipFill rotWithShape="0">
                <a:blip r:embed="rId3"/>
                <a:stretch>
                  <a:fillRect l="-278" t="-1563" r="-209" b="-59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3731034"/>
            <a:ext cx="3657600" cy="2625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472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UnicodeMS" charset="0"/>
                  <a:buChar char="⌲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vi-VN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b="0" i="1" smtClean="0">
                        <a:latin typeface="Cambria Math" charset="0"/>
                      </a:rPr>
                      <m:t>X</m:t>
                    </m:r>
                    <m:r>
                      <a:rPr lang="vi-VN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vi-VN" b="0" i="1" smtClean="0">
                        <a:latin typeface="Cambria Math" charset="0"/>
                      </a:rPr>
                      <m:t>tx</m:t>
                    </m:r>
                  </m:oMath>
                </a14:m>
                <a:endParaRPr lang="vi-VN" b="0" i="1" dirty="0" smtClean="0">
                  <a:latin typeface="Cambria Math" charset="0"/>
                </a:endParaRPr>
              </a:p>
              <a:p>
                <a:pPr marL="285750" indent="-285750">
                  <a:buFont typeface="ArialUnicodeMS" charset="0"/>
                  <a:buChar char="⌲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Y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vi-VN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i="1" smtClean="0">
                        <a:latin typeface="Cambria Math" charset="0"/>
                      </a:rPr>
                      <m:t>Y</m:t>
                    </m:r>
                    <m:r>
                      <a:rPr lang="vi-VN" i="1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vi-VN" i="1">
                        <a:latin typeface="Cambria Math" charset="0"/>
                      </a:rPr>
                      <m:t>t</m:t>
                    </m:r>
                    <m:r>
                      <a:rPr lang="vi-VN" b="0" i="1" smtClean="0">
                        <a:latin typeface="Cambria Math" charset="0"/>
                      </a:rPr>
                      <m:t>𝑦</m:t>
                    </m:r>
                  </m:oMath>
                </a14:m>
                <a:endParaRPr lang="vi-VN" dirty="0" smtClean="0"/>
              </a:p>
              <a:p>
                <a:pPr marL="285750" indent="-285750">
                  <a:buFont typeface="ArialUnicodeMS" charset="0"/>
                  <a:buChar char="⌲"/>
                </a:pPr>
                <a:r>
                  <a:rPr lang="en-US" dirty="0" smtClean="0"/>
                  <a:t>(</a:t>
                </a:r>
                <a:r>
                  <a:rPr lang="vi-VN" dirty="0" smtClean="0"/>
                  <a:t>tx, ty): </a:t>
                </a:r>
                <a:r>
                  <a:rPr lang="en-US" dirty="0"/>
                  <a:t>translation vector or shift vector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48200"/>
                <a:ext cx="4724400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419" t="-7285" b="-1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2</a:t>
            </a:r>
            <a:r>
              <a:rPr lang="vi-VN" sz="4000" dirty="0" smtClean="0"/>
              <a:t>D </a:t>
            </a:r>
            <a:r>
              <a:rPr lang="en-US" sz="4000" dirty="0" smtClean="0"/>
              <a:t>Transformations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12</a:t>
            </a:fld>
            <a:r>
              <a:rPr lang="en-US"/>
              <a:t>/11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/>
              </p:cNvSpPr>
              <p:nvPr/>
            </p:nvSpPr>
            <p:spPr bwMode="auto">
              <a:xfrm>
                <a:off x="190500" y="1553122"/>
                <a:ext cx="8763000" cy="1952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>
                      <a:lumMod val="60000"/>
                      <a:lumOff val="40000"/>
                    </a:schemeClr>
                  </a:buClr>
                  <a:buSzPct val="80000"/>
                  <a:buFont typeface="Wingdings" pitchFamily="2" charset="2"/>
                  <a:buChar char="l"/>
                  <a:defRPr sz="3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000" dirty="0" smtClean="0"/>
                  <a:t>Rotation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vi-VN" sz="1800" dirty="0" smtClean="0"/>
                  <a:t>W</a:t>
                </a:r>
                <a:r>
                  <a:rPr lang="en-US" sz="1800" dirty="0" smtClean="0"/>
                  <a:t>e </a:t>
                </a:r>
                <a:r>
                  <a:rPr lang="en-US" sz="1800" dirty="0"/>
                  <a:t>rotate the object at particular angle </a:t>
                </a:r>
                <a:r>
                  <a:rPr lang="en-US" sz="1800" dirty="0" err="1"/>
                  <a:t>θ</a:t>
                </a:r>
                <a:r>
                  <a:rPr lang="en-US" sz="1800" dirty="0"/>
                  <a:t> (theta) from its origin.</a:t>
                </a:r>
                <a:r>
                  <a:rPr lang="en-US" sz="1800" dirty="0" smtClean="0"/>
                  <a:t>. </a:t>
                </a:r>
              </a:p>
              <a:p>
                <a:pPr lvl="1"/>
                <a:r>
                  <a:rPr lang="en-US" sz="1800" dirty="0" smtClean="0"/>
                  <a:t>You </a:t>
                </a:r>
                <a:r>
                  <a:rPr lang="en-US" sz="1800" dirty="0"/>
                  <a:t>can translate a point in 2D by adding translation coordinate (</a:t>
                </a:r>
                <a:r>
                  <a:rPr lang="en-US" sz="1800" dirty="0" err="1"/>
                  <a:t>tx</a:t>
                </a:r>
                <a:r>
                  <a:rPr lang="en-US" sz="1800" dirty="0"/>
                  <a:t>, ty) to the original coordinate (X, Y) to get the new coordinate (X’, Y</a:t>
                </a:r>
                <a:r>
                  <a:rPr lang="en-US" sz="1800" dirty="0" smtClean="0"/>
                  <a:t>’).</a:t>
                </a:r>
              </a:p>
              <a:p>
                <a:pPr lvl="1"/>
                <a:r>
                  <a:rPr lang="vi-VN" sz="1800" dirty="0" smtClean="0"/>
                  <a:t>Genaral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vi-VN" sz="2400" b="1" i="1" smtClean="0">
                            <a:latin typeface="Cambria Math" charset="0"/>
                          </a:rPr>
                          <m:t>𝒑</m:t>
                        </m:r>
                      </m:e>
                      <m:sup>
                        <m:r>
                          <a:rPr lang="vi-VN" sz="2400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vi-VN" sz="2400" b="1" i="1" smtClean="0">
                        <a:latin typeface="Cambria Math" charset="0"/>
                      </a:rPr>
                      <m:t>=</m:t>
                    </m:r>
                    <m:r>
                      <a:rPr lang="vi-VN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𝜽</m:t>
                    </m:r>
                    <m:r>
                      <a:rPr lang="vi-VN" sz="2400" b="1" i="1" smtClean="0">
                        <a:latin typeface="Cambria Math" charset="0"/>
                      </a:rPr>
                      <m:t>𝒑</m:t>
                    </m:r>
                    <m:r>
                      <a:rPr lang="vi-VN" sz="2400" b="1" i="1" smtClean="0">
                        <a:latin typeface="Cambria Math" charset="0"/>
                      </a:rPr>
                      <m:t>+</m:t>
                    </m:r>
                    <m:r>
                      <a:rPr lang="vi-VN" sz="2400" b="1" i="1" dirty="0" smtClean="0">
                        <a:latin typeface="Cambria Math" charset="0"/>
                      </a:rPr>
                      <m:t>𝒕</m:t>
                    </m:r>
                  </m:oMath>
                </a14:m>
                <a:endParaRPr lang="vi-VN" sz="2000" b="1" dirty="0" smtClean="0"/>
              </a:p>
              <a:p>
                <a:pPr lvl="1"/>
                <a:endParaRPr lang="vi-VN" sz="1600" dirty="0" smtClean="0"/>
              </a:p>
              <a:p>
                <a:pPr marL="457200" lvl="1" indent="0">
                  <a:buFont typeface="Arial" charset="0"/>
                  <a:buNone/>
                </a:pPr>
                <a:r>
                  <a:rPr lang="en-US" sz="1600" i="1" dirty="0" smtClean="0"/>
                  <a:t/>
                </a:r>
                <a:br>
                  <a:rPr lang="en-US" sz="1600" i="1" dirty="0" smtClean="0"/>
                </a:br>
                <a:endParaRPr lang="en-US" sz="16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1553122"/>
                <a:ext cx="8763000" cy="1952078"/>
              </a:xfrm>
              <a:prstGeom prst="rect">
                <a:avLst/>
              </a:prstGeom>
              <a:blipFill rotWithShape="0">
                <a:blip r:embed="rId3"/>
                <a:stretch>
                  <a:fillRect l="-278" t="-1563" r="-209" b="-9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5" y="3414423"/>
            <a:ext cx="4002454" cy="273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2</a:t>
            </a:r>
            <a:r>
              <a:rPr lang="vi-VN" sz="4000" dirty="0" smtClean="0"/>
              <a:t>D </a:t>
            </a:r>
            <a:r>
              <a:rPr lang="en-US" sz="4000" dirty="0" smtClean="0"/>
              <a:t>Transformations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13</a:t>
            </a:fld>
            <a:r>
              <a:rPr lang="en-US"/>
              <a:t>/11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/>
              </p:cNvSpPr>
              <p:nvPr/>
            </p:nvSpPr>
            <p:spPr bwMode="auto">
              <a:xfrm>
                <a:off x="190500" y="1553122"/>
                <a:ext cx="8763000" cy="1952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>
                      <a:lumMod val="60000"/>
                      <a:lumOff val="40000"/>
                    </a:schemeClr>
                  </a:buClr>
                  <a:buSzPct val="80000"/>
                  <a:buFont typeface="Wingdings" pitchFamily="2" charset="2"/>
                  <a:buChar char="l"/>
                  <a:defRPr sz="3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000" dirty="0" smtClean="0"/>
                  <a:t>Scaling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/>
                  <a:t>To change the size of an </a:t>
                </a:r>
                <a:r>
                  <a:rPr lang="en-US" sz="1800" dirty="0" smtClean="0"/>
                  <a:t>object. </a:t>
                </a:r>
              </a:p>
              <a:p>
                <a:pPr lvl="1"/>
                <a:r>
                  <a:rPr lang="vi-VN" sz="1800" dirty="0" smtClean="0"/>
                  <a:t>Y</a:t>
                </a:r>
                <a:r>
                  <a:rPr lang="en-US" sz="1800" dirty="0" err="1" smtClean="0"/>
                  <a:t>ou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either expand or compress the dimensions of the object</a:t>
                </a:r>
                <a:r>
                  <a:rPr lang="en-US" sz="1800" dirty="0" smtClean="0"/>
                  <a:t>.</a:t>
                </a:r>
              </a:p>
              <a:p>
                <a:pPr lvl="1"/>
                <a:r>
                  <a:rPr lang="en-US" sz="1800" dirty="0"/>
                  <a:t>Scaling can be achieved by multiplying the original coordinates of the object with the scaling factor to get the desired </a:t>
                </a:r>
                <a:r>
                  <a:rPr lang="en-US" sz="1800" dirty="0" smtClean="0"/>
                  <a:t>result.</a:t>
                </a:r>
              </a:p>
              <a:p>
                <a:pPr lvl="1"/>
                <a:r>
                  <a:rPr lang="en-US" sz="1800" dirty="0"/>
                  <a:t>The scaling factor SX, SY scales the object in X and Y direction respectively</a:t>
                </a:r>
                <a:endParaRPr lang="en-US" sz="1800" dirty="0" smtClean="0"/>
              </a:p>
              <a:p>
                <a:pPr lvl="1"/>
                <a:r>
                  <a:rPr lang="vi-VN" sz="1800" dirty="0" smtClean="0"/>
                  <a:t>Genaral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vi-VN" sz="2000" b="1" i="1" smtClean="0">
                            <a:latin typeface="Cambria Math" charset="0"/>
                          </a:rPr>
                          <m:t>𝒑</m:t>
                        </m:r>
                      </m:e>
                      <m:sup>
                        <m:r>
                          <a:rPr lang="vi-VN" sz="2000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vi-VN" sz="2000" b="1" i="1" smtClean="0">
                        <a:latin typeface="Cambria Math" charset="0"/>
                      </a:rPr>
                      <m:t>=</m:t>
                    </m:r>
                    <m:r>
                      <a:rPr lang="vi-VN" sz="2000" b="1" i="1" smtClean="0">
                        <a:latin typeface="Cambria Math" charset="0"/>
                      </a:rPr>
                      <m:t>𝒑</m:t>
                    </m:r>
                    <m:r>
                      <a:rPr lang="vi-VN" sz="2000" b="1" i="1" smtClean="0">
                        <a:latin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lang="vi-VN" sz="2000" b="1" i="1" smtClean="0">
                        <a:latin typeface="Cambria Math" charset="0"/>
                      </a:rPr>
                      <m:t>S</m:t>
                    </m:r>
                  </m:oMath>
                </a14:m>
                <a:endParaRPr lang="vi-VN" sz="2000" b="1" dirty="0" smtClean="0"/>
              </a:p>
              <a:p>
                <a:pPr lvl="1"/>
                <a:endParaRPr lang="vi-VN" sz="1600" dirty="0" smtClean="0"/>
              </a:p>
              <a:p>
                <a:pPr marL="457200" lvl="1" indent="0">
                  <a:buFont typeface="Arial" charset="0"/>
                  <a:buNone/>
                </a:pPr>
                <a:r>
                  <a:rPr lang="en-US" sz="1600" i="1" dirty="0" smtClean="0"/>
                  <a:t/>
                </a:r>
                <a:br>
                  <a:rPr lang="en-US" sz="1600" i="1" dirty="0" smtClean="0"/>
                </a:br>
                <a:endParaRPr lang="en-US" sz="16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1553122"/>
                <a:ext cx="8763000" cy="1952078"/>
              </a:xfrm>
              <a:prstGeom prst="rect">
                <a:avLst/>
              </a:prstGeom>
              <a:blipFill rotWithShape="0">
                <a:blip r:embed="rId3"/>
                <a:stretch>
                  <a:fillRect l="-278" t="-1563" b="-39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472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UnicodeMS" charset="0"/>
                  <a:buChar char="⌲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vi-VN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b="0" i="1" smtClean="0">
                        <a:latin typeface="Cambria Math" charset="0"/>
                      </a:rPr>
                      <m:t>X</m:t>
                    </m:r>
                    <m:r>
                      <a:rPr lang="vi-VN" b="0" i="1" smtClean="0">
                        <a:latin typeface="Cambria Math" charset="0"/>
                      </a:rPr>
                      <m:t> . </m:t>
                    </m:r>
                    <m:r>
                      <m:rPr>
                        <m:sty m:val="p"/>
                      </m:rPr>
                      <a:rPr lang="vi-VN" b="0" i="1" smtClean="0">
                        <a:latin typeface="Cambria Math" charset="0"/>
                      </a:rPr>
                      <m:t>S</m:t>
                    </m:r>
                    <m:r>
                      <a:rPr lang="vi-VN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b="0" i="1" smtClean="0">
                        <a:latin typeface="Cambria Math" charset="0"/>
                      </a:rPr>
                      <m:t>X</m:t>
                    </m:r>
                  </m:oMath>
                </a14:m>
                <a:endParaRPr lang="vi-VN" b="0" i="1" dirty="0" smtClean="0">
                  <a:latin typeface="Cambria Math" charset="0"/>
                </a:endParaRPr>
              </a:p>
              <a:p>
                <a:pPr marL="285750" indent="-285750">
                  <a:buFont typeface="ArialUnicodeMS" charset="0"/>
                  <a:buChar char="⌲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Y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vi-VN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i="1" smtClean="0">
                        <a:latin typeface="Cambria Math" charset="0"/>
                      </a:rPr>
                      <m:t>Y</m:t>
                    </m:r>
                    <m:r>
                      <a:rPr lang="vi-VN" b="0" i="1" smtClean="0">
                        <a:latin typeface="Cambria Math" charset="0"/>
                      </a:rPr>
                      <m:t> .</m:t>
                    </m:r>
                    <m:r>
                      <m:rPr>
                        <m:sty m:val="p"/>
                      </m:rPr>
                      <a:rPr lang="vi-VN" b="0" i="1" smtClean="0">
                        <a:latin typeface="Cambria Math" charset="0"/>
                      </a:rPr>
                      <m:t>S</m:t>
                    </m:r>
                    <m:r>
                      <a:rPr lang="vi-VN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b="0" i="1" smtClean="0">
                        <a:latin typeface="Cambria Math" charset="0"/>
                      </a:rPr>
                      <m:t>Y</m:t>
                    </m:r>
                  </m:oMath>
                </a14:m>
                <a:endParaRPr lang="vi-VN" dirty="0" smtClean="0"/>
              </a:p>
              <a:p>
                <a:pPr marL="285750" indent="-285750">
                  <a:buFont typeface="ArialUnicodeMS" charset="0"/>
                  <a:buChar char="⌲"/>
                </a:pPr>
                <a:r>
                  <a:rPr lang="en-US" dirty="0" smtClean="0"/>
                  <a:t>(</a:t>
                </a:r>
                <a:r>
                  <a:rPr lang="vi-VN" dirty="0" smtClean="0"/>
                  <a:t>Sx, Sy): </a:t>
                </a:r>
                <a:r>
                  <a:rPr lang="en-US" dirty="0"/>
                  <a:t>the scaling factors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48200"/>
                <a:ext cx="47244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419" t="-38411" b="-19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39" y="3976523"/>
            <a:ext cx="2267506" cy="195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44" y="3940823"/>
            <a:ext cx="2272267" cy="19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2</a:t>
            </a:r>
            <a:r>
              <a:rPr lang="vi-VN" sz="4000" dirty="0" smtClean="0"/>
              <a:t>D </a:t>
            </a:r>
            <a:r>
              <a:rPr lang="en-US" sz="4000" dirty="0" smtClean="0"/>
              <a:t>Transformations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14</a:t>
            </a:fld>
            <a:r>
              <a:rPr lang="en-US"/>
              <a:t>/11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/>
              </p:cNvSpPr>
              <p:nvPr/>
            </p:nvSpPr>
            <p:spPr bwMode="auto">
              <a:xfrm>
                <a:off x="190500" y="1553122"/>
                <a:ext cx="8763000" cy="2333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>
                      <a:lumMod val="60000"/>
                      <a:lumOff val="40000"/>
                    </a:schemeClr>
                  </a:buClr>
                  <a:buSzPct val="80000"/>
                  <a:buFont typeface="Wingdings" pitchFamily="2" charset="2"/>
                  <a:buChar char="l"/>
                  <a:defRPr sz="3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000" dirty="0" smtClean="0"/>
                  <a:t>Affine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/>
                  <a:t>Affine transformations are used for scaling, skewing and </a:t>
                </a:r>
                <a:r>
                  <a:rPr lang="en-US" sz="1800" dirty="0" smtClean="0"/>
                  <a:t>rotation. </a:t>
                </a:r>
              </a:p>
              <a:p>
                <a:pPr lvl="1"/>
                <a:r>
                  <a:rPr lang="vi-VN" sz="1800" dirty="0" smtClean="0"/>
                  <a:t>Lines map to line</a:t>
                </a:r>
                <a:r>
                  <a:rPr lang="en-US" sz="1800" dirty="0" smtClean="0"/>
                  <a:t>.</a:t>
                </a:r>
              </a:p>
              <a:p>
                <a:pPr lvl="1"/>
                <a:r>
                  <a:rPr lang="vi-VN" sz="1800" dirty="0" smtClean="0"/>
                  <a:t>Parallel line remain parallel under affine transformations</a:t>
                </a:r>
              </a:p>
              <a:p>
                <a:pPr lvl="1"/>
                <a:r>
                  <a:rPr lang="vi-VN" sz="1800" dirty="0" smtClean="0"/>
                  <a:t>Genaral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vi-VN" sz="2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vi-VN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vi-VN" sz="2000" b="0" i="1" smtClean="0">
                        <a:latin typeface="Cambria Math" charset="0"/>
                      </a:rPr>
                      <m:t>=</m:t>
                    </m:r>
                    <m:r>
                      <a:rPr lang="vi-VN" sz="2000" b="0" i="1" smtClean="0">
                        <a:latin typeface="Cambria Math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vi-VN" sz="2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vi-VN" sz="2000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vi-VN" sz="2000" dirty="0" smtClean="0"/>
                  <a:t> where A is an arbitrary 2 x 3 matrix</a:t>
                </a:r>
              </a:p>
              <a:p>
                <a:pPr lvl="1"/>
                <a:endParaRPr lang="vi-VN" sz="1600" dirty="0" smtClean="0"/>
              </a:p>
              <a:p>
                <a:pPr marL="457200" lvl="1" indent="0">
                  <a:buFont typeface="Arial" charset="0"/>
                  <a:buNone/>
                </a:pPr>
                <a:r>
                  <a:rPr lang="en-US" sz="1600" i="1" dirty="0" smtClean="0"/>
                  <a:t/>
                </a:r>
                <a:br>
                  <a:rPr lang="en-US" sz="1600" i="1" dirty="0" smtClean="0"/>
                </a:br>
                <a:endParaRPr lang="en-US" sz="16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1553122"/>
                <a:ext cx="8763000" cy="2333078"/>
              </a:xfrm>
              <a:prstGeom prst="rect">
                <a:avLst/>
              </a:prstGeom>
              <a:blipFill rotWithShape="0">
                <a:blip r:embed="rId3"/>
                <a:stretch>
                  <a:fillRect l="-278" t="-13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4861363"/>
                <a:ext cx="2971800" cy="606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000" i="1" smtClean="0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a:rPr lang="vi-VN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vi-VN" sz="20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000" b="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000" i="1"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2000" i="1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vi-VN" sz="2000" b="0" i="1" smtClean="0">
                                    <a:latin typeface="Cambria Math" charset="0"/>
                                  </a:rPr>
                                  <m:t>00 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vi-VN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vi-VN" sz="200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vi-VN" sz="2000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eqArr>
                        <m:eqArr>
                          <m:eqArrPr>
                            <m:ctrlPr>
                              <a:rPr lang="mr-IN" sz="2000" i="1"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vi-VN" sz="2000" i="1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vi-VN" sz="2000" b="0" i="1" smtClean="0">
                                    <a:latin typeface="Cambria Math" charset="0"/>
                                  </a:rPr>
                                  <m:t>1 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vi-VN" sz="2000" b="0" i="1" smtClean="0"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vi-VN" sz="2000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eqArr>
                        <m:eqArr>
                          <m:eqArrPr>
                            <m:ctrlPr>
                              <a:rPr lang="mr-IN" sz="2000" i="1"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vi-VN" sz="2000" i="1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vi-VN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2000" i="1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vi-VN" sz="2000" b="0" i="1" smtClean="0"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eqArr>
                      </m:e>
                    </m:d>
                    <m:sSup>
                      <m:sSupPr>
                        <m:ctrlPr>
                          <a:rPr lang="mr-IN" sz="2000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vi-VN" sz="2000" b="0" i="1" smtClean="0">
                                <a:latin typeface="Cambria Math" charset="0"/>
                              </a:rPr>
                              <m:t>x</m:t>
                            </m:r>
                          </m:e>
                        </m:acc>
                      </m:e>
                      <m:sup/>
                    </m:sSup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861363"/>
                <a:ext cx="2971800" cy="6066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99751"/>
            <a:ext cx="4267200" cy="20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2</a:t>
            </a:r>
            <a:r>
              <a:rPr lang="vi-VN" sz="4000" dirty="0" smtClean="0"/>
              <a:t>D </a:t>
            </a:r>
            <a:r>
              <a:rPr lang="en-US" sz="4000" dirty="0" smtClean="0"/>
              <a:t>Transformations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15</a:t>
            </a:fld>
            <a:r>
              <a:rPr lang="en-US"/>
              <a:t>/11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/>
              </p:cNvSpPr>
              <p:nvPr/>
            </p:nvSpPr>
            <p:spPr bwMode="auto">
              <a:xfrm>
                <a:off x="190500" y="1553122"/>
                <a:ext cx="8763000" cy="2333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>
                      <a:lumMod val="60000"/>
                      <a:lumOff val="40000"/>
                    </a:schemeClr>
                  </a:buClr>
                  <a:buSzPct val="80000"/>
                  <a:buFont typeface="Wingdings" pitchFamily="2" charset="2"/>
                  <a:buChar char="l"/>
                  <a:defRPr sz="3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000" dirty="0" smtClean="0"/>
                  <a:t>Projective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/>
                  <a:t>A projective transformation shows how the perceived objects change as the observer's viewpoint changes</a:t>
                </a:r>
                <a:r>
                  <a:rPr lang="en-US" sz="1800" dirty="0" smtClean="0"/>
                  <a:t>. </a:t>
                </a:r>
              </a:p>
              <a:p>
                <a:pPr lvl="1"/>
                <a:r>
                  <a:rPr lang="en-US" sz="1800" dirty="0"/>
                  <a:t>These transformations allow the creating of perspective </a:t>
                </a:r>
                <a:r>
                  <a:rPr lang="en-US" sz="1800" dirty="0" smtClean="0"/>
                  <a:t>distortion.</a:t>
                </a:r>
              </a:p>
              <a:p>
                <a:pPr lvl="1"/>
                <a:r>
                  <a:rPr lang="en-US" sz="1800" dirty="0"/>
                  <a:t>Perspective transformations preserve straight lines (i.e., they remain straight after the trans- formation).</a:t>
                </a:r>
                <a:endParaRPr lang="en-US" sz="1800" dirty="0" smtClean="0"/>
              </a:p>
              <a:p>
                <a:pPr lvl="1"/>
                <a:r>
                  <a:rPr lang="vi-VN" sz="1800" dirty="0" smtClean="0"/>
                  <a:t>Genaral equation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vi-VN" sz="180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1800" i="1" dirty="0" smtClean="0">
                            <a:latin typeface="Cambria Math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000" b="0" i="0" dirty="0" smtClean="0">
                    <a:latin typeface="+mj-lt"/>
                  </a:rPr>
                  <a:t>′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vi-VN" sz="20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b="0" i="1" smtClean="0">
                            <a:latin typeface="Cambria Math" charset="0"/>
                          </a:rPr>
                          <m:t>H</m:t>
                        </m:r>
                      </m:e>
                    </m:acc>
                    <m:acc>
                      <m:accPr>
                        <m:chr m:val="̃"/>
                        <m:ctrlPr>
                          <a:rPr lang="vi-VN" sz="20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b="0" i="1" smtClean="0">
                            <a:latin typeface="Cambria Math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000" dirty="0" smtClean="0"/>
                  <a:t> where H is an arbitrary 3 x 3 matrix</a:t>
                </a:r>
              </a:p>
              <a:p>
                <a:pPr lvl="1"/>
                <a:endParaRPr lang="vi-VN" sz="1600" dirty="0" smtClean="0"/>
              </a:p>
              <a:p>
                <a:pPr marL="457200" lvl="1" indent="0">
                  <a:buFont typeface="Arial" charset="0"/>
                  <a:buNone/>
                </a:pPr>
                <a:r>
                  <a:rPr lang="en-US" sz="1600" i="1" dirty="0" smtClean="0"/>
                  <a:t/>
                </a:r>
                <a:br>
                  <a:rPr lang="en-US" sz="1600" i="1" dirty="0" smtClean="0"/>
                </a:br>
                <a:endParaRPr lang="en-US" sz="16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1553122"/>
                <a:ext cx="8763000" cy="2333078"/>
              </a:xfrm>
              <a:prstGeom prst="rect">
                <a:avLst/>
              </a:prstGeom>
              <a:blipFill rotWithShape="0">
                <a:blip r:embed="rId3"/>
                <a:stretch>
                  <a:fillRect l="-278" t="-1305" b="-30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267200"/>
            <a:ext cx="3478924" cy="196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93476"/>
            <a:ext cx="2679700" cy="683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90" y="5366199"/>
            <a:ext cx="2565400" cy="6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2</a:t>
            </a:r>
            <a:r>
              <a:rPr lang="vi-VN" sz="4000" dirty="0" smtClean="0"/>
              <a:t>D </a:t>
            </a:r>
            <a:r>
              <a:rPr lang="en-US" sz="4000" dirty="0" smtClean="0"/>
              <a:t>Transformations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16</a:t>
            </a:fld>
            <a:r>
              <a:rPr lang="en-US"/>
              <a:t>/11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7" y="1734189"/>
            <a:ext cx="7772400" cy="44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/>
              <a:t>3</a:t>
            </a:r>
            <a:r>
              <a:rPr lang="vi-VN" sz="4000" dirty="0" smtClean="0"/>
              <a:t>D </a:t>
            </a:r>
            <a:r>
              <a:rPr lang="en-US" sz="4000" dirty="0" smtClean="0"/>
              <a:t>Transformations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17</a:t>
            </a:fld>
            <a:r>
              <a:rPr lang="en-US"/>
              <a:t>/11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190500" y="1553122"/>
            <a:ext cx="8763000" cy="23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 smtClean="0"/>
              <a:t>What are different to 2D transformations?</a:t>
            </a:r>
            <a:r>
              <a:rPr lang="vi-VN" sz="2000" dirty="0" smtClean="0">
                <a:sym typeface="Wingdings"/>
              </a:rPr>
              <a:t></a:t>
            </a:r>
            <a:r>
              <a:rPr lang="en-US" sz="2000" dirty="0" smtClean="0"/>
              <a:t>  </a:t>
            </a:r>
            <a:r>
              <a:rPr lang="vi-VN" sz="2000" dirty="0" smtClean="0"/>
              <a:t>write your answer !</a:t>
            </a:r>
            <a:endParaRPr lang="en-US" sz="2000" dirty="0" smtClean="0"/>
          </a:p>
          <a:p>
            <a:pPr marL="457200" lvl="1" indent="0">
              <a:buNone/>
            </a:pPr>
            <a:endParaRPr lang="vi-VN" sz="1600" dirty="0" smtClean="0"/>
          </a:p>
          <a:p>
            <a:pPr marL="457200" lvl="1" indent="0">
              <a:buFont typeface="Arial" charset="0"/>
              <a:buNone/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en-US" sz="1600" dirty="0" smtClean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457200" lvl="1" indent="0">
              <a:buFont typeface="Arial" charset="0"/>
              <a:buNone/>
            </a:pPr>
            <a:endParaRPr lang="en-US" sz="2000" dirty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5877"/>
            <a:ext cx="8077200" cy="439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3</a:t>
            </a:r>
            <a:r>
              <a:rPr lang="vi-VN" sz="4000" dirty="0" smtClean="0"/>
              <a:t>D to </a:t>
            </a:r>
            <a:r>
              <a:rPr lang="en-US" sz="4000" dirty="0" smtClean="0"/>
              <a:t>2</a:t>
            </a:r>
            <a:r>
              <a:rPr lang="vi-VN" sz="4000" dirty="0" smtClean="0"/>
              <a:t>D projections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18</a:t>
            </a:fld>
            <a:r>
              <a:rPr lang="en-US"/>
              <a:t>/11</a:t>
            </a:r>
            <a:endParaRPr lang="en-US" dirty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190500" y="1553122"/>
            <a:ext cx="8763000" cy="53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800" dirty="0" smtClean="0"/>
              <a:t>What is projections ?</a:t>
            </a:r>
          </a:p>
          <a:p>
            <a:r>
              <a:rPr lang="vi-VN" sz="1800" dirty="0" smtClean="0"/>
              <a:t>H</a:t>
            </a:r>
            <a:r>
              <a:rPr lang="en-US" sz="1800" dirty="0" err="1" smtClean="0"/>
              <a:t>ow</a:t>
            </a:r>
            <a:r>
              <a:rPr lang="en-US" sz="1800" dirty="0" smtClean="0"/>
              <a:t> </a:t>
            </a:r>
            <a:r>
              <a:rPr lang="en-US" sz="1800" dirty="0"/>
              <a:t>3D primitives are projected onto the image </a:t>
            </a:r>
            <a:r>
              <a:rPr lang="en-US" sz="1800" dirty="0" smtClean="0"/>
              <a:t>3</a:t>
            </a:r>
            <a:r>
              <a:rPr lang="vi-VN" sz="1800" dirty="0" smtClean="0"/>
              <a:t>D </a:t>
            </a:r>
            <a:r>
              <a:rPr lang="en-US" sz="1800" dirty="0" smtClean="0"/>
              <a:t>plane?</a:t>
            </a:r>
          </a:p>
          <a:p>
            <a:pPr lvl="1"/>
            <a:r>
              <a:rPr lang="vi-VN" sz="1800" dirty="0" smtClean="0"/>
              <a:t>L</a:t>
            </a:r>
            <a:r>
              <a:rPr lang="en-US" sz="1800" dirty="0" err="1" smtClean="0"/>
              <a:t>inear</a:t>
            </a:r>
            <a:r>
              <a:rPr lang="en-US" sz="1800" dirty="0" smtClean="0"/>
              <a:t> </a:t>
            </a:r>
            <a:r>
              <a:rPr lang="en-US" sz="1800" dirty="0"/>
              <a:t>3D to 2D projection matrix.</a:t>
            </a:r>
            <a:endParaRPr lang="en-US" sz="1800" dirty="0" smtClean="0"/>
          </a:p>
          <a:p>
            <a:pPr lvl="1"/>
            <a:r>
              <a:rPr lang="vi-VN" sz="1800" dirty="0" smtClean="0"/>
              <a:t>O</a:t>
            </a:r>
            <a:r>
              <a:rPr lang="en-US" sz="1800" dirty="0" err="1" smtClean="0"/>
              <a:t>rthography</a:t>
            </a:r>
            <a:r>
              <a:rPr lang="en-US" sz="1800" dirty="0" smtClean="0"/>
              <a:t>, </a:t>
            </a:r>
            <a:r>
              <a:rPr lang="en-US" sz="1800" dirty="0"/>
              <a:t>which requires no division to get the final (inhomogeneous) result.</a:t>
            </a:r>
            <a:endParaRPr lang="en-US" sz="1800" dirty="0" smtClean="0"/>
          </a:p>
          <a:p>
            <a:pPr lvl="1"/>
            <a:r>
              <a:rPr lang="vi-VN" sz="1800" dirty="0" smtClean="0"/>
              <a:t>P</a:t>
            </a:r>
            <a:r>
              <a:rPr lang="en-US" sz="1800" dirty="0" err="1" smtClean="0"/>
              <a:t>erspective</a:t>
            </a:r>
            <a:r>
              <a:rPr lang="en-US" sz="1800" dirty="0" smtClean="0"/>
              <a:t> </a:t>
            </a:r>
            <a:r>
              <a:rPr lang="en-US" sz="1800" dirty="0"/>
              <a:t>since this more accurately models the behavior of real cameras</a:t>
            </a:r>
            <a:endParaRPr lang="vi-VN" sz="2000" dirty="0" smtClean="0"/>
          </a:p>
          <a:p>
            <a:r>
              <a:rPr lang="en-US" sz="2000" dirty="0"/>
              <a:t>Commonly used projection models </a:t>
            </a:r>
          </a:p>
          <a:p>
            <a:pPr lvl="1"/>
            <a:r>
              <a:rPr lang="vi-VN" sz="1600" dirty="0" smtClean="0"/>
              <a:t>O</a:t>
            </a:r>
            <a:r>
              <a:rPr lang="en-US" sz="1600" dirty="0" err="1" smtClean="0"/>
              <a:t>rthography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vi-VN" sz="1600" dirty="0" smtClean="0"/>
              <a:t>S</a:t>
            </a:r>
            <a:r>
              <a:rPr lang="en-US" sz="1600" dirty="0" err="1" smtClean="0"/>
              <a:t>caled</a:t>
            </a:r>
            <a:r>
              <a:rPr lang="en-US" sz="1600" dirty="0" smtClean="0"/>
              <a:t> </a:t>
            </a:r>
            <a:r>
              <a:rPr lang="en-US" sz="1600" dirty="0"/>
              <a:t>orthography </a:t>
            </a:r>
          </a:p>
          <a:p>
            <a:pPr lvl="1"/>
            <a:r>
              <a:rPr lang="vi-VN" sz="1600" dirty="0" smtClean="0"/>
              <a:t>P</a:t>
            </a:r>
            <a:r>
              <a:rPr lang="en-US" sz="1600" dirty="0" err="1" smtClean="0"/>
              <a:t>ara</a:t>
            </a:r>
            <a:r>
              <a:rPr lang="en-US" sz="1600" dirty="0" smtClean="0"/>
              <a:t>-perspective </a:t>
            </a:r>
            <a:endParaRPr lang="en-US" sz="1600" dirty="0"/>
          </a:p>
          <a:p>
            <a:pPr lvl="1"/>
            <a:r>
              <a:rPr lang="vi-VN" sz="1600" dirty="0" smtClean="0"/>
              <a:t>P</a:t>
            </a:r>
            <a:r>
              <a:rPr lang="en-US" sz="1600" dirty="0" err="1" smtClean="0"/>
              <a:t>erspective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vi-VN" sz="1600" dirty="0" smtClean="0"/>
              <a:t>O</a:t>
            </a:r>
            <a:r>
              <a:rPr lang="en-US" sz="1600" dirty="0" err="1" smtClean="0"/>
              <a:t>bject</a:t>
            </a:r>
            <a:r>
              <a:rPr lang="en-US" sz="1600" dirty="0" smtClean="0"/>
              <a:t>-centered </a:t>
            </a:r>
            <a:endParaRPr lang="en-US" sz="1600" dirty="0"/>
          </a:p>
          <a:p>
            <a:pPr lvl="1"/>
            <a:endParaRPr lang="vi-VN" sz="1600" dirty="0" smtClean="0"/>
          </a:p>
          <a:p>
            <a:pPr marL="457200" lvl="1" indent="0">
              <a:buFont typeface="Arial" charset="0"/>
              <a:buNone/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en-US" sz="1600" dirty="0" smtClean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457200" lvl="1" indent="0">
              <a:buFont typeface="Arial" charset="0"/>
              <a:buNone/>
            </a:pPr>
            <a:endParaRPr lang="en-US" sz="2000" dirty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3</a:t>
            </a:r>
            <a:r>
              <a:rPr lang="vi-VN" sz="4000" dirty="0" smtClean="0"/>
              <a:t>D to </a:t>
            </a:r>
            <a:r>
              <a:rPr lang="en-US" sz="4000" dirty="0" smtClean="0"/>
              <a:t>2</a:t>
            </a:r>
            <a:r>
              <a:rPr lang="vi-VN" sz="4000" dirty="0" smtClean="0"/>
              <a:t>D projections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19</a:t>
            </a:fld>
            <a:r>
              <a:rPr lang="en-US"/>
              <a:t>/11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/>
              </p:cNvSpPr>
              <p:nvPr/>
            </p:nvSpPr>
            <p:spPr bwMode="auto">
              <a:xfrm>
                <a:off x="76200" y="1553122"/>
                <a:ext cx="8877300" cy="5304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>
                      <a:lumMod val="60000"/>
                      <a:lumOff val="40000"/>
                    </a:schemeClr>
                  </a:buClr>
                  <a:buSzPct val="80000"/>
                  <a:buFont typeface="Wingdings" pitchFamily="2" charset="2"/>
                  <a:buChar char="l"/>
                  <a:defRPr sz="3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Orthography</a:t>
                </a:r>
                <a:endParaRPr lang="en-US" sz="2000" dirty="0"/>
              </a:p>
              <a:p>
                <a:pPr lvl="1"/>
                <a:r>
                  <a:rPr lang="en-US" sz="1600" dirty="0"/>
                  <a:t>D</a:t>
                </a:r>
                <a:r>
                  <a:rPr lang="en-US" sz="1600" dirty="0" smtClean="0"/>
                  <a:t>rops </a:t>
                </a:r>
                <a:r>
                  <a:rPr lang="en-US" sz="1600" dirty="0"/>
                  <a:t>the z component of the three-dimensional </a:t>
                </a:r>
                <a:r>
                  <a:rPr lang="en-US" sz="1600" dirty="0" smtClean="0"/>
                  <a:t>coordinate </a:t>
                </a:r>
                <a:r>
                  <a:rPr lang="en-US" sz="1600" dirty="0"/>
                  <a:t>p to obtain the 2D point </a:t>
                </a:r>
                <a:r>
                  <a:rPr lang="en-US" sz="1600" dirty="0" smtClean="0"/>
                  <a:t>x</a:t>
                </a:r>
              </a:p>
              <a:p>
                <a:pPr lvl="1"/>
                <a:r>
                  <a:rPr lang="en-US" sz="1600" dirty="0" smtClean="0"/>
                  <a:t>E</a:t>
                </a:r>
                <a:r>
                  <a:rPr lang="vi-VN" sz="1600" dirty="0" smtClean="0"/>
                  <a:t>quation : </a:t>
                </a:r>
                <a14:m>
                  <m:oMath xmlns:m="http://schemas.openxmlformats.org/officeDocument/2006/math">
                    <m:r>
                      <a:rPr lang="vi-VN" sz="1600" b="0" i="1" smtClean="0">
                        <a:latin typeface="Cambria Math" charset="0"/>
                      </a:rPr>
                      <m:t>𝑥</m:t>
                    </m:r>
                    <m:r>
                      <a:rPr lang="vi-VN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16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|0</m:t>
                        </m:r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sz="1600" dirty="0" smtClean="0"/>
                  <a:t> where p denote 3D point and x denote 2D point</a:t>
                </a:r>
              </a:p>
              <a:p>
                <a:pPr lvl="1"/>
                <a:r>
                  <a:rPr lang="en-US" sz="1600" dirty="0" smtClean="0"/>
                  <a:t>In homogeneous coordinates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200" dirty="0"/>
              </a:p>
              <a:p>
                <a:pPr lvl="1"/>
                <a:endParaRPr lang="vi-VN" sz="1600" dirty="0" smtClean="0"/>
              </a:p>
              <a:p>
                <a:pPr marL="457200" lvl="1" indent="0">
                  <a:buFont typeface="Arial" charset="0"/>
                  <a:buNone/>
                </a:pPr>
                <a:r>
                  <a:rPr lang="en-US" sz="1600" i="1" dirty="0" smtClean="0"/>
                  <a:t/>
                </a:r>
                <a:br>
                  <a:rPr lang="en-US" sz="1600" i="1" dirty="0" smtClean="0"/>
                </a:br>
                <a:endParaRPr lang="en-US" sz="16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457200" lvl="1" indent="0">
                  <a:buFont typeface="Arial" charset="0"/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53122"/>
                <a:ext cx="8877300" cy="5304878"/>
              </a:xfrm>
              <a:prstGeom prst="rect">
                <a:avLst/>
              </a:prstGeom>
              <a:blipFill rotWithShape="0">
                <a:blip r:embed="rId3"/>
                <a:stretch>
                  <a:fillRect l="-275" t="-5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90800"/>
            <a:ext cx="2374900" cy="1155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8" y="3716300"/>
            <a:ext cx="4857750" cy="26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the </a:t>
            </a:r>
            <a:r>
              <a:rPr lang="en-US" dirty="0"/>
              <a:t>basic geometric </a:t>
            </a:r>
            <a:r>
              <a:rPr lang="en-US" dirty="0" smtClean="0"/>
              <a:t>primitive: points</a:t>
            </a:r>
            <a:r>
              <a:rPr lang="en-US" dirty="0"/>
              <a:t>, lines, and planes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vi-VN" dirty="0" smtClean="0"/>
              <a:t>D, 3D geometric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geometric transformations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L</a:t>
            </a:r>
            <a:r>
              <a:rPr lang="vi-VN" dirty="0" smtClean="0"/>
              <a:t>ens distortions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320A9-DDA7-E444-ADBA-97979ABEC3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3</a:t>
            </a:r>
            <a:r>
              <a:rPr lang="vi-VN" sz="4000" dirty="0" smtClean="0"/>
              <a:t>D to </a:t>
            </a:r>
            <a:r>
              <a:rPr lang="en-US" sz="4000" dirty="0" smtClean="0"/>
              <a:t>2</a:t>
            </a:r>
            <a:r>
              <a:rPr lang="vi-VN" sz="4000" dirty="0" smtClean="0"/>
              <a:t>D projections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20</a:t>
            </a:fld>
            <a:r>
              <a:rPr lang="en-US"/>
              <a:t>/11</a:t>
            </a:r>
            <a:endParaRPr lang="en-US" dirty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76200" y="1553122"/>
            <a:ext cx="8877300" cy="53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Perspective </a:t>
            </a:r>
          </a:p>
          <a:p>
            <a:pPr lvl="1"/>
            <a:r>
              <a:rPr lang="en-US" sz="1600" dirty="0" smtClean="0"/>
              <a:t>When </a:t>
            </a:r>
            <a:r>
              <a:rPr lang="en-US" sz="1600" dirty="0"/>
              <a:t>we view scenes in everyday life far away items appear small relative to nearer items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A side effect of perspective projection is that parallel lines appear to converge on a vanishing point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200" dirty="0"/>
          </a:p>
          <a:p>
            <a:pPr lvl="1"/>
            <a:endParaRPr lang="vi-VN" sz="1600" dirty="0" smtClean="0"/>
          </a:p>
          <a:p>
            <a:pPr marL="457200" lvl="1" indent="0">
              <a:buFont typeface="Arial" charset="0"/>
              <a:buNone/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en-US" sz="1600" dirty="0" smtClean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457200" lvl="1" indent="0">
              <a:buFont typeface="Arial" charset="0"/>
              <a:buNone/>
            </a:pPr>
            <a:endParaRPr lang="en-US" sz="2000" dirty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24836"/>
            <a:ext cx="4038600" cy="3131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901593"/>
            <a:ext cx="1900238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323254"/>
            <a:ext cx="1938971" cy="895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7293" y="353226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</a:t>
            </a:r>
            <a:r>
              <a:rPr lang="en-US" smtClean="0"/>
              <a:t>nhomogeneous </a:t>
            </a:r>
            <a:r>
              <a:rPr lang="en-US"/>
              <a:t>coordinates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93" y="481074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omogeneous </a:t>
            </a:r>
            <a:r>
              <a:rPr lang="en-US" dirty="0"/>
              <a:t>coordinates </a:t>
            </a:r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/>
              <a:t>Lens distortions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21</a:t>
            </a:fld>
            <a:r>
              <a:rPr lang="en-US"/>
              <a:t>/11</a:t>
            </a:r>
            <a:endParaRPr lang="en-US" dirty="0"/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190500" y="1553122"/>
            <a:ext cx="8763000" cy="53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800" dirty="0" smtClean="0"/>
              <a:t>C</a:t>
            </a:r>
            <a:r>
              <a:rPr lang="en-US" sz="1800" dirty="0" err="1" smtClean="0"/>
              <a:t>ameras</a:t>
            </a:r>
            <a:r>
              <a:rPr lang="en-US" sz="1800" dirty="0" smtClean="0"/>
              <a:t> </a:t>
            </a:r>
            <a:r>
              <a:rPr lang="en-US" sz="1800" dirty="0"/>
              <a:t>obey a </a:t>
            </a:r>
            <a:r>
              <a:rPr lang="en-US" sz="1800" i="1" dirty="0"/>
              <a:t>linear </a:t>
            </a:r>
            <a:r>
              <a:rPr lang="en-US" sz="1800" dirty="0"/>
              <a:t>projection model where straight lines in the world result in straight lines in the </a:t>
            </a:r>
            <a:r>
              <a:rPr lang="en-US" sz="1800" dirty="0" smtClean="0"/>
              <a:t>image</a:t>
            </a:r>
            <a:r>
              <a:rPr lang="en-US" sz="1800" dirty="0"/>
              <a:t>. Is it true in all cases</a:t>
            </a:r>
            <a:r>
              <a:rPr lang="en-US" sz="1800" dirty="0" smtClean="0"/>
              <a:t>?</a:t>
            </a:r>
            <a:r>
              <a:rPr lang="en-US" sz="1800" dirty="0" smtClean="0">
                <a:sym typeface="Wingdings"/>
              </a:rPr>
              <a:t> </a:t>
            </a:r>
            <a:r>
              <a:rPr lang="vi-VN" sz="1800" b="1" dirty="0" smtClean="0">
                <a:sym typeface="Wingdings"/>
              </a:rPr>
              <a:t>No</a:t>
            </a:r>
            <a:endParaRPr lang="en-US" sz="1800" b="1" dirty="0"/>
          </a:p>
          <a:p>
            <a:r>
              <a:rPr lang="en-US" sz="1800" dirty="0" smtClean="0"/>
              <a:t>Many </a:t>
            </a:r>
            <a:r>
              <a:rPr lang="en-US" sz="1800" dirty="0"/>
              <a:t>wide-angle lenses have distortion --&gt; visible curvature in the projection of straight lines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Distortion occurs when the linear magnification is a function of the off-axis distance.</a:t>
            </a:r>
          </a:p>
          <a:p>
            <a:pPr marL="457200" lvl="1" indent="0">
              <a:buNone/>
            </a:pPr>
            <a:endParaRPr lang="vi-VN" sz="1600" dirty="0" smtClean="0"/>
          </a:p>
          <a:p>
            <a:pPr marL="457200" lvl="1" indent="0">
              <a:buFont typeface="Arial" charset="0"/>
              <a:buNone/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en-US" sz="1600" dirty="0" smtClean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457200" lvl="1" indent="0">
              <a:buFont typeface="Arial" charset="0"/>
              <a:buNone/>
            </a:pPr>
            <a:endParaRPr lang="en-US" sz="2000" dirty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457200" lvl="1" indent="0">
              <a:buFont typeface="Arial" charset="0"/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198812"/>
            <a:ext cx="7581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Study the basic geometric primitive: points, lines, and planes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2</a:t>
            </a:r>
            <a:r>
              <a:rPr lang="vi-VN" dirty="0"/>
              <a:t>D, 3D geometric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geometric transformations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L</a:t>
            </a:r>
            <a:r>
              <a:rPr lang="vi-VN" dirty="0"/>
              <a:t>ens </a:t>
            </a:r>
            <a:r>
              <a:rPr lang="vi-VN" dirty="0" smtClean="0"/>
              <a:t>distortions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22</a:t>
            </a:fld>
            <a:r>
              <a:rPr lang="en-US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639762"/>
          </a:xfrm>
        </p:spPr>
        <p:txBody>
          <a:bodyPr/>
          <a:lstStyle/>
          <a:p>
            <a:r>
              <a:rPr lang="vi-VN" sz="4000" dirty="0" smtClean="0">
                <a:latin typeface="Arial" charset="0"/>
                <a:cs typeface="Arial" charset="0"/>
              </a:rPr>
              <a:t>What </a:t>
            </a:r>
            <a:r>
              <a:rPr lang="en-US" sz="4000" dirty="0" smtClean="0"/>
              <a:t>is </a:t>
            </a:r>
            <a:r>
              <a:rPr lang="en-US" sz="4000" dirty="0"/>
              <a:t>a geometric </a:t>
            </a:r>
            <a:r>
              <a:rPr lang="en-US" sz="4000" dirty="0" smtClean="0"/>
              <a:t>primitive?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592262"/>
            <a:ext cx="8229600" cy="3132138"/>
          </a:xfrm>
        </p:spPr>
        <p:txBody>
          <a:bodyPr/>
          <a:lstStyle/>
          <a:p>
            <a:r>
              <a:rPr lang="en-US" dirty="0"/>
              <a:t>Geometric primitives are the basic shapes we all know and </a:t>
            </a:r>
            <a:r>
              <a:rPr lang="en-US" dirty="0" smtClean="0"/>
              <a:t>recognize</a:t>
            </a:r>
          </a:p>
          <a:p>
            <a:pPr lvl="1"/>
            <a:r>
              <a:rPr lang="en-US" dirty="0" smtClean="0"/>
              <a:t>Cubes</a:t>
            </a:r>
            <a:r>
              <a:rPr lang="en-US" dirty="0"/>
              <a:t>, spheres, cylinders, and cones,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work just like the blocks in a typical preschool building </a:t>
            </a:r>
            <a:r>
              <a:rPr lang="en-US" dirty="0" smtClean="0"/>
              <a:t>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14801"/>
            <a:ext cx="7543800" cy="22047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3</a:t>
            </a:fld>
            <a:r>
              <a:rPr lang="en-US" smtClean="0"/>
              <a:t>/11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Geometric primitive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1752600"/>
                <a:ext cx="8763000" cy="4800600"/>
              </a:xfrm>
            </p:spPr>
            <p:txBody>
              <a:bodyPr/>
              <a:lstStyle/>
              <a:p>
                <a:r>
                  <a:rPr lang="en-US" sz="2800" dirty="0" smtClean="0"/>
                  <a:t>Homogeneous coordinates</a:t>
                </a:r>
                <a:r>
                  <a:rPr lang="en-US" sz="2800" dirty="0" smtClean="0">
                    <a:sym typeface="Wingdings"/>
                  </a:rPr>
                  <a:t> </a:t>
                </a:r>
                <a:r>
                  <a:rPr lang="en-US" sz="2800" dirty="0">
                    <a:sym typeface="Wingdings"/>
                  </a:rPr>
                  <a:t>way to approach the projective plane </a:t>
                </a:r>
                <a:r>
                  <a:rPr lang="en-US" sz="2800" dirty="0" smtClean="0">
                    <a:sym typeface="Wingdings"/>
                  </a:rPr>
                  <a:t>analytically</a:t>
                </a:r>
              </a:p>
              <a:p>
                <a:pPr lvl="1"/>
                <a:r>
                  <a:rPr lang="en-US" sz="2000" dirty="0" smtClean="0"/>
                  <a:t>Represent coordinates in 2 dimensions with 3 </a:t>
                </a:r>
                <a:r>
                  <a:rPr lang="mr-IN" sz="2000" dirty="0" smtClean="0"/>
                  <a:t>–</a:t>
                </a:r>
                <a:r>
                  <a:rPr lang="en-US" sz="2000" dirty="0" smtClean="0"/>
                  <a:t>vector</a:t>
                </a:r>
              </a:p>
              <a:p>
                <a:pPr lvl="1"/>
                <a:r>
                  <a:rPr lang="en-US" sz="2400" dirty="0" smtClean="0"/>
                  <a:t>Add a 3</a:t>
                </a:r>
                <a:r>
                  <a:rPr lang="en-US" sz="2400" baseline="30000" dirty="0" smtClean="0"/>
                  <a:t>rd</a:t>
                </a:r>
                <a:r>
                  <a:rPr lang="en-US" sz="2400" dirty="0" smtClean="0"/>
                  <a:t> coordinate to every 2D point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  <a:sym typeface="Wingdings"/>
                      </a:rPr>
                      <m:t> (</m:t>
                    </m:r>
                    <m:r>
                      <a:rPr lang="en-US" sz="2000" b="0" i="1" smtClean="0">
                        <a:latin typeface="Cambria Math" charset="0"/>
                        <a:sym typeface="Wingdings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sym typeface="Wingdings"/>
                      </a:rPr>
                      <m:t>/</m:t>
                    </m:r>
                    <m:r>
                      <a:rPr lang="en-US" sz="2000" b="0" i="1" smtClean="0">
                        <a:latin typeface="Cambria Math" charset="0"/>
                        <a:sym typeface="Wingdings"/>
                      </a:rPr>
                      <m:t>𝑤</m:t>
                    </m:r>
                    <m:r>
                      <a:rPr lang="en-US" sz="2000" b="0" i="1" smtClean="0">
                        <a:latin typeface="Cambria Math" charset="0"/>
                        <a:sym typeface="Wingdings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sym typeface="Wingdings"/>
                      </a:rPr>
                      <m:t>𝑦</m:t>
                    </m:r>
                    <m:r>
                      <a:rPr lang="en-US" sz="2000" b="0" i="1" smtClean="0">
                        <a:latin typeface="Cambria Math" charset="0"/>
                        <a:sym typeface="Wingdings"/>
                      </a:rPr>
                      <m:t>/</m:t>
                    </m:r>
                    <m:r>
                      <a:rPr lang="en-US" sz="2000" b="0" i="1" smtClean="0">
                        <a:latin typeface="Cambria Math" charset="0"/>
                        <a:sym typeface="Wingdings"/>
                      </a:rPr>
                      <m:t>𝑤</m:t>
                    </m:r>
                    <m:r>
                      <a:rPr lang="en-US" sz="2000" b="0" i="1" smtClean="0">
                        <a:latin typeface="Cambria Math" charset="0"/>
                        <a:sym typeface="Wingdings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w = 0</a:t>
                </a:r>
                <a:r>
                  <a:rPr lang="en-US" sz="2000" dirty="0" smtClean="0">
                    <a:sym typeface="Wingdings"/>
                  </a:rPr>
                  <a:t> point at infinity</a:t>
                </a:r>
              </a:p>
              <a:p>
                <a:pPr lvl="2"/>
                <a:r>
                  <a:rPr lang="en-US" sz="2000" dirty="0" smtClean="0">
                    <a:sym typeface="Wingdings"/>
                  </a:rPr>
                  <a:t>(0,0,0) is undefined</a:t>
                </a:r>
                <a:r>
                  <a:rPr lang="en-US" sz="20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600" i="1" dirty="0"/>
                  <a:t/>
                </a:r>
                <a:br>
                  <a:rPr lang="en-US" sz="1600" i="1" dirty="0"/>
                </a:br>
                <a:endParaRPr lang="en-US" sz="1600" dirty="0"/>
              </a:p>
              <a:p>
                <a:pPr lvl="1"/>
                <a:endParaRPr lang="en-US" sz="20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43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752600"/>
                <a:ext cx="8763000" cy="4800600"/>
              </a:xfrm>
              <a:blipFill rotWithShape="0">
                <a:blip r:embed="rId3"/>
                <a:stretch>
                  <a:fillRect l="-765" t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765550"/>
            <a:ext cx="3429000" cy="2590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4</a:t>
            </a:fld>
            <a:r>
              <a:rPr lang="en-US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Geometric primitive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1752600"/>
                <a:ext cx="8763000" cy="4800600"/>
              </a:xfrm>
            </p:spPr>
            <p:txBody>
              <a:bodyPr/>
              <a:lstStyle/>
              <a:p>
                <a:r>
                  <a:rPr lang="en-US" sz="2800" b="1" dirty="0" smtClean="0"/>
                  <a:t>2</a:t>
                </a:r>
                <a:r>
                  <a:rPr lang="vi-VN" sz="2800" b="1" dirty="0" smtClean="0"/>
                  <a:t>D Point</a:t>
                </a:r>
                <a:r>
                  <a:rPr lang="vi-VN" sz="2800" dirty="0" smtClean="0"/>
                  <a:t>: </a:t>
                </a:r>
                <a:r>
                  <a:rPr lang="en-US" sz="2800" dirty="0"/>
                  <a:t>two-dimensional primitive we can implement. It is infinitely small; it has x and y </a:t>
                </a:r>
                <a:r>
                  <a:rPr lang="en-US" sz="2800" dirty="0" smtClean="0"/>
                  <a:t>coordinates: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 charset="0"/>
                      </a:rPr>
                      <m:t>𝑥</m:t>
                    </m:r>
                    <m:r>
                      <a:rPr lang="vi-VN" sz="28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vi-VN" sz="2800" b="0" i="1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800" b="0" i="1" smtClean="0">
                            <a:latin typeface="Cambria Math" charset="0"/>
                          </a:rPr>
                          <m:t>y</m:t>
                        </m:r>
                      </m:e>
                    </m:d>
                    <m:r>
                      <a:rPr lang="vi-V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vi-V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ℛ</m:t>
                        </m:r>
                      </m:e>
                      <m:sup>
                        <m:r>
                          <a:rPr lang="vi-V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lvl="1"/>
                <a:r>
                  <a:rPr lang="vi-VN" sz="2400" dirty="0" smtClean="0"/>
                  <a:t>Homogeneous coordinates: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vi-VN" sz="24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vi-VN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vi-VN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vi-VN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vi-V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vi-V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l-GR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p>
                        <m:r>
                          <a:rPr lang="vi-V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lvl="1"/>
                <a:r>
                  <a:rPr lang="en-US" sz="2400" i="1" dirty="0" smtClean="0"/>
                  <a:t>The </a:t>
                </a:r>
                <a:r>
                  <a:rPr lang="en-US" sz="2400" i="1" dirty="0"/>
                  <a:t>2D projective </a:t>
                </a:r>
                <a:r>
                  <a:rPr lang="en-US" sz="2400" i="1" dirty="0" smtClean="0"/>
                  <a:t>space: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p>
                        <m:r>
                          <a:rPr lang="vi-V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−(0,0,0)</m:t>
                    </m:r>
                  </m:oMath>
                </a14:m>
                <a:r>
                  <a:rPr lang="en-US" sz="2400" i="1" dirty="0"/>
                  <a:t/>
                </a:r>
                <a:br>
                  <a:rPr lang="en-US" sz="2400" i="1" dirty="0"/>
                </a:br>
                <a:endParaRPr lang="en-US" sz="2400" dirty="0"/>
              </a:p>
              <a:p>
                <a:pPr lvl="1"/>
                <a:endParaRPr lang="en-US" sz="20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43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752600"/>
                <a:ext cx="8763000" cy="4800600"/>
              </a:xfrm>
              <a:blipFill rotWithShape="0">
                <a:blip r:embed="rId3"/>
                <a:stretch>
                  <a:fillRect l="-765" t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6019800" cy="2578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5</a:t>
            </a:fld>
            <a:r>
              <a:rPr lang="en-US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Geometric primitive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1752600"/>
                <a:ext cx="8763000" cy="4800600"/>
              </a:xfrm>
            </p:spPr>
            <p:txBody>
              <a:bodyPr/>
              <a:lstStyle/>
              <a:p>
                <a:r>
                  <a:rPr lang="en-US" sz="2800" b="1" dirty="0" smtClean="0"/>
                  <a:t>2</a:t>
                </a:r>
                <a:r>
                  <a:rPr lang="vi-VN" sz="2800" b="1" dirty="0" smtClean="0"/>
                  <a:t>D Lines: </a:t>
                </a:r>
                <a:r>
                  <a:rPr lang="en-US" sz="2800" dirty="0"/>
                  <a:t>A line is a straight one-dimensional figure having no thickness and extending infinitely in both directions</a:t>
                </a:r>
                <a:endParaRPr lang="en-US" sz="2800" dirty="0" smtClean="0"/>
              </a:p>
              <a:p>
                <a:pPr lvl="1"/>
                <a:r>
                  <a:rPr lang="vi-VN" sz="2400" dirty="0" smtClean="0"/>
                  <a:t>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charset="0"/>
                      </a:rPr>
                      <m:t>a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</a:rPr>
                      <m:t>𝑏𝑦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</a:rPr>
                      <m:t>𝑐</m:t>
                    </m:r>
                    <m:r>
                      <a:rPr lang="en-US" sz="2000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1600" i="1" dirty="0"/>
                  <a:t/>
                </a:r>
                <a:br>
                  <a:rPr lang="en-US" sz="1600" i="1" dirty="0"/>
                </a:br>
                <a:endParaRPr lang="en-US" sz="1600" dirty="0"/>
              </a:p>
              <a:p>
                <a:pPr lvl="1"/>
                <a:endParaRPr lang="en-US" sz="20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43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752600"/>
                <a:ext cx="8763000" cy="4800600"/>
              </a:xfrm>
              <a:blipFill rotWithShape="0">
                <a:blip r:embed="rId3"/>
                <a:stretch>
                  <a:fillRect l="-765" t="-1398" r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9002"/>
            <a:ext cx="7696200" cy="28299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6</a:t>
            </a:fld>
            <a:r>
              <a:rPr lang="en-US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Geometric primitive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0500" y="1553122"/>
                <a:ext cx="8763000" cy="4800600"/>
              </a:xfrm>
            </p:spPr>
            <p:txBody>
              <a:bodyPr/>
              <a:lstStyle/>
              <a:p>
                <a:r>
                  <a:rPr lang="en-US" sz="2800" b="1" dirty="0" smtClean="0"/>
                  <a:t>3D point</a:t>
                </a:r>
                <a:r>
                  <a:rPr lang="vi-VN" sz="2800" b="1" dirty="0" smtClean="0"/>
                  <a:t>: </a:t>
                </a:r>
                <a:r>
                  <a:rPr lang="en-US" sz="2800" dirty="0"/>
                  <a:t>basis consisting of three mutually perpendicular </a:t>
                </a:r>
                <a:r>
                  <a:rPr lang="en-US" sz="2800" dirty="0" smtClean="0"/>
                  <a:t>vectors. </a:t>
                </a:r>
                <a:r>
                  <a:rPr lang="en-US" sz="2800" dirty="0"/>
                  <a:t>These vectors define the three coordinate axes: the x−, y−, and z−axis</a:t>
                </a:r>
                <a:endParaRPr lang="en-US" sz="2800" dirty="0" smtClean="0"/>
              </a:p>
              <a:p>
                <a:pPr lvl="1"/>
                <a:r>
                  <a:rPr lang="vi-VN" sz="2400" dirty="0" smtClean="0"/>
                  <a:t>Denoted: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charset="0"/>
                      </a:rPr>
                      <m:t>A</m:t>
                    </m:r>
                    <m:d>
                      <m:d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charset="0"/>
                          </a:rPr>
                          <m:t>x</m:t>
                        </m:r>
                        <m:r>
                          <a:rPr lang="en-US" sz="2000" b="0" i="0" dirty="0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charset="0"/>
                          </a:rPr>
                          <m:t>y</m:t>
                        </m:r>
                        <m:r>
                          <a:rPr lang="en-US" sz="2000" b="0" i="0" dirty="0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charset="0"/>
                          </a:rPr>
                          <m:t>z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Distance between two points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charset="0"/>
                      </a:rPr>
                      <m:t>A</m:t>
                    </m:r>
                    <m:d>
                      <m:d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charset="0"/>
                          </a:rPr>
                          <m:t>x</m:t>
                        </m:r>
                        <m:r>
                          <a:rPr lang="en-US" sz="2000" b="0" i="0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2000" dirty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charset="0"/>
                          </a:rPr>
                          <m:t>y</m:t>
                        </m:r>
                        <m:r>
                          <a:rPr lang="en-US" sz="2000" b="0" i="0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2000" dirty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charset="0"/>
                          </a:rPr>
                          <m:t>z</m:t>
                        </m:r>
                        <m:r>
                          <a:rPr lang="en-US" sz="2000" b="0" i="0" dirty="0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charset="0"/>
                      </a:rPr>
                      <m:t>B</m:t>
                    </m:r>
                    <m:d>
                      <m:d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charset="0"/>
                          </a:rPr>
                          <m:t>x</m:t>
                        </m:r>
                        <m:r>
                          <a:rPr lang="en-US" sz="2000" b="0" i="0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dirty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charset="0"/>
                          </a:rPr>
                          <m:t>y</m:t>
                        </m:r>
                        <m:r>
                          <a:rPr lang="en-US" sz="2000" b="0" i="0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dirty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charset="0"/>
                          </a:rPr>
                          <m:t>z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 smtClean="0"/>
                  <a:t>: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r>
                      <a:rPr lang="en-US" sz="2000" b="0" i="1" smtClean="0">
                        <a:latin typeface="Cambria Math" charset="0"/>
                      </a:rPr>
                      <m:t>=| </m:t>
                    </m:r>
                    <m:r>
                      <a:rPr lang="en-US" sz="2000" b="0" i="1" smtClean="0">
                        <a:latin typeface="Cambria Math" charset="0"/>
                      </a:rPr>
                      <m:t>𝐴𝐵</m:t>
                    </m:r>
                    <m:r>
                      <a:rPr lang="en-US" sz="2000" b="0" i="1" smtClean="0">
                        <a:latin typeface="Cambria Math" charset="0"/>
                      </a:rPr>
                      <m:t> |=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mr-IN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mr-IN" sz="20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mr-IN" sz="200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mr-IN" sz="20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mr-IN" sz="20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mr-IN" sz="20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mr-IN" sz="20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e>
                      <m:sup/>
                    </m:sSup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mr-IN" sz="2000" dirty="0"/>
                  <a:t/>
                </a:r>
                <a:br>
                  <a:rPr lang="mr-IN" sz="2000" dirty="0"/>
                </a:br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1600" i="1" dirty="0"/>
                  <a:t/>
                </a:r>
                <a:br>
                  <a:rPr lang="en-US" sz="1600" i="1" dirty="0"/>
                </a:br>
                <a:endParaRPr lang="en-US" sz="1600" dirty="0"/>
              </a:p>
              <a:p>
                <a:pPr lvl="1"/>
                <a:endParaRPr lang="en-US" sz="20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43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553122"/>
                <a:ext cx="8763000" cy="4800600"/>
              </a:xfrm>
              <a:blipFill rotWithShape="0">
                <a:blip r:embed="rId3"/>
                <a:stretch>
                  <a:fillRect l="-765" t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/22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12" y="4572000"/>
            <a:ext cx="5257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 smtClean="0"/>
              <a:t>Geometric primitive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0500" y="1553122"/>
                <a:ext cx="8763000" cy="4800600"/>
              </a:xfrm>
            </p:spPr>
            <p:txBody>
              <a:bodyPr/>
              <a:lstStyle/>
              <a:p>
                <a:r>
                  <a:rPr lang="en-US" sz="2800" b="1" dirty="0" smtClean="0"/>
                  <a:t>3D planes</a:t>
                </a:r>
                <a:r>
                  <a:rPr lang="vi-VN" sz="2800" b="1" dirty="0" smtClean="0"/>
                  <a:t>:</a:t>
                </a:r>
              </a:p>
              <a:p>
                <a:pPr lvl="1"/>
                <a:r>
                  <a:rPr lang="en-US" sz="2400" dirty="0"/>
                  <a:t> </a:t>
                </a:r>
                <a:r>
                  <a:rPr lang="en-US" sz="2400" dirty="0" smtClean="0"/>
                  <a:t>A plane</a:t>
                </a:r>
                <a:r>
                  <a:rPr lang="en-US" sz="2400" dirty="0"/>
                  <a:t> is a flat, two-dimensional surface that extends infinitely </a:t>
                </a:r>
                <a:r>
                  <a:rPr lang="en-US" sz="2400" dirty="0" smtClean="0"/>
                  <a:t>far</a:t>
                </a:r>
              </a:p>
              <a:p>
                <a:pPr lvl="1"/>
                <a:r>
                  <a:rPr lang="en-US" sz="2400" dirty="0"/>
                  <a:t>A plane in 3D coordinate space is determined by a point and a vector that is perpendicular to the </a:t>
                </a:r>
                <a:r>
                  <a:rPr lang="en-US" sz="2400" dirty="0" smtClean="0"/>
                  <a:t>plane</a:t>
                </a:r>
              </a:p>
              <a:p>
                <a:pPr lvl="1"/>
                <a:r>
                  <a:rPr lang="en-US" sz="2000" dirty="0" smtClean="0"/>
                  <a:t>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>
                        <a:latin typeface="Cambria Math" charset="0"/>
                      </a:rPr>
                      <m:t>a</m:t>
                    </m:r>
                    <m:r>
                      <a:rPr lang="en-US" sz="2600" i="1">
                        <a:latin typeface="Cambria Math" charset="0"/>
                      </a:rPr>
                      <m:t>𝑥</m:t>
                    </m:r>
                    <m:r>
                      <a:rPr lang="en-US" sz="2600" i="1">
                        <a:latin typeface="Cambria Math" charset="0"/>
                      </a:rPr>
                      <m:t>+</m:t>
                    </m:r>
                    <m:r>
                      <a:rPr lang="en-US" sz="2600" i="1">
                        <a:latin typeface="Cambria Math" charset="0"/>
                      </a:rPr>
                      <m:t>𝑏𝑦</m:t>
                    </m:r>
                    <m:r>
                      <a:rPr lang="en-US" sz="2600" i="1">
                        <a:latin typeface="Cambria Math" charset="0"/>
                      </a:rPr>
                      <m:t>+</m:t>
                    </m:r>
                    <m:r>
                      <a:rPr lang="en-US" sz="2600" b="0" i="1" smtClean="0">
                        <a:latin typeface="Cambria Math" charset="0"/>
                      </a:rPr>
                      <m:t>𝑐𝑧</m:t>
                    </m:r>
                    <m:r>
                      <a:rPr lang="en-US" sz="2600" b="0" i="1" smtClean="0">
                        <a:latin typeface="Cambria Math" charset="0"/>
                      </a:rPr>
                      <m:t>+</m:t>
                    </m:r>
                    <m:r>
                      <a:rPr lang="en-US" sz="2600" b="0" i="1" smtClean="0">
                        <a:latin typeface="Cambria Math" charset="0"/>
                      </a:rPr>
                      <m:t>𝑑</m:t>
                    </m:r>
                    <m:r>
                      <a:rPr lang="en-US" sz="2600" i="1">
                        <a:latin typeface="Cambria Math" charset="0"/>
                      </a:rPr>
                      <m:t>=0</m:t>
                    </m:r>
                  </m:oMath>
                </a14:m>
                <a:endParaRPr lang="en-US" sz="2600" dirty="0"/>
              </a:p>
              <a:p>
                <a:pPr lvl="1"/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mr-IN" sz="2000" dirty="0"/>
                  <a:t/>
                </a:r>
                <a:br>
                  <a:rPr lang="mr-IN" sz="2000" dirty="0"/>
                </a:br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1600" i="1" dirty="0"/>
                  <a:t/>
                </a:r>
                <a:br>
                  <a:rPr lang="en-US" sz="1600" i="1" dirty="0"/>
                </a:br>
                <a:endParaRPr lang="en-US" sz="1600" dirty="0"/>
              </a:p>
              <a:p>
                <a:pPr lvl="1"/>
                <a:endParaRPr lang="en-US" sz="20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43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553122"/>
                <a:ext cx="8763000" cy="4800600"/>
              </a:xfrm>
              <a:blipFill rotWithShape="0">
                <a:blip r:embed="rId3"/>
                <a:stretch>
                  <a:fillRect l="-765" t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8</a:t>
            </a:fld>
            <a:r>
              <a:rPr lang="en-US"/>
              <a:t>/11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238406"/>
            <a:ext cx="3987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dirty="0"/>
              <a:t>T</a:t>
            </a:r>
            <a:r>
              <a:rPr lang="en-US" sz="4000" dirty="0" smtClean="0"/>
              <a:t>ransformations</a:t>
            </a:r>
            <a:endParaRPr 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90500" y="1553122"/>
            <a:ext cx="8763000" cy="4800600"/>
          </a:xfrm>
        </p:spPr>
        <p:txBody>
          <a:bodyPr/>
          <a:lstStyle/>
          <a:p>
            <a:r>
              <a:rPr lang="en-US" sz="2000" dirty="0"/>
              <a:t>Graph transformation is the process by which an existing graph, or graphed equation, is modified to produce a variation of the proceeding graph. </a:t>
            </a:r>
            <a:endParaRPr lang="en-US" sz="2000" dirty="0" smtClean="0"/>
          </a:p>
          <a:p>
            <a:r>
              <a:rPr lang="vi-VN" sz="2000" dirty="0" smtClean="0"/>
              <a:t>Image transformation is </a:t>
            </a: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function or operator that takes an image as its input and produces an image as its output. </a:t>
            </a:r>
            <a:endParaRPr lang="en-US" sz="2000" dirty="0" smtClean="0"/>
          </a:p>
          <a:p>
            <a:r>
              <a:rPr lang="en-US" sz="2000" dirty="0"/>
              <a:t>Geometric transformation it means changing the geometry of an image. A set of image transformations where the geometry of image is changed without altering its actual pixel values are commonly referred to as “Geometric” transformation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1600" i="1" dirty="0"/>
              <a:t/>
            </a:r>
            <a:br>
              <a:rPr lang="en-US" sz="1600" i="1" dirty="0"/>
            </a:br>
            <a:endParaRPr lang="en-US" sz="16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9</a:t>
            </a:fld>
            <a:r>
              <a:rPr lang="en-US"/>
              <a:t>/11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343400"/>
            <a:ext cx="4533900" cy="2288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373709"/>
                <a:ext cx="1676400" cy="65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vi-VN" b="1" i="1">
                              <a:latin typeface="Cambria Math" charset="0"/>
                            </a:rPr>
                            <m:t>𝑰</m:t>
                          </m:r>
                        </m:e>
                      </m:acc>
                      <m:r>
                        <a:rPr lang="vi-VN" b="1" i="1">
                          <a:latin typeface="Cambria Math" charset="0"/>
                        </a:rPr>
                        <m:t>=</m:t>
                      </m:r>
                      <m:r>
                        <a:rPr lang="vi-VN" b="1" i="1">
                          <a:latin typeface="Cambria Math" charset="0"/>
                        </a:rPr>
                        <m:t>𝑭</m:t>
                      </m:r>
                      <m:r>
                        <a:rPr lang="vi-VN" b="1" i="1">
                          <a:latin typeface="Cambria Math" charset="0"/>
                        </a:rPr>
                        <m:t>(</m:t>
                      </m:r>
                      <m:r>
                        <a:rPr lang="vi-VN" b="1" i="1">
                          <a:latin typeface="Cambria Math" charset="0"/>
                        </a:rPr>
                        <m:t>𝑰</m:t>
                      </m:r>
                      <m:r>
                        <a:rPr lang="vi-VN" b="1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73709"/>
                <a:ext cx="1676400" cy="654218"/>
              </a:xfrm>
              <a:prstGeom prst="rect">
                <a:avLst/>
              </a:prstGeom>
              <a:blipFill rotWithShape="0">
                <a:blip r:embed="rId4"/>
                <a:stretch>
                  <a:fillRect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6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1139</Words>
  <Application>Microsoft Macintosh PowerPoint</Application>
  <PresentationFormat>On-screen Show (4:3)</PresentationFormat>
  <Paragraphs>242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ArialUnicodeMS</vt:lpstr>
      <vt:lpstr>Calibri</vt:lpstr>
      <vt:lpstr>Cambria Math</vt:lpstr>
      <vt:lpstr>Mangal</vt:lpstr>
      <vt:lpstr>Times New Roman</vt:lpstr>
      <vt:lpstr>Wingdings</vt:lpstr>
      <vt:lpstr>Arial</vt:lpstr>
      <vt:lpstr>Office Theme</vt:lpstr>
      <vt:lpstr>Geometric primitives and transformations</vt:lpstr>
      <vt:lpstr>Objectives</vt:lpstr>
      <vt:lpstr>What is a geometric primitive?</vt:lpstr>
      <vt:lpstr>Geometric primitive</vt:lpstr>
      <vt:lpstr>Geometric primitive</vt:lpstr>
      <vt:lpstr>Geometric primitive</vt:lpstr>
      <vt:lpstr>Geometric primitive</vt:lpstr>
      <vt:lpstr>Geometric primitive</vt:lpstr>
      <vt:lpstr>Transformations</vt:lpstr>
      <vt:lpstr>2D Transformations</vt:lpstr>
      <vt:lpstr>2D Transformations</vt:lpstr>
      <vt:lpstr>2D Transformations</vt:lpstr>
      <vt:lpstr>2D Transformations</vt:lpstr>
      <vt:lpstr>2D Transformations</vt:lpstr>
      <vt:lpstr>2D Transformations</vt:lpstr>
      <vt:lpstr>2D Transformations</vt:lpstr>
      <vt:lpstr>3D Transformations</vt:lpstr>
      <vt:lpstr>3D to 2D projections</vt:lpstr>
      <vt:lpstr>3D to 2D projections</vt:lpstr>
      <vt:lpstr>3D to 2D projections</vt:lpstr>
      <vt:lpstr>Lens distortions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433</cp:revision>
  <dcterms:created xsi:type="dcterms:W3CDTF">2007-08-21T04:43:22Z</dcterms:created>
  <dcterms:modified xsi:type="dcterms:W3CDTF">2021-10-04T14:26:17Z</dcterms:modified>
</cp:coreProperties>
</file>