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21"/>
  </p:notesMasterIdLst>
  <p:handoutMasterIdLst>
    <p:handoutMasterId r:id="rId22"/>
  </p:handoutMasterIdLst>
  <p:sldIdLst>
    <p:sldId id="439" r:id="rId2"/>
    <p:sldId id="440" r:id="rId3"/>
    <p:sldId id="541" r:id="rId4"/>
    <p:sldId id="542" r:id="rId5"/>
    <p:sldId id="619" r:id="rId6"/>
    <p:sldId id="620" r:id="rId7"/>
    <p:sldId id="621" r:id="rId8"/>
    <p:sldId id="622" r:id="rId9"/>
    <p:sldId id="624" r:id="rId10"/>
    <p:sldId id="625" r:id="rId11"/>
    <p:sldId id="626" r:id="rId12"/>
    <p:sldId id="627" r:id="rId13"/>
    <p:sldId id="628" r:id="rId14"/>
    <p:sldId id="634" r:id="rId15"/>
    <p:sldId id="629" r:id="rId16"/>
    <p:sldId id="630" r:id="rId17"/>
    <p:sldId id="631" r:id="rId18"/>
    <p:sldId id="632" r:id="rId19"/>
    <p:sldId id="4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86384" autoAdjust="0"/>
  </p:normalViewPr>
  <p:slideViewPr>
    <p:cSldViewPr>
      <p:cViewPr>
        <p:scale>
          <a:sx n="123" d="100"/>
          <a:sy n="123" d="100"/>
        </p:scale>
        <p:origin x="456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A1443E-22EF-EB4F-89C7-F8A88A73DF2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62CC3-288A-3249-9DBD-9A08ABC5528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0065-869F-6047-8D10-B3B7F9A106B7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198818-53B4-6E4C-B48B-F0A81B20037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9F50-97CF-C941-8C40-9E986B196A63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04440-546C-4A4D-A94C-E59DEF651F48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A4E6-B29C-8743-91B7-9121EC19FB1F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59EF-93CB-064C-8A2F-E6592ADB53A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4D0A-1847-744D-8571-3FFFFAAA8B8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E924-542B-7C46-A3F2-E6AAF11CE5B1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624B-7C32-C740-9331-A3C959EF8926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C50B2B-48D6-D34B-A546-E66629FA16D1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r>
              <a:rPr lang="vi-VN" dirty="0" smtClean="0"/>
              <a:t>Motion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Rotational panoramas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876800" cy="4298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Assume the camera is doing pure 3D </a:t>
            </a:r>
            <a:r>
              <a:rPr lang="en-US" sz="2000" dirty="0" smtClean="0"/>
              <a:t>rotation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most common panoramic image stitching, e.g., when taking images of the Grand </a:t>
            </a:r>
            <a:r>
              <a:rPr lang="en-US" sz="2000" dirty="0" smtClean="0"/>
              <a:t>Canyon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Assumes </a:t>
            </a:r>
            <a:r>
              <a:rPr lang="en-US" sz="2000" dirty="0"/>
              <a:t>that all points are very far from the camera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64" y="2644775"/>
            <a:ext cx="324513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Rotational panoramas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298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In this case simplified </a:t>
            </a:r>
            <a:r>
              <a:rPr lang="en-US" sz="2000" dirty="0" err="1" smtClean="0"/>
              <a:t>homography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Where </a:t>
            </a:r>
            <a:r>
              <a:rPr lang="en-US" sz="1600" dirty="0" smtClean="0"/>
              <a:t>K </a:t>
            </a:r>
            <a:r>
              <a:rPr lang="en-US" sz="1600" dirty="0"/>
              <a:t>the camera intrinsic matrix assuming cx = cy = 0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This can be written as 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Or more </a:t>
            </a:r>
            <a:r>
              <a:rPr lang="en-US" sz="1600" dirty="0" err="1" smtClean="0"/>
              <a:t>explicily</a:t>
            </a:r>
            <a:r>
              <a:rPr lang="en-US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3835400" cy="47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6200"/>
            <a:ext cx="5105400" cy="1022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15227"/>
            <a:ext cx="2330277" cy="1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Rotational panoramas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4267200" cy="2622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Four images taken with a hand-held camera registered using a 3D rotation </a:t>
            </a:r>
            <a:r>
              <a:rPr lang="en-US" sz="2000" dirty="0" smtClean="0"/>
              <a:t>motion </a:t>
            </a:r>
            <a:r>
              <a:rPr lang="en-US" sz="2000" dirty="0"/>
              <a:t>model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7442"/>
            <a:ext cx="3924300" cy="43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Gap closing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545" y="5489863"/>
            <a:ext cx="4038600" cy="1066800"/>
          </a:xfrm>
        </p:spPr>
        <p:txBody>
          <a:bodyPr/>
          <a:lstStyle/>
          <a:p>
            <a:r>
              <a:rPr lang="en-US" sz="2000" dirty="0"/>
              <a:t>A gap is visible when the focal length is wrong (f = 510).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800" y="5493327"/>
            <a:ext cx="3810000" cy="75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No </a:t>
            </a:r>
            <a:r>
              <a:rPr lang="en-US" sz="2000" dirty="0" smtClean="0"/>
              <a:t>gap is visible for the correct focal length (f = 468).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6" y="1759982"/>
            <a:ext cx="8489138" cy="36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Cylindrical and Spherical Coordinates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298950"/>
          </a:xfrm>
        </p:spPr>
        <p:txBody>
          <a:bodyPr/>
          <a:lstStyle/>
          <a:p>
            <a:r>
              <a:rPr lang="en-US" sz="2000" dirty="0"/>
              <a:t>An alternative to using </a:t>
            </a:r>
            <a:r>
              <a:rPr lang="en-US" sz="2000" dirty="0" err="1"/>
              <a:t>homographies</a:t>
            </a:r>
            <a:r>
              <a:rPr lang="en-US" sz="2000" dirty="0"/>
              <a:t> or 3D motions to align images is </a:t>
            </a:r>
            <a:r>
              <a:rPr lang="en-US" sz="2000" dirty="0" smtClean="0"/>
              <a:t>to first </a:t>
            </a:r>
            <a:r>
              <a:rPr lang="en-US" sz="2000" dirty="0"/>
              <a:t>warp the images into cylindrical coordinates and then use a </a:t>
            </a:r>
            <a:r>
              <a:rPr lang="en-US" sz="2000" dirty="0" smtClean="0"/>
              <a:t>pure translational </a:t>
            </a:r>
            <a:r>
              <a:rPr lang="en-US" sz="2000" dirty="0"/>
              <a:t>model to align </a:t>
            </a:r>
            <a:r>
              <a:rPr lang="en-US" sz="2000" dirty="0" smtClean="0"/>
              <a:t>them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only works if the images are all taken with a level camera or with </a:t>
            </a:r>
            <a:r>
              <a:rPr lang="en-US" sz="2000" dirty="0" smtClean="0"/>
              <a:t>a known </a:t>
            </a:r>
            <a:r>
              <a:rPr lang="en-US" sz="2000" dirty="0"/>
              <a:t>tilt angle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Assume </a:t>
            </a:r>
            <a:r>
              <a:rPr lang="en-US" sz="2000" dirty="0"/>
              <a:t>for now that the camera is in its canonical position, i.e., R = I </a:t>
            </a:r>
            <a:r>
              <a:rPr lang="en-US" sz="2000" dirty="0" smtClean="0"/>
              <a:t>and the </a:t>
            </a:r>
            <a:r>
              <a:rPr lang="en-US" sz="2000" dirty="0"/>
              <a:t>optical axis is aligned with the z axis and the y axis is aligned </a:t>
            </a:r>
            <a:r>
              <a:rPr lang="en-US" sz="2000" dirty="0" smtClean="0"/>
              <a:t>vertically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wish to project this image onto a cylindrical surface of unit </a:t>
            </a:r>
            <a:r>
              <a:rPr lang="en-US" sz="2000" dirty="0" smtClean="0"/>
              <a:t>radius</a:t>
            </a:r>
          </a:p>
          <a:p>
            <a:r>
              <a:rPr lang="en-US" sz="2000" dirty="0" smtClean="0"/>
              <a:t>Points </a:t>
            </a:r>
            <a:r>
              <a:rPr lang="en-US" sz="2000" dirty="0"/>
              <a:t>on this surface are parameterized by an angle </a:t>
            </a:r>
            <a:r>
              <a:rPr lang="en-US" sz="2000" dirty="0" err="1"/>
              <a:t>θ</a:t>
            </a:r>
            <a:r>
              <a:rPr lang="en-US" sz="2000" dirty="0"/>
              <a:t> and a height h </a:t>
            </a:r>
            <a:r>
              <a:rPr lang="en-US" sz="2000" dirty="0" smtClean="0"/>
              <a:t>with the </a:t>
            </a:r>
            <a:r>
              <a:rPr lang="en-US" sz="2000" dirty="0"/>
              <a:t>3D cylindrical given by (sin </a:t>
            </a:r>
            <a:r>
              <a:rPr lang="en-US" sz="2000" dirty="0" err="1"/>
              <a:t>θ</a:t>
            </a:r>
            <a:r>
              <a:rPr lang="en-US" sz="2000" dirty="0"/>
              <a:t>, h, cos </a:t>
            </a:r>
            <a:r>
              <a:rPr lang="en-US" sz="2000" dirty="0" err="1"/>
              <a:t>θ</a:t>
            </a:r>
            <a:r>
              <a:rPr lang="en-US" sz="2000" dirty="0"/>
              <a:t>) ∝ (x, y, f )</a:t>
            </a:r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Cylindrical and Spherical Coordinates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876800" cy="4298950"/>
          </a:xfrm>
        </p:spPr>
        <p:txBody>
          <a:bodyPr/>
          <a:lstStyle/>
          <a:p>
            <a:r>
              <a:rPr lang="en-US" sz="2000" dirty="0"/>
              <a:t>We can compute the correspondence between warped </a:t>
            </a:r>
            <a:r>
              <a:rPr lang="en-US" sz="2000"/>
              <a:t>and </a:t>
            </a:r>
            <a:r>
              <a:rPr lang="en-US" sz="2000" smtClean="0"/>
              <a:t>mapped coordinates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2549105"/>
            <a:ext cx="3263900" cy="1715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84254"/>
            <a:ext cx="2667000" cy="1241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1" y="4754800"/>
            <a:ext cx="6087649" cy="13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Cylindrical Panorama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527374"/>
            <a:ext cx="8001000" cy="1828975"/>
          </a:xfrm>
        </p:spPr>
        <p:txBody>
          <a:bodyPr/>
          <a:lstStyle/>
          <a:p>
            <a:r>
              <a:rPr lang="en-US" sz="2000" dirty="0"/>
              <a:t>Cylindrical is used if the camera is level and we have only rotation around </a:t>
            </a:r>
            <a:r>
              <a:rPr lang="en-US" sz="2000" dirty="0" smtClean="0"/>
              <a:t>its vertical axis</a:t>
            </a:r>
          </a:p>
          <a:p>
            <a:r>
              <a:rPr lang="en-US" sz="2000" dirty="0" smtClean="0"/>
              <a:t>Then </a:t>
            </a:r>
            <a:r>
              <a:rPr lang="en-US" sz="2000" dirty="0"/>
              <a:t>we only need to estimate a translation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1905000"/>
            <a:ext cx="8229600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/>
              <a:t>Spherical Projection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2718" y="4191000"/>
            <a:ext cx="7495482" cy="2165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while the inverse is given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29337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7" y="2590800"/>
            <a:ext cx="3864039" cy="1380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7" y="4648201"/>
            <a:ext cx="7415997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 dirty="0" smtClean="0"/>
              <a:t>Application: Video summarization and compression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686800" cy="9461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Video stitching the background scene to create a single </a:t>
            </a:r>
            <a:r>
              <a:rPr lang="en-US" sz="2000" i="1" dirty="0"/>
              <a:t>sprite </a:t>
            </a:r>
            <a:r>
              <a:rPr lang="en-US" sz="2000" dirty="0"/>
              <a:t>image that can be transmitted and used to re-create the background in each frame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886006"/>
            <a:ext cx="8001000" cy="3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What is image stitching ?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Understand about motion models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Study some motion model such as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Planar perspective motion, Rotational panoramas, Gap closing, Cylindrical and spherical coordinates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Applications of 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motion models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1447800"/>
            <a:ext cx="8458200" cy="51816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What is image stitching ?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Understand about motion models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Study some motion model such as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Planar perspective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motion, Rotational panoramas, Gap closing, Cylindrical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and spherical coordinates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Applications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motion models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What is image stitching</a:t>
            </a:r>
            <a:r>
              <a:rPr lang="vi-VN" sz="4000" dirty="0"/>
              <a:t>?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9543"/>
            <a:ext cx="5374048" cy="4976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335" y="214483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vi-VN" dirty="0" smtClean="0"/>
              <a:t>or 2 images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93772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vi-VN" dirty="0" smtClean="0"/>
              <a:t>ny stitching application do you know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Image </a:t>
            </a:r>
            <a:r>
              <a:rPr lang="vi-VN" sz="4000" dirty="0"/>
              <a:t>stitching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Image stitching is the process of combining multiple photographic images with overlapping fields of view to produce a segmented panorama or high-resolution </a:t>
            </a:r>
            <a:r>
              <a:rPr lang="en-US" sz="2000" dirty="0" smtClean="0"/>
              <a:t>image.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Image stitching is a widely used technique for recovering original data from ripped data.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Image </a:t>
            </a:r>
            <a:r>
              <a:rPr lang="en-US" sz="2000" dirty="0"/>
              <a:t>stitching is used in forensic and investigative science for the reconstruction of torn paper which is a big problem.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image mapping, stitching of images is done to do the complete mapping of a particular place.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Motion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17" y="3657600"/>
            <a:ext cx="8229600" cy="27022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How to estimate pixel motion from image I(</a:t>
            </a:r>
            <a:r>
              <a:rPr lang="en-US" sz="2000" dirty="0" err="1"/>
              <a:t>x,y,t</a:t>
            </a:r>
            <a:r>
              <a:rPr lang="en-US" sz="2000" dirty="0"/>
              <a:t>) to </a:t>
            </a:r>
            <a:r>
              <a:rPr lang="en-US" sz="2000" dirty="0" smtClean="0"/>
              <a:t>I(x,y,t+1) </a:t>
            </a:r>
            <a:r>
              <a:rPr lang="en-US" sz="2000" dirty="0"/>
              <a:t>?•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Solve </a:t>
            </a:r>
            <a:r>
              <a:rPr lang="en-US" sz="1600" dirty="0"/>
              <a:t>pixel correspondence problem– given a pixel in I(</a:t>
            </a:r>
            <a:r>
              <a:rPr lang="en-US" sz="1600" dirty="0" err="1"/>
              <a:t>x,y,t</a:t>
            </a:r>
            <a:r>
              <a:rPr lang="en-US" sz="1600" dirty="0"/>
              <a:t>), look for </a:t>
            </a:r>
            <a:r>
              <a:rPr lang="en-US" sz="1600" b="1" dirty="0"/>
              <a:t>nearby</a:t>
            </a:r>
            <a:r>
              <a:rPr lang="en-US" sz="1600" dirty="0"/>
              <a:t> pixels of the </a:t>
            </a:r>
            <a:r>
              <a:rPr lang="en-US" sz="1600" b="1" dirty="0"/>
              <a:t>same color </a:t>
            </a:r>
            <a:r>
              <a:rPr lang="en-US" sz="1600" dirty="0"/>
              <a:t>in I(x,y,t+1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</a:t>
            </a:r>
            <a:r>
              <a:rPr lang="vi-VN" sz="2000" dirty="0" smtClean="0"/>
              <a:t>his is called the optical flow problem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59934"/>
            <a:ext cx="4343400" cy="17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Optical </a:t>
            </a:r>
            <a:r>
              <a:rPr lang="vi-VN" sz="4000" dirty="0"/>
              <a:t>flow problem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dirty="0" smtClean="0"/>
              <a:t>Intensity equation:</a:t>
            </a:r>
          </a:p>
          <a:p>
            <a:pPr>
              <a:lnSpc>
                <a:spcPct val="150000"/>
              </a:lnSpc>
            </a:pPr>
            <a:endParaRPr lang="vi-VN" sz="2000" dirty="0"/>
          </a:p>
          <a:p>
            <a:pPr>
              <a:lnSpc>
                <a:spcPct val="150000"/>
              </a:lnSpc>
            </a:pPr>
            <a:endParaRPr lang="vi-VN" sz="2000" dirty="0" smtClean="0"/>
          </a:p>
          <a:p>
            <a:pPr>
              <a:lnSpc>
                <a:spcPct val="150000"/>
              </a:lnSpc>
            </a:pPr>
            <a:endParaRPr lang="vi-VN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In the limit as u and v go to zero, this becomes </a:t>
            </a:r>
            <a:r>
              <a:rPr lang="en-US" sz="2000" dirty="0" smtClean="0"/>
              <a:t>exact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Brightness constancy constraint equation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05046"/>
            <a:ext cx="4343400" cy="1852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343400"/>
            <a:ext cx="1968500" cy="329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5" y="5410200"/>
            <a:ext cx="2019300" cy="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Planar perspective motion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Aligning images is to simply translate and rotate them in </a:t>
            </a:r>
            <a:r>
              <a:rPr lang="en-US" sz="2000" dirty="0" smtClean="0"/>
              <a:t>2D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is exactly the same kind of motion that you would use if you had overlapping photographic prints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perspective transformation deals with the conversion of 3d world into 2d image.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Planar perspective motion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6532"/>
            <a:ext cx="3682653" cy="4525963"/>
          </a:xfrm>
        </p:spPr>
      </p:pic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236028"/>
          </a:xfrm>
        </p:spPr>
        <p:txBody>
          <a:bodyPr/>
          <a:lstStyle/>
          <a:p>
            <a:r>
              <a:rPr lang="en-US" sz="4000"/>
              <a:t>Application: Whiteboard and document scanning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98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most obvious application is used in scanning large documents - beyond the size of the scanner--&gt; so what is the solution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simply use multiple scanners, scan parts of the document, and then stitching them together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Note </a:t>
            </a:r>
            <a:r>
              <a:rPr lang="en-US" sz="2000" dirty="0"/>
              <a:t>that the component images must overlap with amount </a:t>
            </a:r>
            <a:r>
              <a:rPr lang="en-US" sz="2000" dirty="0" smtClean="0"/>
              <a:t>enough so </a:t>
            </a:r>
            <a:r>
              <a:rPr lang="en-US" sz="2000" dirty="0"/>
              <a:t>as not to miss any feature of the other large document.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6896</TotalTime>
  <Words>706</Words>
  <Application>Microsoft Macintosh PowerPoint</Application>
  <PresentationFormat>On-screen Show (4:3)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Arial</vt:lpstr>
      <vt:lpstr>Office Theme</vt:lpstr>
      <vt:lpstr>Motion Models</vt:lpstr>
      <vt:lpstr>Objectives</vt:lpstr>
      <vt:lpstr>What is image stitching?</vt:lpstr>
      <vt:lpstr>Image stitching</vt:lpstr>
      <vt:lpstr>Motion</vt:lpstr>
      <vt:lpstr>Optical flow problem</vt:lpstr>
      <vt:lpstr>Planar perspective motion</vt:lpstr>
      <vt:lpstr>Planar perspective motion</vt:lpstr>
      <vt:lpstr>Application: Whiteboard and document scanning</vt:lpstr>
      <vt:lpstr>Rotational panoramas</vt:lpstr>
      <vt:lpstr>Rotational panoramas</vt:lpstr>
      <vt:lpstr>Rotational panoramas</vt:lpstr>
      <vt:lpstr>Gap closing</vt:lpstr>
      <vt:lpstr>Cylindrical and Spherical Coordinates</vt:lpstr>
      <vt:lpstr>Cylindrical and Spherical Coordinates</vt:lpstr>
      <vt:lpstr>Cylindrical Panorama</vt:lpstr>
      <vt:lpstr>Spherical Projection</vt:lpstr>
      <vt:lpstr>Application: Video summarization and compression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823</cp:revision>
  <dcterms:created xsi:type="dcterms:W3CDTF">2007-08-21T04:43:22Z</dcterms:created>
  <dcterms:modified xsi:type="dcterms:W3CDTF">2021-10-04T15:50:08Z</dcterms:modified>
</cp:coreProperties>
</file>