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831" r:id="rId1"/>
  </p:sldMasterIdLst>
  <p:notesMasterIdLst>
    <p:notesMasterId r:id="rId20"/>
  </p:notesMasterIdLst>
  <p:handoutMasterIdLst>
    <p:handoutMasterId r:id="rId21"/>
  </p:handoutMasterIdLst>
  <p:sldIdLst>
    <p:sldId id="439" r:id="rId2"/>
    <p:sldId id="440" r:id="rId3"/>
    <p:sldId id="542" r:id="rId4"/>
    <p:sldId id="619" r:id="rId5"/>
    <p:sldId id="620" r:id="rId6"/>
    <p:sldId id="621" r:id="rId7"/>
    <p:sldId id="622" r:id="rId8"/>
    <p:sldId id="623" r:id="rId9"/>
    <p:sldId id="624" r:id="rId10"/>
    <p:sldId id="625" r:id="rId11"/>
    <p:sldId id="626" r:id="rId12"/>
    <p:sldId id="627" r:id="rId13"/>
    <p:sldId id="630" r:id="rId14"/>
    <p:sldId id="635" r:id="rId15"/>
    <p:sldId id="631" r:id="rId16"/>
    <p:sldId id="632" r:id="rId17"/>
    <p:sldId id="633" r:id="rId18"/>
    <p:sldId id="476"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0" autoAdjust="0"/>
    <p:restoredTop sz="86384" autoAdjust="0"/>
  </p:normalViewPr>
  <p:slideViewPr>
    <p:cSldViewPr>
      <p:cViewPr>
        <p:scale>
          <a:sx n="123" d="100"/>
          <a:sy n="123" d="100"/>
        </p:scale>
        <p:origin x="456" y="37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10/4/21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10/4/21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10</a:t>
            </a:fld>
            <a:endParaRPr lang="en-US" dirty="0"/>
          </a:p>
        </p:txBody>
      </p:sp>
    </p:spTree>
    <p:extLst>
      <p:ext uri="{BB962C8B-B14F-4D97-AF65-F5344CB8AC3E}">
        <p14:creationId xmlns:p14="http://schemas.microsoft.com/office/powerpoint/2010/main" val="1907895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11</a:t>
            </a:fld>
            <a:endParaRPr lang="en-US" dirty="0"/>
          </a:p>
        </p:txBody>
      </p:sp>
    </p:spTree>
    <p:extLst>
      <p:ext uri="{BB962C8B-B14F-4D97-AF65-F5344CB8AC3E}">
        <p14:creationId xmlns:p14="http://schemas.microsoft.com/office/powerpoint/2010/main" val="428903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12</a:t>
            </a:fld>
            <a:endParaRPr lang="en-US" dirty="0"/>
          </a:p>
        </p:txBody>
      </p:sp>
    </p:spTree>
    <p:extLst>
      <p:ext uri="{BB962C8B-B14F-4D97-AF65-F5344CB8AC3E}">
        <p14:creationId xmlns:p14="http://schemas.microsoft.com/office/powerpoint/2010/main" val="2033669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val="6072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14</a:t>
            </a:fld>
            <a:endParaRPr lang="en-US" dirty="0"/>
          </a:p>
        </p:txBody>
      </p:sp>
    </p:spTree>
    <p:extLst>
      <p:ext uri="{BB962C8B-B14F-4D97-AF65-F5344CB8AC3E}">
        <p14:creationId xmlns:p14="http://schemas.microsoft.com/office/powerpoint/2010/main" val="1104561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15</a:t>
            </a:fld>
            <a:endParaRPr lang="en-US" dirty="0"/>
          </a:p>
        </p:txBody>
      </p:sp>
    </p:spTree>
    <p:extLst>
      <p:ext uri="{BB962C8B-B14F-4D97-AF65-F5344CB8AC3E}">
        <p14:creationId xmlns:p14="http://schemas.microsoft.com/office/powerpoint/2010/main" val="1396918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16</a:t>
            </a:fld>
            <a:endParaRPr lang="en-US" dirty="0"/>
          </a:p>
        </p:txBody>
      </p:sp>
    </p:spTree>
    <p:extLst>
      <p:ext uri="{BB962C8B-B14F-4D97-AF65-F5344CB8AC3E}">
        <p14:creationId xmlns:p14="http://schemas.microsoft.com/office/powerpoint/2010/main" val="96055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17</a:t>
            </a:fld>
            <a:endParaRPr lang="en-US" dirty="0"/>
          </a:p>
        </p:txBody>
      </p:sp>
    </p:spTree>
    <p:extLst>
      <p:ext uri="{BB962C8B-B14F-4D97-AF65-F5344CB8AC3E}">
        <p14:creationId xmlns:p14="http://schemas.microsoft.com/office/powerpoint/2010/main" val="1664423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18</a:t>
            </a:fld>
            <a:endParaRPr lang="en-US" dirty="0"/>
          </a:p>
        </p:txBody>
      </p:sp>
    </p:spTree>
    <p:extLst>
      <p:ext uri="{BB962C8B-B14F-4D97-AF65-F5344CB8AC3E}">
        <p14:creationId xmlns:p14="http://schemas.microsoft.com/office/powerpoint/2010/main" val="157983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a:t>
            </a:fld>
            <a:endParaRPr lang="en-US" dirty="0"/>
          </a:p>
        </p:txBody>
      </p:sp>
    </p:spTree>
    <p:extLst>
      <p:ext uri="{BB962C8B-B14F-4D97-AF65-F5344CB8AC3E}">
        <p14:creationId xmlns:p14="http://schemas.microsoft.com/office/powerpoint/2010/main" val="103614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3</a:t>
            </a:fld>
            <a:endParaRPr lang="en-US" dirty="0"/>
          </a:p>
        </p:txBody>
      </p:sp>
    </p:spTree>
    <p:extLst>
      <p:ext uri="{BB962C8B-B14F-4D97-AF65-F5344CB8AC3E}">
        <p14:creationId xmlns:p14="http://schemas.microsoft.com/office/powerpoint/2010/main" val="112956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4</a:t>
            </a:fld>
            <a:endParaRPr lang="en-US" dirty="0"/>
          </a:p>
        </p:txBody>
      </p:sp>
    </p:spTree>
    <p:extLst>
      <p:ext uri="{BB962C8B-B14F-4D97-AF65-F5344CB8AC3E}">
        <p14:creationId xmlns:p14="http://schemas.microsoft.com/office/powerpoint/2010/main" val="10349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5</a:t>
            </a:fld>
            <a:endParaRPr lang="en-US" dirty="0"/>
          </a:p>
        </p:txBody>
      </p:sp>
    </p:spTree>
    <p:extLst>
      <p:ext uri="{BB962C8B-B14F-4D97-AF65-F5344CB8AC3E}">
        <p14:creationId xmlns:p14="http://schemas.microsoft.com/office/powerpoint/2010/main" val="94180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6</a:t>
            </a:fld>
            <a:endParaRPr lang="en-US" dirty="0"/>
          </a:p>
        </p:txBody>
      </p:sp>
    </p:spTree>
    <p:extLst>
      <p:ext uri="{BB962C8B-B14F-4D97-AF65-F5344CB8AC3E}">
        <p14:creationId xmlns:p14="http://schemas.microsoft.com/office/powerpoint/2010/main" val="4273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7</a:t>
            </a:fld>
            <a:endParaRPr lang="en-US" dirty="0"/>
          </a:p>
        </p:txBody>
      </p:sp>
    </p:spTree>
    <p:extLst>
      <p:ext uri="{BB962C8B-B14F-4D97-AF65-F5344CB8AC3E}">
        <p14:creationId xmlns:p14="http://schemas.microsoft.com/office/powerpoint/2010/main" val="127279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1280631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dirty="0"/>
          </a:p>
        </p:txBody>
      </p:sp>
    </p:spTree>
    <p:extLst>
      <p:ext uri="{BB962C8B-B14F-4D97-AF65-F5344CB8AC3E}">
        <p14:creationId xmlns:p14="http://schemas.microsoft.com/office/powerpoint/2010/main" val="120446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458200" cy="1470025"/>
          </a:xfrm>
        </p:spPr>
        <p:txBody>
          <a:bodyPr/>
          <a:lstStyle>
            <a:lvl1pPr>
              <a:defRPr>
                <a:solidFill>
                  <a:srgbClr val="002060"/>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629400"/>
            <a:ext cx="1524000" cy="228600"/>
          </a:xfrm>
        </p:spPr>
        <p:txBody>
          <a:bodyPr/>
          <a:lstStyle>
            <a:lvl1pPr>
              <a:defRPr>
                <a:solidFill>
                  <a:srgbClr val="002060"/>
                </a:solidFill>
                <a:latin typeface="Arial" pitchFamily="34" charset="0"/>
                <a:cs typeface="Arial" pitchFamily="34" charset="0"/>
              </a:defRPr>
            </a:lvl1pPr>
          </a:lstStyle>
          <a:p>
            <a:pPr>
              <a:defRPr/>
            </a:pPr>
            <a:fld id="{E8F9F440-DC50-6D49-BF4A-77D3241EE748}" type="datetime1">
              <a:rPr lang="en-US" smtClean="0"/>
              <a:t>10/4/21</a:t>
            </a:fld>
            <a:endParaRPr lang="en-US" dirty="0"/>
          </a:p>
        </p:txBody>
      </p:sp>
      <p:sp>
        <p:nvSpPr>
          <p:cNvPr id="5" name="Footer Placeholder 4"/>
          <p:cNvSpPr>
            <a:spLocks noGrp="1"/>
          </p:cNvSpPr>
          <p:nvPr>
            <p:ph type="ftr" sz="quarter" idx="11"/>
          </p:nvPr>
        </p:nvSpPr>
        <p:spPr>
          <a:xfrm>
            <a:off x="2514600" y="6629400"/>
            <a:ext cx="4267200" cy="228600"/>
          </a:xfrm>
        </p:spPr>
        <p:txBody>
          <a:bodyPr/>
          <a:lstStyle>
            <a:lvl1pPr>
              <a:defRPr>
                <a:solidFill>
                  <a:srgbClr val="002060"/>
                </a:solidFill>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a:xfrm>
            <a:off x="7620000" y="6629400"/>
            <a:ext cx="1066800" cy="228600"/>
          </a:xfrm>
        </p:spPr>
        <p:txBody>
          <a:bodyPr/>
          <a:lstStyle>
            <a:lvl1pPr>
              <a:defRPr>
                <a:solidFill>
                  <a:srgbClr val="002060"/>
                </a:solidFill>
                <a:latin typeface="Arial" pitchFamily="34" charset="0"/>
                <a:cs typeface="Arial" pitchFamily="34" charset="0"/>
              </a:defRPr>
            </a:lvl1pPr>
          </a:lstStyle>
          <a:p>
            <a:pPr>
              <a:defRPr/>
            </a:pPr>
            <a:fld id="{073B7A44-4BEB-4535-A06C-A1CE01569806}" type="slidenum">
              <a:rPr lang="en-US" smtClean="0"/>
              <a:pPr>
                <a:defRPr/>
              </a:pPr>
              <a:t>‹#›</a:t>
            </a:fld>
            <a:r>
              <a:rPr lang="en-US" dirty="0"/>
              <a:t>/11</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21A1E88-B7A0-FA41-B634-D74FABF99510}" type="datetime1">
              <a:rPr lang="en-US" smtClean="0"/>
              <a:t>10/4/21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92CF21-A4B6-6B4A-A023-398EE1FA7B2B}" type="datetime1">
              <a:rPr lang="en-US" smtClean="0"/>
              <a:t>10/4/21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itchFamily="34" charset="0"/>
                <a:cs typeface="Arial" pitchFamily="34" charset="0"/>
              </a:defRPr>
            </a:lvl1pPr>
          </a:lstStyle>
          <a:p>
            <a:pPr>
              <a:defRPr/>
            </a:pPr>
            <a:fld id="{6D971C59-9E54-D846-A780-AB354DBE7B59}" type="datetime1">
              <a:rPr lang="en-US" smtClean="0"/>
              <a:t>10/4/21</a:t>
            </a:fld>
            <a:endParaRPr lang="en-US" dirty="0"/>
          </a:p>
        </p:txBody>
      </p:sp>
      <p:sp>
        <p:nvSpPr>
          <p:cNvPr id="5" name="Footer Placeholder 4"/>
          <p:cNvSpPr>
            <a:spLocks noGrp="1"/>
          </p:cNvSpPr>
          <p:nvPr>
            <p:ph type="ftr" sz="quarter" idx="11"/>
          </p:nvPr>
        </p:nvSpPr>
        <p:spPr>
          <a:xfrm>
            <a:off x="2667000" y="6356350"/>
            <a:ext cx="3886200" cy="365125"/>
          </a:xfrm>
        </p:spPr>
        <p:txBody>
          <a:bodyPr/>
          <a:lstStyle>
            <a:lvl1pPr>
              <a:defRPr>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fld id="{017F965C-3CEB-45B2-B97C-76AD457A2442}" type="slidenum">
              <a:rPr lang="en-US" smtClean="0"/>
              <a:pPr>
                <a:defRPr/>
              </a:pPr>
              <a:t>‹#›</a:t>
            </a:fld>
            <a:r>
              <a:rPr lang="en-US" dirty="0"/>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EC5C17D-C08A-3147-8055-5B25EBF50554}" type="datetime1">
              <a:rPr lang="en-US" smtClean="0"/>
              <a:t>10/4/21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618AB0D-79C0-EC43-B886-E2BD50EA61ED}" type="datetime1">
              <a:rPr lang="en-US" smtClean="0"/>
              <a:t>10/4/21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E11ACB1-D348-0049-9F6A-A8922B505766}" type="datetime1">
              <a:rPr lang="en-US" smtClean="0"/>
              <a:t>10/4/21</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CAA693D-429C-EF48-8798-2ABF42DB4A74}" type="datetime1">
              <a:rPr lang="en-US" smtClean="0"/>
              <a:t>10/4/21</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8A731CB-01A9-A94C-84B1-C5D7EB23E1EE}" type="datetime1">
              <a:rPr lang="en-US" smtClean="0"/>
              <a:t>10/4/21</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BCCB72D-EE49-6B4C-94AC-709898063872}" type="datetime1">
              <a:rPr lang="en-US" smtClean="0"/>
              <a:t>10/4/21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44DD189-E108-4448-BCF5-C267F2F27461}" type="datetime1">
              <a:rPr lang="en-US" smtClean="0"/>
              <a:t>10/4/21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cs typeface="Arial" pitchFamily="34" charset="0"/>
              </a:defRPr>
            </a:lvl1pPr>
          </a:lstStyle>
          <a:p>
            <a:pPr>
              <a:defRPr/>
            </a:pPr>
            <a:fld id="{53419717-FAC0-F443-8EA8-8B87EE324C49}" type="datetime1">
              <a:rPr lang="en-US" smtClean="0"/>
              <a:t>10/4/21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cs typeface="Arial" pitchFamily="34" charset="0"/>
              </a:defRPr>
            </a:lvl1pPr>
          </a:lstStyle>
          <a:p>
            <a:pPr>
              <a:defRPr/>
            </a:pPr>
            <a:fld id="{2730B33F-D76C-4370-BF16-00D48C2939F7}" type="slidenum">
              <a:rPr lang="en-US" smtClean="0"/>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ctr" rtl="0" eaLnBrk="0" fontAlgn="base" hangingPunct="0">
        <a:spcBef>
          <a:spcPct val="0"/>
        </a:spcBef>
        <a:spcAft>
          <a:spcPct val="0"/>
        </a:spcAft>
        <a:defRPr sz="3600" b="1" kern="1200">
          <a:solidFill>
            <a:srgbClr val="002060"/>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r>
              <a:rPr lang="vi-VN" dirty="0" smtClean="0"/>
              <a:t>Global Alignment</a:t>
            </a:r>
            <a:endParaRPr lang="en-US" dirty="0"/>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Parallax removal</a:t>
            </a:r>
          </a:p>
        </p:txBody>
      </p:sp>
      <p:sp>
        <p:nvSpPr>
          <p:cNvPr id="6" name="Content Placeholder 2"/>
          <p:cNvSpPr>
            <a:spLocks noGrp="1"/>
          </p:cNvSpPr>
          <p:nvPr>
            <p:ph idx="1"/>
          </p:nvPr>
        </p:nvSpPr>
        <p:spPr>
          <a:xfrm>
            <a:off x="498417" y="1459934"/>
            <a:ext cx="8229600" cy="4899880"/>
          </a:xfrm>
        </p:spPr>
        <p:txBody>
          <a:bodyPr/>
          <a:lstStyle/>
          <a:p>
            <a:pPr>
              <a:lnSpc>
                <a:spcPct val="150000"/>
              </a:lnSpc>
            </a:pPr>
            <a:r>
              <a:rPr lang="en-US" sz="2000" dirty="0"/>
              <a:t>the average of the back- projected 3D </a:t>
            </a:r>
            <a:r>
              <a:rPr lang="en-US" sz="2000" dirty="0" smtClean="0"/>
              <a:t>locations</a:t>
            </a:r>
          </a:p>
          <a:p>
            <a:pPr>
              <a:lnSpc>
                <a:spcPct val="150000"/>
              </a:lnSpc>
            </a:pPr>
            <a:endParaRPr lang="en-US" sz="2000" dirty="0"/>
          </a:p>
          <a:p>
            <a:pPr>
              <a:lnSpc>
                <a:spcPct val="150000"/>
              </a:lnSpc>
            </a:pPr>
            <a:endParaRPr lang="en-US" sz="2000" dirty="0" smtClean="0"/>
          </a:p>
          <a:p>
            <a:pPr>
              <a:lnSpc>
                <a:spcPct val="150000"/>
              </a:lnSpc>
            </a:pPr>
            <a:r>
              <a:rPr lang="en-US" sz="2000" dirty="0"/>
              <a:t>The accuracy of the flow vector is checked using a photo-consistency measure before a given warped pixel is considered valid and is used to compute a high </a:t>
            </a:r>
            <a:r>
              <a:rPr lang="en-US" sz="2000" dirty="0" smtClean="0"/>
              <a:t>dynamic </a:t>
            </a:r>
            <a:r>
              <a:rPr lang="en-US" sz="2000" dirty="0"/>
              <a:t>range radiance estimate, which is the goal of their overall algorithm. </a:t>
            </a:r>
            <a:endParaRPr lang="en-US" sz="2000" dirty="0" smtClean="0"/>
          </a:p>
          <a:p>
            <a:pPr>
              <a:lnSpc>
                <a:spcPct val="150000"/>
              </a:lnSpc>
            </a:pPr>
            <a:r>
              <a:rPr lang="en-US" sz="2000" dirty="0" smtClean="0"/>
              <a:t>The </a:t>
            </a:r>
            <a:r>
              <a:rPr lang="en-US" sz="2000" dirty="0"/>
              <a:t>requirement for a reference image makes their approach less applicable to general image </a:t>
            </a:r>
            <a:r>
              <a:rPr lang="en-US" sz="2000" dirty="0" err="1"/>
              <a:t>mosaicing</a:t>
            </a:r>
            <a:r>
              <a:rPr lang="en-US" sz="2000" dirty="0"/>
              <a:t>, </a:t>
            </a:r>
            <a:r>
              <a:rPr lang="en-US" sz="2000" dirty="0" smtClean="0"/>
              <a:t>although </a:t>
            </a:r>
            <a:r>
              <a:rPr lang="en-US" sz="2000" dirty="0"/>
              <a:t>an extension to this case could certainly be envisaged.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057400"/>
            <a:ext cx="5003800" cy="994187"/>
          </a:xfrm>
          <a:prstGeom prst="rect">
            <a:avLst/>
          </a:prstGeom>
        </p:spPr>
      </p:pic>
    </p:spTree>
    <p:extLst>
      <p:ext uri="{BB962C8B-B14F-4D97-AF65-F5344CB8AC3E}">
        <p14:creationId xmlns:p14="http://schemas.microsoft.com/office/powerpoint/2010/main" val="226723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Parallax removal</a:t>
            </a:r>
          </a:p>
        </p:txBody>
      </p:sp>
      <p:sp>
        <p:nvSpPr>
          <p:cNvPr id="6" name="Content Placeholder 2"/>
          <p:cNvSpPr>
            <a:spLocks noGrp="1"/>
          </p:cNvSpPr>
          <p:nvPr>
            <p:ph idx="1"/>
          </p:nvPr>
        </p:nvSpPr>
        <p:spPr>
          <a:xfrm>
            <a:off x="762000" y="4724400"/>
            <a:ext cx="2549583" cy="1635414"/>
          </a:xfrm>
        </p:spPr>
        <p:txBody>
          <a:bodyPr/>
          <a:lstStyle/>
          <a:p>
            <a:pPr>
              <a:lnSpc>
                <a:spcPct val="150000"/>
              </a:lnSpc>
            </a:pPr>
            <a:r>
              <a:rPr lang="en-US" sz="1600" dirty="0"/>
              <a:t>composite with parallax</a:t>
            </a:r>
          </a:p>
        </p:txBody>
      </p:sp>
      <p:sp>
        <p:nvSpPr>
          <p:cNvPr id="5" name="Content Placeholder 2"/>
          <p:cNvSpPr txBox="1">
            <a:spLocks/>
          </p:cNvSpPr>
          <p:nvPr/>
        </p:nvSpPr>
        <p:spPr bwMode="auto">
          <a:xfrm>
            <a:off x="3425362" y="4710545"/>
            <a:ext cx="2549583" cy="163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lumMod val="60000"/>
                  <a:lumOff val="40000"/>
                </a:schemeClr>
              </a:buClr>
              <a:buSzPct val="80000"/>
              <a:buFont typeface="Wingdings" pitchFamily="2" charset="2"/>
              <a:buChar char="l"/>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600" dirty="0"/>
              <a:t>after a single </a:t>
            </a:r>
            <a:r>
              <a:rPr lang="en-US" sz="1600" dirty="0" err="1"/>
              <a:t>deghosting</a:t>
            </a:r>
            <a:r>
              <a:rPr lang="en-US" sz="1600" dirty="0"/>
              <a:t> step (patch size 32)</a:t>
            </a:r>
          </a:p>
        </p:txBody>
      </p:sp>
      <p:sp>
        <p:nvSpPr>
          <p:cNvPr id="7" name="Content Placeholder 2"/>
          <p:cNvSpPr txBox="1">
            <a:spLocks/>
          </p:cNvSpPr>
          <p:nvPr/>
        </p:nvSpPr>
        <p:spPr bwMode="auto">
          <a:xfrm>
            <a:off x="6248400" y="4707081"/>
            <a:ext cx="2549583" cy="163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lumMod val="60000"/>
                  <a:lumOff val="40000"/>
                </a:schemeClr>
              </a:buClr>
              <a:buSzPct val="80000"/>
              <a:buFont typeface="Wingdings" pitchFamily="2" charset="2"/>
              <a:buChar char="l"/>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600" dirty="0"/>
              <a:t>after multiple steps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133600"/>
            <a:ext cx="8077200" cy="2115564"/>
          </a:xfrm>
          <a:prstGeom prst="rect">
            <a:avLst/>
          </a:prstGeom>
        </p:spPr>
      </p:pic>
    </p:spTree>
    <p:extLst>
      <p:ext uri="{BB962C8B-B14F-4D97-AF65-F5344CB8AC3E}">
        <p14:creationId xmlns:p14="http://schemas.microsoft.com/office/powerpoint/2010/main" val="580508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smtClean="0"/>
              <a:t>Recognizing panoramas</a:t>
            </a:r>
            <a:endParaRPr lang="en-US" sz="4000" dirty="0"/>
          </a:p>
        </p:txBody>
      </p:sp>
      <p:sp>
        <p:nvSpPr>
          <p:cNvPr id="6" name="Content Placeholder 2"/>
          <p:cNvSpPr>
            <a:spLocks noGrp="1"/>
          </p:cNvSpPr>
          <p:nvPr>
            <p:ph idx="1"/>
          </p:nvPr>
        </p:nvSpPr>
        <p:spPr>
          <a:xfrm>
            <a:off x="498417" y="1752600"/>
            <a:ext cx="8229600" cy="4607214"/>
          </a:xfrm>
        </p:spPr>
        <p:txBody>
          <a:bodyPr/>
          <a:lstStyle/>
          <a:p>
            <a:pPr>
              <a:lnSpc>
                <a:spcPct val="150000"/>
              </a:lnSpc>
            </a:pPr>
            <a:r>
              <a:rPr lang="en-US" sz="2000" dirty="0"/>
              <a:t>Recognizing panoramas is perform fully automated image stitching is a technique to recognize which images actually go </a:t>
            </a:r>
            <a:r>
              <a:rPr lang="en-US" sz="2000" dirty="0" smtClean="0"/>
              <a:t>together.</a:t>
            </a:r>
          </a:p>
          <a:p>
            <a:pPr>
              <a:lnSpc>
                <a:spcPct val="150000"/>
              </a:lnSpc>
            </a:pPr>
            <a:r>
              <a:rPr lang="en-US" sz="2000" dirty="0"/>
              <a:t>If the user takes images in sequence so that each image overlaps its predecessor and also specifies the first and last images to be stitched, bundle adjustment combined with the process of topology inference can be used to automatically assemble a </a:t>
            </a:r>
            <a:r>
              <a:rPr lang="en-US" sz="2000" dirty="0" smtClean="0"/>
              <a:t>panorama</a:t>
            </a:r>
          </a:p>
          <a:p>
            <a:pPr>
              <a:lnSpc>
                <a:spcPct val="150000"/>
              </a:lnSpc>
            </a:pPr>
            <a:r>
              <a:rPr lang="en-US" sz="2000" dirty="0" smtClean="0"/>
              <a:t>Users </a:t>
            </a:r>
            <a:r>
              <a:rPr lang="en-US" sz="2000" dirty="0"/>
              <a:t>often jump around when taking panoramas such as may start a new row on top of a previous one, jump back to take a repeat shot, or create 360◦ panoramas where end-to-end overlaps need to be discovered</a:t>
            </a:r>
          </a:p>
        </p:txBody>
      </p:sp>
    </p:spTree>
    <p:extLst>
      <p:ext uri="{BB962C8B-B14F-4D97-AF65-F5344CB8AC3E}">
        <p14:creationId xmlns:p14="http://schemas.microsoft.com/office/powerpoint/2010/main" val="1412277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a:t>Recognizing panoramas</a:t>
            </a:r>
            <a:endParaRPr lang="en-US" sz="4000" dirty="0"/>
          </a:p>
        </p:txBody>
      </p:sp>
      <p:sp>
        <p:nvSpPr>
          <p:cNvPr id="6" name="Content Placeholder 2"/>
          <p:cNvSpPr>
            <a:spLocks noGrp="1"/>
          </p:cNvSpPr>
          <p:nvPr>
            <p:ph idx="1"/>
          </p:nvPr>
        </p:nvSpPr>
        <p:spPr>
          <a:xfrm>
            <a:off x="498417" y="1752600"/>
            <a:ext cx="8229600" cy="4607214"/>
          </a:xfrm>
        </p:spPr>
        <p:txBody>
          <a:bodyPr/>
          <a:lstStyle/>
          <a:p>
            <a:pPr>
              <a:lnSpc>
                <a:spcPct val="150000"/>
              </a:lnSpc>
            </a:pPr>
            <a:r>
              <a:rPr lang="en-US" sz="2000" dirty="0"/>
              <a:t>To recognize panoramas, we first find all pairwise image overlaps using a feature-based method and then find connected components in the </a:t>
            </a:r>
            <a:r>
              <a:rPr lang="en-US" sz="2000" dirty="0" smtClean="0"/>
              <a:t>overlap </a:t>
            </a:r>
            <a:r>
              <a:rPr lang="en-US" sz="2000" dirty="0"/>
              <a:t>graph to “recognize” individual panoramas </a:t>
            </a:r>
            <a:endParaRPr lang="en-US" sz="2000" dirty="0" smtClean="0"/>
          </a:p>
          <a:p>
            <a:pPr>
              <a:lnSpc>
                <a:spcPct val="150000"/>
              </a:lnSpc>
            </a:pPr>
            <a:r>
              <a:rPr lang="en-US" sz="2000" dirty="0"/>
              <a:t>The feature-based matching stage first ex- tracts scale invariant feature transform (SIFT) feature locations and feature descriptors from all the input images and places them in an indexing </a:t>
            </a:r>
            <a:r>
              <a:rPr lang="en-US" sz="2000" dirty="0" smtClean="0"/>
              <a:t>structure</a:t>
            </a:r>
          </a:p>
          <a:p>
            <a:pPr>
              <a:lnSpc>
                <a:spcPct val="150000"/>
              </a:lnSpc>
            </a:pPr>
            <a:r>
              <a:rPr lang="en-US" sz="2000" dirty="0" smtClean="0"/>
              <a:t>The </a:t>
            </a:r>
            <a:r>
              <a:rPr lang="en-US" sz="2000" dirty="0"/>
              <a:t>nearest matching neighbor is found for each feature in the first image, using the indexing structure to rapidly find candidates and then comparing feature descriptors to find the best match</a:t>
            </a:r>
          </a:p>
        </p:txBody>
      </p:sp>
    </p:spTree>
    <p:extLst>
      <p:ext uri="{BB962C8B-B14F-4D97-AF65-F5344CB8AC3E}">
        <p14:creationId xmlns:p14="http://schemas.microsoft.com/office/powerpoint/2010/main" val="396377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Recognizing panoramas</a:t>
            </a:r>
          </a:p>
        </p:txBody>
      </p:sp>
      <p:sp>
        <p:nvSpPr>
          <p:cNvPr id="6" name="Content Placeholder 2"/>
          <p:cNvSpPr>
            <a:spLocks noGrp="1"/>
          </p:cNvSpPr>
          <p:nvPr>
            <p:ph idx="1"/>
          </p:nvPr>
        </p:nvSpPr>
        <p:spPr>
          <a:xfrm>
            <a:off x="420918" y="4720936"/>
            <a:ext cx="2549583" cy="1635414"/>
          </a:xfrm>
        </p:spPr>
        <p:txBody>
          <a:bodyPr/>
          <a:lstStyle/>
          <a:p>
            <a:pPr>
              <a:lnSpc>
                <a:spcPct val="150000"/>
              </a:lnSpc>
            </a:pPr>
            <a:r>
              <a:rPr lang="en-US" sz="1600" dirty="0"/>
              <a:t>input images with pairwise matches</a:t>
            </a:r>
          </a:p>
        </p:txBody>
      </p:sp>
      <p:sp>
        <p:nvSpPr>
          <p:cNvPr id="5" name="Content Placeholder 2"/>
          <p:cNvSpPr txBox="1">
            <a:spLocks/>
          </p:cNvSpPr>
          <p:nvPr/>
        </p:nvSpPr>
        <p:spPr bwMode="auto">
          <a:xfrm>
            <a:off x="3425362" y="4710545"/>
            <a:ext cx="2549583" cy="163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lumMod val="60000"/>
                  <a:lumOff val="40000"/>
                </a:schemeClr>
              </a:buClr>
              <a:buSzPct val="80000"/>
              <a:buFont typeface="Wingdings" pitchFamily="2" charset="2"/>
              <a:buChar char="l"/>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600" dirty="0"/>
              <a:t>images grouped into connected components (panoramas)</a:t>
            </a:r>
          </a:p>
        </p:txBody>
      </p:sp>
      <p:sp>
        <p:nvSpPr>
          <p:cNvPr id="7" name="Content Placeholder 2"/>
          <p:cNvSpPr txBox="1">
            <a:spLocks/>
          </p:cNvSpPr>
          <p:nvPr/>
        </p:nvSpPr>
        <p:spPr bwMode="auto">
          <a:xfrm>
            <a:off x="6248400" y="4707081"/>
            <a:ext cx="2549583" cy="163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lumMod val="60000"/>
                  <a:lumOff val="40000"/>
                </a:schemeClr>
              </a:buClr>
              <a:buSzPct val="80000"/>
              <a:buFont typeface="Wingdings" pitchFamily="2" charset="2"/>
              <a:buChar char="l"/>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600" dirty="0"/>
              <a:t>individual panoramas registered and blended into stitched composites.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21" y="1664611"/>
            <a:ext cx="3009379" cy="283779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0964" y="1700917"/>
            <a:ext cx="2805199" cy="276864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6727" y="1725100"/>
            <a:ext cx="3117273" cy="2768644"/>
          </a:xfrm>
          <a:prstGeom prst="rect">
            <a:avLst/>
          </a:prstGeom>
        </p:spPr>
      </p:pic>
    </p:spTree>
    <p:extLst>
      <p:ext uri="{BB962C8B-B14F-4D97-AF65-F5344CB8AC3E}">
        <p14:creationId xmlns:p14="http://schemas.microsoft.com/office/powerpoint/2010/main" val="750167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Recognizing panoramas</a:t>
            </a:r>
          </a:p>
        </p:txBody>
      </p:sp>
      <p:sp>
        <p:nvSpPr>
          <p:cNvPr id="6" name="Content Placeholder 2"/>
          <p:cNvSpPr>
            <a:spLocks noGrp="1"/>
          </p:cNvSpPr>
          <p:nvPr>
            <p:ph idx="1"/>
          </p:nvPr>
        </p:nvSpPr>
        <p:spPr>
          <a:xfrm>
            <a:off x="498417" y="1752600"/>
            <a:ext cx="8229600" cy="4607214"/>
          </a:xfrm>
        </p:spPr>
        <p:txBody>
          <a:bodyPr/>
          <a:lstStyle/>
          <a:p>
            <a:pPr>
              <a:lnSpc>
                <a:spcPct val="150000"/>
              </a:lnSpc>
            </a:pPr>
            <a:r>
              <a:rPr lang="en-US" sz="2000" dirty="0"/>
              <a:t>T</a:t>
            </a:r>
            <a:r>
              <a:rPr lang="en-US" sz="2000" dirty="0" smtClean="0"/>
              <a:t>he </a:t>
            </a:r>
            <a:r>
              <a:rPr lang="en-US" sz="2000" dirty="0"/>
              <a:t>most difficult part of getting a fully automated stitching algorithm to work is deciding which pairs of images actually correspond to the same parts of the scene. Repeated structures such as windows as show in image below can lead to false matches when using a feature-based </a:t>
            </a:r>
            <a:r>
              <a:rPr lang="en-US" sz="2000" dirty="0" smtClean="0"/>
              <a:t>approach</a:t>
            </a:r>
          </a:p>
          <a:p>
            <a:pPr>
              <a:lnSpc>
                <a:spcPct val="150000"/>
              </a:lnSpc>
            </a:pPr>
            <a:r>
              <a:rPr lang="en-US" sz="2000" dirty="0">
                <a:sym typeface="Wingdings"/>
              </a:rPr>
              <a:t> One way to mitigate this problem is to perform a direct pixel- based comparison between the registered images to determine if they actually are different views of the same scene.</a:t>
            </a:r>
            <a:endParaRPr lang="en-US" sz="2000" dirty="0"/>
          </a:p>
        </p:txBody>
      </p:sp>
    </p:spTree>
    <p:extLst>
      <p:ext uri="{BB962C8B-B14F-4D97-AF65-F5344CB8AC3E}">
        <p14:creationId xmlns:p14="http://schemas.microsoft.com/office/powerpoint/2010/main" val="1736491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Recognizing panoramas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400" y="1600200"/>
            <a:ext cx="6805448" cy="4648200"/>
          </a:xfrm>
          <a:prstGeom prst="rect">
            <a:avLst/>
          </a:prstGeom>
        </p:spPr>
      </p:pic>
    </p:spTree>
    <p:extLst>
      <p:ext uri="{BB962C8B-B14F-4D97-AF65-F5344CB8AC3E}">
        <p14:creationId xmlns:p14="http://schemas.microsoft.com/office/powerpoint/2010/main" val="376696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a:t>Recognizing panoramas</a:t>
            </a:r>
            <a:endParaRPr lang="en-US" sz="4000" dirty="0"/>
          </a:p>
        </p:txBody>
      </p:sp>
      <p:sp>
        <p:nvSpPr>
          <p:cNvPr id="6" name="Content Placeholder 2"/>
          <p:cNvSpPr>
            <a:spLocks noGrp="1"/>
          </p:cNvSpPr>
          <p:nvPr>
            <p:ph idx="1"/>
          </p:nvPr>
        </p:nvSpPr>
        <p:spPr>
          <a:xfrm>
            <a:off x="498417" y="1752600"/>
            <a:ext cx="8229600" cy="4607214"/>
          </a:xfrm>
        </p:spPr>
        <p:txBody>
          <a:bodyPr/>
          <a:lstStyle/>
          <a:p>
            <a:pPr>
              <a:lnSpc>
                <a:spcPct val="150000"/>
              </a:lnSpc>
            </a:pPr>
            <a:r>
              <a:rPr lang="en-US" sz="2000" dirty="0"/>
              <a:t>Validation of image matches by direct pixel error comparison can fail when the scene contains moving objects </a:t>
            </a:r>
          </a:p>
          <a:p>
            <a:pPr>
              <a:lnSpc>
                <a:spcPct val="150000"/>
              </a:lnSpc>
            </a:pP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902071"/>
            <a:ext cx="5832417" cy="3454279"/>
          </a:xfrm>
          <a:prstGeom prst="rect">
            <a:avLst/>
          </a:prstGeom>
        </p:spPr>
      </p:pic>
      <p:sp>
        <p:nvSpPr>
          <p:cNvPr id="3" name="TextBox 2"/>
          <p:cNvSpPr txBox="1"/>
          <p:nvPr/>
        </p:nvSpPr>
        <p:spPr>
          <a:xfrm>
            <a:off x="6477000" y="4038889"/>
            <a:ext cx="2057400" cy="646331"/>
          </a:xfrm>
          <a:prstGeom prst="rect">
            <a:avLst/>
          </a:prstGeom>
          <a:noFill/>
        </p:spPr>
        <p:txBody>
          <a:bodyPr wrap="square" rtlCol="0">
            <a:spAutoFit/>
          </a:bodyPr>
          <a:lstStyle/>
          <a:p>
            <a:r>
              <a:rPr lang="en-US" smtClean="0">
                <a:sym typeface="Wingdings"/>
              </a:rPr>
              <a:t> </a:t>
            </a:r>
            <a:r>
              <a:rPr lang="en-US" smtClean="0"/>
              <a:t>Solution: machine learning</a:t>
            </a:r>
            <a:endParaRPr lang="en-US"/>
          </a:p>
        </p:txBody>
      </p:sp>
    </p:spTree>
    <p:extLst>
      <p:ext uri="{BB962C8B-B14F-4D97-AF65-F5344CB8AC3E}">
        <p14:creationId xmlns:p14="http://schemas.microsoft.com/office/powerpoint/2010/main" val="2060975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274638"/>
            <a:ext cx="8610600" cy="1143000"/>
          </a:xfrm>
        </p:spPr>
        <p:txBody>
          <a:bodyPr/>
          <a:lstStyle/>
          <a:p>
            <a:r>
              <a:rPr lang="en-US" sz="4000" dirty="0"/>
              <a:t>Summary</a:t>
            </a:r>
          </a:p>
        </p:txBody>
      </p:sp>
      <p:sp>
        <p:nvSpPr>
          <p:cNvPr id="4101" name="Rectangle 3"/>
          <p:cNvSpPr>
            <a:spLocks noGrp="1"/>
          </p:cNvSpPr>
          <p:nvPr>
            <p:ph type="body" idx="1"/>
          </p:nvPr>
        </p:nvSpPr>
        <p:spPr/>
        <p:txBody>
          <a:bodyPr/>
          <a:lstStyle/>
          <a:p>
            <a:pPr>
              <a:lnSpc>
                <a:spcPct val="150000"/>
              </a:lnSpc>
              <a:buClrTx/>
              <a:buSzTx/>
              <a:buFont typeface="Arial" charset="0"/>
              <a:buChar char="•"/>
            </a:pPr>
            <a:r>
              <a:rPr lang="vi-VN" sz="2800" dirty="0">
                <a:latin typeface="Calibri" charset="0"/>
                <a:ea typeface="Calibri" charset="0"/>
                <a:cs typeface="Calibri" charset="0"/>
              </a:rPr>
              <a:t>What is global alignment in image processing?</a:t>
            </a:r>
          </a:p>
          <a:p>
            <a:pPr>
              <a:lnSpc>
                <a:spcPct val="150000"/>
              </a:lnSpc>
              <a:buClrTx/>
              <a:buSzTx/>
              <a:buFont typeface="Arial" charset="0"/>
              <a:buChar char="•"/>
            </a:pPr>
            <a:r>
              <a:rPr lang="vi-VN" sz="2800" dirty="0">
                <a:latin typeface="Calibri" charset="0"/>
                <a:ea typeface="Calibri" charset="0"/>
                <a:cs typeface="Calibri" charset="0"/>
              </a:rPr>
              <a:t>Understand about </a:t>
            </a:r>
            <a:r>
              <a:rPr lang="en-US" sz="2800" dirty="0">
                <a:latin typeface="Calibri" charset="0"/>
                <a:ea typeface="Calibri" charset="0"/>
                <a:cs typeface="Calibri" charset="0"/>
              </a:rPr>
              <a:t>Bundle adjustment.</a:t>
            </a:r>
          </a:p>
          <a:p>
            <a:pPr>
              <a:lnSpc>
                <a:spcPct val="150000"/>
              </a:lnSpc>
              <a:buClrTx/>
              <a:buSzTx/>
              <a:buFont typeface="Arial" charset="0"/>
              <a:buChar char="•"/>
            </a:pPr>
            <a:r>
              <a:rPr lang="vi-VN" sz="2800" dirty="0">
                <a:latin typeface="Calibri" charset="0"/>
                <a:ea typeface="Calibri" charset="0"/>
                <a:cs typeface="Calibri" charset="0"/>
              </a:rPr>
              <a:t>Study some </a:t>
            </a:r>
            <a:r>
              <a:rPr lang="en-US" sz="2800" dirty="0">
                <a:latin typeface="Calibri" charset="0"/>
                <a:ea typeface="Calibri" charset="0"/>
                <a:cs typeface="Calibri" charset="0"/>
              </a:rPr>
              <a:t>local adjustments, such as parallax removal</a:t>
            </a:r>
          </a:p>
          <a:p>
            <a:pPr>
              <a:lnSpc>
                <a:spcPct val="150000"/>
              </a:lnSpc>
              <a:buClrTx/>
              <a:buSzTx/>
              <a:buFont typeface="Arial" charset="0"/>
              <a:buChar char="•"/>
            </a:pPr>
            <a:r>
              <a:rPr lang="en-US" sz="2800" dirty="0">
                <a:latin typeface="Calibri" charset="0"/>
                <a:ea typeface="Calibri" charset="0"/>
                <a:cs typeface="Calibri" charset="0"/>
              </a:rPr>
              <a:t>Study panorama recognition</a:t>
            </a:r>
          </a:p>
        </p:txBody>
      </p:sp>
    </p:spTree>
    <p:extLst>
      <p:ext uri="{BB962C8B-B14F-4D97-AF65-F5344CB8AC3E}">
        <p14:creationId xmlns:p14="http://schemas.microsoft.com/office/powerpoint/2010/main" val="1051502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a:xfrm>
            <a:off x="449855" y="457200"/>
            <a:ext cx="8229600" cy="639762"/>
          </a:xfrm>
        </p:spPr>
        <p:txBody>
          <a:bodyPr/>
          <a:lstStyle/>
          <a:p>
            <a:r>
              <a:rPr lang="en-US" sz="4000" dirty="0" smtClean="0"/>
              <a:t>Objectives</a:t>
            </a:r>
            <a:endParaRPr lang="en-US" sz="4000" dirty="0"/>
          </a:p>
        </p:txBody>
      </p:sp>
      <p:sp>
        <p:nvSpPr>
          <p:cNvPr id="3077" name="Rectangle 3"/>
          <p:cNvSpPr>
            <a:spLocks noGrp="1"/>
          </p:cNvSpPr>
          <p:nvPr>
            <p:ph type="body" idx="1"/>
          </p:nvPr>
        </p:nvSpPr>
        <p:spPr>
          <a:xfrm>
            <a:off x="480151" y="1447800"/>
            <a:ext cx="8458200" cy="5181600"/>
          </a:xfrm>
        </p:spPr>
        <p:txBody>
          <a:bodyPr/>
          <a:lstStyle/>
          <a:p>
            <a:pPr>
              <a:lnSpc>
                <a:spcPct val="150000"/>
              </a:lnSpc>
              <a:buClrTx/>
              <a:buSzTx/>
              <a:buFont typeface="Arial" charset="0"/>
              <a:buChar char="•"/>
            </a:pPr>
            <a:r>
              <a:rPr lang="vi-VN" sz="3000" dirty="0" smtClean="0">
                <a:latin typeface="Calibri" charset="0"/>
                <a:ea typeface="Calibri" charset="0"/>
                <a:cs typeface="Calibri" charset="0"/>
              </a:rPr>
              <a:t>What is global alignment in image processing?</a:t>
            </a:r>
          </a:p>
          <a:p>
            <a:pPr>
              <a:lnSpc>
                <a:spcPct val="150000"/>
              </a:lnSpc>
              <a:buClrTx/>
              <a:buSzTx/>
              <a:buFont typeface="Arial" charset="0"/>
              <a:buChar char="•"/>
            </a:pPr>
            <a:r>
              <a:rPr lang="vi-VN" sz="3000" dirty="0" smtClean="0">
                <a:latin typeface="Calibri" charset="0"/>
                <a:ea typeface="Calibri" charset="0"/>
                <a:cs typeface="Calibri" charset="0"/>
              </a:rPr>
              <a:t>Understand about </a:t>
            </a:r>
            <a:r>
              <a:rPr lang="en-US" sz="3000" dirty="0">
                <a:latin typeface="Calibri" charset="0"/>
                <a:ea typeface="Calibri" charset="0"/>
                <a:cs typeface="Calibri" charset="0"/>
              </a:rPr>
              <a:t>Bundle adjustment.</a:t>
            </a:r>
            <a:endParaRPr lang="en-US" sz="3000" dirty="0" smtClean="0">
              <a:latin typeface="Calibri" charset="0"/>
              <a:ea typeface="Calibri" charset="0"/>
              <a:cs typeface="Calibri" charset="0"/>
            </a:endParaRPr>
          </a:p>
          <a:p>
            <a:pPr>
              <a:lnSpc>
                <a:spcPct val="150000"/>
              </a:lnSpc>
              <a:buClrTx/>
              <a:buSzTx/>
              <a:buFont typeface="Arial" charset="0"/>
              <a:buChar char="•"/>
            </a:pPr>
            <a:r>
              <a:rPr lang="vi-VN" sz="3000" dirty="0" smtClean="0">
                <a:latin typeface="Calibri" charset="0"/>
                <a:ea typeface="Calibri" charset="0"/>
                <a:cs typeface="Calibri" charset="0"/>
              </a:rPr>
              <a:t>Study some </a:t>
            </a:r>
            <a:r>
              <a:rPr lang="en-US" sz="3000" dirty="0">
                <a:latin typeface="Calibri" charset="0"/>
                <a:ea typeface="Calibri" charset="0"/>
                <a:cs typeface="Calibri" charset="0"/>
              </a:rPr>
              <a:t>local adjustments, such as parallax </a:t>
            </a:r>
            <a:r>
              <a:rPr lang="en-US" sz="3000" dirty="0" smtClean="0">
                <a:latin typeface="Calibri" charset="0"/>
                <a:ea typeface="Calibri" charset="0"/>
                <a:cs typeface="Calibri" charset="0"/>
              </a:rPr>
              <a:t>removal</a:t>
            </a:r>
          </a:p>
          <a:p>
            <a:pPr>
              <a:lnSpc>
                <a:spcPct val="150000"/>
              </a:lnSpc>
              <a:buClrTx/>
              <a:buSzTx/>
              <a:buFont typeface="Arial" charset="0"/>
              <a:buChar char="•"/>
            </a:pPr>
            <a:r>
              <a:rPr lang="en-US" sz="3000" dirty="0">
                <a:latin typeface="Calibri" charset="0"/>
                <a:ea typeface="Calibri" charset="0"/>
                <a:cs typeface="Calibri" charset="0"/>
              </a:rPr>
              <a:t>Study panorama recognition</a:t>
            </a:r>
            <a:endParaRPr lang="en-US" sz="3000" dirty="0" smtClean="0">
              <a:latin typeface="Calibri" charset="0"/>
              <a:ea typeface="Calibri" charset="0"/>
              <a:cs typeface="Calibri" charset="0"/>
            </a:endParaRPr>
          </a:p>
        </p:txBody>
      </p:sp>
    </p:spTree>
    <p:extLst>
      <p:ext uri="{BB962C8B-B14F-4D97-AF65-F5344CB8AC3E}">
        <p14:creationId xmlns:p14="http://schemas.microsoft.com/office/powerpoint/2010/main" val="2971645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vi-VN" sz="4000" dirty="0" smtClean="0"/>
              <a:t>Global Alignment</a:t>
            </a:r>
            <a:endParaRPr lang="en-US" sz="4000" dirty="0"/>
          </a:p>
        </p:txBody>
      </p:sp>
      <p:sp>
        <p:nvSpPr>
          <p:cNvPr id="7" name="Content Placeholder 2"/>
          <p:cNvSpPr>
            <a:spLocks noGrp="1"/>
          </p:cNvSpPr>
          <p:nvPr>
            <p:ph idx="1"/>
          </p:nvPr>
        </p:nvSpPr>
        <p:spPr>
          <a:xfrm>
            <a:off x="457200" y="2057400"/>
            <a:ext cx="8229600" cy="4298950"/>
          </a:xfrm>
        </p:spPr>
        <p:txBody>
          <a:bodyPr/>
          <a:lstStyle/>
          <a:p>
            <a:pPr>
              <a:lnSpc>
                <a:spcPct val="150000"/>
              </a:lnSpc>
            </a:pPr>
            <a:r>
              <a:rPr lang="en-US" sz="2000" dirty="0"/>
              <a:t>Global alignment refers to the problem of finding the image registration parameters that best comply with the constraints introduced by the image matching</a:t>
            </a:r>
            <a:r>
              <a:rPr lang="en-US" sz="2000" dirty="0" smtClean="0"/>
              <a:t>.</a:t>
            </a:r>
          </a:p>
          <a:p>
            <a:pPr>
              <a:lnSpc>
                <a:spcPct val="150000"/>
              </a:lnSpc>
            </a:pPr>
            <a:r>
              <a:rPr lang="en-US" sz="2000" dirty="0"/>
              <a:t>The goal is then to find a globally consistent set of alignment parameters that minimize the </a:t>
            </a:r>
            <a:r>
              <a:rPr lang="en-US" sz="2000" dirty="0" err="1" smtClean="0"/>
              <a:t>mis</a:t>
            </a:r>
            <a:r>
              <a:rPr lang="en-US" sz="2000" dirty="0" smtClean="0"/>
              <a:t>-registration </a:t>
            </a:r>
            <a:r>
              <a:rPr lang="en-US" sz="2000" dirty="0"/>
              <a:t>between all pairs of images</a:t>
            </a:r>
          </a:p>
        </p:txBody>
      </p:sp>
    </p:spTree>
    <p:extLst>
      <p:ext uri="{BB962C8B-B14F-4D97-AF65-F5344CB8AC3E}">
        <p14:creationId xmlns:p14="http://schemas.microsoft.com/office/powerpoint/2010/main" val="2038664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vi-VN" sz="4000" dirty="0" smtClean="0"/>
              <a:t>Bundle Adjustment</a:t>
            </a:r>
            <a:endParaRPr lang="en-US" sz="4000" dirty="0"/>
          </a:p>
        </p:txBody>
      </p:sp>
      <p:sp>
        <p:nvSpPr>
          <p:cNvPr id="6" name="Content Placeholder 2"/>
          <p:cNvSpPr>
            <a:spLocks noGrp="1"/>
          </p:cNvSpPr>
          <p:nvPr>
            <p:ph idx="1"/>
          </p:nvPr>
        </p:nvSpPr>
        <p:spPr>
          <a:xfrm>
            <a:off x="498417" y="1752600"/>
            <a:ext cx="8229600" cy="4607214"/>
          </a:xfrm>
        </p:spPr>
        <p:txBody>
          <a:bodyPr/>
          <a:lstStyle/>
          <a:p>
            <a:pPr>
              <a:lnSpc>
                <a:spcPct val="150000"/>
              </a:lnSpc>
            </a:pPr>
            <a:r>
              <a:rPr lang="en-US" sz="2000" dirty="0"/>
              <a:t>One way to register a large number of images is to add new images to the panorama one at a time, aligning the most recent image with the previous ones already in the </a:t>
            </a:r>
            <a:r>
              <a:rPr lang="en-US" sz="2000" dirty="0" smtClean="0"/>
              <a:t>collection</a:t>
            </a:r>
          </a:p>
          <a:p>
            <a:pPr>
              <a:lnSpc>
                <a:spcPct val="150000"/>
              </a:lnSpc>
            </a:pPr>
            <a:r>
              <a:rPr lang="en-US" sz="2000" dirty="0"/>
              <a:t>Bundle adjustment is the process of simultaneously adjusting pose </a:t>
            </a:r>
            <a:r>
              <a:rPr lang="en-US" sz="2000" dirty="0" smtClean="0"/>
              <a:t>parameters </a:t>
            </a:r>
            <a:r>
              <a:rPr lang="en-US" sz="2000" dirty="0"/>
              <a:t>for a large collection of overlap- ping </a:t>
            </a:r>
            <a:r>
              <a:rPr lang="en-US" sz="2000" dirty="0" smtClean="0"/>
              <a:t>images</a:t>
            </a:r>
          </a:p>
          <a:p>
            <a:pPr>
              <a:lnSpc>
                <a:spcPct val="150000"/>
              </a:lnSpc>
            </a:pPr>
            <a:r>
              <a:rPr lang="en-US" sz="2000" dirty="0"/>
              <a:t>Consider the feature-based alignment problem </a:t>
            </a:r>
            <a:r>
              <a:rPr lang="en-US" sz="2000" dirty="0" smtClean="0"/>
              <a:t>given</a:t>
            </a:r>
            <a:endParaRPr lang="en-US" sz="2000" dirty="0"/>
          </a:p>
          <a:p>
            <a:pPr>
              <a:lnSpc>
                <a:spcPct val="150000"/>
              </a:lnSpc>
            </a:pP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988657"/>
            <a:ext cx="5638800" cy="814240"/>
          </a:xfrm>
          <a:prstGeom prst="rect">
            <a:avLst/>
          </a:prstGeom>
        </p:spPr>
      </p:pic>
    </p:spTree>
    <p:extLst>
      <p:ext uri="{BB962C8B-B14F-4D97-AF65-F5344CB8AC3E}">
        <p14:creationId xmlns:p14="http://schemas.microsoft.com/office/powerpoint/2010/main" val="1037127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vi-VN" sz="4000" dirty="0" smtClean="0"/>
              <a:t>Bundle Adjustment</a:t>
            </a:r>
            <a:endParaRPr lang="en-US" sz="4000" dirty="0"/>
          </a:p>
        </p:txBody>
      </p:sp>
      <p:sp>
        <p:nvSpPr>
          <p:cNvPr id="6" name="Content Placeholder 2"/>
          <p:cNvSpPr>
            <a:spLocks noGrp="1"/>
          </p:cNvSpPr>
          <p:nvPr>
            <p:ph idx="1"/>
          </p:nvPr>
        </p:nvSpPr>
        <p:spPr>
          <a:xfrm>
            <a:off x="498417" y="1752600"/>
            <a:ext cx="8229600" cy="4607214"/>
          </a:xfrm>
        </p:spPr>
        <p:txBody>
          <a:bodyPr/>
          <a:lstStyle/>
          <a:p>
            <a:pPr>
              <a:lnSpc>
                <a:spcPct val="150000"/>
              </a:lnSpc>
            </a:pPr>
            <a:r>
              <a:rPr lang="en-US" sz="2000" dirty="0"/>
              <a:t>The equation mapping a 3D point xi into a point </a:t>
            </a:r>
            <a:r>
              <a:rPr lang="en-US" sz="2000" dirty="0" err="1"/>
              <a:t>xij</a:t>
            </a:r>
            <a:r>
              <a:rPr lang="en-US" sz="2000" dirty="0"/>
              <a:t> in frame j can be re-written </a:t>
            </a:r>
            <a:endParaRPr lang="en-US" sz="2000" dirty="0" smtClean="0"/>
          </a:p>
          <a:p>
            <a:pPr>
              <a:lnSpc>
                <a:spcPct val="150000"/>
              </a:lnSpc>
            </a:pPr>
            <a:endParaRPr lang="en-US" sz="2000" dirty="0"/>
          </a:p>
          <a:p>
            <a:pPr marL="457200" lvl="1" indent="0">
              <a:lnSpc>
                <a:spcPct val="150000"/>
              </a:lnSpc>
              <a:buNone/>
            </a:pPr>
            <a:r>
              <a:rPr lang="en-US" sz="1600" dirty="0" smtClean="0"/>
              <a:t>Where </a:t>
            </a:r>
            <a:r>
              <a:rPr lang="en-US" sz="1600" dirty="0" err="1" smtClean="0"/>
              <a:t>Rj</a:t>
            </a:r>
            <a:r>
              <a:rPr lang="en-US" sz="1600" dirty="0" smtClean="0"/>
              <a:t> is a rotation matrix and                               is a calibration matrix</a:t>
            </a:r>
          </a:p>
          <a:p>
            <a:pPr>
              <a:lnSpc>
                <a:spcPct val="150000"/>
              </a:lnSpc>
            </a:pPr>
            <a:endParaRPr lang="en-US" sz="2000" dirty="0" smtClean="0"/>
          </a:p>
          <a:p>
            <a:pPr>
              <a:lnSpc>
                <a:spcPct val="150000"/>
              </a:lnSpc>
            </a:pPr>
            <a:r>
              <a:rPr lang="en-US" sz="2000" dirty="0" smtClean="0"/>
              <a:t>The </a:t>
            </a:r>
            <a:r>
              <a:rPr lang="en-US" sz="2000" dirty="0"/>
              <a:t>motion mapping a point </a:t>
            </a:r>
            <a:r>
              <a:rPr lang="en-US" sz="2000" dirty="0" err="1"/>
              <a:t>xij</a:t>
            </a:r>
            <a:r>
              <a:rPr lang="en-US" sz="2000" dirty="0"/>
              <a:t> from frame j into a point </a:t>
            </a:r>
            <a:r>
              <a:rPr lang="en-US" sz="2000" dirty="0" err="1"/>
              <a:t>xik</a:t>
            </a:r>
            <a:r>
              <a:rPr lang="en-US" sz="2000" dirty="0"/>
              <a:t> in frame k is similarly given </a:t>
            </a:r>
            <a:r>
              <a:rPr lang="en-US" sz="2000" dirty="0" smtClean="0"/>
              <a:t>by:</a:t>
            </a:r>
          </a:p>
          <a:p>
            <a:pPr>
              <a:lnSpc>
                <a:spcPct val="150000"/>
              </a:lnSpc>
            </a:pPr>
            <a:endParaRPr lang="en-US" sz="2000" dirty="0"/>
          </a:p>
          <a:p>
            <a:pPr>
              <a:lnSpc>
                <a:spcPct val="150000"/>
              </a:lnSpc>
            </a:pPr>
            <a:endParaRPr lang="en-US" sz="2000" dirty="0"/>
          </a:p>
          <a:p>
            <a:pPr>
              <a:lnSpc>
                <a:spcPct val="150000"/>
              </a:lnSpc>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819400"/>
            <a:ext cx="5041900" cy="5576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3377029"/>
            <a:ext cx="1612900" cy="2759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200" y="5334000"/>
            <a:ext cx="4737100" cy="547775"/>
          </a:xfrm>
          <a:prstGeom prst="rect">
            <a:avLst/>
          </a:prstGeom>
        </p:spPr>
      </p:pic>
    </p:spTree>
    <p:extLst>
      <p:ext uri="{BB962C8B-B14F-4D97-AF65-F5344CB8AC3E}">
        <p14:creationId xmlns:p14="http://schemas.microsoft.com/office/powerpoint/2010/main" val="993967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vi-VN" sz="4000" dirty="0" smtClean="0"/>
              <a:t>Bundle Adjustment</a:t>
            </a:r>
            <a:endParaRPr lang="en-US" sz="4000" dirty="0"/>
          </a:p>
        </p:txBody>
      </p:sp>
      <p:sp>
        <p:nvSpPr>
          <p:cNvPr id="6" name="Content Placeholder 2"/>
          <p:cNvSpPr>
            <a:spLocks noGrp="1"/>
          </p:cNvSpPr>
          <p:nvPr>
            <p:ph idx="1"/>
          </p:nvPr>
        </p:nvSpPr>
        <p:spPr>
          <a:xfrm>
            <a:off x="498417" y="1752600"/>
            <a:ext cx="8229600" cy="4607214"/>
          </a:xfrm>
        </p:spPr>
        <p:txBody>
          <a:bodyPr/>
          <a:lstStyle/>
          <a:p>
            <a:pPr>
              <a:lnSpc>
                <a:spcPct val="150000"/>
              </a:lnSpc>
            </a:pPr>
            <a:r>
              <a:rPr lang="en-US" sz="2000" dirty="0" err="1" smtClean="0"/>
              <a:t>Multiview</a:t>
            </a:r>
            <a:r>
              <a:rPr lang="en-US" sz="2000" dirty="0" smtClean="0"/>
              <a:t> formulation</a:t>
            </a:r>
          </a:p>
          <a:p>
            <a:pPr>
              <a:lnSpc>
                <a:spcPct val="150000"/>
              </a:lnSpc>
            </a:pPr>
            <a:endParaRPr lang="en-US" sz="2000" dirty="0"/>
          </a:p>
          <a:p>
            <a:pPr marL="457200" lvl="1" indent="0">
              <a:lnSpc>
                <a:spcPct val="150000"/>
              </a:lnSpc>
              <a:buNone/>
            </a:pPr>
            <a:endParaRPr lang="en-US" sz="1600" dirty="0" smtClean="0"/>
          </a:p>
          <a:p>
            <a:pPr marL="457200" lvl="1" indent="0">
              <a:lnSpc>
                <a:spcPct val="150000"/>
              </a:lnSpc>
              <a:buNone/>
            </a:pPr>
            <a:r>
              <a:rPr lang="en-US" sz="1600" dirty="0" smtClean="0"/>
              <a:t>where </a:t>
            </a:r>
            <a:r>
              <a:rPr lang="en-US" sz="1600" dirty="0"/>
              <a:t>the x ̃</a:t>
            </a:r>
            <a:r>
              <a:rPr lang="en-US" sz="1600" dirty="0" err="1"/>
              <a:t>ik</a:t>
            </a:r>
            <a:r>
              <a:rPr lang="en-US" sz="1600" dirty="0"/>
              <a:t> function is the </a:t>
            </a:r>
            <a:r>
              <a:rPr lang="en-US" sz="1600" i="1" dirty="0"/>
              <a:t>predicted </a:t>
            </a:r>
            <a:r>
              <a:rPr lang="en-US" sz="1600" dirty="0"/>
              <a:t>location of feature </a:t>
            </a:r>
            <a:r>
              <a:rPr lang="en-US" sz="1600" dirty="0" err="1"/>
              <a:t>i</a:t>
            </a:r>
            <a:r>
              <a:rPr lang="en-US" sz="1600" dirty="0"/>
              <a:t> in frame </a:t>
            </a:r>
            <a:r>
              <a:rPr lang="en-US" sz="1600" dirty="0" smtClean="0"/>
              <a:t>k, </a:t>
            </a:r>
            <a:r>
              <a:rPr lang="en-US" sz="1600" dirty="0" err="1"/>
              <a:t>xˆij</a:t>
            </a:r>
            <a:r>
              <a:rPr lang="en-US" sz="1600" dirty="0"/>
              <a:t> is the </a:t>
            </a:r>
            <a:r>
              <a:rPr lang="en-US" sz="1600" i="1" dirty="0"/>
              <a:t>observed </a:t>
            </a:r>
            <a:r>
              <a:rPr lang="en-US" sz="1600" dirty="0"/>
              <a:t>location </a:t>
            </a:r>
            <a:endParaRPr lang="en-US" sz="1600" dirty="0" smtClean="0"/>
          </a:p>
          <a:p>
            <a:pPr>
              <a:lnSpc>
                <a:spcPct val="150000"/>
              </a:lnSpc>
            </a:pPr>
            <a:r>
              <a:rPr lang="en-US" sz="2000" dirty="0" smtClean="0"/>
              <a:t>In </a:t>
            </a:r>
            <a:r>
              <a:rPr lang="en-US" sz="2000" dirty="0"/>
              <a:t>practice, if we have enough features, we can directly minimize the above quantity using regular non-linear least squares and obtain an accurate multi-frame alignment.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362200"/>
            <a:ext cx="6172200" cy="648111"/>
          </a:xfrm>
          <a:prstGeom prst="rect">
            <a:avLst/>
          </a:prstGeom>
        </p:spPr>
      </p:pic>
    </p:spTree>
    <p:extLst>
      <p:ext uri="{BB962C8B-B14F-4D97-AF65-F5344CB8AC3E}">
        <p14:creationId xmlns:p14="http://schemas.microsoft.com/office/powerpoint/2010/main" val="802205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vi-VN" sz="4000" dirty="0" smtClean="0"/>
              <a:t>Bundle Adjustment</a:t>
            </a:r>
            <a:endParaRPr lang="en-US" sz="4000" dirty="0"/>
          </a:p>
        </p:txBody>
      </p:sp>
      <p:sp>
        <p:nvSpPr>
          <p:cNvPr id="6" name="Content Placeholder 2"/>
          <p:cNvSpPr>
            <a:spLocks noGrp="1"/>
          </p:cNvSpPr>
          <p:nvPr>
            <p:ph idx="1"/>
          </p:nvPr>
        </p:nvSpPr>
        <p:spPr>
          <a:xfrm>
            <a:off x="498417" y="1752600"/>
            <a:ext cx="8229600" cy="4607214"/>
          </a:xfrm>
        </p:spPr>
        <p:txBody>
          <a:bodyPr/>
          <a:lstStyle/>
          <a:p>
            <a:pPr>
              <a:lnSpc>
                <a:spcPct val="150000"/>
              </a:lnSpc>
            </a:pPr>
            <a:r>
              <a:rPr lang="en-US" sz="2000" dirty="0" smtClean="0"/>
              <a:t>Formulate </a:t>
            </a:r>
            <a:r>
              <a:rPr lang="en-US" sz="2000" dirty="0"/>
              <a:t>the optimization is to use true bundle adjustment </a:t>
            </a:r>
            <a:endParaRPr lang="en-US" sz="2000" dirty="0" smtClean="0"/>
          </a:p>
          <a:p>
            <a:pPr>
              <a:lnSpc>
                <a:spcPct val="150000"/>
              </a:lnSpc>
            </a:pPr>
            <a:endParaRPr lang="en-US" sz="2000" dirty="0"/>
          </a:p>
          <a:p>
            <a:pPr marL="457200" lvl="1" indent="0">
              <a:lnSpc>
                <a:spcPct val="150000"/>
              </a:lnSpc>
              <a:buNone/>
            </a:pPr>
            <a:endParaRPr lang="en-US" sz="1600" dirty="0" smtClean="0"/>
          </a:p>
          <a:p>
            <a:pPr marL="457200" lvl="1" indent="0">
              <a:lnSpc>
                <a:spcPct val="150000"/>
              </a:lnSpc>
              <a:buNone/>
            </a:pPr>
            <a:r>
              <a:rPr lang="en-US" sz="1600" dirty="0" smtClean="0"/>
              <a:t>Where                              is given by above equation.         </a:t>
            </a:r>
          </a:p>
          <a:p>
            <a:pPr>
              <a:lnSpc>
                <a:spcPct val="150000"/>
              </a:lnSpc>
            </a:pPr>
            <a:r>
              <a:rPr lang="en-US" sz="2000" dirty="0" smtClean="0"/>
              <a:t>Alternative </a:t>
            </a:r>
            <a:r>
              <a:rPr lang="en-US" sz="2000" dirty="0"/>
              <a:t>formulation is to minimize the error in 3D projected ray directions</a:t>
            </a:r>
          </a:p>
          <a:p>
            <a:pPr>
              <a:lnSpc>
                <a:spcPct val="150000"/>
              </a:lnSpc>
            </a:pPr>
            <a:endParaRPr lang="en-US" sz="2000" dirty="0"/>
          </a:p>
          <a:p>
            <a:pPr>
              <a:lnSpc>
                <a:spcPct val="150000"/>
              </a:lnSpc>
            </a:pP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362200"/>
            <a:ext cx="4419600" cy="67497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3303872"/>
            <a:ext cx="1574800" cy="3429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0783" y="4800600"/>
            <a:ext cx="4562417" cy="664072"/>
          </a:xfrm>
          <a:prstGeom prst="rect">
            <a:avLst/>
          </a:prstGeom>
        </p:spPr>
      </p:pic>
    </p:spTree>
    <p:extLst>
      <p:ext uri="{BB962C8B-B14F-4D97-AF65-F5344CB8AC3E}">
        <p14:creationId xmlns:p14="http://schemas.microsoft.com/office/powerpoint/2010/main" val="1388391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vi-VN" sz="4000" dirty="0" smtClean="0"/>
              <a:t>Bundle Adjustment</a:t>
            </a:r>
            <a:endParaRPr lang="en-US" sz="4000" dirty="0"/>
          </a:p>
        </p:txBody>
      </p:sp>
      <p:sp>
        <p:nvSpPr>
          <p:cNvPr id="6" name="Content Placeholder 2"/>
          <p:cNvSpPr>
            <a:spLocks noGrp="1"/>
          </p:cNvSpPr>
          <p:nvPr>
            <p:ph idx="1"/>
          </p:nvPr>
        </p:nvSpPr>
        <p:spPr>
          <a:xfrm>
            <a:off x="498417" y="1752600"/>
            <a:ext cx="8229600" cy="4607214"/>
          </a:xfrm>
        </p:spPr>
        <p:txBody>
          <a:bodyPr/>
          <a:lstStyle/>
          <a:p>
            <a:pPr>
              <a:lnSpc>
                <a:spcPct val="150000"/>
              </a:lnSpc>
            </a:pPr>
            <a:r>
              <a:rPr lang="en-US" sz="2000" dirty="0" smtClean="0"/>
              <a:t>If </a:t>
            </a:r>
            <a:r>
              <a:rPr lang="en-US" sz="2000" dirty="0"/>
              <a:t>we eliminate the 3D rays xi, we can derive a pairwise energy formulated in 3D ray space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981394"/>
            <a:ext cx="6629400" cy="733860"/>
          </a:xfrm>
          <a:prstGeom prst="rect">
            <a:avLst/>
          </a:prstGeom>
        </p:spPr>
      </p:pic>
    </p:spTree>
    <p:extLst>
      <p:ext uri="{BB962C8B-B14F-4D97-AF65-F5344CB8AC3E}">
        <p14:creationId xmlns:p14="http://schemas.microsoft.com/office/powerpoint/2010/main" val="1452888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Parallax removal</a:t>
            </a:r>
          </a:p>
        </p:txBody>
      </p:sp>
      <p:sp>
        <p:nvSpPr>
          <p:cNvPr id="6" name="Content Placeholder 2"/>
          <p:cNvSpPr>
            <a:spLocks noGrp="1"/>
          </p:cNvSpPr>
          <p:nvPr>
            <p:ph idx="1"/>
          </p:nvPr>
        </p:nvSpPr>
        <p:spPr>
          <a:xfrm>
            <a:off x="498417" y="1752600"/>
            <a:ext cx="8229600" cy="4607214"/>
          </a:xfrm>
        </p:spPr>
        <p:txBody>
          <a:bodyPr/>
          <a:lstStyle/>
          <a:p>
            <a:pPr>
              <a:lnSpc>
                <a:spcPct val="150000"/>
              </a:lnSpc>
            </a:pPr>
            <a:r>
              <a:rPr lang="en-US" sz="2000" dirty="0"/>
              <a:t>Parallax is a displacement or difference in the apparent position of an object viewed along two different lines of sight, and is measured by the angle or semi-angle of inclination between those two </a:t>
            </a:r>
            <a:r>
              <a:rPr lang="en-US" sz="2000" dirty="0" smtClean="0"/>
              <a:t>lines</a:t>
            </a:r>
          </a:p>
          <a:p>
            <a:pPr>
              <a:lnSpc>
                <a:spcPct val="150000"/>
              </a:lnSpc>
            </a:pPr>
            <a:r>
              <a:rPr lang="en-US" sz="2000" dirty="0" smtClean="0"/>
              <a:t>When </a:t>
            </a:r>
            <a:r>
              <a:rPr lang="en-US" sz="2000" dirty="0"/>
              <a:t>the motion is reasonably small, general 2D motion estimation can be used to perform an appropriate correction before blending using a process called local </a:t>
            </a:r>
            <a:r>
              <a:rPr lang="en-US" sz="2000" dirty="0" smtClean="0"/>
              <a:t>alignment</a:t>
            </a:r>
          </a:p>
          <a:p>
            <a:pPr>
              <a:lnSpc>
                <a:spcPct val="150000"/>
              </a:lnSpc>
            </a:pPr>
            <a:r>
              <a:rPr lang="en-US" sz="2000" dirty="0" smtClean="0"/>
              <a:t>Global </a:t>
            </a:r>
            <a:r>
              <a:rPr lang="en-US" sz="2000" dirty="0"/>
              <a:t>bundle adjustment is used to optimize the camera poses. Once these have been estimated, the desired location of a 3D point xi can be estimated as the average of the back-projected 3D locations</a:t>
            </a:r>
          </a:p>
        </p:txBody>
      </p:sp>
    </p:spTree>
    <p:extLst>
      <p:ext uri="{BB962C8B-B14F-4D97-AF65-F5344CB8AC3E}">
        <p14:creationId xmlns:p14="http://schemas.microsoft.com/office/powerpoint/2010/main" val="126401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6981</TotalTime>
  <Words>867</Words>
  <Application>Microsoft Macintosh PowerPoint</Application>
  <PresentationFormat>On-screen Show (4:3)</PresentationFormat>
  <Paragraphs>90</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Wingdings</vt:lpstr>
      <vt:lpstr>Arial</vt:lpstr>
      <vt:lpstr>Office Theme</vt:lpstr>
      <vt:lpstr>Global Alignment</vt:lpstr>
      <vt:lpstr>Objectives</vt:lpstr>
      <vt:lpstr>Global Alignment</vt:lpstr>
      <vt:lpstr>Bundle Adjustment</vt:lpstr>
      <vt:lpstr>Bundle Adjustment</vt:lpstr>
      <vt:lpstr>Bundle Adjustment</vt:lpstr>
      <vt:lpstr>Bundle Adjustment</vt:lpstr>
      <vt:lpstr>Bundle Adjustment</vt:lpstr>
      <vt:lpstr>Parallax removal</vt:lpstr>
      <vt:lpstr>Parallax removal</vt:lpstr>
      <vt:lpstr>Parallax removal</vt:lpstr>
      <vt:lpstr>Recognizing panoramas</vt:lpstr>
      <vt:lpstr>Recognizing panoramas</vt:lpstr>
      <vt:lpstr>Recognizing panoramas</vt:lpstr>
      <vt:lpstr>Recognizing panoramas</vt:lpstr>
      <vt:lpstr>Recognizing panoramas</vt:lpstr>
      <vt:lpstr>Recognizing panoramas</vt:lpstr>
      <vt:lpstr>Summary</vt:lpstr>
    </vt:vector>
  </TitlesOfParts>
  <Company>FPT-Uni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Microsoft Office User</cp:lastModifiedBy>
  <cp:revision>833</cp:revision>
  <dcterms:created xsi:type="dcterms:W3CDTF">2007-08-21T04:43:22Z</dcterms:created>
  <dcterms:modified xsi:type="dcterms:W3CDTF">2021-10-04T15:50:32Z</dcterms:modified>
</cp:coreProperties>
</file>