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19"/>
  </p:notesMasterIdLst>
  <p:handoutMasterIdLst>
    <p:handoutMasterId r:id="rId20"/>
  </p:handoutMasterIdLst>
  <p:sldIdLst>
    <p:sldId id="439" r:id="rId2"/>
    <p:sldId id="440" r:id="rId3"/>
    <p:sldId id="517" r:id="rId4"/>
    <p:sldId id="518" r:id="rId5"/>
    <p:sldId id="520" r:id="rId6"/>
    <p:sldId id="519" r:id="rId7"/>
    <p:sldId id="522" r:id="rId8"/>
    <p:sldId id="523" r:id="rId9"/>
    <p:sldId id="524" r:id="rId10"/>
    <p:sldId id="525" r:id="rId11"/>
    <p:sldId id="526" r:id="rId12"/>
    <p:sldId id="527" r:id="rId13"/>
    <p:sldId id="528" r:id="rId14"/>
    <p:sldId id="529" r:id="rId15"/>
    <p:sldId id="530" r:id="rId16"/>
    <p:sldId id="531" r:id="rId17"/>
    <p:sldId id="4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3" autoAdjust="0"/>
    <p:restoredTop sz="86270" autoAdjust="0"/>
  </p:normalViewPr>
  <p:slideViewPr>
    <p:cSldViewPr>
      <p:cViewPr varScale="1">
        <p:scale>
          <a:sx n="113" d="100"/>
          <a:sy n="113" d="100"/>
        </p:scale>
        <p:origin x="176" y="5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10/4/21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10/4/21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Brightness" TargetMode="External"/><Relationship Id="rId4" Type="http://schemas.openxmlformats.org/officeDocument/2006/relationships/hyperlink" Target="https://en.wikipedia.org/wiki/Luminanc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dirty="0" smtClean="0">
                <a:solidFill>
                  <a:schemeClr val="tx1"/>
                </a:solidFill>
                <a:effectLst/>
                <a:latin typeface="+mn-lt"/>
                <a:ea typeface="+mn-ea"/>
                <a:cs typeface="+mn-cs"/>
              </a:rPr>
              <a:t>Phong: Bùi Tường Phong( 1942-1975)</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đây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quanh</a:t>
            </a:r>
            <a:r>
              <a:rPr lang="en-US" sz="1200" b="0" i="0" kern="1200" dirty="0" smtClean="0">
                <a:solidFill>
                  <a:schemeClr val="tx1"/>
                </a:solidFill>
                <a:effectLst/>
                <a:latin typeface="+mn-lt"/>
                <a:ea typeface="+mn-ea"/>
                <a:cs typeface="+mn-cs"/>
              </a:rPr>
              <a:t>(ambient)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khuếch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tán</a:t>
            </a:r>
            <a:r>
              <a:rPr lang="en-US" sz="1200" b="0" i="0" kern="1200" dirty="0" smtClean="0">
                <a:solidFill>
                  <a:schemeClr val="tx1"/>
                </a:solidFill>
                <a:effectLst/>
                <a:latin typeface="+mn-lt"/>
                <a:ea typeface="+mn-ea"/>
                <a:cs typeface="+mn-cs"/>
              </a:rPr>
              <a:t> (diffuse) </a:t>
            </a:r>
            <a:r>
              <a:rPr lang="en-US" sz="1200" b="0" i="0" kern="1200" dirty="0" err="1" smtClean="0">
                <a:solidFill>
                  <a:schemeClr val="tx1"/>
                </a:solidFill>
                <a:effectLst/>
                <a:latin typeface="+mn-lt"/>
                <a:ea typeface="+mn-ea"/>
                <a:cs typeface="+mn-cs"/>
              </a:rPr>
              <a:t>đều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chiếu</a:t>
            </a:r>
            <a:r>
              <a:rPr lang="en-US" sz="1200" b="0" i="0" kern="1200" dirty="0" smtClean="0">
                <a:solidFill>
                  <a:schemeClr val="tx1"/>
                </a:solidFill>
                <a:effectLst/>
                <a:latin typeface="+mn-lt"/>
                <a:ea typeface="+mn-ea"/>
                <a:cs typeface="+mn-cs"/>
              </a:rPr>
              <a:t> (specular)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trắng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phản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cầu</a:t>
            </a:r>
            <a:endParaRPr lang="en-US"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Phong</a:t>
            </a:r>
            <a:r>
              <a:rPr lang="en-US" sz="1200" b="0" i="0" kern="1200" dirty="0" smtClean="0">
                <a:solidFill>
                  <a:schemeClr val="tx1"/>
                </a:solidFill>
                <a:effectLst/>
                <a:latin typeface="+mn-lt"/>
                <a:ea typeface="+mn-ea"/>
                <a:cs typeface="+mn-cs"/>
              </a:rPr>
              <a:t> interpolation).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thắp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ảnh</a:t>
            </a:r>
            <a:r>
              <a:rPr lang="en-US" sz="1200" b="0" i="0" kern="1200" dirty="0" smtClean="0">
                <a:solidFill>
                  <a:schemeClr val="tx1"/>
                </a:solidFill>
                <a:effectLst/>
                <a:latin typeface="+mn-lt"/>
                <a:ea typeface="+mn-ea"/>
                <a:cs typeface="+mn-cs"/>
              </a:rPr>
              <a:t> (per-pixel lighting).</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139513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12</a:t>
            </a:fld>
            <a:endParaRPr lang="en-US" dirty="0"/>
          </a:p>
        </p:txBody>
      </p:sp>
    </p:spTree>
    <p:extLst>
      <p:ext uri="{BB962C8B-B14F-4D97-AF65-F5344CB8AC3E}">
        <p14:creationId xmlns:p14="http://schemas.microsoft.com/office/powerpoint/2010/main" val="108117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dirty="0" smtClean="0"/>
              <a:t>Optics</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47059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smtClean="0"/>
              <a:t>Optics</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133829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smtClean="0"/>
              <a:t>Optics</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92814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dirty="0" smtClean="0"/>
              <a:t>Optics</a:t>
            </a:r>
            <a:r>
              <a:rPr lang="en-US" sz="1200" kern="1200" dirty="0" smtClean="0">
                <a:solidFill>
                  <a:schemeClr val="tx1"/>
                </a:solidFill>
                <a:effectLst/>
                <a:latin typeface="+mn-lt"/>
                <a:ea typeface="+mn-ea"/>
                <a:cs typeface="+mn-cs"/>
              </a:rPr>
              <a:t>In a lens subject to </a:t>
            </a:r>
            <a:r>
              <a:rPr lang="en-US" sz="1200" i="1" kern="1200" dirty="0" smtClean="0">
                <a:solidFill>
                  <a:schemeClr val="tx1"/>
                </a:solidFill>
                <a:effectLst/>
                <a:latin typeface="+mn-lt"/>
                <a:ea typeface="+mn-ea"/>
                <a:cs typeface="+mn-cs"/>
              </a:rPr>
              <a:t>chromatic aberration</a:t>
            </a:r>
            <a:r>
              <a:rPr lang="en-US" sz="1200" kern="1200" dirty="0" smtClean="0">
                <a:solidFill>
                  <a:schemeClr val="tx1"/>
                </a:solidFill>
                <a:effectLst/>
                <a:latin typeface="+mn-lt"/>
                <a:ea typeface="+mn-ea"/>
                <a:cs typeface="+mn-cs"/>
              </a:rPr>
              <a:t>, light at different wavelengths (e.g., the red and blur arrows) is focused with a different focal length f ′ and hence a different depth </a:t>
            </a:r>
            <a:r>
              <a:rPr lang="en-US" sz="1200" kern="1200" dirty="0" err="1" smtClean="0">
                <a:solidFill>
                  <a:schemeClr val="tx1"/>
                </a:solidFill>
                <a:effectLst/>
                <a:latin typeface="+mn-lt"/>
                <a:ea typeface="+mn-ea"/>
                <a:cs typeface="+mn-cs"/>
              </a:rPr>
              <a:t>zi</a:t>
            </a:r>
            <a:r>
              <a:rPr lang="en-US" sz="1200" kern="1200" dirty="0" smtClean="0">
                <a:solidFill>
                  <a:schemeClr val="tx1"/>
                </a:solidFill>
                <a:effectLst/>
                <a:latin typeface="+mn-lt"/>
                <a:ea typeface="+mn-ea"/>
                <a:cs typeface="+mn-cs"/>
              </a:rPr>
              <a:t>′, resulting in both a geometric (in-plane) displacement and a loss of focus.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mn-lt"/>
                <a:ea typeface="+mn-ea"/>
                <a:cs typeface="+mn-cs"/>
              </a:rPr>
              <a:t>Chromatic aberration :</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quang</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sai</a:t>
            </a:r>
            <a:r>
              <a:rPr lang="en-US" sz="1200" b="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sắc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bệnh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sắc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thấu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do </a:t>
            </a:r>
            <a:r>
              <a:rPr lang="en-US" sz="1200" b="0" i="0" kern="1200" dirty="0" err="1" smtClean="0">
                <a:solidFill>
                  <a:schemeClr val="tx1"/>
                </a:solidFill>
                <a:effectLst/>
                <a:latin typeface="+mn-lt"/>
                <a:ea typeface="+mn-ea"/>
                <a:cs typeface="+mn-cs"/>
              </a:rPr>
              <a:t>sự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sắc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thấu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sóng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sáng</a:t>
            </a:r>
            <a:endParaRPr lang="en-US" dirty="0" smtClean="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16</a:t>
            </a:fld>
            <a:endParaRPr lang="en-US" dirty="0"/>
          </a:p>
        </p:txBody>
      </p:sp>
    </p:spTree>
    <p:extLst>
      <p:ext uri="{BB962C8B-B14F-4D97-AF65-F5344CB8AC3E}">
        <p14:creationId xmlns:p14="http://schemas.microsoft.com/office/powerpoint/2010/main" val="620089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17</a:t>
            </a:fld>
            <a:endParaRPr lang="en-US" dirty="0"/>
          </a:p>
        </p:txBody>
      </p:sp>
    </p:spTree>
    <p:extLst>
      <p:ext uri="{BB962C8B-B14F-4D97-AF65-F5344CB8AC3E}">
        <p14:creationId xmlns:p14="http://schemas.microsoft.com/office/powerpoint/2010/main" val="157983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 simplified model of photometric image formation. Light is emitted by one or more light sources and is then reflected from an object’s surface. A portion of this light is directed towards the camera. This simplified model ignores multiple reflections, which often occur in real-world scenes.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204804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pitchFamily="34" charset="0"/>
              </a:rPr>
              <a:t>I</a:t>
            </a:r>
            <a:r>
              <a:rPr lang="vi-VN" dirty="0" smtClean="0">
                <a:latin typeface="Calibri" pitchFamily="34" charset="0"/>
              </a:rPr>
              <a:t>llumination: chiếu sáng</a:t>
            </a:r>
          </a:p>
          <a:p>
            <a:r>
              <a:rPr lang="en-US" sz="1200" b="0" i="0" kern="1200" dirty="0" err="1" smtClean="0">
                <a:solidFill>
                  <a:schemeClr val="tx1"/>
                </a:solidFill>
                <a:effectLst/>
                <a:latin typeface="+mn-lt"/>
                <a:ea typeface="+mn-ea"/>
                <a:cs typeface="+mn-cs"/>
              </a:rPr>
              <a:t>Illuminance</a:t>
            </a:r>
            <a:r>
              <a:rPr lang="en-US" sz="1200" b="0" i="0" kern="1200" dirty="0" smtClean="0">
                <a:solidFill>
                  <a:schemeClr val="tx1"/>
                </a:solidFill>
                <a:effectLst/>
                <a:latin typeface="+mn-lt"/>
                <a:ea typeface="+mn-ea"/>
                <a:cs typeface="+mn-cs"/>
              </a:rPr>
              <a:t> was formerly often called </a:t>
            </a:r>
            <a:r>
              <a:rPr lang="en-US" sz="1200" b="0" i="0" u="none" strike="noStrike" kern="1200" dirty="0" smtClean="0">
                <a:solidFill>
                  <a:schemeClr val="tx1"/>
                </a:solidFill>
                <a:effectLst/>
                <a:latin typeface="+mn-lt"/>
                <a:ea typeface="+mn-ea"/>
                <a:cs typeface="+mn-cs"/>
                <a:hlinkClick r:id="rId3" tooltip="Brightness"/>
              </a:rPr>
              <a:t>brightness</a:t>
            </a:r>
            <a:r>
              <a:rPr lang="en-US" sz="1200" b="0" i="0" kern="1200" dirty="0" smtClean="0">
                <a:solidFill>
                  <a:schemeClr val="tx1"/>
                </a:solidFill>
                <a:effectLst/>
                <a:latin typeface="+mn-lt"/>
                <a:ea typeface="+mn-ea"/>
                <a:cs typeface="+mn-cs"/>
              </a:rPr>
              <a:t>, but this leads to confusion with other uses of the word, such as to mean </a:t>
            </a:r>
            <a:r>
              <a:rPr lang="en-US" sz="1200" b="0" i="0" u="none" strike="noStrike" kern="1200" dirty="0" smtClean="0">
                <a:solidFill>
                  <a:schemeClr val="tx1"/>
                </a:solidFill>
                <a:effectLst/>
                <a:latin typeface="+mn-lt"/>
                <a:ea typeface="+mn-ea"/>
                <a:cs typeface="+mn-cs"/>
                <a:hlinkClick r:id="rId4" tooltip="Luminance"/>
              </a:rPr>
              <a:t>luminance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125037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smtClean="0"/>
              <a:t>Area light source: giống như đèn huỳnh quang loại dài, phát ra ánh sáng </a:t>
            </a:r>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1889804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BRDF is a four- dimensional function that describes how much of each wavelength arriving at an </a:t>
            </a:r>
            <a:r>
              <a:rPr lang="en-US" sz="1200" i="1" kern="1200" dirty="0" smtClean="0">
                <a:solidFill>
                  <a:schemeClr val="tx1"/>
                </a:solidFill>
                <a:effectLst/>
                <a:latin typeface="+mn-lt"/>
                <a:ea typeface="+mn-ea"/>
                <a:cs typeface="+mn-cs"/>
              </a:rPr>
              <a:t>incident </a:t>
            </a:r>
            <a:r>
              <a:rPr lang="en-US" sz="1200" kern="1200" dirty="0" smtClean="0">
                <a:solidFill>
                  <a:schemeClr val="tx1"/>
                </a:solidFill>
                <a:effectLst/>
                <a:latin typeface="+mn-lt"/>
                <a:ea typeface="+mn-ea"/>
                <a:cs typeface="+mn-cs"/>
              </a:rPr>
              <a:t>direction </a:t>
            </a:r>
            <a:r>
              <a:rPr lang="en-US" sz="1200" kern="1200" dirty="0" err="1" smtClean="0">
                <a:solidFill>
                  <a:schemeClr val="tx1"/>
                </a:solidFill>
                <a:effectLst/>
                <a:latin typeface="+mn-lt"/>
                <a:ea typeface="+mn-ea"/>
                <a:cs typeface="+mn-cs"/>
              </a:rPr>
              <a:t>vˆi</a:t>
            </a:r>
            <a:r>
              <a:rPr lang="en-US" sz="1200" kern="1200" dirty="0" smtClean="0">
                <a:solidFill>
                  <a:schemeClr val="tx1"/>
                </a:solidFill>
                <a:effectLst/>
                <a:latin typeface="+mn-lt"/>
                <a:ea typeface="+mn-ea"/>
                <a:cs typeface="+mn-cs"/>
              </a:rPr>
              <a:t> is emitted in a </a:t>
            </a:r>
            <a:r>
              <a:rPr lang="en-US" sz="1200" i="1" kern="1200" dirty="0" smtClean="0">
                <a:solidFill>
                  <a:schemeClr val="tx1"/>
                </a:solidFill>
                <a:effectLst/>
                <a:latin typeface="+mn-lt"/>
                <a:ea typeface="+mn-ea"/>
                <a:cs typeface="+mn-cs"/>
              </a:rPr>
              <a:t>reflected </a:t>
            </a:r>
            <a:r>
              <a:rPr lang="en-US" sz="1200" kern="1200" dirty="0" smtClean="0">
                <a:solidFill>
                  <a:schemeClr val="tx1"/>
                </a:solidFill>
                <a:effectLst/>
                <a:latin typeface="+mn-lt"/>
                <a:ea typeface="+mn-ea"/>
                <a:cs typeface="+mn-cs"/>
              </a:rPr>
              <a:t>direction </a:t>
            </a:r>
            <a:r>
              <a:rPr lang="en-US" sz="1200" kern="1200" dirty="0" err="1" smtClean="0">
                <a:solidFill>
                  <a:schemeClr val="tx1"/>
                </a:solidFill>
                <a:effectLst/>
                <a:latin typeface="+mn-lt"/>
                <a:ea typeface="+mn-ea"/>
                <a:cs typeface="+mn-cs"/>
              </a:rPr>
              <a:t>vˆr</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136061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BRDF is a four- dimensional function that describes how much of each wavelength arriving at an </a:t>
            </a:r>
            <a:r>
              <a:rPr lang="en-US" sz="1200" i="1" kern="1200" dirty="0" smtClean="0">
                <a:solidFill>
                  <a:schemeClr val="tx1"/>
                </a:solidFill>
                <a:effectLst/>
                <a:latin typeface="+mn-lt"/>
                <a:ea typeface="+mn-ea"/>
                <a:cs typeface="+mn-cs"/>
              </a:rPr>
              <a:t>incident </a:t>
            </a:r>
            <a:r>
              <a:rPr lang="en-US" sz="1200" kern="1200" dirty="0" smtClean="0">
                <a:solidFill>
                  <a:schemeClr val="tx1"/>
                </a:solidFill>
                <a:effectLst/>
                <a:latin typeface="+mn-lt"/>
                <a:ea typeface="+mn-ea"/>
                <a:cs typeface="+mn-cs"/>
              </a:rPr>
              <a:t>direction </a:t>
            </a:r>
            <a:r>
              <a:rPr lang="en-US" sz="1200" kern="1200" dirty="0" err="1" smtClean="0">
                <a:solidFill>
                  <a:schemeClr val="tx1"/>
                </a:solidFill>
                <a:effectLst/>
                <a:latin typeface="+mn-lt"/>
                <a:ea typeface="+mn-ea"/>
                <a:cs typeface="+mn-cs"/>
              </a:rPr>
              <a:t>vˆi</a:t>
            </a:r>
            <a:r>
              <a:rPr lang="en-US" sz="1200" kern="1200" dirty="0" smtClean="0">
                <a:solidFill>
                  <a:schemeClr val="tx1"/>
                </a:solidFill>
                <a:effectLst/>
                <a:latin typeface="+mn-lt"/>
                <a:ea typeface="+mn-ea"/>
                <a:cs typeface="+mn-cs"/>
              </a:rPr>
              <a:t> is emitted in a </a:t>
            </a:r>
            <a:r>
              <a:rPr lang="en-US" sz="1200" i="1" kern="1200" dirty="0" smtClean="0">
                <a:solidFill>
                  <a:schemeClr val="tx1"/>
                </a:solidFill>
                <a:effectLst/>
                <a:latin typeface="+mn-lt"/>
                <a:ea typeface="+mn-ea"/>
                <a:cs typeface="+mn-cs"/>
              </a:rPr>
              <a:t>reflected </a:t>
            </a:r>
            <a:r>
              <a:rPr lang="en-US" sz="1200" kern="1200" dirty="0" smtClean="0">
                <a:solidFill>
                  <a:schemeClr val="tx1"/>
                </a:solidFill>
                <a:effectLst/>
                <a:latin typeface="+mn-lt"/>
                <a:ea typeface="+mn-ea"/>
                <a:cs typeface="+mn-cs"/>
              </a:rPr>
              <a:t>direction </a:t>
            </a:r>
            <a:r>
              <a:rPr lang="en-US" sz="1200" kern="1200" dirty="0" err="1" smtClean="0">
                <a:solidFill>
                  <a:schemeClr val="tx1"/>
                </a:solidFill>
                <a:effectLst/>
                <a:latin typeface="+mn-lt"/>
                <a:ea typeface="+mn-ea"/>
                <a:cs typeface="+mn-cs"/>
              </a:rPr>
              <a:t>vˆr</a:t>
            </a:r>
            <a:r>
              <a:rPr lang="en-US" sz="1200" kern="1200" smtClean="0">
                <a:solidFill>
                  <a:schemeClr val="tx1"/>
                </a:solidFill>
                <a:effectLst/>
                <a:latin typeface="+mn-lt"/>
                <a:ea typeface="+mn-ea"/>
                <a:cs typeface="+mn-cs"/>
              </a:rPr>
              <a:t> </a:t>
            </a: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195576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Diffuse or </a:t>
            </a:r>
            <a:r>
              <a:rPr lang="en-US" sz="1200" b="0" kern="1200" dirty="0" err="1" smtClean="0">
                <a:solidFill>
                  <a:schemeClr val="tx1"/>
                </a:solidFill>
                <a:effectLst/>
                <a:latin typeface="+mn-lt"/>
                <a:ea typeface="+mn-ea"/>
                <a:cs typeface="+mn-cs"/>
              </a:rPr>
              <a:t>Lambertian</a:t>
            </a:r>
            <a:r>
              <a:rPr lang="en-US" sz="1200" b="0" kern="1200" dirty="0" smtClean="0">
                <a:solidFill>
                  <a:schemeClr val="tx1"/>
                </a:solidFill>
                <a:effectLst/>
                <a:latin typeface="+mn-lt"/>
                <a:ea typeface="+mn-ea"/>
                <a:cs typeface="+mn-cs"/>
              </a:rPr>
              <a:t> Reflection :</a:t>
            </a:r>
            <a:r>
              <a:rPr lang="en-US" sz="1200" b="0" kern="1200" baseline="0" dirty="0" smtClean="0">
                <a:solidFill>
                  <a:schemeClr val="tx1"/>
                </a:solidFill>
                <a:effectLst/>
                <a:latin typeface="+mn-lt"/>
                <a:ea typeface="+mn-ea"/>
                <a:cs typeface="+mn-cs"/>
              </a:rPr>
              <a:t> </a:t>
            </a:r>
            <a:r>
              <a:rPr lang="vi-VN" sz="1200" b="0" kern="1200" baseline="0" dirty="0" smtClean="0">
                <a:solidFill>
                  <a:schemeClr val="tx1"/>
                </a:solidFill>
                <a:effectLst/>
                <a:latin typeface="+mn-lt"/>
                <a:ea typeface="+mn-ea"/>
                <a:cs typeface="+mn-cs"/>
              </a:rPr>
              <a:t>phản xạ khuyết tán</a:t>
            </a:r>
            <a:endParaRPr lang="en-US" dirty="0" smtClean="0">
              <a:effectLst/>
            </a:endParaRPr>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52159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95999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dirty="0" smtClean="0">
                <a:solidFill>
                  <a:schemeClr val="tx1"/>
                </a:solidFill>
                <a:effectLst/>
                <a:latin typeface="+mn-lt"/>
                <a:ea typeface="+mn-ea"/>
                <a:cs typeface="+mn-cs"/>
              </a:rPr>
              <a:t>Phong: Bùi Tường Phong( 1942-1975)</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185666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lstStyle>
            <a:lvl1pPr>
              <a:defRPr>
                <a:solidFill>
                  <a:srgbClr val="002060"/>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524000" cy="228600"/>
          </a:xfrm>
        </p:spPr>
        <p:txBody>
          <a:bodyPr/>
          <a:lstStyle>
            <a:lvl1pPr>
              <a:defRPr>
                <a:solidFill>
                  <a:srgbClr val="002060"/>
                </a:solidFill>
                <a:latin typeface="Arial" pitchFamily="34" charset="0"/>
                <a:cs typeface="Arial" pitchFamily="34" charset="0"/>
              </a:defRPr>
            </a:lvl1pPr>
          </a:lstStyle>
          <a:p>
            <a:pPr>
              <a:defRPr/>
            </a:pPr>
            <a:fld id="{DE4B89B3-86BD-994C-B748-D7A3D4EC37A5}" type="datetime1">
              <a:rPr lang="en-US" smtClean="0"/>
              <a:t>10/4/21</a:t>
            </a:fld>
            <a:endParaRPr lang="en-US" dirty="0"/>
          </a:p>
        </p:txBody>
      </p:sp>
      <p:sp>
        <p:nvSpPr>
          <p:cNvPr id="5" name="Footer Placeholder 4"/>
          <p:cNvSpPr>
            <a:spLocks noGrp="1"/>
          </p:cNvSpPr>
          <p:nvPr>
            <p:ph type="ftr" sz="quarter" idx="11"/>
          </p:nvPr>
        </p:nvSpPr>
        <p:spPr>
          <a:xfrm>
            <a:off x="2514600" y="6629400"/>
            <a:ext cx="4267200" cy="228600"/>
          </a:xfrm>
        </p:spPr>
        <p:txBody>
          <a:bodyPr/>
          <a:lstStyle>
            <a:lvl1pPr>
              <a:defRPr>
                <a:solidFill>
                  <a:srgbClr val="002060"/>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a:xfrm>
            <a:off x="7620000" y="6629400"/>
            <a:ext cx="1066800" cy="228600"/>
          </a:xfrm>
        </p:spPr>
        <p:txBody>
          <a:bodyPr/>
          <a:lstStyle>
            <a:lvl1pPr>
              <a:defRPr>
                <a:solidFill>
                  <a:srgbClr val="002060"/>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61E73E-9E56-3448-A550-2E6D3B5F094C}"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4399DC-AD06-4E42-8293-1699997516FD}"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itchFamily="34" charset="0"/>
                <a:cs typeface="Arial" pitchFamily="34" charset="0"/>
              </a:defRPr>
            </a:lvl1pPr>
          </a:lstStyle>
          <a:p>
            <a:pPr>
              <a:defRPr/>
            </a:pPr>
            <a:fld id="{7918165A-FB6A-DC44-B512-264F8FEE2813}" type="datetime1">
              <a:rPr lang="en-US" smtClean="0"/>
              <a:t>10/4/21</a:t>
            </a:fld>
            <a:endParaRPr lang="en-US" dirty="0"/>
          </a:p>
        </p:txBody>
      </p:sp>
      <p:sp>
        <p:nvSpPr>
          <p:cNvPr id="5" name="Footer Placeholder 4"/>
          <p:cNvSpPr>
            <a:spLocks noGrp="1"/>
          </p:cNvSpPr>
          <p:nvPr>
            <p:ph type="ftr" sz="quarter" idx="11"/>
          </p:nvPr>
        </p:nvSpPr>
        <p:spPr>
          <a:xfrm>
            <a:off x="2667000" y="6356350"/>
            <a:ext cx="3886200" cy="365125"/>
          </a:xfrm>
        </p:spPr>
        <p:txBody>
          <a:bodyPr/>
          <a:lstStyle>
            <a:lvl1pPr>
              <a:defRPr>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4604926-CB50-1F4D-BEC0-36B751162B29}"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D7F18B2-0244-4B4E-ADF6-2C3F9FF8A575}"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831BEE0-498E-B442-B812-3D881DCA4829}" type="datetime1">
              <a:rPr lang="en-US" smtClean="0"/>
              <a:t>10/4/21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4DCA5-65A8-DE48-BCB8-5214AE91587B}" type="datetime1">
              <a:rPr lang="en-US" smtClean="0"/>
              <a:t>10/4/21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462433-7342-DC45-A5A6-A72BBA747833}" type="datetime1">
              <a:rPr lang="en-US" smtClean="0"/>
              <a:t>10/4/21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0C807B3-5A51-2849-B2F9-B653474B27EE}"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EC75DB-663C-7C43-B0CB-BB5559CB234A}"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5C92E067-DA86-E14F-8998-7D599056A17A}" type="datetime1">
              <a:rPr lang="en-US" smtClean="0"/>
              <a:t>10/4/21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eaLnBrk="0" fontAlgn="base" hangingPunct="0">
        <a:spcBef>
          <a:spcPct val="0"/>
        </a:spcBef>
        <a:spcAft>
          <a:spcPct val="0"/>
        </a:spcAft>
        <a:defRPr sz="36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dirty="0">
                <a:latin typeface="Arial" charset="0"/>
                <a:cs typeface="Arial" charset="0"/>
              </a:rPr>
              <a:t>Photometric image formation</a:t>
            </a:r>
            <a:endParaRPr lang="en-US" sz="2400" b="0" dirty="0"/>
          </a:p>
        </p:txBody>
      </p:sp>
      <p:sp>
        <p:nvSpPr>
          <p:cNvPr id="2" name="Slide Number Placeholder 1"/>
          <p:cNvSpPr>
            <a:spLocks noGrp="1"/>
          </p:cNvSpPr>
          <p:nvPr>
            <p:ph type="sldNum" sz="quarter" idx="12"/>
          </p:nvPr>
        </p:nvSpPr>
        <p:spPr/>
        <p:txBody>
          <a:bodyPr/>
          <a:lstStyle/>
          <a:p>
            <a:pPr>
              <a:defRPr/>
            </a:pPr>
            <a:fld id="{073B7A44-4BEB-4535-A06C-A1CE01569806}" type="slidenum">
              <a:rPr lang="en-US" smtClean="0"/>
              <a:pPr>
                <a:defRPr/>
              </a:pPr>
              <a:t>1</a:t>
            </a:fld>
            <a:r>
              <a:rPr lang="en-US"/>
              <a:t>/11</a:t>
            </a:r>
            <a:endParaRPr lang="en-US" dirty="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t>Phong Shading</a:t>
            </a:r>
            <a:endParaRPr lang="en-US" sz="4000" dirty="0"/>
          </a:p>
        </p:txBody>
      </p:sp>
      <p:sp>
        <p:nvSpPr>
          <p:cNvPr id="36867" name="Content Placeholder 2"/>
          <p:cNvSpPr>
            <a:spLocks noGrp="1"/>
          </p:cNvSpPr>
          <p:nvPr>
            <p:ph idx="1"/>
          </p:nvPr>
        </p:nvSpPr>
        <p:spPr>
          <a:xfrm>
            <a:off x="457200" y="1592262"/>
            <a:ext cx="8229600" cy="2751138"/>
          </a:xfrm>
        </p:spPr>
        <p:txBody>
          <a:bodyPr/>
          <a:lstStyle/>
          <a:p>
            <a:r>
              <a:rPr lang="en-US" sz="2000" dirty="0"/>
              <a:t>The full </a:t>
            </a:r>
            <a:r>
              <a:rPr lang="en-US" sz="2000" dirty="0" err="1"/>
              <a:t>Phong</a:t>
            </a:r>
            <a:r>
              <a:rPr lang="en-US" sz="2000" dirty="0"/>
              <a:t> model combines diffuse and specular components contributed by the main illuminant with an ambient term that attempts to account for all other light incidents upon the surface from other parts of the scene (sky, walls, etc.).</a:t>
            </a:r>
            <a:endParaRPr lang="en-US" sz="2000" dirty="0" smtClean="0"/>
          </a:p>
          <a:p>
            <a:pPr marL="0" indent="0">
              <a:buNone/>
            </a:pPr>
            <a:endParaRPr lang="en-US" sz="2000" dirty="0" smtClean="0"/>
          </a:p>
          <a:p>
            <a:pPr marL="0" indent="0">
              <a:buNone/>
            </a:pPr>
            <a:endParaRPr lang="en-US" sz="2000" dirty="0"/>
          </a:p>
          <a:p>
            <a:endParaRPr lang="en-US" sz="20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464" y="4792945"/>
            <a:ext cx="3554281" cy="8196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9064" y="3901517"/>
            <a:ext cx="3688538" cy="75608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7740" y="3237911"/>
            <a:ext cx="3759200" cy="537029"/>
          </a:xfrm>
          <a:prstGeom prst="rect">
            <a:avLst/>
          </a:prstGeom>
        </p:spPr>
      </p:pic>
      <p:sp>
        <p:nvSpPr>
          <p:cNvPr id="21" name="TextBox 20"/>
          <p:cNvSpPr txBox="1"/>
          <p:nvPr/>
        </p:nvSpPr>
        <p:spPr>
          <a:xfrm>
            <a:off x="6734959" y="3067876"/>
            <a:ext cx="151836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vi-VN" dirty="0" smtClean="0"/>
              <a:t>Ambient light</a:t>
            </a:r>
            <a:endParaRPr lang="en-US" dirty="0"/>
          </a:p>
        </p:txBody>
      </p:sp>
      <p:sp>
        <p:nvSpPr>
          <p:cNvPr id="22" name="TextBox 21"/>
          <p:cNvSpPr txBox="1"/>
          <p:nvPr/>
        </p:nvSpPr>
        <p:spPr>
          <a:xfrm>
            <a:off x="6962954" y="4519982"/>
            <a:ext cx="218104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vi-VN" dirty="0" smtClean="0"/>
              <a:t>Diffuse Reflectance</a:t>
            </a:r>
            <a:endParaRPr lang="en-US" dirty="0"/>
          </a:p>
        </p:txBody>
      </p:sp>
      <p:cxnSp>
        <p:nvCxnSpPr>
          <p:cNvPr id="23" name="Straight Arrow Connector 22"/>
          <p:cNvCxnSpPr/>
          <p:nvPr/>
        </p:nvCxnSpPr>
        <p:spPr>
          <a:xfrm flipH="1" flipV="1">
            <a:off x="5349888" y="5613927"/>
            <a:ext cx="746112" cy="44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5791200" y="4402735"/>
            <a:ext cx="1171754" cy="251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88776" y="5812825"/>
            <a:ext cx="237757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vi-VN" dirty="0" smtClean="0"/>
              <a:t>Specular Reflectance</a:t>
            </a:r>
            <a:endParaRPr lang="en-US" dirty="0"/>
          </a:p>
        </p:txBody>
      </p:sp>
      <p:cxnSp>
        <p:nvCxnSpPr>
          <p:cNvPr id="29" name="Straight Arrow Connector 28"/>
          <p:cNvCxnSpPr/>
          <p:nvPr/>
        </p:nvCxnSpPr>
        <p:spPr>
          <a:xfrm flipH="1">
            <a:off x="4859604" y="3322015"/>
            <a:ext cx="1875355" cy="19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219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t>Phong Shading</a:t>
            </a:r>
            <a:endParaRPr lang="en-US" sz="4000" dirty="0"/>
          </a:p>
        </p:txBody>
      </p:sp>
      <p:sp>
        <p:nvSpPr>
          <p:cNvPr id="36867" name="Content Placeholder 2"/>
          <p:cNvSpPr>
            <a:spLocks noGrp="1"/>
          </p:cNvSpPr>
          <p:nvPr>
            <p:ph idx="1"/>
          </p:nvPr>
        </p:nvSpPr>
        <p:spPr>
          <a:xfrm>
            <a:off x="457200" y="1592262"/>
            <a:ext cx="8229600" cy="2751138"/>
          </a:xfrm>
        </p:spPr>
        <p:txBody>
          <a:bodyPr/>
          <a:lstStyle/>
          <a:p>
            <a:r>
              <a:rPr lang="en-US" sz="2000" dirty="0" err="1"/>
              <a:t>Phong</a:t>
            </a:r>
            <a:r>
              <a:rPr lang="en-US" sz="2000" dirty="0"/>
              <a:t> reflection </a:t>
            </a:r>
            <a:r>
              <a:rPr lang="en-US" sz="2000" dirty="0" smtClean="0"/>
              <a:t>model</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err="1"/>
              <a:t>Phong</a:t>
            </a:r>
            <a:r>
              <a:rPr lang="en-US" sz="2000" dirty="0"/>
              <a:t> interpolation</a:t>
            </a:r>
            <a:endParaRPr lang="en-US" sz="2000" dirty="0" smtClean="0"/>
          </a:p>
          <a:p>
            <a:pPr marL="0" indent="0">
              <a:buNone/>
            </a:pPr>
            <a:endParaRPr lang="en-US" sz="2000" dirty="0" smtClean="0"/>
          </a:p>
          <a:p>
            <a:pPr marL="0" indent="0">
              <a:buNone/>
            </a:pPr>
            <a:endParaRPr lang="en-US" sz="2000" dirty="0"/>
          </a:p>
          <a:p>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13104"/>
            <a:ext cx="8168610" cy="2273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56" y="4920846"/>
            <a:ext cx="6026150" cy="1796957"/>
          </a:xfrm>
          <a:prstGeom prst="rect">
            <a:avLst/>
          </a:prstGeom>
        </p:spPr>
      </p:pic>
    </p:spTree>
    <p:extLst>
      <p:ext uri="{BB962C8B-B14F-4D97-AF65-F5344CB8AC3E}">
        <p14:creationId xmlns:p14="http://schemas.microsoft.com/office/powerpoint/2010/main" val="559301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t>Ray Tracing</a:t>
            </a:r>
            <a:endParaRPr lang="en-US" sz="4000" dirty="0"/>
          </a:p>
        </p:txBody>
      </p:sp>
      <p:sp>
        <p:nvSpPr>
          <p:cNvPr id="36867" name="Content Placeholder 2"/>
          <p:cNvSpPr>
            <a:spLocks noGrp="1"/>
          </p:cNvSpPr>
          <p:nvPr>
            <p:ph idx="1"/>
          </p:nvPr>
        </p:nvSpPr>
        <p:spPr>
          <a:xfrm>
            <a:off x="457200" y="1592262"/>
            <a:ext cx="8229600" cy="4764088"/>
          </a:xfrm>
        </p:spPr>
        <p:txBody>
          <a:bodyPr/>
          <a:lstStyle/>
          <a:p>
            <a:r>
              <a:rPr lang="en-US" sz="2000" dirty="0"/>
              <a:t>The </a:t>
            </a:r>
            <a:r>
              <a:rPr lang="en-US" sz="2000" dirty="0" err="1"/>
              <a:t>Phong</a:t>
            </a:r>
            <a:r>
              <a:rPr lang="en-US" sz="2000" dirty="0"/>
              <a:t> model assumes a finite number of discrete light sources</a:t>
            </a:r>
            <a:r>
              <a:rPr lang="en-US" sz="2000" dirty="0" smtClean="0"/>
              <a:t>.</a:t>
            </a:r>
          </a:p>
          <a:p>
            <a:r>
              <a:rPr lang="en-US" sz="2000" dirty="0" smtClean="0"/>
              <a:t>Light emitted by these sources bounces off the </a:t>
            </a:r>
            <a:r>
              <a:rPr lang="vi-VN" sz="2000" dirty="0" smtClean="0"/>
              <a:t>surface and into the camera.</a:t>
            </a:r>
          </a:p>
          <a:p>
            <a:r>
              <a:rPr lang="en-US" sz="2000" dirty="0"/>
              <a:t>In reality, some of these sources may be shadowed by other objects, and the surface is generally also illuminated by inter-reflections (multiple bounces) </a:t>
            </a:r>
          </a:p>
          <a:p>
            <a:r>
              <a:rPr lang="en-US" sz="2000" dirty="0"/>
              <a:t>Two methods have traditionally been used to model such effects </a:t>
            </a:r>
          </a:p>
          <a:p>
            <a:pPr lvl="1"/>
            <a:r>
              <a:rPr lang="en-US" sz="1800" dirty="0"/>
              <a:t>If mostly specular, use ray </a:t>
            </a:r>
            <a:r>
              <a:rPr lang="en-US" sz="1800" dirty="0" smtClean="0"/>
              <a:t>tracing</a:t>
            </a:r>
            <a:r>
              <a:rPr lang="en-US" sz="1800" dirty="0" smtClean="0">
                <a:sym typeface="Wingdings"/>
              </a:rPr>
              <a:t> </a:t>
            </a:r>
            <a:r>
              <a:rPr lang="en-US" sz="1800" dirty="0"/>
              <a:t>Follow each ray from camera across multiple bounces toward light sources </a:t>
            </a:r>
          </a:p>
          <a:p>
            <a:pPr marL="914400" lvl="2" indent="0">
              <a:buNone/>
            </a:pPr>
            <a:endParaRPr lang="en-US" sz="1200" dirty="0"/>
          </a:p>
          <a:p>
            <a:pPr lvl="1"/>
            <a:r>
              <a:rPr lang="en-US" sz="1800" dirty="0"/>
              <a:t>If mostly matte, use </a:t>
            </a:r>
            <a:r>
              <a:rPr lang="en-US" sz="1800" dirty="0" err="1" smtClean="0"/>
              <a:t>radiosity</a:t>
            </a:r>
            <a:r>
              <a:rPr lang="en-US" sz="1800" dirty="0" smtClean="0">
                <a:sym typeface="Wingdings"/>
              </a:rPr>
              <a:t> </a:t>
            </a:r>
            <a:r>
              <a:rPr lang="en-US" sz="1800" dirty="0"/>
              <a:t>Model light interchanged between all pairs of surface patches, and then solve as linear system with light sources as forcing function. </a:t>
            </a:r>
          </a:p>
          <a:p>
            <a:pPr lvl="1"/>
            <a:endParaRPr lang="en-US" sz="1800" dirty="0"/>
          </a:p>
          <a:p>
            <a:pPr lvl="1"/>
            <a:endParaRPr lang="en-US" sz="16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err="1"/>
              <a:t>Phong</a:t>
            </a:r>
            <a:r>
              <a:rPr lang="en-US" sz="2000" dirty="0"/>
              <a:t> interpolation</a:t>
            </a:r>
            <a:endParaRPr lang="en-US" sz="2000" dirty="0" smtClean="0"/>
          </a:p>
          <a:p>
            <a:pPr marL="0" indent="0">
              <a:buNone/>
            </a:pPr>
            <a:endParaRPr lang="en-US" sz="2000" dirty="0" smtClean="0"/>
          </a:p>
          <a:p>
            <a:pPr marL="0" indent="0">
              <a:buNone/>
            </a:pPr>
            <a:endParaRPr lang="en-US" sz="2000" dirty="0"/>
          </a:p>
          <a:p>
            <a:endParaRPr lang="en-US" sz="2000" dirty="0" smtClean="0"/>
          </a:p>
        </p:txBody>
      </p:sp>
    </p:spTree>
    <p:extLst>
      <p:ext uri="{BB962C8B-B14F-4D97-AF65-F5344CB8AC3E}">
        <p14:creationId xmlns:p14="http://schemas.microsoft.com/office/powerpoint/2010/main" val="337453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t>Optics</a:t>
            </a:r>
            <a:endParaRPr lang="en-US" sz="4000" dirty="0"/>
          </a:p>
        </p:txBody>
      </p:sp>
      <p:sp>
        <p:nvSpPr>
          <p:cNvPr id="36867" name="Content Placeholder 2"/>
          <p:cNvSpPr>
            <a:spLocks noGrp="1"/>
          </p:cNvSpPr>
          <p:nvPr>
            <p:ph idx="1"/>
          </p:nvPr>
        </p:nvSpPr>
        <p:spPr>
          <a:xfrm>
            <a:off x="457200" y="1592262"/>
            <a:ext cx="8229600" cy="4764088"/>
          </a:xfrm>
        </p:spPr>
        <p:txBody>
          <a:bodyPr/>
          <a:lstStyle/>
          <a:p>
            <a:r>
              <a:rPr lang="en-US" sz="2000" dirty="0"/>
              <a:t>Simplified camera </a:t>
            </a:r>
            <a:r>
              <a:rPr lang="en-US" sz="2000" dirty="0" err="1"/>
              <a:t>intrinsics</a:t>
            </a:r>
            <a:r>
              <a:rPr lang="en-US" sz="2000" dirty="0"/>
              <a:t> showing the focal length f and the optical center (</a:t>
            </a:r>
            <a:r>
              <a:rPr lang="en-US" sz="2000" dirty="0" err="1"/>
              <a:t>cx,cy</a:t>
            </a:r>
            <a:r>
              <a:rPr lang="en-US" sz="2000" dirty="0"/>
              <a:t>). The image width and height are W and H. </a:t>
            </a:r>
            <a:endParaRPr lang="en-US" sz="2000" dirty="0" smtClean="0"/>
          </a:p>
          <a:p>
            <a:r>
              <a:rPr lang="en-US" sz="2000" dirty="0"/>
              <a:t>Once the light from a scene reaches the </a:t>
            </a:r>
            <a:r>
              <a:rPr lang="en-US" sz="2000" dirty="0" smtClean="0"/>
              <a:t>camera</a:t>
            </a:r>
            <a:r>
              <a:rPr lang="en-US" sz="2000" dirty="0" smtClean="0">
                <a:sym typeface="Wingdings"/>
              </a:rPr>
              <a:t> </a:t>
            </a:r>
            <a:r>
              <a:rPr lang="en-US" sz="2000" dirty="0" smtClean="0"/>
              <a:t>it </a:t>
            </a:r>
            <a:r>
              <a:rPr lang="en-US" sz="2000" dirty="0"/>
              <a:t>must still pass through the lens </a:t>
            </a:r>
            <a:r>
              <a:rPr lang="en-US" sz="2000" dirty="0" smtClean="0">
                <a:sym typeface="Wingdings"/>
              </a:rPr>
              <a:t> </a:t>
            </a:r>
            <a:r>
              <a:rPr lang="en-US" sz="2000" dirty="0" smtClean="0"/>
              <a:t>reaching </a:t>
            </a:r>
            <a:r>
              <a:rPr lang="en-US" sz="2000" dirty="0"/>
              <a:t>the sensor (analog film or digital silicon) </a:t>
            </a:r>
          </a:p>
          <a:p>
            <a:endParaRPr lang="en-US" sz="2000" dirty="0" smtClean="0"/>
          </a:p>
          <a:p>
            <a:endParaRPr lang="en-US" sz="2000" dirty="0"/>
          </a:p>
          <a:p>
            <a:endParaRPr lang="en-US" sz="2000" dirty="0" smtClean="0"/>
          </a:p>
          <a:p>
            <a:pPr marL="0" indent="0">
              <a:buNone/>
            </a:pPr>
            <a:endParaRPr lang="en-US" sz="2000" dirty="0" smtClean="0"/>
          </a:p>
          <a:p>
            <a:pPr marL="0" indent="0">
              <a:buNone/>
            </a:pPr>
            <a:endParaRPr lang="en-US" sz="2000" dirty="0"/>
          </a:p>
          <a:p>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200400"/>
            <a:ext cx="5943600" cy="3035300"/>
          </a:xfrm>
          <a:prstGeom prst="rect">
            <a:avLst/>
          </a:prstGeom>
        </p:spPr>
      </p:pic>
    </p:spTree>
    <p:extLst>
      <p:ext uri="{BB962C8B-B14F-4D97-AF65-F5344CB8AC3E}">
        <p14:creationId xmlns:p14="http://schemas.microsoft.com/office/powerpoint/2010/main" val="115264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t>Thin Lens model</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7543800" cy="2667000"/>
          </a:xfrm>
          <a:prstGeom prst="rect">
            <a:avLst/>
          </a:prstGeom>
        </p:spPr>
      </p:pic>
      <p:sp>
        <p:nvSpPr>
          <p:cNvPr id="6" name="TextBox 5"/>
          <p:cNvSpPr txBox="1"/>
          <p:nvPr/>
        </p:nvSpPr>
        <p:spPr>
          <a:xfrm>
            <a:off x="381000" y="4800600"/>
            <a:ext cx="9508649" cy="1754326"/>
          </a:xfrm>
          <a:prstGeom prst="rect">
            <a:avLst/>
          </a:prstGeom>
          <a:noFill/>
        </p:spPr>
        <p:txBody>
          <a:bodyPr wrap="square" rtlCol="0">
            <a:spAutoFit/>
          </a:bodyPr>
          <a:lstStyle/>
          <a:p>
            <a:pPr marL="285750" indent="-285750">
              <a:buFontTx/>
              <a:buChar char="-"/>
            </a:pPr>
            <a:r>
              <a:rPr lang="en-US" dirty="0" smtClean="0"/>
              <a:t>F</a:t>
            </a:r>
            <a:r>
              <a:rPr lang="vi-VN" dirty="0" smtClean="0"/>
              <a:t> = focal lenght</a:t>
            </a:r>
          </a:p>
          <a:p>
            <a:pPr marL="285750" indent="-285750">
              <a:buFontTx/>
              <a:buChar char="-"/>
            </a:pPr>
            <a:r>
              <a:rPr lang="vi-VN" dirty="0" smtClean="0"/>
              <a:t>W = sensor width</a:t>
            </a:r>
          </a:p>
          <a:p>
            <a:pPr marL="285750" indent="-285750">
              <a:buFontTx/>
              <a:buChar char="-"/>
            </a:pPr>
            <a:r>
              <a:rPr lang="en-US" dirty="0" smtClean="0"/>
              <a:t>Z0 = distance from optical center to object</a:t>
            </a:r>
          </a:p>
          <a:p>
            <a:pPr marL="285750" indent="-285750">
              <a:buFontTx/>
              <a:buChar char="-"/>
            </a:pPr>
            <a:r>
              <a:rPr lang="en-US" dirty="0" smtClean="0"/>
              <a:t>Z1 = distance from optical center to where focused image of object is formed</a:t>
            </a:r>
          </a:p>
          <a:p>
            <a:pPr marL="285750" indent="-285750">
              <a:buFontTx/>
              <a:buChar char="-"/>
            </a:pPr>
            <a:r>
              <a:rPr lang="en-US" dirty="0" smtClean="0"/>
              <a:t>d = aperture</a:t>
            </a:r>
          </a:p>
          <a:p>
            <a:pPr marL="285750" indent="-285750">
              <a:buFontTx/>
              <a:buChar char="-"/>
            </a:pPr>
            <a:r>
              <a:rPr lang="en-US" dirty="0" smtClean="0"/>
              <a:t>c = circle of confusion </a:t>
            </a:r>
            <a:endParaRPr lang="en-US" dirty="0"/>
          </a:p>
        </p:txBody>
      </p:sp>
    </p:spTree>
    <p:extLst>
      <p:ext uri="{BB962C8B-B14F-4D97-AF65-F5344CB8AC3E}">
        <p14:creationId xmlns:p14="http://schemas.microsoft.com/office/powerpoint/2010/main" val="1859031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t>Lens Equation</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28415"/>
            <a:ext cx="7543800" cy="2429185"/>
          </a:xfrm>
          <a:prstGeom prst="rect">
            <a:avLst/>
          </a:prstGeom>
        </p:spPr>
      </p:pic>
      <p:sp>
        <p:nvSpPr>
          <p:cNvPr id="6" name="TextBox 5"/>
          <p:cNvSpPr txBox="1"/>
          <p:nvPr/>
        </p:nvSpPr>
        <p:spPr>
          <a:xfrm>
            <a:off x="381000" y="4800600"/>
            <a:ext cx="9508649" cy="1754326"/>
          </a:xfrm>
          <a:prstGeom prst="rect">
            <a:avLst/>
          </a:prstGeom>
          <a:noFill/>
        </p:spPr>
        <p:txBody>
          <a:bodyPr wrap="square" rtlCol="0">
            <a:spAutoFit/>
          </a:bodyPr>
          <a:lstStyle/>
          <a:p>
            <a:pPr marL="285750" indent="-285750">
              <a:buFontTx/>
              <a:buChar char="-"/>
            </a:pPr>
            <a:r>
              <a:rPr lang="en-US" dirty="0" smtClean="0"/>
              <a:t>F</a:t>
            </a:r>
            <a:r>
              <a:rPr lang="vi-VN" dirty="0" smtClean="0"/>
              <a:t> = focal lenght</a:t>
            </a:r>
          </a:p>
          <a:p>
            <a:pPr marL="285750" indent="-285750">
              <a:buFontTx/>
              <a:buChar char="-"/>
            </a:pPr>
            <a:r>
              <a:rPr lang="vi-VN" dirty="0" smtClean="0"/>
              <a:t>W = sensor width</a:t>
            </a:r>
          </a:p>
          <a:p>
            <a:pPr marL="285750" indent="-285750">
              <a:buFontTx/>
              <a:buChar char="-"/>
            </a:pPr>
            <a:r>
              <a:rPr lang="en-US" dirty="0" smtClean="0"/>
              <a:t>Z0 = distance from optical center to object</a:t>
            </a:r>
          </a:p>
          <a:p>
            <a:pPr marL="285750" indent="-285750">
              <a:buFontTx/>
              <a:buChar char="-"/>
            </a:pPr>
            <a:r>
              <a:rPr lang="en-US" dirty="0" smtClean="0"/>
              <a:t>Z1 = distance from optical center to where focused image of object is formed</a:t>
            </a:r>
          </a:p>
          <a:p>
            <a:pPr marL="285750" indent="-285750">
              <a:buFontTx/>
              <a:buChar char="-"/>
            </a:pPr>
            <a:r>
              <a:rPr lang="en-US" dirty="0" smtClean="0"/>
              <a:t>d = aperture</a:t>
            </a:r>
          </a:p>
          <a:p>
            <a:pPr marL="285750" indent="-285750">
              <a:buFontTx/>
              <a:buChar char="-"/>
            </a:pPr>
            <a:r>
              <a:rPr lang="en-US" dirty="0" smtClean="0"/>
              <a:t>c = circle of confusion </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800" y="3815369"/>
            <a:ext cx="2120900" cy="955747"/>
          </a:xfrm>
          <a:prstGeom prst="rect">
            <a:avLst/>
          </a:prstGeom>
        </p:spPr>
      </p:pic>
    </p:spTree>
    <p:extLst>
      <p:ext uri="{BB962C8B-B14F-4D97-AF65-F5344CB8AC3E}">
        <p14:creationId xmlns:p14="http://schemas.microsoft.com/office/powerpoint/2010/main" val="1936060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4000" dirty="0"/>
              <a:t>Chromatic aberration </a:t>
            </a:r>
          </a:p>
        </p:txBody>
      </p:sp>
      <p:sp>
        <p:nvSpPr>
          <p:cNvPr id="7" name="Content Placeholder 2"/>
          <p:cNvSpPr>
            <a:spLocks noGrp="1"/>
          </p:cNvSpPr>
          <p:nvPr>
            <p:ph idx="1"/>
          </p:nvPr>
        </p:nvSpPr>
        <p:spPr>
          <a:xfrm>
            <a:off x="457200" y="1592262"/>
            <a:ext cx="8229600" cy="2979738"/>
          </a:xfrm>
        </p:spPr>
        <p:txBody>
          <a:bodyPr/>
          <a:lstStyle/>
          <a:p>
            <a:r>
              <a:rPr lang="en-US" sz="2000" dirty="0"/>
              <a:t>Index of refraction of glass varies slightly as a function of wavelength. </a:t>
            </a:r>
          </a:p>
          <a:p>
            <a:r>
              <a:rPr lang="en-US" sz="2000" dirty="0"/>
              <a:t>As a result, different wavelengths focus at slightly different distances. </a:t>
            </a:r>
          </a:p>
          <a:p>
            <a:r>
              <a:rPr lang="en-US" sz="2000" dirty="0"/>
              <a:t>To reduce aberrations, most photographic lenses are compound lenses using multiple elements. </a:t>
            </a:r>
          </a:p>
          <a:p>
            <a:endParaRPr lang="en-US" sz="2000" dirty="0"/>
          </a:p>
          <a:p>
            <a:endParaRPr lang="en-US" sz="2000" dirty="0" smtClean="0"/>
          </a:p>
          <a:p>
            <a:endParaRPr lang="en-US" sz="2000" dirty="0"/>
          </a:p>
          <a:p>
            <a:pPr marL="0" indent="0">
              <a:buNone/>
            </a:pPr>
            <a:endParaRPr lang="en-US" sz="2000" dirty="0"/>
          </a:p>
          <a:p>
            <a:endParaRPr lang="en-US" sz="20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365637"/>
            <a:ext cx="7391400" cy="1990713"/>
          </a:xfrm>
          <a:prstGeom prst="rect">
            <a:avLst/>
          </a:prstGeom>
        </p:spPr>
      </p:pic>
    </p:spTree>
    <p:extLst>
      <p:ext uri="{BB962C8B-B14F-4D97-AF65-F5344CB8AC3E}">
        <p14:creationId xmlns:p14="http://schemas.microsoft.com/office/powerpoint/2010/main" val="1934392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dirty="0"/>
              <a:t>Summary</a:t>
            </a:r>
          </a:p>
        </p:txBody>
      </p:sp>
      <p:sp>
        <p:nvSpPr>
          <p:cNvPr id="4101" name="Rectangle 3"/>
          <p:cNvSpPr>
            <a:spLocks noGrp="1"/>
          </p:cNvSpPr>
          <p:nvPr>
            <p:ph type="body" idx="1"/>
          </p:nvPr>
        </p:nvSpPr>
        <p:spPr/>
        <p:txBody>
          <a:bodyPr/>
          <a:lstStyle/>
          <a:p>
            <a:pPr>
              <a:buClrTx/>
              <a:buSzTx/>
              <a:buFont typeface="Arial" charset="0"/>
              <a:buChar char="•"/>
            </a:pPr>
            <a:r>
              <a:rPr lang="en-US" dirty="0">
                <a:latin typeface="Calibri" pitchFamily="34" charset="0"/>
              </a:rPr>
              <a:t>Effect of  </a:t>
            </a:r>
            <a:r>
              <a:rPr lang="vi-VN" dirty="0">
                <a:latin typeface="Calibri" pitchFamily="34" charset="0"/>
              </a:rPr>
              <a:t>illumination and light source</a:t>
            </a:r>
            <a:r>
              <a:rPr lang="en-US" dirty="0"/>
              <a:t> </a:t>
            </a:r>
          </a:p>
          <a:p>
            <a:pPr>
              <a:buClrTx/>
              <a:buSzTx/>
              <a:buFont typeface="Arial" charset="0"/>
              <a:buChar char="•"/>
            </a:pPr>
            <a:r>
              <a:rPr lang="en-US" dirty="0">
                <a:latin typeface="Calibri" pitchFamily="34" charset="0"/>
              </a:rPr>
              <a:t>Reflectance and shading problems</a:t>
            </a:r>
            <a:endParaRPr lang="en-US" dirty="0"/>
          </a:p>
          <a:p>
            <a:pPr>
              <a:buClrTx/>
              <a:buSzTx/>
              <a:buFont typeface="Arial" charset="0"/>
              <a:buChar char="•"/>
            </a:pPr>
            <a:r>
              <a:rPr lang="en-US" dirty="0">
                <a:latin typeface="Calibri" pitchFamily="34" charset="0"/>
              </a:rPr>
              <a:t>Optics: pinhole </a:t>
            </a:r>
            <a:r>
              <a:rPr lang="vi-VN" dirty="0">
                <a:latin typeface="Calibri" pitchFamily="34" charset="0"/>
              </a:rPr>
              <a:t>model</a:t>
            </a:r>
            <a:endParaRPr lang="en-US" dirty="0"/>
          </a:p>
        </p:txBody>
      </p:sp>
    </p:spTree>
    <p:extLst>
      <p:ext uri="{BB962C8B-B14F-4D97-AF65-F5344CB8AC3E}">
        <p14:creationId xmlns:p14="http://schemas.microsoft.com/office/powerpoint/2010/main" val="1051502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sz="4000" dirty="0"/>
              <a:t>Objectives</a:t>
            </a:r>
          </a:p>
        </p:txBody>
      </p:sp>
      <p:sp>
        <p:nvSpPr>
          <p:cNvPr id="3077" name="Rectangle 3"/>
          <p:cNvSpPr>
            <a:spLocks noGrp="1"/>
          </p:cNvSpPr>
          <p:nvPr>
            <p:ph type="body" idx="1"/>
          </p:nvPr>
        </p:nvSpPr>
        <p:spPr>
          <a:xfrm>
            <a:off x="457200" y="1524000"/>
            <a:ext cx="8229600" cy="4373563"/>
          </a:xfrm>
        </p:spPr>
        <p:txBody>
          <a:bodyPr/>
          <a:lstStyle/>
          <a:p>
            <a:pPr>
              <a:buClrTx/>
              <a:buSzTx/>
              <a:buFont typeface="Arial" charset="0"/>
              <a:buChar char="•"/>
            </a:pPr>
            <a:r>
              <a:rPr lang="en-US" dirty="0">
                <a:latin typeface="Calibri" pitchFamily="34" charset="0"/>
              </a:rPr>
              <a:t>Effect of </a:t>
            </a:r>
            <a:r>
              <a:rPr lang="en-US" dirty="0" smtClean="0">
                <a:latin typeface="Calibri" pitchFamily="34" charset="0"/>
              </a:rPr>
              <a:t> </a:t>
            </a:r>
            <a:r>
              <a:rPr lang="vi-VN" dirty="0" smtClean="0">
                <a:latin typeface="Calibri" pitchFamily="34" charset="0"/>
              </a:rPr>
              <a:t>illumination and light source</a:t>
            </a:r>
            <a:r>
              <a:rPr lang="en-US" dirty="0" smtClean="0"/>
              <a:t> </a:t>
            </a:r>
          </a:p>
          <a:p>
            <a:pPr>
              <a:buClrTx/>
              <a:buSzTx/>
              <a:buFont typeface="Arial" charset="0"/>
              <a:buChar char="•"/>
            </a:pPr>
            <a:r>
              <a:rPr lang="en-US" dirty="0">
                <a:latin typeface="Calibri" pitchFamily="34" charset="0"/>
              </a:rPr>
              <a:t>Reflectance and shading problems</a:t>
            </a:r>
            <a:endParaRPr lang="en-US" dirty="0" smtClean="0"/>
          </a:p>
          <a:p>
            <a:pPr>
              <a:buClrTx/>
              <a:buSzTx/>
              <a:buFont typeface="Arial" charset="0"/>
              <a:buChar char="•"/>
            </a:pPr>
            <a:r>
              <a:rPr lang="en-US" dirty="0">
                <a:latin typeface="Calibri" pitchFamily="34" charset="0"/>
              </a:rPr>
              <a:t>Optics: pinhole </a:t>
            </a:r>
            <a:r>
              <a:rPr lang="vi-VN" dirty="0" smtClean="0">
                <a:latin typeface="Calibri" pitchFamily="34" charset="0"/>
              </a:rPr>
              <a:t>model</a:t>
            </a:r>
            <a:endParaRPr lang="en-US" dirty="0" smtClean="0"/>
          </a:p>
        </p:txBody>
      </p:sp>
    </p:spTree>
    <p:extLst>
      <p:ext uri="{BB962C8B-B14F-4D97-AF65-F5344CB8AC3E}">
        <p14:creationId xmlns:p14="http://schemas.microsoft.com/office/powerpoint/2010/main" val="297164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4000" dirty="0">
                <a:latin typeface="Arial" charset="0"/>
                <a:cs typeface="Arial" charset="0"/>
              </a:rPr>
              <a:t>Photometric image formation</a:t>
            </a:r>
          </a:p>
        </p:txBody>
      </p:sp>
      <p:sp>
        <p:nvSpPr>
          <p:cNvPr id="36867" name="Content Placeholder 2"/>
          <p:cNvSpPr>
            <a:spLocks noGrp="1"/>
          </p:cNvSpPr>
          <p:nvPr>
            <p:ph idx="1"/>
          </p:nvPr>
        </p:nvSpPr>
        <p:spPr>
          <a:xfrm>
            <a:off x="457200" y="1592262"/>
            <a:ext cx="8229600" cy="3132138"/>
          </a:xfrm>
        </p:spPr>
        <p:txBody>
          <a:bodyPr/>
          <a:lstStyle/>
          <a:p>
            <a:r>
              <a:rPr lang="en-US" sz="2000" b="1" dirty="0" smtClean="0"/>
              <a:t>Photometry </a:t>
            </a:r>
            <a:r>
              <a:rPr lang="en-US" sz="2000" dirty="0" smtClean="0"/>
              <a:t>is </a:t>
            </a:r>
            <a:r>
              <a:rPr lang="en-US" sz="2000" dirty="0"/>
              <a:t>the science of the measurement of light, in terms of its perceived brightness to the human </a:t>
            </a:r>
            <a:r>
              <a:rPr lang="en-US" sz="2000" dirty="0" smtClean="0"/>
              <a:t>eye.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438400"/>
            <a:ext cx="6976110" cy="36326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latin typeface="Calibri" pitchFamily="34" charset="0"/>
              </a:rPr>
              <a:t>Illumination</a:t>
            </a:r>
            <a:endParaRPr lang="en-US" sz="4000" dirty="0">
              <a:latin typeface="Arial" charset="0"/>
              <a:cs typeface="Arial" charset="0"/>
            </a:endParaRPr>
          </a:p>
        </p:txBody>
      </p:sp>
      <p:sp>
        <p:nvSpPr>
          <p:cNvPr id="36867" name="Content Placeholder 2"/>
          <p:cNvSpPr>
            <a:spLocks noGrp="1"/>
          </p:cNvSpPr>
          <p:nvPr>
            <p:ph idx="1"/>
          </p:nvPr>
        </p:nvSpPr>
        <p:spPr>
          <a:xfrm>
            <a:off x="457200" y="1600200"/>
            <a:ext cx="8229600" cy="2057400"/>
          </a:xfrm>
        </p:spPr>
        <p:txBody>
          <a:bodyPr/>
          <a:lstStyle/>
          <a:p>
            <a:r>
              <a:rPr lang="en-US" sz="2000" dirty="0" smtClean="0"/>
              <a:t>Source </a:t>
            </a:r>
            <a:r>
              <a:rPr lang="en-US" sz="2000" dirty="0"/>
              <a:t>of illumination--&gt; any device serving as a source of visible electromagnetic </a:t>
            </a:r>
            <a:r>
              <a:rPr lang="en-US" sz="2000" dirty="0" smtClean="0"/>
              <a:t>radiation</a:t>
            </a:r>
          </a:p>
          <a:p>
            <a:r>
              <a:rPr lang="en-US" sz="2000" dirty="0" smtClean="0"/>
              <a:t>Light </a:t>
            </a:r>
            <a:r>
              <a:rPr lang="en-US" sz="2000" dirty="0"/>
              <a:t>source, light --&gt;any device serving as a source of </a:t>
            </a:r>
            <a:r>
              <a:rPr lang="en-US" sz="2000" dirty="0" smtClean="0"/>
              <a:t>illumination</a:t>
            </a:r>
          </a:p>
          <a:p>
            <a:r>
              <a:rPr lang="vi-VN" sz="2000" dirty="0" smtClean="0"/>
              <a:t>An “illimination model” describes inputs, assumption, and outputs used to calculate illumination(color/ brightness) of surface elements</a:t>
            </a:r>
            <a:endParaRPr lang="en-US" sz="2000" dirty="0"/>
          </a:p>
          <a:p>
            <a:pPr marL="0" indent="0">
              <a:buNone/>
            </a:pPr>
            <a:endParaRPr lang="en-US" sz="20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657600"/>
            <a:ext cx="4538668" cy="26987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08" y="3620877"/>
            <a:ext cx="3690932" cy="2678606"/>
          </a:xfrm>
          <a:prstGeom prst="rect">
            <a:avLst/>
          </a:prstGeom>
        </p:spPr>
      </p:pic>
    </p:spTree>
    <p:extLst>
      <p:ext uri="{BB962C8B-B14F-4D97-AF65-F5344CB8AC3E}">
        <p14:creationId xmlns:p14="http://schemas.microsoft.com/office/powerpoint/2010/main" val="1130698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vi-VN" sz="4000" dirty="0" smtClean="0">
                <a:latin typeface="Arial" charset="0"/>
                <a:cs typeface="Arial" charset="0"/>
              </a:rPr>
              <a:t>Light sources</a:t>
            </a:r>
            <a:endParaRPr lang="en-US" sz="4000" dirty="0">
              <a:latin typeface="Arial" charset="0"/>
              <a:cs typeface="Arial" charset="0"/>
            </a:endParaRPr>
          </a:p>
        </p:txBody>
      </p:sp>
      <mc:AlternateContent xmlns:mc="http://schemas.openxmlformats.org/markup-compatibility/2006" xmlns:a14="http://schemas.microsoft.com/office/drawing/2010/main">
        <mc:Choice Requires="a14">
          <p:sp>
            <p:nvSpPr>
              <p:cNvPr id="36867" name="Content Placeholder 2"/>
              <p:cNvSpPr>
                <a:spLocks noGrp="1"/>
              </p:cNvSpPr>
              <p:nvPr>
                <p:ph idx="1"/>
              </p:nvPr>
            </p:nvSpPr>
            <p:spPr>
              <a:xfrm>
                <a:off x="17443" y="1600200"/>
                <a:ext cx="6154757" cy="3429000"/>
              </a:xfrm>
            </p:spPr>
            <p:txBody>
              <a:bodyPr/>
              <a:lstStyle/>
              <a:p>
                <a:r>
                  <a:rPr lang="vi-VN" sz="2000" dirty="0" smtClean="0"/>
                  <a:t>Point light source</a:t>
                </a:r>
                <a:r>
                  <a:rPr lang="en-US" sz="2000" dirty="0" smtClean="0"/>
                  <a:t>s</a:t>
                </a:r>
              </a:p>
              <a:p>
                <a:pPr lvl="1"/>
                <a:r>
                  <a:rPr lang="vi-VN" sz="1800" dirty="0" smtClean="0"/>
                  <a:t>Position P(x,y,z)</a:t>
                </a:r>
              </a:p>
              <a:p>
                <a:pPr lvl="1"/>
                <a:r>
                  <a:rPr lang="vi-VN" sz="1800" dirty="0" smtClean="0"/>
                  <a:t>Intensity (r,g,b)</a:t>
                </a:r>
              </a:p>
              <a:p>
                <a:pPr lvl="1"/>
                <a:r>
                  <a:rPr lang="vi-VN" sz="1800" dirty="0" smtClean="0"/>
                  <a:t>Color spectrum- distribution over wavelengths </a:t>
                </a:r>
                <a14:m>
                  <m:oMath xmlns:m="http://schemas.openxmlformats.org/officeDocument/2006/math">
                    <m:r>
                      <a:rPr lang="vi-VN" sz="1800" i="1" smtClean="0">
                        <a:latin typeface="Cambria Math" charset="0"/>
                        <a:ea typeface="Cambria Math" charset="0"/>
                        <a:cs typeface="Cambria Math" charset="0"/>
                      </a:rPr>
                      <m:t>ℒ</m:t>
                    </m:r>
                    <m:d>
                      <m:dPr>
                        <m:ctrlPr>
                          <a:rPr lang="vi-VN" sz="1800" b="0" i="1" smtClean="0">
                            <a:latin typeface="Cambria Math" charset="0"/>
                            <a:ea typeface="Cambria Math" charset="0"/>
                            <a:cs typeface="Cambria Math" charset="0"/>
                          </a:rPr>
                        </m:ctrlPr>
                      </m:dPr>
                      <m:e>
                        <m:r>
                          <a:rPr lang="vi-VN" sz="1800" b="0" i="1" smtClean="0">
                            <a:latin typeface="Cambria Math" charset="0"/>
                            <a:ea typeface="Cambria Math" charset="0"/>
                            <a:cs typeface="Cambria Math" charset="0"/>
                          </a:rPr>
                          <m:t>𝜆</m:t>
                        </m:r>
                      </m:e>
                    </m:d>
                  </m:oMath>
                </a14:m>
                <a:endParaRPr lang="vi-VN" sz="1800" b="0" dirty="0" smtClean="0">
                  <a:ea typeface="Cambria Math" charset="0"/>
                  <a:cs typeface="Cambria Math" charset="0"/>
                </a:endParaRPr>
              </a:p>
              <a:p>
                <a:pPr lvl="1"/>
                <a:endParaRPr lang="en-US" sz="1800" dirty="0" smtClean="0"/>
              </a:p>
              <a:p>
                <a:pPr lvl="1"/>
                <a:endParaRPr lang="en-US" sz="1800" dirty="0"/>
              </a:p>
              <a:p>
                <a:pPr lvl="1"/>
                <a:endParaRPr lang="en-US" sz="1800" dirty="0" smtClean="0"/>
              </a:p>
              <a:p>
                <a:pPr lvl="1"/>
                <a:endParaRPr lang="en-US" sz="1800" dirty="0"/>
              </a:p>
              <a:p>
                <a:r>
                  <a:rPr lang="vi-VN" sz="2200" dirty="0" smtClean="0"/>
                  <a:t>Area light source</a:t>
                </a:r>
              </a:p>
              <a:p>
                <a:pPr lvl="1"/>
                <a:r>
                  <a:rPr lang="en-US" sz="1800" dirty="0"/>
                  <a:t>such as a fluorescent ceiling light fixture with a diffuser can be modeled as a finite rectangular area emitting light equally in all directions</a:t>
                </a:r>
              </a:p>
              <a:p>
                <a:pPr lvl="1"/>
                <a:endParaRPr lang="en-US" sz="1600" dirty="0"/>
              </a:p>
            </p:txBody>
          </p:sp>
        </mc:Choice>
        <mc:Fallback xmlns="">
          <p:sp>
            <p:nvSpPr>
              <p:cNvPr id="36867" name="Content Placeholder 2"/>
              <p:cNvSpPr>
                <a:spLocks noGrp="1" noRot="1" noChangeAspect="1" noMove="1" noResize="1" noEditPoints="1" noAdjustHandles="1" noChangeArrowheads="1" noChangeShapeType="1" noTextEdit="1"/>
              </p:cNvSpPr>
              <p:nvPr>
                <p:ph idx="1"/>
              </p:nvPr>
            </p:nvSpPr>
            <p:spPr>
              <a:xfrm>
                <a:off x="17443" y="1600200"/>
                <a:ext cx="6154757" cy="3429000"/>
              </a:xfrm>
              <a:blipFill rotWithShape="0">
                <a:blip r:embed="rId3"/>
                <a:stretch>
                  <a:fillRect l="-594" t="-890" r="-1386" b="-18861"/>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142" y="1447898"/>
            <a:ext cx="2535716" cy="205730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142" y="4162157"/>
            <a:ext cx="2535716" cy="2133600"/>
          </a:xfrm>
          <a:prstGeom prst="rect">
            <a:avLst/>
          </a:prstGeom>
        </p:spPr>
      </p:pic>
    </p:spTree>
    <p:extLst>
      <p:ext uri="{BB962C8B-B14F-4D97-AF65-F5344CB8AC3E}">
        <p14:creationId xmlns:p14="http://schemas.microsoft.com/office/powerpoint/2010/main" val="164826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4000" dirty="0"/>
              <a:t>Reflectance and shading </a:t>
            </a:r>
          </a:p>
        </p:txBody>
      </p:sp>
      <p:sp>
        <p:nvSpPr>
          <p:cNvPr id="36867" name="Content Placeholder 2"/>
          <p:cNvSpPr>
            <a:spLocks noGrp="1"/>
          </p:cNvSpPr>
          <p:nvPr>
            <p:ph idx="1"/>
          </p:nvPr>
        </p:nvSpPr>
        <p:spPr>
          <a:xfrm>
            <a:off x="457200" y="1592262"/>
            <a:ext cx="8229600" cy="1989138"/>
          </a:xfrm>
        </p:spPr>
        <p:txBody>
          <a:bodyPr/>
          <a:lstStyle/>
          <a:p>
            <a:r>
              <a:rPr lang="en-US" sz="2000" dirty="0"/>
              <a:t>When light hits an object’s surface, it is scattered and </a:t>
            </a:r>
            <a:r>
              <a:rPr lang="en-US" sz="2000" dirty="0" smtClean="0"/>
              <a:t>reflected.</a:t>
            </a:r>
            <a:endParaRPr lang="en-US" sz="2000" dirty="0"/>
          </a:p>
          <a:p>
            <a:r>
              <a:rPr lang="en-US" sz="2000" dirty="0"/>
              <a:t>The bidir</a:t>
            </a:r>
            <a:r>
              <a:rPr lang="en-US" sz="2000" b="1" dirty="0"/>
              <a:t>ectional reflectance distribution function </a:t>
            </a:r>
            <a:r>
              <a:rPr lang="en-US" sz="2000" dirty="0"/>
              <a:t>(BRDF) describes the proportion of light coming from each incident direction that is redirected to each reflected direction, as a function of </a:t>
            </a:r>
            <a:r>
              <a:rPr lang="en-US" sz="2000" dirty="0" smtClean="0"/>
              <a:t>wavelength.</a:t>
            </a:r>
          </a:p>
          <a:p>
            <a:r>
              <a:rPr lang="en-US" sz="2000" dirty="0" smtClean="0"/>
              <a:t>The BRDF is reciprocal (can exchange the incident and reflected directions)</a:t>
            </a:r>
          </a:p>
          <a:p>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930650"/>
            <a:ext cx="5276822" cy="216535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609600" y="4038600"/>
                <a:ext cx="3352800" cy="21544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vi-VN" sz="2600" b="0" i="1" smtClean="0">
                          <a:latin typeface="Cambria Math" charset="0"/>
                          <a:ea typeface="Cambria Math" charset="0"/>
                          <a:cs typeface="Cambria Math" charset="0"/>
                        </a:rPr>
                        <m:t>    </m:t>
                      </m:r>
                      <m:r>
                        <a:rPr lang="vi-VN" sz="2600" i="1" smtClean="0">
                          <a:latin typeface="Cambria Math" charset="0"/>
                          <a:ea typeface="Cambria Math" charset="0"/>
                          <a:cs typeface="Cambria Math" charset="0"/>
                        </a:rPr>
                        <m:t>ℱ</m:t>
                      </m:r>
                      <m:d>
                        <m:dPr>
                          <m:ctrlPr>
                            <a:rPr lang="vi-VN" sz="2600" i="1" smtClean="0">
                              <a:latin typeface="Cambria Math" charset="0"/>
                              <a:ea typeface="Cambria Math" charset="0"/>
                              <a:cs typeface="Cambria Math" charset="0"/>
                            </a:rPr>
                          </m:ctrlPr>
                        </m:dPr>
                        <m:e>
                          <m:sSub>
                            <m:sSubPr>
                              <m:ctrlPr>
                                <a:rPr lang="en-US" sz="2600" i="1" smtClean="0">
                                  <a:latin typeface="Cambria Math" charset="0"/>
                                </a:rPr>
                              </m:ctrlPr>
                            </m:sSubPr>
                            <m:e>
                              <m:r>
                                <a:rPr lang="en-US" sz="2600" i="1" smtClean="0">
                                  <a:latin typeface="Cambria Math" charset="0"/>
                                  <a:ea typeface="Cambria Math" charset="0"/>
                                  <a:cs typeface="Cambria Math" charset="0"/>
                                </a:rPr>
                                <m:t>𝜃</m:t>
                              </m:r>
                            </m:e>
                            <m:sub>
                              <m:r>
                                <m:rPr>
                                  <m:sty m:val="p"/>
                                </m:rPr>
                                <a:rPr lang="vi-VN" sz="2600" i="1" smtClean="0">
                                  <a:latin typeface="Cambria Math" charset="0"/>
                                </a:rPr>
                                <m:t>i</m:t>
                              </m:r>
                            </m:sub>
                          </m:sSub>
                          <m:r>
                            <a:rPr lang="en-US" sz="2600" b="0" i="1" smtClean="0">
                              <a:latin typeface="Cambria Math" charset="0"/>
                            </a:rPr>
                            <m:t>,</m:t>
                          </m:r>
                          <m:sSub>
                            <m:sSubPr>
                              <m:ctrlPr>
                                <a:rPr lang="en-US" sz="2600" i="1">
                                  <a:latin typeface="Cambria Math" charset="0"/>
                                </a:rPr>
                              </m:ctrlPr>
                            </m:sSubPr>
                            <m:e>
                              <m:r>
                                <a:rPr lang="en-US" sz="2600" i="1" smtClean="0">
                                  <a:latin typeface="Cambria Math" charset="0"/>
                                  <a:ea typeface="Cambria Math" charset="0"/>
                                  <a:cs typeface="Cambria Math" charset="0"/>
                                </a:rPr>
                                <m:t>∅</m:t>
                              </m:r>
                            </m:e>
                            <m:sub>
                              <m:r>
                                <m:rPr>
                                  <m:sty m:val="p"/>
                                </m:rPr>
                                <a:rPr lang="vi-VN" sz="2600" i="1">
                                  <a:latin typeface="Cambria Math" charset="0"/>
                                </a:rPr>
                                <m:t>i</m:t>
                              </m:r>
                            </m:sub>
                          </m:sSub>
                          <m:r>
                            <a:rPr lang="en-US" sz="2600" b="0" i="1" smtClean="0">
                              <a:latin typeface="Cambria Math" charset="0"/>
                            </a:rPr>
                            <m:t>,</m:t>
                          </m:r>
                          <m:sSub>
                            <m:sSubPr>
                              <m:ctrlPr>
                                <a:rPr lang="en-US" sz="2600" i="1">
                                  <a:latin typeface="Cambria Math" charset="0"/>
                                </a:rPr>
                              </m:ctrlPr>
                            </m:sSubPr>
                            <m:e>
                              <m:r>
                                <a:rPr lang="en-US" sz="2600" i="1">
                                  <a:latin typeface="Cambria Math" charset="0"/>
                                  <a:ea typeface="Cambria Math" charset="0"/>
                                  <a:cs typeface="Cambria Math" charset="0"/>
                                </a:rPr>
                                <m:t>𝜃</m:t>
                              </m:r>
                            </m:e>
                            <m:sub>
                              <m:r>
                                <a:rPr lang="en-US" sz="2600" b="0" i="1" smtClean="0">
                                  <a:latin typeface="Cambria Math" charset="0"/>
                                  <a:ea typeface="Cambria Math" charset="0"/>
                                  <a:cs typeface="Cambria Math" charset="0"/>
                                </a:rPr>
                                <m:t>𝑟</m:t>
                              </m:r>
                            </m:sub>
                          </m:sSub>
                          <m:r>
                            <a:rPr lang="en-US" sz="2600" b="0" i="1" smtClean="0">
                              <a:latin typeface="Cambria Math" charset="0"/>
                            </a:rPr>
                            <m:t>,</m:t>
                          </m:r>
                          <m:sSub>
                            <m:sSubPr>
                              <m:ctrlPr>
                                <a:rPr lang="en-US" sz="2600" i="1">
                                  <a:latin typeface="Cambria Math" charset="0"/>
                                </a:rPr>
                              </m:ctrlPr>
                            </m:sSubPr>
                            <m:e>
                              <m:r>
                                <a:rPr lang="en-US" sz="2600" i="1">
                                  <a:latin typeface="Cambria Math" charset="0"/>
                                  <a:ea typeface="Cambria Math" charset="0"/>
                                  <a:cs typeface="Cambria Math" charset="0"/>
                                </a:rPr>
                                <m:t>∅</m:t>
                              </m:r>
                            </m:e>
                            <m:sub>
                              <m:r>
                                <a:rPr lang="en-US" sz="2600" b="0" i="1" smtClean="0">
                                  <a:latin typeface="Cambria Math" charset="0"/>
                                  <a:ea typeface="Cambria Math" charset="0"/>
                                  <a:cs typeface="Cambria Math" charset="0"/>
                                </a:rPr>
                                <m:t>𝑟</m:t>
                              </m:r>
                            </m:sub>
                          </m:sSub>
                          <m:r>
                            <a:rPr lang="en-US" sz="2600" b="0" i="1" smtClean="0">
                              <a:latin typeface="Cambria Math" charset="0"/>
                            </a:rPr>
                            <m:t>;</m:t>
                          </m:r>
                          <m:r>
                            <a:rPr lang="en-US" sz="2600" b="0" i="1" smtClean="0">
                              <a:latin typeface="Cambria Math" charset="0"/>
                              <a:ea typeface="Cambria Math" charset="0"/>
                              <a:cs typeface="Cambria Math" charset="0"/>
                            </a:rPr>
                            <m:t>𝜆</m:t>
                          </m:r>
                        </m:e>
                      </m:d>
                    </m:oMath>
                  </m:oMathPara>
                </a14:m>
                <a:endParaRPr lang="en-US" sz="2600" b="0" dirty="0" smtClean="0"/>
              </a:p>
              <a:p>
                <a:endParaRPr lang="en-US" b="0" dirty="0" smtClean="0"/>
              </a:p>
              <a:p>
                <a:r>
                  <a:rPr lang="mr-IN" dirty="0" smtClean="0"/>
                  <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𝜃</m:t>
                        </m:r>
                      </m:e>
                      <m:sub>
                        <m:r>
                          <m:rPr>
                            <m:sty m:val="p"/>
                          </m:rPr>
                          <a:rPr lang="vi-VN" i="1">
                            <a:latin typeface="Cambria Math" charset="0"/>
                          </a:rPr>
                          <m:t>i</m:t>
                        </m:r>
                      </m:sub>
                    </m:sSub>
                    <m:r>
                      <a:rPr lang="en-US" b="0" i="0" smtClean="0">
                        <a:latin typeface="Cambria Math" charset="0"/>
                      </a:rPr>
                      <m:t> </m:t>
                    </m:r>
                  </m:oMath>
                </a14:m>
                <a:r>
                  <a:rPr lang="en-US" dirty="0"/>
                  <a:t>= </a:t>
                </a:r>
                <a:r>
                  <a:rPr lang="en-US" dirty="0" smtClean="0"/>
                  <a:t>elevation of incident light</a:t>
                </a:r>
              </a:p>
              <a:p>
                <a14:m>
                  <m:oMath xmlns:m="http://schemas.openxmlformats.org/officeDocument/2006/math">
                    <m:sSub>
                      <m:sSubPr>
                        <m:ctrlPr>
                          <a:rPr lang="en-US" i="1">
                            <a:latin typeface="Cambria Math" charset="0"/>
                          </a:rPr>
                        </m:ctrlPr>
                      </m:sSubPr>
                      <m:e>
                        <m:r>
                          <a:rPr lang="en-US" b="0" i="1" smtClean="0">
                            <a:latin typeface="Cambria Math" charset="0"/>
                          </a:rPr>
                          <m:t> </m:t>
                        </m:r>
                        <m:r>
                          <a:rPr lang="en-US" i="1">
                            <a:latin typeface="Cambria Math" charset="0"/>
                            <a:ea typeface="Cambria Math" charset="0"/>
                            <a:cs typeface="Cambria Math" charset="0"/>
                          </a:rPr>
                          <m:t>∅</m:t>
                        </m:r>
                      </m:e>
                      <m:sub>
                        <m:r>
                          <m:rPr>
                            <m:sty m:val="p"/>
                          </m:rPr>
                          <a:rPr lang="vi-VN" i="1">
                            <a:latin typeface="Cambria Math" charset="0"/>
                          </a:rPr>
                          <m:t>i</m:t>
                        </m:r>
                      </m:sub>
                    </m:sSub>
                  </m:oMath>
                </a14:m>
                <a:r>
                  <a:rPr lang="en-US" dirty="0" smtClean="0"/>
                  <a:t> = azimuth of incident light</a:t>
                </a:r>
              </a:p>
              <a:p>
                <a14:m>
                  <m:oMath xmlns:m="http://schemas.openxmlformats.org/officeDocument/2006/math">
                    <m:sSub>
                      <m:sSubPr>
                        <m:ctrlPr>
                          <a:rPr lang="en-US" i="1">
                            <a:latin typeface="Cambria Math" charset="0"/>
                          </a:rPr>
                        </m:ctrlPr>
                      </m:sSubPr>
                      <m:e>
                        <m:r>
                          <a:rPr lang="en-US" b="0" i="1" smtClean="0">
                            <a:latin typeface="Cambria Math" charset="0"/>
                          </a:rPr>
                          <m:t> </m:t>
                        </m:r>
                        <m:r>
                          <a:rPr lang="en-US" i="1">
                            <a:latin typeface="Cambria Math" charset="0"/>
                            <a:ea typeface="Cambria Math" charset="0"/>
                            <a:cs typeface="Cambria Math" charset="0"/>
                          </a:rPr>
                          <m:t>𝜃</m:t>
                        </m:r>
                      </m:e>
                      <m:sub>
                        <m:r>
                          <a:rPr lang="en-US" i="1">
                            <a:latin typeface="Cambria Math" charset="0"/>
                            <a:ea typeface="Cambria Math" charset="0"/>
                            <a:cs typeface="Cambria Math" charset="0"/>
                          </a:rPr>
                          <m:t>𝑟</m:t>
                        </m:r>
                      </m:sub>
                    </m:sSub>
                  </m:oMath>
                </a14:m>
                <a:r>
                  <a:rPr lang="en-US" dirty="0" smtClean="0"/>
                  <a:t>= </a:t>
                </a:r>
                <a:r>
                  <a:rPr lang="en-US" dirty="0"/>
                  <a:t>elevation of </a:t>
                </a:r>
                <a:r>
                  <a:rPr lang="en-US" dirty="0" smtClean="0"/>
                  <a:t>reflected light</a:t>
                </a:r>
              </a:p>
              <a:p>
                <a:r>
                  <a:rPr lang="en-US" dirty="0" smtClean="0"/>
                  <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m:t>
                        </m:r>
                      </m:e>
                      <m:sub>
                        <m:r>
                          <a:rPr lang="en-US" i="1">
                            <a:latin typeface="Cambria Math" charset="0"/>
                            <a:ea typeface="Cambria Math" charset="0"/>
                            <a:cs typeface="Cambria Math" charset="0"/>
                          </a:rPr>
                          <m:t>𝑟</m:t>
                        </m:r>
                      </m:sub>
                    </m:sSub>
                  </m:oMath>
                </a14:m>
                <a:r>
                  <a:rPr lang="en-US" dirty="0" smtClean="0"/>
                  <a:t>= </a:t>
                </a:r>
                <a:r>
                  <a:rPr lang="en-US" dirty="0"/>
                  <a:t>azimuth of reflected </a:t>
                </a:r>
                <a:r>
                  <a:rPr lang="en-US" dirty="0" smtClean="0"/>
                  <a:t>light</a:t>
                </a:r>
              </a:p>
              <a:p>
                <a14:m>
                  <m:oMath xmlns:m="http://schemas.openxmlformats.org/officeDocument/2006/math">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𝜆</m:t>
                    </m:r>
                  </m:oMath>
                </a14:m>
                <a:r>
                  <a:rPr lang="en-US" dirty="0" smtClean="0"/>
                  <a:t> = wavelength</a:t>
                </a:r>
                <a:endParaRPr lang="mr-IN"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4038600"/>
                <a:ext cx="3352800" cy="2154436"/>
              </a:xfrm>
              <a:prstGeom prst="rect">
                <a:avLst/>
              </a:prstGeom>
              <a:blipFill rotWithShape="0">
                <a:blip r:embed="rId4"/>
                <a:stretch>
                  <a:fillRect l="-1455" b="-20397"/>
                </a:stretch>
              </a:blipFill>
            </p:spPr>
            <p:txBody>
              <a:bodyPr/>
              <a:lstStyle/>
              <a:p>
                <a:r>
                  <a:rPr lang="en-US">
                    <a:noFill/>
                  </a:rPr>
                  <a:t> </a:t>
                </a:r>
              </a:p>
            </p:txBody>
          </p:sp>
        </mc:Fallback>
      </mc:AlternateContent>
    </p:spTree>
    <p:extLst>
      <p:ext uri="{BB962C8B-B14F-4D97-AF65-F5344CB8AC3E}">
        <p14:creationId xmlns:p14="http://schemas.microsoft.com/office/powerpoint/2010/main" val="567304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4000" dirty="0"/>
              <a:t>The BRDF</a:t>
            </a:r>
          </a:p>
        </p:txBody>
      </p:sp>
      <p:sp>
        <p:nvSpPr>
          <p:cNvPr id="36867" name="Content Placeholder 2"/>
          <p:cNvSpPr>
            <a:spLocks noGrp="1"/>
          </p:cNvSpPr>
          <p:nvPr>
            <p:ph idx="1"/>
          </p:nvPr>
        </p:nvSpPr>
        <p:spPr>
          <a:xfrm>
            <a:off x="457200" y="1592261"/>
            <a:ext cx="8263890" cy="3055939"/>
          </a:xfrm>
        </p:spPr>
        <p:txBody>
          <a:bodyPr/>
          <a:lstStyle/>
          <a:p>
            <a:r>
              <a:rPr lang="en-US" sz="2000" dirty="0" smtClean="0"/>
              <a:t>For isotropic surfaces:</a:t>
            </a:r>
          </a:p>
          <a:p>
            <a:endParaRPr lang="en-US" sz="2000" dirty="0" smtClean="0"/>
          </a:p>
          <a:p>
            <a:endParaRPr lang="en-US" sz="2000" dirty="0" smtClean="0"/>
          </a:p>
          <a:p>
            <a:r>
              <a:rPr lang="en-US" sz="2000" dirty="0" smtClean="0"/>
              <a:t>To </a:t>
            </a:r>
            <a:r>
              <a:rPr lang="en-US" sz="2000" dirty="0"/>
              <a:t>calculate the amount of light exiting a surface point p in a </a:t>
            </a:r>
            <a:r>
              <a:rPr lang="en-US" sz="2000" dirty="0" smtClean="0"/>
              <a:t>direction </a:t>
            </a:r>
            <a:endParaRPr lang="en-US" sz="2000" dirty="0"/>
          </a:p>
          <a:p>
            <a:r>
              <a:rPr lang="en-US" sz="2000" dirty="0"/>
              <a:t>W</a:t>
            </a:r>
            <a:r>
              <a:rPr lang="en-US" sz="2000" dirty="0" smtClean="0"/>
              <a:t>e </a:t>
            </a:r>
            <a:r>
              <a:rPr lang="en-US" sz="2000" dirty="0"/>
              <a:t>integrate the product of the incoming light </a:t>
            </a:r>
            <a:r>
              <a:rPr lang="en-US" sz="2000" dirty="0" smtClean="0"/>
              <a:t>             with </a:t>
            </a:r>
            <a:r>
              <a:rPr lang="en-US" sz="2000" dirty="0"/>
              <a:t>the BRDF </a:t>
            </a:r>
          </a:p>
          <a:p>
            <a:r>
              <a:rPr lang="en-US" sz="2000" dirty="0"/>
              <a:t>Taking into account the </a:t>
            </a:r>
            <a:r>
              <a:rPr lang="en-US" sz="2000" i="1" dirty="0"/>
              <a:t>foreshortening </a:t>
            </a:r>
            <a:r>
              <a:rPr lang="en-US" sz="2000" dirty="0"/>
              <a:t>factor </a:t>
            </a:r>
            <a:r>
              <a:rPr lang="en-US" sz="2000" dirty="0" smtClean="0"/>
              <a:t>cos</a:t>
            </a:r>
            <a:r>
              <a:rPr lang="en-US" sz="2000" dirty="0"/>
              <a:t>+ </a:t>
            </a:r>
            <a:r>
              <a:rPr lang="en-US" sz="2000" dirty="0" err="1"/>
              <a:t>θi</a:t>
            </a:r>
            <a:r>
              <a:rPr lang="en-US" sz="2000" dirty="0"/>
              <a:t>, we obtain </a:t>
            </a:r>
          </a:p>
          <a:p>
            <a:endParaRPr lang="en-US" sz="2000" b="1" dirty="0" smtClean="0"/>
          </a:p>
          <a:p>
            <a:endParaRPr lang="en-US" sz="2000" b="1" dirty="0"/>
          </a:p>
          <a:p>
            <a:endParaRPr lang="en-US" sz="2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014985"/>
            <a:ext cx="5016500" cy="4883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064701"/>
            <a:ext cx="328253" cy="28863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9836" y="3445701"/>
            <a:ext cx="854364" cy="28809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4356741"/>
            <a:ext cx="5943600" cy="1999609"/>
          </a:xfrm>
          <a:prstGeom prst="rect">
            <a:avLst/>
          </a:prstGeom>
        </p:spPr>
      </p:pic>
      <p:sp>
        <p:nvSpPr>
          <p:cNvPr id="2" name="TextBox 1"/>
          <p:cNvSpPr txBox="1"/>
          <p:nvPr/>
        </p:nvSpPr>
        <p:spPr>
          <a:xfrm>
            <a:off x="2233253" y="5486400"/>
            <a:ext cx="3988592" cy="523220"/>
          </a:xfrm>
          <a:prstGeom prst="rect">
            <a:avLst/>
          </a:prstGeom>
          <a:noFill/>
        </p:spPr>
        <p:txBody>
          <a:bodyPr wrap="none" rtlCol="0">
            <a:spAutoFit/>
          </a:bodyPr>
          <a:lstStyle/>
          <a:p>
            <a:r>
              <a:rPr lang="en-US" sz="1400" dirty="0"/>
              <a:t>Foreshortening effect due to surface orientation </a:t>
            </a:r>
          </a:p>
          <a:p>
            <a:endParaRPr lang="en-US" sz="1400" dirty="0"/>
          </a:p>
        </p:txBody>
      </p:sp>
    </p:spTree>
    <p:extLst>
      <p:ext uri="{BB962C8B-B14F-4D97-AF65-F5344CB8AC3E}">
        <p14:creationId xmlns:p14="http://schemas.microsoft.com/office/powerpoint/2010/main" val="1182176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6200" y="592772"/>
            <a:ext cx="9067800" cy="639762"/>
          </a:xfrm>
        </p:spPr>
        <p:txBody>
          <a:bodyPr/>
          <a:lstStyle/>
          <a:p>
            <a:r>
              <a:rPr lang="en-US" sz="3500" dirty="0" smtClean="0"/>
              <a:t>Diffuse( </a:t>
            </a:r>
            <a:r>
              <a:rPr lang="en-US" sz="3500" dirty="0" err="1" smtClean="0"/>
              <a:t>Lambertian</a:t>
            </a:r>
            <a:r>
              <a:rPr lang="en-US" sz="3500" dirty="0" smtClean="0"/>
              <a:t>, Matte) </a:t>
            </a:r>
            <a:r>
              <a:rPr lang="en-US" sz="3500" dirty="0"/>
              <a:t>reflection </a:t>
            </a:r>
          </a:p>
        </p:txBody>
      </p:sp>
      <p:sp>
        <p:nvSpPr>
          <p:cNvPr id="36867" name="Content Placeholder 2"/>
          <p:cNvSpPr>
            <a:spLocks noGrp="1"/>
          </p:cNvSpPr>
          <p:nvPr>
            <p:ph idx="1"/>
          </p:nvPr>
        </p:nvSpPr>
        <p:spPr>
          <a:xfrm>
            <a:off x="457200" y="1592261"/>
            <a:ext cx="8263890" cy="3055939"/>
          </a:xfrm>
        </p:spPr>
        <p:txBody>
          <a:bodyPr/>
          <a:lstStyle/>
          <a:p>
            <a:r>
              <a:rPr lang="en-US" sz="2000" dirty="0"/>
              <a:t>The diffuse component of the BRDF scatters light uniformly, giving rise to </a:t>
            </a:r>
            <a:r>
              <a:rPr lang="en-US" sz="2000" dirty="0" err="1"/>
              <a:t>Lamberitan</a:t>
            </a:r>
            <a:r>
              <a:rPr lang="en-US" sz="2000" dirty="0"/>
              <a:t> </a:t>
            </a:r>
            <a:r>
              <a:rPr lang="en-US" sz="2000" dirty="0" smtClean="0"/>
              <a:t>shading.</a:t>
            </a:r>
          </a:p>
          <a:p>
            <a:r>
              <a:rPr lang="en-US" sz="2000" dirty="0" smtClean="0"/>
              <a:t>Light is scattered uniformly in all directions</a:t>
            </a:r>
          </a:p>
          <a:p>
            <a:endParaRPr lang="en-US" sz="2000" dirty="0"/>
          </a:p>
          <a:p>
            <a:endParaRPr lang="en-US" sz="2000" dirty="0" smtClean="0"/>
          </a:p>
          <a:p>
            <a:r>
              <a:rPr lang="en-US" sz="2000" dirty="0" smtClean="0"/>
              <a:t>The amount of light depends on the angle between the </a:t>
            </a:r>
            <a:r>
              <a:rPr lang="en-US" sz="2000" dirty="0"/>
              <a:t>incident light direction and the surface normal. </a:t>
            </a:r>
          </a:p>
          <a:p>
            <a:r>
              <a:rPr lang="en-US" sz="2000" dirty="0" smtClean="0"/>
              <a:t>Lambert’s </a:t>
            </a:r>
            <a:r>
              <a:rPr lang="en-US" sz="2000" dirty="0"/>
              <a:t>cosine law </a:t>
            </a:r>
            <a:r>
              <a:rPr lang="en-US" sz="2000" dirty="0" smtClean="0"/>
              <a:t>:</a:t>
            </a:r>
            <a:endParaRPr lang="en-US" sz="2000" dirty="0"/>
          </a:p>
          <a:p>
            <a:endParaRPr lang="en-US" sz="2000" dirty="0" smtClean="0"/>
          </a:p>
          <a:p>
            <a:endParaRPr lang="en-US" sz="2000" dirty="0" smtClean="0"/>
          </a:p>
          <a:p>
            <a:endParaRPr lang="en-US" sz="2000" dirty="0" smtClean="0"/>
          </a:p>
          <a:p>
            <a:endParaRPr lang="en-US" sz="2000" b="1" dirty="0" smtClean="0"/>
          </a:p>
          <a:p>
            <a:endParaRPr lang="en-US" sz="2000" b="1" dirty="0"/>
          </a:p>
          <a:p>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0" y="2763344"/>
            <a:ext cx="4267200" cy="381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099" y="4705881"/>
            <a:ext cx="6210300" cy="79465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6756" y="5817828"/>
            <a:ext cx="3396044" cy="462419"/>
          </a:xfrm>
          <a:prstGeom prst="rect">
            <a:avLst/>
          </a:prstGeom>
        </p:spPr>
      </p:pic>
      <p:sp>
        <p:nvSpPr>
          <p:cNvPr id="11" name="TextBox 10"/>
          <p:cNvSpPr txBox="1"/>
          <p:nvPr/>
        </p:nvSpPr>
        <p:spPr>
          <a:xfrm>
            <a:off x="2819400" y="5819283"/>
            <a:ext cx="813043" cy="369332"/>
          </a:xfrm>
          <a:prstGeom prst="rect">
            <a:avLst/>
          </a:prstGeom>
          <a:noFill/>
        </p:spPr>
        <p:txBody>
          <a:bodyPr wrap="none" rtlCol="0">
            <a:spAutoFit/>
          </a:bodyPr>
          <a:lstStyle/>
          <a:p>
            <a:r>
              <a:rPr lang="vi-VN" smtClean="0"/>
              <a:t>where</a:t>
            </a:r>
            <a:endParaRPr lang="en-US"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04" y="4648200"/>
            <a:ext cx="2070100" cy="2066615"/>
          </a:xfrm>
          <a:prstGeom prst="rect">
            <a:avLst/>
          </a:prstGeom>
        </p:spPr>
      </p:pic>
    </p:spTree>
    <p:extLst>
      <p:ext uri="{BB962C8B-B14F-4D97-AF65-F5344CB8AC3E}">
        <p14:creationId xmlns:p14="http://schemas.microsoft.com/office/powerpoint/2010/main" val="35005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639762"/>
          </a:xfrm>
        </p:spPr>
        <p:txBody>
          <a:bodyPr/>
          <a:lstStyle/>
          <a:p>
            <a:r>
              <a:rPr lang="en-US" sz="4000" dirty="0"/>
              <a:t>Specular reflection </a:t>
            </a:r>
          </a:p>
        </p:txBody>
      </p:sp>
      <mc:AlternateContent xmlns:mc="http://schemas.openxmlformats.org/markup-compatibility/2006" xmlns:a14="http://schemas.microsoft.com/office/drawing/2010/main">
        <mc:Choice Requires="a14">
          <p:sp>
            <p:nvSpPr>
              <p:cNvPr id="36867" name="Content Placeholder 2"/>
              <p:cNvSpPr>
                <a:spLocks noGrp="1"/>
              </p:cNvSpPr>
              <p:nvPr>
                <p:ph idx="1"/>
              </p:nvPr>
            </p:nvSpPr>
            <p:spPr>
              <a:xfrm>
                <a:off x="457200" y="1592262"/>
                <a:ext cx="8229600" cy="2751138"/>
              </a:xfrm>
            </p:spPr>
            <p:txBody>
              <a:bodyPr/>
              <a:lstStyle/>
              <a:p>
                <a:r>
                  <a:rPr lang="en-US" sz="2000" dirty="0" smtClean="0"/>
                  <a:t>Specularity</a:t>
                </a:r>
                <a:r>
                  <a:rPr lang="en-US" sz="2000" dirty="0"/>
                  <a:t> depends strongly on the direction of the outgoing </a:t>
                </a:r>
                <a:r>
                  <a:rPr lang="en-US" sz="2000" dirty="0" smtClean="0"/>
                  <a:t>light.</a:t>
                </a:r>
              </a:p>
              <a:p>
                <a:r>
                  <a:rPr lang="en-US" sz="2000" dirty="0" smtClean="0"/>
                  <a:t>Mirror-like </a:t>
                </a:r>
                <a:r>
                  <a:rPr lang="en-US" sz="2000" dirty="0"/>
                  <a:t>reflection: incoming light is reflected off the surface in a single direction (which is the rotation of 180 degrees around the surface </a:t>
                </a:r>
                <a:r>
                  <a:rPr lang="en-US" sz="2000" dirty="0" smtClean="0"/>
                  <a:t>normal)</a:t>
                </a:r>
              </a:p>
              <a:p>
                <a:r>
                  <a:rPr lang="vi-VN" sz="2000" dirty="0" smtClean="0"/>
                  <a:t>S</a:t>
                </a:r>
                <a:r>
                  <a:rPr lang="en-US" sz="2000" dirty="0" err="1" smtClean="0"/>
                  <a:t>pecular</a:t>
                </a:r>
                <a:r>
                  <a:rPr lang="en-US" sz="2000" dirty="0" smtClean="0"/>
                  <a:t> </a:t>
                </a:r>
                <a:r>
                  <a:rPr lang="en-US" sz="2000" dirty="0"/>
                  <a:t>reflection direction </a:t>
                </a:r>
                <a14:m>
                  <m:oMath xmlns:m="http://schemas.openxmlformats.org/officeDocument/2006/math">
                    <m:sSub>
                      <m:sSubPr>
                        <m:ctrlPr>
                          <a:rPr lang="en-US" sz="2000" i="1">
                            <a:latin typeface="Cambria Math" charset="0"/>
                          </a:rPr>
                        </m:ctrlPr>
                      </m:sSubPr>
                      <m:e>
                        <m:acc>
                          <m:accPr>
                            <m:chr m:val="̂"/>
                            <m:ctrlPr>
                              <a:rPr lang="en-US" sz="2000" i="1">
                                <a:latin typeface="Cambria Math" charset="0"/>
                              </a:rPr>
                            </m:ctrlPr>
                          </m:accPr>
                          <m:e>
                            <m:r>
                              <m:rPr>
                                <m:sty m:val="p"/>
                              </m:rPr>
                              <a:rPr lang="vi-VN" sz="2000" i="1">
                                <a:latin typeface="Cambria Math" charset="0"/>
                              </a:rPr>
                              <m:t>s</m:t>
                            </m:r>
                          </m:e>
                        </m:acc>
                      </m:e>
                      <m:sub>
                        <m:r>
                          <m:rPr>
                            <m:sty m:val="p"/>
                          </m:rPr>
                          <a:rPr lang="vi-VN" sz="2000" i="1">
                            <a:latin typeface="Cambria Math" charset="0"/>
                          </a:rPr>
                          <m:t>i</m:t>
                        </m:r>
                      </m:sub>
                    </m:sSub>
                  </m:oMath>
                </a14:m>
                <a:r>
                  <a:rPr lang="en-US" sz="2000" dirty="0"/>
                  <a:t/>
                </a:r>
                <a:br>
                  <a:rPr lang="en-US" sz="2000" dirty="0"/>
                </a:br>
                <a:endParaRPr lang="en-US" sz="2000" dirty="0"/>
              </a:p>
              <a:p>
                <a:endParaRPr lang="en-US" sz="2000" dirty="0" smtClean="0"/>
              </a:p>
              <a:p>
                <a:r>
                  <a:rPr lang="en-US" sz="2000" dirty="0"/>
                  <a:t>The amount of light reflected in a given </a:t>
                </a:r>
                <a:r>
                  <a:rPr lang="en-US" sz="2000" dirty="0" smtClean="0"/>
                  <a:t>direction </a:t>
                </a:r>
                <a14:m>
                  <m:oMath xmlns:m="http://schemas.openxmlformats.org/officeDocument/2006/math">
                    <m:sSub>
                      <m:sSubPr>
                        <m:ctrlPr>
                          <a:rPr lang="en-US" sz="2000" i="1" smtClean="0">
                            <a:latin typeface="Cambria Math" charset="0"/>
                          </a:rPr>
                        </m:ctrlPr>
                      </m:sSubPr>
                      <m:e>
                        <m:acc>
                          <m:accPr>
                            <m:chr m:val="̂"/>
                            <m:ctrlPr>
                              <a:rPr lang="en-US" sz="2000" i="1" smtClean="0">
                                <a:latin typeface="Cambria Math" charset="0"/>
                              </a:rPr>
                            </m:ctrlPr>
                          </m:accPr>
                          <m:e>
                            <m:r>
                              <m:rPr>
                                <m:sty m:val="p"/>
                              </m:rPr>
                              <a:rPr lang="vi-VN" sz="2000" i="1" smtClean="0">
                                <a:latin typeface="Cambria Math" charset="0"/>
                              </a:rPr>
                              <m:t>v</m:t>
                            </m:r>
                          </m:e>
                        </m:acc>
                      </m:e>
                      <m:sub>
                        <m:r>
                          <a:rPr lang="vi-VN" sz="2000" b="0" i="1" smtClean="0">
                            <a:latin typeface="Cambria Math" charset="0"/>
                          </a:rPr>
                          <m:t>𝑟</m:t>
                        </m:r>
                      </m:sub>
                    </m:sSub>
                  </m:oMath>
                </a14:m>
                <a:r>
                  <a:rPr lang="en-US" sz="2000" dirty="0" smtClean="0"/>
                  <a:t>thus </a:t>
                </a:r>
                <a:r>
                  <a:rPr lang="en-US" sz="2000" dirty="0"/>
                  <a:t>depends on the </a:t>
                </a:r>
                <a:r>
                  <a:rPr lang="en-US" sz="2000" dirty="0" smtClean="0"/>
                  <a:t>angle </a:t>
                </a:r>
                <a14:m>
                  <m:oMath xmlns:m="http://schemas.openxmlformats.org/officeDocument/2006/math">
                    <m:sSub>
                      <m:sSubPr>
                        <m:ctrlPr>
                          <a:rPr lang="en-US" sz="2000" i="1" smtClean="0">
                            <a:latin typeface="Cambria Math" charset="0"/>
                          </a:rPr>
                        </m:ctrlPr>
                      </m:sSubPr>
                      <m:e>
                        <m:r>
                          <a:rPr lang="en-US" sz="2000" i="1" smtClean="0">
                            <a:latin typeface="Cambria Math" charset="0"/>
                            <a:ea typeface="Cambria Math" charset="0"/>
                            <a:cs typeface="Cambria Math" charset="0"/>
                          </a:rPr>
                          <m:t>𝜃</m:t>
                        </m:r>
                      </m:e>
                      <m:sub>
                        <m:r>
                          <m:rPr>
                            <m:sty m:val="p"/>
                          </m:rPr>
                          <a:rPr lang="vi-VN" sz="2000" i="1" smtClean="0">
                            <a:latin typeface="Cambria Math" charset="0"/>
                          </a:rPr>
                          <m:t>s</m:t>
                        </m:r>
                      </m:sub>
                    </m:sSub>
                    <m:r>
                      <a:rPr lang="vi-VN" sz="2000" b="0" i="1" smtClean="0">
                        <a:latin typeface="Cambria Math" charset="0"/>
                      </a:rPr>
                      <m:t>=</m:t>
                    </m:r>
                    <m:sSup>
                      <m:sSupPr>
                        <m:ctrlPr>
                          <a:rPr lang="vi-VN" sz="2000" b="0" i="1" smtClean="0">
                            <a:latin typeface="Cambria Math" charset="0"/>
                          </a:rPr>
                        </m:ctrlPr>
                      </m:sSupPr>
                      <m:e>
                        <m:r>
                          <m:rPr>
                            <m:sty m:val="p"/>
                          </m:rPr>
                          <a:rPr lang="vi-VN" sz="2000" b="0" i="1" smtClean="0">
                            <a:latin typeface="Cambria Math" charset="0"/>
                          </a:rPr>
                          <m:t>cos</m:t>
                        </m:r>
                      </m:e>
                      <m:sup>
                        <m:r>
                          <a:rPr lang="vi-VN" sz="2000" b="0" i="1" smtClean="0">
                            <a:latin typeface="Cambria Math" charset="0"/>
                          </a:rPr>
                          <m:t>−1</m:t>
                        </m:r>
                      </m:sup>
                    </m:sSup>
                    <m:d>
                      <m:dPr>
                        <m:ctrlPr>
                          <a:rPr lang="vi-VN" sz="2000" b="0" i="1" smtClean="0">
                            <a:latin typeface="Cambria Math" charset="0"/>
                          </a:rPr>
                        </m:ctrlPr>
                      </m:dPr>
                      <m:e>
                        <m:sSub>
                          <m:sSubPr>
                            <m:ctrlPr>
                              <a:rPr lang="en-US" sz="2000" i="1">
                                <a:latin typeface="Cambria Math" charset="0"/>
                              </a:rPr>
                            </m:ctrlPr>
                          </m:sSubPr>
                          <m:e>
                            <m:acc>
                              <m:accPr>
                                <m:chr m:val="̂"/>
                                <m:ctrlPr>
                                  <a:rPr lang="en-US" sz="2000" i="1">
                                    <a:latin typeface="Cambria Math" charset="0"/>
                                  </a:rPr>
                                </m:ctrlPr>
                              </m:accPr>
                              <m:e>
                                <m:r>
                                  <m:rPr>
                                    <m:sty m:val="p"/>
                                  </m:rPr>
                                  <a:rPr lang="vi-VN" sz="2000" i="1">
                                    <a:latin typeface="Cambria Math" charset="0"/>
                                  </a:rPr>
                                  <m:t>v</m:t>
                                </m:r>
                              </m:e>
                            </m:acc>
                          </m:e>
                          <m:sub>
                            <m:r>
                              <a:rPr lang="vi-VN" sz="2000" i="1">
                                <a:latin typeface="Cambria Math" charset="0"/>
                              </a:rPr>
                              <m:t>𝑟</m:t>
                            </m:r>
                          </m:sub>
                        </m:sSub>
                        <m:r>
                          <a:rPr lang="vi-VN" sz="2000" b="0" i="1" smtClean="0">
                            <a:latin typeface="Cambria Math" charset="0"/>
                          </a:rPr>
                          <m:t> .</m:t>
                        </m:r>
                        <m:sSub>
                          <m:sSubPr>
                            <m:ctrlPr>
                              <a:rPr lang="en-US" sz="2000" i="1" smtClean="0">
                                <a:latin typeface="Cambria Math" charset="0"/>
                              </a:rPr>
                            </m:ctrlPr>
                          </m:sSubPr>
                          <m:e>
                            <m:acc>
                              <m:accPr>
                                <m:chr m:val="̂"/>
                                <m:ctrlPr>
                                  <a:rPr lang="en-US" sz="2000" i="1">
                                    <a:latin typeface="Cambria Math" charset="0"/>
                                  </a:rPr>
                                </m:ctrlPr>
                              </m:accPr>
                              <m:e>
                                <m:r>
                                  <m:rPr>
                                    <m:sty m:val="p"/>
                                  </m:rPr>
                                  <a:rPr lang="vi-VN" sz="2000" i="1" smtClean="0">
                                    <a:latin typeface="Cambria Math" charset="0"/>
                                  </a:rPr>
                                  <m:t>s</m:t>
                                </m:r>
                              </m:e>
                            </m:acc>
                          </m:e>
                          <m:sub>
                            <m:r>
                              <m:rPr>
                                <m:sty m:val="p"/>
                              </m:rPr>
                              <a:rPr lang="vi-VN" sz="2000" i="1" smtClean="0">
                                <a:latin typeface="Cambria Math" charset="0"/>
                              </a:rPr>
                              <m:t>i</m:t>
                            </m:r>
                          </m:sub>
                        </m:sSub>
                      </m:e>
                    </m:d>
                    <m:r>
                      <a:rPr lang="vi-VN" sz="2000" b="0" i="1" smtClean="0">
                        <a:latin typeface="Cambria Math" charset="0"/>
                      </a:rPr>
                      <m:t> </m:t>
                    </m:r>
                  </m:oMath>
                </a14:m>
                <a:r>
                  <a:rPr lang="en-US" sz="2000" dirty="0" smtClean="0"/>
                  <a:t>between </a:t>
                </a:r>
                <a:r>
                  <a:rPr lang="en-US" sz="2000" dirty="0"/>
                  <a:t>the view direction </a:t>
                </a:r>
                <a14:m>
                  <m:oMath xmlns:m="http://schemas.openxmlformats.org/officeDocument/2006/math">
                    <m:sSub>
                      <m:sSubPr>
                        <m:ctrlPr>
                          <a:rPr lang="en-US" sz="2000" i="1">
                            <a:latin typeface="Cambria Math" charset="0"/>
                          </a:rPr>
                        </m:ctrlPr>
                      </m:sSubPr>
                      <m:e>
                        <m:acc>
                          <m:accPr>
                            <m:chr m:val="̂"/>
                            <m:ctrlPr>
                              <a:rPr lang="en-US" sz="2000" i="1">
                                <a:latin typeface="Cambria Math" charset="0"/>
                              </a:rPr>
                            </m:ctrlPr>
                          </m:accPr>
                          <m:e>
                            <m:r>
                              <m:rPr>
                                <m:sty m:val="p"/>
                              </m:rPr>
                              <a:rPr lang="vi-VN" sz="2000" i="1">
                                <a:latin typeface="Cambria Math" charset="0"/>
                              </a:rPr>
                              <m:t>v</m:t>
                            </m:r>
                          </m:e>
                        </m:acc>
                      </m:e>
                      <m:sub>
                        <m:r>
                          <a:rPr lang="vi-VN" sz="2000" i="1">
                            <a:latin typeface="Cambria Math" charset="0"/>
                          </a:rPr>
                          <m:t>𝑟</m:t>
                        </m:r>
                      </m:sub>
                    </m:sSub>
                  </m:oMath>
                </a14:m>
                <a:r>
                  <a:rPr lang="en-US" sz="2000" dirty="0"/>
                  <a:t> and the specular direction </a:t>
                </a:r>
                <a14:m>
                  <m:oMath xmlns:m="http://schemas.openxmlformats.org/officeDocument/2006/math">
                    <m:sSub>
                      <m:sSubPr>
                        <m:ctrlPr>
                          <a:rPr lang="en-US" sz="2000" i="1">
                            <a:latin typeface="Cambria Math" charset="0"/>
                          </a:rPr>
                        </m:ctrlPr>
                      </m:sSubPr>
                      <m:e>
                        <m:acc>
                          <m:accPr>
                            <m:chr m:val="̂"/>
                            <m:ctrlPr>
                              <a:rPr lang="en-US" sz="2000" i="1">
                                <a:latin typeface="Cambria Math" charset="0"/>
                              </a:rPr>
                            </m:ctrlPr>
                          </m:accPr>
                          <m:e>
                            <m:r>
                              <m:rPr>
                                <m:sty m:val="p"/>
                              </m:rPr>
                              <a:rPr lang="vi-VN" sz="2000" i="1">
                                <a:latin typeface="Cambria Math" charset="0"/>
                              </a:rPr>
                              <m:t>s</m:t>
                            </m:r>
                          </m:e>
                        </m:acc>
                      </m:e>
                      <m:sub>
                        <m:r>
                          <m:rPr>
                            <m:sty m:val="p"/>
                          </m:rPr>
                          <a:rPr lang="vi-VN" sz="2000" i="1">
                            <a:latin typeface="Cambria Math" charset="0"/>
                          </a:rPr>
                          <m:t>i</m:t>
                        </m:r>
                      </m:sub>
                    </m:sSub>
                  </m:oMath>
                </a14:m>
                <a:r>
                  <a:rPr lang="en-US" sz="2000" dirty="0" smtClean="0"/>
                  <a:t>, </a:t>
                </a:r>
                <a:r>
                  <a:rPr lang="vi-VN" sz="2000" dirty="0" smtClean="0"/>
                  <a:t>Phong model:</a:t>
                </a:r>
                <a:endParaRPr lang="en-US" sz="2000" dirty="0" smtClean="0"/>
              </a:p>
              <a:p>
                <a:endParaRPr lang="en-US" sz="2000" dirty="0"/>
              </a:p>
              <a:p>
                <a:endParaRPr lang="en-US" sz="2000" dirty="0" smtClean="0"/>
              </a:p>
            </p:txBody>
          </p:sp>
        </mc:Choice>
        <mc:Fallback xmlns="">
          <p:sp>
            <p:nvSpPr>
              <p:cNvPr id="36867" name="Content Placeholder 2"/>
              <p:cNvSpPr>
                <a:spLocks noGrp="1" noRot="1" noChangeAspect="1" noMove="1" noResize="1" noEditPoints="1" noAdjustHandles="1" noChangeArrowheads="1" noChangeShapeType="1" noTextEdit="1"/>
              </p:cNvSpPr>
              <p:nvPr>
                <p:ph idx="1"/>
              </p:nvPr>
            </p:nvSpPr>
            <p:spPr>
              <a:xfrm>
                <a:off x="457200" y="1592262"/>
                <a:ext cx="8229600" cy="2751138"/>
              </a:xfrm>
              <a:blipFill rotWithShape="0">
                <a:blip r:embed="rId3"/>
                <a:stretch>
                  <a:fillRect l="-296" t="-885" r="-222" b="-30531"/>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5181600"/>
            <a:ext cx="4114800" cy="5594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3398351"/>
            <a:ext cx="4800600" cy="529478"/>
          </a:xfrm>
          <a:prstGeom prst="rect">
            <a:avLst/>
          </a:prstGeom>
        </p:spPr>
      </p:pic>
      <p:sp>
        <p:nvSpPr>
          <p:cNvPr id="8" name="TextBox 7"/>
          <p:cNvSpPr txBox="1"/>
          <p:nvPr/>
        </p:nvSpPr>
        <p:spPr>
          <a:xfrm>
            <a:off x="3911230" y="6182157"/>
            <a:ext cx="8643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vi-VN" dirty="0" smtClean="0"/>
              <a:t>Colour</a:t>
            </a:r>
            <a:endParaRPr lang="en-US" dirty="0"/>
          </a:p>
        </p:txBody>
      </p:sp>
      <p:sp>
        <p:nvSpPr>
          <p:cNvPr id="11" name="TextBox 10"/>
          <p:cNvSpPr txBox="1"/>
          <p:nvPr/>
        </p:nvSpPr>
        <p:spPr>
          <a:xfrm>
            <a:off x="5231661" y="6172200"/>
            <a:ext cx="8643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vi-VN" smtClean="0"/>
              <a:t>Colour</a:t>
            </a:r>
            <a:endParaRPr lang="en-US" dirty="0"/>
          </a:p>
        </p:txBody>
      </p:sp>
      <p:cxnSp>
        <p:nvCxnSpPr>
          <p:cNvPr id="10" name="Straight Arrow Connector 9"/>
          <p:cNvCxnSpPr>
            <a:stCxn id="8" idx="0"/>
          </p:cNvCxnSpPr>
          <p:nvPr/>
        </p:nvCxnSpPr>
        <p:spPr>
          <a:xfrm flipV="1">
            <a:off x="4343400" y="5733918"/>
            <a:ext cx="342900" cy="44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p:cNvCxnSpPr>
          <p:nvPr/>
        </p:nvCxnSpPr>
        <p:spPr>
          <a:xfrm flipH="1" flipV="1">
            <a:off x="5562600" y="5638800"/>
            <a:ext cx="101231"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260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3280</TotalTime>
  <Words>1084</Words>
  <Application>Microsoft Macintosh PowerPoint</Application>
  <PresentationFormat>On-screen Show (4:3)</PresentationFormat>
  <Paragraphs>164</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Cambria Math</vt:lpstr>
      <vt:lpstr>Mangal</vt:lpstr>
      <vt:lpstr>Wingdings</vt:lpstr>
      <vt:lpstr>Arial</vt:lpstr>
      <vt:lpstr>Office Theme</vt:lpstr>
      <vt:lpstr>Photometric image formation</vt:lpstr>
      <vt:lpstr>Objectives</vt:lpstr>
      <vt:lpstr>Photometric image formation</vt:lpstr>
      <vt:lpstr>Illumination</vt:lpstr>
      <vt:lpstr>Light sources</vt:lpstr>
      <vt:lpstr>Reflectance and shading </vt:lpstr>
      <vt:lpstr>The BRDF</vt:lpstr>
      <vt:lpstr>Diffuse( Lambertian, Matte) reflection </vt:lpstr>
      <vt:lpstr>Specular reflection </vt:lpstr>
      <vt:lpstr>Phong Shading</vt:lpstr>
      <vt:lpstr>Phong Shading</vt:lpstr>
      <vt:lpstr>Ray Tracing</vt:lpstr>
      <vt:lpstr>Optics</vt:lpstr>
      <vt:lpstr>Thin Lens model</vt:lpstr>
      <vt:lpstr>Lens Equation</vt:lpstr>
      <vt:lpstr>Chromatic aberration </vt:lpstr>
      <vt:lpstr>Summary</vt:lpstr>
    </vt:vector>
  </TitlesOfParts>
  <Company>FPT-Uni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Microsoft Office User</cp:lastModifiedBy>
  <cp:revision>468</cp:revision>
  <dcterms:created xsi:type="dcterms:W3CDTF">2007-08-21T04:43:22Z</dcterms:created>
  <dcterms:modified xsi:type="dcterms:W3CDTF">2021-10-04T14:36:08Z</dcterms:modified>
</cp:coreProperties>
</file>