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24"/>
  </p:notesMasterIdLst>
  <p:handoutMasterIdLst>
    <p:handoutMasterId r:id="rId25"/>
  </p:handoutMasterIdLst>
  <p:sldIdLst>
    <p:sldId id="439" r:id="rId2"/>
    <p:sldId id="440" r:id="rId3"/>
    <p:sldId id="517" r:id="rId4"/>
    <p:sldId id="532" r:id="rId5"/>
    <p:sldId id="533" r:id="rId6"/>
    <p:sldId id="534" r:id="rId7"/>
    <p:sldId id="535" r:id="rId8"/>
    <p:sldId id="536" r:id="rId9"/>
    <p:sldId id="537" r:id="rId10"/>
    <p:sldId id="538" r:id="rId11"/>
    <p:sldId id="539" r:id="rId12"/>
    <p:sldId id="540" r:id="rId13"/>
    <p:sldId id="541" r:id="rId14"/>
    <p:sldId id="542" r:id="rId15"/>
    <p:sldId id="548" r:id="rId16"/>
    <p:sldId id="549" r:id="rId17"/>
    <p:sldId id="543" r:id="rId18"/>
    <p:sldId id="544" r:id="rId19"/>
    <p:sldId id="545" r:id="rId20"/>
    <p:sldId id="546" r:id="rId21"/>
    <p:sldId id="547" r:id="rId22"/>
    <p:sldId id="47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autoAdjust="0"/>
    <p:restoredTop sz="86270" autoAdjust="0"/>
  </p:normalViewPr>
  <p:slideViewPr>
    <p:cSldViewPr>
      <p:cViewPr varScale="1">
        <p:scale>
          <a:sx n="132" d="100"/>
          <a:sy n="132" d="100"/>
        </p:scale>
        <p:origin x="1264" y="16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10/13/21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10/13/21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Human eye is just like a camera. The lens focuses the light rays coming from outside onto light sensitive cells of retina. Light rays need to be bent or refracted to focus on retina and this refraction is done by curved cornea, eye lens and aqueous and vitreous humors.</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11</a:t>
            </a:fld>
            <a:endParaRPr lang="en-US" dirty="0"/>
          </a:p>
        </p:txBody>
      </p:sp>
    </p:spTree>
    <p:extLst>
      <p:ext uri="{BB962C8B-B14F-4D97-AF65-F5344CB8AC3E}">
        <p14:creationId xmlns:p14="http://schemas.microsoft.com/office/powerpoint/2010/main" val="1204754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12</a:t>
            </a:fld>
            <a:endParaRPr lang="en-US" dirty="0"/>
          </a:p>
        </p:txBody>
      </p:sp>
    </p:spTree>
    <p:extLst>
      <p:ext uri="{BB962C8B-B14F-4D97-AF65-F5344CB8AC3E}">
        <p14:creationId xmlns:p14="http://schemas.microsoft.com/office/powerpoint/2010/main" val="2060975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Standard CIE color matching functions: (a) r ̄(</a:t>
            </a:r>
            <a:r>
              <a:rPr lang="en-US" sz="1200" kern="1200" dirty="0" err="1" smtClean="0">
                <a:solidFill>
                  <a:schemeClr val="tx1"/>
                </a:solidFill>
                <a:effectLst/>
                <a:latin typeface="+mn-lt"/>
                <a:ea typeface="+mn-ea"/>
                <a:cs typeface="+mn-cs"/>
              </a:rPr>
              <a:t>λ</a:t>
            </a:r>
            <a:r>
              <a:rPr lang="en-US" sz="1200" kern="1200" dirty="0" smtClean="0">
                <a:solidFill>
                  <a:schemeClr val="tx1"/>
                </a:solidFill>
                <a:effectLst/>
                <a:latin typeface="+mn-lt"/>
                <a:ea typeface="+mn-ea"/>
                <a:cs typeface="+mn-cs"/>
              </a:rPr>
              <a:t>), g ̄(</a:t>
            </a:r>
            <a:r>
              <a:rPr lang="en-US" sz="1200" kern="1200" dirty="0" err="1" smtClean="0">
                <a:solidFill>
                  <a:schemeClr val="tx1"/>
                </a:solidFill>
                <a:effectLst/>
                <a:latin typeface="+mn-lt"/>
                <a:ea typeface="+mn-ea"/>
                <a:cs typeface="+mn-cs"/>
              </a:rPr>
              <a:t>λ</a:t>
            </a:r>
            <a:r>
              <a:rPr lang="en-US" sz="1200" kern="1200" dirty="0" smtClean="0">
                <a:solidFill>
                  <a:schemeClr val="tx1"/>
                </a:solidFill>
                <a:effectLst/>
                <a:latin typeface="+mn-lt"/>
                <a:ea typeface="+mn-ea"/>
                <a:cs typeface="+mn-cs"/>
              </a:rPr>
              <a:t>), ̄b(</a:t>
            </a:r>
            <a:r>
              <a:rPr lang="en-US" sz="1200" kern="1200" dirty="0" err="1" smtClean="0">
                <a:solidFill>
                  <a:schemeClr val="tx1"/>
                </a:solidFill>
                <a:effectLst/>
                <a:latin typeface="+mn-lt"/>
                <a:ea typeface="+mn-ea"/>
                <a:cs typeface="+mn-cs"/>
              </a:rPr>
              <a:t>λ</a:t>
            </a:r>
            <a:r>
              <a:rPr lang="en-US" sz="1200" kern="1200" dirty="0" smtClean="0">
                <a:solidFill>
                  <a:schemeClr val="tx1"/>
                </a:solidFill>
                <a:effectLst/>
                <a:latin typeface="+mn-lt"/>
                <a:ea typeface="+mn-ea"/>
                <a:cs typeface="+mn-cs"/>
              </a:rPr>
              <a:t>) color spectra obtained from matching pure colors to the R=700.0nm, G=546.1nm, and B=435.8nm </a:t>
            </a:r>
            <a:r>
              <a:rPr lang="en-US" sz="1200" kern="1200" dirty="0" err="1" smtClean="0">
                <a:solidFill>
                  <a:schemeClr val="tx1"/>
                </a:solidFill>
                <a:effectLst/>
                <a:latin typeface="+mn-lt"/>
                <a:ea typeface="+mn-ea"/>
                <a:cs typeface="+mn-cs"/>
              </a:rPr>
              <a:t>pri</a:t>
            </a:r>
            <a:r>
              <a:rPr lang="en-US" sz="1200" kern="1200" dirty="0" smtClean="0">
                <a:solidFill>
                  <a:schemeClr val="tx1"/>
                </a:solidFill>
                <a:effectLst/>
                <a:latin typeface="+mn-lt"/>
                <a:ea typeface="+mn-ea"/>
                <a:cs typeface="+mn-cs"/>
              </a:rPr>
              <a:t>- maries; </a:t>
            </a:r>
          </a:p>
          <a:p>
            <a:r>
              <a:rPr lang="vi-VN" sz="1200" kern="1200" dirty="0" smtClean="0">
                <a:solidFill>
                  <a:schemeClr val="tx1"/>
                </a:solidFill>
                <a:effectLst/>
                <a:latin typeface="+mn-lt"/>
                <a:ea typeface="+mn-ea"/>
                <a:cs typeface="+mn-cs"/>
              </a:rPr>
              <a:t>RGB, CMYK, HUE</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672563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14</a:t>
            </a:fld>
            <a:endParaRPr lang="en-US" dirty="0"/>
          </a:p>
        </p:txBody>
      </p:sp>
    </p:spTree>
    <p:extLst>
      <p:ext uri="{BB962C8B-B14F-4D97-AF65-F5344CB8AC3E}">
        <p14:creationId xmlns:p14="http://schemas.microsoft.com/office/powerpoint/2010/main" val="1020406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11614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Picture : </a:t>
            </a:r>
            <a:r>
              <a:rPr lang="en-US" sz="1200" b="0" i="0" kern="1200" dirty="0" smtClean="0">
                <a:solidFill>
                  <a:schemeClr val="tx1"/>
                </a:solidFill>
                <a:effectLst/>
                <a:latin typeface="+mn-lt"/>
                <a:ea typeface="+mn-ea"/>
                <a:cs typeface="+mn-cs"/>
              </a:rPr>
              <a:t>A color image and its Y′, C</a:t>
            </a:r>
            <a:r>
              <a:rPr lang="en-US" sz="1200" b="0" i="0" kern="1200" baseline="-250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and C</a:t>
            </a:r>
            <a:r>
              <a:rPr lang="en-US" sz="1200" b="0" i="0" kern="1200" baseline="-250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components. </a:t>
            </a:r>
            <a:r>
              <a:rPr lang="en-US" sz="1200" b="0" i="0" kern="1200" smtClean="0">
                <a:solidFill>
                  <a:schemeClr val="tx1"/>
                </a:solidFill>
                <a:effectLst/>
                <a:latin typeface="+mn-lt"/>
                <a:ea typeface="+mn-ea"/>
                <a:cs typeface="+mn-cs"/>
              </a:rPr>
              <a:t>The Y′ image is essentially a greyscale copy of the main image.</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16</a:t>
            </a:fld>
            <a:endParaRPr lang="en-US" dirty="0"/>
          </a:p>
        </p:txBody>
      </p:sp>
    </p:spTree>
    <p:extLst>
      <p:ext uri="{BB962C8B-B14F-4D97-AF65-F5344CB8AC3E}">
        <p14:creationId xmlns:p14="http://schemas.microsoft.com/office/powerpoint/2010/main" val="1415505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Standard CIE color matching functions: (a) r ̄(</a:t>
            </a:r>
            <a:r>
              <a:rPr lang="en-US" sz="1200" kern="1200" dirty="0" err="1" smtClean="0">
                <a:solidFill>
                  <a:schemeClr val="tx1"/>
                </a:solidFill>
                <a:effectLst/>
                <a:latin typeface="+mn-lt"/>
                <a:ea typeface="+mn-ea"/>
                <a:cs typeface="+mn-cs"/>
              </a:rPr>
              <a:t>λ</a:t>
            </a:r>
            <a:r>
              <a:rPr lang="en-US" sz="1200" kern="1200" dirty="0" smtClean="0">
                <a:solidFill>
                  <a:schemeClr val="tx1"/>
                </a:solidFill>
                <a:effectLst/>
                <a:latin typeface="+mn-lt"/>
                <a:ea typeface="+mn-ea"/>
                <a:cs typeface="+mn-cs"/>
              </a:rPr>
              <a:t>), g ̄(</a:t>
            </a:r>
            <a:r>
              <a:rPr lang="en-US" sz="1200" kern="1200" dirty="0" err="1" smtClean="0">
                <a:solidFill>
                  <a:schemeClr val="tx1"/>
                </a:solidFill>
                <a:effectLst/>
                <a:latin typeface="+mn-lt"/>
                <a:ea typeface="+mn-ea"/>
                <a:cs typeface="+mn-cs"/>
              </a:rPr>
              <a:t>λ</a:t>
            </a:r>
            <a:r>
              <a:rPr lang="en-US" sz="1200" kern="1200" dirty="0" smtClean="0">
                <a:solidFill>
                  <a:schemeClr val="tx1"/>
                </a:solidFill>
                <a:effectLst/>
                <a:latin typeface="+mn-lt"/>
                <a:ea typeface="+mn-ea"/>
                <a:cs typeface="+mn-cs"/>
              </a:rPr>
              <a:t>), ̄b(</a:t>
            </a:r>
            <a:r>
              <a:rPr lang="en-US" sz="1200" kern="1200" dirty="0" err="1" smtClean="0">
                <a:solidFill>
                  <a:schemeClr val="tx1"/>
                </a:solidFill>
                <a:effectLst/>
                <a:latin typeface="+mn-lt"/>
                <a:ea typeface="+mn-ea"/>
                <a:cs typeface="+mn-cs"/>
              </a:rPr>
              <a:t>λ</a:t>
            </a:r>
            <a:r>
              <a:rPr lang="en-US" sz="1200" kern="1200" dirty="0" smtClean="0">
                <a:solidFill>
                  <a:schemeClr val="tx1"/>
                </a:solidFill>
                <a:effectLst/>
                <a:latin typeface="+mn-lt"/>
                <a:ea typeface="+mn-ea"/>
                <a:cs typeface="+mn-cs"/>
              </a:rPr>
              <a:t>) color spectra obtained from matching pure colors to the R=700.0nm, G=546.1nm, and B=435.8nm </a:t>
            </a:r>
            <a:r>
              <a:rPr lang="en-US" sz="1200" kern="1200" dirty="0" err="1" smtClean="0">
                <a:solidFill>
                  <a:schemeClr val="tx1"/>
                </a:solidFill>
                <a:effectLst/>
                <a:latin typeface="+mn-lt"/>
                <a:ea typeface="+mn-ea"/>
                <a:cs typeface="+mn-cs"/>
              </a:rPr>
              <a:t>pri</a:t>
            </a:r>
            <a:r>
              <a:rPr lang="en-US" sz="1200" kern="1200" dirty="0" smtClean="0">
                <a:solidFill>
                  <a:schemeClr val="tx1"/>
                </a:solidFill>
                <a:effectLst/>
                <a:latin typeface="+mn-lt"/>
                <a:ea typeface="+mn-ea"/>
                <a:cs typeface="+mn-cs"/>
              </a:rPr>
              <a:t>- maries; </a:t>
            </a:r>
          </a:p>
          <a:p>
            <a:r>
              <a:rPr lang="vi-VN" sz="1200" kern="1200" smtClean="0">
                <a:solidFill>
                  <a:schemeClr val="tx1"/>
                </a:solidFill>
                <a:effectLst/>
                <a:latin typeface="+mn-lt"/>
                <a:ea typeface="+mn-ea"/>
                <a:cs typeface="+mn-cs"/>
              </a:rPr>
              <a:t>RGB, CMYK, HUE</a:t>
            </a:r>
            <a:endParaRPr lang="en-US"/>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17</a:t>
            </a:fld>
            <a:endParaRPr lang="en-US" dirty="0"/>
          </a:p>
        </p:txBody>
      </p:sp>
    </p:spTree>
    <p:extLst>
      <p:ext uri="{BB962C8B-B14F-4D97-AF65-F5344CB8AC3E}">
        <p14:creationId xmlns:p14="http://schemas.microsoft.com/office/powerpoint/2010/main" val="788380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18</a:t>
            </a:fld>
            <a:endParaRPr lang="en-US" dirty="0"/>
          </a:p>
        </p:txBody>
      </p:sp>
    </p:spTree>
    <p:extLst>
      <p:ext uri="{BB962C8B-B14F-4D97-AF65-F5344CB8AC3E}">
        <p14:creationId xmlns:p14="http://schemas.microsoft.com/office/powerpoint/2010/main" val="1759007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19</a:t>
            </a:fld>
            <a:endParaRPr lang="en-US" dirty="0"/>
          </a:p>
        </p:txBody>
      </p:sp>
    </p:spTree>
    <p:extLst>
      <p:ext uri="{BB962C8B-B14F-4D97-AF65-F5344CB8AC3E}">
        <p14:creationId xmlns:p14="http://schemas.microsoft.com/office/powerpoint/2010/main" val="1560890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20</a:t>
            </a:fld>
            <a:endParaRPr lang="en-US" dirty="0"/>
          </a:p>
        </p:txBody>
      </p:sp>
    </p:spTree>
    <p:extLst>
      <p:ext uri="{BB962C8B-B14F-4D97-AF65-F5344CB8AC3E}">
        <p14:creationId xmlns:p14="http://schemas.microsoft.com/office/powerpoint/2010/main" val="88379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3</a:t>
            </a:fld>
            <a:endParaRPr lang="en-US" dirty="0"/>
          </a:p>
        </p:txBody>
      </p:sp>
    </p:spTree>
    <p:extLst>
      <p:ext uri="{BB962C8B-B14F-4D97-AF65-F5344CB8AC3E}">
        <p14:creationId xmlns:p14="http://schemas.microsoft.com/office/powerpoint/2010/main" val="2048045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Hình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nén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tỷ</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nén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ảnh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càng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nhìn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phải</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21</a:t>
            </a:fld>
            <a:endParaRPr lang="en-US" dirty="0"/>
          </a:p>
        </p:txBody>
      </p:sp>
    </p:spTree>
    <p:extLst>
      <p:ext uri="{BB962C8B-B14F-4D97-AF65-F5344CB8AC3E}">
        <p14:creationId xmlns:p14="http://schemas.microsoft.com/office/powerpoint/2010/main" val="877068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22</a:t>
            </a:fld>
            <a:endParaRPr lang="en-US" dirty="0"/>
          </a:p>
        </p:txBody>
      </p:sp>
    </p:spTree>
    <p:extLst>
      <p:ext uri="{BB962C8B-B14F-4D97-AF65-F5344CB8AC3E}">
        <p14:creationId xmlns:p14="http://schemas.microsoft.com/office/powerpoint/2010/main" val="157983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starting from one or more light sources, reflecting off one or more surfaces in the world, and passing through the camera’s optics (lenses), light finally reaches the imaging sensor. How are the photons arriving at this sensor converted into the digital (R, G, B) values that we observe when we look at a digital image? </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1687926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CCD: </a:t>
            </a:r>
            <a:r>
              <a:rPr lang="en-US" sz="1200" b="0" i="0" kern="1200" dirty="0" smtClean="0">
                <a:solidFill>
                  <a:schemeClr val="tx1"/>
                </a:solidFill>
                <a:effectLst/>
                <a:latin typeface="+mn-lt"/>
                <a:ea typeface="+mn-ea"/>
                <a:cs typeface="+mn-cs"/>
              </a:rPr>
              <a:t>It is a device used for the movement of electrical charge within it for the charge manipulation, which is done by changing the signals through stages within the device one at a time.</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26944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CCD: </a:t>
            </a:r>
            <a:r>
              <a:rPr lang="en-US" sz="1200" b="0" i="0" kern="1200" smtClean="0">
                <a:solidFill>
                  <a:schemeClr val="tx1"/>
                </a:solidFill>
                <a:effectLst/>
                <a:latin typeface="+mn-lt"/>
                <a:ea typeface="+mn-ea"/>
                <a:cs typeface="+mn-cs"/>
              </a:rPr>
              <a:t>It is a device used for the movement of electrical charge within it for the charge manipulation, which is done by changing the signals through stages within the device one at a time.</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6</a:t>
            </a:fld>
            <a:endParaRPr lang="en-US" dirty="0"/>
          </a:p>
        </p:txBody>
      </p:sp>
    </p:spTree>
    <p:extLst>
      <p:ext uri="{BB962C8B-B14F-4D97-AF65-F5344CB8AC3E}">
        <p14:creationId xmlns:p14="http://schemas.microsoft.com/office/powerpoint/2010/main" val="1414647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501772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86154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197480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124055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458200" cy="1470025"/>
          </a:xfrm>
        </p:spPr>
        <p:txBody>
          <a:bodyPr/>
          <a:lstStyle>
            <a:lvl1pPr>
              <a:defRPr>
                <a:solidFill>
                  <a:srgbClr val="002060"/>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629400"/>
            <a:ext cx="1524000" cy="228600"/>
          </a:xfrm>
        </p:spPr>
        <p:txBody>
          <a:bodyPr/>
          <a:lstStyle>
            <a:lvl1pPr>
              <a:defRPr>
                <a:solidFill>
                  <a:srgbClr val="002060"/>
                </a:solidFill>
                <a:latin typeface="Arial" pitchFamily="34" charset="0"/>
                <a:cs typeface="Arial" pitchFamily="34" charset="0"/>
              </a:defRPr>
            </a:lvl1pPr>
          </a:lstStyle>
          <a:p>
            <a:pPr>
              <a:defRPr/>
            </a:pPr>
            <a:fld id="{DE4B89B3-86BD-994C-B748-D7A3D4EC37A5}" type="datetime1">
              <a:rPr lang="en-US" smtClean="0"/>
              <a:t>10/13/21</a:t>
            </a:fld>
            <a:endParaRPr lang="en-US" dirty="0"/>
          </a:p>
        </p:txBody>
      </p:sp>
      <p:sp>
        <p:nvSpPr>
          <p:cNvPr id="5" name="Footer Placeholder 4"/>
          <p:cNvSpPr>
            <a:spLocks noGrp="1"/>
          </p:cNvSpPr>
          <p:nvPr>
            <p:ph type="ftr" sz="quarter" idx="11"/>
          </p:nvPr>
        </p:nvSpPr>
        <p:spPr>
          <a:xfrm>
            <a:off x="2514600" y="6629400"/>
            <a:ext cx="4267200" cy="228600"/>
          </a:xfrm>
        </p:spPr>
        <p:txBody>
          <a:bodyPr/>
          <a:lstStyle>
            <a:lvl1pPr>
              <a:defRPr>
                <a:solidFill>
                  <a:srgbClr val="002060"/>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a:xfrm>
            <a:off x="7620000" y="6629400"/>
            <a:ext cx="1066800" cy="228600"/>
          </a:xfrm>
        </p:spPr>
        <p:txBody>
          <a:bodyPr/>
          <a:lstStyle>
            <a:lvl1pPr>
              <a:defRPr>
                <a:solidFill>
                  <a:srgbClr val="002060"/>
                </a:solidFill>
                <a:latin typeface="Arial" pitchFamily="34" charset="0"/>
                <a:cs typeface="Arial" pitchFamily="34" charset="0"/>
              </a:defRPr>
            </a:lvl1pPr>
          </a:lstStyle>
          <a:p>
            <a:pPr>
              <a:defRPr/>
            </a:pPr>
            <a:fld id="{073B7A44-4BEB-4535-A06C-A1CE01569806}" type="slidenum">
              <a:rPr lang="en-US" smtClean="0"/>
              <a:pPr>
                <a:defRPr/>
              </a:pPr>
              <a:t>‹#›</a:t>
            </a:fld>
            <a:r>
              <a:rPr lang="en-US" dirty="0"/>
              <a:t>/11</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61E73E-9E56-3448-A550-2E6D3B5F094C}" type="datetime1">
              <a:rPr lang="en-US" smtClean="0"/>
              <a:t>10/13/21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4399DC-AD06-4E42-8293-1699997516FD}" type="datetime1">
              <a:rPr lang="en-US" smtClean="0"/>
              <a:t>10/13/21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itchFamily="34" charset="0"/>
                <a:cs typeface="Arial" pitchFamily="34" charset="0"/>
              </a:defRPr>
            </a:lvl1pPr>
          </a:lstStyle>
          <a:p>
            <a:pPr>
              <a:defRPr/>
            </a:pPr>
            <a:fld id="{7918165A-FB6A-DC44-B512-264F8FEE2813}" type="datetime1">
              <a:rPr lang="en-US" smtClean="0"/>
              <a:t>10/13/21</a:t>
            </a:fld>
            <a:endParaRPr lang="en-US" dirty="0"/>
          </a:p>
        </p:txBody>
      </p:sp>
      <p:sp>
        <p:nvSpPr>
          <p:cNvPr id="5" name="Footer Placeholder 4"/>
          <p:cNvSpPr>
            <a:spLocks noGrp="1"/>
          </p:cNvSpPr>
          <p:nvPr>
            <p:ph type="ftr" sz="quarter" idx="11"/>
          </p:nvPr>
        </p:nvSpPr>
        <p:spPr>
          <a:xfrm>
            <a:off x="2667000" y="6356350"/>
            <a:ext cx="3886200" cy="365125"/>
          </a:xfrm>
        </p:spPr>
        <p:txBody>
          <a:bodyPr/>
          <a:lstStyle>
            <a:lvl1pPr>
              <a:defRPr>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4604926-CB50-1F4D-BEC0-36B751162B29}" type="datetime1">
              <a:rPr lang="en-US" smtClean="0"/>
              <a:t>10/13/21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D7F18B2-0244-4B4E-ADF6-2C3F9FF8A575}" type="datetime1">
              <a:rPr lang="en-US" smtClean="0"/>
              <a:t>10/13/21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831BEE0-498E-B442-B812-3D881DCA4829}" type="datetime1">
              <a:rPr lang="en-US" smtClean="0"/>
              <a:t>10/13/21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4DCA5-65A8-DE48-BCB8-5214AE91587B}" type="datetime1">
              <a:rPr lang="en-US" smtClean="0"/>
              <a:t>10/13/21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E462433-7342-DC45-A5A6-A72BBA747833}" type="datetime1">
              <a:rPr lang="en-US" smtClean="0"/>
              <a:t>10/13/21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0C807B3-5A51-2849-B2F9-B653474B27EE}" type="datetime1">
              <a:rPr lang="en-US" smtClean="0"/>
              <a:t>10/13/21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AEC75DB-663C-7C43-B0CB-BB5559CB234A}" type="datetime1">
              <a:rPr lang="en-US" smtClean="0"/>
              <a:t>10/13/21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Arial" pitchFamily="34" charset="0"/>
              </a:defRPr>
            </a:lvl1pPr>
          </a:lstStyle>
          <a:p>
            <a:pPr>
              <a:defRPr/>
            </a:pPr>
            <a:fld id="{5C92E067-DA86-E14F-8998-7D599056A17A}" type="datetime1">
              <a:rPr lang="en-US" smtClean="0"/>
              <a:t>10/13/21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2730B33F-D76C-4370-BF16-00D48C2939F7}" type="slidenum">
              <a:rPr lang="en-US" smtClean="0"/>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ctr" rtl="0" eaLnBrk="0" fontAlgn="base" hangingPunct="0">
        <a:spcBef>
          <a:spcPct val="0"/>
        </a:spcBef>
        <a:spcAft>
          <a:spcPct val="0"/>
        </a:spcAft>
        <a:defRPr sz="3600" b="1"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tiff"/><Relationship Id="rId4" Type="http://schemas.openxmlformats.org/officeDocument/2006/relationships/image" Target="../media/image19.tif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r>
              <a:rPr lang="en-US" dirty="0" smtClean="0">
                <a:latin typeface="Arial" charset="0"/>
                <a:cs typeface="Arial" charset="0"/>
              </a:rPr>
              <a:t>The Digital Camera</a:t>
            </a:r>
            <a:endParaRPr lang="en-US" sz="2400" b="0" dirty="0"/>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Human color can see</a:t>
            </a:r>
            <a:endParaRPr lang="en-US" sz="3500" dirty="0">
              <a:latin typeface="Arial" charset="0"/>
              <a:cs typeface="Arial"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14" y="1447800"/>
            <a:ext cx="8110082" cy="4572000"/>
          </a:xfrm>
        </p:spPr>
      </p:pic>
    </p:spTree>
    <p:extLst>
      <p:ext uri="{BB962C8B-B14F-4D97-AF65-F5344CB8AC3E}">
        <p14:creationId xmlns:p14="http://schemas.microsoft.com/office/powerpoint/2010/main" val="176614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en-US" sz="3500" dirty="0" smtClean="0">
                <a:latin typeface="Arial" charset="0"/>
                <a:cs typeface="Arial" charset="0"/>
              </a:rPr>
              <a:t>Human eyes</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7966710" cy="3810000"/>
          </a:xfrm>
        </p:spPr>
        <p:txBody>
          <a:bodyPr/>
          <a:lstStyle/>
          <a:p>
            <a:r>
              <a:rPr lang="en-US" sz="2000" dirty="0"/>
              <a:t>The </a:t>
            </a:r>
            <a:r>
              <a:rPr lang="en-US" sz="2000" dirty="0" smtClean="0"/>
              <a:t>human </a:t>
            </a:r>
            <a:r>
              <a:rPr lang="en-US" sz="2000" dirty="0"/>
              <a:t>eye is nearly spherical in shape. </a:t>
            </a:r>
            <a:endParaRPr lang="en-US" sz="2000" dirty="0" smtClean="0"/>
          </a:p>
          <a:p>
            <a:endParaRPr lang="en-US" sz="2000" dirty="0" smtClean="0"/>
          </a:p>
          <a:p>
            <a:r>
              <a:rPr lang="en-US" sz="2000" dirty="0" smtClean="0"/>
              <a:t>The </a:t>
            </a:r>
            <a:r>
              <a:rPr lang="en-US" sz="2000" dirty="0"/>
              <a:t>wall of the eyeball comprises of three layers. </a:t>
            </a:r>
            <a:endParaRPr lang="en-US" sz="2000" dirty="0" smtClean="0"/>
          </a:p>
          <a:p>
            <a:pPr lvl="1"/>
            <a:r>
              <a:rPr lang="en-US" sz="1600" dirty="0" smtClean="0"/>
              <a:t>The </a:t>
            </a:r>
            <a:r>
              <a:rPr lang="en-US" sz="1600" dirty="0"/>
              <a:t>outermost layer is sclera</a:t>
            </a:r>
            <a:r>
              <a:rPr lang="en-US" sz="1600" dirty="0" smtClean="0"/>
              <a:t>/ fibrous tunic.</a:t>
            </a:r>
          </a:p>
          <a:p>
            <a:pPr lvl="1"/>
            <a:r>
              <a:rPr lang="en-US" sz="1600" dirty="0"/>
              <a:t>M</a:t>
            </a:r>
            <a:r>
              <a:rPr lang="en-US" sz="1600" dirty="0" smtClean="0"/>
              <a:t>iddle </a:t>
            </a:r>
            <a:r>
              <a:rPr lang="en-US" sz="1600" dirty="0"/>
              <a:t>layer called vascular tunic ( choroid , ciliary body , iris </a:t>
            </a:r>
            <a:r>
              <a:rPr lang="en-US" sz="1600" dirty="0" smtClean="0"/>
              <a:t>)</a:t>
            </a:r>
          </a:p>
          <a:p>
            <a:pPr lvl="1"/>
            <a:r>
              <a:rPr lang="en-US" sz="1600" dirty="0"/>
              <a:t>T</a:t>
            </a:r>
            <a:r>
              <a:rPr lang="en-US" sz="1600" dirty="0" smtClean="0"/>
              <a:t>hird </a:t>
            </a:r>
            <a:r>
              <a:rPr lang="en-US" sz="1600" dirty="0"/>
              <a:t>which is the innermost layer is called </a:t>
            </a:r>
            <a:r>
              <a:rPr lang="en-US" sz="1600" dirty="0" smtClean="0"/>
              <a:t>retina (Retina </a:t>
            </a:r>
            <a:r>
              <a:rPr lang="en-US" sz="1600" dirty="0"/>
              <a:t>is made of light sensitivity </a:t>
            </a:r>
            <a:r>
              <a:rPr lang="en-US" sz="1600" dirty="0" smtClean="0"/>
              <a:t>cells)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808730"/>
            <a:ext cx="3530600" cy="291274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1763" y="3828010"/>
            <a:ext cx="3702873" cy="2627406"/>
          </a:xfrm>
          <a:prstGeom prst="rect">
            <a:avLst/>
          </a:prstGeom>
        </p:spPr>
      </p:pic>
    </p:spTree>
    <p:extLst>
      <p:ext uri="{BB962C8B-B14F-4D97-AF65-F5344CB8AC3E}">
        <p14:creationId xmlns:p14="http://schemas.microsoft.com/office/powerpoint/2010/main" val="632651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Color space</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3928110" cy="4648200"/>
          </a:xfrm>
        </p:spPr>
        <p:txBody>
          <a:bodyPr/>
          <a:lstStyle/>
          <a:p>
            <a:r>
              <a:rPr lang="en-US" sz="2000" dirty="0"/>
              <a:t>A color space is a specific organization of colors.</a:t>
            </a:r>
            <a:endParaRPr lang="en-US" sz="2000" dirty="0" smtClean="0"/>
          </a:p>
          <a:p>
            <a:r>
              <a:rPr lang="vi-VN" sz="2000" dirty="0" smtClean="0"/>
              <a:t>Color space</a:t>
            </a:r>
            <a:r>
              <a:rPr lang="en-US" sz="2000" dirty="0"/>
              <a:t>:</a:t>
            </a:r>
            <a:r>
              <a:rPr lang="en-US" sz="2000" dirty="0" smtClean="0"/>
              <a:t> </a:t>
            </a:r>
          </a:p>
          <a:p>
            <a:pPr lvl="1"/>
            <a:r>
              <a:rPr lang="en-US" sz="1600" dirty="0"/>
              <a:t>CIE (Commission International </a:t>
            </a:r>
            <a:r>
              <a:rPr lang="en-US" sz="1600" dirty="0" err="1"/>
              <a:t>d’Eclairage</a:t>
            </a:r>
            <a:r>
              <a:rPr lang="en-US" sz="1600" dirty="0"/>
              <a:t>) establishes standards </a:t>
            </a:r>
            <a:endParaRPr lang="en-US" sz="1600" dirty="0" smtClean="0"/>
          </a:p>
          <a:p>
            <a:pPr lvl="1"/>
            <a:r>
              <a:rPr lang="en-US" sz="1600" dirty="0" smtClean="0"/>
              <a:t>CIE </a:t>
            </a:r>
            <a:r>
              <a:rPr lang="en-US" sz="1600" dirty="0"/>
              <a:t>XYZ is a popular standard with everywhere positive </a:t>
            </a:r>
            <a:r>
              <a:rPr lang="en-US" sz="1600" dirty="0" smtClean="0"/>
              <a:t>response.</a:t>
            </a:r>
          </a:p>
          <a:p>
            <a:pPr lvl="1"/>
            <a:r>
              <a:rPr lang="en-US" sz="1600" dirty="0" smtClean="0"/>
              <a:t>RGB </a:t>
            </a:r>
            <a:r>
              <a:rPr lang="en-US" sz="1600" dirty="0"/>
              <a:t>requires a negative (subtractive) component in R response to render the complete color gamut of CIE </a:t>
            </a:r>
            <a:r>
              <a:rPr lang="en-US" sz="1600" dirty="0" smtClean="0"/>
              <a:t>XYZ.</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600200"/>
            <a:ext cx="4419600" cy="4695825"/>
          </a:xfrm>
          <a:prstGeom prst="rect">
            <a:avLst/>
          </a:prstGeom>
        </p:spPr>
      </p:pic>
    </p:spTree>
    <p:extLst>
      <p:ext uri="{BB962C8B-B14F-4D97-AF65-F5344CB8AC3E}">
        <p14:creationId xmlns:p14="http://schemas.microsoft.com/office/powerpoint/2010/main" val="96055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Color space</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7738110" cy="609600"/>
          </a:xfrm>
        </p:spPr>
        <p:txBody>
          <a:bodyPr/>
          <a:lstStyle/>
          <a:p>
            <a:r>
              <a:rPr lang="en-US" sz="2000" dirty="0"/>
              <a:t>Standard CIE color matching functions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871305"/>
            <a:ext cx="3352800" cy="32743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2209800"/>
            <a:ext cx="3882196" cy="21463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2313" y="4390298"/>
            <a:ext cx="3282453" cy="2086702"/>
          </a:xfrm>
          <a:prstGeom prst="rect">
            <a:avLst/>
          </a:prstGeom>
        </p:spPr>
      </p:pic>
    </p:spTree>
    <p:extLst>
      <p:ext uri="{BB962C8B-B14F-4D97-AF65-F5344CB8AC3E}">
        <p14:creationId xmlns:p14="http://schemas.microsoft.com/office/powerpoint/2010/main" val="1723578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Color space</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5147310" cy="3352800"/>
          </a:xfrm>
        </p:spPr>
        <p:txBody>
          <a:bodyPr/>
          <a:lstStyle/>
          <a:p>
            <a:r>
              <a:rPr lang="en-US" sz="2000" dirty="0"/>
              <a:t>Accurate color reproduction is commercially </a:t>
            </a:r>
            <a:r>
              <a:rPr lang="en-US" sz="2000" dirty="0" smtClean="0"/>
              <a:t>valuable</a:t>
            </a:r>
          </a:p>
          <a:p>
            <a:pPr lvl="1"/>
            <a:r>
              <a:rPr lang="en-US" sz="1600" dirty="0" smtClean="0"/>
              <a:t>Many </a:t>
            </a:r>
            <a:r>
              <a:rPr lang="en-US" sz="1600" dirty="0"/>
              <a:t>products are identified by </a:t>
            </a:r>
            <a:r>
              <a:rPr lang="en-US" sz="1600" dirty="0" smtClean="0"/>
              <a:t>color </a:t>
            </a:r>
          </a:p>
          <a:p>
            <a:r>
              <a:rPr lang="en-US" sz="2000" dirty="0" smtClean="0"/>
              <a:t>Few </a:t>
            </a:r>
            <a:r>
              <a:rPr lang="en-US" sz="2000" dirty="0"/>
              <a:t>color names are widely recognized by English </a:t>
            </a:r>
            <a:r>
              <a:rPr lang="en-US" sz="2000" dirty="0" smtClean="0"/>
              <a:t>speakers</a:t>
            </a:r>
          </a:p>
          <a:p>
            <a:pPr lvl="1"/>
            <a:r>
              <a:rPr lang="en-US" sz="1600" dirty="0" smtClean="0"/>
              <a:t>About </a:t>
            </a:r>
            <a:r>
              <a:rPr lang="en-US" sz="1600" dirty="0"/>
              <a:t>10 </a:t>
            </a:r>
            <a:r>
              <a:rPr lang="en-US" sz="1600" dirty="0" smtClean="0"/>
              <a:t>languages</a:t>
            </a:r>
          </a:p>
          <a:p>
            <a:pPr lvl="1"/>
            <a:r>
              <a:rPr lang="en-US" sz="1600" dirty="0"/>
              <a:t>P</a:t>
            </a:r>
            <a:r>
              <a:rPr lang="en-US" sz="1600" dirty="0" smtClean="0"/>
              <a:t>ersonal </a:t>
            </a:r>
            <a:r>
              <a:rPr lang="en-US" sz="1600" dirty="0"/>
              <a:t>name --&gt; disagree. •  </a:t>
            </a:r>
            <a:endParaRPr lang="en-US" sz="1600" dirty="0" smtClean="0"/>
          </a:p>
          <a:p>
            <a:r>
              <a:rPr lang="en-US" sz="2000" dirty="0" smtClean="0"/>
              <a:t>Color </a:t>
            </a:r>
            <a:r>
              <a:rPr lang="en-US" sz="2000" dirty="0"/>
              <a:t>reproduction problems increased by prevalence of digital </a:t>
            </a:r>
            <a:r>
              <a:rPr lang="en-US" sz="2000" dirty="0" smtClean="0"/>
              <a:t>imaging</a:t>
            </a:r>
          </a:p>
          <a:p>
            <a:pPr lvl="1"/>
            <a:r>
              <a:rPr lang="en-US" sz="1600" dirty="0" smtClean="0"/>
              <a:t>Ensure </a:t>
            </a:r>
            <a:r>
              <a:rPr lang="en-US" sz="1600" dirty="0"/>
              <a:t>that everyone sees the same color.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600200"/>
            <a:ext cx="2743200" cy="4726772"/>
          </a:xfrm>
          <a:prstGeom prst="rect">
            <a:avLst/>
          </a:prstGeom>
        </p:spPr>
      </p:pic>
      <p:sp>
        <p:nvSpPr>
          <p:cNvPr id="8" name="Rectangle 7"/>
          <p:cNvSpPr/>
          <p:nvPr/>
        </p:nvSpPr>
        <p:spPr>
          <a:xfrm>
            <a:off x="7886700" y="6172200"/>
            <a:ext cx="952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062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72703" y="228600"/>
            <a:ext cx="8229600" cy="639762"/>
          </a:xfrm>
        </p:spPr>
        <p:txBody>
          <a:bodyPr/>
          <a:lstStyle/>
          <a:p>
            <a:r>
              <a:rPr lang="vi-VN" sz="3500" dirty="0" smtClean="0">
                <a:latin typeface="Arial" charset="0"/>
                <a:cs typeface="Arial" charset="0"/>
              </a:rPr>
              <a:t>Color </a:t>
            </a:r>
            <a:r>
              <a:rPr lang="vi-VN" sz="3500" dirty="0" smtClean="0">
                <a:latin typeface="Arial" charset="0"/>
                <a:cs typeface="Arial" charset="0"/>
              </a:rPr>
              <a:t>space: </a:t>
            </a:r>
            <a:r>
              <a:rPr lang="vi-VN" sz="3500" dirty="0" smtClean="0">
                <a:latin typeface="Arial" charset="0"/>
                <a:cs typeface="Arial" charset="0"/>
              </a:rPr>
              <a:t>HSV</a:t>
            </a:r>
            <a:endParaRPr lang="en-US" sz="3500" dirty="0">
              <a:latin typeface="Arial" charset="0"/>
              <a:cs typeface="Arial" charset="0"/>
            </a:endParaRPr>
          </a:p>
        </p:txBody>
      </p:sp>
      <p:sp>
        <p:nvSpPr>
          <p:cNvPr id="8" name="Rectangle 7"/>
          <p:cNvSpPr/>
          <p:nvPr/>
        </p:nvSpPr>
        <p:spPr>
          <a:xfrm>
            <a:off x="7886700" y="6172200"/>
            <a:ext cx="952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622" y="1295400"/>
            <a:ext cx="3794378" cy="4305300"/>
          </a:xfrm>
          <a:prstGeom prst="rect">
            <a:avLst/>
          </a:prstGeom>
        </p:spPr>
      </p:pic>
      <p:sp>
        <p:nvSpPr>
          <p:cNvPr id="10" name="Content Placeholder 2"/>
          <p:cNvSpPr txBox="1">
            <a:spLocks/>
          </p:cNvSpPr>
          <p:nvPr/>
        </p:nvSpPr>
        <p:spPr bwMode="auto">
          <a:xfrm>
            <a:off x="491490" y="990600"/>
            <a:ext cx="514731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lumMod val="60000"/>
                  <a:lumOff val="40000"/>
                </a:schemeClr>
              </a:buClr>
              <a:buSzPct val="80000"/>
              <a:buFont typeface="Wingdings" pitchFamily="2" charset="2"/>
              <a:buChar char="l"/>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Every color is represented by three components Hue ( H ), Saturation ( S ) and Value ( V ) </a:t>
            </a:r>
          </a:p>
          <a:p>
            <a:r>
              <a:rPr lang="en-US" sz="1800" dirty="0" smtClean="0"/>
              <a:t>The Hue component describes the color itself in the form of an angle between [0,360] degrees: 0 degree mean red, 120 means green 240 means blue, 60 degrees is yellow, 300 degrees is magenta. </a:t>
            </a:r>
          </a:p>
          <a:p>
            <a:r>
              <a:rPr lang="en-US" sz="1800" dirty="0" smtClean="0"/>
              <a:t>The Saturation component signals how much the color is polluted with white color: the range of the S component is [0,1].</a:t>
            </a:r>
          </a:p>
          <a:p>
            <a:r>
              <a:rPr lang="en-US" sz="1800" dirty="0" smtClean="0"/>
              <a:t>Black has a V coordinate of 0. At this point the values of H and S are irrelevant. The point S=0, V=1 is white. Intermediate values of V for S=0 (on the center line) are the grays. When S=0 value of H is irrelevant (called by convention undefined). When S is not zero, H is relevant.</a:t>
            </a:r>
            <a:endParaRPr lang="en-US" sz="1800" dirty="0"/>
          </a:p>
        </p:txBody>
      </p:sp>
    </p:spTree>
    <p:extLst>
      <p:ext uri="{BB962C8B-B14F-4D97-AF65-F5344CB8AC3E}">
        <p14:creationId xmlns:p14="http://schemas.microsoft.com/office/powerpoint/2010/main" val="882160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72703" y="228600"/>
            <a:ext cx="8229600" cy="639762"/>
          </a:xfrm>
        </p:spPr>
        <p:txBody>
          <a:bodyPr/>
          <a:lstStyle/>
          <a:p>
            <a:r>
              <a:rPr lang="vi-VN" sz="3500" dirty="0" smtClean="0">
                <a:latin typeface="Arial" charset="0"/>
                <a:cs typeface="Arial" charset="0"/>
              </a:rPr>
              <a:t>Color </a:t>
            </a:r>
            <a:r>
              <a:rPr lang="vi-VN" sz="3500" dirty="0" smtClean="0">
                <a:latin typeface="Arial" charset="0"/>
                <a:cs typeface="Arial" charset="0"/>
              </a:rPr>
              <a:t>space: </a:t>
            </a:r>
            <a:r>
              <a:rPr lang="en-US" sz="3500" dirty="0" err="1">
                <a:latin typeface="Arial" charset="0"/>
                <a:cs typeface="Arial" charset="0"/>
              </a:rPr>
              <a:t>YCbCr</a:t>
            </a:r>
            <a:endParaRPr lang="en-US" sz="3500" dirty="0">
              <a:latin typeface="Arial" charset="0"/>
              <a:cs typeface="Arial" charset="0"/>
            </a:endParaRPr>
          </a:p>
        </p:txBody>
      </p:sp>
      <p:sp>
        <p:nvSpPr>
          <p:cNvPr id="8" name="Rectangle 7"/>
          <p:cNvSpPr/>
          <p:nvPr/>
        </p:nvSpPr>
        <p:spPr>
          <a:xfrm>
            <a:off x="7886700" y="6172200"/>
            <a:ext cx="952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bwMode="auto">
          <a:xfrm>
            <a:off x="457200" y="3463491"/>
            <a:ext cx="514731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lumMod val="60000"/>
                  <a:lumOff val="40000"/>
                </a:schemeClr>
              </a:buClr>
              <a:buSzPct val="80000"/>
              <a:buFont typeface="Wingdings" pitchFamily="2" charset="2"/>
              <a:buChar char="l"/>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t>It is used as a part of the color image pipeline in video and digital photography systems. </a:t>
            </a:r>
            <a:endParaRPr lang="en-US" sz="1800" dirty="0" smtClean="0"/>
          </a:p>
          <a:p>
            <a:pPr>
              <a:lnSpc>
                <a:spcPct val="150000"/>
              </a:lnSpc>
            </a:pPr>
            <a:r>
              <a:rPr lang="en-US" sz="1800" dirty="0" smtClean="0"/>
              <a:t>Y </a:t>
            </a:r>
            <a:r>
              <a:rPr lang="en-US" sz="1800" dirty="0"/>
              <a:t>is the </a:t>
            </a:r>
            <a:r>
              <a:rPr lang="en-US" sz="1800" dirty="0" err="1"/>
              <a:t>luma</a:t>
            </a:r>
            <a:r>
              <a:rPr lang="en-US" sz="1800" dirty="0"/>
              <a:t> component and CB and CR are the blue-difference and red-difference </a:t>
            </a:r>
            <a:r>
              <a:rPr lang="en-US" sz="1800" dirty="0" err="1"/>
              <a:t>chroma</a:t>
            </a:r>
            <a:r>
              <a:rPr lang="en-US" sz="1800" dirty="0"/>
              <a:t> </a:t>
            </a:r>
            <a:r>
              <a:rPr lang="en-US" sz="1800" dirty="0" smtClean="0"/>
              <a:t>components.</a:t>
            </a:r>
          </a:p>
          <a:p>
            <a:pPr>
              <a:lnSpc>
                <a:spcPct val="150000"/>
              </a:lnSpc>
            </a:pPr>
            <a:r>
              <a:rPr lang="en-US" sz="1800" dirty="0"/>
              <a:t>It is used for JPEG conversion</a:t>
            </a:r>
          </a:p>
        </p:txBody>
      </p:sp>
      <p:pic>
        <p:nvPicPr>
          <p:cNvPr id="2" name="Picture 1"/>
          <p:cNvPicPr>
            <a:picLocks noChangeAspect="1"/>
          </p:cNvPicPr>
          <p:nvPr/>
        </p:nvPicPr>
        <p:blipFill>
          <a:blip r:embed="rId3"/>
          <a:stretch>
            <a:fillRect/>
          </a:stretch>
        </p:blipFill>
        <p:spPr>
          <a:xfrm>
            <a:off x="855705" y="990601"/>
            <a:ext cx="2250790" cy="2250790"/>
          </a:xfrm>
          <a:prstGeom prst="rect">
            <a:avLst/>
          </a:prstGeom>
        </p:spPr>
      </p:pic>
      <p:pic>
        <p:nvPicPr>
          <p:cNvPr id="3" name="Picture 2"/>
          <p:cNvPicPr>
            <a:picLocks noChangeAspect="1"/>
          </p:cNvPicPr>
          <p:nvPr/>
        </p:nvPicPr>
        <p:blipFill>
          <a:blip r:embed="rId4"/>
          <a:stretch>
            <a:fillRect/>
          </a:stretch>
        </p:blipFill>
        <p:spPr>
          <a:xfrm>
            <a:off x="6400800" y="850716"/>
            <a:ext cx="2296438" cy="5532438"/>
          </a:xfrm>
          <a:prstGeom prst="rect">
            <a:avLst/>
          </a:prstGeom>
        </p:spPr>
      </p:pic>
    </p:spTree>
    <p:extLst>
      <p:ext uri="{BB962C8B-B14F-4D97-AF65-F5344CB8AC3E}">
        <p14:creationId xmlns:p14="http://schemas.microsoft.com/office/powerpoint/2010/main" val="1750003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Color Transformation</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8042910" cy="3352800"/>
          </a:xfrm>
        </p:spPr>
        <p:txBody>
          <a:bodyPr/>
          <a:lstStyle/>
          <a:p>
            <a:r>
              <a:rPr lang="en-US" sz="2000" dirty="0"/>
              <a:t>The </a:t>
            </a:r>
            <a:r>
              <a:rPr lang="en-US" sz="2000" dirty="0" smtClean="0"/>
              <a:t>transformation from RGB to XYZ is given by:</a:t>
            </a:r>
          </a:p>
          <a:p>
            <a:endParaRPr lang="en-US" sz="2000" dirty="0"/>
          </a:p>
          <a:p>
            <a:endParaRPr lang="en-US" sz="2000" dirty="0" smtClean="0"/>
          </a:p>
          <a:p>
            <a:endParaRPr lang="en-US" sz="2000" dirty="0"/>
          </a:p>
          <a:p>
            <a:endParaRPr lang="en-US" sz="2000" dirty="0" smtClean="0"/>
          </a:p>
          <a:p>
            <a:endParaRPr lang="en-US" sz="2000" dirty="0" smtClean="0"/>
          </a:p>
          <a:p>
            <a:r>
              <a:rPr lang="en-US" sz="2000" dirty="0" smtClean="0"/>
              <a:t>Chromaticity coordinates </a:t>
            </a:r>
          </a:p>
          <a:p>
            <a:endParaRPr lang="en-US" sz="2000" dirty="0"/>
          </a:p>
        </p:txBody>
      </p:sp>
      <p:sp>
        <p:nvSpPr>
          <p:cNvPr id="8" name="Rectangle 7"/>
          <p:cNvSpPr/>
          <p:nvPr/>
        </p:nvSpPr>
        <p:spPr>
          <a:xfrm>
            <a:off x="7886700" y="6172200"/>
            <a:ext cx="952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209800"/>
            <a:ext cx="6671310" cy="13048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50" y="4608921"/>
            <a:ext cx="6686550" cy="861604"/>
          </a:xfrm>
          <a:prstGeom prst="rect">
            <a:avLst/>
          </a:prstGeom>
        </p:spPr>
      </p:pic>
    </p:spTree>
    <p:extLst>
      <p:ext uri="{BB962C8B-B14F-4D97-AF65-F5344CB8AC3E}">
        <p14:creationId xmlns:p14="http://schemas.microsoft.com/office/powerpoint/2010/main" val="1348361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Color Transformation</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8042910" cy="3352800"/>
          </a:xfrm>
        </p:spPr>
        <p:txBody>
          <a:bodyPr/>
          <a:lstStyle/>
          <a:p>
            <a:r>
              <a:rPr lang="en-US" sz="2000" b="1" dirty="0"/>
              <a:t>Color filter arrays</a:t>
            </a:r>
            <a:r>
              <a:rPr lang="en-US" sz="2000" dirty="0"/>
              <a:t>: cameras use a color filter array (CFA), where alternating sensors are covered by different colored </a:t>
            </a:r>
            <a:r>
              <a:rPr lang="en-US" sz="2000" dirty="0" smtClean="0"/>
              <a:t>filters</a:t>
            </a:r>
          </a:p>
          <a:p>
            <a:endParaRPr lang="en-US" sz="2000" dirty="0"/>
          </a:p>
          <a:p>
            <a:r>
              <a:rPr lang="en-US" sz="2000" b="1" dirty="0" smtClean="0"/>
              <a:t>Color </a:t>
            </a:r>
            <a:r>
              <a:rPr lang="en-US" sz="2000" b="1" dirty="0"/>
              <a:t>balance</a:t>
            </a:r>
            <a:r>
              <a:rPr lang="en-US" sz="2000" dirty="0"/>
              <a:t>: attempt to move the white point of a given image closer to pure white (equal RGB values)</a:t>
            </a:r>
          </a:p>
        </p:txBody>
      </p:sp>
      <p:sp>
        <p:nvSpPr>
          <p:cNvPr id="8" name="Rectangle 7"/>
          <p:cNvSpPr/>
          <p:nvPr/>
        </p:nvSpPr>
        <p:spPr>
          <a:xfrm>
            <a:off x="7886700" y="6172200"/>
            <a:ext cx="952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2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en-US" sz="3200" dirty="0"/>
              <a:t>Compression </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8042910" cy="3352800"/>
          </a:xfrm>
        </p:spPr>
        <p:txBody>
          <a:bodyPr/>
          <a:lstStyle/>
          <a:p>
            <a:r>
              <a:rPr lang="en-US" sz="2000" dirty="0"/>
              <a:t>The last stage in a camera’s processing pipeline is usually some form of image compression </a:t>
            </a:r>
          </a:p>
          <a:p>
            <a:r>
              <a:rPr lang="en-US" sz="2000" dirty="0"/>
              <a:t>I</a:t>
            </a:r>
            <a:r>
              <a:rPr lang="en-US" sz="2000" dirty="0" smtClean="0"/>
              <a:t>mage </a:t>
            </a:r>
            <a:r>
              <a:rPr lang="en-US" sz="2000" dirty="0"/>
              <a:t>compression algorithms start by converting the signal into </a:t>
            </a:r>
            <a:r>
              <a:rPr lang="en-US" sz="2000" dirty="0" err="1"/>
              <a:t>YCbCr</a:t>
            </a:r>
            <a:r>
              <a:rPr lang="en-US" sz="2000" dirty="0"/>
              <a:t> </a:t>
            </a:r>
            <a:endParaRPr lang="en-US" sz="2000" dirty="0" smtClean="0"/>
          </a:p>
          <a:p>
            <a:r>
              <a:rPr lang="en-US" sz="2000" dirty="0" smtClean="0"/>
              <a:t>Technique : </a:t>
            </a:r>
            <a:r>
              <a:rPr lang="en-US" sz="2000" i="1" dirty="0" smtClean="0"/>
              <a:t>Discrete Cosine Transform </a:t>
            </a:r>
            <a:r>
              <a:rPr lang="en-US" sz="2000" dirty="0"/>
              <a:t>(DCT), which is a </a:t>
            </a:r>
            <a:r>
              <a:rPr lang="en-US" sz="2000" dirty="0" err="1" smtClean="0"/>
              <a:t>realvalued</a:t>
            </a:r>
            <a:r>
              <a:rPr lang="en-US" sz="2000" dirty="0" smtClean="0"/>
              <a:t> </a:t>
            </a:r>
            <a:r>
              <a:rPr lang="en-US" sz="2000" dirty="0"/>
              <a:t>variant of the discrete Fourier transform (DFT) </a:t>
            </a:r>
          </a:p>
          <a:p>
            <a:r>
              <a:rPr lang="en-US" sz="2000" dirty="0"/>
              <a:t>The quality of a compression </a:t>
            </a:r>
            <a:r>
              <a:rPr lang="en-US" sz="2000" dirty="0" smtClean="0"/>
              <a:t>algorithm: </a:t>
            </a:r>
            <a:r>
              <a:rPr lang="en-US" sz="2000" i="1" dirty="0"/>
              <a:t>peak signal-to-noise ratio </a:t>
            </a:r>
            <a:r>
              <a:rPr lang="en-US" sz="2000" dirty="0"/>
              <a:t>(</a:t>
            </a:r>
            <a:r>
              <a:rPr lang="en-US" sz="2000" dirty="0" smtClean="0"/>
              <a:t>PSNR):</a:t>
            </a:r>
          </a:p>
          <a:p>
            <a:endParaRPr lang="en-US" sz="2000" dirty="0"/>
          </a:p>
          <a:p>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148" y="4696086"/>
            <a:ext cx="5699852" cy="1323448"/>
          </a:xfrm>
          <a:prstGeom prst="rect">
            <a:avLst/>
          </a:prstGeom>
        </p:spPr>
      </p:pic>
    </p:spTree>
    <p:extLst>
      <p:ext uri="{BB962C8B-B14F-4D97-AF65-F5344CB8AC3E}">
        <p14:creationId xmlns:p14="http://schemas.microsoft.com/office/powerpoint/2010/main" val="1549495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sz="4000" dirty="0"/>
              <a:t>Objectives</a:t>
            </a:r>
          </a:p>
        </p:txBody>
      </p:sp>
      <p:sp>
        <p:nvSpPr>
          <p:cNvPr id="3077" name="Rectangle 3"/>
          <p:cNvSpPr>
            <a:spLocks noGrp="1"/>
          </p:cNvSpPr>
          <p:nvPr>
            <p:ph type="body" idx="1"/>
          </p:nvPr>
        </p:nvSpPr>
        <p:spPr>
          <a:xfrm>
            <a:off x="457200" y="2057400"/>
            <a:ext cx="8229600" cy="3840163"/>
          </a:xfrm>
        </p:spPr>
        <p:txBody>
          <a:bodyPr/>
          <a:lstStyle/>
          <a:p>
            <a:pPr>
              <a:buClrTx/>
              <a:buSzTx/>
              <a:buFont typeface="Arial" charset="0"/>
              <a:buChar char="•"/>
            </a:pPr>
            <a:r>
              <a:rPr lang="en-US" dirty="0">
                <a:latin typeface="Calibri" pitchFamily="34" charset="0"/>
              </a:rPr>
              <a:t>Learn the construction of a camera to create digital </a:t>
            </a:r>
            <a:r>
              <a:rPr lang="en-US" dirty="0" smtClean="0">
                <a:latin typeface="Calibri" pitchFamily="34" charset="0"/>
              </a:rPr>
              <a:t>images</a:t>
            </a:r>
          </a:p>
          <a:p>
            <a:pPr>
              <a:buClrTx/>
              <a:buSzTx/>
              <a:buFont typeface="Arial" charset="0"/>
              <a:buChar char="•"/>
            </a:pPr>
            <a:r>
              <a:rPr lang="en-US" dirty="0" smtClean="0">
                <a:latin typeface="Calibri" pitchFamily="34" charset="0"/>
              </a:rPr>
              <a:t>Understand </a:t>
            </a:r>
            <a:r>
              <a:rPr lang="en-US" dirty="0">
                <a:latin typeface="Calibri" pitchFamily="34" charset="0"/>
              </a:rPr>
              <a:t>the difference of color systems, color </a:t>
            </a:r>
            <a:r>
              <a:rPr lang="en-US" dirty="0" smtClean="0">
                <a:latin typeface="Calibri" pitchFamily="34" charset="0"/>
              </a:rPr>
              <a:t>spaces</a:t>
            </a:r>
          </a:p>
          <a:p>
            <a:pPr>
              <a:buClrTx/>
              <a:buSzTx/>
              <a:buFont typeface="Arial" charset="0"/>
              <a:buChar char="•"/>
            </a:pPr>
            <a:r>
              <a:rPr lang="en-US" dirty="0" smtClean="0">
                <a:latin typeface="Calibri" pitchFamily="34" charset="0"/>
              </a:rPr>
              <a:t>Image </a:t>
            </a:r>
            <a:r>
              <a:rPr lang="en-US" dirty="0">
                <a:latin typeface="Calibri" pitchFamily="34" charset="0"/>
              </a:rPr>
              <a:t>formats, compressed images</a:t>
            </a:r>
            <a:endParaRPr lang="en-US" dirty="0" smtClean="0"/>
          </a:p>
        </p:txBody>
      </p:sp>
    </p:spTree>
    <p:extLst>
      <p:ext uri="{BB962C8B-B14F-4D97-AF65-F5344CB8AC3E}">
        <p14:creationId xmlns:p14="http://schemas.microsoft.com/office/powerpoint/2010/main" val="297164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200" dirty="0" smtClean="0"/>
              <a:t>Image Storing</a:t>
            </a:r>
            <a:endParaRPr lang="en-US" sz="3500" dirty="0">
              <a:latin typeface="Arial" charset="0"/>
              <a:cs typeface="Arial" charset="0"/>
            </a:endParaRPr>
          </a:p>
        </p:txBody>
      </p:sp>
      <p:sp>
        <p:nvSpPr>
          <p:cNvPr id="36867" name="Content Placeholder 2"/>
          <p:cNvSpPr>
            <a:spLocks noGrp="1"/>
          </p:cNvSpPr>
          <p:nvPr>
            <p:ph idx="1"/>
          </p:nvPr>
        </p:nvSpPr>
        <p:spPr>
          <a:xfrm>
            <a:off x="491490" y="1600199"/>
            <a:ext cx="8042910" cy="5121275"/>
          </a:xfrm>
        </p:spPr>
        <p:txBody>
          <a:bodyPr/>
          <a:lstStyle/>
          <a:p>
            <a:r>
              <a:rPr lang="en-US" sz="2000" dirty="0"/>
              <a:t>Non-</a:t>
            </a:r>
            <a:r>
              <a:rPr lang="en-US" sz="2000" dirty="0" err="1"/>
              <a:t>lossy</a:t>
            </a:r>
            <a:r>
              <a:rPr lang="en-US" sz="2000" dirty="0"/>
              <a:t> </a:t>
            </a:r>
            <a:r>
              <a:rPr lang="en-US" sz="2000" dirty="0" smtClean="0"/>
              <a:t>schemes</a:t>
            </a:r>
          </a:p>
          <a:p>
            <a:pPr lvl="1"/>
            <a:r>
              <a:rPr lang="en-US" sz="1800" dirty="0" err="1" smtClean="0"/>
              <a:t>pbm</a:t>
            </a:r>
            <a:r>
              <a:rPr lang="en-US" sz="1800" dirty="0" smtClean="0"/>
              <a:t>/</a:t>
            </a:r>
            <a:r>
              <a:rPr lang="en-US" sz="1800" dirty="0" err="1" smtClean="0"/>
              <a:t>pgm</a:t>
            </a:r>
            <a:r>
              <a:rPr lang="en-US" sz="1800" dirty="0" smtClean="0"/>
              <a:t>/ppm/pnm: code </a:t>
            </a:r>
            <a:r>
              <a:rPr lang="en-US" sz="1800" dirty="0"/>
              <a:t>for file type, size, number of bands, and maximum brightness </a:t>
            </a:r>
          </a:p>
          <a:p>
            <a:pPr lvl="1"/>
            <a:r>
              <a:rPr lang="en-US" sz="1800" dirty="0" err="1" smtClean="0"/>
              <a:t>tif</a:t>
            </a:r>
            <a:r>
              <a:rPr lang="en-US" sz="1800" dirty="0" smtClean="0"/>
              <a:t> </a:t>
            </a:r>
            <a:r>
              <a:rPr lang="en-US" sz="1800" dirty="0"/>
              <a:t>(lossless and </a:t>
            </a:r>
            <a:r>
              <a:rPr lang="en-US" sz="1800" dirty="0" err="1"/>
              <a:t>lossy</a:t>
            </a:r>
            <a:r>
              <a:rPr lang="en-US" sz="1800" dirty="0"/>
              <a:t> versions) </a:t>
            </a:r>
          </a:p>
          <a:p>
            <a:pPr lvl="1"/>
            <a:r>
              <a:rPr lang="en-US" sz="1800" dirty="0" smtClean="0"/>
              <a:t>bmp </a:t>
            </a:r>
            <a:endParaRPr lang="en-US" sz="1800" dirty="0"/>
          </a:p>
          <a:p>
            <a:pPr lvl="1"/>
            <a:r>
              <a:rPr lang="en-US" sz="1800" dirty="0" smtClean="0"/>
              <a:t>gif </a:t>
            </a:r>
            <a:r>
              <a:rPr lang="en-US" sz="1800" dirty="0"/>
              <a:t>(grayscale) </a:t>
            </a:r>
            <a:endParaRPr lang="en-US" sz="1800" dirty="0" smtClean="0"/>
          </a:p>
          <a:p>
            <a:r>
              <a:rPr lang="en-US" sz="2000" dirty="0" err="1" smtClean="0"/>
              <a:t>Lossy</a:t>
            </a:r>
            <a:r>
              <a:rPr lang="en-US" sz="2000" dirty="0" smtClean="0"/>
              <a:t> schemes</a:t>
            </a:r>
          </a:p>
          <a:p>
            <a:pPr lvl="1"/>
            <a:r>
              <a:rPr lang="en-US" sz="1800" dirty="0" smtClean="0"/>
              <a:t>gif </a:t>
            </a:r>
            <a:r>
              <a:rPr lang="en-US" sz="1800" dirty="0"/>
              <a:t>(color) </a:t>
            </a:r>
          </a:p>
          <a:p>
            <a:pPr lvl="1"/>
            <a:r>
              <a:rPr lang="en-US" sz="1800" dirty="0" smtClean="0"/>
              <a:t>jpg </a:t>
            </a:r>
            <a:endParaRPr lang="en-US" sz="1800" dirty="0"/>
          </a:p>
          <a:p>
            <a:pPr lvl="2"/>
            <a:r>
              <a:rPr lang="en-US" sz="1800" dirty="0"/>
              <a:t>U</a:t>
            </a:r>
            <a:r>
              <a:rPr lang="en-US" sz="1800" dirty="0" smtClean="0"/>
              <a:t>ses </a:t>
            </a:r>
            <a:r>
              <a:rPr lang="en-US" sz="1800" dirty="0"/>
              <a:t>Y </a:t>
            </a:r>
            <a:r>
              <a:rPr lang="en-US" sz="1800" dirty="0" err="1"/>
              <a:t>Cb</a:t>
            </a:r>
            <a:r>
              <a:rPr lang="en-US" sz="1800" dirty="0"/>
              <a:t> Cr color representation; </a:t>
            </a:r>
          </a:p>
          <a:p>
            <a:pPr lvl="2"/>
            <a:r>
              <a:rPr lang="en-US" sz="1800" dirty="0"/>
              <a:t>subsamples the color </a:t>
            </a:r>
          </a:p>
          <a:p>
            <a:pPr lvl="2"/>
            <a:r>
              <a:rPr lang="en-US" sz="1800" dirty="0" smtClean="0"/>
              <a:t>Uses </a:t>
            </a:r>
            <a:r>
              <a:rPr lang="en-US" sz="1800" dirty="0"/>
              <a:t>DCT on result </a:t>
            </a:r>
          </a:p>
          <a:p>
            <a:pPr lvl="2"/>
            <a:r>
              <a:rPr lang="en-US" sz="1800" dirty="0" smtClean="0"/>
              <a:t>Uses </a:t>
            </a:r>
            <a:r>
              <a:rPr lang="en-US" sz="1800" dirty="0"/>
              <a:t>the fact the human system is less sensitive to color than spatial detail </a:t>
            </a:r>
          </a:p>
          <a:p>
            <a:endParaRPr lang="en-US" sz="2000" dirty="0"/>
          </a:p>
          <a:p>
            <a:endParaRPr lang="en-US" sz="2000" dirty="0"/>
          </a:p>
          <a:p>
            <a:endParaRPr lang="en-US" sz="2000" dirty="0"/>
          </a:p>
        </p:txBody>
      </p:sp>
      <p:sp>
        <p:nvSpPr>
          <p:cNvPr id="8" name="Rectangle 7"/>
          <p:cNvSpPr/>
          <p:nvPr/>
        </p:nvSpPr>
        <p:spPr>
          <a:xfrm>
            <a:off x="7886700" y="6172200"/>
            <a:ext cx="952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650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en-US" sz="3200" dirty="0"/>
              <a:t>TIFF IMAGE FORMAT </a:t>
            </a:r>
            <a:endParaRPr lang="en-US" sz="3200" dirty="0">
              <a:effectLst/>
            </a:endParaRPr>
          </a:p>
        </p:txBody>
      </p:sp>
      <p:sp>
        <p:nvSpPr>
          <p:cNvPr id="36867" name="Content Placeholder 2"/>
          <p:cNvSpPr>
            <a:spLocks noGrp="1"/>
          </p:cNvSpPr>
          <p:nvPr>
            <p:ph idx="1"/>
          </p:nvPr>
        </p:nvSpPr>
        <p:spPr>
          <a:xfrm>
            <a:off x="491490" y="1600199"/>
            <a:ext cx="8042910" cy="5121275"/>
          </a:xfrm>
        </p:spPr>
        <p:txBody>
          <a:bodyPr/>
          <a:lstStyle/>
          <a:p>
            <a:r>
              <a:rPr lang="en-US" sz="2000" dirty="0" smtClean="0"/>
              <a:t>TIFF(</a:t>
            </a:r>
            <a:r>
              <a:rPr lang="en-US" sz="2000" dirty="0" err="1" smtClean="0"/>
              <a:t>TaggedImageFileFormat</a:t>
            </a:r>
            <a:r>
              <a:rPr lang="en-US" sz="2000" dirty="0" smtClean="0"/>
              <a:t>)</a:t>
            </a:r>
          </a:p>
          <a:p>
            <a:pPr lvl="1"/>
            <a:r>
              <a:rPr lang="en-US" sz="1800" dirty="0" smtClean="0"/>
              <a:t>More </a:t>
            </a:r>
            <a:r>
              <a:rPr lang="en-US" sz="1800" dirty="0"/>
              <a:t>general than GIF </a:t>
            </a:r>
          </a:p>
          <a:p>
            <a:pPr lvl="1"/>
            <a:r>
              <a:rPr lang="en-US" sz="1800" dirty="0" smtClean="0"/>
              <a:t>Allows </a:t>
            </a:r>
            <a:r>
              <a:rPr lang="en-US" sz="1800" dirty="0"/>
              <a:t>24 bits/pixel </a:t>
            </a:r>
            <a:endParaRPr lang="en-US" sz="1800" dirty="0" smtClean="0"/>
          </a:p>
          <a:p>
            <a:pPr lvl="1"/>
            <a:r>
              <a:rPr lang="en-US" sz="1800" dirty="0" smtClean="0"/>
              <a:t>Supports </a:t>
            </a:r>
            <a:r>
              <a:rPr lang="en-US" sz="1800" dirty="0"/>
              <a:t>5 types of image compression </a:t>
            </a:r>
            <a:r>
              <a:rPr lang="en-US" sz="1800" dirty="0" smtClean="0"/>
              <a:t>including:</a:t>
            </a:r>
          </a:p>
          <a:p>
            <a:pPr lvl="2"/>
            <a:r>
              <a:rPr lang="en-US" sz="1800" dirty="0" smtClean="0"/>
              <a:t>RLE </a:t>
            </a:r>
            <a:r>
              <a:rPr lang="en-US" sz="1800" dirty="0"/>
              <a:t>(Run length </a:t>
            </a:r>
            <a:r>
              <a:rPr lang="en-US" sz="1800" dirty="0" smtClean="0"/>
              <a:t>encoding)</a:t>
            </a:r>
          </a:p>
          <a:p>
            <a:pPr lvl="2"/>
            <a:r>
              <a:rPr lang="en-US" sz="1800" dirty="0" smtClean="0"/>
              <a:t>LZW </a:t>
            </a:r>
            <a:r>
              <a:rPr lang="en-US" sz="1800" dirty="0"/>
              <a:t>(</a:t>
            </a:r>
            <a:r>
              <a:rPr lang="en-US" sz="1800" dirty="0" smtClean="0"/>
              <a:t>Lempel-Ziv-Welch)</a:t>
            </a:r>
          </a:p>
          <a:p>
            <a:pPr lvl="2"/>
            <a:r>
              <a:rPr lang="en-US" sz="1800" dirty="0" smtClean="0"/>
              <a:t>JPEG </a:t>
            </a:r>
            <a:r>
              <a:rPr lang="en-US" sz="1800" dirty="0"/>
              <a:t>(Joint Photographic Experts Group) </a:t>
            </a:r>
          </a:p>
          <a:p>
            <a:endParaRPr lang="en-US" sz="2000" dirty="0"/>
          </a:p>
          <a:p>
            <a:endParaRPr lang="en-US" sz="2000" dirty="0"/>
          </a:p>
          <a:p>
            <a:endParaRPr lang="en-US" sz="2000" dirty="0"/>
          </a:p>
        </p:txBody>
      </p:sp>
      <p:sp>
        <p:nvSpPr>
          <p:cNvPr id="8" name="Rectangle 7"/>
          <p:cNvSpPr/>
          <p:nvPr/>
        </p:nvSpPr>
        <p:spPr>
          <a:xfrm>
            <a:off x="7886700" y="6172200"/>
            <a:ext cx="952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237" y="3987800"/>
            <a:ext cx="2529350" cy="2413000"/>
          </a:xfrm>
          <a:prstGeom prst="rect">
            <a:avLst/>
          </a:prstGeom>
        </p:spPr>
      </p:pic>
    </p:spTree>
    <p:extLst>
      <p:ext uri="{BB962C8B-B14F-4D97-AF65-F5344CB8AC3E}">
        <p14:creationId xmlns:p14="http://schemas.microsoft.com/office/powerpoint/2010/main" val="1245036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274638"/>
            <a:ext cx="8610600" cy="1143000"/>
          </a:xfrm>
        </p:spPr>
        <p:txBody>
          <a:bodyPr/>
          <a:lstStyle/>
          <a:p>
            <a:r>
              <a:rPr lang="en-US" sz="4000" dirty="0"/>
              <a:t>Summary</a:t>
            </a:r>
          </a:p>
        </p:txBody>
      </p:sp>
      <p:sp>
        <p:nvSpPr>
          <p:cNvPr id="4101" name="Rectangle 3"/>
          <p:cNvSpPr>
            <a:spLocks noGrp="1"/>
          </p:cNvSpPr>
          <p:nvPr>
            <p:ph type="body" idx="1"/>
          </p:nvPr>
        </p:nvSpPr>
        <p:spPr/>
        <p:txBody>
          <a:bodyPr/>
          <a:lstStyle/>
          <a:p>
            <a:pPr>
              <a:buClrTx/>
              <a:buSzTx/>
              <a:buFont typeface="Arial" charset="0"/>
              <a:buChar char="•"/>
            </a:pPr>
            <a:r>
              <a:rPr lang="en-US" dirty="0">
                <a:latin typeface="Calibri" pitchFamily="34" charset="0"/>
              </a:rPr>
              <a:t>Learn the construction of a camera to create digital images</a:t>
            </a:r>
          </a:p>
          <a:p>
            <a:pPr>
              <a:buClrTx/>
              <a:buSzTx/>
              <a:buFont typeface="Arial" charset="0"/>
              <a:buChar char="•"/>
            </a:pPr>
            <a:r>
              <a:rPr lang="en-US" dirty="0">
                <a:latin typeface="Calibri" pitchFamily="34" charset="0"/>
              </a:rPr>
              <a:t>Understand the difference of color systems, color spaces</a:t>
            </a:r>
          </a:p>
          <a:p>
            <a:pPr>
              <a:buClrTx/>
              <a:buSzTx/>
              <a:buFont typeface="Arial" charset="0"/>
              <a:buChar char="•"/>
            </a:pPr>
            <a:r>
              <a:rPr lang="en-US">
                <a:latin typeface="Calibri" pitchFamily="34" charset="0"/>
              </a:rPr>
              <a:t>Image formats, compressed </a:t>
            </a:r>
            <a:r>
              <a:rPr lang="en-US" smtClean="0">
                <a:latin typeface="Calibri" pitchFamily="34" charset="0"/>
              </a:rPr>
              <a:t>images</a:t>
            </a:r>
            <a:r>
              <a:rPr lang="en-US" dirty="0"/>
              <a:t>.</a:t>
            </a:r>
            <a:endParaRPr lang="en-US"/>
          </a:p>
        </p:txBody>
      </p:sp>
      <p:sp>
        <p:nvSpPr>
          <p:cNvPr id="2" name="Slide Number Placeholder 1"/>
          <p:cNvSpPr>
            <a:spLocks noGrp="1"/>
          </p:cNvSpPr>
          <p:nvPr>
            <p:ph type="sldNum" sz="quarter" idx="12"/>
          </p:nvPr>
        </p:nvSpPr>
        <p:spPr/>
        <p:txBody>
          <a:bodyPr/>
          <a:lstStyle/>
          <a:p>
            <a:pPr>
              <a:defRPr/>
            </a:pPr>
            <a:fld id="{017F965C-3CEB-45B2-B97C-76AD457A2442}" type="slidenum">
              <a:rPr lang="en-US" smtClean="0"/>
              <a:pPr>
                <a:defRPr/>
              </a:pPr>
              <a:t>22</a:t>
            </a:fld>
            <a:r>
              <a:rPr lang="en-US"/>
              <a:t>/11</a:t>
            </a:r>
            <a:endParaRPr lang="en-US" dirty="0"/>
          </a:p>
        </p:txBody>
      </p:sp>
    </p:spTree>
    <p:extLst>
      <p:ext uri="{BB962C8B-B14F-4D97-AF65-F5344CB8AC3E}">
        <p14:creationId xmlns:p14="http://schemas.microsoft.com/office/powerpoint/2010/main" val="1051502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latin typeface="Arial" charset="0"/>
                <a:cs typeface="Arial" charset="0"/>
              </a:rPr>
              <a:t>The Digital Camera</a:t>
            </a:r>
            <a:endParaRPr lang="en-US" sz="4000" dirty="0">
              <a:latin typeface="Arial" charset="0"/>
              <a:cs typeface="Arial" charset="0"/>
            </a:endParaRPr>
          </a:p>
        </p:txBody>
      </p:sp>
      <p:sp>
        <p:nvSpPr>
          <p:cNvPr id="36867" name="Content Placeholder 2"/>
          <p:cNvSpPr>
            <a:spLocks noGrp="1"/>
          </p:cNvSpPr>
          <p:nvPr>
            <p:ph idx="1"/>
          </p:nvPr>
        </p:nvSpPr>
        <p:spPr>
          <a:xfrm>
            <a:off x="457200" y="1592262"/>
            <a:ext cx="8229600" cy="3132138"/>
          </a:xfrm>
        </p:spPr>
        <p:txBody>
          <a:bodyPr/>
          <a:lstStyle/>
          <a:p>
            <a:r>
              <a:rPr lang="en-US" sz="2000" dirty="0"/>
              <a:t>A digital camera is a camera that captures photographs in digital memory and the resulting files are in the format of </a:t>
            </a:r>
            <a:r>
              <a:rPr lang="en-US" sz="2000"/>
              <a:t>digital </a:t>
            </a:r>
            <a:r>
              <a:rPr lang="en-US" sz="2000" smtClean="0"/>
              <a:t>images</a:t>
            </a:r>
          </a:p>
          <a:p>
            <a:endParaRPr lang="en-US" sz="2000" dirty="0" smtClean="0"/>
          </a:p>
          <a:p>
            <a:r>
              <a:rPr lang="en-US" sz="2000" dirty="0" smtClean="0"/>
              <a:t>Digital cameras </a:t>
            </a:r>
            <a:r>
              <a:rPr lang="vi-VN" sz="2000" dirty="0" smtClean="0"/>
              <a:t>using</a:t>
            </a:r>
            <a:r>
              <a:rPr lang="en-US" sz="2000" dirty="0" smtClean="0"/>
              <a:t> </a:t>
            </a:r>
            <a:r>
              <a:rPr lang="en-US" sz="2000" dirty="0"/>
              <a:t>optical system, typically using a lens with a variable diaphragm to focus light onto an image pickup device</a:t>
            </a:r>
            <a:endParaRPr lang="en-US" sz="20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74" y="4231322"/>
            <a:ext cx="3182151" cy="21193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0008" y="3429000"/>
            <a:ext cx="2798054" cy="18619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062" y="3723956"/>
            <a:ext cx="2767594" cy="26266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latin typeface="Arial" charset="0"/>
                <a:cs typeface="Arial" charset="0"/>
              </a:rPr>
              <a:t>The Digital Camera</a:t>
            </a:r>
            <a:endParaRPr lang="en-US" sz="4000" dirty="0">
              <a:latin typeface="Arial" charset="0"/>
              <a:cs typeface="Arial" charset="0"/>
            </a:endParaRPr>
          </a:p>
        </p:txBody>
      </p:sp>
      <p:sp>
        <p:nvSpPr>
          <p:cNvPr id="36867" name="Content Placeholder 2"/>
          <p:cNvSpPr>
            <a:spLocks noGrp="1"/>
          </p:cNvSpPr>
          <p:nvPr>
            <p:ph idx="1"/>
          </p:nvPr>
        </p:nvSpPr>
        <p:spPr>
          <a:xfrm>
            <a:off x="457200" y="1592262"/>
            <a:ext cx="8229600" cy="3132138"/>
          </a:xfrm>
        </p:spPr>
        <p:txBody>
          <a:bodyPr/>
          <a:lstStyle/>
          <a:p>
            <a:r>
              <a:rPr lang="en-US" sz="2000" dirty="0" smtClean="0"/>
              <a:t>Camera </a:t>
            </a:r>
            <a:r>
              <a:rPr lang="en-US" sz="2000" dirty="0"/>
              <a:t>models developed by Healey and </a:t>
            </a:r>
            <a:r>
              <a:rPr lang="en-US" sz="2000" dirty="0" err="1"/>
              <a:t>Kondepudy</a:t>
            </a:r>
            <a:r>
              <a:rPr lang="en-US" sz="2000" dirty="0"/>
              <a:t> (1994)</a:t>
            </a:r>
            <a:endParaRPr lang="en-US" sz="2000" dirty="0" smtClean="0"/>
          </a:p>
        </p:txBody>
      </p:sp>
      <p:sp>
        <p:nvSpPr>
          <p:cNvPr id="4" name="Slide Number Placeholder 3"/>
          <p:cNvSpPr>
            <a:spLocks noGrp="1"/>
          </p:cNvSpPr>
          <p:nvPr>
            <p:ph type="sldNum" sz="quarter" idx="12"/>
          </p:nvPr>
        </p:nvSpPr>
        <p:spPr/>
        <p:txBody>
          <a:bodyPr/>
          <a:lstStyle/>
          <a:p>
            <a:pPr>
              <a:defRPr/>
            </a:pPr>
            <a:fld id="{954DE669-74C6-45E8-A1CE-547538495B78}" type="slidenum">
              <a:rPr lang="en-US"/>
              <a:pPr>
                <a:defRPr/>
              </a:pPr>
              <a:t>4</a:t>
            </a:fld>
            <a:r>
              <a:rPr lang="en-US" dirty="0"/>
              <a:t>/40</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 y="2090422"/>
            <a:ext cx="8263890" cy="4298061"/>
          </a:xfrm>
          <a:prstGeom prst="rect">
            <a:avLst/>
          </a:prstGeom>
        </p:spPr>
      </p:pic>
    </p:spTree>
    <p:extLst>
      <p:ext uri="{BB962C8B-B14F-4D97-AF65-F5344CB8AC3E}">
        <p14:creationId xmlns:p14="http://schemas.microsoft.com/office/powerpoint/2010/main" val="60357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How Camera producce Images</a:t>
            </a:r>
            <a:endParaRPr lang="en-US" sz="3500" dirty="0">
              <a:latin typeface="Arial" charset="0"/>
              <a:cs typeface="Arial" charset="0"/>
            </a:endParaRPr>
          </a:p>
        </p:txBody>
      </p:sp>
      <p:sp>
        <p:nvSpPr>
          <p:cNvPr id="36867" name="Content Placeholder 2"/>
          <p:cNvSpPr>
            <a:spLocks noGrp="1"/>
          </p:cNvSpPr>
          <p:nvPr>
            <p:ph idx="1"/>
          </p:nvPr>
        </p:nvSpPr>
        <p:spPr>
          <a:xfrm>
            <a:off x="457200" y="1592262"/>
            <a:ext cx="4419600" cy="3513138"/>
          </a:xfrm>
        </p:spPr>
        <p:txBody>
          <a:bodyPr/>
          <a:lstStyle/>
          <a:p>
            <a:r>
              <a:rPr lang="vi-VN" sz="2000" dirty="0" smtClean="0"/>
              <a:t>The process:</a:t>
            </a:r>
          </a:p>
          <a:p>
            <a:pPr lvl="1"/>
            <a:r>
              <a:rPr lang="en-US" sz="1800" dirty="0"/>
              <a:t>P</a:t>
            </a:r>
            <a:r>
              <a:rPr lang="en-US" sz="1800" dirty="0" smtClean="0"/>
              <a:t>hotons </a:t>
            </a:r>
            <a:r>
              <a:rPr lang="en-US" sz="1800" dirty="0"/>
              <a:t>hit a detector </a:t>
            </a:r>
          </a:p>
          <a:p>
            <a:pPr lvl="1"/>
            <a:r>
              <a:rPr lang="en-US" sz="1800" dirty="0"/>
              <a:t>T</a:t>
            </a:r>
            <a:r>
              <a:rPr lang="en-US" sz="1800" dirty="0" smtClean="0"/>
              <a:t>he </a:t>
            </a:r>
            <a:r>
              <a:rPr lang="en-US" sz="1800" dirty="0"/>
              <a:t>detector becomes charged </a:t>
            </a:r>
          </a:p>
          <a:p>
            <a:pPr lvl="1"/>
            <a:r>
              <a:rPr lang="en-US" sz="1800" dirty="0"/>
              <a:t>T</a:t>
            </a:r>
            <a:r>
              <a:rPr lang="en-US" sz="1800" dirty="0" smtClean="0"/>
              <a:t>he </a:t>
            </a:r>
            <a:r>
              <a:rPr lang="en-US" sz="1800" dirty="0"/>
              <a:t>charge is read out as brightness</a:t>
            </a:r>
            <a:r>
              <a:rPr lang="en-US" sz="1600" dirty="0"/>
              <a:t> </a:t>
            </a:r>
            <a:endParaRPr lang="vi-VN" sz="1600" dirty="0" smtClean="0"/>
          </a:p>
          <a:p>
            <a:r>
              <a:rPr lang="vi-VN" sz="2000" dirty="0" smtClean="0"/>
              <a:t>Sensor:</a:t>
            </a:r>
          </a:p>
          <a:p>
            <a:pPr lvl="1"/>
            <a:r>
              <a:rPr lang="en-US" sz="1600" b="1" dirty="0"/>
              <a:t>CCD</a:t>
            </a:r>
            <a:r>
              <a:rPr lang="en-US" sz="1600" dirty="0"/>
              <a:t> (charge-coupled device</a:t>
            </a:r>
            <a:r>
              <a:rPr lang="en-US" sz="1600" dirty="0" smtClean="0"/>
              <a:t>)</a:t>
            </a:r>
          </a:p>
          <a:p>
            <a:pPr lvl="2"/>
            <a:r>
              <a:rPr lang="en-US" sz="1400" dirty="0"/>
              <a:t>M</a:t>
            </a:r>
            <a:r>
              <a:rPr lang="en-US" sz="1400" dirty="0" smtClean="0"/>
              <a:t>ost </a:t>
            </a:r>
            <a:r>
              <a:rPr lang="en-US" sz="1400" dirty="0"/>
              <a:t>common </a:t>
            </a:r>
            <a:endParaRPr lang="en-US" sz="1400" dirty="0" smtClean="0"/>
          </a:p>
          <a:p>
            <a:pPr lvl="2"/>
            <a:r>
              <a:rPr lang="en-US" sz="1400" dirty="0"/>
              <a:t>H</a:t>
            </a:r>
            <a:r>
              <a:rPr lang="en-US" sz="1400" dirty="0" smtClean="0"/>
              <a:t>igh </a:t>
            </a:r>
            <a:r>
              <a:rPr lang="en-US" sz="1400" dirty="0"/>
              <a:t>sensitivity </a:t>
            </a:r>
            <a:endParaRPr lang="en-US" sz="1400" dirty="0" smtClean="0"/>
          </a:p>
          <a:p>
            <a:pPr lvl="2"/>
            <a:r>
              <a:rPr lang="en-US" sz="1400" dirty="0"/>
              <a:t>high power </a:t>
            </a:r>
          </a:p>
          <a:p>
            <a:pPr lvl="2"/>
            <a:r>
              <a:rPr lang="en-US" sz="1400" dirty="0"/>
              <a:t>C</a:t>
            </a:r>
            <a:r>
              <a:rPr lang="en-US" sz="1400" dirty="0" smtClean="0"/>
              <a:t>annot </a:t>
            </a:r>
            <a:r>
              <a:rPr lang="en-US" sz="1400" dirty="0"/>
              <a:t>be individually addressed </a:t>
            </a:r>
          </a:p>
          <a:p>
            <a:pPr lvl="2"/>
            <a:r>
              <a:rPr lang="en-US" sz="1400" dirty="0"/>
              <a:t>blooming </a:t>
            </a:r>
            <a:endParaRPr lang="vi-VN" sz="1400" dirty="0" smtClean="0"/>
          </a:p>
          <a:p>
            <a:endParaRPr lang="en-US" sz="2000" dirty="0" smtClean="0"/>
          </a:p>
        </p:txBody>
      </p:sp>
      <p:sp>
        <p:nvSpPr>
          <p:cNvPr id="6" name="Content Placeholder 2"/>
          <p:cNvSpPr txBox="1">
            <a:spLocks/>
          </p:cNvSpPr>
          <p:nvPr/>
        </p:nvSpPr>
        <p:spPr bwMode="auto">
          <a:xfrm>
            <a:off x="4343400" y="1524000"/>
            <a:ext cx="4419600"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lumMod val="60000"/>
                  <a:lumOff val="40000"/>
                </a:schemeClr>
              </a:buClr>
              <a:buSzPct val="80000"/>
              <a:buFont typeface="Wingdings" pitchFamily="2" charset="2"/>
              <a:buChar char="l"/>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marL="457200" lvl="1" indent="0">
              <a:buNone/>
            </a:pPr>
            <a:endParaRPr lang="en-US" sz="1600" dirty="0" smtClean="0"/>
          </a:p>
          <a:p>
            <a:pPr marL="457200" lvl="1" indent="0">
              <a:buNone/>
            </a:pPr>
            <a:endParaRPr lang="en-US" sz="1600" dirty="0" smtClean="0"/>
          </a:p>
          <a:p>
            <a:pPr lvl="1"/>
            <a:r>
              <a:rPr lang="vi-VN" sz="1600" b="1" dirty="0" smtClean="0"/>
              <a:t>CMO</a:t>
            </a:r>
            <a:r>
              <a:rPr lang="en-US" sz="1600" b="1" dirty="0"/>
              <a:t>S</a:t>
            </a:r>
            <a:endParaRPr lang="en-US" sz="1600" b="1" dirty="0" smtClean="0"/>
          </a:p>
          <a:p>
            <a:pPr lvl="2"/>
            <a:r>
              <a:rPr lang="en-US" sz="1400" dirty="0"/>
              <a:t>simple to fabricate (cheap) </a:t>
            </a:r>
          </a:p>
          <a:p>
            <a:pPr lvl="2"/>
            <a:r>
              <a:rPr lang="en-US" sz="1400" dirty="0" smtClean="0"/>
              <a:t> lower </a:t>
            </a:r>
            <a:r>
              <a:rPr lang="en-US" sz="1400" dirty="0"/>
              <a:t>sensitivity, lower power </a:t>
            </a:r>
          </a:p>
          <a:p>
            <a:pPr lvl="2"/>
            <a:r>
              <a:rPr lang="en-US" sz="1400" dirty="0"/>
              <a:t>can be individually addressed </a:t>
            </a:r>
          </a:p>
          <a:p>
            <a:pPr marL="914400" lvl="2" indent="0">
              <a:buNone/>
            </a:pPr>
            <a:endParaRPr lang="vi-VN" sz="1600" dirty="0" smtClean="0"/>
          </a:p>
          <a:p>
            <a:endParaRPr lang="en-US" sz="20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512" y="5105399"/>
            <a:ext cx="1939887" cy="13680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4961798"/>
            <a:ext cx="2057400" cy="1371600"/>
          </a:xfrm>
          <a:prstGeom prst="rect">
            <a:avLst/>
          </a:prstGeom>
        </p:spPr>
      </p:pic>
    </p:spTree>
    <p:extLst>
      <p:ext uri="{BB962C8B-B14F-4D97-AF65-F5344CB8AC3E}">
        <p14:creationId xmlns:p14="http://schemas.microsoft.com/office/powerpoint/2010/main" val="191116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Camera parameters</a:t>
            </a:r>
            <a:endParaRPr lang="en-US" sz="3500" dirty="0">
              <a:latin typeface="Arial" charset="0"/>
              <a:cs typeface="Arial" charset="0"/>
            </a:endParaRPr>
          </a:p>
        </p:txBody>
      </p:sp>
      <p:sp>
        <p:nvSpPr>
          <p:cNvPr id="36867" name="Content Placeholder 2"/>
          <p:cNvSpPr>
            <a:spLocks noGrp="1"/>
          </p:cNvSpPr>
          <p:nvPr>
            <p:ph idx="1"/>
          </p:nvPr>
        </p:nvSpPr>
        <p:spPr>
          <a:xfrm>
            <a:off x="457200" y="1592262"/>
            <a:ext cx="7391400" cy="3513138"/>
          </a:xfrm>
        </p:spPr>
        <p:txBody>
          <a:bodyPr/>
          <a:lstStyle/>
          <a:p>
            <a:r>
              <a:rPr lang="en-US" sz="2000" dirty="0" smtClean="0"/>
              <a:t>Shutter </a:t>
            </a:r>
            <a:r>
              <a:rPr lang="en-US" sz="2000" dirty="0"/>
              <a:t>speed</a:t>
            </a:r>
            <a:r>
              <a:rPr lang="vi-VN" sz="2000" dirty="0" smtClean="0"/>
              <a:t>: </a:t>
            </a:r>
            <a:r>
              <a:rPr lang="en-US" sz="2000" dirty="0" smtClean="0"/>
              <a:t>controls </a:t>
            </a:r>
            <a:r>
              <a:rPr lang="en-US" sz="2000" dirty="0"/>
              <a:t>the amount of light reaching the sensor and, hence, determines if images are under or </a:t>
            </a:r>
            <a:r>
              <a:rPr lang="en-US" sz="2000" dirty="0" smtClean="0"/>
              <a:t>overexposed</a:t>
            </a:r>
          </a:p>
          <a:p>
            <a:endParaRPr lang="vi-VN" sz="2000" dirty="0" smtClean="0"/>
          </a:p>
          <a:p>
            <a:r>
              <a:rPr lang="en-US" sz="2000" dirty="0"/>
              <a:t>Sampling pitch: the physical spacing between adjacent </a:t>
            </a:r>
            <a:r>
              <a:rPr lang="en-US" sz="2000" dirty="0" smtClean="0"/>
              <a:t>sensor </a:t>
            </a:r>
            <a:r>
              <a:rPr lang="en-US" sz="2000" dirty="0"/>
              <a:t>cells on the imaging </a:t>
            </a:r>
            <a:r>
              <a:rPr lang="en-US" sz="2000" dirty="0" smtClean="0"/>
              <a:t>chip.</a:t>
            </a:r>
          </a:p>
          <a:p>
            <a:endParaRPr lang="en-US" sz="2000" dirty="0" smtClean="0"/>
          </a:p>
          <a:p>
            <a:r>
              <a:rPr lang="en-US" sz="2000" dirty="0"/>
              <a:t>Fill factor: the active sensing area size as a fraction of the theoretically available sensing </a:t>
            </a:r>
            <a:r>
              <a:rPr lang="en-US" sz="2000" dirty="0" smtClean="0"/>
              <a:t>area.</a:t>
            </a:r>
          </a:p>
          <a:p>
            <a:endParaRPr lang="en-US" sz="2000" dirty="0" smtClean="0"/>
          </a:p>
          <a:p>
            <a:r>
              <a:rPr lang="en-US" sz="2000" dirty="0"/>
              <a:t>Chip size: </a:t>
            </a:r>
            <a:endParaRPr lang="en-US" sz="2000" dirty="0" smtClean="0"/>
          </a:p>
          <a:p>
            <a:pPr lvl="1"/>
            <a:r>
              <a:rPr lang="en-US" sz="1600" dirty="0" smtClean="0"/>
              <a:t>Video </a:t>
            </a:r>
            <a:r>
              <a:rPr lang="en-US" sz="1600" dirty="0"/>
              <a:t>and shoot cameras have traditionally used small chip areas ( 1/4 inch to 1/2 inch sensors</a:t>
            </a:r>
            <a:r>
              <a:rPr lang="en-US" sz="1600" dirty="0" smtClean="0"/>
              <a:t>)</a:t>
            </a:r>
          </a:p>
          <a:p>
            <a:pPr lvl="1"/>
            <a:r>
              <a:rPr lang="en-US" sz="1600" dirty="0" smtClean="0"/>
              <a:t>Digital </a:t>
            </a:r>
            <a:r>
              <a:rPr lang="en-US" sz="1600" dirty="0"/>
              <a:t>SLR cameras try to come closer to the traditional size 2 of a 35mm film frame.</a:t>
            </a:r>
            <a:endParaRPr lang="en-US" sz="1600" dirty="0" smtClean="0"/>
          </a:p>
        </p:txBody>
      </p:sp>
    </p:spTree>
    <p:extLst>
      <p:ext uri="{BB962C8B-B14F-4D97-AF65-F5344CB8AC3E}">
        <p14:creationId xmlns:p14="http://schemas.microsoft.com/office/powerpoint/2010/main" val="570073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Camera parameters</a:t>
            </a:r>
            <a:endParaRPr lang="en-US" sz="3500" dirty="0">
              <a:latin typeface="Arial" charset="0"/>
              <a:cs typeface="Arial" charset="0"/>
            </a:endParaRPr>
          </a:p>
        </p:txBody>
      </p:sp>
      <p:sp>
        <p:nvSpPr>
          <p:cNvPr id="36867" name="Content Placeholder 2"/>
          <p:cNvSpPr>
            <a:spLocks noGrp="1"/>
          </p:cNvSpPr>
          <p:nvPr>
            <p:ph idx="1"/>
          </p:nvPr>
        </p:nvSpPr>
        <p:spPr>
          <a:xfrm>
            <a:off x="460276" y="1889442"/>
            <a:ext cx="7391400" cy="3810000"/>
          </a:xfrm>
        </p:spPr>
        <p:txBody>
          <a:bodyPr/>
          <a:lstStyle/>
          <a:p>
            <a:r>
              <a:rPr lang="en-US" sz="2000" dirty="0"/>
              <a:t>Automatic Gain Control (AGC): adjusting amplification and black level to get a “good fit” of the incident light power to the range of the image </a:t>
            </a:r>
            <a:endParaRPr lang="en-US" sz="2000" dirty="0" smtClean="0"/>
          </a:p>
          <a:p>
            <a:endParaRPr lang="vi-VN" sz="2000" dirty="0" smtClean="0"/>
          </a:p>
          <a:p>
            <a:r>
              <a:rPr lang="en-US" sz="2000" dirty="0"/>
              <a:t>Sensor noise: noise is added from various sources, which may include fixed pattern noise, dark current noise, shot noise, amplifier noise and quantization </a:t>
            </a:r>
            <a:r>
              <a:rPr lang="en-US" sz="2000" dirty="0" smtClean="0"/>
              <a:t>noise.</a:t>
            </a:r>
          </a:p>
          <a:p>
            <a:endParaRPr lang="en-US" sz="2000" dirty="0" smtClean="0"/>
          </a:p>
          <a:p>
            <a:r>
              <a:rPr lang="en-US" sz="2000" dirty="0"/>
              <a:t>ADC resolution. The final step in the analog processing chain occurring within an imaging sensor is the analog to digital conversion</a:t>
            </a:r>
            <a:r>
              <a:rPr lang="en-US" sz="2000" dirty="0" smtClean="0"/>
              <a:t>.</a:t>
            </a:r>
          </a:p>
        </p:txBody>
      </p:sp>
    </p:spTree>
    <p:extLst>
      <p:ext uri="{BB962C8B-B14F-4D97-AF65-F5344CB8AC3E}">
        <p14:creationId xmlns:p14="http://schemas.microsoft.com/office/powerpoint/2010/main" val="1280321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Camera parameters</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7391400" cy="3810000"/>
          </a:xfrm>
        </p:spPr>
        <p:txBody>
          <a:bodyPr/>
          <a:lstStyle/>
          <a:p>
            <a:r>
              <a:rPr lang="en-US" sz="2000" dirty="0" smtClean="0"/>
              <a:t>Digital </a:t>
            </a:r>
            <a:r>
              <a:rPr lang="en-US" sz="2000" dirty="0"/>
              <a:t>post-processing. Once the irradiance values arriving at the sensor have been converted to digital </a:t>
            </a:r>
            <a:r>
              <a:rPr lang="en-US" sz="2000" dirty="0" smtClean="0"/>
              <a:t>bits, most cameras perform a variety of digital </a:t>
            </a:r>
            <a:r>
              <a:rPr lang="en-US" sz="2000" dirty="0"/>
              <a:t>signal processing (DSP) operations to enhance the image before compressing and storing the pixel </a:t>
            </a:r>
            <a:r>
              <a:rPr lang="en-US" sz="2000" dirty="0" smtClean="0"/>
              <a:t>values</a:t>
            </a:r>
          </a:p>
          <a:p>
            <a:endParaRPr lang="en-US" sz="2000" dirty="0" smtClean="0"/>
          </a:p>
          <a:p>
            <a:r>
              <a:rPr lang="en-US" sz="2000" dirty="0"/>
              <a:t>White balance: Adjustment of the mapping from measured spectral quantities to image RGB quantities </a:t>
            </a:r>
            <a:endParaRPr lang="en-US" sz="2000" dirty="0" smtClean="0"/>
          </a:p>
        </p:txBody>
      </p:sp>
    </p:spTree>
    <p:extLst>
      <p:ext uri="{BB962C8B-B14F-4D97-AF65-F5344CB8AC3E}">
        <p14:creationId xmlns:p14="http://schemas.microsoft.com/office/powerpoint/2010/main" val="430253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3500" dirty="0" smtClean="0">
                <a:latin typeface="Arial" charset="0"/>
                <a:cs typeface="Arial" charset="0"/>
              </a:rPr>
              <a:t>What is color</a:t>
            </a:r>
            <a:endParaRPr lang="en-US" sz="3500" dirty="0">
              <a:latin typeface="Arial" charset="0"/>
              <a:cs typeface="Arial" charset="0"/>
            </a:endParaRPr>
          </a:p>
        </p:txBody>
      </p:sp>
      <p:sp>
        <p:nvSpPr>
          <p:cNvPr id="36867" name="Content Placeholder 2"/>
          <p:cNvSpPr>
            <a:spLocks noGrp="1"/>
          </p:cNvSpPr>
          <p:nvPr>
            <p:ph idx="1"/>
          </p:nvPr>
        </p:nvSpPr>
        <p:spPr>
          <a:xfrm>
            <a:off x="491490" y="1600200"/>
            <a:ext cx="7966710" cy="3810000"/>
          </a:xfrm>
        </p:spPr>
        <p:txBody>
          <a:bodyPr/>
          <a:lstStyle/>
          <a:p>
            <a:r>
              <a:rPr lang="vi-VN" sz="2000" dirty="0" smtClean="0"/>
              <a:t>Color is the aspect of things that is caused by differering qualities of light being reflected or emitted by them.</a:t>
            </a:r>
          </a:p>
          <a:p>
            <a:endParaRPr lang="vi-VN" sz="2000" dirty="0" smtClean="0"/>
          </a:p>
          <a:p>
            <a:r>
              <a:rPr lang="vi-VN" sz="2000" dirty="0" smtClean="0"/>
              <a:t>To see color, we must have light. </a:t>
            </a:r>
            <a:r>
              <a:rPr lang="en-US" sz="2000" dirty="0" smtClean="0"/>
              <a:t>W</a:t>
            </a:r>
            <a:r>
              <a:rPr lang="vi-VN" sz="2000" dirty="0" smtClean="0"/>
              <a:t>hen light shines on an object some colors bounce off the object and others are absorbed by it. Your eyes only see the colors that are bounced off or reflected.</a:t>
            </a:r>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490" y="3898490"/>
            <a:ext cx="5943600" cy="2617470"/>
          </a:xfrm>
          <a:prstGeom prst="rect">
            <a:avLst/>
          </a:prstGeom>
        </p:spPr>
      </p:pic>
    </p:spTree>
    <p:extLst>
      <p:ext uri="{BB962C8B-B14F-4D97-AF65-F5344CB8AC3E}">
        <p14:creationId xmlns:p14="http://schemas.microsoft.com/office/powerpoint/2010/main" val="1186090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3462</TotalTime>
  <Words>1381</Words>
  <Application>Microsoft Macintosh PowerPoint</Application>
  <PresentationFormat>On-screen Show (4:3)</PresentationFormat>
  <Paragraphs>168</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Wingdings</vt:lpstr>
      <vt:lpstr>Arial</vt:lpstr>
      <vt:lpstr>Office Theme</vt:lpstr>
      <vt:lpstr>The Digital Camera</vt:lpstr>
      <vt:lpstr>Objectives</vt:lpstr>
      <vt:lpstr>The Digital Camera</vt:lpstr>
      <vt:lpstr>The Digital Camera</vt:lpstr>
      <vt:lpstr>How Camera producce Images</vt:lpstr>
      <vt:lpstr>Camera parameters</vt:lpstr>
      <vt:lpstr>Camera parameters</vt:lpstr>
      <vt:lpstr>Camera parameters</vt:lpstr>
      <vt:lpstr>What is color</vt:lpstr>
      <vt:lpstr>Human color can see</vt:lpstr>
      <vt:lpstr>Human eyes</vt:lpstr>
      <vt:lpstr>Color space</vt:lpstr>
      <vt:lpstr>Color space</vt:lpstr>
      <vt:lpstr>Color space</vt:lpstr>
      <vt:lpstr>Color space: HSV</vt:lpstr>
      <vt:lpstr>Color space: YCbCr</vt:lpstr>
      <vt:lpstr>Color Transformation</vt:lpstr>
      <vt:lpstr>Color Transformation</vt:lpstr>
      <vt:lpstr>Compression </vt:lpstr>
      <vt:lpstr>Image Storing</vt:lpstr>
      <vt:lpstr>TIFF IMAGE FORMAT </vt:lpstr>
      <vt:lpstr>Summary</vt:lpstr>
    </vt:vector>
  </TitlesOfParts>
  <Company>FPT-Uni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Microsoft Office User</cp:lastModifiedBy>
  <cp:revision>490</cp:revision>
  <dcterms:created xsi:type="dcterms:W3CDTF">2007-08-21T04:43:22Z</dcterms:created>
  <dcterms:modified xsi:type="dcterms:W3CDTF">2021-10-13T15:17:21Z</dcterms:modified>
</cp:coreProperties>
</file>