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10" r:id="rId14"/>
    <p:sldId id="268" r:id="rId15"/>
    <p:sldId id="269" r:id="rId16"/>
    <p:sldId id="311" r:id="rId17"/>
    <p:sldId id="312" r:id="rId18"/>
    <p:sldId id="272" r:id="rId19"/>
    <p:sldId id="273" r:id="rId20"/>
    <p:sldId id="270" r:id="rId21"/>
    <p:sldId id="271" r:id="rId22"/>
    <p:sldId id="274" r:id="rId23"/>
    <p:sldId id="275" r:id="rId24"/>
    <p:sldId id="309" r:id="rId25"/>
    <p:sldId id="276" r:id="rId26"/>
    <p:sldId id="278" r:id="rId27"/>
    <p:sldId id="279" r:id="rId28"/>
    <p:sldId id="280" r:id="rId29"/>
    <p:sldId id="277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313" r:id="rId46"/>
    <p:sldId id="296" r:id="rId47"/>
    <p:sldId id="299" r:id="rId48"/>
    <p:sldId id="297" r:id="rId49"/>
    <p:sldId id="298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vlsp.vietlp.org:8080/demo/?page=resources&amp;tool=tokeniz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~richab86" TargetMode="External"/><Relationship Id="rId2" Type="http://schemas.openxmlformats.org/officeDocument/2006/relationships/hyperlink" Target="http://www.twitter.com/alecmg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c.ncsu.edu/faculty/healey/tweet_viz/tweet_app/" TargetMode="External"/><Relationship Id="rId4" Type="http://schemas.openxmlformats.org/officeDocument/2006/relationships/hyperlink" Target="http://sentiment140.com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THUY\Desktop\logo ui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43000"/>
            <a:ext cx="152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819400"/>
            <a:ext cx="7543800" cy="1828800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vi-VN" dirty="0" smtClean="0"/>
              <a:t>KHÓA LUẬN TỐT NGHIỆP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sz="2200" dirty="0" smtClean="0">
                <a:solidFill>
                  <a:srgbClr val="0070C0"/>
                </a:solidFill>
              </a:rPr>
              <a:t>ỨNG DỤNG KHAI PHÁ QUAN ĐIỂM TRONG VIỆC PHÂN LOẠI ĐÁNH GIÁ CỦA NGƯỜI DÙNG VỚI SẢN PHẨM ĐIỆN TỬ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905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nl-NL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THÀNH PHỐ HỒ CHÍ MINH</a:t>
            </a:r>
            <a:br>
              <a:rPr lang="nl-NL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  <a:br>
              <a:rPr lang="nl-NL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KHOA HỌC MÁY TÍNH</a:t>
            </a:r>
            <a:r>
              <a:rPr lang="nl-NL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45720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GVHD	: 	PGS. TS.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Đỗ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Nhơn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SVTH	: 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Phạm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Nguyên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Hưng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12520167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Trương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Hoàng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Diễm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Huyền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- 12520855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59436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TP.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Minh, 07/2016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VÀ GIỚI HẠN CỦA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vi-VN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uan điểm được phân loại theo tính năng của sản phẩm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1000" y="51816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vi-VN" sz="2700" b="1" dirty="0" smtClean="0">
                <a:solidFill>
                  <a:schemeClr val="accent1">
                    <a:lumMod val="75000"/>
                  </a:schemeClr>
                </a:solidFill>
              </a:rPr>
              <a:t>Xây dựng được ứng dụng cụ thể để hiện thực hóa mô hình đề xuất</a:t>
            </a:r>
            <a:endParaRPr lang="en-US" sz="2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 descr="improve_smartphone_battery_lif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2522685" cy="1676399"/>
          </a:xfrm>
          <a:prstGeom prst="rect">
            <a:avLst/>
          </a:prstGeom>
        </p:spPr>
      </p:pic>
      <p:pic>
        <p:nvPicPr>
          <p:cNvPr id="12" name="Picture 11" descr="mobile-phone-camera-clo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514600"/>
            <a:ext cx="2524699" cy="1676400"/>
          </a:xfrm>
          <a:prstGeom prst="rect">
            <a:avLst/>
          </a:prstGeom>
        </p:spPr>
      </p:pic>
      <p:pic>
        <p:nvPicPr>
          <p:cNvPr id="13" name="Picture 12" descr="htc-windows-phone-wp-8s-8x-design-th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2514600"/>
            <a:ext cx="2514600" cy="167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42672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MÔ HÌNH ONTOLOGY LĨNH VỰC SẢN PHẨM ĐIỆN TỬ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b="1" dirty="0" smtClean="0"/>
              <a:t>(Concepts, Relations, Rules)</a:t>
            </a:r>
          </a:p>
          <a:p>
            <a:pPr algn="ctr">
              <a:buNone/>
            </a:pPr>
            <a:endParaRPr lang="en-US" dirty="0" smtClean="0"/>
          </a:p>
          <a:p>
            <a:pPr marL="468313" indent="-273050">
              <a:buNone/>
            </a:pP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:</a:t>
            </a:r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400" b="1" dirty="0" smtClean="0"/>
              <a:t>Concepts</a:t>
            </a:r>
            <a:r>
              <a:rPr lang="en-US" sz="2400" dirty="0" smtClean="0"/>
              <a:t>: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, </a:t>
            </a:r>
            <a:r>
              <a:rPr lang="en-US" sz="2400" dirty="0" err="1" smtClean="0"/>
              <a:t>khái</a:t>
            </a:r>
            <a:r>
              <a:rPr lang="en-US" sz="2400" dirty="0" smtClean="0"/>
              <a:t> </a:t>
            </a:r>
            <a:r>
              <a:rPr lang="en-US" sz="2400" dirty="0" err="1" smtClean="0"/>
              <a:t>niệm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lĩnh</a:t>
            </a:r>
            <a:r>
              <a:rPr lang="en-US" sz="2400" dirty="0" smtClean="0"/>
              <a:t> </a:t>
            </a:r>
            <a:r>
              <a:rPr lang="en-US" sz="2400" dirty="0" err="1" smtClean="0"/>
              <a:t>vực</a:t>
            </a:r>
            <a:r>
              <a:rPr lang="en-US" sz="2400" dirty="0" smtClean="0"/>
              <a:t>;</a:t>
            </a:r>
          </a:p>
          <a:p>
            <a:pPr marL="468313" lvl="0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400" b="1" dirty="0" smtClean="0"/>
              <a:t>Relations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(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)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Concepts;</a:t>
            </a:r>
          </a:p>
          <a:p>
            <a:pPr marL="468313" lvl="0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400" b="1" dirty="0" smtClean="0"/>
              <a:t>Rules</a:t>
            </a:r>
            <a:r>
              <a:rPr lang="en-US" sz="2400" dirty="0" smtClean="0"/>
              <a:t>: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luật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miền</a:t>
            </a:r>
            <a:r>
              <a:rPr lang="en-US" sz="2400" dirty="0" smtClean="0"/>
              <a:t> tri </a:t>
            </a:r>
            <a:r>
              <a:rPr lang="en-US" sz="2400" dirty="0" err="1" smtClean="0"/>
              <a:t>thức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ONTOLOGY LĨNH VỰC SẢN PHẨM ĐIỆN 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Concepts</a:t>
            </a:r>
          </a:p>
          <a:p>
            <a:pPr algn="ctr">
              <a:buNone/>
            </a:pPr>
            <a:r>
              <a:rPr lang="en-US" dirty="0" smtClean="0"/>
              <a:t>G</a:t>
            </a:r>
            <a:r>
              <a:rPr lang="vi-VN" dirty="0" smtClean="0"/>
              <a:t>ồm các thành phần:</a:t>
            </a:r>
            <a:endParaRPr lang="en-US" dirty="0" smtClean="0"/>
          </a:p>
          <a:p>
            <a:pPr algn="ctr">
              <a:buNone/>
            </a:pPr>
            <a:r>
              <a:rPr lang="vi-VN" b="1" dirty="0" smtClean="0"/>
              <a:t>(Attributes, </a:t>
            </a:r>
            <a:r>
              <a:rPr lang="en-US" b="1" dirty="0" smtClean="0"/>
              <a:t>Label</a:t>
            </a:r>
            <a:r>
              <a:rPr lang="vi-VN" b="1" dirty="0" smtClean="0"/>
              <a:t>)</a:t>
            </a:r>
            <a:endParaRPr lang="en-US" dirty="0" smtClean="0"/>
          </a:p>
          <a:p>
            <a:pPr marL="468313" indent="-273050">
              <a:buNone/>
            </a:pP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:</a:t>
            </a:r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400" b="1" dirty="0" smtClean="0"/>
              <a:t>Attributes</a:t>
            </a:r>
            <a:r>
              <a:rPr lang="en-US" sz="2400" dirty="0" smtClean="0"/>
              <a:t>: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khái</a:t>
            </a:r>
            <a:r>
              <a:rPr lang="en-US" sz="2400" dirty="0" smtClean="0"/>
              <a:t> </a:t>
            </a:r>
            <a:r>
              <a:rPr lang="en-US" sz="2400" dirty="0" err="1" smtClean="0"/>
              <a:t>niệm</a:t>
            </a:r>
            <a:r>
              <a:rPr lang="en-US" sz="2400" dirty="0" smtClean="0"/>
              <a:t>;</a:t>
            </a:r>
          </a:p>
          <a:p>
            <a:pPr marL="468313" lvl="0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400" b="1" dirty="0" smtClean="0"/>
              <a:t>Label: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khái</a:t>
            </a:r>
            <a:r>
              <a:rPr lang="en-US" sz="2400" dirty="0" smtClean="0"/>
              <a:t> </a:t>
            </a:r>
            <a:r>
              <a:rPr lang="en-US" sz="2400" dirty="0" err="1" smtClean="0"/>
              <a:t>niệm</a:t>
            </a:r>
            <a:endParaRPr lang="en-US" sz="2400" dirty="0" smtClean="0"/>
          </a:p>
          <a:p>
            <a:pPr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ONTOLOGY LĨNH VỰC SẢN PHẨM ĐIỆN 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Concepts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Concepts:</a:t>
            </a:r>
          </a:p>
          <a:p>
            <a:pPr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743200"/>
          <a:ext cx="8382001" cy="319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752600"/>
                <a:gridCol w="1371600"/>
                <a:gridCol w="838200"/>
                <a:gridCol w="1135505"/>
                <a:gridCol w="1413448"/>
                <a:gridCol w="1413448"/>
              </a:tblGrid>
              <a:tr h="5334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STT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Tên</a:t>
                      </a:r>
                      <a:endParaRPr lang="en-US" sz="160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Mô tả</a:t>
                      </a:r>
                      <a:endParaRPr lang="en-US" sz="160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Nhãn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(Label)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Danh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sách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các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thuộc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tính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5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Tên</a:t>
                      </a:r>
                      <a:endParaRPr lang="en-US" sz="1600" b="1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trị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Mô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tả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1187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Product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Sản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phẩm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p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id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Mã sản phẩm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5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name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Tên (đại diện) của sản phẩm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5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list_name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Danh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sách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tên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thay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thế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sản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phẩm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ONTOLOGY LĨNH VỰC SẢN PHẨM ĐIỆN 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Concepts</a:t>
            </a:r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57200" y="2133600"/>
          <a:ext cx="8382001" cy="429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219200"/>
                <a:gridCol w="1295400"/>
                <a:gridCol w="838200"/>
                <a:gridCol w="1981200"/>
                <a:gridCol w="1177353"/>
                <a:gridCol w="1413448"/>
              </a:tblGrid>
              <a:tr h="5334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STT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Tên</a:t>
                      </a:r>
                      <a:endParaRPr lang="en-US" sz="160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Mô tả</a:t>
                      </a:r>
                      <a:endParaRPr lang="en-US" sz="160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Nhãn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(Label)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Danh sách các thuộc tính</a:t>
                      </a:r>
                      <a:endParaRPr lang="en-US" sz="160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5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Tên</a:t>
                      </a:r>
                      <a:endParaRPr lang="en-US" sz="1600" b="1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Loại giá trị</a:t>
                      </a:r>
                      <a:endParaRPr lang="en-US" sz="1600" b="1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Mô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tả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1187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Feature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Tính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năng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sản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phẩm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.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Ví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dụ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: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màn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hình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cấu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hình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, …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ft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id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Mã tính năng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5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name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Tên (đại diện) của tính năng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list_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indicator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Danh sách các dấu hiệu nhận biết (hiện)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4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list_hidden_</a:t>
                      </a:r>
                      <a:r>
                        <a:rPr lang="en-US" sz="1600">
                          <a:latin typeface="Times New Roman"/>
                          <a:ea typeface="Times New Roman"/>
                        </a:rPr>
                        <a:t>indicator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latin typeface="Times New Roman"/>
                          <a:ea typeface="Times New Roman"/>
                        </a:rPr>
                        <a:t>Danh sách các dấu hiệu nhận biết (ẩn)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ONTOLOGY LĨNH VỰC SẢN PHẨM ĐIỆN 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/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Concepts</a:t>
            </a:r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2133600"/>
          <a:ext cx="8382001" cy="339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219200"/>
                <a:gridCol w="1295400"/>
                <a:gridCol w="838200"/>
                <a:gridCol w="1981200"/>
                <a:gridCol w="1177353"/>
                <a:gridCol w="1413448"/>
              </a:tblGrid>
              <a:tr h="5334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STT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Tên</a:t>
                      </a:r>
                      <a:endParaRPr lang="en-US" sz="160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Mô tả</a:t>
                      </a:r>
                      <a:endParaRPr lang="en-US" sz="160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Nhãn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(Label)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Danh sách các thuộc tính</a:t>
                      </a:r>
                      <a:endParaRPr lang="en-US" sz="160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5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Tên</a:t>
                      </a:r>
                      <a:endParaRPr lang="en-US" sz="1600" b="1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Loại giá trị</a:t>
                      </a:r>
                      <a:endParaRPr lang="en-US" sz="1600" b="1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Mô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tả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1187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SentiWord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Từ chỉ quan điểm. Ví dụ: đẹp, xấu, tốt, ổn, bắt mắt, ...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stw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Calibri"/>
                        </a:rPr>
                        <a:t>id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Mã từ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5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w</a:t>
                      </a:r>
                      <a:r>
                        <a:rPr lang="vi-VN" sz="1600" dirty="0" smtClean="0">
                          <a:latin typeface="Times New Roman"/>
                          <a:ea typeface="Times New Roman"/>
                        </a:rPr>
                        <a:t>ord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Nội dung từ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f</a:t>
                      </a:r>
                      <a:r>
                        <a:rPr lang="vi-VN" sz="1600" dirty="0" smtClean="0">
                          <a:latin typeface="Times New Roman"/>
                          <a:ea typeface="Times New Roman"/>
                        </a:rPr>
                        <a:t>eature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Tên tính năng mà từ này mô tả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4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vi-VN" sz="1600" dirty="0" smtClean="0">
                          <a:latin typeface="Times New Roman"/>
                          <a:ea typeface="Times New Roman"/>
                        </a:rPr>
                        <a:t>core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Float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latin typeface="Times New Roman"/>
                          <a:ea typeface="Times New Roman"/>
                        </a:rPr>
                        <a:t>Điểm của từ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ONTOLOGY LĨNH VỰC SẢN PHẨM ĐIỆN 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/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Concepts</a:t>
            </a:r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2133600"/>
          <a:ext cx="83820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219200"/>
                <a:gridCol w="1295400"/>
                <a:gridCol w="838200"/>
                <a:gridCol w="1981200"/>
                <a:gridCol w="1177353"/>
                <a:gridCol w="1413448"/>
              </a:tblGrid>
              <a:tr h="84711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STT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Tên</a:t>
                      </a:r>
                      <a:endParaRPr lang="en-US" sz="160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Mô tả</a:t>
                      </a:r>
                      <a:endParaRPr lang="en-US" sz="160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Nhãn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(Label)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Danh sách các thuộc tính</a:t>
                      </a:r>
                      <a:endParaRPr lang="en-US" sz="160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4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Tên</a:t>
                      </a:r>
                      <a:endParaRPr lang="en-US" sz="1600" b="1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Loại giá trị</a:t>
                      </a:r>
                      <a:endParaRPr lang="en-US" sz="1600" b="1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Mô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tả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4733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latin typeface="Times New Roman"/>
                          <a:ea typeface="Times New Roman"/>
                        </a:rPr>
                        <a:t>DegreeWord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latin typeface="Times New Roman"/>
                          <a:ea typeface="Times New Roman"/>
                        </a:rPr>
                        <a:t>Từ chỉ mức độ. Ví dụ: rất, khá, hơi, ...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latin typeface="Times New Roman"/>
                          <a:ea typeface="Times New Roman"/>
                        </a:rPr>
                        <a:t>dgw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vi-VN" sz="1600">
                          <a:latin typeface="Times New Roman"/>
                          <a:ea typeface="Times New Roman"/>
                        </a:rPr>
                        <a:t>d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Mã từ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w</a:t>
                      </a:r>
                      <a:r>
                        <a:rPr lang="vi-VN" sz="1600">
                          <a:latin typeface="Times New Roman"/>
                          <a:ea typeface="Times New Roman"/>
                        </a:rPr>
                        <a:t>ord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Nội dung từ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vi-VN" sz="1600">
                          <a:latin typeface="Times New Roman"/>
                          <a:ea typeface="Times New Roman"/>
                        </a:rPr>
                        <a:t>core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Float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latin typeface="Times New Roman"/>
                          <a:ea typeface="Times New Roman"/>
                        </a:rPr>
                        <a:t>Điểm của từ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3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DeniedWord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Từ phủ định. Ví dụ: không, chẳng, chả, ...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latin typeface="Times New Roman"/>
                          <a:ea typeface="Times New Roman"/>
                        </a:rPr>
                        <a:t>dnw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vi-VN" sz="1600" dirty="0">
                          <a:latin typeface="Times New Roman"/>
                          <a:ea typeface="Times New Roman"/>
                        </a:rPr>
                        <a:t>d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Mã từ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w</a:t>
                      </a:r>
                      <a:r>
                        <a:rPr lang="vi-VN" sz="1600" dirty="0">
                          <a:latin typeface="Times New Roman"/>
                          <a:ea typeface="Times New Roman"/>
                        </a:rPr>
                        <a:t>ord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latin typeface="Times New Roman"/>
                          <a:ea typeface="Times New Roman"/>
                        </a:rPr>
                        <a:t>Nội dung từ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vi-VN" sz="1600">
                          <a:latin typeface="Times New Roman"/>
                          <a:ea typeface="Times New Roman"/>
                        </a:rPr>
                        <a:t>core</a:t>
                      </a:r>
                      <a:endParaRPr lang="en-US" sz="16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latin typeface="Times New Roman"/>
                          <a:ea typeface="Times New Roman"/>
                        </a:rPr>
                        <a:t>Float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latin typeface="Times New Roman"/>
                          <a:ea typeface="Times New Roman"/>
                        </a:rPr>
                        <a:t>Điểm của từ</a:t>
                      </a:r>
                      <a:endParaRPr lang="en-US" sz="16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ONTOLOGY LĨNH VỰC SẢN PHẨM ĐIỆN 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/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Concepts</a:t>
            </a:r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2133601"/>
          <a:ext cx="8382001" cy="4444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219200"/>
                <a:gridCol w="1981200"/>
                <a:gridCol w="914400"/>
                <a:gridCol w="1219200"/>
                <a:gridCol w="1177353"/>
                <a:gridCol w="1413448"/>
              </a:tblGrid>
              <a:tr h="32379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STT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Tên</a:t>
                      </a:r>
                      <a:endParaRPr lang="en-US" sz="160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Mô tả</a:t>
                      </a:r>
                      <a:endParaRPr lang="en-US" sz="160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Nhãn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(Label)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Danh sách các thuộc tính</a:t>
                      </a:r>
                      <a:endParaRPr lang="en-US" sz="160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Tên</a:t>
                      </a:r>
                      <a:endParaRPr lang="en-US" sz="1600" b="1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Loại giá trị</a:t>
                      </a:r>
                      <a:endParaRPr lang="en-US" sz="1600" b="1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Mô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tả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6308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latin typeface="Times New Roman"/>
                          <a:ea typeface="Times New Roman"/>
                        </a:rPr>
                        <a:t>ComparisionWord</a:t>
                      </a:r>
                      <a:endParaRPr lang="en-US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latin typeface="Times New Roman"/>
                          <a:ea typeface="Times New Roman"/>
                        </a:rPr>
                        <a:t>Từ dùng để thể hiện sự so sánh. Ví dụ: hơn, thua, bằng, ...</a:t>
                      </a:r>
                      <a:endParaRPr lang="en-US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latin typeface="Times New Roman"/>
                          <a:ea typeface="Times New Roman"/>
                        </a:rPr>
                        <a:t>cw</a:t>
                      </a:r>
                      <a:endParaRPr lang="en-US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vi-VN" sz="1300">
                          <a:latin typeface="Times New Roman"/>
                          <a:ea typeface="Times New Roman"/>
                        </a:rPr>
                        <a:t>d</a:t>
                      </a:r>
                      <a:endParaRPr lang="en-US" sz="13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3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latin typeface="Times New Roman"/>
                          <a:ea typeface="Times New Roman"/>
                        </a:rPr>
                        <a:t>Mã từ</a:t>
                      </a:r>
                      <a:endParaRPr lang="en-US" sz="13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w</a:t>
                      </a:r>
                      <a:r>
                        <a:rPr lang="vi-VN" sz="1400">
                          <a:latin typeface="Times New Roman"/>
                          <a:ea typeface="Times New Roman"/>
                        </a:rPr>
                        <a:t>ord</a:t>
                      </a:r>
                      <a:endParaRPr lang="en-US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latin typeface="Times New Roman"/>
                          <a:ea typeface="Times New Roman"/>
                        </a:rPr>
                        <a:t>Nội dung từ</a:t>
                      </a:r>
                      <a:endParaRPr lang="en-US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9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vi-VN" sz="1400">
                          <a:latin typeface="Times New Roman"/>
                          <a:ea typeface="Times New Roman"/>
                        </a:rPr>
                        <a:t>ymbol</a:t>
                      </a:r>
                      <a:endParaRPr lang="en-US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latin typeface="Times New Roman"/>
                          <a:ea typeface="Times New Roman"/>
                        </a:rPr>
                        <a:t>Dấu đại diện. Ví dụ: “hơn” có symbol là  “&gt;”.</a:t>
                      </a:r>
                      <a:endParaRPr lang="en-US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881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latin typeface="Times New Roman"/>
                          <a:ea typeface="Times New Roman"/>
                        </a:rPr>
                        <a:t>ReferWord</a:t>
                      </a:r>
                      <a:endParaRPr lang="en-US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latin typeface="Times New Roman"/>
                          <a:ea typeface="Times New Roman"/>
                        </a:rPr>
                        <a:t>Từ kết nối giữa cụm từ chỉ quan điểm với tính năng, thường là động từ. Ví dụ: từ “về” trong câu “chuẩn về phong cách”.</a:t>
                      </a:r>
                      <a:endParaRPr lang="en-US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latin typeface="Times New Roman"/>
                          <a:ea typeface="Times New Roman"/>
                        </a:rPr>
                        <a:t>rw</a:t>
                      </a:r>
                      <a:endParaRPr lang="en-US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vi-VN" sz="1400" dirty="0" smtClean="0">
                          <a:latin typeface="Times New Roman"/>
                          <a:ea typeface="Times New Roman"/>
                        </a:rPr>
                        <a:t>d</a:t>
                      </a:r>
                      <a:endParaRPr lang="en-US" sz="1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latin typeface="Times New Roman"/>
                          <a:ea typeface="Times New Roman"/>
                        </a:rPr>
                        <a:t>Mã từ</a:t>
                      </a:r>
                      <a:endParaRPr lang="en-US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0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w</a:t>
                      </a:r>
                      <a:r>
                        <a:rPr lang="vi-VN" sz="1400" dirty="0">
                          <a:latin typeface="Times New Roman"/>
                          <a:ea typeface="Times New Roman"/>
                        </a:rPr>
                        <a:t>ord</a:t>
                      </a:r>
                      <a:endParaRPr lang="en-US" sz="1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latin typeface="Times New Roman"/>
                          <a:ea typeface="Times New Roman"/>
                        </a:rPr>
                        <a:t>String</a:t>
                      </a:r>
                      <a:endParaRPr lang="en-US" sz="14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latin typeface="Times New Roman"/>
                          <a:ea typeface="Times New Roman"/>
                        </a:rPr>
                        <a:t>Nội dung từ</a:t>
                      </a:r>
                      <a:endParaRPr lang="en-US" sz="14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ONTOLOGY LĨNH VỰC SẢN PHẨM ĐIỆN 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Relations</a:t>
            </a:r>
          </a:p>
          <a:p>
            <a:pPr algn="ctr">
              <a:buNone/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:</a:t>
            </a:r>
          </a:p>
          <a:p>
            <a:pPr algn="ctr">
              <a:buNone/>
            </a:pPr>
            <a:r>
              <a:rPr lang="en-US" sz="2200" b="1" dirty="0" smtClean="0"/>
              <a:t>(id, </a:t>
            </a:r>
            <a:r>
              <a:rPr lang="en-US" sz="2200" b="1" dirty="0" err="1" smtClean="0"/>
              <a:t>left_object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right_object</a:t>
            </a:r>
            <a:r>
              <a:rPr lang="en-US" sz="2200" b="1" dirty="0" smtClean="0"/>
              <a:t>, label)</a:t>
            </a:r>
          </a:p>
          <a:p>
            <a:pPr algn="ctr">
              <a:buNone/>
            </a:pPr>
            <a:endParaRPr lang="en-US" sz="2200" dirty="0" smtClean="0"/>
          </a:p>
          <a:p>
            <a:pPr marL="468313" indent="-273050">
              <a:buNone/>
            </a:pP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:</a:t>
            </a:r>
          </a:p>
          <a:p>
            <a:pPr marL="465138" lvl="0" indent="-225425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b="1" dirty="0" smtClean="0"/>
              <a:t>id</a:t>
            </a:r>
            <a:r>
              <a:rPr lang="en-US" sz="2400" dirty="0" smtClean="0"/>
              <a:t>: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;</a:t>
            </a:r>
          </a:p>
          <a:p>
            <a:pPr marL="465138" lvl="0" indent="-225425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b="1" dirty="0" err="1" smtClean="0"/>
              <a:t>left_object</a:t>
            </a:r>
            <a:r>
              <a:rPr lang="en-US" sz="2400" dirty="0" smtClean="0"/>
              <a:t>: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1;</a:t>
            </a:r>
          </a:p>
          <a:p>
            <a:pPr marL="465138" lvl="0" indent="-225425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b="1" dirty="0" err="1" smtClean="0"/>
              <a:t>right_object</a:t>
            </a:r>
            <a:r>
              <a:rPr lang="en-US" sz="2400" dirty="0" smtClean="0"/>
              <a:t>: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2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“+”;</a:t>
            </a:r>
          </a:p>
          <a:p>
            <a:pPr marL="465138" lvl="0" indent="-225425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b="1" dirty="0" smtClean="0"/>
              <a:t>label</a:t>
            </a:r>
            <a:r>
              <a:rPr lang="en-US" sz="2400" dirty="0" smtClean="0"/>
              <a:t>: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ONTOLOGY LĨNH VỰC SẢN PHẨM ĐIỆN 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Relations:</a:t>
            </a: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362200"/>
            <a:ext cx="7510553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vấn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đề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Mục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hạn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đề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tài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Ontology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lĩnh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vực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Sản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Phẩm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Điện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Tử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thị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biểu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diễn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vế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câu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câu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giá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5.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đề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xuất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6.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Cài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thử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nghiệm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7.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luận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Tài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tham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khảo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ONTOLOGY LĨNH VỰC SẢN PHẨM ĐIỆN 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Rules:</a:t>
            </a:r>
          </a:p>
          <a:p>
            <a:pPr algn="ctr">
              <a:buNone/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:</a:t>
            </a:r>
          </a:p>
          <a:p>
            <a:pPr algn="ctr">
              <a:buNone/>
            </a:pPr>
            <a:r>
              <a:rPr lang="en-US" sz="2200" b="1" dirty="0" smtClean="0"/>
              <a:t>(id, </a:t>
            </a:r>
            <a:r>
              <a:rPr lang="en-US" sz="2200" b="1" dirty="0" err="1" smtClean="0"/>
              <a:t>left_content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right_content</a:t>
            </a:r>
            <a:r>
              <a:rPr lang="en-US" sz="2200" b="1" dirty="0" smtClean="0"/>
              <a:t>)</a:t>
            </a:r>
            <a:endParaRPr lang="en-US" sz="2200" dirty="0" smtClean="0"/>
          </a:p>
          <a:p>
            <a:pPr marL="468313" indent="-273050">
              <a:buNone/>
            </a:pP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:</a:t>
            </a:r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200" b="1" dirty="0" smtClean="0"/>
              <a:t>id</a:t>
            </a:r>
            <a:r>
              <a:rPr lang="en-US" sz="2200" dirty="0" smtClean="0"/>
              <a:t>: </a:t>
            </a:r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luật</a:t>
            </a:r>
            <a:r>
              <a:rPr lang="en-US" sz="2200" dirty="0" smtClean="0"/>
              <a:t>;</a:t>
            </a:r>
          </a:p>
          <a:p>
            <a:pPr marL="468313" lvl="0" indent="-273050">
              <a:buNone/>
            </a:pPr>
            <a:endParaRPr lang="en-US" sz="2200" dirty="0" smtClean="0"/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200" b="1" dirty="0" err="1" smtClean="0"/>
              <a:t>left_content</a:t>
            </a:r>
            <a:r>
              <a:rPr lang="en-US" sz="2200" dirty="0" smtClean="0"/>
              <a:t>: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giả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luật</a:t>
            </a:r>
            <a:r>
              <a:rPr lang="en-US" sz="2200" dirty="0" smtClean="0"/>
              <a:t>,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tả</a:t>
            </a:r>
            <a:r>
              <a:rPr lang="en-US" sz="2200" dirty="0" smtClean="0"/>
              <a:t> </a:t>
            </a:r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giữa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smtClean="0"/>
              <a:t>Concepts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cú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: </a:t>
            </a:r>
          </a:p>
          <a:p>
            <a:pPr marL="468313" indent="-273050" algn="ctr">
              <a:buNone/>
            </a:pPr>
            <a:r>
              <a:rPr lang="en-US" sz="2200" b="1" dirty="0" smtClean="0"/>
              <a:t>&lt;label Concept 1</a:t>
            </a:r>
            <a:r>
              <a:rPr lang="en-US" sz="2200" b="1" dirty="0" smtClean="0"/>
              <a:t>&gt; </a:t>
            </a:r>
            <a:r>
              <a:rPr lang="en-US" sz="2200" b="1" smtClean="0"/>
              <a:t>+ </a:t>
            </a:r>
            <a:r>
              <a:rPr lang="en-US" sz="2200" b="1" smtClean="0"/>
              <a:t>&lt;label </a:t>
            </a:r>
            <a:r>
              <a:rPr lang="en-US" sz="2200" b="1" smtClean="0"/>
              <a:t>Concept 2</a:t>
            </a:r>
            <a:r>
              <a:rPr lang="en-US" sz="2200" b="1" dirty="0" smtClean="0"/>
              <a:t>&gt;  + …</a:t>
            </a:r>
          </a:p>
          <a:p>
            <a:pPr marL="468313" indent="-273050" algn="ctr">
              <a:buNone/>
            </a:pPr>
            <a:endParaRPr lang="en-US" sz="2200" b="1" dirty="0" smtClean="0"/>
          </a:p>
          <a:p>
            <a:pPr marL="468313" indent="-273050">
              <a:buFont typeface="Courier New" pitchFamily="49" charset="0"/>
              <a:buChar char="o"/>
            </a:pPr>
            <a:r>
              <a:rPr lang="en-US" sz="2200" b="1" dirty="0" err="1" smtClean="0"/>
              <a:t>right_content</a:t>
            </a:r>
            <a:r>
              <a:rPr lang="en-US" sz="2200" dirty="0" smtClean="0"/>
              <a:t>: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luận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luật</a:t>
            </a:r>
            <a:r>
              <a:rPr lang="en-US" sz="2200" dirty="0" smtClean="0"/>
              <a:t>,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tả</a:t>
            </a:r>
            <a:r>
              <a:rPr lang="en-US" sz="2200" dirty="0" smtClean="0"/>
              <a:t> </a:t>
            </a:r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đánh</a:t>
            </a:r>
            <a:r>
              <a:rPr lang="en-US" sz="2200" dirty="0" smtClean="0"/>
              <a:t> </a:t>
            </a:r>
            <a:r>
              <a:rPr lang="en-US" sz="2200" dirty="0" err="1" smtClean="0"/>
              <a:t>dấu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luật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cú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:</a:t>
            </a:r>
          </a:p>
          <a:p>
            <a:pPr marL="468313" indent="-273050" algn="ctr">
              <a:buNone/>
            </a:pPr>
            <a:r>
              <a:rPr lang="en-US" sz="2200" b="1" dirty="0" smtClean="0"/>
              <a:t>r&lt;</a:t>
            </a:r>
            <a:r>
              <a:rPr lang="en-US" sz="2200" b="1" dirty="0" err="1" smtClean="0"/>
              <a:t>số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thứ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tự</a:t>
            </a:r>
            <a:r>
              <a:rPr lang="en-US" sz="2200" b="1" dirty="0" smtClean="0"/>
              <a:t>&gt;</a:t>
            </a:r>
            <a:endParaRPr lang="en-US" sz="2200" dirty="0" smtClean="0"/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ONTOLOGY LĨNH VỰC SẢN PHẨM ĐIỆN 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Rules:</a:t>
            </a:r>
            <a:endParaRPr lang="en-US" sz="2200" b="1" dirty="0" smtClean="0"/>
          </a:p>
          <a:p>
            <a:pPr marL="468313" indent="-273050">
              <a:buFont typeface="Courier New" pitchFamily="49" charset="0"/>
              <a:buChar char="o"/>
            </a:pPr>
            <a:r>
              <a:rPr lang="en-US" sz="2200" b="1" dirty="0" err="1" smtClean="0"/>
              <a:t>right_content</a:t>
            </a:r>
            <a:r>
              <a:rPr lang="en-US" sz="2200" dirty="0" smtClean="0"/>
              <a:t>:</a:t>
            </a:r>
          </a:p>
          <a:p>
            <a:pPr marL="692150" indent="-273050">
              <a:buFont typeface="Wingdings" pitchFamily="2" charset="2"/>
              <a:buChar char="§"/>
            </a:pP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, </a:t>
            </a:r>
            <a:r>
              <a:rPr lang="en-US" sz="2200" dirty="0" err="1" smtClean="0"/>
              <a:t>ta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thị</a:t>
            </a:r>
            <a:r>
              <a:rPr lang="en-US" sz="2200" dirty="0" smtClean="0"/>
              <a:t>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diễn</a:t>
            </a:r>
            <a:r>
              <a:rPr lang="en-US" sz="2200" dirty="0" smtClean="0"/>
              <a:t>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trúc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vế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bình</a:t>
            </a:r>
            <a:r>
              <a:rPr lang="en-US" sz="2200" dirty="0" smtClean="0"/>
              <a:t> </a:t>
            </a:r>
            <a:r>
              <a:rPr lang="en-US" sz="2200" dirty="0" err="1" smtClean="0"/>
              <a:t>luận</a:t>
            </a:r>
            <a:r>
              <a:rPr lang="en-US" sz="2200" dirty="0" smtClean="0"/>
              <a:t>. </a:t>
            </a:r>
          </a:p>
          <a:p>
            <a:pPr marL="692150" indent="-273050">
              <a:buFont typeface="Wingdings" pitchFamily="2" charset="2"/>
              <a:buChar char="§"/>
            </a:pP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chia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5 </a:t>
            </a:r>
            <a:r>
              <a:rPr lang="en-US" sz="2200" dirty="0" err="1" smtClean="0"/>
              <a:t>nhóm</a:t>
            </a:r>
            <a:r>
              <a:rPr lang="en-US" sz="2200" dirty="0" smtClean="0"/>
              <a:t>,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ký</a:t>
            </a:r>
            <a:r>
              <a:rPr lang="en-US" sz="2200" dirty="0" smtClean="0"/>
              <a:t> </a:t>
            </a:r>
            <a:r>
              <a:rPr lang="en-US" sz="2200" dirty="0" err="1" smtClean="0"/>
              <a:t>hiệu</a:t>
            </a:r>
            <a:r>
              <a:rPr lang="en-US" sz="2200" dirty="0" smtClean="0"/>
              <a:t> :</a:t>
            </a:r>
          </a:p>
          <a:p>
            <a:pPr marL="692150" indent="-273050" algn="ctr">
              <a:buNone/>
            </a:pPr>
            <a:r>
              <a:rPr lang="en-US" sz="2200" b="1" dirty="0" smtClean="0"/>
              <a:t>g&lt;</a:t>
            </a:r>
            <a:r>
              <a:rPr lang="en-US" sz="2200" b="1" dirty="0" err="1" smtClean="0"/>
              <a:t>số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thứ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tự</a:t>
            </a:r>
            <a:r>
              <a:rPr lang="en-US" sz="2200" b="1" dirty="0" smtClean="0"/>
              <a:t>&gt;</a:t>
            </a:r>
          </a:p>
          <a:p>
            <a:pPr marL="692150" indent="-273050">
              <a:buNone/>
            </a:pPr>
            <a:endParaRPr lang="en-US" sz="22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114800"/>
            <a:ext cx="784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ONTOLOGY LĨNH VỰC SẢN PHẨM ĐIỆN 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/>
          </a:p>
          <a:p>
            <a:pPr marL="692150" indent="-273050">
              <a:buNone/>
            </a:pPr>
            <a:endParaRPr lang="en-US" sz="22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Cap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7162800" cy="3243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ONTOLOGY LĨNH VỰC SẢN PHẨM ĐIỆN 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Ontology:</a:t>
            </a:r>
          </a:p>
          <a:p>
            <a:pPr marL="512763" indent="-273050"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2763" indent="-273050">
              <a:buFont typeface="Courier New" pitchFamily="49" charset="0"/>
              <a:buChar char="o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/>
          </a:p>
          <a:p>
            <a:pPr marL="692150" indent="-273050">
              <a:buNone/>
            </a:pPr>
            <a:endParaRPr lang="en-US" sz="22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429000"/>
            <a:ext cx="5334000" cy="2623634"/>
          </a:xfrm>
          <a:prstGeom prst="rect">
            <a:avLst/>
          </a:prstGeom>
        </p:spPr>
      </p:pic>
      <p:pic>
        <p:nvPicPr>
          <p:cNvPr id="7" name="Picture 6" descr="Captur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943600"/>
            <a:ext cx="5334000" cy="676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ONTOLOGY LĨNH VỰC SẢN PHẨM ĐIỆN 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Ontology:</a:t>
            </a:r>
          </a:p>
          <a:p>
            <a:pPr marL="512763" indent="-273050">
              <a:buFont typeface="Courier New" pitchFamily="49" charset="0"/>
              <a:buChar char="o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Concepts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2763" indent="-273050">
              <a:buFont typeface="Courier New" pitchFamily="49" charset="0"/>
              <a:buChar char="o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SentiWords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VietSentiWordNet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Sơn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sung ý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2763" indent="-273050">
              <a:buFont typeface="Courier New" pitchFamily="49" charset="0"/>
              <a:buChar char="o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DegreeWords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DeniedWords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2763" indent="-273050">
              <a:buFont typeface="Courier New" pitchFamily="49" charset="0"/>
              <a:buChar char="o"/>
            </a:pPr>
            <a:endParaRPr lang="en-US" sz="2200" dirty="0" smtClean="0"/>
          </a:p>
          <a:p>
            <a:pPr marL="692150" indent="-273050">
              <a:buNone/>
            </a:pPr>
            <a:endParaRPr lang="en-US" sz="22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ĐỒ THỊ BIỂU DIỄN VẾ CÂU VÀ CÂU TRONG MỘT ĐÁNH 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>
              <a:buNone/>
            </a:pP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:</a:t>
            </a:r>
          </a:p>
          <a:p>
            <a:pPr algn="ctr">
              <a:buNone/>
            </a:pPr>
            <a:r>
              <a:rPr lang="en-US" sz="2200" b="1" dirty="0" smtClean="0"/>
              <a:t>(C, E, l)</a:t>
            </a:r>
          </a:p>
          <a:p>
            <a:pPr algn="ctr">
              <a:buNone/>
            </a:pPr>
            <a:endParaRPr lang="en-US" sz="2200" b="1" dirty="0" smtClean="0"/>
          </a:p>
          <a:p>
            <a:pPr marL="468313" indent="-273050">
              <a:buNone/>
            </a:pP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:</a:t>
            </a:r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200" b="1" dirty="0" smtClean="0"/>
              <a:t>C</a:t>
            </a:r>
            <a:r>
              <a:rPr lang="en-US" sz="2200" dirty="0" smtClean="0"/>
              <a:t>: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đỉnh</a:t>
            </a:r>
            <a:r>
              <a:rPr lang="en-US" sz="2200" dirty="0" smtClean="0"/>
              <a:t> </a:t>
            </a:r>
            <a:r>
              <a:rPr lang="en-US" sz="2200" dirty="0" err="1" smtClean="0"/>
              <a:t>khái</a:t>
            </a:r>
            <a:r>
              <a:rPr lang="en-US" sz="2200" dirty="0" smtClean="0"/>
              <a:t> </a:t>
            </a:r>
            <a:r>
              <a:rPr lang="en-US" sz="2200" dirty="0" err="1" smtClean="0"/>
              <a:t>niệm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thị</a:t>
            </a:r>
            <a:r>
              <a:rPr lang="en-US" sz="2200" dirty="0" smtClean="0"/>
              <a:t>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diễn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Concepts: Feature, </a:t>
            </a:r>
            <a:r>
              <a:rPr lang="en-US" sz="2200" dirty="0" err="1" smtClean="0"/>
              <a:t>SentiWord</a:t>
            </a:r>
            <a:r>
              <a:rPr lang="en-US" sz="2200" dirty="0" smtClean="0"/>
              <a:t>, </a:t>
            </a:r>
            <a:r>
              <a:rPr lang="en-US" sz="2200" dirty="0" err="1" smtClean="0"/>
              <a:t>DegreeWord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DeniedWord</a:t>
            </a:r>
            <a:r>
              <a:rPr lang="en-US" sz="2200" dirty="0" smtClean="0"/>
              <a:t>. </a:t>
            </a:r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200" b="1" dirty="0" smtClean="0"/>
              <a:t>E: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cạnh</a:t>
            </a:r>
            <a:r>
              <a:rPr lang="en-US" sz="2200" dirty="0" smtClean="0"/>
              <a:t> </a:t>
            </a:r>
            <a:r>
              <a:rPr lang="en-US" sz="2200" dirty="0" err="1" smtClean="0"/>
              <a:t>nối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đỉnh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thị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C,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giữa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đỉnh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đồ</a:t>
            </a:r>
            <a:r>
              <a:rPr lang="en-US" sz="2200" dirty="0" smtClean="0"/>
              <a:t> </a:t>
            </a:r>
            <a:r>
              <a:rPr lang="en-US" sz="2200" dirty="0" err="1" smtClean="0"/>
              <a:t>thị</a:t>
            </a:r>
            <a:r>
              <a:rPr lang="en-US" sz="2200" dirty="0" smtClean="0"/>
              <a:t>. </a:t>
            </a:r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200" b="1" dirty="0" smtClean="0"/>
              <a:t>l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gán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đỉnh</a:t>
            </a:r>
            <a:endParaRPr lang="en-US" sz="2200" dirty="0" smtClean="0"/>
          </a:p>
          <a:p>
            <a:pPr>
              <a:buNone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2763" indent="-273050">
              <a:buFont typeface="Courier New" pitchFamily="49" charset="0"/>
              <a:buChar char="o"/>
            </a:pP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/>
          </a:p>
          <a:p>
            <a:pPr marL="692150" indent="-273050">
              <a:buNone/>
            </a:pPr>
            <a:endParaRPr lang="en-US" sz="22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ĐỒ THỊ BIỂU DIỄN VẾ CÂU VÀ CÂU TRONG MỘT ĐÁNH 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5138" indent="-225425">
              <a:buNone/>
            </a:pPr>
            <a:r>
              <a:rPr lang="en-US" sz="2200" dirty="0" err="1" smtClean="0"/>
              <a:t>Chia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5 </a:t>
            </a:r>
            <a:r>
              <a:rPr lang="en-US" sz="2200" dirty="0" err="1" smtClean="0"/>
              <a:t>loại</a:t>
            </a:r>
            <a:endParaRPr lang="en-US" sz="2200" dirty="0" smtClean="0"/>
          </a:p>
          <a:p>
            <a:pPr marL="465138" indent="-225425">
              <a:buNone/>
            </a:pP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2763" indent="-273050">
              <a:buFont typeface="Courier New" pitchFamily="49" charset="0"/>
              <a:buChar char="o"/>
            </a:pP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/>
          </a:p>
          <a:p>
            <a:pPr marL="692150" indent="-273050">
              <a:buNone/>
            </a:pPr>
            <a:endParaRPr lang="en-US" sz="22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971800"/>
            <a:ext cx="2133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667000"/>
            <a:ext cx="2103620" cy="3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2667000"/>
            <a:ext cx="2057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ĐỒ THỊ BIỂU DIỄN VẾ CÂU VÀ CÂU TRONG MỘT ĐÁNH 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5138" indent="-225425">
              <a:buNone/>
            </a:pPr>
            <a:endParaRPr lang="en-US" sz="2200" dirty="0" smtClean="0"/>
          </a:p>
          <a:p>
            <a:pPr marL="465138" indent="-225425">
              <a:buNone/>
            </a:pP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2763" indent="-273050">
              <a:buFont typeface="Courier New" pitchFamily="49" charset="0"/>
              <a:buChar char="o"/>
            </a:pP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/>
          </a:p>
          <a:p>
            <a:pPr marL="692150" indent="-273050">
              <a:buNone/>
            </a:pPr>
            <a:endParaRPr lang="en-US" sz="22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9800"/>
            <a:ext cx="3352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209800"/>
            <a:ext cx="373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8CADAE">
                    <a:shade val="75000"/>
                  </a:srgbClr>
                </a:solidFill>
              </a:rPr>
              <a:t>MÔ HÌNH ĐỒ THỊ BIỂU DIỄN VẾ CÂU VÀ CÂU TRONG MỘT ĐÁNH 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8313" indent="-273050"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chỗ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68313" indent="-273050">
              <a:buFont typeface="Courier New" pitchFamily="49" charset="0"/>
              <a:buChar char="o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sung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Product</a:t>
            </a:r>
          </a:p>
          <a:p>
            <a:pPr marL="468313" indent="-273050">
              <a:buFont typeface="Courier New" pitchFamily="49" charset="0"/>
              <a:buChar char="o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Feature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65138" indent="-225425">
              <a:buNone/>
            </a:pPr>
            <a:endParaRPr lang="en-US" sz="2200" dirty="0" smtClean="0"/>
          </a:p>
          <a:p>
            <a:pPr marL="465138" indent="-225425">
              <a:buNone/>
            </a:pP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2763" indent="-273050">
              <a:buFont typeface="Courier New" pitchFamily="49" charset="0"/>
              <a:buChar char="o"/>
            </a:pP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/>
          </a:p>
          <a:p>
            <a:pPr marL="692150" indent="-273050">
              <a:buNone/>
            </a:pPr>
            <a:endParaRPr lang="en-US" sz="22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200400"/>
            <a:ext cx="5181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6793076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600200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MÔ HÌNH TỔNG THỂ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ĐẶT VẤN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vi-VN" b="1" dirty="0" smtClean="0">
                <a:solidFill>
                  <a:schemeClr val="accent1">
                    <a:lumMod val="75000"/>
                  </a:schemeClr>
                </a:solidFill>
              </a:rPr>
              <a:t>Thuật ngữ khai phá quan điểm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8313" indent="-273050">
              <a:buFont typeface="Courier New" pitchFamily="49" charset="0"/>
              <a:buChar char="o"/>
            </a:pPr>
            <a:r>
              <a:rPr lang="vi-VN" dirty="0" smtClean="0"/>
              <a:t>Khai phá quan điểm (sentiment analysis) hay phân tích quan điểm (opinion mining) </a:t>
            </a:r>
            <a:r>
              <a:rPr lang="en-US" dirty="0" smtClean="0"/>
              <a:t>:</a:t>
            </a:r>
            <a:r>
              <a:rPr lang="vi-VN" dirty="0" smtClean="0"/>
              <a:t> một lĩnh vực nghiên cứu về ý kiến, quan điểm, đánh giá, thái độ và cảm xúc về những lĩnh vực cụ thể nào đó</a:t>
            </a:r>
            <a:r>
              <a:rPr lang="en-US" dirty="0" smtClean="0"/>
              <a:t>. </a:t>
            </a:r>
          </a:p>
          <a:p>
            <a:pPr marL="468313" indent="-273050">
              <a:buFont typeface="Courier New" pitchFamily="49" charset="0"/>
              <a:buChar char="o"/>
            </a:pPr>
            <a:endParaRPr lang="en-US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5" name="Picture 4" descr="total-product-marke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0"/>
            <a:ext cx="2209800" cy="2172966"/>
          </a:xfrm>
          <a:prstGeom prst="rect">
            <a:avLst/>
          </a:prstGeom>
        </p:spPr>
      </p:pic>
      <p:pic>
        <p:nvPicPr>
          <p:cNvPr id="6" name="Picture 5" descr="service-1028805_960_7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3810000"/>
            <a:ext cx="3031871" cy="2163366"/>
          </a:xfrm>
          <a:prstGeom prst="rect">
            <a:avLst/>
          </a:prstGeom>
        </p:spPr>
      </p:pic>
      <p:pic>
        <p:nvPicPr>
          <p:cNvPr id="7" name="Picture 6" descr="event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810000"/>
            <a:ext cx="28194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057400"/>
            <a:ext cx="6553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8313" indent="-273050">
              <a:buFont typeface="Courier New" pitchFamily="49" charset="0"/>
              <a:buChar char="o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các đánh giá liên quan đến thực thể truy vấn chưa?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web:</a:t>
            </a:r>
          </a:p>
          <a:p>
            <a:pPr marL="468313" indent="-273050">
              <a:buFont typeface="Courier New" pitchFamily="49" charset="0"/>
              <a:buChar char="o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743200"/>
            <a:ext cx="7086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8313" indent="-273050">
              <a:buFont typeface="Courier New" pitchFamily="49" charset="0"/>
              <a:buChar char="o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một HTML có chứa danh sách mã bài và liên kết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tiến hành tải các bình luận, đánh giá ứng với mỗi bài báo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Font typeface="Courier New" pitchFamily="49" charset="0"/>
              <a:buChar char="o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út trích nội dung trong thẻ “content”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 lấy nội dung của mỗi bình luận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Font typeface="Courier New" pitchFamily="49" charset="0"/>
              <a:buChar char="o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Font typeface="Courier New" pitchFamily="49" charset="0"/>
              <a:buChar char="o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gây nhiễu thông tin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Font typeface="Courier New" pitchFamily="49" charset="0"/>
              <a:buChar char="o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Font typeface="Courier New" pitchFamily="49" charset="0"/>
              <a:buChar char="o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aptur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48200"/>
            <a:ext cx="7478056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vi-VN" sz="2400" dirty="0" smtClean="0"/>
              <a:t>Ví dụ: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vi-VN" sz="2400" dirty="0" smtClean="0"/>
              <a:t>Xét câu “@Hoàng Nam</a:t>
            </a:r>
            <a:r>
              <a:rPr lang="en-US" sz="2400" dirty="0" smtClean="0"/>
              <a:t>:</a:t>
            </a:r>
            <a:r>
              <a:rPr lang="vi-VN" sz="2400" dirty="0" smtClean="0"/>
              <a:t> nếu tất cả mà tốt thì máy đó không lỗi, giá đó chấp nhận được.&lt;br/&gt;Người đã dùng Bphone vì ủng hộ gà nhà.”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vi-VN" sz="2400" dirty="0" smtClean="0"/>
              <a:t>Sau khi chuẩn hóa được: “nếu tất cả mà tốt thì máy đó không lỗi, giá đó chấp nhận được.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vi-VN" sz="2400" dirty="0" smtClean="0"/>
              <a:t>Người đã dùng Bphone vì ủng hộ gà nhà.”.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Font typeface="Courier New" pitchFamily="49" charset="0"/>
              <a:buChar char="o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8458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8313" indent="-273050">
              <a:buFont typeface="Courier New" pitchFamily="49" charset="0"/>
              <a:buChar char="o"/>
            </a:pPr>
            <a:r>
              <a:rPr lang="vi-VN" sz="2200" b="1" dirty="0" smtClean="0"/>
              <a:t>Phân tách câu và tiền xử lý</a:t>
            </a:r>
            <a:endParaRPr lang="en-US" sz="2200" b="1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2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aptur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2200"/>
            <a:ext cx="6561014" cy="1066800"/>
          </a:xfrm>
          <a:prstGeom prst="rect">
            <a:avLst/>
          </a:prstGeom>
        </p:spPr>
      </p:pic>
      <p:pic>
        <p:nvPicPr>
          <p:cNvPr id="7" name="Picture 6" descr="Capture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81400"/>
            <a:ext cx="6553200" cy="1054210"/>
          </a:xfrm>
          <a:prstGeom prst="rect">
            <a:avLst/>
          </a:prstGeom>
        </p:spPr>
      </p:pic>
      <p:pic>
        <p:nvPicPr>
          <p:cNvPr id="8" name="Picture 7" descr="Capture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876800"/>
            <a:ext cx="6553200" cy="1175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8313" indent="-273050">
              <a:buFont typeface="Courier New" pitchFamily="49" charset="0"/>
              <a:buChar char="o"/>
            </a:pPr>
            <a:r>
              <a:rPr lang="vi-VN" sz="2200" b="1" dirty="0" smtClean="0"/>
              <a:t>Phân tách câu và tiền xử lý</a:t>
            </a:r>
            <a:endParaRPr lang="en-US" sz="2200" b="1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2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Captur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90800"/>
            <a:ext cx="6092255" cy="709648"/>
          </a:xfrm>
          <a:prstGeom prst="rect">
            <a:avLst/>
          </a:prstGeom>
        </p:spPr>
      </p:pic>
      <p:pic>
        <p:nvPicPr>
          <p:cNvPr id="10" name="Picture 9" descr="Capture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810000"/>
            <a:ext cx="6272105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8313" indent="-273050">
              <a:buFont typeface="Courier New" pitchFamily="49" charset="0"/>
              <a:buChar char="o"/>
            </a:pPr>
            <a:r>
              <a:rPr lang="vi-VN" sz="2400" b="1" dirty="0" smtClean="0"/>
              <a:t>Kiểm tra câu có nói về sản phẩm đang xét</a:t>
            </a:r>
            <a:r>
              <a:rPr lang="en-US" sz="2400" b="1" dirty="0" smtClean="0"/>
              <a:t> ?</a:t>
            </a:r>
          </a:p>
          <a:p>
            <a:pPr marL="465138" indent="-225425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luận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nói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chắc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nói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:</a:t>
            </a:r>
          </a:p>
          <a:p>
            <a:pPr marL="688975" indent="-225425">
              <a:buFont typeface="Wingdings" pitchFamily="2" charset="2"/>
              <a:buChar char="§"/>
            </a:pPr>
            <a:r>
              <a:rPr lang="en-US" sz="2400" dirty="0" err="1" smtClean="0"/>
              <a:t>Nhắc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</a:p>
          <a:p>
            <a:pPr marL="688975" indent="-225425">
              <a:buFont typeface="Wingdings" pitchFamily="2" charset="2"/>
              <a:buChar char="§"/>
            </a:pPr>
            <a:r>
              <a:rPr lang="en-US" sz="2400" dirty="0" err="1" smtClean="0"/>
              <a:t>Đang</a:t>
            </a:r>
            <a:r>
              <a:rPr lang="en-US" sz="2400" dirty="0" smtClean="0"/>
              <a:t> so </a:t>
            </a:r>
            <a:r>
              <a:rPr lang="en-US" sz="2400" dirty="0" err="1" smtClean="0"/>
              <a:t>sánh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endParaRPr lang="en-US" sz="2400" dirty="0" smtClean="0"/>
          </a:p>
          <a:p>
            <a:pPr marL="688975" indent="-225425">
              <a:buNone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92150" indent="-273050">
              <a:buFont typeface="Wingdings" pitchFamily="2" charset="2"/>
              <a:buChar char="§"/>
            </a:pP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xét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692150" indent="-273050">
              <a:buFont typeface="Wingdings" pitchFamily="2" charset="2"/>
              <a:buChar char="§"/>
            </a:pP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8313" indent="-273050">
              <a:buFont typeface="Courier New" pitchFamily="49" charset="0"/>
              <a:buChar char="o"/>
            </a:pPr>
            <a:r>
              <a:rPr lang="vi-VN" sz="2400" b="1" dirty="0" smtClean="0"/>
              <a:t>Kiểm tra</a:t>
            </a:r>
            <a:r>
              <a:rPr lang="en-US" sz="2400" b="1" dirty="0" smtClean="0"/>
              <a:t> </a:t>
            </a:r>
            <a:r>
              <a:rPr lang="vi-VN" sz="2400" b="1" dirty="0" smtClean="0"/>
              <a:t>câu có chứa tính năng không</a:t>
            </a:r>
            <a:r>
              <a:rPr lang="en-US" sz="2400" b="1" dirty="0" smtClean="0"/>
              <a:t> ?</a:t>
            </a:r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apture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38400"/>
            <a:ext cx="5633805" cy="762000"/>
          </a:xfrm>
          <a:prstGeom prst="rect">
            <a:avLst/>
          </a:prstGeom>
        </p:spPr>
      </p:pic>
      <p:pic>
        <p:nvPicPr>
          <p:cNvPr id="6" name="Picture 5" descr="Capture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429000"/>
            <a:ext cx="5638800" cy="533400"/>
          </a:xfrm>
          <a:prstGeom prst="rect">
            <a:avLst/>
          </a:prstGeom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267200"/>
            <a:ext cx="71501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8313" indent="-273050">
              <a:buFont typeface="Courier New" pitchFamily="49" charset="0"/>
              <a:buChar char="o"/>
            </a:pPr>
            <a:r>
              <a:rPr lang="vi-VN" sz="2400" b="1" dirty="0" smtClean="0"/>
              <a:t>Kiểm tra</a:t>
            </a:r>
            <a:r>
              <a:rPr lang="en-US" sz="2400" b="1" dirty="0" smtClean="0"/>
              <a:t> </a:t>
            </a:r>
            <a:r>
              <a:rPr lang="vi-VN" sz="2400" b="1" dirty="0" smtClean="0"/>
              <a:t>câu có chứa tính năng không</a:t>
            </a:r>
            <a:r>
              <a:rPr lang="en-US" sz="2400" b="1" dirty="0" smtClean="0"/>
              <a:t> ?</a:t>
            </a:r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Capture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7711311" cy="1600200"/>
          </a:xfrm>
          <a:prstGeom prst="rect">
            <a:avLst/>
          </a:prstGeom>
        </p:spPr>
      </p:pic>
      <p:pic>
        <p:nvPicPr>
          <p:cNvPr id="9" name="Picture 8" descr="Capture2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267199"/>
            <a:ext cx="5867400" cy="2169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ĐẶT VẤN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85000" lnSpcReduction="10000"/>
          </a:bodyPr>
          <a:lstStyle/>
          <a:p>
            <a:r>
              <a:rPr lang="vi-VN" b="1" dirty="0" smtClean="0">
                <a:solidFill>
                  <a:schemeClr val="accent1">
                    <a:lumMod val="75000"/>
                  </a:schemeClr>
                </a:solidFill>
              </a:rPr>
              <a:t>Thuật ngữ khai phá quan điểm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8313" indent="-273050">
              <a:buFont typeface="Courier New" pitchFamily="49" charset="0"/>
              <a:buChar char="o"/>
            </a:pPr>
            <a:r>
              <a:rPr lang="en-US" dirty="0" smtClean="0"/>
              <a:t>C</a:t>
            </a:r>
            <a:r>
              <a:rPr lang="vi-VN" dirty="0" smtClean="0"/>
              <a:t>ác thực thể được đánh giá là các đối tượng (object)</a:t>
            </a:r>
            <a:r>
              <a:rPr lang="en-US" dirty="0" smtClean="0"/>
              <a:t>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 </a:t>
            </a:r>
          </a:p>
          <a:p>
            <a:pPr marL="692150" indent="-273050">
              <a:buFont typeface="Wingdings" pitchFamily="2" charset="2"/>
              <a:buChar char="§"/>
            </a:pPr>
            <a:r>
              <a:rPr lang="en-US" dirty="0" smtClean="0"/>
              <a:t>C</a:t>
            </a:r>
            <a:r>
              <a:rPr lang="vi-VN" dirty="0" smtClean="0"/>
              <a:t>ác thành phần (components)  </a:t>
            </a:r>
            <a:endParaRPr lang="en-US" dirty="0" smtClean="0"/>
          </a:p>
          <a:p>
            <a:pPr marL="692150" indent="-273050">
              <a:buFont typeface="Wingdings" pitchFamily="2" charset="2"/>
              <a:buChar char="§"/>
            </a:pPr>
            <a:r>
              <a:rPr lang="en-US" dirty="0" smtClean="0"/>
              <a:t>T</a:t>
            </a:r>
            <a:r>
              <a:rPr lang="vi-VN" dirty="0" smtClean="0"/>
              <a:t>ập các thuộc tính (attributes)</a:t>
            </a:r>
            <a:endParaRPr lang="en-US" dirty="0" smtClean="0"/>
          </a:p>
          <a:p>
            <a:pPr marL="692150" indent="-273050">
              <a:buFont typeface="Wingdings" pitchFamily="2" charset="2"/>
              <a:buChar char="§"/>
            </a:pPr>
            <a:endParaRPr lang="en-US" dirty="0" smtClean="0"/>
          </a:p>
          <a:p>
            <a:pPr marL="692150" indent="-273050">
              <a:buFont typeface="Wingdings" pitchFamily="2" charset="2"/>
              <a:buChar char="§"/>
            </a:pPr>
            <a:endParaRPr lang="en-US" dirty="0" smtClean="0"/>
          </a:p>
          <a:p>
            <a:pPr marL="692150" indent="-273050">
              <a:buFont typeface="Wingdings" pitchFamily="2" charset="2"/>
              <a:buChar char="§"/>
            </a:pPr>
            <a:endParaRPr lang="en-US" dirty="0" smtClean="0"/>
          </a:p>
          <a:p>
            <a:pPr marL="692150" indent="-273050">
              <a:buFont typeface="Wingdings" pitchFamily="2" charset="2"/>
              <a:buChar char="§"/>
            </a:pPr>
            <a:endParaRPr lang="en-US" dirty="0" smtClean="0"/>
          </a:p>
          <a:p>
            <a:pPr marL="692150" indent="-273050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 descr="measuring-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895600"/>
            <a:ext cx="2286000" cy="3420000"/>
          </a:xfrm>
          <a:prstGeom prst="rect">
            <a:avLst/>
          </a:prstGeom>
        </p:spPr>
      </p:pic>
      <p:pic>
        <p:nvPicPr>
          <p:cNvPr id="5" name="Picture 4" descr="Xolo_Q600_laun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8000"/>
            <a:ext cx="4572000" cy="3310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8313" indent="-273050">
              <a:buFont typeface="Courier New" pitchFamily="49" charset="0"/>
              <a:buChar char="o"/>
            </a:pPr>
            <a:r>
              <a:rPr lang="vi-VN" sz="2400" b="1" dirty="0" smtClean="0"/>
              <a:t>Kiểm tra</a:t>
            </a:r>
            <a:r>
              <a:rPr lang="en-US" sz="2400" b="1" dirty="0" smtClean="0"/>
              <a:t> </a:t>
            </a:r>
            <a:r>
              <a:rPr lang="vi-VN" sz="2400" b="1" dirty="0" smtClean="0"/>
              <a:t>và rút trích từ chỉ quan điểm</a:t>
            </a:r>
            <a:endParaRPr lang="en-US" sz="2400" b="1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b="1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5638800" cy="162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267200"/>
            <a:ext cx="629847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8313" indent="-273050">
              <a:buFont typeface="Courier New" pitchFamily="49" charset="0"/>
              <a:buChar char="o"/>
            </a:pPr>
            <a:r>
              <a:rPr lang="vi-VN" sz="2400" b="1" dirty="0" smtClean="0"/>
              <a:t>Kiểm tra</a:t>
            </a:r>
            <a:r>
              <a:rPr lang="en-US" sz="2400" b="1" dirty="0" smtClean="0"/>
              <a:t> </a:t>
            </a:r>
            <a:r>
              <a:rPr lang="vi-VN" sz="2400" b="1" dirty="0" smtClean="0"/>
              <a:t>và rút trích từ chỉ quan điểm</a:t>
            </a:r>
            <a:endParaRPr lang="en-US" sz="2400" b="1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b="1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apture3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7601638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8313" indent="-273050">
              <a:buFont typeface="Courier New" pitchFamily="49" charset="0"/>
              <a:buChar char="o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68313" lvl="0" indent="-2730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92150" lvl="0" indent="-273050">
              <a:buFont typeface="Wingdings" pitchFamily="2" charset="2"/>
              <a:buChar char="§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“Ft”, “Stw”, “Dgw”, “Dnw” và”Rw”;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92150" lvl="0" indent="-27305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huỗi có cấu trúc &lt;nhãn từ vựng 1&gt; + &lt;nhãn từ vựng 2&gt; + &lt;nhãn từ vựng 3&gt; + …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(*)</a:t>
            </a:r>
          </a:p>
          <a:p>
            <a:pPr marL="692150" lvl="0" indent="-273050">
              <a:buFont typeface="Wingdings" pitchFamily="2" charset="2"/>
              <a:buChar char="§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(*)</a:t>
            </a:r>
          </a:p>
          <a:p>
            <a:pPr marL="692150" lvl="0" indent="-273050">
              <a:buFont typeface="Wingdings" pitchFamily="2" charset="2"/>
              <a:buChar char="§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8313" indent="-273050">
              <a:buFont typeface="Courier New" pitchFamily="49" charset="0"/>
              <a:buChar char="o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“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cầm</a:t>
            </a:r>
            <a:r>
              <a:rPr lang="en-US" sz="2400" dirty="0" smtClean="0"/>
              <a:t> </a:t>
            </a:r>
            <a:r>
              <a:rPr lang="en-US" sz="2400" dirty="0" err="1" smtClean="0"/>
              <a:t>thử</a:t>
            </a:r>
            <a:r>
              <a:rPr lang="en-US" sz="2400" dirty="0" smtClean="0"/>
              <a:t> </a:t>
            </a:r>
            <a:r>
              <a:rPr lang="en-US" sz="2400" dirty="0" err="1" smtClean="0"/>
              <a:t>chiếc</a:t>
            </a:r>
            <a:r>
              <a:rPr lang="en-US" sz="2400" dirty="0" smtClean="0"/>
              <a:t> </a:t>
            </a:r>
            <a:r>
              <a:rPr lang="en-US" sz="2400" dirty="0" err="1" smtClean="0"/>
              <a:t>Bphone</a:t>
            </a:r>
            <a:r>
              <a:rPr lang="en-US" sz="2400" dirty="0" smtClean="0"/>
              <a:t>, </a:t>
            </a:r>
            <a:r>
              <a:rPr lang="en-US" sz="2400" dirty="0" err="1" smtClean="0"/>
              <a:t>nhìn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 smtClean="0"/>
              <a:t> </a:t>
            </a:r>
            <a:r>
              <a:rPr lang="en-US" sz="2400" dirty="0" err="1" smtClean="0"/>
              <a:t>khá</a:t>
            </a:r>
            <a:r>
              <a:rPr lang="en-US" sz="2400" dirty="0" smtClean="0"/>
              <a:t> </a:t>
            </a:r>
            <a:r>
              <a:rPr lang="en-US" sz="2400" dirty="0" err="1" smtClean="0"/>
              <a:t>bóng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sang </a:t>
            </a:r>
            <a:r>
              <a:rPr lang="en-US" sz="2400" dirty="0" err="1" smtClean="0"/>
              <a:t>trọng</a:t>
            </a:r>
            <a:r>
              <a:rPr lang="en-US" sz="2400" dirty="0" smtClean="0"/>
              <a:t>”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rút</a:t>
            </a:r>
            <a:r>
              <a:rPr lang="en-US" sz="2400" dirty="0" smtClean="0"/>
              <a:t> </a:t>
            </a:r>
            <a:r>
              <a:rPr lang="en-US" sz="2400" dirty="0" err="1" smtClean="0"/>
              <a:t>trích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vi-VN" sz="2400" dirty="0" smtClean="0"/>
              <a:t>:</a:t>
            </a:r>
            <a:endParaRPr lang="en-US" sz="2400" dirty="0" smtClean="0"/>
          </a:p>
          <a:p>
            <a:pPr marL="468313" lvl="0" indent="-273050">
              <a:buNone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Capture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581400"/>
            <a:ext cx="5791200" cy="262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8313" indent="-273050">
              <a:buFont typeface="Courier New" pitchFamily="49" charset="0"/>
              <a:buChar char="o"/>
            </a:pPr>
            <a:r>
              <a:rPr lang="en-US" sz="2400" b="1" dirty="0" err="1" smtClean="0"/>
              <a:t>Tạo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đồ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câu</a:t>
            </a:r>
            <a:endParaRPr lang="en-US" sz="2400" b="1" dirty="0" smtClean="0"/>
          </a:p>
          <a:p>
            <a:pPr marL="752475" indent="-273050">
              <a:lnSpc>
                <a:spcPct val="150000"/>
              </a:lnSpc>
              <a:buNone/>
            </a:pP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vế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rỗng</a:t>
            </a:r>
            <a:r>
              <a:rPr lang="en-US" sz="2400" dirty="0" smtClean="0"/>
              <a:t>.</a:t>
            </a:r>
          </a:p>
          <a:p>
            <a:pPr marL="688975" lvl="0" indent="-2698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 smtClean="0"/>
              <a:t>Bước</a:t>
            </a:r>
            <a:r>
              <a:rPr lang="en-US" sz="2400" b="1" dirty="0" smtClean="0"/>
              <a:t> 1</a:t>
            </a:r>
            <a:r>
              <a:rPr lang="en-US" sz="2400" dirty="0" smtClean="0"/>
              <a:t>: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đỉnh</a:t>
            </a:r>
            <a:r>
              <a:rPr lang="en-US" sz="2400" dirty="0" smtClean="0"/>
              <a:t> Product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xét</a:t>
            </a:r>
            <a:r>
              <a:rPr lang="en-US" sz="2400" dirty="0" smtClean="0"/>
              <a:t>;</a:t>
            </a:r>
          </a:p>
          <a:p>
            <a:pPr marL="688975" lvl="0" indent="-26987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 smtClean="0"/>
              <a:t>Bước</a:t>
            </a:r>
            <a:r>
              <a:rPr lang="en-US" sz="2400" b="1" dirty="0" smtClean="0"/>
              <a:t> 2</a:t>
            </a:r>
            <a:r>
              <a:rPr lang="en-US" sz="2400" dirty="0" smtClean="0"/>
              <a:t>: </a:t>
            </a:r>
            <a:r>
              <a:rPr lang="en-US" sz="2400" dirty="0" err="1" smtClean="0"/>
              <a:t>Duyệt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f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feature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vế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f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vế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f ;</a:t>
            </a:r>
          </a:p>
          <a:p>
            <a:pPr marL="468313" indent="-273050">
              <a:buFont typeface="Courier New" pitchFamily="49" charset="0"/>
              <a:buChar char="o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Pha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hợp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quả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8313" indent="-273050">
              <a:buFont typeface="Courier New" pitchFamily="49" charset="0"/>
              <a:buChar char="o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8313" indent="-2730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52475" indent="-2730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1: 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SentiWord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52475" indent="-273050">
              <a:buFont typeface="Wingdings" pitchFamily="2" charset="2"/>
              <a:buChar char="§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752475" indent="-273050">
              <a:buFont typeface="Wingdings" pitchFamily="2" charset="2"/>
              <a:buChar char="§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2: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SentiWord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DeniedWord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52475" indent="-273050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52475" indent="-273050">
              <a:buFont typeface="Wingdings" pitchFamily="2" charset="2"/>
              <a:buChar char="§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3: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SentiWord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DegreeWord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None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657600"/>
            <a:ext cx="1219200" cy="43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572000"/>
            <a:ext cx="1676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5486400"/>
            <a:ext cx="1676400" cy="50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Pha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hợp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quả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8313" indent="-273050">
              <a:buFont typeface="Courier New" pitchFamily="49" charset="0"/>
              <a:buChar char="o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752475" indent="-2730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4: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DegreeWord bổ nghĩa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DeniedWord kết hợp với SentiWord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752475" indent="-273050">
              <a:buFont typeface="Wingdings" pitchFamily="2" charset="2"/>
              <a:buChar char="§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752475" indent="-273050">
              <a:buFont typeface="Wingdings" pitchFamily="2" charset="2"/>
              <a:buChar char="§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5: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nied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Word bổ nghĩa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gree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Word kết hợp với SentiWord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None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Capture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572000"/>
            <a:ext cx="3870960" cy="190500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895600"/>
            <a:ext cx="1909762" cy="43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4038600"/>
            <a:ext cx="218382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Pha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hợp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quả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8313" indent="-273050">
              <a:buFont typeface="Courier New" pitchFamily="49" charset="0"/>
              <a:buChar char="o"/>
            </a:pPr>
            <a:r>
              <a:rPr lang="en-US" sz="2400" b="1" dirty="0" err="1" smtClean="0"/>
              <a:t>Bước</a:t>
            </a:r>
            <a:r>
              <a:rPr lang="en-US" sz="2400" b="1" dirty="0" smtClean="0"/>
              <a:t> 1</a:t>
            </a:r>
            <a:r>
              <a:rPr lang="en-US" sz="2400" dirty="0" smtClean="0"/>
              <a:t>:</a:t>
            </a:r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None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apture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4909458" cy="2514600"/>
          </a:xfrm>
          <a:prstGeom prst="rect">
            <a:avLst/>
          </a:prstGeom>
        </p:spPr>
      </p:pic>
      <p:pic>
        <p:nvPicPr>
          <p:cNvPr id="7" name="Picture 6" descr="Capture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667000"/>
            <a:ext cx="3505200" cy="2572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Pha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hợp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quả</a:t>
            </a:r>
            <a:endParaRPr lang="en-US" sz="2400" dirty="0" smtClean="0"/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400" b="1" dirty="0" err="1" smtClean="0"/>
              <a:t>Bước</a:t>
            </a:r>
            <a:r>
              <a:rPr lang="en-US" sz="2400" b="1" dirty="0" smtClean="0"/>
              <a:t> 2</a:t>
            </a:r>
            <a:r>
              <a:rPr lang="en-US" sz="2400" dirty="0" smtClean="0"/>
              <a:t>: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luận</a:t>
            </a:r>
            <a:r>
              <a:rPr lang="en-US" sz="2400" dirty="0" smtClean="0"/>
              <a:t>:</a:t>
            </a:r>
          </a:p>
          <a:p>
            <a:pPr marL="468313" lvl="0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apture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200400"/>
            <a:ext cx="4638784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Pha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hợp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quả</a:t>
            </a:r>
            <a:endParaRPr lang="en-US" sz="2400" dirty="0" smtClean="0"/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400" b="1" dirty="0" err="1" smtClean="0"/>
              <a:t>Bước</a:t>
            </a:r>
            <a:r>
              <a:rPr lang="en-US" sz="2400" b="1" dirty="0" smtClean="0"/>
              <a:t> 3</a:t>
            </a:r>
            <a:r>
              <a:rPr lang="en-US" sz="2400" dirty="0" smtClean="0"/>
              <a:t>: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,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luận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.</a:t>
            </a:r>
          </a:p>
          <a:p>
            <a:pPr marL="468313" lvl="0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apture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1800"/>
            <a:ext cx="77724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ĐẶT VẤN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ustomer-clipart-customers-m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960606"/>
            <a:ext cx="2362200" cy="2211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1447800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Nhu cầu của việc khai phá quan điểm trong đời sống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239713">
              <a:buFont typeface="Courier New" pitchFamily="49" charset="0"/>
              <a:buChar char="o"/>
            </a:pPr>
            <a:r>
              <a:rPr lang="vi-VN" sz="2400" dirty="0" smtClean="0"/>
              <a:t>Các quan điểm có ảnh hưởng rất lớn đến quyết định của chúng ta trong cuộc sống</a:t>
            </a:r>
            <a:r>
              <a:rPr lang="en-US" sz="2400" dirty="0" smtClean="0"/>
              <a:t>. </a:t>
            </a:r>
          </a:p>
          <a:p>
            <a:pPr marL="465138" indent="-239713">
              <a:buFont typeface="Courier New" pitchFamily="49" charset="0"/>
              <a:buChar char="o"/>
            </a:pPr>
            <a:r>
              <a:rPr lang="vi-VN" sz="2400" dirty="0" smtClean="0"/>
              <a:t>Nhu cầu thông tin về quan điểm của một cá nhân</a:t>
            </a:r>
            <a:r>
              <a:rPr lang="en-US" sz="2400" dirty="0" smtClean="0"/>
              <a:t>/</a:t>
            </a:r>
            <a:r>
              <a:rPr lang="vi-VN" sz="2400" dirty="0" smtClean="0"/>
              <a:t>tập thể vô cùng cao và xuất hiện trong rất nhiều khía cạnh khác nhau </a:t>
            </a:r>
            <a:r>
              <a:rPr lang="en-US" sz="2400" dirty="0" smtClean="0"/>
              <a:t>ở</a:t>
            </a:r>
            <a:r>
              <a:rPr lang="vi-VN" sz="2400" dirty="0" smtClean="0"/>
              <a:t> thực tế</a:t>
            </a:r>
            <a:endParaRPr lang="en-US" sz="2400" b="1" dirty="0" smtClean="0"/>
          </a:p>
        </p:txBody>
      </p:sp>
      <p:pic>
        <p:nvPicPr>
          <p:cNvPr id="7" name="Picture 6" descr="productmarket-fit-1024x5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810000"/>
            <a:ext cx="4431155" cy="2397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Pha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hợp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quả</a:t>
            </a:r>
            <a:endParaRPr lang="en-US" sz="2400" dirty="0" smtClean="0"/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400" b="1" dirty="0" err="1" smtClean="0"/>
              <a:t>Bước</a:t>
            </a:r>
            <a:r>
              <a:rPr lang="en-US" sz="2400" b="1" dirty="0" smtClean="0"/>
              <a:t> 3</a:t>
            </a:r>
            <a:r>
              <a:rPr lang="en-US" sz="2400" dirty="0" smtClean="0"/>
              <a:t>:</a:t>
            </a:r>
          </a:p>
          <a:p>
            <a:pPr marL="468313" lvl="0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apture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8400"/>
            <a:ext cx="6248400" cy="3053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4864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ở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luận</a:t>
            </a:r>
            <a:r>
              <a:rPr lang="en-US" sz="2400" dirty="0" smtClean="0"/>
              <a:t> </a:t>
            </a:r>
            <a:r>
              <a:rPr lang="en-US" sz="2400" dirty="0" err="1" smtClean="0"/>
              <a:t>giống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luận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ĐỀ XUẤT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Pha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hợp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quả</a:t>
            </a:r>
            <a:endParaRPr lang="en-US" sz="2400" dirty="0" smtClean="0"/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400" b="1" dirty="0" err="1" smtClean="0"/>
              <a:t>Bước</a:t>
            </a:r>
            <a:r>
              <a:rPr lang="en-US" sz="2400" b="1" dirty="0" smtClean="0"/>
              <a:t> 3</a:t>
            </a:r>
            <a:r>
              <a:rPr lang="en-US" sz="2400" dirty="0" smtClean="0"/>
              <a:t>: </a:t>
            </a:r>
          </a:p>
          <a:p>
            <a:pPr marL="692150" lvl="0" indent="-273050">
              <a:buFont typeface="Wingdings" pitchFamily="2" charset="2"/>
              <a:buChar char="§"/>
            </a:pP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trăm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:</a:t>
            </a:r>
          </a:p>
          <a:p>
            <a:pPr marL="692150" lvl="0" indent="-273050">
              <a:buFont typeface="Wingdings" pitchFamily="2" charset="2"/>
              <a:buChar char="§"/>
            </a:pPr>
            <a:endParaRPr lang="en-US" sz="2400" dirty="0" smtClean="0"/>
          </a:p>
          <a:p>
            <a:pPr marL="692150" lvl="0" indent="-273050">
              <a:buFont typeface="Wingdings" pitchFamily="2" charset="2"/>
              <a:buChar char="§"/>
            </a:pPr>
            <a:endParaRPr lang="en-US" sz="2400" dirty="0" smtClean="0"/>
          </a:p>
          <a:p>
            <a:pPr marL="692150" lvl="0" indent="-273050">
              <a:buFont typeface="Wingdings" pitchFamily="2" charset="2"/>
              <a:buChar char="§"/>
            </a:pPr>
            <a:endParaRPr lang="en-US" sz="2400" dirty="0" smtClean="0"/>
          </a:p>
          <a:p>
            <a:pPr marL="692150" lvl="0" indent="-273050">
              <a:buFont typeface="Wingdings" pitchFamily="2" charset="2"/>
              <a:buChar char="§"/>
            </a:pP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: </a:t>
            </a:r>
          </a:p>
          <a:p>
            <a:pPr marL="917575" lvl="0" indent="-273050">
              <a:buFont typeface="Wingdings" pitchFamily="2" charset="2"/>
              <a:buChar char="q"/>
            </a:pPr>
            <a:r>
              <a:rPr lang="en-US" sz="2400" dirty="0" err="1" smtClean="0"/>
              <a:t>Mỗi</a:t>
            </a:r>
            <a:r>
              <a:rPr lang="en-US" sz="2400" dirty="0" smtClean="0"/>
              <a:t> 20% = 1 </a:t>
            </a:r>
            <a:r>
              <a:rPr lang="en-US" sz="2400" dirty="0" err="1" smtClean="0"/>
              <a:t>sao</a:t>
            </a:r>
            <a:endParaRPr lang="en-US" sz="2400" dirty="0" smtClean="0"/>
          </a:p>
          <a:p>
            <a:pPr marL="917575" lvl="0" indent="-273050">
              <a:buFont typeface="Wingdings" pitchFamily="2" charset="2"/>
              <a:buChar char="q"/>
            </a:pPr>
            <a:r>
              <a:rPr lang="en-US" sz="2400" dirty="0" err="1" smtClean="0"/>
              <a:t>Tối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5 </a:t>
            </a:r>
            <a:r>
              <a:rPr lang="en-US" sz="2400" dirty="0" err="1" smtClean="0"/>
              <a:t>sao</a:t>
            </a:r>
            <a:endParaRPr lang="en-US" sz="2400" dirty="0" smtClean="0"/>
          </a:p>
          <a:p>
            <a:pPr marL="468313" lvl="0" indent="-273050">
              <a:buNone/>
            </a:pPr>
            <a:endParaRPr lang="en-US" sz="2400" dirty="0" smtClean="0"/>
          </a:p>
          <a:p>
            <a:pPr marL="468313" lvl="0" indent="-273050">
              <a:buFont typeface="Courier New" pitchFamily="49" charset="0"/>
              <a:buChar char="o"/>
            </a:pPr>
            <a:endParaRPr lang="en-US" sz="2400" dirty="0" smtClean="0"/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Font typeface="Courier New" pitchFamily="49" charset="0"/>
              <a:buChar char="o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Capture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00400"/>
            <a:ext cx="738052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CÀI ĐẶT VÀ THỬ 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25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362200"/>
          <a:ext cx="7696200" cy="389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362200"/>
                <a:gridCol w="4495800"/>
              </a:tblGrid>
              <a:tr h="540774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Nhiệm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cụ</a:t>
                      </a:r>
                      <a:endParaRPr lang="en-US" dirty="0"/>
                    </a:p>
                  </a:txBody>
                  <a:tcPr/>
                </a:tc>
              </a:tr>
              <a:tr h="54077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Ngôn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ngữ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lập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trình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Java</a:t>
                      </a:r>
                      <a:endParaRPr lang="en-US" b="1" dirty="0"/>
                    </a:p>
                  </a:txBody>
                  <a:tcPr/>
                </a:tc>
              </a:tr>
              <a:tr h="54077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vi-V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ập trình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vi-V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Eclipse IDE</a:t>
                      </a:r>
                      <a:endParaRPr lang="en-US" b="1" dirty="0"/>
                    </a:p>
                  </a:txBody>
                  <a:tcPr/>
                </a:tc>
              </a:tr>
              <a:tr h="75708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vi-V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uản lý và duy trì cơ sở dữ liệu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vi-V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SQLite Expert Personal (version 3.5.78.2498)</a:t>
                      </a:r>
                      <a:endParaRPr lang="en-US" b="1" dirty="0"/>
                    </a:p>
                  </a:txBody>
                  <a:tcPr/>
                </a:tc>
              </a:tr>
              <a:tr h="75708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vi-V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hân đoạn từ trong Tiếng Việt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vi-VN" sz="1800" b="1" u="non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vnTokenizer</a:t>
                      </a:r>
                      <a:r>
                        <a:rPr kumimoji="0" lang="vi-VN" sz="1800" b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của tác giả Lê Hồng Phương</a:t>
                      </a:r>
                      <a:endParaRPr lang="en-US" b="1" u="none" dirty="0"/>
                    </a:p>
                  </a:txBody>
                  <a:tcPr/>
                </a:tc>
              </a:tr>
              <a:tr h="75708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vi-V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án nhãn từ loại Tiếng Việt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vi-VN" sz="1800" b="1" u="non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vnT</a:t>
                      </a:r>
                      <a:r>
                        <a:rPr kumimoji="0" lang="en-US" sz="1800" b="1" u="none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agg</a:t>
                      </a:r>
                      <a:r>
                        <a:rPr kumimoji="0" lang="vi-VN" sz="1800" b="1" u="non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er</a:t>
                      </a:r>
                      <a:r>
                        <a:rPr kumimoji="0" lang="vi-VN" sz="1800" b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vi-V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của tác giả Lê Hồng Phương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CÀI ĐẶT VÀ THỬ 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endParaRPr lang="en-US" sz="25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Font typeface="Courier New" pitchFamily="49" charset="0"/>
              <a:buChar char="o"/>
            </a:pPr>
            <a:r>
              <a:rPr lang="vi-VN" sz="2400" b="1" dirty="0" smtClean="0"/>
              <a:t>Kết quả khảo sát pha phân tích và rút trích quan điểm:</a:t>
            </a:r>
            <a:endParaRPr lang="en-US" sz="2400" dirty="0" smtClean="0"/>
          </a:p>
          <a:p>
            <a:endParaRPr lang="en-US" sz="25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514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20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2000" b="1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latin typeface="Times New Roman"/>
                          <a:ea typeface="Times New Roman"/>
                          <a:cs typeface="Times New Roman"/>
                        </a:rPr>
                        <a:t>Tên sản phẩm</a:t>
                      </a:r>
                      <a:endParaRPr lang="en-US" sz="2000" b="1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latin typeface="Times New Roman"/>
                          <a:ea typeface="Times New Roman"/>
                          <a:cs typeface="Times New Roman"/>
                        </a:rPr>
                        <a:t>Tổng số bình luận</a:t>
                      </a:r>
                      <a:endParaRPr lang="en-US" sz="2000" b="1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latin typeface="Times New Roman"/>
                          <a:ea typeface="Times New Roman"/>
                          <a:cs typeface="Times New Roman"/>
                        </a:rPr>
                        <a:t>Số bình luận đúng</a:t>
                      </a:r>
                      <a:endParaRPr lang="en-US" sz="2000" b="1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latin typeface="Times New Roman"/>
                          <a:ea typeface="Times New Roman"/>
                          <a:cs typeface="Times New Roman"/>
                        </a:rPr>
                        <a:t>Tỉ lệ đúng (%)</a:t>
                      </a:r>
                      <a:endParaRPr lang="en-US" sz="2000" b="1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b="1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2000" b="1" dirty="0">
                          <a:latin typeface="Times New Roman"/>
                          <a:ea typeface="Times New Roman"/>
                          <a:cs typeface="Times New Roman"/>
                        </a:rPr>
                        <a:t>Bphone</a:t>
                      </a:r>
                      <a:endParaRPr lang="en-US" sz="2000" b="1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endParaRPr lang="en-US" sz="2000" b="1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en-US" sz="2000" b="1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83.33</a:t>
                      </a:r>
                      <a:endParaRPr lang="en-US" sz="2000" b="1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28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b="1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2000" b="1">
                          <a:latin typeface="Times New Roman"/>
                          <a:ea typeface="Times New Roman"/>
                          <a:cs typeface="Times New Roman"/>
                        </a:rPr>
                        <a:t>SamSung Galaxy S7 Edge</a:t>
                      </a:r>
                      <a:endParaRPr lang="en-US" sz="2000" b="1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2000" b="1" dirty="0"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endParaRPr lang="en-US" sz="2000" b="1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88</a:t>
                      </a:r>
                      <a:r>
                        <a:rPr lang="vi-VN" sz="2000" b="1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  <a:endParaRPr lang="en-US" sz="2000" b="1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CÀI ĐẶT VÀ THỬ 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endParaRPr lang="en-US" sz="25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68313" indent="-273050">
              <a:buFont typeface="Courier New" pitchFamily="49" charset="0"/>
              <a:buChar char="o"/>
            </a:pPr>
            <a:r>
              <a:rPr lang="vi-VN" sz="2000" b="1" dirty="0" smtClean="0"/>
              <a:t>Kết quả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apture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7391400" cy="3820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Kết quả đạt được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tiến hành phân tích thủ công những từ ngữ, cú pháp trong từng bình luận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và rút trích  các dạng câu cơ bản cũng như một số trường hợp ngoại lệ.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Ontology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mô hình tổng thể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rút trích quan điểm và xác định chiều hướng quan điểm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68313" lvl="0" indent="-273050">
              <a:buFont typeface="Courier New" pitchFamily="49" charset="0"/>
              <a:buChar char="o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lnSpcReduction="10000"/>
          </a:bodyPr>
          <a:lstStyle/>
          <a:p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Hướng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phát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triển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Cố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gắng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áp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những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phương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pháp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nhau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việc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tìm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cụm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Cố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gắng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nâng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cao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tỷ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lệ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chính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trọng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cụm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bằng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một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phương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pháp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máy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học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Tiếp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tục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mở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rộng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phạm</a:t>
            </a:r>
            <a:r>
              <a:rPr lang="en-US" sz="2400" dirty="0" smtClean="0">
                <a:solidFill>
                  <a:schemeClr val="tx1"/>
                </a:solidFill>
              </a:rPr>
              <a:t> vi </a:t>
            </a:r>
            <a:r>
              <a:rPr lang="en-US" sz="2400" dirty="0" err="1" smtClean="0">
                <a:solidFill>
                  <a:schemeClr val="tx1"/>
                </a:solidFill>
              </a:rPr>
              <a:t>trên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nhiều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lĩnh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vực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nhau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còn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thiếu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việc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khai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phá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dữ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tiếng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Việt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thay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vì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gói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gọn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miền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lĩnh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vực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sản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phẩm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điện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thoại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</a:rPr>
              <a:t> minh. </a:t>
            </a:r>
          </a:p>
          <a:p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sz="2400" dirty="0" smtClean="0"/>
              <a:t>Xuan-Son Vu, Hyun-Je Song and Seong-Bae Park, </a:t>
            </a:r>
            <a:r>
              <a:rPr lang="vi-VN" sz="2400" i="1" dirty="0" smtClean="0"/>
              <a:t>Building a VietNamese SentiWordNet Using VietNamese Electronic Dictionary and String Kernel</a:t>
            </a:r>
            <a:r>
              <a:rPr lang="vi-VN" sz="2400" dirty="0" smtClean="0"/>
              <a:t>, 2014.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vi-VN" sz="2400" dirty="0" smtClean="0"/>
              <a:t>Bing Liu,</a:t>
            </a:r>
            <a:r>
              <a:rPr lang="vi-VN" sz="2400" i="1" dirty="0" smtClean="0"/>
              <a:t>Sentiment Analysis and Opinion Mining</a:t>
            </a:r>
            <a:r>
              <a:rPr lang="vi-VN" sz="2400" dirty="0" smtClean="0"/>
              <a:t>, Morgan &amp; Claypool Publishers, May 2012.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vi-VN" sz="2400" dirty="0" smtClean="0"/>
              <a:t>B.Pang, dL.Lee,</a:t>
            </a:r>
            <a:r>
              <a:rPr lang="vi-VN" sz="2400" i="1" dirty="0" smtClean="0"/>
              <a:t>Thumbs up?Sentiment classification using machine learning techniques</a:t>
            </a:r>
            <a:r>
              <a:rPr lang="vi-VN" sz="2400" dirty="0" smtClean="0"/>
              <a:t>, 2002, pp.1-8.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vi-VN" sz="2400" dirty="0" smtClean="0"/>
              <a:t>Bo Pang and Lillian Lee, </a:t>
            </a:r>
            <a:r>
              <a:rPr lang="vi-VN" sz="2400" i="1" dirty="0" smtClean="0"/>
              <a:t>Opinion Mining and Sentiment Analysis</a:t>
            </a:r>
            <a:r>
              <a:rPr lang="vi-VN" sz="2400" dirty="0" smtClean="0"/>
              <a:t>, Foundations and Trends R in Information Retrieval, 2, 1–2 ,2008,pp. 1–135.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vi-VN" sz="2400" u="sng" dirty="0" smtClean="0">
                <a:hlinkClick r:id="rId2"/>
              </a:rPr>
              <a:t>Alec Go</a:t>
            </a:r>
            <a:r>
              <a:rPr lang="vi-VN" sz="2400" dirty="0" smtClean="0"/>
              <a:t>, </a:t>
            </a:r>
            <a:r>
              <a:rPr lang="vi-VN" sz="2400" u="sng" dirty="0" smtClean="0">
                <a:hlinkClick r:id="rId3" tooltip="Richa Bhayani"/>
              </a:rPr>
              <a:t>Richa Bhayani</a:t>
            </a:r>
            <a:r>
              <a:rPr lang="vi-VN" sz="2400" dirty="0" smtClean="0"/>
              <a:t>, and Lei Huang,</a:t>
            </a:r>
            <a:r>
              <a:rPr lang="vi-VN" sz="2400" u="sng" dirty="0" smtClean="0">
                <a:hlinkClick r:id="rId4"/>
              </a:rPr>
              <a:t>http://sentiment140.com</a:t>
            </a:r>
            <a:r>
              <a:rPr lang="vi-VN" sz="2400" u="sng" dirty="0" smtClean="0"/>
              <a:t>.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vi-VN" sz="2400" dirty="0" smtClean="0"/>
              <a:t>Healey và</a:t>
            </a:r>
            <a:r>
              <a:rPr lang="en-US" sz="2400" dirty="0" smtClean="0"/>
              <a:t> </a:t>
            </a:r>
            <a:r>
              <a:rPr lang="vi-VN" sz="2400" dirty="0" smtClean="0"/>
              <a:t>Ramaswamy,</a:t>
            </a:r>
            <a:endParaRPr lang="en-US" sz="2400" dirty="0" smtClean="0"/>
          </a:p>
          <a:p>
            <a:pPr marL="652463" indent="-457200">
              <a:buNone/>
            </a:pPr>
            <a:r>
              <a:rPr lang="vi-VN" sz="2400" u="sng" dirty="0" smtClean="0">
                <a:hlinkClick r:id="rId5"/>
              </a:rPr>
              <a:t>https://www.csc.ncsu.edu/faculty/healey/tweet_viz/tweet_app/</a:t>
            </a:r>
            <a:r>
              <a:rPr lang="vi-VN" sz="2400" dirty="0" smtClean="0"/>
              <a:t> .</a:t>
            </a:r>
            <a:endParaRPr lang="en-US" sz="24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359749212265071701171552202_Dollarphotoclub_77959340-1024x57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8306989" cy="46807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ĐẶT VẤN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 lnSpcReduction="20000"/>
          </a:bodyPr>
          <a:lstStyle/>
          <a:p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  <a:ea typeface="Calibri"/>
              </a:rPr>
              <a:t>Những nghiên cứu, sản phẩm của khai phá quan điểm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pPr algn="ctr"/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T</a:t>
            </a:r>
            <a:r>
              <a:rPr lang="vi-VN" sz="2400" dirty="0" smtClean="0"/>
              <a:t>rang web </a:t>
            </a:r>
            <a:r>
              <a:rPr lang="vi-VN" sz="2400" i="1" dirty="0" smtClean="0"/>
              <a:t>Sentiment140</a:t>
            </a:r>
            <a:r>
              <a:rPr lang="en-US" sz="2400" i="1" dirty="0" smtClean="0"/>
              <a:t>  </a:t>
            </a:r>
            <a:r>
              <a:rPr lang="en-US" sz="2400" i="1" dirty="0" err="1" smtClean="0"/>
              <a:t>của</a:t>
            </a:r>
            <a:r>
              <a:rPr lang="en-US" sz="2400" i="1" dirty="0" smtClean="0"/>
              <a:t> </a:t>
            </a:r>
            <a:r>
              <a:rPr lang="vi-VN" sz="2400" dirty="0" smtClean="0"/>
              <a:t>Alec Go, Richa BhayAni và Lei Huang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2209800"/>
            <a:ext cx="73152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ĐẶT VẤN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 fontScale="85000" lnSpcReduction="20000"/>
          </a:bodyPr>
          <a:lstStyle/>
          <a:p>
            <a:r>
              <a:rPr lang="vi-VN" sz="3100" b="1" dirty="0" smtClean="0">
                <a:solidFill>
                  <a:schemeClr val="accent1">
                    <a:lumMod val="75000"/>
                  </a:schemeClr>
                </a:solidFill>
                <a:ea typeface="Calibri"/>
              </a:rPr>
              <a:t>Những nghiên cứu, sản phẩm của khai phá quan điểm</a:t>
            </a:r>
            <a:endParaRPr lang="en-US" sz="31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  <a:ea typeface="Calibri"/>
            </a:endParaRPr>
          </a:p>
          <a:p>
            <a:pPr algn="ctr"/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vi-VN" sz="2400" dirty="0" smtClean="0"/>
              <a:t>Tweet Sentiment Visualization của Healey và Ramaswamy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tweet_vi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365459" cy="3890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VÀ GIỚI HẠN CỦA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vi-VN" b="1" dirty="0" smtClean="0">
                <a:solidFill>
                  <a:schemeClr val="accent1">
                    <a:lumMod val="75000"/>
                  </a:schemeClr>
                </a:solidFill>
              </a:rPr>
              <a:t>hân loại đánh giá, bình luận của người dùng bằng ngôn ngữ tiếng Việt trên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vi-V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011013 thi truong dien may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38400"/>
            <a:ext cx="4448175" cy="3177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791200"/>
            <a:ext cx="396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</a:t>
            </a:r>
            <a:r>
              <a:rPr lang="vi-VN" sz="2400" dirty="0" smtClean="0"/>
              <a:t>ĩnh vực</a:t>
            </a:r>
            <a:r>
              <a:rPr lang="en-US" sz="2400" dirty="0" smtClean="0"/>
              <a:t>:</a:t>
            </a:r>
            <a:r>
              <a:rPr lang="vi-VN" sz="2400" dirty="0" smtClean="0"/>
              <a:t> </a:t>
            </a:r>
            <a:r>
              <a:rPr lang="vi-VN" sz="2400" b="1" dirty="0" smtClean="0"/>
              <a:t>Sản Phẩm Điện Tử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6" name="Picture 5" descr="unnam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200400"/>
            <a:ext cx="1504950" cy="1504950"/>
          </a:xfrm>
          <a:prstGeom prst="rect">
            <a:avLst/>
          </a:prstGeom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209800"/>
            <a:ext cx="1828800" cy="348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705600" y="5814536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VÀ GIỚI HẠN CỦA ĐỀ TÀI</a:t>
            </a:r>
            <a:endParaRPr lang="en-US" dirty="0"/>
          </a:p>
        </p:txBody>
      </p:sp>
      <p:pic>
        <p:nvPicPr>
          <p:cNvPr id="15" name="Picture 14" descr="positive-negativ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438400"/>
            <a:ext cx="4001071" cy="26700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ưa ra được mô hình tổng thể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rút trích quan điểm và xác định chiều hướng quan điểm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vi-VN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ây dựng mô hình cơ sở tri thức dành riêng cho lĩnh vực quan tâm để áp dụng vào quá trình phân tích và xử lý câu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367</TotalTime>
  <Words>2750</Words>
  <Application>Microsoft Office PowerPoint</Application>
  <PresentationFormat>On-screen Show (4:3)</PresentationFormat>
  <Paragraphs>573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Civic</vt:lpstr>
      <vt:lpstr>ĐẠI HỌC QUỐC GIA THÀNH PHỐ HỒ CHÍ MINH TRƯỜNG ĐẠI HỌC CÔNG NGHỆ THÔNG TIN KHOA KHOA HỌC MÁY TÍNH   </vt:lpstr>
      <vt:lpstr>NỘI DUNG</vt:lpstr>
      <vt:lpstr>ĐẶT VẤN ĐỀ</vt:lpstr>
      <vt:lpstr>ĐẶT VẤN ĐỀ</vt:lpstr>
      <vt:lpstr>ĐẶT VẤN ĐỀ</vt:lpstr>
      <vt:lpstr>ĐẶT VẤN ĐỀ</vt:lpstr>
      <vt:lpstr>ĐẶT VẤN ĐỀ</vt:lpstr>
      <vt:lpstr>MỤC TIÊU VÀ GIỚI HẠN CỦA ĐỀ TÀI</vt:lpstr>
      <vt:lpstr>MỤC TIÊU VÀ GIỚI HẠN CỦA ĐỀ TÀI</vt:lpstr>
      <vt:lpstr>MỤC TIÊU VÀ GIỚI HẠN CỦA ĐỀ TÀI</vt:lpstr>
      <vt:lpstr>MÔ HÌNH ONTOLOGY LĨNH VỰC SẢN PHẨM ĐIỆN TỬ</vt:lpstr>
      <vt:lpstr>MÔ HÌNH ONTOLOGY LĨNH VỰC SẢN PHẨM ĐIỆN TỬ</vt:lpstr>
      <vt:lpstr>MÔ HÌNH ONTOLOGY LĨNH VỰC SẢN PHẨM ĐIỆN TỬ</vt:lpstr>
      <vt:lpstr>MÔ HÌNH ONTOLOGY LĨNH VỰC SẢN PHẨM ĐIỆN TỬ</vt:lpstr>
      <vt:lpstr>MÔ HÌNH ONTOLOGY LĨNH VỰC SẢN PHẨM ĐIỆN TỬ</vt:lpstr>
      <vt:lpstr>MÔ HÌNH ONTOLOGY LĨNH VỰC SẢN PHẨM ĐIỆN TỬ</vt:lpstr>
      <vt:lpstr>MÔ HÌNH ONTOLOGY LĨNH VỰC SẢN PHẨM ĐIỆN TỬ</vt:lpstr>
      <vt:lpstr>MÔ HÌNH ONTOLOGY LĨNH VỰC SẢN PHẨM ĐIỆN TỬ</vt:lpstr>
      <vt:lpstr>MÔ HÌNH ONTOLOGY LĨNH VỰC SẢN PHẨM ĐIỆN TỬ</vt:lpstr>
      <vt:lpstr>MÔ HÌNH ONTOLOGY LĨNH VỰC SẢN PHẨM ĐIỆN TỬ</vt:lpstr>
      <vt:lpstr>MÔ HÌNH ONTOLOGY LĨNH VỰC SẢN PHẨM ĐIỆN TỬ</vt:lpstr>
      <vt:lpstr>MÔ HÌNH ONTOLOGY LĨNH VỰC SẢN PHẨM ĐIỆN TỬ</vt:lpstr>
      <vt:lpstr>MÔ HÌNH ONTOLOGY LĨNH VỰC SẢN PHẨM ĐIỆN TỬ</vt:lpstr>
      <vt:lpstr>MÔ HÌNH ONTOLOGY LĨNH VỰC SẢN PHẨM ĐIỆN TỬ</vt:lpstr>
      <vt:lpstr>MÔ HÌNH ĐỒ THỊ BIỂU DIỄN VẾ CÂU VÀ CÂU TRONG MỘT ĐÁNH GIÁ</vt:lpstr>
      <vt:lpstr>MÔ HÌNH ĐỒ THỊ BIỂU DIỄN VẾ CÂU VÀ CÂU TRONG MỘT ĐÁNH GIÁ</vt:lpstr>
      <vt:lpstr>MÔ HÌNH ĐỒ THỊ BIỂU DIỄN VẾ CÂU VÀ CÂU TRONG MỘT ĐÁNH GIÁ</vt:lpstr>
      <vt:lpstr>MÔ HÌNH ĐỒ THỊ BIỂU DIỄN VẾ CÂU VÀ CÂU TRONG MỘT ĐÁNH GIÁ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CÀI ĐẶT VÀ THỬ NGHIỆM</vt:lpstr>
      <vt:lpstr>CÀI ĐẶT VÀ THỬ NGHIỆM</vt:lpstr>
      <vt:lpstr>CÀI ĐẶT VÀ THỬ NGHIỆM</vt:lpstr>
      <vt:lpstr>KẾT LUẬN</vt:lpstr>
      <vt:lpstr>KẾT LUẬN</vt:lpstr>
      <vt:lpstr>TÀI LIỆU THAM KHẢO</vt:lpstr>
      <vt:lpstr>Slide 58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THÀNH PHỐ HỒ CHÍ MINH TRƯỜNG ĐẠI HỌC CÔNG NGHỆ THÔNG TIN KHOA KHOA HỌC MÁY TÍNH   </dc:title>
  <dc:creator>NguyenHung</dc:creator>
  <cp:lastModifiedBy>NguyenHung</cp:lastModifiedBy>
  <cp:revision>55</cp:revision>
  <dcterms:created xsi:type="dcterms:W3CDTF">2006-08-16T00:00:00Z</dcterms:created>
  <dcterms:modified xsi:type="dcterms:W3CDTF">2016-07-24T06:09:56Z</dcterms:modified>
</cp:coreProperties>
</file>