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0" r:id="rId4"/>
    <p:sldId id="261" r:id="rId5"/>
    <p:sldId id="273" r:id="rId6"/>
    <p:sldId id="258" r:id="rId7"/>
    <p:sldId id="269" r:id="rId8"/>
    <p:sldId id="264" r:id="rId9"/>
    <p:sldId id="262" r:id="rId10"/>
    <p:sldId id="268" r:id="rId11"/>
    <p:sldId id="260" r:id="rId12"/>
    <p:sldId id="271" r:id="rId13"/>
    <p:sldId id="265" r:id="rId14"/>
    <p:sldId id="266" r:id="rId15"/>
    <p:sldId id="267" r:id="rId16"/>
    <p:sldId id="275" r:id="rId17"/>
    <p:sldId id="272" r:id="rId18"/>
    <p:sldId id="274" r:id="rId19"/>
    <p:sldId id="277" r:id="rId20"/>
    <p:sldId id="276" r:id="rId21"/>
    <p:sldId id="278" r:id="rId22"/>
    <p:sldId id="285" r:id="rId23"/>
    <p:sldId id="287" r:id="rId24"/>
    <p:sldId id="288" r:id="rId25"/>
    <p:sldId id="279" r:id="rId26"/>
    <p:sldId id="283" r:id="rId27"/>
    <p:sldId id="284" r:id="rId28"/>
    <p:sldId id="280" r:id="rId29"/>
    <p:sldId id="289" r:id="rId30"/>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1B2F"/>
    <a:srgbClr val="B4B4B4"/>
    <a:srgbClr val="44494D"/>
    <a:srgbClr val="EE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924" autoAdjust="0"/>
    <p:restoredTop sz="94660"/>
  </p:normalViewPr>
  <p:slideViewPr>
    <p:cSldViewPr snapToGrid="0">
      <p:cViewPr>
        <p:scale>
          <a:sx n="100" d="100"/>
          <a:sy n="100" d="100"/>
        </p:scale>
        <p:origin x="6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A14A73-8E17-4263-9ADE-0787C17C9E70}" type="datetimeFigureOut">
              <a:rPr lang="en-US" smtClean="0"/>
              <a:t>4/27/2021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AC19B7-A873-4BEE-96DE-1E225D93DB0A}" type="slidenum">
              <a:rPr lang="en-US" smtClean="0"/>
              <a:t>‹#›</a:t>
            </a:fld>
            <a:endParaRPr lang="en-US"/>
          </a:p>
        </p:txBody>
      </p:sp>
    </p:spTree>
    <p:extLst>
      <p:ext uri="{BB962C8B-B14F-4D97-AF65-F5344CB8AC3E}">
        <p14:creationId xmlns:p14="http://schemas.microsoft.com/office/powerpoint/2010/main" val="802925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A14A73-8E17-4263-9ADE-0787C17C9E70}" type="datetimeFigureOut">
              <a:rPr lang="en-US" smtClean="0"/>
              <a:t>4/27/2021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AC19B7-A873-4BEE-96DE-1E225D93DB0A}" type="slidenum">
              <a:rPr lang="en-US" smtClean="0"/>
              <a:t>‹#›</a:t>
            </a:fld>
            <a:endParaRPr lang="en-US"/>
          </a:p>
        </p:txBody>
      </p:sp>
    </p:spTree>
    <p:extLst>
      <p:ext uri="{BB962C8B-B14F-4D97-AF65-F5344CB8AC3E}">
        <p14:creationId xmlns:p14="http://schemas.microsoft.com/office/powerpoint/2010/main" val="2628501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A14A73-8E17-4263-9ADE-0787C17C9E70}" type="datetimeFigureOut">
              <a:rPr lang="en-US" smtClean="0"/>
              <a:t>4/27/2021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AC19B7-A873-4BEE-96DE-1E225D93DB0A}" type="slidenum">
              <a:rPr lang="en-US" smtClean="0"/>
              <a:t>‹#›</a:t>
            </a:fld>
            <a:endParaRPr lang="en-US"/>
          </a:p>
        </p:txBody>
      </p:sp>
    </p:spTree>
    <p:extLst>
      <p:ext uri="{BB962C8B-B14F-4D97-AF65-F5344CB8AC3E}">
        <p14:creationId xmlns:p14="http://schemas.microsoft.com/office/powerpoint/2010/main" val="3933288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A14A73-8E17-4263-9ADE-0787C17C9E70}" type="datetimeFigureOut">
              <a:rPr lang="en-US" smtClean="0"/>
              <a:t>4/27/2021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AC19B7-A873-4BEE-96DE-1E225D93DB0A}" type="slidenum">
              <a:rPr lang="en-US" smtClean="0"/>
              <a:t>‹#›</a:t>
            </a:fld>
            <a:endParaRPr lang="en-US"/>
          </a:p>
        </p:txBody>
      </p:sp>
    </p:spTree>
    <p:extLst>
      <p:ext uri="{BB962C8B-B14F-4D97-AF65-F5344CB8AC3E}">
        <p14:creationId xmlns:p14="http://schemas.microsoft.com/office/powerpoint/2010/main" val="3196297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A14A73-8E17-4263-9ADE-0787C17C9E70}" type="datetimeFigureOut">
              <a:rPr lang="en-US" smtClean="0"/>
              <a:t>4/27/2021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AC19B7-A873-4BEE-96DE-1E225D93DB0A}" type="slidenum">
              <a:rPr lang="en-US" smtClean="0"/>
              <a:t>‹#›</a:t>
            </a:fld>
            <a:endParaRPr lang="en-US"/>
          </a:p>
        </p:txBody>
      </p:sp>
    </p:spTree>
    <p:extLst>
      <p:ext uri="{BB962C8B-B14F-4D97-AF65-F5344CB8AC3E}">
        <p14:creationId xmlns:p14="http://schemas.microsoft.com/office/powerpoint/2010/main" val="2568891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A14A73-8E17-4263-9ADE-0787C17C9E70}" type="datetimeFigureOut">
              <a:rPr lang="en-US" smtClean="0"/>
              <a:t>4/27/2021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AC19B7-A873-4BEE-96DE-1E225D93DB0A}" type="slidenum">
              <a:rPr lang="en-US" smtClean="0"/>
              <a:t>‹#›</a:t>
            </a:fld>
            <a:endParaRPr lang="en-US"/>
          </a:p>
        </p:txBody>
      </p:sp>
    </p:spTree>
    <p:extLst>
      <p:ext uri="{BB962C8B-B14F-4D97-AF65-F5344CB8AC3E}">
        <p14:creationId xmlns:p14="http://schemas.microsoft.com/office/powerpoint/2010/main" val="915880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A14A73-8E17-4263-9ADE-0787C17C9E70}" type="datetimeFigureOut">
              <a:rPr lang="en-US" smtClean="0"/>
              <a:t>4/27/2021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AC19B7-A873-4BEE-96DE-1E225D93DB0A}" type="slidenum">
              <a:rPr lang="en-US" smtClean="0"/>
              <a:t>‹#›</a:t>
            </a:fld>
            <a:endParaRPr lang="en-US"/>
          </a:p>
        </p:txBody>
      </p:sp>
    </p:spTree>
    <p:extLst>
      <p:ext uri="{BB962C8B-B14F-4D97-AF65-F5344CB8AC3E}">
        <p14:creationId xmlns:p14="http://schemas.microsoft.com/office/powerpoint/2010/main" val="839596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A14A73-8E17-4263-9ADE-0787C17C9E70}" type="datetimeFigureOut">
              <a:rPr lang="en-US" smtClean="0"/>
              <a:t>4/27/2021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AC19B7-A873-4BEE-96DE-1E225D93DB0A}" type="slidenum">
              <a:rPr lang="en-US" smtClean="0"/>
              <a:t>‹#›</a:t>
            </a:fld>
            <a:endParaRPr lang="en-US"/>
          </a:p>
        </p:txBody>
      </p:sp>
    </p:spTree>
    <p:extLst>
      <p:ext uri="{BB962C8B-B14F-4D97-AF65-F5344CB8AC3E}">
        <p14:creationId xmlns:p14="http://schemas.microsoft.com/office/powerpoint/2010/main" val="3533077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A14A73-8E17-4263-9ADE-0787C17C9E70}" type="datetimeFigureOut">
              <a:rPr lang="en-US" smtClean="0"/>
              <a:t>4/27/2021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AC19B7-A873-4BEE-96DE-1E225D93DB0A}" type="slidenum">
              <a:rPr lang="en-US" smtClean="0"/>
              <a:t>‹#›</a:t>
            </a:fld>
            <a:endParaRPr lang="en-US"/>
          </a:p>
        </p:txBody>
      </p:sp>
    </p:spTree>
    <p:extLst>
      <p:ext uri="{BB962C8B-B14F-4D97-AF65-F5344CB8AC3E}">
        <p14:creationId xmlns:p14="http://schemas.microsoft.com/office/powerpoint/2010/main" val="2539382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3A14A73-8E17-4263-9ADE-0787C17C9E70}" type="datetimeFigureOut">
              <a:rPr lang="en-US" smtClean="0"/>
              <a:t>4/27/2021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AC19B7-A873-4BEE-96DE-1E225D93DB0A}" type="slidenum">
              <a:rPr lang="en-US" smtClean="0"/>
              <a:t>‹#›</a:t>
            </a:fld>
            <a:endParaRPr lang="en-US"/>
          </a:p>
        </p:txBody>
      </p:sp>
    </p:spTree>
    <p:extLst>
      <p:ext uri="{BB962C8B-B14F-4D97-AF65-F5344CB8AC3E}">
        <p14:creationId xmlns:p14="http://schemas.microsoft.com/office/powerpoint/2010/main" val="3475413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3A14A73-8E17-4263-9ADE-0787C17C9E70}" type="datetimeFigureOut">
              <a:rPr lang="en-US" smtClean="0"/>
              <a:t>4/27/2021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AC19B7-A873-4BEE-96DE-1E225D93DB0A}" type="slidenum">
              <a:rPr lang="en-US" smtClean="0"/>
              <a:t>‹#›</a:t>
            </a:fld>
            <a:endParaRPr lang="en-US"/>
          </a:p>
        </p:txBody>
      </p:sp>
    </p:spTree>
    <p:extLst>
      <p:ext uri="{BB962C8B-B14F-4D97-AF65-F5344CB8AC3E}">
        <p14:creationId xmlns:p14="http://schemas.microsoft.com/office/powerpoint/2010/main" val="3550785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03A14A73-8E17-4263-9ADE-0787C17C9E70}" type="datetimeFigureOut">
              <a:rPr lang="en-US" smtClean="0"/>
              <a:t>4/27/2021</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F5AC19B7-A873-4BEE-96DE-1E225D93DB0A}" type="slidenum">
              <a:rPr lang="en-US" smtClean="0"/>
              <a:t>‹#›</a:t>
            </a:fld>
            <a:endParaRPr lang="en-US"/>
          </a:p>
        </p:txBody>
      </p:sp>
    </p:spTree>
    <p:extLst>
      <p:ext uri="{BB962C8B-B14F-4D97-AF65-F5344CB8AC3E}">
        <p14:creationId xmlns:p14="http://schemas.microsoft.com/office/powerpoint/2010/main" val="7585677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20.tmp"/><Relationship Id="rId5" Type="http://schemas.openxmlformats.org/officeDocument/2006/relationships/image" Target="../media/image19.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22.tmp"/><Relationship Id="rId5" Type="http://schemas.openxmlformats.org/officeDocument/2006/relationships/image" Target="../media/image21.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2698" y="2571750"/>
            <a:ext cx="3365252" cy="780174"/>
          </a:xfrm>
          <a:prstGeom prst="rect">
            <a:avLst/>
          </a:prstGeom>
        </p:spPr>
      </p:pic>
      <p:sp>
        <p:nvSpPr>
          <p:cNvPr id="17" name="TextBox 16"/>
          <p:cNvSpPr txBox="1"/>
          <p:nvPr/>
        </p:nvSpPr>
        <p:spPr>
          <a:xfrm>
            <a:off x="646920" y="2746393"/>
            <a:ext cx="3176808" cy="430887"/>
          </a:xfrm>
          <a:prstGeom prst="rect">
            <a:avLst/>
          </a:prstGeom>
          <a:noFill/>
        </p:spPr>
        <p:txBody>
          <a:bodyPr wrap="square" rtlCol="0">
            <a:spAutoFit/>
          </a:bodyPr>
          <a:lstStyle/>
          <a:p>
            <a:pPr algn="ctr"/>
            <a:r>
              <a:rPr lang="en-US" sz="2200" dirty="0">
                <a:solidFill>
                  <a:schemeClr val="bg1"/>
                </a:solidFill>
                <a:latin typeface="Arial" panose="020B0604020202020204" pitchFamily="34" charset="0"/>
                <a:cs typeface="Arial" panose="020B0604020202020204" pitchFamily="34" charset="0"/>
              </a:rPr>
              <a:t>THEO CÁCH CỦA BẠN</a:t>
            </a:r>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968500"/>
            <a:ext cx="2841905" cy="468318"/>
          </a:xfrm>
          <a:prstGeom prst="rect">
            <a:avLst/>
          </a:prstGeom>
        </p:spPr>
      </p:pic>
      <p:sp>
        <p:nvSpPr>
          <p:cNvPr id="19" name="TextBox 18"/>
          <p:cNvSpPr txBox="1"/>
          <p:nvPr/>
        </p:nvSpPr>
        <p:spPr>
          <a:xfrm>
            <a:off x="0" y="1987215"/>
            <a:ext cx="2988364" cy="400110"/>
          </a:xfrm>
          <a:prstGeom prst="rect">
            <a:avLst/>
          </a:prstGeom>
          <a:noFill/>
        </p:spPr>
        <p:txBody>
          <a:bodyPr wrap="square" rtlCol="0">
            <a:spAutoFit/>
          </a:bodyPr>
          <a:lstStyle/>
          <a:p>
            <a:pPr algn="ctr"/>
            <a:r>
              <a:rPr lang="en-US" sz="2000" dirty="0" err="1">
                <a:solidFill>
                  <a:srgbClr val="EE0033"/>
                </a:solidFill>
                <a:latin typeface="Arial" panose="020B0604020202020204" pitchFamily="34" charset="0"/>
                <a:cs typeface="Arial" panose="020B0604020202020204" pitchFamily="34" charset="0"/>
              </a:rPr>
              <a:t>Kiến</a:t>
            </a:r>
            <a:r>
              <a:rPr lang="en-US" sz="2000" dirty="0">
                <a:solidFill>
                  <a:srgbClr val="EE0033"/>
                </a:solidFill>
                <a:latin typeface="Arial" panose="020B0604020202020204" pitchFamily="34" charset="0"/>
                <a:cs typeface="Arial" panose="020B0604020202020204" pitchFamily="34" charset="0"/>
              </a:rPr>
              <a:t> </a:t>
            </a:r>
            <a:r>
              <a:rPr lang="en-US" sz="2000" dirty="0" err="1">
                <a:solidFill>
                  <a:srgbClr val="EE0033"/>
                </a:solidFill>
                <a:latin typeface="Arial" panose="020B0604020202020204" pitchFamily="34" charset="0"/>
                <a:cs typeface="Arial" panose="020B0604020202020204" pitchFamily="34" charset="0"/>
              </a:rPr>
              <a:t>tạo</a:t>
            </a:r>
            <a:r>
              <a:rPr lang="en-US" sz="2000" dirty="0">
                <a:solidFill>
                  <a:srgbClr val="EE0033"/>
                </a:solidFill>
                <a:latin typeface="Arial" panose="020B0604020202020204" pitchFamily="34" charset="0"/>
                <a:cs typeface="Arial" panose="020B0604020202020204" pitchFamily="34" charset="0"/>
              </a:rPr>
              <a:t> </a:t>
            </a:r>
            <a:r>
              <a:rPr lang="en-US" sz="2000" dirty="0" err="1">
                <a:solidFill>
                  <a:srgbClr val="EE0033"/>
                </a:solidFill>
                <a:latin typeface="Arial" panose="020B0604020202020204" pitchFamily="34" charset="0"/>
                <a:cs typeface="Arial" panose="020B0604020202020204" pitchFamily="34" charset="0"/>
              </a:rPr>
              <a:t>tương</a:t>
            </a:r>
            <a:r>
              <a:rPr lang="en-US" sz="2000" dirty="0">
                <a:solidFill>
                  <a:srgbClr val="EE0033"/>
                </a:solidFill>
                <a:latin typeface="Arial" panose="020B0604020202020204" pitchFamily="34" charset="0"/>
                <a:cs typeface="Arial" panose="020B0604020202020204" pitchFamily="34" charset="0"/>
              </a:rPr>
              <a:t> </a:t>
            </a:r>
            <a:r>
              <a:rPr lang="en-US" sz="2000" dirty="0" err="1">
                <a:solidFill>
                  <a:srgbClr val="EE0033"/>
                </a:solidFill>
                <a:latin typeface="Arial" panose="020B0604020202020204" pitchFamily="34" charset="0"/>
                <a:cs typeface="Arial" panose="020B0604020202020204" pitchFamily="34" charset="0"/>
              </a:rPr>
              <a:t>lai</a:t>
            </a:r>
            <a:endParaRPr lang="en-US" sz="2000" dirty="0">
              <a:solidFill>
                <a:srgbClr val="EE0033"/>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3" name="TextBox 2"/>
          <p:cNvSpPr txBox="1"/>
          <p:nvPr/>
        </p:nvSpPr>
        <p:spPr>
          <a:xfrm>
            <a:off x="374650" y="4756150"/>
            <a:ext cx="3968750" cy="253916"/>
          </a:xfrm>
          <a:prstGeom prst="rect">
            <a:avLst/>
          </a:prstGeom>
          <a:noFill/>
        </p:spPr>
        <p:txBody>
          <a:bodyPr wrap="square" rtlCol="0">
            <a:spAutoFit/>
          </a:bodyPr>
          <a:lstStyle/>
          <a:p>
            <a:r>
              <a:rPr lang="en-US" sz="1050" spc="300" dirty="0">
                <a:solidFill>
                  <a:srgbClr val="B4B4B4"/>
                </a:solidFill>
                <a:latin typeface="FS PF BeauSans Pro Light" panose="02000500000000020004" pitchFamily="2" charset="0"/>
              </a:rPr>
              <a:t>www.viettel.com.vn</a:t>
            </a:r>
          </a:p>
        </p:txBody>
      </p:sp>
      <p:pic>
        <p:nvPicPr>
          <p:cNvPr id="4" name="Picture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spTree>
    <p:extLst>
      <p:ext uri="{BB962C8B-B14F-4D97-AF65-F5344CB8AC3E}">
        <p14:creationId xmlns:p14="http://schemas.microsoft.com/office/powerpoint/2010/main" val="24625111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2698" y="2571750"/>
            <a:ext cx="5750825" cy="1357772"/>
          </a:xfrm>
          <a:prstGeom prst="rect">
            <a:avLst/>
          </a:prstGeom>
        </p:spPr>
      </p:pic>
      <p:sp>
        <p:nvSpPr>
          <p:cNvPr id="17" name="TextBox 16"/>
          <p:cNvSpPr txBox="1"/>
          <p:nvPr/>
        </p:nvSpPr>
        <p:spPr>
          <a:xfrm>
            <a:off x="624169" y="2927470"/>
            <a:ext cx="5607882" cy="646331"/>
          </a:xfrm>
          <a:prstGeom prst="rect">
            <a:avLst/>
          </a:prstGeom>
          <a:noFill/>
        </p:spPr>
        <p:txBody>
          <a:bodyPr wrap="square" rtlCol="0">
            <a:spAutoFit/>
          </a:bodyPr>
          <a:lstStyle/>
          <a:p>
            <a:r>
              <a:rPr lang="en-US" sz="3600" b="1" i="1" dirty="0">
                <a:solidFill>
                  <a:schemeClr val="bg1"/>
                </a:solidFill>
                <a:latin typeface="Arial" panose="020B0604020202020204" pitchFamily="34" charset="0"/>
                <a:cs typeface="Arial" panose="020B0604020202020204" pitchFamily="34" charset="0"/>
              </a:rPr>
              <a:t>Scope of Interpretability</a:t>
            </a: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3" name="TextBox 2"/>
          <p:cNvSpPr txBox="1"/>
          <p:nvPr/>
        </p:nvSpPr>
        <p:spPr>
          <a:xfrm>
            <a:off x="374650" y="4756150"/>
            <a:ext cx="3968750" cy="253916"/>
          </a:xfrm>
          <a:prstGeom prst="rect">
            <a:avLst/>
          </a:prstGeom>
          <a:noFill/>
        </p:spPr>
        <p:txBody>
          <a:bodyPr wrap="square" rtlCol="0">
            <a:spAutoFit/>
          </a:bodyPr>
          <a:lstStyle/>
          <a:p>
            <a:r>
              <a:rPr lang="en-US" sz="1050" spc="300" dirty="0">
                <a:solidFill>
                  <a:srgbClr val="B4B4B4"/>
                </a:solidFill>
                <a:latin typeface="FS PF BeauSans Pro Light" panose="02000500000000020004" pitchFamily="2" charset="0"/>
              </a:rPr>
              <a:t>www.viettel.com.vn</a:t>
            </a:r>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spTree>
    <p:extLst>
      <p:ext uri="{BB962C8B-B14F-4D97-AF65-F5344CB8AC3E}">
        <p14:creationId xmlns:p14="http://schemas.microsoft.com/office/powerpoint/2010/main" val="8385339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12" name="TextBox 11"/>
          <p:cNvSpPr txBox="1"/>
          <p:nvPr/>
        </p:nvSpPr>
        <p:spPr>
          <a:xfrm>
            <a:off x="374650" y="4756150"/>
            <a:ext cx="3968750" cy="253916"/>
          </a:xfrm>
          <a:prstGeom prst="rect">
            <a:avLst/>
          </a:prstGeom>
          <a:noFill/>
        </p:spPr>
        <p:txBody>
          <a:bodyPr wrap="square" rtlCol="0">
            <a:spAutoFit/>
          </a:bodyPr>
          <a:lstStyle/>
          <a:p>
            <a:r>
              <a:rPr lang="en-US" sz="1050" spc="300" dirty="0">
                <a:solidFill>
                  <a:srgbClr val="B4B4B4"/>
                </a:solidFill>
                <a:latin typeface="FS PF BeauSans Pro Light" panose="02000500000000020004" pitchFamily="2" charset="0"/>
              </a:rPr>
              <a:t>www.viettel.com.vn</a:t>
            </a: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pic>
        <p:nvPicPr>
          <p:cNvPr id="9" name="Picture 8">
            <a:extLst>
              <a:ext uri="{FF2B5EF4-FFF2-40B4-BE49-F238E27FC236}">
                <a16:creationId xmlns:a16="http://schemas.microsoft.com/office/drawing/2014/main" xmlns="" id="{F5A47CD2-73E0-3840-8306-11424B1D34D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9233" y="204726"/>
            <a:ext cx="5318205" cy="523220"/>
          </a:xfrm>
          <a:prstGeom prst="rect">
            <a:avLst/>
          </a:prstGeom>
        </p:spPr>
      </p:pic>
      <p:sp>
        <p:nvSpPr>
          <p:cNvPr id="10" name="TextBox 9">
            <a:extLst>
              <a:ext uri="{FF2B5EF4-FFF2-40B4-BE49-F238E27FC236}">
                <a16:creationId xmlns:a16="http://schemas.microsoft.com/office/drawing/2014/main" xmlns="" id="{C3ED6A9E-7171-8F49-A048-2D9265492C20}"/>
              </a:ext>
            </a:extLst>
          </p:cNvPr>
          <p:cNvSpPr txBox="1"/>
          <p:nvPr/>
        </p:nvSpPr>
        <p:spPr>
          <a:xfrm>
            <a:off x="445991" y="232063"/>
            <a:ext cx="6311900" cy="523220"/>
          </a:xfrm>
          <a:prstGeom prst="rect">
            <a:avLst/>
          </a:prstGeom>
          <a:noFill/>
        </p:spPr>
        <p:txBody>
          <a:bodyPr wrap="square" rtlCol="0">
            <a:spAutoFit/>
          </a:bodyPr>
          <a:lstStyle/>
          <a:p>
            <a:r>
              <a:rPr lang="en-US" sz="2800" i="1" dirty="0">
                <a:latin typeface="Arial" panose="020B0604020202020204" pitchFamily="34" charset="0"/>
                <a:cs typeface="Arial" panose="020B0604020202020204" pitchFamily="34" charset="0"/>
              </a:rPr>
              <a:t>Scope of Interpretability</a:t>
            </a:r>
          </a:p>
        </p:txBody>
      </p:sp>
      <p:sp>
        <p:nvSpPr>
          <p:cNvPr id="3" name="Rectangle 2"/>
          <p:cNvSpPr/>
          <p:nvPr/>
        </p:nvSpPr>
        <p:spPr>
          <a:xfrm>
            <a:off x="279233" y="1295308"/>
            <a:ext cx="3376245" cy="400110"/>
          </a:xfrm>
          <a:prstGeom prst="rect">
            <a:avLst/>
          </a:prstGeom>
        </p:spPr>
        <p:txBody>
          <a:bodyPr wrap="none">
            <a:spAutoFit/>
          </a:bodyPr>
          <a:lstStyle/>
          <a:p>
            <a:r>
              <a:rPr lang="vi-VN" sz="2000" dirty="0">
                <a:solidFill>
                  <a:srgbClr val="333333"/>
                </a:solidFill>
                <a:latin typeface="Helvetica Neue"/>
              </a:rPr>
              <a:t>Global Model Interpretability</a:t>
            </a:r>
            <a:endParaRPr lang="vi-VN" sz="2000" b="0" i="0" dirty="0">
              <a:solidFill>
                <a:srgbClr val="333333"/>
              </a:solidFill>
              <a:effectLst/>
              <a:latin typeface="Helvetica Neue"/>
            </a:endParaRPr>
          </a:p>
        </p:txBody>
      </p:sp>
      <p:sp>
        <p:nvSpPr>
          <p:cNvPr id="15" name="Rectangle 14"/>
          <p:cNvSpPr/>
          <p:nvPr/>
        </p:nvSpPr>
        <p:spPr>
          <a:xfrm>
            <a:off x="279233" y="2885883"/>
            <a:ext cx="3248005" cy="400110"/>
          </a:xfrm>
          <a:prstGeom prst="rect">
            <a:avLst/>
          </a:prstGeom>
        </p:spPr>
        <p:txBody>
          <a:bodyPr wrap="none">
            <a:spAutoFit/>
          </a:bodyPr>
          <a:lstStyle/>
          <a:p>
            <a:r>
              <a:rPr lang="vi-VN" sz="2000" dirty="0" smtClean="0">
                <a:solidFill>
                  <a:srgbClr val="333333"/>
                </a:solidFill>
                <a:latin typeface="Helvetica Neue"/>
              </a:rPr>
              <a:t>Local </a:t>
            </a:r>
            <a:r>
              <a:rPr lang="vi-VN" sz="2000" dirty="0">
                <a:solidFill>
                  <a:srgbClr val="333333"/>
                </a:solidFill>
                <a:latin typeface="Helvetica Neue"/>
              </a:rPr>
              <a:t>Model Interpretability</a:t>
            </a:r>
            <a:endParaRPr lang="vi-VN" sz="2000" b="0" i="0" dirty="0">
              <a:solidFill>
                <a:srgbClr val="333333"/>
              </a:solidFill>
              <a:effectLst/>
              <a:latin typeface="Helvetica Neue"/>
            </a:endParaRPr>
          </a:p>
        </p:txBody>
      </p:sp>
      <p:sp>
        <p:nvSpPr>
          <p:cNvPr id="5" name="AutoShape 2" descr="How should you interpret your deep learning model? | by Mara Graziani |  research at medgift | Medium"/>
          <p:cNvSpPr>
            <a:spLocks noChangeAspect="1" noChangeArrowheads="1"/>
          </p:cNvSpPr>
          <p:nvPr/>
        </p:nvSpPr>
        <p:spPr bwMode="auto">
          <a:xfrm>
            <a:off x="155575" y="-944563"/>
            <a:ext cx="2171700" cy="19716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6" name="AutoShape 4" descr="How should you interpret your deep learning model? | by Mara Graziani |  research at medgift | Mediu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7" name="AutoShape 6" descr="How should you interpret your deep learning model? | by Mara Graziani |  research at medgift | Mediu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07921" y="800717"/>
            <a:ext cx="3930457" cy="3576362"/>
          </a:xfrm>
          <a:prstGeom prst="rect">
            <a:avLst/>
          </a:prstGeom>
        </p:spPr>
      </p:pic>
      <p:sp>
        <p:nvSpPr>
          <p:cNvPr id="16" name="Rectangle 15"/>
          <p:cNvSpPr/>
          <p:nvPr/>
        </p:nvSpPr>
        <p:spPr>
          <a:xfrm>
            <a:off x="279233" y="1681816"/>
            <a:ext cx="3791423" cy="300082"/>
          </a:xfrm>
          <a:prstGeom prst="rect">
            <a:avLst/>
          </a:prstGeom>
        </p:spPr>
        <p:txBody>
          <a:bodyPr wrap="none">
            <a:spAutoFit/>
          </a:bodyPr>
          <a:lstStyle/>
          <a:p>
            <a:r>
              <a:rPr lang="vi-VN" i="1" dirty="0"/>
              <a:t>How does the trained model make predictions?</a:t>
            </a:r>
          </a:p>
        </p:txBody>
      </p:sp>
      <p:sp>
        <p:nvSpPr>
          <p:cNvPr id="17" name="Rectangle 16"/>
          <p:cNvSpPr/>
          <p:nvPr/>
        </p:nvSpPr>
        <p:spPr>
          <a:xfrm>
            <a:off x="279233" y="3332119"/>
            <a:ext cx="4572000" cy="507831"/>
          </a:xfrm>
          <a:prstGeom prst="rect">
            <a:avLst/>
          </a:prstGeom>
        </p:spPr>
        <p:txBody>
          <a:bodyPr>
            <a:spAutoFit/>
          </a:bodyPr>
          <a:lstStyle/>
          <a:p>
            <a:r>
              <a:rPr lang="vi-VN" i="1" dirty="0"/>
              <a:t>Why did the model make a certain prediction for an instance?</a:t>
            </a:r>
          </a:p>
        </p:txBody>
      </p:sp>
    </p:spTree>
    <p:extLst>
      <p:ext uri="{BB962C8B-B14F-4D97-AF65-F5344CB8AC3E}">
        <p14:creationId xmlns:p14="http://schemas.microsoft.com/office/powerpoint/2010/main" val="38166470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2698" y="2571750"/>
            <a:ext cx="5750825" cy="1357772"/>
          </a:xfrm>
          <a:prstGeom prst="rect">
            <a:avLst/>
          </a:prstGeom>
        </p:spPr>
      </p:pic>
      <p:sp>
        <p:nvSpPr>
          <p:cNvPr id="17" name="TextBox 16"/>
          <p:cNvSpPr txBox="1"/>
          <p:nvPr/>
        </p:nvSpPr>
        <p:spPr>
          <a:xfrm>
            <a:off x="1889441" y="2650471"/>
            <a:ext cx="5607882" cy="1200329"/>
          </a:xfrm>
          <a:prstGeom prst="rect">
            <a:avLst/>
          </a:prstGeom>
          <a:noFill/>
        </p:spPr>
        <p:txBody>
          <a:bodyPr wrap="square" rtlCol="0">
            <a:spAutoFit/>
          </a:bodyPr>
          <a:lstStyle/>
          <a:p>
            <a:r>
              <a:rPr lang="vi-VN" sz="3600" b="1" dirty="0">
                <a:solidFill>
                  <a:schemeClr val="bg1"/>
                </a:solidFill>
                <a:latin typeface="Helvetica Neue"/>
              </a:rPr>
              <a:t>Global Model Interpretability</a:t>
            </a:r>
            <a:endParaRPr lang="vi-VN" sz="3600" b="1" dirty="0">
              <a:solidFill>
                <a:schemeClr val="bg1"/>
              </a:solidFill>
              <a:latin typeface="Helvetica Neue"/>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3" name="TextBox 2"/>
          <p:cNvSpPr txBox="1"/>
          <p:nvPr/>
        </p:nvSpPr>
        <p:spPr>
          <a:xfrm>
            <a:off x="374650" y="4756150"/>
            <a:ext cx="3968750" cy="253916"/>
          </a:xfrm>
          <a:prstGeom prst="rect">
            <a:avLst/>
          </a:prstGeom>
          <a:noFill/>
        </p:spPr>
        <p:txBody>
          <a:bodyPr wrap="square" rtlCol="0">
            <a:spAutoFit/>
          </a:bodyPr>
          <a:lstStyle/>
          <a:p>
            <a:r>
              <a:rPr lang="en-US" sz="1050" spc="300" dirty="0">
                <a:solidFill>
                  <a:srgbClr val="B4B4B4"/>
                </a:solidFill>
                <a:latin typeface="FS PF BeauSans Pro Light" panose="02000500000000020004" pitchFamily="2" charset="0"/>
              </a:rPr>
              <a:t>www.viettel.com.vn</a:t>
            </a:r>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spTree>
    <p:extLst>
      <p:ext uri="{BB962C8B-B14F-4D97-AF65-F5344CB8AC3E}">
        <p14:creationId xmlns:p14="http://schemas.microsoft.com/office/powerpoint/2010/main" val="15371562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F5A47CD2-73E0-3840-8306-11424B1D34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9233" y="204726"/>
            <a:ext cx="5318205" cy="523220"/>
          </a:xfrm>
          <a:prstGeom prst="rect">
            <a:avLst/>
          </a:prstGeom>
        </p:spPr>
      </p:pic>
      <p:sp>
        <p:nvSpPr>
          <p:cNvPr id="5" name="TextBox 4">
            <a:extLst>
              <a:ext uri="{FF2B5EF4-FFF2-40B4-BE49-F238E27FC236}">
                <a16:creationId xmlns:a16="http://schemas.microsoft.com/office/drawing/2014/main" xmlns="" id="{C3ED6A9E-7171-8F49-A048-2D9265492C20}"/>
              </a:ext>
            </a:extLst>
          </p:cNvPr>
          <p:cNvSpPr txBox="1"/>
          <p:nvPr/>
        </p:nvSpPr>
        <p:spPr>
          <a:xfrm>
            <a:off x="445991" y="232063"/>
            <a:ext cx="6311900" cy="523220"/>
          </a:xfrm>
          <a:prstGeom prst="rect">
            <a:avLst/>
          </a:prstGeom>
          <a:noFill/>
        </p:spPr>
        <p:txBody>
          <a:bodyPr wrap="square" rtlCol="0">
            <a:spAutoFit/>
          </a:bodyPr>
          <a:lstStyle/>
          <a:p>
            <a:r>
              <a:rPr lang="vi-VN" sz="2800" dirty="0">
                <a:solidFill>
                  <a:srgbClr val="333333"/>
                </a:solidFill>
                <a:latin typeface="Helvetica Neue"/>
              </a:rPr>
              <a:t>Global Model Interpretability</a:t>
            </a:r>
            <a:endParaRPr lang="vi-VN" sz="2800" dirty="0">
              <a:solidFill>
                <a:srgbClr val="333333"/>
              </a:solidFill>
              <a:latin typeface="Helvetica Neue"/>
            </a:endParaRPr>
          </a:p>
        </p:txBody>
      </p:sp>
      <p:pic>
        <p:nvPicPr>
          <p:cNvPr id="6" name="Picture 5">
            <a:extLst>
              <a:ext uri="{FF2B5EF4-FFF2-40B4-BE49-F238E27FC236}">
                <a16:creationId xmlns:a16="http://schemas.microsoft.com/office/drawing/2014/main" xmlns="" id="{5967C6E4-28BF-5844-A74B-023110CE5B1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7" name="TextBox 6">
            <a:extLst>
              <a:ext uri="{FF2B5EF4-FFF2-40B4-BE49-F238E27FC236}">
                <a16:creationId xmlns:a16="http://schemas.microsoft.com/office/drawing/2014/main" xmlns="" id="{89EDCD86-A177-554C-A547-7450B3CB5A76}"/>
              </a:ext>
            </a:extLst>
          </p:cNvPr>
          <p:cNvSpPr txBox="1"/>
          <p:nvPr/>
        </p:nvSpPr>
        <p:spPr>
          <a:xfrm>
            <a:off x="374650" y="4756150"/>
            <a:ext cx="3968750" cy="253916"/>
          </a:xfrm>
          <a:prstGeom prst="rect">
            <a:avLst/>
          </a:prstGeom>
          <a:noFill/>
        </p:spPr>
        <p:txBody>
          <a:bodyPr wrap="square" rtlCol="0">
            <a:spAutoFit/>
          </a:bodyPr>
          <a:lstStyle/>
          <a:p>
            <a:r>
              <a:rPr lang="en-US" sz="1050" spc="300" dirty="0">
                <a:solidFill>
                  <a:srgbClr val="B4B4B4"/>
                </a:solidFill>
                <a:latin typeface="FS PF BeauSans Pro Light" panose="02000500000000020004" pitchFamily="2" charset="0"/>
              </a:rPr>
              <a:t>www.viettel.com.vn</a:t>
            </a:r>
          </a:p>
        </p:txBody>
      </p:sp>
      <p:pic>
        <p:nvPicPr>
          <p:cNvPr id="8" name="Picture 7">
            <a:extLst>
              <a:ext uri="{FF2B5EF4-FFF2-40B4-BE49-F238E27FC236}">
                <a16:creationId xmlns:a16="http://schemas.microsoft.com/office/drawing/2014/main" xmlns="" id="{D817A19D-1FFE-4942-AC4A-C099A7D19E2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sp>
        <p:nvSpPr>
          <p:cNvPr id="2" name="AutoShape 2" descr="https://www.twosigma.com/wp-content/uploads/Insight-Post-visuals_E.png"/>
          <p:cNvSpPr>
            <a:spLocks noChangeAspect="1" noChangeArrowheads="1"/>
          </p:cNvSpPr>
          <p:nvPr/>
        </p:nvSpPr>
        <p:spPr bwMode="auto">
          <a:xfrm>
            <a:off x="63500" y="-136525"/>
            <a:ext cx="3429000" cy="11715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11" name="AutoShape 4" descr="https://cdn-images-1.medium.com/max/800/0*rbT4VbolD-nBvHG6."/>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12" name="Picture 11"/>
          <p:cNvPicPr>
            <a:picLocks noChangeAspect="1"/>
          </p:cNvPicPr>
          <p:nvPr/>
        </p:nvPicPr>
        <p:blipFill>
          <a:blip r:embed="rId5"/>
          <a:stretch>
            <a:fillRect/>
          </a:stretch>
        </p:blipFill>
        <p:spPr>
          <a:xfrm>
            <a:off x="445991" y="908186"/>
            <a:ext cx="7887578" cy="3667724"/>
          </a:xfrm>
          <a:prstGeom prst="rect">
            <a:avLst/>
          </a:prstGeom>
        </p:spPr>
      </p:pic>
    </p:spTree>
    <p:extLst>
      <p:ext uri="{BB962C8B-B14F-4D97-AF65-F5344CB8AC3E}">
        <p14:creationId xmlns:p14="http://schemas.microsoft.com/office/powerpoint/2010/main" val="21819206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B070D55C-8F88-9D42-A348-058046825F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9233" y="204726"/>
            <a:ext cx="5318205" cy="523220"/>
          </a:xfrm>
          <a:prstGeom prst="rect">
            <a:avLst/>
          </a:prstGeom>
        </p:spPr>
      </p:pic>
      <p:sp>
        <p:nvSpPr>
          <p:cNvPr id="5" name="TextBox 4">
            <a:extLst>
              <a:ext uri="{FF2B5EF4-FFF2-40B4-BE49-F238E27FC236}">
                <a16:creationId xmlns:a16="http://schemas.microsoft.com/office/drawing/2014/main" xmlns="" id="{DB6F65A8-E2CD-E040-9EAD-0C70F66D0BA5}"/>
              </a:ext>
            </a:extLst>
          </p:cNvPr>
          <p:cNvSpPr txBox="1"/>
          <p:nvPr/>
        </p:nvSpPr>
        <p:spPr>
          <a:xfrm>
            <a:off x="445991" y="232063"/>
            <a:ext cx="6311900" cy="523220"/>
          </a:xfrm>
          <a:prstGeom prst="rect">
            <a:avLst/>
          </a:prstGeom>
          <a:noFill/>
        </p:spPr>
        <p:txBody>
          <a:bodyPr wrap="square" rtlCol="0">
            <a:spAutoFit/>
          </a:bodyPr>
          <a:lstStyle/>
          <a:p>
            <a:r>
              <a:rPr lang="vi-VN" sz="2800">
                <a:solidFill>
                  <a:srgbClr val="333333"/>
                </a:solidFill>
                <a:latin typeface="Helvetica Neue"/>
              </a:rPr>
              <a:t>Global Model Interpretability</a:t>
            </a:r>
            <a:endParaRPr lang="vi-VN" sz="2800" dirty="0">
              <a:solidFill>
                <a:srgbClr val="333333"/>
              </a:solidFill>
              <a:latin typeface="Helvetica Neue"/>
            </a:endParaRPr>
          </a:p>
        </p:txBody>
      </p:sp>
      <p:pic>
        <p:nvPicPr>
          <p:cNvPr id="6" name="Picture 5">
            <a:extLst>
              <a:ext uri="{FF2B5EF4-FFF2-40B4-BE49-F238E27FC236}">
                <a16:creationId xmlns:a16="http://schemas.microsoft.com/office/drawing/2014/main" xmlns="" id="{0DD68FA0-6AB4-D548-BD7F-58F877AEFEF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7" name="TextBox 6">
            <a:extLst>
              <a:ext uri="{FF2B5EF4-FFF2-40B4-BE49-F238E27FC236}">
                <a16:creationId xmlns:a16="http://schemas.microsoft.com/office/drawing/2014/main" xmlns="" id="{24402DDB-8A07-DC49-AFAA-9A31CEFBB6FD}"/>
              </a:ext>
            </a:extLst>
          </p:cNvPr>
          <p:cNvSpPr txBox="1"/>
          <p:nvPr/>
        </p:nvSpPr>
        <p:spPr>
          <a:xfrm>
            <a:off x="374650" y="4756150"/>
            <a:ext cx="3968750" cy="253916"/>
          </a:xfrm>
          <a:prstGeom prst="rect">
            <a:avLst/>
          </a:prstGeom>
          <a:noFill/>
        </p:spPr>
        <p:txBody>
          <a:bodyPr wrap="square" rtlCol="0">
            <a:spAutoFit/>
          </a:bodyPr>
          <a:lstStyle/>
          <a:p>
            <a:r>
              <a:rPr lang="en-US" sz="1050" spc="300" dirty="0">
                <a:solidFill>
                  <a:srgbClr val="B4B4B4"/>
                </a:solidFill>
                <a:latin typeface="FS PF BeauSans Pro Light" panose="02000500000000020004" pitchFamily="2" charset="0"/>
              </a:rPr>
              <a:t>www.viettel.com.vn</a:t>
            </a:r>
          </a:p>
        </p:txBody>
      </p:sp>
      <p:pic>
        <p:nvPicPr>
          <p:cNvPr id="8" name="Picture 7">
            <a:extLst>
              <a:ext uri="{FF2B5EF4-FFF2-40B4-BE49-F238E27FC236}">
                <a16:creationId xmlns:a16="http://schemas.microsoft.com/office/drawing/2014/main" xmlns="" id="{B751863D-0E40-D548-84EA-87C770C28E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pic>
        <p:nvPicPr>
          <p:cNvPr id="2" name="Picture 1"/>
          <p:cNvPicPr>
            <a:picLocks noChangeAspect="1"/>
          </p:cNvPicPr>
          <p:nvPr/>
        </p:nvPicPr>
        <p:blipFill>
          <a:blip r:embed="rId5"/>
          <a:stretch>
            <a:fillRect/>
          </a:stretch>
        </p:blipFill>
        <p:spPr>
          <a:xfrm>
            <a:off x="445991" y="1179415"/>
            <a:ext cx="5035550" cy="3290397"/>
          </a:xfrm>
          <a:prstGeom prst="rect">
            <a:avLst/>
          </a:prstGeom>
        </p:spPr>
      </p:pic>
      <p:sp>
        <p:nvSpPr>
          <p:cNvPr id="9" name="TextBox 8">
            <a:extLst>
              <a:ext uri="{FF2B5EF4-FFF2-40B4-BE49-F238E27FC236}">
                <a16:creationId xmlns:a16="http://schemas.microsoft.com/office/drawing/2014/main" xmlns="" id="{93D668F2-BFEF-3644-A2C1-24A571047FDD}"/>
              </a:ext>
            </a:extLst>
          </p:cNvPr>
          <p:cNvSpPr txBox="1"/>
          <p:nvPr/>
        </p:nvSpPr>
        <p:spPr>
          <a:xfrm>
            <a:off x="1298887" y="952923"/>
            <a:ext cx="3445174" cy="300082"/>
          </a:xfrm>
          <a:prstGeom prst="rect">
            <a:avLst/>
          </a:prstGeom>
          <a:noFill/>
        </p:spPr>
        <p:txBody>
          <a:bodyPr wrap="none" rtlCol="0">
            <a:spAutoFit/>
          </a:bodyPr>
          <a:lstStyle/>
          <a:p>
            <a:r>
              <a:rPr lang="vi-VN" b="1" dirty="0" smtClean="0"/>
              <a:t>How </a:t>
            </a:r>
            <a:r>
              <a:rPr lang="vi-VN" b="1" dirty="0"/>
              <a:t>does the model make predictions</a:t>
            </a:r>
            <a:r>
              <a:rPr lang="vi-VN" b="1" dirty="0" smtClean="0"/>
              <a:t>?</a:t>
            </a:r>
            <a:endParaRPr lang="vi-VN" b="1" dirty="0"/>
          </a:p>
        </p:txBody>
      </p:sp>
      <p:sp>
        <p:nvSpPr>
          <p:cNvPr id="10" name="TextBox 9">
            <a:extLst>
              <a:ext uri="{FF2B5EF4-FFF2-40B4-BE49-F238E27FC236}">
                <a16:creationId xmlns:a16="http://schemas.microsoft.com/office/drawing/2014/main" xmlns="" id="{93D668F2-BFEF-3644-A2C1-24A571047FDD}"/>
              </a:ext>
            </a:extLst>
          </p:cNvPr>
          <p:cNvSpPr txBox="1"/>
          <p:nvPr/>
        </p:nvSpPr>
        <p:spPr>
          <a:xfrm>
            <a:off x="5597438" y="1793341"/>
            <a:ext cx="3381462" cy="1338828"/>
          </a:xfrm>
          <a:prstGeom prst="rect">
            <a:avLst/>
          </a:prstGeom>
          <a:noFill/>
        </p:spPr>
        <p:txBody>
          <a:bodyPr wrap="square" rtlCol="0">
            <a:spAutoFit/>
          </a:bodyPr>
          <a:lstStyle/>
          <a:p>
            <a:r>
              <a:rPr lang="en-US" dirty="0"/>
              <a:t>Global interpretability is all about being able to explain and understand model decisions based on conditional interactions between the dependent (response) variable(s) and the independent (predictor) features on the complete dataset</a:t>
            </a:r>
            <a:endParaRPr lang="vi-VN" b="1" dirty="0"/>
          </a:p>
        </p:txBody>
      </p:sp>
    </p:spTree>
    <p:extLst>
      <p:ext uri="{BB962C8B-B14F-4D97-AF65-F5344CB8AC3E}">
        <p14:creationId xmlns:p14="http://schemas.microsoft.com/office/powerpoint/2010/main" val="5040327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F5A47CD2-73E0-3840-8306-11424B1D34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9233" y="204726"/>
            <a:ext cx="5318205" cy="523220"/>
          </a:xfrm>
          <a:prstGeom prst="rect">
            <a:avLst/>
          </a:prstGeom>
        </p:spPr>
      </p:pic>
      <p:sp>
        <p:nvSpPr>
          <p:cNvPr id="5" name="TextBox 4">
            <a:extLst>
              <a:ext uri="{FF2B5EF4-FFF2-40B4-BE49-F238E27FC236}">
                <a16:creationId xmlns:a16="http://schemas.microsoft.com/office/drawing/2014/main" xmlns="" id="{C3ED6A9E-7171-8F49-A048-2D9265492C20}"/>
              </a:ext>
            </a:extLst>
          </p:cNvPr>
          <p:cNvSpPr txBox="1"/>
          <p:nvPr/>
        </p:nvSpPr>
        <p:spPr>
          <a:xfrm>
            <a:off x="445991" y="232063"/>
            <a:ext cx="631190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Importance of Interpretability</a:t>
            </a:r>
            <a:endParaRPr lang="en-US" sz="2800" dirty="0">
              <a:solidFill>
                <a:srgbClr val="EE0033"/>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xmlns="" id="{5967C6E4-28BF-5844-A74B-023110CE5B1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7" name="TextBox 6">
            <a:extLst>
              <a:ext uri="{FF2B5EF4-FFF2-40B4-BE49-F238E27FC236}">
                <a16:creationId xmlns:a16="http://schemas.microsoft.com/office/drawing/2014/main" xmlns="" id="{89EDCD86-A177-554C-A547-7450B3CB5A76}"/>
              </a:ext>
            </a:extLst>
          </p:cNvPr>
          <p:cNvSpPr txBox="1"/>
          <p:nvPr/>
        </p:nvSpPr>
        <p:spPr>
          <a:xfrm>
            <a:off x="374650" y="4756150"/>
            <a:ext cx="3968750" cy="253916"/>
          </a:xfrm>
          <a:prstGeom prst="rect">
            <a:avLst/>
          </a:prstGeom>
          <a:noFill/>
        </p:spPr>
        <p:txBody>
          <a:bodyPr wrap="square" rtlCol="0">
            <a:spAutoFit/>
          </a:bodyPr>
          <a:lstStyle/>
          <a:p>
            <a:r>
              <a:rPr lang="en-US" sz="1050" spc="300" dirty="0">
                <a:solidFill>
                  <a:srgbClr val="B4B4B4"/>
                </a:solidFill>
                <a:latin typeface="FS PF BeauSans Pro Light" panose="02000500000000020004" pitchFamily="2" charset="0"/>
              </a:rPr>
              <a:t>www.viettel.com.vn</a:t>
            </a:r>
          </a:p>
        </p:txBody>
      </p:sp>
      <p:pic>
        <p:nvPicPr>
          <p:cNvPr id="8" name="Picture 7">
            <a:extLst>
              <a:ext uri="{FF2B5EF4-FFF2-40B4-BE49-F238E27FC236}">
                <a16:creationId xmlns:a16="http://schemas.microsoft.com/office/drawing/2014/main" xmlns="" id="{D817A19D-1FFE-4942-AC4A-C099A7D19E2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sp>
        <p:nvSpPr>
          <p:cNvPr id="3" name="Rectangle 2"/>
          <p:cNvSpPr/>
          <p:nvPr/>
        </p:nvSpPr>
        <p:spPr>
          <a:xfrm>
            <a:off x="279233" y="766053"/>
            <a:ext cx="5804067" cy="3785652"/>
          </a:xfrm>
          <a:prstGeom prst="rect">
            <a:avLst/>
          </a:prstGeom>
        </p:spPr>
        <p:txBody>
          <a:bodyPr wrap="square">
            <a:spAutoFit/>
          </a:bodyPr>
          <a:lstStyle/>
          <a:p>
            <a:pPr>
              <a:lnSpc>
                <a:spcPct val="150000"/>
              </a:lnSpc>
            </a:pPr>
            <a:r>
              <a:rPr lang="en-US" sz="1600" dirty="0">
                <a:solidFill>
                  <a:srgbClr val="292929"/>
                </a:solidFill>
              </a:rPr>
              <a:t>To train a surrogate for a black-box model </a:t>
            </a:r>
            <a:r>
              <a:rPr lang="en-US" sz="1600" b="1" i="1" dirty="0">
                <a:solidFill>
                  <a:srgbClr val="292929"/>
                </a:solidFill>
              </a:rPr>
              <a:t>M, </a:t>
            </a:r>
            <a:r>
              <a:rPr lang="en-US" sz="1600" dirty="0">
                <a:solidFill>
                  <a:srgbClr val="292929"/>
                </a:solidFill>
              </a:rPr>
              <a:t>trained on and a dataset </a:t>
            </a:r>
            <a:r>
              <a:rPr lang="en-US" sz="1600" b="1" i="1" dirty="0">
                <a:solidFill>
                  <a:srgbClr val="292929"/>
                </a:solidFill>
              </a:rPr>
              <a:t>X </a:t>
            </a:r>
            <a:r>
              <a:rPr lang="en-US" sz="1600" dirty="0">
                <a:solidFill>
                  <a:srgbClr val="292929"/>
                </a:solidFill>
              </a:rPr>
              <a:t>with target </a:t>
            </a:r>
            <a:r>
              <a:rPr lang="en-US" sz="1600" b="1" i="1" dirty="0">
                <a:solidFill>
                  <a:srgbClr val="292929"/>
                </a:solidFill>
              </a:rPr>
              <a:t>y, </a:t>
            </a:r>
            <a:r>
              <a:rPr lang="en-US" sz="1600" dirty="0">
                <a:solidFill>
                  <a:srgbClr val="292929"/>
                </a:solidFill>
              </a:rPr>
              <a:t>we have to:</a:t>
            </a:r>
          </a:p>
          <a:p>
            <a:pPr>
              <a:lnSpc>
                <a:spcPct val="150000"/>
              </a:lnSpc>
              <a:buFont typeface="+mj-lt"/>
              <a:buAutoNum type="arabicPeriod"/>
            </a:pPr>
            <a:r>
              <a:rPr lang="en-US" sz="1600" i="1" dirty="0" smtClean="0">
                <a:solidFill>
                  <a:srgbClr val="292929"/>
                </a:solidFill>
              </a:rPr>
              <a:t> Run </a:t>
            </a:r>
            <a:r>
              <a:rPr lang="en-US" sz="1600" i="1" dirty="0">
                <a:solidFill>
                  <a:srgbClr val="292929"/>
                </a:solidFill>
              </a:rPr>
              <a:t>the model </a:t>
            </a:r>
            <a:r>
              <a:rPr lang="en-US" sz="1600" b="1" i="1" dirty="0">
                <a:solidFill>
                  <a:srgbClr val="292929"/>
                </a:solidFill>
              </a:rPr>
              <a:t>M </a:t>
            </a:r>
            <a:r>
              <a:rPr lang="en-US" sz="1600" i="1" dirty="0">
                <a:solidFill>
                  <a:srgbClr val="292929"/>
                </a:solidFill>
              </a:rPr>
              <a:t>to get the predictions for the training dataset </a:t>
            </a:r>
            <a:r>
              <a:rPr lang="en-US" sz="1600" b="1" i="1" dirty="0">
                <a:solidFill>
                  <a:srgbClr val="292929"/>
                </a:solidFill>
              </a:rPr>
              <a:t>X</a:t>
            </a:r>
            <a:r>
              <a:rPr lang="en-US" sz="1600" i="1" dirty="0">
                <a:solidFill>
                  <a:srgbClr val="292929"/>
                </a:solidFill>
              </a:rPr>
              <a:t> to generate </a:t>
            </a:r>
            <a:r>
              <a:rPr lang="en-US" sz="1600" b="1" i="1" dirty="0">
                <a:solidFill>
                  <a:srgbClr val="292929"/>
                </a:solidFill>
              </a:rPr>
              <a:t>ŷ</a:t>
            </a:r>
            <a:endParaRPr lang="en-US" sz="1600" i="1" dirty="0">
              <a:solidFill>
                <a:srgbClr val="292929"/>
              </a:solidFill>
            </a:endParaRPr>
          </a:p>
          <a:p>
            <a:pPr>
              <a:lnSpc>
                <a:spcPct val="150000"/>
              </a:lnSpc>
              <a:buFont typeface="+mj-lt"/>
              <a:buAutoNum type="arabicPeriod"/>
            </a:pPr>
            <a:r>
              <a:rPr lang="en-US" sz="1600" i="1" dirty="0" smtClean="0">
                <a:solidFill>
                  <a:srgbClr val="292929"/>
                </a:solidFill>
              </a:rPr>
              <a:t> Generate </a:t>
            </a:r>
            <a:r>
              <a:rPr lang="en-US" sz="1600" i="1" dirty="0">
                <a:solidFill>
                  <a:srgbClr val="292929"/>
                </a:solidFill>
              </a:rPr>
              <a:t>a new dataset using </a:t>
            </a:r>
            <a:r>
              <a:rPr lang="en-US" sz="1600" b="1" i="1" dirty="0">
                <a:solidFill>
                  <a:srgbClr val="292929"/>
                </a:solidFill>
              </a:rPr>
              <a:t>X</a:t>
            </a:r>
            <a:r>
              <a:rPr lang="en-US" sz="1600" i="1" dirty="0">
                <a:solidFill>
                  <a:srgbClr val="292929"/>
                </a:solidFill>
              </a:rPr>
              <a:t> and replacing the label column</a:t>
            </a:r>
            <a:r>
              <a:rPr lang="en-US" sz="1600" b="1" i="1" dirty="0">
                <a:solidFill>
                  <a:srgbClr val="292929"/>
                </a:solidFill>
              </a:rPr>
              <a:t> y</a:t>
            </a:r>
            <a:r>
              <a:rPr lang="en-US" sz="1600" i="1" dirty="0">
                <a:solidFill>
                  <a:srgbClr val="292929"/>
                </a:solidFill>
              </a:rPr>
              <a:t> with the predictions column </a:t>
            </a:r>
            <a:r>
              <a:rPr lang="en-US" sz="1600" b="1" i="1" dirty="0">
                <a:solidFill>
                  <a:srgbClr val="292929"/>
                </a:solidFill>
              </a:rPr>
              <a:t>ŷ</a:t>
            </a:r>
            <a:endParaRPr lang="en-US" sz="1600" i="1" dirty="0">
              <a:solidFill>
                <a:srgbClr val="292929"/>
              </a:solidFill>
            </a:endParaRPr>
          </a:p>
          <a:p>
            <a:pPr>
              <a:lnSpc>
                <a:spcPct val="150000"/>
              </a:lnSpc>
              <a:buFont typeface="+mj-lt"/>
              <a:buAutoNum type="arabicPeriod"/>
            </a:pPr>
            <a:r>
              <a:rPr lang="en-US" sz="1600" i="1" dirty="0" smtClean="0">
                <a:solidFill>
                  <a:srgbClr val="292929"/>
                </a:solidFill>
              </a:rPr>
              <a:t> Select </a:t>
            </a:r>
            <a:r>
              <a:rPr lang="en-US" sz="1600" i="1" dirty="0">
                <a:solidFill>
                  <a:srgbClr val="292929"/>
                </a:solidFill>
              </a:rPr>
              <a:t>an interpretable model to be the surrogate model. This can be Linear Models, Logistic Regression, Decision Trees, Naïve Bayes, or K-nearest neighbors.</a:t>
            </a:r>
          </a:p>
          <a:p>
            <a:pPr>
              <a:lnSpc>
                <a:spcPct val="150000"/>
              </a:lnSpc>
              <a:buFont typeface="+mj-lt"/>
              <a:buAutoNum type="arabicPeriod"/>
            </a:pPr>
            <a:r>
              <a:rPr lang="en-US" sz="1600" i="1" dirty="0" smtClean="0">
                <a:solidFill>
                  <a:srgbClr val="292929"/>
                </a:solidFill>
              </a:rPr>
              <a:t> Train </a:t>
            </a:r>
            <a:r>
              <a:rPr lang="en-US" sz="1600" i="1" dirty="0">
                <a:solidFill>
                  <a:srgbClr val="292929"/>
                </a:solidFill>
              </a:rPr>
              <a:t>the interpretable model on the new dataset (the target is </a:t>
            </a:r>
            <a:r>
              <a:rPr lang="en-US" sz="1600" b="1" i="1" dirty="0">
                <a:solidFill>
                  <a:srgbClr val="292929"/>
                </a:solidFill>
              </a:rPr>
              <a:t>ŷ</a:t>
            </a:r>
            <a:r>
              <a:rPr lang="en-US" sz="1600" i="1" dirty="0">
                <a:solidFill>
                  <a:srgbClr val="292929"/>
                </a:solidFill>
              </a:rPr>
              <a:t>)</a:t>
            </a:r>
            <a:endParaRPr lang="en-US" sz="1600" b="0" i="1" dirty="0">
              <a:solidFill>
                <a:srgbClr val="292929"/>
              </a:solidFill>
              <a:effectLst/>
            </a:endParaRPr>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97438" y="1869884"/>
            <a:ext cx="3429000" cy="1171575"/>
          </a:xfrm>
          <a:prstGeom prst="rect">
            <a:avLst/>
          </a:prstGeom>
        </p:spPr>
      </p:pic>
    </p:spTree>
    <p:extLst>
      <p:ext uri="{BB962C8B-B14F-4D97-AF65-F5344CB8AC3E}">
        <p14:creationId xmlns:p14="http://schemas.microsoft.com/office/powerpoint/2010/main" val="31566061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F5A47CD2-73E0-3840-8306-11424B1D34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9233" y="204726"/>
            <a:ext cx="5318205" cy="523220"/>
          </a:xfrm>
          <a:prstGeom prst="rect">
            <a:avLst/>
          </a:prstGeom>
        </p:spPr>
      </p:pic>
      <p:sp>
        <p:nvSpPr>
          <p:cNvPr id="5" name="TextBox 4">
            <a:extLst>
              <a:ext uri="{FF2B5EF4-FFF2-40B4-BE49-F238E27FC236}">
                <a16:creationId xmlns:a16="http://schemas.microsoft.com/office/drawing/2014/main" xmlns="" id="{C3ED6A9E-7171-8F49-A048-2D9265492C20}"/>
              </a:ext>
            </a:extLst>
          </p:cNvPr>
          <p:cNvSpPr txBox="1"/>
          <p:nvPr/>
        </p:nvSpPr>
        <p:spPr>
          <a:xfrm>
            <a:off x="445991" y="232063"/>
            <a:ext cx="631190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Importance of Interpretability</a:t>
            </a:r>
            <a:endParaRPr lang="en-US" sz="2800" dirty="0">
              <a:solidFill>
                <a:srgbClr val="EE0033"/>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xmlns="" id="{5967C6E4-28BF-5844-A74B-023110CE5B1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7" name="TextBox 6">
            <a:extLst>
              <a:ext uri="{FF2B5EF4-FFF2-40B4-BE49-F238E27FC236}">
                <a16:creationId xmlns:a16="http://schemas.microsoft.com/office/drawing/2014/main" xmlns="" id="{89EDCD86-A177-554C-A547-7450B3CB5A76}"/>
              </a:ext>
            </a:extLst>
          </p:cNvPr>
          <p:cNvSpPr txBox="1"/>
          <p:nvPr/>
        </p:nvSpPr>
        <p:spPr>
          <a:xfrm>
            <a:off x="374650" y="4756150"/>
            <a:ext cx="3968750" cy="253916"/>
          </a:xfrm>
          <a:prstGeom prst="rect">
            <a:avLst/>
          </a:prstGeom>
          <a:noFill/>
        </p:spPr>
        <p:txBody>
          <a:bodyPr wrap="square" rtlCol="0">
            <a:spAutoFit/>
          </a:bodyPr>
          <a:lstStyle/>
          <a:p>
            <a:r>
              <a:rPr lang="en-US" sz="1050" spc="300" dirty="0">
                <a:solidFill>
                  <a:srgbClr val="B4B4B4"/>
                </a:solidFill>
                <a:latin typeface="FS PF BeauSans Pro Light" panose="02000500000000020004" pitchFamily="2" charset="0"/>
              </a:rPr>
              <a:t>www.viettel.com.vn</a:t>
            </a:r>
          </a:p>
        </p:txBody>
      </p:sp>
      <p:pic>
        <p:nvPicPr>
          <p:cNvPr id="8" name="Picture 7">
            <a:extLst>
              <a:ext uri="{FF2B5EF4-FFF2-40B4-BE49-F238E27FC236}">
                <a16:creationId xmlns:a16="http://schemas.microsoft.com/office/drawing/2014/main" xmlns="" id="{D817A19D-1FFE-4942-AC4A-C099A7D19E2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sp>
        <p:nvSpPr>
          <p:cNvPr id="3" name="Rectangle 2"/>
          <p:cNvSpPr/>
          <p:nvPr/>
        </p:nvSpPr>
        <p:spPr>
          <a:xfrm>
            <a:off x="279233" y="766053"/>
            <a:ext cx="5804067" cy="584775"/>
          </a:xfrm>
          <a:prstGeom prst="rect">
            <a:avLst/>
          </a:prstGeom>
        </p:spPr>
        <p:txBody>
          <a:bodyPr wrap="square">
            <a:spAutoFit/>
          </a:bodyPr>
          <a:lstStyle/>
          <a:p>
            <a:r>
              <a:rPr lang="en-US" sz="1600" dirty="0"/>
              <a:t>One way to measure how well the surrogate replicates the black box model is the R-squared measure</a:t>
            </a:r>
            <a:r>
              <a:rPr lang="en-US" sz="1600" dirty="0" smtClean="0"/>
              <a:t>:</a:t>
            </a:r>
            <a:endParaRPr lang="en-US" sz="1600" dirty="0"/>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1713" y="1113563"/>
            <a:ext cx="3429000" cy="1171575"/>
          </a:xfrm>
          <a:prstGeom prst="rect">
            <a:avLst/>
          </a:prstGeom>
        </p:spPr>
      </p:pic>
      <p:pic>
        <p:nvPicPr>
          <p:cNvPr id="2" name="Picture 1"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7832" y="1390384"/>
            <a:ext cx="5001393" cy="546768"/>
          </a:xfrm>
          <a:prstGeom prst="rect">
            <a:avLst/>
          </a:prstGeom>
        </p:spPr>
      </p:pic>
      <p:sp>
        <p:nvSpPr>
          <p:cNvPr id="10" name="Rectangle 9"/>
          <p:cNvSpPr/>
          <p:nvPr/>
        </p:nvSpPr>
        <p:spPr>
          <a:xfrm>
            <a:off x="0" y="1925069"/>
            <a:ext cx="1197764" cy="307777"/>
          </a:xfrm>
          <a:prstGeom prst="rect">
            <a:avLst/>
          </a:prstGeom>
        </p:spPr>
        <p:txBody>
          <a:bodyPr wrap="none">
            <a:spAutoFit/>
          </a:bodyPr>
          <a:lstStyle/>
          <a:p>
            <a:r>
              <a:rPr lang="vi-VN" sz="1400" b="1" dirty="0">
                <a:solidFill>
                  <a:srgbClr val="333333"/>
                </a:solidFill>
                <a:latin typeface="Helvetica Neue"/>
              </a:rPr>
              <a:t>Advantages</a:t>
            </a:r>
            <a:endParaRPr lang="vi-VN" sz="1400" b="1" i="0" dirty="0">
              <a:solidFill>
                <a:srgbClr val="333333"/>
              </a:solidFill>
              <a:effectLst/>
              <a:latin typeface="Helvetica Neue"/>
            </a:endParaRPr>
          </a:p>
        </p:txBody>
      </p:sp>
      <p:sp>
        <p:nvSpPr>
          <p:cNvPr id="11" name="Rectangle 10"/>
          <p:cNvSpPr/>
          <p:nvPr/>
        </p:nvSpPr>
        <p:spPr>
          <a:xfrm>
            <a:off x="374650" y="2192813"/>
            <a:ext cx="8123378" cy="1323439"/>
          </a:xfrm>
          <a:prstGeom prst="rect">
            <a:avLst/>
          </a:prstGeom>
        </p:spPr>
        <p:txBody>
          <a:bodyPr wrap="square">
            <a:spAutoFit/>
          </a:bodyPr>
          <a:lstStyle/>
          <a:p>
            <a:r>
              <a:rPr lang="en-US" sz="1600" b="1" dirty="0"/>
              <a:t>Flexible: </a:t>
            </a:r>
            <a:r>
              <a:rPr lang="en-US" sz="1600" dirty="0"/>
              <a:t>Any model from the interpretable models </a:t>
            </a:r>
            <a:r>
              <a:rPr lang="en-US" sz="1600" dirty="0" smtClean="0"/>
              <a:t>can </a:t>
            </a:r>
            <a:r>
              <a:rPr lang="en-US" sz="1600" dirty="0"/>
              <a:t>be used.</a:t>
            </a:r>
          </a:p>
          <a:p>
            <a:r>
              <a:rPr lang="en-US" sz="1600" b="1" dirty="0"/>
              <a:t>Intuitive and straightforward</a:t>
            </a:r>
            <a:r>
              <a:rPr lang="en-US" sz="1600" dirty="0" smtClean="0"/>
              <a:t>: </a:t>
            </a:r>
            <a:r>
              <a:rPr lang="en-US" sz="1600" dirty="0"/>
              <a:t>This means it is easy to implement, but also easy to explain to people not familiar with data science or machine learning.</a:t>
            </a:r>
            <a:endParaRPr lang="en-US" sz="1600" dirty="0"/>
          </a:p>
          <a:p>
            <a:r>
              <a:rPr lang="en-US" sz="1600" b="1" dirty="0"/>
              <a:t>E</a:t>
            </a:r>
            <a:r>
              <a:rPr lang="en-US" sz="1600" b="1" dirty="0" smtClean="0"/>
              <a:t>asily measure: </a:t>
            </a:r>
            <a:r>
              <a:rPr lang="en-US" sz="1600" dirty="0"/>
              <a:t>easily measure how good our surrogate models are in approximating the black box predictions.</a:t>
            </a:r>
            <a:endParaRPr lang="en-US" sz="1600" b="1" dirty="0"/>
          </a:p>
        </p:txBody>
      </p:sp>
      <p:sp>
        <p:nvSpPr>
          <p:cNvPr id="12" name="Rectangle 11"/>
          <p:cNvSpPr/>
          <p:nvPr/>
        </p:nvSpPr>
        <p:spPr>
          <a:xfrm>
            <a:off x="0" y="3495302"/>
            <a:ext cx="1446230" cy="307777"/>
          </a:xfrm>
          <a:prstGeom prst="rect">
            <a:avLst/>
          </a:prstGeom>
        </p:spPr>
        <p:txBody>
          <a:bodyPr wrap="none">
            <a:spAutoFit/>
          </a:bodyPr>
          <a:lstStyle/>
          <a:p>
            <a:r>
              <a:rPr lang="vi-VN" sz="1400" b="1" dirty="0" smtClean="0">
                <a:solidFill>
                  <a:srgbClr val="333333"/>
                </a:solidFill>
                <a:latin typeface="Helvetica Neue"/>
              </a:rPr>
              <a:t>Disadvantages</a:t>
            </a:r>
            <a:endParaRPr lang="vi-VN" sz="1400" b="1" i="0" dirty="0">
              <a:solidFill>
                <a:srgbClr val="333333"/>
              </a:solidFill>
              <a:effectLst/>
              <a:latin typeface="Helvetica Neue"/>
            </a:endParaRPr>
          </a:p>
        </p:txBody>
      </p:sp>
      <p:sp>
        <p:nvSpPr>
          <p:cNvPr id="13" name="Rectangle 12"/>
          <p:cNvSpPr/>
          <p:nvPr/>
        </p:nvSpPr>
        <p:spPr>
          <a:xfrm>
            <a:off x="374650" y="3770888"/>
            <a:ext cx="8123378" cy="1077218"/>
          </a:xfrm>
          <a:prstGeom prst="rect">
            <a:avLst/>
          </a:prstGeom>
        </p:spPr>
        <p:txBody>
          <a:bodyPr wrap="square">
            <a:spAutoFit/>
          </a:bodyPr>
          <a:lstStyle/>
          <a:p>
            <a:r>
              <a:rPr lang="en-US" sz="1600" b="1" dirty="0"/>
              <a:t>S</a:t>
            </a:r>
            <a:r>
              <a:rPr lang="en-US" sz="1600" b="1" dirty="0" smtClean="0"/>
              <a:t>ubset </a:t>
            </a:r>
            <a:r>
              <a:rPr lang="en-US" sz="1600" b="1" dirty="0"/>
              <a:t>of the </a:t>
            </a:r>
            <a:r>
              <a:rPr lang="en-US" sz="1600" b="1" dirty="0" smtClean="0"/>
              <a:t>dataset</a:t>
            </a:r>
          </a:p>
          <a:p>
            <a:r>
              <a:rPr lang="en-US" sz="1600" b="1" dirty="0" smtClean="0"/>
              <a:t>Conclusions </a:t>
            </a:r>
            <a:r>
              <a:rPr lang="en-US" sz="1600" b="1" dirty="0"/>
              <a:t>about the model and not about the </a:t>
            </a:r>
            <a:r>
              <a:rPr lang="en-US" sz="1600" b="1" dirty="0" smtClean="0"/>
              <a:t>data.</a:t>
            </a:r>
          </a:p>
          <a:p>
            <a:r>
              <a:rPr lang="en-US" sz="1600" dirty="0" smtClean="0"/>
              <a:t>Not </a:t>
            </a:r>
            <a:r>
              <a:rPr lang="en-US" sz="1600" dirty="0"/>
              <a:t>clear what the best </a:t>
            </a:r>
            <a:r>
              <a:rPr lang="en-US" sz="1600" b="1" dirty="0"/>
              <a:t>cut-off for </a:t>
            </a:r>
            <a:r>
              <a:rPr lang="en-US" sz="1600" b="1" dirty="0" smtClean="0"/>
              <a:t>R-squared</a:t>
            </a:r>
          </a:p>
          <a:p>
            <a:endParaRPr lang="en-US" sz="1600" b="1" dirty="0"/>
          </a:p>
        </p:txBody>
      </p:sp>
    </p:spTree>
    <p:extLst>
      <p:ext uri="{BB962C8B-B14F-4D97-AF65-F5344CB8AC3E}">
        <p14:creationId xmlns:p14="http://schemas.microsoft.com/office/powerpoint/2010/main" val="4593910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2698" y="2571750"/>
            <a:ext cx="5750825" cy="1357772"/>
          </a:xfrm>
          <a:prstGeom prst="rect">
            <a:avLst/>
          </a:prstGeom>
        </p:spPr>
      </p:pic>
      <p:sp>
        <p:nvSpPr>
          <p:cNvPr id="17" name="TextBox 16"/>
          <p:cNvSpPr txBox="1"/>
          <p:nvPr/>
        </p:nvSpPr>
        <p:spPr>
          <a:xfrm>
            <a:off x="1889441" y="2650471"/>
            <a:ext cx="5607882" cy="1200329"/>
          </a:xfrm>
          <a:prstGeom prst="rect">
            <a:avLst/>
          </a:prstGeom>
          <a:noFill/>
        </p:spPr>
        <p:txBody>
          <a:bodyPr wrap="square" rtlCol="0">
            <a:spAutoFit/>
          </a:bodyPr>
          <a:lstStyle/>
          <a:p>
            <a:r>
              <a:rPr lang="vi-VN" sz="3600" b="1" dirty="0" smtClean="0">
                <a:solidFill>
                  <a:schemeClr val="bg1"/>
                </a:solidFill>
                <a:latin typeface="Helvetica Neue"/>
              </a:rPr>
              <a:t>Local </a:t>
            </a:r>
            <a:r>
              <a:rPr lang="vi-VN" sz="3600" b="1" dirty="0">
                <a:solidFill>
                  <a:schemeClr val="bg1"/>
                </a:solidFill>
                <a:latin typeface="Helvetica Neue"/>
              </a:rPr>
              <a:t>Model Interpretability</a:t>
            </a:r>
            <a:endParaRPr lang="vi-VN" sz="3600" b="1" dirty="0">
              <a:solidFill>
                <a:schemeClr val="bg1"/>
              </a:solidFill>
              <a:latin typeface="Helvetica Neue"/>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3" name="TextBox 2"/>
          <p:cNvSpPr txBox="1"/>
          <p:nvPr/>
        </p:nvSpPr>
        <p:spPr>
          <a:xfrm>
            <a:off x="374650" y="4756150"/>
            <a:ext cx="3968750" cy="253916"/>
          </a:xfrm>
          <a:prstGeom prst="rect">
            <a:avLst/>
          </a:prstGeom>
          <a:noFill/>
        </p:spPr>
        <p:txBody>
          <a:bodyPr wrap="square" rtlCol="0">
            <a:spAutoFit/>
          </a:bodyPr>
          <a:lstStyle/>
          <a:p>
            <a:r>
              <a:rPr lang="en-US" sz="1050" spc="300" dirty="0">
                <a:solidFill>
                  <a:srgbClr val="B4B4B4"/>
                </a:solidFill>
                <a:latin typeface="FS PF BeauSans Pro Light" panose="02000500000000020004" pitchFamily="2" charset="0"/>
              </a:rPr>
              <a:t>www.viettel.com.vn</a:t>
            </a:r>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spTree>
    <p:extLst>
      <p:ext uri="{BB962C8B-B14F-4D97-AF65-F5344CB8AC3E}">
        <p14:creationId xmlns:p14="http://schemas.microsoft.com/office/powerpoint/2010/main" val="19550955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F5A47CD2-73E0-3840-8306-11424B1D34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0901" y="206460"/>
            <a:ext cx="5902492" cy="523220"/>
          </a:xfrm>
          <a:prstGeom prst="rect">
            <a:avLst/>
          </a:prstGeom>
        </p:spPr>
      </p:pic>
      <p:pic>
        <p:nvPicPr>
          <p:cNvPr id="6" name="Picture 5">
            <a:extLst>
              <a:ext uri="{FF2B5EF4-FFF2-40B4-BE49-F238E27FC236}">
                <a16:creationId xmlns:a16="http://schemas.microsoft.com/office/drawing/2014/main" xmlns="" id="{5967C6E4-28BF-5844-A74B-023110CE5B1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7" name="TextBox 6">
            <a:extLst>
              <a:ext uri="{FF2B5EF4-FFF2-40B4-BE49-F238E27FC236}">
                <a16:creationId xmlns:a16="http://schemas.microsoft.com/office/drawing/2014/main" xmlns="" id="{89EDCD86-A177-554C-A547-7450B3CB5A76}"/>
              </a:ext>
            </a:extLst>
          </p:cNvPr>
          <p:cNvSpPr txBox="1"/>
          <p:nvPr/>
        </p:nvSpPr>
        <p:spPr>
          <a:xfrm>
            <a:off x="374650" y="4756150"/>
            <a:ext cx="3968750" cy="253916"/>
          </a:xfrm>
          <a:prstGeom prst="rect">
            <a:avLst/>
          </a:prstGeom>
          <a:noFill/>
        </p:spPr>
        <p:txBody>
          <a:bodyPr wrap="square" rtlCol="0">
            <a:spAutoFit/>
          </a:bodyPr>
          <a:lstStyle/>
          <a:p>
            <a:r>
              <a:rPr lang="en-US" sz="1050" spc="300" dirty="0">
                <a:solidFill>
                  <a:srgbClr val="B4B4B4"/>
                </a:solidFill>
                <a:latin typeface="FS PF BeauSans Pro Light" panose="02000500000000020004" pitchFamily="2" charset="0"/>
              </a:rPr>
              <a:t>www.viettel.com.vn</a:t>
            </a:r>
          </a:p>
        </p:txBody>
      </p:sp>
      <p:pic>
        <p:nvPicPr>
          <p:cNvPr id="8" name="Picture 7">
            <a:extLst>
              <a:ext uri="{FF2B5EF4-FFF2-40B4-BE49-F238E27FC236}">
                <a16:creationId xmlns:a16="http://schemas.microsoft.com/office/drawing/2014/main" xmlns="" id="{D817A19D-1FFE-4942-AC4A-C099A7D19E2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sp>
        <p:nvSpPr>
          <p:cNvPr id="15" name="Rectangle 14"/>
          <p:cNvSpPr/>
          <p:nvPr/>
        </p:nvSpPr>
        <p:spPr>
          <a:xfrm>
            <a:off x="416694" y="267847"/>
            <a:ext cx="5650906" cy="338554"/>
          </a:xfrm>
          <a:prstGeom prst="rect">
            <a:avLst/>
          </a:prstGeom>
        </p:spPr>
        <p:txBody>
          <a:bodyPr wrap="none">
            <a:spAutoFit/>
          </a:bodyPr>
          <a:lstStyle/>
          <a:p>
            <a:r>
              <a:rPr lang="vi-VN" sz="1600" b="1" dirty="0">
                <a:solidFill>
                  <a:srgbClr val="333333"/>
                </a:solidFill>
              </a:rPr>
              <a:t> Local interpretable model-agnostic explanations (LIME)</a:t>
            </a:r>
            <a:endParaRPr lang="vi-VN" sz="1600" b="1" dirty="0"/>
          </a:p>
        </p:txBody>
      </p:sp>
      <p:sp>
        <p:nvSpPr>
          <p:cNvPr id="16" name="Rectangle 15"/>
          <p:cNvSpPr/>
          <p:nvPr/>
        </p:nvSpPr>
        <p:spPr>
          <a:xfrm>
            <a:off x="575147" y="689097"/>
            <a:ext cx="7282978" cy="507831"/>
          </a:xfrm>
          <a:prstGeom prst="rect">
            <a:avLst/>
          </a:prstGeom>
        </p:spPr>
        <p:txBody>
          <a:bodyPr wrap="square">
            <a:spAutoFit/>
          </a:bodyPr>
          <a:lstStyle/>
          <a:p>
            <a:pPr algn="ctr"/>
            <a:r>
              <a:rPr lang="en-US" i="1" dirty="0">
                <a:solidFill>
                  <a:schemeClr val="tx1">
                    <a:lumMod val="95000"/>
                    <a:lumOff val="5000"/>
                  </a:schemeClr>
                </a:solidFill>
              </a:rPr>
              <a:t>Local surrogate models are interpretable models that are used to explain individual predictions of black box machine learning models </a:t>
            </a:r>
            <a:r>
              <a:rPr lang="vi-VN" i="1" dirty="0">
                <a:latin typeface="Calibri" panose="020F0502020204030204" pitchFamily="34" charset="0"/>
                <a:cs typeface="Calibri" panose="020F0502020204030204" pitchFamily="34" charset="0"/>
              </a:rPr>
              <a:t>— </a:t>
            </a:r>
            <a:r>
              <a:rPr lang="vi-VN" dirty="0">
                <a:latin typeface="Calibri" panose="020F0502020204030204" pitchFamily="34" charset="0"/>
                <a:cs typeface="Calibri" panose="020F0502020204030204" pitchFamily="34" charset="0"/>
              </a:rPr>
              <a:t>Christoph Molnar</a:t>
            </a:r>
            <a:endParaRPr lang="vi-VN" dirty="0">
              <a:solidFill>
                <a:schemeClr val="tx1">
                  <a:lumMod val="95000"/>
                  <a:lumOff val="5000"/>
                </a:schemeClr>
              </a:solidFill>
              <a:latin typeface="Calibri" panose="020F0502020204030204" pitchFamily="34" charset="0"/>
              <a:cs typeface="Calibri" panose="020F0502020204030204" pitchFamily="34" charset="0"/>
            </a:endParaRPr>
          </a:p>
        </p:txBody>
      </p:sp>
      <p:pic>
        <p:nvPicPr>
          <p:cNvPr id="13" name="Picture 12"/>
          <p:cNvPicPr>
            <a:picLocks noChangeAspect="1"/>
          </p:cNvPicPr>
          <p:nvPr/>
        </p:nvPicPr>
        <p:blipFill>
          <a:blip r:embed="rId5"/>
          <a:stretch>
            <a:fillRect/>
          </a:stretch>
        </p:blipFill>
        <p:spPr>
          <a:xfrm>
            <a:off x="168274" y="1089038"/>
            <a:ext cx="3899793" cy="3437758"/>
          </a:xfrm>
          <a:prstGeom prst="rect">
            <a:avLst/>
          </a:prstGeom>
        </p:spPr>
      </p:pic>
      <p:pic>
        <p:nvPicPr>
          <p:cNvPr id="18" name="Picture 17"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49995" y="1974299"/>
            <a:ext cx="4086795" cy="590632"/>
          </a:xfrm>
          <a:prstGeom prst="rect">
            <a:avLst/>
          </a:prstGeom>
        </p:spPr>
      </p:pic>
      <p:sp>
        <p:nvSpPr>
          <p:cNvPr id="19" name="Rectangle 18"/>
          <p:cNvSpPr/>
          <p:nvPr/>
        </p:nvSpPr>
        <p:spPr>
          <a:xfrm>
            <a:off x="3959461" y="1419165"/>
            <a:ext cx="5804067" cy="584775"/>
          </a:xfrm>
          <a:prstGeom prst="rect">
            <a:avLst/>
          </a:prstGeom>
        </p:spPr>
        <p:txBody>
          <a:bodyPr wrap="square">
            <a:spAutoFit/>
          </a:bodyPr>
          <a:lstStyle/>
          <a:p>
            <a:r>
              <a:rPr lang="en-US" sz="1600" dirty="0"/>
              <a:t>Mathematically, local surrogate models with interpretability constraint can be expressed as follows:</a:t>
            </a:r>
            <a:endParaRPr lang="en-US" sz="1600" dirty="0"/>
          </a:p>
        </p:txBody>
      </p:sp>
      <p:sp>
        <p:nvSpPr>
          <p:cNvPr id="20" name="AutoShape 4" descr="LIME algorithm for tabular data. A) Random forest predictions given features x1 and x2. Predicted classes: 1 (dark) or 0 (light). B) Instance of interest (big dot) and data sampled from a normal distribution (small dots). C) Assign higher weight to points near the instance of interest. D) Signs of the grid show the classifications of the locally learned model from the weighted samples. The white line marks the decision boundary (P(class=1) = 0.5)."/>
          <p:cNvSpPr>
            <a:spLocks noChangeAspect="1" noChangeArrowheads="1"/>
          </p:cNvSpPr>
          <p:nvPr/>
        </p:nvSpPr>
        <p:spPr bwMode="auto">
          <a:xfrm>
            <a:off x="63500" y="-136525"/>
            <a:ext cx="12858750" cy="128587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25" name="Rectangle 24"/>
          <p:cNvSpPr/>
          <p:nvPr/>
        </p:nvSpPr>
        <p:spPr>
          <a:xfrm>
            <a:off x="3971925" y="2675451"/>
            <a:ext cx="4572000" cy="584775"/>
          </a:xfrm>
          <a:prstGeom prst="rect">
            <a:avLst/>
          </a:prstGeom>
        </p:spPr>
        <p:txBody>
          <a:bodyPr>
            <a:spAutoFit/>
          </a:bodyPr>
          <a:lstStyle/>
          <a:p>
            <a:r>
              <a:rPr lang="en-US" sz="1600" dirty="0"/>
              <a:t>LIME will seek to interpret model results for human decision-makers.</a:t>
            </a:r>
            <a:endParaRPr lang="vi-VN" sz="1600" dirty="0"/>
          </a:p>
        </p:txBody>
      </p:sp>
    </p:spTree>
    <p:extLst>
      <p:ext uri="{BB962C8B-B14F-4D97-AF65-F5344CB8AC3E}">
        <p14:creationId xmlns:p14="http://schemas.microsoft.com/office/powerpoint/2010/main" val="27216591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F5A47CD2-73E0-3840-8306-11424B1D34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0901" y="206460"/>
            <a:ext cx="5902492" cy="523220"/>
          </a:xfrm>
          <a:prstGeom prst="rect">
            <a:avLst/>
          </a:prstGeom>
        </p:spPr>
      </p:pic>
      <p:pic>
        <p:nvPicPr>
          <p:cNvPr id="6" name="Picture 5">
            <a:extLst>
              <a:ext uri="{FF2B5EF4-FFF2-40B4-BE49-F238E27FC236}">
                <a16:creationId xmlns:a16="http://schemas.microsoft.com/office/drawing/2014/main" xmlns="" id="{5967C6E4-28BF-5844-A74B-023110CE5B1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7" name="TextBox 6">
            <a:extLst>
              <a:ext uri="{FF2B5EF4-FFF2-40B4-BE49-F238E27FC236}">
                <a16:creationId xmlns:a16="http://schemas.microsoft.com/office/drawing/2014/main" xmlns="" id="{89EDCD86-A177-554C-A547-7450B3CB5A76}"/>
              </a:ext>
            </a:extLst>
          </p:cNvPr>
          <p:cNvSpPr txBox="1"/>
          <p:nvPr/>
        </p:nvSpPr>
        <p:spPr>
          <a:xfrm>
            <a:off x="374650" y="4756150"/>
            <a:ext cx="3968750" cy="253916"/>
          </a:xfrm>
          <a:prstGeom prst="rect">
            <a:avLst/>
          </a:prstGeom>
          <a:noFill/>
        </p:spPr>
        <p:txBody>
          <a:bodyPr wrap="square" rtlCol="0">
            <a:spAutoFit/>
          </a:bodyPr>
          <a:lstStyle/>
          <a:p>
            <a:r>
              <a:rPr lang="en-US" sz="1050" spc="300" dirty="0">
                <a:solidFill>
                  <a:srgbClr val="B4B4B4"/>
                </a:solidFill>
                <a:latin typeface="FS PF BeauSans Pro Light" panose="02000500000000020004" pitchFamily="2" charset="0"/>
              </a:rPr>
              <a:t>www.viettel.com.vn</a:t>
            </a:r>
          </a:p>
        </p:txBody>
      </p:sp>
      <p:pic>
        <p:nvPicPr>
          <p:cNvPr id="8" name="Picture 7">
            <a:extLst>
              <a:ext uri="{FF2B5EF4-FFF2-40B4-BE49-F238E27FC236}">
                <a16:creationId xmlns:a16="http://schemas.microsoft.com/office/drawing/2014/main" xmlns="" id="{D817A19D-1FFE-4942-AC4A-C099A7D19E2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sp>
        <p:nvSpPr>
          <p:cNvPr id="15" name="Rectangle 14"/>
          <p:cNvSpPr/>
          <p:nvPr/>
        </p:nvSpPr>
        <p:spPr>
          <a:xfrm>
            <a:off x="416694" y="267847"/>
            <a:ext cx="5650906" cy="338554"/>
          </a:xfrm>
          <a:prstGeom prst="rect">
            <a:avLst/>
          </a:prstGeom>
        </p:spPr>
        <p:txBody>
          <a:bodyPr wrap="none">
            <a:spAutoFit/>
          </a:bodyPr>
          <a:lstStyle/>
          <a:p>
            <a:r>
              <a:rPr lang="vi-VN" sz="1600" b="1" dirty="0">
                <a:solidFill>
                  <a:srgbClr val="333333"/>
                </a:solidFill>
              </a:rPr>
              <a:t> Local interpretable model-agnostic explanations (LIME)</a:t>
            </a:r>
            <a:endParaRPr lang="vi-VN" sz="1600" b="1" dirty="0"/>
          </a:p>
        </p:txBody>
      </p:sp>
      <p:pic>
        <p:nvPicPr>
          <p:cNvPr id="2" name="Picture 1"/>
          <p:cNvPicPr>
            <a:picLocks noChangeAspect="1"/>
          </p:cNvPicPr>
          <p:nvPr/>
        </p:nvPicPr>
        <p:blipFill>
          <a:blip r:embed="rId5"/>
          <a:stretch>
            <a:fillRect/>
          </a:stretch>
        </p:blipFill>
        <p:spPr>
          <a:xfrm>
            <a:off x="71775" y="1436914"/>
            <a:ext cx="9046666" cy="2620735"/>
          </a:xfrm>
          <a:prstGeom prst="rect">
            <a:avLst/>
          </a:prstGeom>
        </p:spPr>
      </p:pic>
    </p:spTree>
    <p:extLst>
      <p:ext uri="{BB962C8B-B14F-4D97-AF65-F5344CB8AC3E}">
        <p14:creationId xmlns:p14="http://schemas.microsoft.com/office/powerpoint/2010/main" val="13617621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4695136" cy="514350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52864" y="238539"/>
            <a:ext cx="3019136" cy="129159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8" name="TextBox 7"/>
          <p:cNvSpPr txBox="1"/>
          <p:nvPr/>
        </p:nvSpPr>
        <p:spPr>
          <a:xfrm>
            <a:off x="374650" y="4756150"/>
            <a:ext cx="3968750" cy="253916"/>
          </a:xfrm>
          <a:prstGeom prst="rect">
            <a:avLst/>
          </a:prstGeom>
          <a:noFill/>
        </p:spPr>
        <p:txBody>
          <a:bodyPr wrap="square" rtlCol="0">
            <a:spAutoFit/>
          </a:bodyPr>
          <a:lstStyle/>
          <a:p>
            <a:r>
              <a:rPr lang="en-US" sz="1050" spc="300" dirty="0">
                <a:solidFill>
                  <a:srgbClr val="B4B4B4"/>
                </a:solidFill>
                <a:latin typeface="FS PF BeauSans Pro Light" panose="02000500000000020004" pitchFamily="2" charset="0"/>
              </a:rPr>
              <a:t>www.viettel.com.vn</a:t>
            </a:r>
          </a:p>
        </p:txBody>
      </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sp>
        <p:nvSpPr>
          <p:cNvPr id="4" name="TextBox 3">
            <a:extLst>
              <a:ext uri="{FF2B5EF4-FFF2-40B4-BE49-F238E27FC236}">
                <a16:creationId xmlns:a16="http://schemas.microsoft.com/office/drawing/2014/main" xmlns="" id="{3106C184-F0B6-B74A-8304-3652BDD64F3F}"/>
              </a:ext>
            </a:extLst>
          </p:cNvPr>
          <p:cNvSpPr txBox="1"/>
          <p:nvPr/>
        </p:nvSpPr>
        <p:spPr>
          <a:xfrm>
            <a:off x="1785344" y="536726"/>
            <a:ext cx="2436308" cy="707886"/>
          </a:xfrm>
          <a:prstGeom prst="rect">
            <a:avLst/>
          </a:prstGeom>
          <a:noFill/>
        </p:spPr>
        <p:txBody>
          <a:bodyPr wrap="none" rtlCol="0">
            <a:spAutoFit/>
          </a:bodyPr>
          <a:lstStyle/>
          <a:p>
            <a:r>
              <a:rPr lang="en-US" sz="2000" b="1" dirty="0">
                <a:solidFill>
                  <a:schemeClr val="bg1"/>
                </a:solidFill>
              </a:rPr>
              <a:t>Model Interpretation</a:t>
            </a:r>
          </a:p>
          <a:p>
            <a:pPr algn="ctr"/>
            <a:r>
              <a:rPr lang="en-US" sz="2000" b="1" dirty="0">
                <a:solidFill>
                  <a:schemeClr val="bg1"/>
                </a:solidFill>
              </a:rPr>
              <a:t> Machine Learning</a:t>
            </a:r>
            <a:endParaRPr lang="x-none" sz="2000" b="1" dirty="0">
              <a:solidFill>
                <a:schemeClr val="bg1"/>
              </a:solidFill>
            </a:endParaRPr>
          </a:p>
        </p:txBody>
      </p:sp>
      <p:sp>
        <p:nvSpPr>
          <p:cNvPr id="10" name="TextBox 9">
            <a:extLst>
              <a:ext uri="{FF2B5EF4-FFF2-40B4-BE49-F238E27FC236}">
                <a16:creationId xmlns:a16="http://schemas.microsoft.com/office/drawing/2014/main" xmlns="" id="{A28B0337-DB83-1040-9BDE-27EE53CEACAF}"/>
              </a:ext>
            </a:extLst>
          </p:cNvPr>
          <p:cNvSpPr txBox="1"/>
          <p:nvPr/>
        </p:nvSpPr>
        <p:spPr>
          <a:xfrm>
            <a:off x="4804480" y="238539"/>
            <a:ext cx="1533884" cy="523220"/>
          </a:xfrm>
          <a:prstGeom prst="rect">
            <a:avLst/>
          </a:prstGeom>
          <a:noFill/>
        </p:spPr>
        <p:txBody>
          <a:bodyPr wrap="square" rtlCol="0">
            <a:spAutoFit/>
          </a:bodyPr>
          <a:lstStyle/>
          <a:p>
            <a:r>
              <a:rPr lang="da-DK" sz="2800" dirty="0">
                <a:solidFill>
                  <a:srgbClr val="EE0033"/>
                </a:solidFill>
                <a:latin typeface="Arial" panose="020B0604020202020204" pitchFamily="34" charset="0"/>
                <a:cs typeface="Arial" panose="020B0604020202020204" pitchFamily="34" charset="0"/>
              </a:rPr>
              <a:t>Content</a:t>
            </a:r>
            <a:endParaRPr lang="en-US" sz="2800" dirty="0">
              <a:solidFill>
                <a:srgbClr val="EE0033"/>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xmlns="" id="{AC43DEE2-6238-C441-987E-FC234231E3CE}"/>
              </a:ext>
            </a:extLst>
          </p:cNvPr>
          <p:cNvSpPr txBox="1"/>
          <p:nvPr/>
        </p:nvSpPr>
        <p:spPr>
          <a:xfrm>
            <a:off x="4804480" y="884334"/>
            <a:ext cx="3833909" cy="3539430"/>
          </a:xfrm>
          <a:prstGeom prst="rect">
            <a:avLst/>
          </a:prstGeom>
          <a:noFill/>
        </p:spPr>
        <p:txBody>
          <a:bodyPr wrap="square" rtlCol="0">
            <a:spAutoFit/>
          </a:bodyPr>
          <a:lstStyle/>
          <a:p>
            <a:pPr marL="342900" indent="-342900">
              <a:buAutoNum type="arabicPeriod"/>
            </a:pPr>
            <a:r>
              <a:rPr lang="en-US" sz="1600" i="1" dirty="0">
                <a:latin typeface="Arial" panose="020B0604020202020204" pitchFamily="34" charset="0"/>
                <a:cs typeface="Arial" panose="020B0604020202020204" pitchFamily="34" charset="0"/>
              </a:rPr>
              <a:t>What is Model Interpretation? Importance of Interpretability</a:t>
            </a:r>
          </a:p>
          <a:p>
            <a:pPr marL="342900" indent="-342900">
              <a:buAutoNum type="arabicPeriod"/>
            </a:pPr>
            <a:endParaRPr lang="en-US" sz="1600" i="1" dirty="0">
              <a:latin typeface="Arial" panose="020B0604020202020204" pitchFamily="34" charset="0"/>
              <a:cs typeface="Arial" panose="020B0604020202020204" pitchFamily="34" charset="0"/>
            </a:endParaRPr>
          </a:p>
          <a:p>
            <a:pPr marL="342900" indent="-342900">
              <a:buFontTx/>
              <a:buAutoNum type="arabicPeriod"/>
            </a:pPr>
            <a:r>
              <a:rPr lang="en-US" sz="1600" i="1" dirty="0">
                <a:latin typeface="Arial" panose="020B0604020202020204" pitchFamily="34" charset="0"/>
                <a:cs typeface="Arial" panose="020B0604020202020204" pitchFamily="34" charset="0"/>
              </a:rPr>
              <a:t>Black-box vs White-box models and Interpretability techniques</a:t>
            </a:r>
          </a:p>
          <a:p>
            <a:pPr marL="342900" indent="-342900">
              <a:buFontTx/>
              <a:buAutoNum type="arabicPeriod"/>
            </a:pPr>
            <a:endParaRPr lang="en-US" sz="1600" i="1" dirty="0">
              <a:latin typeface="Arial" panose="020B0604020202020204" pitchFamily="34" charset="0"/>
              <a:cs typeface="Arial" panose="020B0604020202020204" pitchFamily="34" charset="0"/>
            </a:endParaRPr>
          </a:p>
          <a:p>
            <a:pPr marL="342900" indent="-342900">
              <a:buFontTx/>
              <a:buAutoNum type="arabicPeriod"/>
            </a:pPr>
            <a:r>
              <a:rPr lang="en-US" sz="1600" i="1" dirty="0">
                <a:latin typeface="Arial" panose="020B0604020202020204" pitchFamily="34" charset="0"/>
                <a:cs typeface="Arial" panose="020B0604020202020204" pitchFamily="34" charset="0"/>
              </a:rPr>
              <a:t>Scope of Interpretability</a:t>
            </a:r>
          </a:p>
          <a:p>
            <a:pPr marL="342900" indent="-342900">
              <a:buFontTx/>
              <a:buAutoNum type="arabicPeriod"/>
            </a:pPr>
            <a:endParaRPr lang="en-US" sz="1600" i="1" dirty="0">
              <a:latin typeface="Arial" panose="020B0604020202020204" pitchFamily="34" charset="0"/>
              <a:cs typeface="Arial" panose="020B0604020202020204" pitchFamily="34" charset="0"/>
            </a:endParaRPr>
          </a:p>
          <a:p>
            <a:pPr marL="342900" indent="-342900">
              <a:buFontTx/>
              <a:buAutoNum type="arabicPeriod"/>
            </a:pPr>
            <a:r>
              <a:rPr lang="en-US" sz="1600" i="1" dirty="0">
                <a:latin typeface="Arial" panose="020B0604020202020204" pitchFamily="34" charset="0"/>
                <a:cs typeface="Arial" panose="020B0604020202020204" pitchFamily="34" charset="0"/>
              </a:rPr>
              <a:t>Model Interpretation</a:t>
            </a:r>
          </a:p>
          <a:p>
            <a:pPr marL="342900" indent="-342900">
              <a:buFontTx/>
              <a:buAutoNum type="arabicPeriod"/>
            </a:pPr>
            <a:endParaRPr lang="en-US" sz="1600" i="1" dirty="0">
              <a:latin typeface="Arial" panose="020B0604020202020204" pitchFamily="34" charset="0"/>
              <a:cs typeface="Arial" panose="020B0604020202020204" pitchFamily="34" charset="0"/>
            </a:endParaRPr>
          </a:p>
          <a:p>
            <a:pPr marL="342900" indent="-342900">
              <a:buFontTx/>
              <a:buAutoNum type="arabicPeriod"/>
            </a:pPr>
            <a:r>
              <a:rPr lang="en-US" sz="1600" i="1" dirty="0">
                <a:latin typeface="Arial" panose="020B0604020202020204" pitchFamily="34" charset="0"/>
                <a:cs typeface="Arial" panose="020B0604020202020204" pitchFamily="34" charset="0"/>
              </a:rPr>
              <a:t>Deploy with Python</a:t>
            </a:r>
          </a:p>
          <a:p>
            <a:pPr marL="342900" indent="-342900">
              <a:buFontTx/>
              <a:buAutoNum type="arabicPeriod"/>
            </a:pPr>
            <a:endParaRPr lang="en-US" sz="1600" i="1" dirty="0">
              <a:latin typeface="Arial" panose="020B0604020202020204" pitchFamily="34" charset="0"/>
              <a:cs typeface="Arial" panose="020B0604020202020204" pitchFamily="34" charset="0"/>
            </a:endParaRPr>
          </a:p>
          <a:p>
            <a:pPr marL="342900" indent="-342900">
              <a:buFontTx/>
              <a:buAutoNum type="arabicPeriod"/>
            </a:pPr>
            <a:endParaRPr lang="en-US" sz="1600" i="1" dirty="0">
              <a:latin typeface="Arial" panose="020B0604020202020204" pitchFamily="34" charset="0"/>
              <a:cs typeface="Arial" panose="020B0604020202020204" pitchFamily="34" charset="0"/>
            </a:endParaRPr>
          </a:p>
          <a:p>
            <a:pPr marL="342900" indent="-342900">
              <a:buAutoNum type="arabicPeriod"/>
            </a:pPr>
            <a:endParaRPr lang="en-US" sz="16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23444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F5A47CD2-73E0-3840-8306-11424B1D34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0901" y="206460"/>
            <a:ext cx="5902492" cy="523220"/>
          </a:xfrm>
          <a:prstGeom prst="rect">
            <a:avLst/>
          </a:prstGeom>
        </p:spPr>
      </p:pic>
      <p:pic>
        <p:nvPicPr>
          <p:cNvPr id="6" name="Picture 5">
            <a:extLst>
              <a:ext uri="{FF2B5EF4-FFF2-40B4-BE49-F238E27FC236}">
                <a16:creationId xmlns:a16="http://schemas.microsoft.com/office/drawing/2014/main" xmlns="" id="{5967C6E4-28BF-5844-A74B-023110CE5B1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7" name="TextBox 6">
            <a:extLst>
              <a:ext uri="{FF2B5EF4-FFF2-40B4-BE49-F238E27FC236}">
                <a16:creationId xmlns:a16="http://schemas.microsoft.com/office/drawing/2014/main" xmlns="" id="{89EDCD86-A177-554C-A547-7450B3CB5A76}"/>
              </a:ext>
            </a:extLst>
          </p:cNvPr>
          <p:cNvSpPr txBox="1"/>
          <p:nvPr/>
        </p:nvSpPr>
        <p:spPr>
          <a:xfrm>
            <a:off x="374650" y="4756150"/>
            <a:ext cx="3968750" cy="253916"/>
          </a:xfrm>
          <a:prstGeom prst="rect">
            <a:avLst/>
          </a:prstGeom>
          <a:noFill/>
        </p:spPr>
        <p:txBody>
          <a:bodyPr wrap="square" rtlCol="0">
            <a:spAutoFit/>
          </a:bodyPr>
          <a:lstStyle/>
          <a:p>
            <a:r>
              <a:rPr lang="en-US" sz="1050" spc="300" dirty="0">
                <a:solidFill>
                  <a:srgbClr val="B4B4B4"/>
                </a:solidFill>
                <a:latin typeface="FS PF BeauSans Pro Light" panose="02000500000000020004" pitchFamily="2" charset="0"/>
              </a:rPr>
              <a:t>www.viettel.com.vn</a:t>
            </a:r>
          </a:p>
        </p:txBody>
      </p:sp>
      <p:pic>
        <p:nvPicPr>
          <p:cNvPr id="8" name="Picture 7">
            <a:extLst>
              <a:ext uri="{FF2B5EF4-FFF2-40B4-BE49-F238E27FC236}">
                <a16:creationId xmlns:a16="http://schemas.microsoft.com/office/drawing/2014/main" xmlns="" id="{D817A19D-1FFE-4942-AC4A-C099A7D19E2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sp>
        <p:nvSpPr>
          <p:cNvPr id="15" name="Rectangle 14"/>
          <p:cNvSpPr/>
          <p:nvPr/>
        </p:nvSpPr>
        <p:spPr>
          <a:xfrm>
            <a:off x="416694" y="267847"/>
            <a:ext cx="5650906" cy="338554"/>
          </a:xfrm>
          <a:prstGeom prst="rect">
            <a:avLst/>
          </a:prstGeom>
        </p:spPr>
        <p:txBody>
          <a:bodyPr wrap="none">
            <a:spAutoFit/>
          </a:bodyPr>
          <a:lstStyle/>
          <a:p>
            <a:r>
              <a:rPr lang="vi-VN" sz="1600" b="1" dirty="0">
                <a:solidFill>
                  <a:srgbClr val="333333"/>
                </a:solidFill>
              </a:rPr>
              <a:t> Local interpretable model-agnostic explanations (LIME)</a:t>
            </a:r>
            <a:endParaRPr lang="vi-VN" sz="1600" b="1" dirty="0"/>
          </a:p>
        </p:txBody>
      </p:sp>
      <p:sp>
        <p:nvSpPr>
          <p:cNvPr id="10" name="Rectangle 9"/>
          <p:cNvSpPr/>
          <p:nvPr/>
        </p:nvSpPr>
        <p:spPr>
          <a:xfrm>
            <a:off x="143182" y="1067875"/>
            <a:ext cx="1197764" cy="307777"/>
          </a:xfrm>
          <a:prstGeom prst="rect">
            <a:avLst/>
          </a:prstGeom>
        </p:spPr>
        <p:txBody>
          <a:bodyPr wrap="none">
            <a:spAutoFit/>
          </a:bodyPr>
          <a:lstStyle/>
          <a:p>
            <a:r>
              <a:rPr lang="vi-VN" sz="1400" b="1" dirty="0">
                <a:solidFill>
                  <a:srgbClr val="333333"/>
                </a:solidFill>
                <a:latin typeface="Helvetica Neue"/>
              </a:rPr>
              <a:t>Advantages</a:t>
            </a:r>
            <a:endParaRPr lang="vi-VN" sz="1400" b="1" i="0" dirty="0">
              <a:solidFill>
                <a:srgbClr val="333333"/>
              </a:solidFill>
              <a:effectLst/>
              <a:latin typeface="Helvetica Neue"/>
            </a:endParaRPr>
          </a:p>
        </p:txBody>
      </p:sp>
      <p:sp>
        <p:nvSpPr>
          <p:cNvPr id="11" name="Rectangle 10"/>
          <p:cNvSpPr/>
          <p:nvPr/>
        </p:nvSpPr>
        <p:spPr>
          <a:xfrm>
            <a:off x="416694" y="1280381"/>
            <a:ext cx="5024508" cy="1077218"/>
          </a:xfrm>
          <a:prstGeom prst="rect">
            <a:avLst/>
          </a:prstGeom>
        </p:spPr>
        <p:txBody>
          <a:bodyPr wrap="square">
            <a:spAutoFit/>
          </a:bodyPr>
          <a:lstStyle/>
          <a:p>
            <a:r>
              <a:rPr lang="en-US" sz="1600" b="1" dirty="0" smtClean="0"/>
              <a:t>Replace </a:t>
            </a:r>
            <a:r>
              <a:rPr lang="en-US" sz="1600" b="1" dirty="0"/>
              <a:t>the underlying machine learning </a:t>
            </a:r>
            <a:r>
              <a:rPr lang="en-US" sz="1600" b="1" dirty="0" smtClean="0"/>
              <a:t>model</a:t>
            </a:r>
            <a:endParaRPr lang="en-US" sz="1600" dirty="0"/>
          </a:p>
          <a:p>
            <a:r>
              <a:rPr lang="en-US" sz="1600" b="1" dirty="0" smtClean="0"/>
              <a:t>Human-friendly </a:t>
            </a:r>
            <a:r>
              <a:rPr lang="en-US" sz="1600" b="1" dirty="0"/>
              <a:t>explanations</a:t>
            </a:r>
            <a:endParaRPr lang="en-US" sz="1600" dirty="0"/>
          </a:p>
          <a:p>
            <a:r>
              <a:rPr lang="en-US" sz="1600" b="1" dirty="0"/>
              <a:t>T</a:t>
            </a:r>
            <a:r>
              <a:rPr lang="en-US" sz="1600" b="1" dirty="0" smtClean="0"/>
              <a:t>he</a:t>
            </a:r>
            <a:r>
              <a:rPr lang="en-US" sz="1600" dirty="0"/>
              <a:t> </a:t>
            </a:r>
            <a:r>
              <a:rPr lang="en-US" sz="1600" b="1" dirty="0"/>
              <a:t>fidelity measure</a:t>
            </a:r>
            <a:r>
              <a:rPr lang="en-US" sz="1600" dirty="0"/>
              <a:t> (how well the interpretable model approximates the black box predictions)</a:t>
            </a:r>
            <a:endParaRPr lang="en-US" sz="1600" b="1" dirty="0"/>
          </a:p>
        </p:txBody>
      </p:sp>
      <p:sp>
        <p:nvSpPr>
          <p:cNvPr id="12" name="Rectangle 11"/>
          <p:cNvSpPr/>
          <p:nvPr/>
        </p:nvSpPr>
        <p:spPr>
          <a:xfrm>
            <a:off x="143182" y="2285796"/>
            <a:ext cx="1446230" cy="307777"/>
          </a:xfrm>
          <a:prstGeom prst="rect">
            <a:avLst/>
          </a:prstGeom>
        </p:spPr>
        <p:txBody>
          <a:bodyPr wrap="none">
            <a:spAutoFit/>
          </a:bodyPr>
          <a:lstStyle/>
          <a:p>
            <a:r>
              <a:rPr lang="vi-VN" sz="1400" b="1" dirty="0" smtClean="0">
                <a:solidFill>
                  <a:srgbClr val="333333"/>
                </a:solidFill>
                <a:latin typeface="Helvetica Neue"/>
              </a:rPr>
              <a:t>Disadvantages</a:t>
            </a:r>
            <a:endParaRPr lang="vi-VN" sz="1400" b="1" i="0" dirty="0">
              <a:solidFill>
                <a:srgbClr val="333333"/>
              </a:solidFill>
              <a:effectLst/>
              <a:latin typeface="Helvetica Neue"/>
            </a:endParaRPr>
          </a:p>
        </p:txBody>
      </p:sp>
      <p:sp>
        <p:nvSpPr>
          <p:cNvPr id="14" name="Rectangle 13"/>
          <p:cNvSpPr/>
          <p:nvPr/>
        </p:nvSpPr>
        <p:spPr>
          <a:xfrm>
            <a:off x="416694" y="2559661"/>
            <a:ext cx="8123378" cy="830997"/>
          </a:xfrm>
          <a:prstGeom prst="rect">
            <a:avLst/>
          </a:prstGeom>
        </p:spPr>
        <p:txBody>
          <a:bodyPr wrap="square">
            <a:spAutoFit/>
          </a:bodyPr>
          <a:lstStyle/>
          <a:p>
            <a:r>
              <a:rPr lang="vi-VN" sz="1600" dirty="0">
                <a:latin typeface="Calibri" panose="020F0502020204030204" pitchFamily="34" charset="0"/>
                <a:cs typeface="Calibri" panose="020F0502020204030204" pitchFamily="34" charset="0"/>
              </a:rPr>
              <a:t>I</a:t>
            </a:r>
            <a:r>
              <a:rPr lang="vi-VN" sz="1600" dirty="0" smtClean="0">
                <a:latin typeface="Calibri" panose="020F0502020204030204" pitchFamily="34" charset="0"/>
                <a:cs typeface="Calibri" panose="020F0502020204030204" pitchFamily="34" charset="0"/>
              </a:rPr>
              <a:t>nstability </a:t>
            </a:r>
            <a:r>
              <a:rPr lang="vi-VN" sz="1600" dirty="0">
                <a:latin typeface="Calibri" panose="020F0502020204030204" pitchFamily="34" charset="0"/>
                <a:cs typeface="Calibri" panose="020F0502020204030204" pitchFamily="34" charset="0"/>
              </a:rPr>
              <a:t>of the explanations</a:t>
            </a:r>
            <a:r>
              <a:rPr lang="vi-VN" sz="1600" dirty="0" smtClean="0">
                <a:latin typeface="Calibri" panose="020F0502020204030204" pitchFamily="34" charset="0"/>
                <a:cs typeface="Calibri" panose="020F0502020204030204" pitchFamily="34" charset="0"/>
              </a:rPr>
              <a:t>.</a:t>
            </a:r>
          </a:p>
          <a:p>
            <a:r>
              <a:rPr lang="en-US" sz="1600" dirty="0" smtClean="0"/>
              <a:t>Inclusion </a:t>
            </a:r>
            <a:r>
              <a:rPr lang="en-US" sz="1600" dirty="0"/>
              <a:t>of unrealistic data instances</a:t>
            </a:r>
            <a:r>
              <a:rPr lang="en-US" sz="1600" dirty="0"/>
              <a:t> </a:t>
            </a:r>
            <a:endParaRPr lang="en-US" sz="1600" dirty="0" smtClean="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5"/>
          <a:stretch>
            <a:fillRect/>
          </a:stretch>
        </p:blipFill>
        <p:spPr>
          <a:xfrm>
            <a:off x="5441202" y="1067875"/>
            <a:ext cx="2976007" cy="2278033"/>
          </a:xfrm>
          <a:prstGeom prst="rect">
            <a:avLst/>
          </a:prstGeom>
        </p:spPr>
      </p:pic>
    </p:spTree>
    <p:extLst>
      <p:ext uri="{BB962C8B-B14F-4D97-AF65-F5344CB8AC3E}">
        <p14:creationId xmlns:p14="http://schemas.microsoft.com/office/powerpoint/2010/main" val="28621032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2698" y="2571750"/>
            <a:ext cx="5750825" cy="1357772"/>
          </a:xfrm>
          <a:prstGeom prst="rect">
            <a:avLst/>
          </a:prstGeom>
        </p:spPr>
      </p:pic>
      <p:sp>
        <p:nvSpPr>
          <p:cNvPr id="17" name="TextBox 16"/>
          <p:cNvSpPr txBox="1"/>
          <p:nvPr/>
        </p:nvSpPr>
        <p:spPr>
          <a:xfrm>
            <a:off x="1889441" y="2650471"/>
            <a:ext cx="5607882" cy="1200329"/>
          </a:xfrm>
          <a:prstGeom prst="rect">
            <a:avLst/>
          </a:prstGeom>
          <a:noFill/>
        </p:spPr>
        <p:txBody>
          <a:bodyPr wrap="square" rtlCol="0">
            <a:spAutoFit/>
          </a:bodyPr>
          <a:lstStyle/>
          <a:p>
            <a:r>
              <a:rPr lang="vi-VN" sz="3600" b="1" dirty="0">
                <a:solidFill>
                  <a:schemeClr val="bg1"/>
                </a:solidFill>
                <a:latin typeface="Helvetica Neue"/>
              </a:rPr>
              <a:t>Neural Network Interpretation</a:t>
            </a:r>
            <a:endParaRPr lang="vi-VN" sz="3600" b="1" dirty="0">
              <a:solidFill>
                <a:schemeClr val="bg1"/>
              </a:solidFill>
              <a:latin typeface="Helvetica Neue"/>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3" name="TextBox 2"/>
          <p:cNvSpPr txBox="1"/>
          <p:nvPr/>
        </p:nvSpPr>
        <p:spPr>
          <a:xfrm>
            <a:off x="374650" y="4756150"/>
            <a:ext cx="3968750" cy="253916"/>
          </a:xfrm>
          <a:prstGeom prst="rect">
            <a:avLst/>
          </a:prstGeom>
          <a:noFill/>
        </p:spPr>
        <p:txBody>
          <a:bodyPr wrap="square" rtlCol="0">
            <a:spAutoFit/>
          </a:bodyPr>
          <a:lstStyle/>
          <a:p>
            <a:r>
              <a:rPr lang="en-US" sz="1050" spc="300" dirty="0">
                <a:solidFill>
                  <a:srgbClr val="B4B4B4"/>
                </a:solidFill>
                <a:latin typeface="FS PF BeauSans Pro Light" panose="02000500000000020004" pitchFamily="2" charset="0"/>
              </a:rPr>
              <a:t>www.viettel.com.vn</a:t>
            </a:r>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spTree>
    <p:extLst>
      <p:ext uri="{BB962C8B-B14F-4D97-AF65-F5344CB8AC3E}">
        <p14:creationId xmlns:p14="http://schemas.microsoft.com/office/powerpoint/2010/main" val="37240726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F5A47CD2-73E0-3840-8306-11424B1D34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0901" y="206460"/>
            <a:ext cx="3352185" cy="523220"/>
          </a:xfrm>
          <a:prstGeom prst="rect">
            <a:avLst/>
          </a:prstGeom>
        </p:spPr>
      </p:pic>
      <p:pic>
        <p:nvPicPr>
          <p:cNvPr id="6" name="Picture 5">
            <a:extLst>
              <a:ext uri="{FF2B5EF4-FFF2-40B4-BE49-F238E27FC236}">
                <a16:creationId xmlns:a16="http://schemas.microsoft.com/office/drawing/2014/main" xmlns="" id="{5967C6E4-28BF-5844-A74B-023110CE5B1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7" name="TextBox 6">
            <a:extLst>
              <a:ext uri="{FF2B5EF4-FFF2-40B4-BE49-F238E27FC236}">
                <a16:creationId xmlns:a16="http://schemas.microsoft.com/office/drawing/2014/main" xmlns="" id="{89EDCD86-A177-554C-A547-7450B3CB5A76}"/>
              </a:ext>
            </a:extLst>
          </p:cNvPr>
          <p:cNvSpPr txBox="1"/>
          <p:nvPr/>
        </p:nvSpPr>
        <p:spPr>
          <a:xfrm>
            <a:off x="374650" y="4756150"/>
            <a:ext cx="3968750" cy="253916"/>
          </a:xfrm>
          <a:prstGeom prst="rect">
            <a:avLst/>
          </a:prstGeom>
          <a:noFill/>
        </p:spPr>
        <p:txBody>
          <a:bodyPr wrap="square" rtlCol="0">
            <a:spAutoFit/>
          </a:bodyPr>
          <a:lstStyle/>
          <a:p>
            <a:r>
              <a:rPr lang="en-US" sz="1050" spc="300" dirty="0">
                <a:solidFill>
                  <a:srgbClr val="B4B4B4"/>
                </a:solidFill>
                <a:latin typeface="FS PF BeauSans Pro Light" panose="02000500000000020004" pitchFamily="2" charset="0"/>
              </a:rPr>
              <a:t>www.viettel.com.vn</a:t>
            </a:r>
          </a:p>
        </p:txBody>
      </p:sp>
      <p:pic>
        <p:nvPicPr>
          <p:cNvPr id="8" name="Picture 7">
            <a:extLst>
              <a:ext uri="{FF2B5EF4-FFF2-40B4-BE49-F238E27FC236}">
                <a16:creationId xmlns:a16="http://schemas.microsoft.com/office/drawing/2014/main" xmlns="" id="{D817A19D-1FFE-4942-AC4A-C099A7D19E2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sp>
        <p:nvSpPr>
          <p:cNvPr id="15" name="Rectangle 14"/>
          <p:cNvSpPr/>
          <p:nvPr/>
        </p:nvSpPr>
        <p:spPr>
          <a:xfrm>
            <a:off x="416694" y="267847"/>
            <a:ext cx="3071675" cy="338554"/>
          </a:xfrm>
          <a:prstGeom prst="rect">
            <a:avLst/>
          </a:prstGeom>
        </p:spPr>
        <p:txBody>
          <a:bodyPr wrap="none">
            <a:spAutoFit/>
          </a:bodyPr>
          <a:lstStyle/>
          <a:p>
            <a:r>
              <a:rPr lang="vi-VN" sz="1600" b="1" dirty="0">
                <a:latin typeface="Helvetica Neue"/>
              </a:rPr>
              <a:t>Neural Network Interpretation</a:t>
            </a:r>
            <a:endParaRPr lang="vi-VN" sz="1600" b="1" dirty="0"/>
          </a:p>
        </p:txBody>
      </p:sp>
      <p:pic>
        <p:nvPicPr>
          <p:cNvPr id="3" name="Picture 2"/>
          <p:cNvPicPr>
            <a:picLocks noChangeAspect="1"/>
          </p:cNvPicPr>
          <p:nvPr/>
        </p:nvPicPr>
        <p:blipFill>
          <a:blip r:embed="rId5"/>
          <a:stretch>
            <a:fillRect/>
          </a:stretch>
        </p:blipFill>
        <p:spPr>
          <a:xfrm>
            <a:off x="392793" y="1015999"/>
            <a:ext cx="8522960" cy="3053443"/>
          </a:xfrm>
          <a:prstGeom prst="rect">
            <a:avLst/>
          </a:prstGeom>
        </p:spPr>
      </p:pic>
    </p:spTree>
    <p:extLst>
      <p:ext uri="{BB962C8B-B14F-4D97-AF65-F5344CB8AC3E}">
        <p14:creationId xmlns:p14="http://schemas.microsoft.com/office/powerpoint/2010/main" val="10723265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F5A47CD2-73E0-3840-8306-11424B1D34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0901" y="206460"/>
            <a:ext cx="3352185" cy="523220"/>
          </a:xfrm>
          <a:prstGeom prst="rect">
            <a:avLst/>
          </a:prstGeom>
        </p:spPr>
      </p:pic>
      <p:pic>
        <p:nvPicPr>
          <p:cNvPr id="6" name="Picture 5">
            <a:extLst>
              <a:ext uri="{FF2B5EF4-FFF2-40B4-BE49-F238E27FC236}">
                <a16:creationId xmlns:a16="http://schemas.microsoft.com/office/drawing/2014/main" xmlns="" id="{5967C6E4-28BF-5844-A74B-023110CE5B1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7" name="TextBox 6">
            <a:extLst>
              <a:ext uri="{FF2B5EF4-FFF2-40B4-BE49-F238E27FC236}">
                <a16:creationId xmlns:a16="http://schemas.microsoft.com/office/drawing/2014/main" xmlns="" id="{89EDCD86-A177-554C-A547-7450B3CB5A76}"/>
              </a:ext>
            </a:extLst>
          </p:cNvPr>
          <p:cNvSpPr txBox="1"/>
          <p:nvPr/>
        </p:nvSpPr>
        <p:spPr>
          <a:xfrm>
            <a:off x="374650" y="4756150"/>
            <a:ext cx="3968750" cy="253916"/>
          </a:xfrm>
          <a:prstGeom prst="rect">
            <a:avLst/>
          </a:prstGeom>
          <a:noFill/>
        </p:spPr>
        <p:txBody>
          <a:bodyPr wrap="square" rtlCol="0">
            <a:spAutoFit/>
          </a:bodyPr>
          <a:lstStyle/>
          <a:p>
            <a:r>
              <a:rPr lang="en-US" sz="1050" spc="300" dirty="0">
                <a:solidFill>
                  <a:srgbClr val="B4B4B4"/>
                </a:solidFill>
                <a:latin typeface="FS PF BeauSans Pro Light" panose="02000500000000020004" pitchFamily="2" charset="0"/>
              </a:rPr>
              <a:t>www.viettel.com.vn</a:t>
            </a:r>
          </a:p>
        </p:txBody>
      </p:sp>
      <p:pic>
        <p:nvPicPr>
          <p:cNvPr id="8" name="Picture 7">
            <a:extLst>
              <a:ext uri="{FF2B5EF4-FFF2-40B4-BE49-F238E27FC236}">
                <a16:creationId xmlns:a16="http://schemas.microsoft.com/office/drawing/2014/main" xmlns="" id="{D817A19D-1FFE-4942-AC4A-C099A7D19E2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sp>
        <p:nvSpPr>
          <p:cNvPr id="15" name="Rectangle 14"/>
          <p:cNvSpPr/>
          <p:nvPr/>
        </p:nvSpPr>
        <p:spPr>
          <a:xfrm>
            <a:off x="416694" y="267847"/>
            <a:ext cx="3071675" cy="338554"/>
          </a:xfrm>
          <a:prstGeom prst="rect">
            <a:avLst/>
          </a:prstGeom>
        </p:spPr>
        <p:txBody>
          <a:bodyPr wrap="none">
            <a:spAutoFit/>
          </a:bodyPr>
          <a:lstStyle/>
          <a:p>
            <a:r>
              <a:rPr lang="vi-VN" sz="1600" b="1" dirty="0">
                <a:latin typeface="Helvetica Neue"/>
              </a:rPr>
              <a:t>Neural Network Interpretation</a:t>
            </a:r>
            <a:endParaRPr lang="vi-VN" sz="1600" b="1" dirty="0"/>
          </a:p>
        </p:txBody>
      </p:sp>
      <p:sp>
        <p:nvSpPr>
          <p:cNvPr id="9" name="Rectangle 8"/>
          <p:cNvSpPr/>
          <p:nvPr/>
        </p:nvSpPr>
        <p:spPr>
          <a:xfrm>
            <a:off x="374650" y="815724"/>
            <a:ext cx="2419252" cy="338554"/>
          </a:xfrm>
          <a:prstGeom prst="rect">
            <a:avLst/>
          </a:prstGeom>
        </p:spPr>
        <p:txBody>
          <a:bodyPr wrap="none">
            <a:spAutoFit/>
          </a:bodyPr>
          <a:lstStyle/>
          <a:p>
            <a:r>
              <a:rPr lang="vi-VN" sz="1600" b="1" dirty="0">
                <a:latin typeface="Helvetica Neue"/>
              </a:rPr>
              <a:t>Step 1: Broden dataset</a:t>
            </a:r>
            <a:endParaRPr lang="vi-VN" sz="1600" b="1" dirty="0"/>
          </a:p>
        </p:txBody>
      </p:sp>
      <p:pic>
        <p:nvPicPr>
          <p:cNvPr id="2" name="Picture 1"/>
          <p:cNvPicPr>
            <a:picLocks noChangeAspect="1"/>
          </p:cNvPicPr>
          <p:nvPr/>
        </p:nvPicPr>
        <p:blipFill rotWithShape="1">
          <a:blip r:embed="rId5"/>
          <a:srcRect l="108" t="36967" r="39912" b="27119"/>
          <a:stretch/>
        </p:blipFill>
        <p:spPr>
          <a:xfrm>
            <a:off x="936852" y="1240322"/>
            <a:ext cx="6813096" cy="3122668"/>
          </a:xfrm>
          <a:prstGeom prst="rect">
            <a:avLst/>
          </a:prstGeom>
        </p:spPr>
      </p:pic>
    </p:spTree>
    <p:extLst>
      <p:ext uri="{BB962C8B-B14F-4D97-AF65-F5344CB8AC3E}">
        <p14:creationId xmlns:p14="http://schemas.microsoft.com/office/powerpoint/2010/main" val="18142058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F5A47CD2-73E0-3840-8306-11424B1D34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0901" y="206460"/>
            <a:ext cx="2242749" cy="523220"/>
          </a:xfrm>
          <a:prstGeom prst="rect">
            <a:avLst/>
          </a:prstGeom>
        </p:spPr>
      </p:pic>
      <p:pic>
        <p:nvPicPr>
          <p:cNvPr id="6" name="Picture 5">
            <a:extLst>
              <a:ext uri="{FF2B5EF4-FFF2-40B4-BE49-F238E27FC236}">
                <a16:creationId xmlns:a16="http://schemas.microsoft.com/office/drawing/2014/main" xmlns="" id="{5967C6E4-28BF-5844-A74B-023110CE5B1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7" name="TextBox 6">
            <a:extLst>
              <a:ext uri="{FF2B5EF4-FFF2-40B4-BE49-F238E27FC236}">
                <a16:creationId xmlns:a16="http://schemas.microsoft.com/office/drawing/2014/main" xmlns="" id="{89EDCD86-A177-554C-A547-7450B3CB5A76}"/>
              </a:ext>
            </a:extLst>
          </p:cNvPr>
          <p:cNvSpPr txBox="1"/>
          <p:nvPr/>
        </p:nvSpPr>
        <p:spPr>
          <a:xfrm>
            <a:off x="374650" y="4756150"/>
            <a:ext cx="3968750" cy="253916"/>
          </a:xfrm>
          <a:prstGeom prst="rect">
            <a:avLst/>
          </a:prstGeom>
          <a:noFill/>
        </p:spPr>
        <p:txBody>
          <a:bodyPr wrap="square" rtlCol="0">
            <a:spAutoFit/>
          </a:bodyPr>
          <a:lstStyle/>
          <a:p>
            <a:r>
              <a:rPr lang="en-US" sz="1050" spc="300" dirty="0">
                <a:solidFill>
                  <a:srgbClr val="B4B4B4"/>
                </a:solidFill>
                <a:latin typeface="FS PF BeauSans Pro Light" panose="02000500000000020004" pitchFamily="2" charset="0"/>
              </a:rPr>
              <a:t>www.viettel.com.vn</a:t>
            </a:r>
          </a:p>
        </p:txBody>
      </p:sp>
      <p:pic>
        <p:nvPicPr>
          <p:cNvPr id="8" name="Picture 7">
            <a:extLst>
              <a:ext uri="{FF2B5EF4-FFF2-40B4-BE49-F238E27FC236}">
                <a16:creationId xmlns:a16="http://schemas.microsoft.com/office/drawing/2014/main" xmlns="" id="{D817A19D-1FFE-4942-AC4A-C099A7D19E2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sp>
        <p:nvSpPr>
          <p:cNvPr id="15" name="Rectangle 14"/>
          <p:cNvSpPr/>
          <p:nvPr/>
        </p:nvSpPr>
        <p:spPr>
          <a:xfrm>
            <a:off x="416694" y="267847"/>
            <a:ext cx="1893467" cy="338554"/>
          </a:xfrm>
          <a:prstGeom prst="rect">
            <a:avLst/>
          </a:prstGeom>
        </p:spPr>
        <p:txBody>
          <a:bodyPr wrap="none">
            <a:spAutoFit/>
          </a:bodyPr>
          <a:lstStyle/>
          <a:p>
            <a:r>
              <a:rPr lang="vi-VN" sz="1600" b="1" dirty="0" smtClean="0">
                <a:latin typeface="Helvetica Neue"/>
              </a:rPr>
              <a:t>Learned Features</a:t>
            </a:r>
            <a:endParaRPr lang="vi-VN" sz="1600" b="1" dirty="0"/>
          </a:p>
        </p:txBody>
      </p:sp>
      <p:pic>
        <p:nvPicPr>
          <p:cNvPr id="3" name="Picture 2"/>
          <p:cNvPicPr>
            <a:picLocks noChangeAspect="1"/>
          </p:cNvPicPr>
          <p:nvPr/>
        </p:nvPicPr>
        <p:blipFill>
          <a:blip r:embed="rId5"/>
          <a:stretch>
            <a:fillRect/>
          </a:stretch>
        </p:blipFill>
        <p:spPr>
          <a:xfrm>
            <a:off x="392793" y="1015999"/>
            <a:ext cx="8522960" cy="3053443"/>
          </a:xfrm>
          <a:prstGeom prst="rect">
            <a:avLst/>
          </a:prstGeom>
        </p:spPr>
      </p:pic>
    </p:spTree>
    <p:extLst>
      <p:ext uri="{BB962C8B-B14F-4D97-AF65-F5344CB8AC3E}">
        <p14:creationId xmlns:p14="http://schemas.microsoft.com/office/powerpoint/2010/main" val="11463060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5967C6E4-28BF-5844-A74B-023110CE5B1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7" name="TextBox 6">
            <a:extLst>
              <a:ext uri="{FF2B5EF4-FFF2-40B4-BE49-F238E27FC236}">
                <a16:creationId xmlns:a16="http://schemas.microsoft.com/office/drawing/2014/main" xmlns="" id="{89EDCD86-A177-554C-A547-7450B3CB5A76}"/>
              </a:ext>
            </a:extLst>
          </p:cNvPr>
          <p:cNvSpPr txBox="1"/>
          <p:nvPr/>
        </p:nvSpPr>
        <p:spPr>
          <a:xfrm>
            <a:off x="374650" y="4756150"/>
            <a:ext cx="3968750" cy="253916"/>
          </a:xfrm>
          <a:prstGeom prst="rect">
            <a:avLst/>
          </a:prstGeom>
          <a:noFill/>
        </p:spPr>
        <p:txBody>
          <a:bodyPr wrap="square" rtlCol="0">
            <a:spAutoFit/>
          </a:bodyPr>
          <a:lstStyle/>
          <a:p>
            <a:r>
              <a:rPr lang="en-US" sz="1050" spc="300" dirty="0">
                <a:solidFill>
                  <a:srgbClr val="B4B4B4"/>
                </a:solidFill>
                <a:latin typeface="FS PF BeauSans Pro Light" panose="02000500000000020004" pitchFamily="2" charset="0"/>
              </a:rPr>
              <a:t>www.viettel.com.vn</a:t>
            </a:r>
          </a:p>
        </p:txBody>
      </p:sp>
      <p:pic>
        <p:nvPicPr>
          <p:cNvPr id="8" name="Picture 7">
            <a:extLst>
              <a:ext uri="{FF2B5EF4-FFF2-40B4-BE49-F238E27FC236}">
                <a16:creationId xmlns:a16="http://schemas.microsoft.com/office/drawing/2014/main" xmlns="" id="{D817A19D-1FFE-4942-AC4A-C099A7D19E2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sp>
        <p:nvSpPr>
          <p:cNvPr id="2" name="Rectangle 1"/>
          <p:cNvSpPr/>
          <p:nvPr/>
        </p:nvSpPr>
        <p:spPr>
          <a:xfrm>
            <a:off x="374649" y="882583"/>
            <a:ext cx="6359979" cy="954107"/>
          </a:xfrm>
          <a:prstGeom prst="rect">
            <a:avLst/>
          </a:prstGeom>
        </p:spPr>
        <p:txBody>
          <a:bodyPr wrap="square">
            <a:spAutoFit/>
          </a:bodyPr>
          <a:lstStyle/>
          <a:p>
            <a:r>
              <a:rPr lang="en-US" sz="1400" b="1" dirty="0">
                <a:solidFill>
                  <a:srgbClr val="222222"/>
                </a:solidFill>
              </a:rPr>
              <a:t>Visualization/Local Explanations: Can the model identify what is/was important to its decision-making?</a:t>
            </a:r>
            <a:endParaRPr lang="en-US" sz="1400" dirty="0">
              <a:solidFill>
                <a:srgbClr val="222222"/>
              </a:solidFill>
            </a:endParaRPr>
          </a:p>
          <a:p>
            <a:r>
              <a:rPr lang="en-US" sz="1400" dirty="0"/>
              <a:t/>
            </a:r>
            <a:br>
              <a:rPr lang="en-US" sz="1400" dirty="0"/>
            </a:br>
            <a:endParaRPr lang="vi-VN" sz="1400" dirty="0"/>
          </a:p>
        </p:txBody>
      </p:sp>
      <p:pic>
        <p:nvPicPr>
          <p:cNvPr id="5" name="Picture 4"/>
          <p:cNvPicPr>
            <a:picLocks noChangeAspect="1"/>
          </p:cNvPicPr>
          <p:nvPr/>
        </p:nvPicPr>
        <p:blipFill>
          <a:blip r:embed="rId4"/>
          <a:stretch>
            <a:fillRect/>
          </a:stretch>
        </p:blipFill>
        <p:spPr>
          <a:xfrm>
            <a:off x="2460843" y="1403377"/>
            <a:ext cx="1287283" cy="1272019"/>
          </a:xfrm>
          <a:prstGeom prst="rect">
            <a:avLst/>
          </a:prstGeom>
        </p:spPr>
      </p:pic>
      <p:pic>
        <p:nvPicPr>
          <p:cNvPr id="9" name="Picture 8"/>
          <p:cNvPicPr>
            <a:picLocks noChangeAspect="1"/>
          </p:cNvPicPr>
          <p:nvPr/>
        </p:nvPicPr>
        <p:blipFill>
          <a:blip r:embed="rId5"/>
          <a:stretch>
            <a:fillRect/>
          </a:stretch>
        </p:blipFill>
        <p:spPr>
          <a:xfrm>
            <a:off x="4854202" y="1442042"/>
            <a:ext cx="1252313" cy="1237464"/>
          </a:xfrm>
          <a:prstGeom prst="rect">
            <a:avLst/>
          </a:prstGeom>
        </p:spPr>
      </p:pic>
      <p:sp>
        <p:nvSpPr>
          <p:cNvPr id="13" name="AutoShape 2" descr="Activation mask for inception_4e channel 750 which detects dogs with $IoU=0.203$. Figure originally from Bau &amp; Zhou et. al (2017)."/>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18" name="Picture 17"/>
          <p:cNvPicPr>
            <a:picLocks noChangeAspect="1"/>
          </p:cNvPicPr>
          <p:nvPr/>
        </p:nvPicPr>
        <p:blipFill>
          <a:blip r:embed="rId6"/>
          <a:stretch>
            <a:fillRect/>
          </a:stretch>
        </p:blipFill>
        <p:spPr>
          <a:xfrm>
            <a:off x="1348561" y="2765643"/>
            <a:ext cx="6446877" cy="1613520"/>
          </a:xfrm>
          <a:prstGeom prst="rect">
            <a:avLst/>
          </a:prstGeom>
        </p:spPr>
      </p:pic>
      <p:pic>
        <p:nvPicPr>
          <p:cNvPr id="19" name="Picture 18">
            <a:extLst>
              <a:ext uri="{FF2B5EF4-FFF2-40B4-BE49-F238E27FC236}">
                <a16:creationId xmlns:a16="http://schemas.microsoft.com/office/drawing/2014/main" xmlns="" id="{F5A47CD2-73E0-3840-8306-11424B1D34D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90901" y="206460"/>
            <a:ext cx="2242749" cy="523220"/>
          </a:xfrm>
          <a:prstGeom prst="rect">
            <a:avLst/>
          </a:prstGeom>
        </p:spPr>
      </p:pic>
      <p:sp>
        <p:nvSpPr>
          <p:cNvPr id="20" name="Rectangle 19"/>
          <p:cNvSpPr/>
          <p:nvPr/>
        </p:nvSpPr>
        <p:spPr>
          <a:xfrm>
            <a:off x="416694" y="267847"/>
            <a:ext cx="1893467" cy="338554"/>
          </a:xfrm>
          <a:prstGeom prst="rect">
            <a:avLst/>
          </a:prstGeom>
        </p:spPr>
        <p:txBody>
          <a:bodyPr wrap="none">
            <a:spAutoFit/>
          </a:bodyPr>
          <a:lstStyle/>
          <a:p>
            <a:r>
              <a:rPr lang="vi-VN" sz="1600" b="1" dirty="0" smtClean="0">
                <a:latin typeface="Helvetica Neue"/>
              </a:rPr>
              <a:t>Learned Features</a:t>
            </a:r>
            <a:endParaRPr lang="vi-VN" sz="1600" b="1" dirty="0"/>
          </a:p>
        </p:txBody>
      </p:sp>
    </p:spTree>
    <p:extLst>
      <p:ext uri="{BB962C8B-B14F-4D97-AF65-F5344CB8AC3E}">
        <p14:creationId xmlns:p14="http://schemas.microsoft.com/office/powerpoint/2010/main" val="8840385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2698" y="2571750"/>
            <a:ext cx="5750825" cy="1357772"/>
          </a:xfrm>
          <a:prstGeom prst="rect">
            <a:avLst/>
          </a:prstGeom>
        </p:spPr>
      </p:pic>
      <p:sp>
        <p:nvSpPr>
          <p:cNvPr id="17" name="TextBox 16"/>
          <p:cNvSpPr txBox="1"/>
          <p:nvPr/>
        </p:nvSpPr>
        <p:spPr>
          <a:xfrm>
            <a:off x="1889441" y="2650471"/>
            <a:ext cx="5607882" cy="1200329"/>
          </a:xfrm>
          <a:prstGeom prst="rect">
            <a:avLst/>
          </a:prstGeom>
          <a:noFill/>
        </p:spPr>
        <p:txBody>
          <a:bodyPr wrap="square" rtlCol="0">
            <a:spAutoFit/>
          </a:bodyPr>
          <a:lstStyle/>
          <a:p>
            <a:r>
              <a:rPr lang="vi-VN" sz="3600" b="1" dirty="0" smtClean="0">
                <a:solidFill>
                  <a:schemeClr val="bg1"/>
                </a:solidFill>
                <a:latin typeface="Helvetica Neue"/>
              </a:rPr>
              <a:t>Random Forrest Interpretation</a:t>
            </a:r>
            <a:endParaRPr lang="vi-VN" sz="3600" b="1" dirty="0">
              <a:solidFill>
                <a:schemeClr val="bg1"/>
              </a:solidFill>
              <a:latin typeface="Helvetica Neue"/>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3" name="TextBox 2"/>
          <p:cNvSpPr txBox="1"/>
          <p:nvPr/>
        </p:nvSpPr>
        <p:spPr>
          <a:xfrm>
            <a:off x="374650" y="4756150"/>
            <a:ext cx="3968750" cy="253916"/>
          </a:xfrm>
          <a:prstGeom prst="rect">
            <a:avLst/>
          </a:prstGeom>
          <a:noFill/>
        </p:spPr>
        <p:txBody>
          <a:bodyPr wrap="square" rtlCol="0">
            <a:spAutoFit/>
          </a:bodyPr>
          <a:lstStyle/>
          <a:p>
            <a:r>
              <a:rPr lang="en-US" sz="1050" spc="300" dirty="0">
                <a:solidFill>
                  <a:srgbClr val="B4B4B4"/>
                </a:solidFill>
                <a:latin typeface="FS PF BeauSans Pro Light" panose="02000500000000020004" pitchFamily="2" charset="0"/>
              </a:rPr>
              <a:t>www.viettel.com.vn</a:t>
            </a:r>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spTree>
    <p:extLst>
      <p:ext uri="{BB962C8B-B14F-4D97-AF65-F5344CB8AC3E}">
        <p14:creationId xmlns:p14="http://schemas.microsoft.com/office/powerpoint/2010/main" val="1753791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73177" y="614477"/>
            <a:ext cx="5140446" cy="3855335"/>
          </a:xfrm>
          <a:prstGeom prst="rect">
            <a:avLst/>
          </a:prstGeom>
        </p:spPr>
      </p:pic>
      <p:pic>
        <p:nvPicPr>
          <p:cNvPr id="4" name="Picture 3">
            <a:extLst>
              <a:ext uri="{FF2B5EF4-FFF2-40B4-BE49-F238E27FC236}">
                <a16:creationId xmlns:a16="http://schemas.microsoft.com/office/drawing/2014/main" xmlns="" id="{F5A47CD2-73E0-3840-8306-11424B1D34D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0901" y="206460"/>
            <a:ext cx="2336185" cy="523220"/>
          </a:xfrm>
          <a:prstGeom prst="rect">
            <a:avLst/>
          </a:prstGeom>
        </p:spPr>
      </p:pic>
      <p:pic>
        <p:nvPicPr>
          <p:cNvPr id="6" name="Picture 5">
            <a:extLst>
              <a:ext uri="{FF2B5EF4-FFF2-40B4-BE49-F238E27FC236}">
                <a16:creationId xmlns:a16="http://schemas.microsoft.com/office/drawing/2014/main" xmlns="" id="{5967C6E4-28BF-5844-A74B-023110CE5B1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7" name="TextBox 6">
            <a:extLst>
              <a:ext uri="{FF2B5EF4-FFF2-40B4-BE49-F238E27FC236}">
                <a16:creationId xmlns:a16="http://schemas.microsoft.com/office/drawing/2014/main" xmlns="" id="{89EDCD86-A177-554C-A547-7450B3CB5A76}"/>
              </a:ext>
            </a:extLst>
          </p:cNvPr>
          <p:cNvSpPr txBox="1"/>
          <p:nvPr/>
        </p:nvSpPr>
        <p:spPr>
          <a:xfrm>
            <a:off x="374650" y="4756150"/>
            <a:ext cx="3968750" cy="253916"/>
          </a:xfrm>
          <a:prstGeom prst="rect">
            <a:avLst/>
          </a:prstGeom>
          <a:noFill/>
        </p:spPr>
        <p:txBody>
          <a:bodyPr wrap="square" rtlCol="0">
            <a:spAutoFit/>
          </a:bodyPr>
          <a:lstStyle/>
          <a:p>
            <a:r>
              <a:rPr lang="en-US" sz="1050" spc="300" dirty="0">
                <a:solidFill>
                  <a:srgbClr val="B4B4B4"/>
                </a:solidFill>
                <a:latin typeface="FS PF BeauSans Pro Light" panose="02000500000000020004" pitchFamily="2" charset="0"/>
              </a:rPr>
              <a:t>www.viettel.com.vn</a:t>
            </a:r>
          </a:p>
        </p:txBody>
      </p:sp>
      <p:pic>
        <p:nvPicPr>
          <p:cNvPr id="8" name="Picture 7">
            <a:extLst>
              <a:ext uri="{FF2B5EF4-FFF2-40B4-BE49-F238E27FC236}">
                <a16:creationId xmlns:a16="http://schemas.microsoft.com/office/drawing/2014/main" xmlns="" id="{D817A19D-1FFE-4942-AC4A-C099A7D19E2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sp>
        <p:nvSpPr>
          <p:cNvPr id="15" name="Rectangle 14"/>
          <p:cNvSpPr/>
          <p:nvPr/>
        </p:nvSpPr>
        <p:spPr>
          <a:xfrm>
            <a:off x="416694" y="267847"/>
            <a:ext cx="2044149" cy="338554"/>
          </a:xfrm>
          <a:prstGeom prst="rect">
            <a:avLst/>
          </a:prstGeom>
        </p:spPr>
        <p:txBody>
          <a:bodyPr wrap="none">
            <a:spAutoFit/>
          </a:bodyPr>
          <a:lstStyle/>
          <a:p>
            <a:r>
              <a:rPr lang="vi-VN" sz="1600" b="1" dirty="0" smtClean="0">
                <a:solidFill>
                  <a:srgbClr val="333333"/>
                </a:solidFill>
              </a:rPr>
              <a:t>Features Important</a:t>
            </a:r>
            <a:endParaRPr lang="vi-VN" sz="1600" b="1" dirty="0"/>
          </a:p>
        </p:txBody>
      </p:sp>
    </p:spTree>
    <p:extLst>
      <p:ext uri="{BB962C8B-B14F-4D97-AF65-F5344CB8AC3E}">
        <p14:creationId xmlns:p14="http://schemas.microsoft.com/office/powerpoint/2010/main" val="29062142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F5A47CD2-73E0-3840-8306-11424B1D34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0901" y="206460"/>
            <a:ext cx="2945785" cy="523220"/>
          </a:xfrm>
          <a:prstGeom prst="rect">
            <a:avLst/>
          </a:prstGeom>
        </p:spPr>
      </p:pic>
      <p:pic>
        <p:nvPicPr>
          <p:cNvPr id="6" name="Picture 5">
            <a:extLst>
              <a:ext uri="{FF2B5EF4-FFF2-40B4-BE49-F238E27FC236}">
                <a16:creationId xmlns:a16="http://schemas.microsoft.com/office/drawing/2014/main" xmlns="" id="{5967C6E4-28BF-5844-A74B-023110CE5B1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7" name="TextBox 6">
            <a:extLst>
              <a:ext uri="{FF2B5EF4-FFF2-40B4-BE49-F238E27FC236}">
                <a16:creationId xmlns:a16="http://schemas.microsoft.com/office/drawing/2014/main" xmlns="" id="{89EDCD86-A177-554C-A547-7450B3CB5A76}"/>
              </a:ext>
            </a:extLst>
          </p:cNvPr>
          <p:cNvSpPr txBox="1"/>
          <p:nvPr/>
        </p:nvSpPr>
        <p:spPr>
          <a:xfrm>
            <a:off x="374650" y="4756150"/>
            <a:ext cx="3968750" cy="253916"/>
          </a:xfrm>
          <a:prstGeom prst="rect">
            <a:avLst/>
          </a:prstGeom>
          <a:noFill/>
        </p:spPr>
        <p:txBody>
          <a:bodyPr wrap="square" rtlCol="0">
            <a:spAutoFit/>
          </a:bodyPr>
          <a:lstStyle/>
          <a:p>
            <a:r>
              <a:rPr lang="en-US" sz="1050" spc="300" dirty="0">
                <a:solidFill>
                  <a:srgbClr val="B4B4B4"/>
                </a:solidFill>
                <a:latin typeface="FS PF BeauSans Pro Light" panose="02000500000000020004" pitchFamily="2" charset="0"/>
              </a:rPr>
              <a:t>www.viettel.com.vn</a:t>
            </a:r>
          </a:p>
        </p:txBody>
      </p:sp>
      <p:pic>
        <p:nvPicPr>
          <p:cNvPr id="8" name="Picture 7">
            <a:extLst>
              <a:ext uri="{FF2B5EF4-FFF2-40B4-BE49-F238E27FC236}">
                <a16:creationId xmlns:a16="http://schemas.microsoft.com/office/drawing/2014/main" xmlns="" id="{D817A19D-1FFE-4942-AC4A-C099A7D19E2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sp>
        <p:nvSpPr>
          <p:cNvPr id="15" name="Rectangle 14"/>
          <p:cNvSpPr/>
          <p:nvPr/>
        </p:nvSpPr>
        <p:spPr>
          <a:xfrm>
            <a:off x="416694" y="267847"/>
            <a:ext cx="2793842" cy="338554"/>
          </a:xfrm>
          <a:prstGeom prst="rect">
            <a:avLst/>
          </a:prstGeom>
        </p:spPr>
        <p:txBody>
          <a:bodyPr wrap="none">
            <a:spAutoFit/>
          </a:bodyPr>
          <a:lstStyle/>
          <a:p>
            <a:r>
              <a:rPr lang="vi-VN" sz="1600" b="1" dirty="0" smtClean="0">
                <a:solidFill>
                  <a:srgbClr val="333333"/>
                </a:solidFill>
              </a:rPr>
              <a:t>Titanic Dataset using LIME</a:t>
            </a:r>
            <a:endParaRPr lang="vi-VN" sz="1600" b="1" dirty="0"/>
          </a:p>
        </p:txBody>
      </p:sp>
      <p:pic>
        <p:nvPicPr>
          <p:cNvPr id="3" name="Picture 2"/>
          <p:cNvPicPr>
            <a:picLocks noChangeAspect="1"/>
          </p:cNvPicPr>
          <p:nvPr/>
        </p:nvPicPr>
        <p:blipFill>
          <a:blip r:embed="rId5"/>
          <a:stretch>
            <a:fillRect/>
          </a:stretch>
        </p:blipFill>
        <p:spPr>
          <a:xfrm>
            <a:off x="1373628" y="729680"/>
            <a:ext cx="5939543" cy="3394024"/>
          </a:xfrm>
          <a:prstGeom prst="rect">
            <a:avLst/>
          </a:prstGeom>
        </p:spPr>
      </p:pic>
      <p:sp>
        <p:nvSpPr>
          <p:cNvPr id="10" name="Rectangle 9"/>
          <p:cNvSpPr/>
          <p:nvPr/>
        </p:nvSpPr>
        <p:spPr>
          <a:xfrm>
            <a:off x="2261053" y="3961981"/>
            <a:ext cx="4572000" cy="507831"/>
          </a:xfrm>
          <a:prstGeom prst="rect">
            <a:avLst/>
          </a:prstGeom>
        </p:spPr>
        <p:txBody>
          <a:bodyPr>
            <a:spAutoFit/>
          </a:bodyPr>
          <a:lstStyle/>
          <a:p>
            <a:pPr algn="ctr"/>
            <a:r>
              <a:rPr lang="en-US" dirty="0">
                <a:solidFill>
                  <a:srgbClr val="777777"/>
                </a:solidFill>
                <a:latin typeface="Helvetica Neue"/>
              </a:rPr>
              <a:t>Break-down plot with interactions for the random forest </a:t>
            </a:r>
            <a:r>
              <a:rPr lang="en-US" dirty="0" smtClean="0">
                <a:solidFill>
                  <a:srgbClr val="777777"/>
                </a:solidFill>
                <a:latin typeface="Helvetica Neue"/>
              </a:rPr>
              <a:t>model </a:t>
            </a:r>
            <a:r>
              <a:rPr lang="en-US" dirty="0">
                <a:solidFill>
                  <a:srgbClr val="777777"/>
                </a:solidFill>
                <a:latin typeface="Helvetica Neue"/>
              </a:rPr>
              <a:t>for the Titanic data.</a:t>
            </a:r>
            <a:endParaRPr lang="vi-VN" dirty="0"/>
          </a:p>
        </p:txBody>
      </p:sp>
    </p:spTree>
    <p:extLst>
      <p:ext uri="{BB962C8B-B14F-4D97-AF65-F5344CB8AC3E}">
        <p14:creationId xmlns:p14="http://schemas.microsoft.com/office/powerpoint/2010/main" val="2370531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2698" y="2571750"/>
            <a:ext cx="5750825" cy="1357772"/>
          </a:xfrm>
          <a:prstGeom prst="rect">
            <a:avLst/>
          </a:prstGeom>
        </p:spPr>
      </p:pic>
      <p:sp>
        <p:nvSpPr>
          <p:cNvPr id="17" name="TextBox 16"/>
          <p:cNvSpPr txBox="1"/>
          <p:nvPr/>
        </p:nvSpPr>
        <p:spPr>
          <a:xfrm>
            <a:off x="1248339" y="2927470"/>
            <a:ext cx="5607882" cy="646331"/>
          </a:xfrm>
          <a:prstGeom prst="rect">
            <a:avLst/>
          </a:prstGeom>
          <a:noFill/>
        </p:spPr>
        <p:txBody>
          <a:bodyPr wrap="square" rtlCol="0">
            <a:spAutoFit/>
          </a:bodyPr>
          <a:lstStyle/>
          <a:p>
            <a:r>
              <a:rPr lang="vi-VN" sz="3600" b="1" dirty="0" smtClean="0">
                <a:solidFill>
                  <a:schemeClr val="bg1"/>
                </a:solidFill>
                <a:latin typeface="Helvetica Neue"/>
              </a:rPr>
              <a:t>Deploy with Python</a:t>
            </a:r>
            <a:endParaRPr lang="vi-VN" sz="3600" b="1" dirty="0">
              <a:solidFill>
                <a:schemeClr val="bg1"/>
              </a:solidFill>
              <a:latin typeface="Helvetica Neue"/>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3" name="TextBox 2"/>
          <p:cNvSpPr txBox="1"/>
          <p:nvPr/>
        </p:nvSpPr>
        <p:spPr>
          <a:xfrm>
            <a:off x="374650" y="4756150"/>
            <a:ext cx="3968750" cy="253916"/>
          </a:xfrm>
          <a:prstGeom prst="rect">
            <a:avLst/>
          </a:prstGeom>
          <a:noFill/>
        </p:spPr>
        <p:txBody>
          <a:bodyPr wrap="square" rtlCol="0">
            <a:spAutoFit/>
          </a:bodyPr>
          <a:lstStyle/>
          <a:p>
            <a:r>
              <a:rPr lang="en-US" sz="1050" spc="300" dirty="0">
                <a:solidFill>
                  <a:srgbClr val="B4B4B4"/>
                </a:solidFill>
                <a:latin typeface="FS PF BeauSans Pro Light" panose="02000500000000020004" pitchFamily="2" charset="0"/>
              </a:rPr>
              <a:t>www.viettel.com.vn</a:t>
            </a:r>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spTree>
    <p:extLst>
      <p:ext uri="{BB962C8B-B14F-4D97-AF65-F5344CB8AC3E}">
        <p14:creationId xmlns:p14="http://schemas.microsoft.com/office/powerpoint/2010/main" val="40823029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2698" y="2571750"/>
            <a:ext cx="5750825" cy="1357772"/>
          </a:xfrm>
          <a:prstGeom prst="rect">
            <a:avLst/>
          </a:prstGeom>
        </p:spPr>
      </p:pic>
      <p:sp>
        <p:nvSpPr>
          <p:cNvPr id="17" name="TextBox 16"/>
          <p:cNvSpPr txBox="1"/>
          <p:nvPr/>
        </p:nvSpPr>
        <p:spPr>
          <a:xfrm>
            <a:off x="1872482" y="2650471"/>
            <a:ext cx="4654777" cy="1200329"/>
          </a:xfrm>
          <a:prstGeom prst="rect">
            <a:avLst/>
          </a:prstGeom>
          <a:noFill/>
        </p:spPr>
        <p:txBody>
          <a:bodyPr wrap="square" rtlCol="0">
            <a:spAutoFit/>
          </a:bodyPr>
          <a:lstStyle/>
          <a:p>
            <a:r>
              <a:rPr lang="en-US" sz="3600" b="1" i="1" dirty="0">
                <a:solidFill>
                  <a:schemeClr val="bg1"/>
                </a:solidFill>
                <a:latin typeface="Arial" panose="020B0604020202020204" pitchFamily="34" charset="0"/>
                <a:cs typeface="Arial" panose="020B0604020202020204" pitchFamily="34" charset="0"/>
              </a:rPr>
              <a:t>What is Model Interpretation?</a:t>
            </a:r>
            <a:endParaRPr lang="en-US" sz="3600" b="1"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3" name="TextBox 2"/>
          <p:cNvSpPr txBox="1"/>
          <p:nvPr/>
        </p:nvSpPr>
        <p:spPr>
          <a:xfrm>
            <a:off x="374650" y="4756150"/>
            <a:ext cx="3968750" cy="253916"/>
          </a:xfrm>
          <a:prstGeom prst="rect">
            <a:avLst/>
          </a:prstGeom>
          <a:noFill/>
        </p:spPr>
        <p:txBody>
          <a:bodyPr wrap="square" rtlCol="0">
            <a:spAutoFit/>
          </a:bodyPr>
          <a:lstStyle/>
          <a:p>
            <a:r>
              <a:rPr lang="en-US" sz="1050" spc="300" dirty="0">
                <a:solidFill>
                  <a:srgbClr val="B4B4B4"/>
                </a:solidFill>
                <a:latin typeface="FS PF BeauSans Pro Light" panose="02000500000000020004" pitchFamily="2" charset="0"/>
              </a:rPr>
              <a:t>www.viettel.com.vn</a:t>
            </a:r>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spTree>
    <p:extLst>
      <p:ext uri="{BB962C8B-B14F-4D97-AF65-F5344CB8AC3E}">
        <p14:creationId xmlns:p14="http://schemas.microsoft.com/office/powerpoint/2010/main" val="40204483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xmlns="" id="{5D1B57D3-4F94-CD40-8BA9-2E8AB0BE07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9233" y="204726"/>
            <a:ext cx="5318205" cy="523220"/>
          </a:xfrm>
          <a:prstGeom prst="rect">
            <a:avLst/>
          </a:prstGeom>
        </p:spPr>
      </p:pic>
      <p:sp>
        <p:nvSpPr>
          <p:cNvPr id="4" name="TextBox 3">
            <a:extLst>
              <a:ext uri="{FF2B5EF4-FFF2-40B4-BE49-F238E27FC236}">
                <a16:creationId xmlns:a16="http://schemas.microsoft.com/office/drawing/2014/main" xmlns="" id="{FEF8CE1A-7B95-8247-B5E7-B33908BC1500}"/>
              </a:ext>
            </a:extLst>
          </p:cNvPr>
          <p:cNvSpPr txBox="1"/>
          <p:nvPr/>
        </p:nvSpPr>
        <p:spPr>
          <a:xfrm>
            <a:off x="374650" y="214332"/>
            <a:ext cx="631190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What is Model Interpretation? </a:t>
            </a:r>
            <a:endParaRPr lang="en-US" sz="2800" dirty="0">
              <a:solidFill>
                <a:srgbClr val="EE0033"/>
              </a:solidFill>
              <a:latin typeface="Arial" panose="020B0604020202020204" pitchFamily="34" charset="0"/>
              <a:cs typeface="Arial" panose="020B0604020202020204" pitchFamily="34" charset="0"/>
            </a:endParaRPr>
          </a:p>
        </p:txBody>
      </p:sp>
      <p:pic>
        <p:nvPicPr>
          <p:cNvPr id="1026" name="Picture 2" descr="How and Why to Interpret Black Box Models | Elder Research">
            <a:extLst>
              <a:ext uri="{FF2B5EF4-FFF2-40B4-BE49-F238E27FC236}">
                <a16:creationId xmlns:a16="http://schemas.microsoft.com/office/drawing/2014/main" xmlns="" id="{934C6C40-147C-A04B-80B1-AFD362E804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7414" y="888718"/>
            <a:ext cx="5411972" cy="222868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xmlns="" id="{CD5266C5-13A3-6F42-9A5E-D3D6C31DD869}"/>
              </a:ext>
            </a:extLst>
          </p:cNvPr>
          <p:cNvSpPr txBox="1"/>
          <p:nvPr/>
        </p:nvSpPr>
        <p:spPr>
          <a:xfrm>
            <a:off x="1926359" y="3076204"/>
            <a:ext cx="4834080" cy="300082"/>
          </a:xfrm>
          <a:prstGeom prst="rect">
            <a:avLst/>
          </a:prstGeom>
          <a:noFill/>
        </p:spPr>
        <p:txBody>
          <a:bodyPr wrap="none" rtlCol="0">
            <a:spAutoFit/>
          </a:bodyPr>
          <a:lstStyle/>
          <a:p>
            <a:r>
              <a:rPr lang="x-none" dirty="0"/>
              <a:t>System that performs behaviour but we don’t know how it works</a:t>
            </a:r>
          </a:p>
        </p:txBody>
      </p:sp>
      <p:sp>
        <p:nvSpPr>
          <p:cNvPr id="8" name="TextBox 7">
            <a:extLst>
              <a:ext uri="{FF2B5EF4-FFF2-40B4-BE49-F238E27FC236}">
                <a16:creationId xmlns:a16="http://schemas.microsoft.com/office/drawing/2014/main" xmlns="" id="{EEFBC3EF-CF2D-F84C-BF9F-0420E6BF20DE}"/>
              </a:ext>
            </a:extLst>
          </p:cNvPr>
          <p:cNvSpPr txBox="1"/>
          <p:nvPr/>
        </p:nvSpPr>
        <p:spPr>
          <a:xfrm>
            <a:off x="3188436" y="3640618"/>
            <a:ext cx="2309928" cy="300082"/>
          </a:xfrm>
          <a:prstGeom prst="rect">
            <a:avLst/>
          </a:prstGeom>
          <a:noFill/>
        </p:spPr>
        <p:txBody>
          <a:bodyPr wrap="none" rtlCol="0">
            <a:spAutoFit/>
          </a:bodyPr>
          <a:lstStyle/>
          <a:p>
            <a:r>
              <a:rPr lang="en-US" dirty="0"/>
              <a:t>Why should I trust the model?</a:t>
            </a:r>
            <a:endParaRPr lang="x-none" dirty="0"/>
          </a:p>
        </p:txBody>
      </p:sp>
      <p:sp>
        <p:nvSpPr>
          <p:cNvPr id="9" name="TextBox 8">
            <a:extLst>
              <a:ext uri="{FF2B5EF4-FFF2-40B4-BE49-F238E27FC236}">
                <a16:creationId xmlns:a16="http://schemas.microsoft.com/office/drawing/2014/main" xmlns="" id="{86B1185A-1E4C-4C4F-B952-1152BB0EEAA7}"/>
              </a:ext>
            </a:extLst>
          </p:cNvPr>
          <p:cNvSpPr txBox="1"/>
          <p:nvPr/>
        </p:nvSpPr>
        <p:spPr>
          <a:xfrm>
            <a:off x="2859147" y="4013797"/>
            <a:ext cx="2968505" cy="300082"/>
          </a:xfrm>
          <a:prstGeom prst="rect">
            <a:avLst/>
          </a:prstGeom>
          <a:noFill/>
        </p:spPr>
        <p:txBody>
          <a:bodyPr wrap="none" rtlCol="0">
            <a:spAutoFit/>
          </a:bodyPr>
          <a:lstStyle/>
          <a:p>
            <a:r>
              <a:rPr lang="en-US" dirty="0"/>
              <a:t>How does the model make predictions?</a:t>
            </a:r>
            <a:endParaRPr lang="x-none" dirty="0"/>
          </a:p>
        </p:txBody>
      </p:sp>
      <p:pic>
        <p:nvPicPr>
          <p:cNvPr id="13" name="Picture 12">
            <a:extLst>
              <a:ext uri="{FF2B5EF4-FFF2-40B4-BE49-F238E27FC236}">
                <a16:creationId xmlns:a16="http://schemas.microsoft.com/office/drawing/2014/main" xmlns="" id="{345A1619-39AC-9842-97D1-E0408C3D642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14" name="TextBox 13">
            <a:extLst>
              <a:ext uri="{FF2B5EF4-FFF2-40B4-BE49-F238E27FC236}">
                <a16:creationId xmlns:a16="http://schemas.microsoft.com/office/drawing/2014/main" xmlns="" id="{F7CCEDA6-AE7A-B243-9025-6DD54AEC0D45}"/>
              </a:ext>
            </a:extLst>
          </p:cNvPr>
          <p:cNvSpPr txBox="1"/>
          <p:nvPr/>
        </p:nvSpPr>
        <p:spPr>
          <a:xfrm>
            <a:off x="374650" y="4756150"/>
            <a:ext cx="3968750" cy="253916"/>
          </a:xfrm>
          <a:prstGeom prst="rect">
            <a:avLst/>
          </a:prstGeom>
          <a:noFill/>
        </p:spPr>
        <p:txBody>
          <a:bodyPr wrap="square" rtlCol="0">
            <a:spAutoFit/>
          </a:bodyPr>
          <a:lstStyle/>
          <a:p>
            <a:r>
              <a:rPr lang="en-US" sz="1050" spc="300" dirty="0">
                <a:solidFill>
                  <a:srgbClr val="B4B4B4"/>
                </a:solidFill>
                <a:latin typeface="FS PF BeauSans Pro Light" panose="02000500000000020004" pitchFamily="2" charset="0"/>
              </a:rPr>
              <a:t>www.viettel.com.vn</a:t>
            </a:r>
          </a:p>
        </p:txBody>
      </p:sp>
      <p:pic>
        <p:nvPicPr>
          <p:cNvPr id="15" name="Picture 14">
            <a:extLst>
              <a:ext uri="{FF2B5EF4-FFF2-40B4-BE49-F238E27FC236}">
                <a16:creationId xmlns:a16="http://schemas.microsoft.com/office/drawing/2014/main" xmlns="" id="{4C34963B-2911-1F45-AFA5-338F5FE726C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pic>
        <p:nvPicPr>
          <p:cNvPr id="16" name="Picture 15">
            <a:extLst>
              <a:ext uri="{FF2B5EF4-FFF2-40B4-BE49-F238E27FC236}">
                <a16:creationId xmlns:a16="http://schemas.microsoft.com/office/drawing/2014/main" xmlns="" id="{DAC23BCB-A1FB-694F-81FC-2659B5B35627}"/>
              </a:ext>
            </a:extLst>
          </p:cNvPr>
          <p:cNvPicPr>
            <a:picLocks noChangeAspect="1"/>
          </p:cNvPicPr>
          <p:nvPr/>
        </p:nvPicPr>
        <p:blipFill>
          <a:blip r:embed="rId6"/>
          <a:stretch>
            <a:fillRect/>
          </a:stretch>
        </p:blipFill>
        <p:spPr>
          <a:xfrm>
            <a:off x="6670204" y="888718"/>
            <a:ext cx="2473796" cy="2253105"/>
          </a:xfrm>
          <a:prstGeom prst="rect">
            <a:avLst/>
          </a:prstGeom>
        </p:spPr>
      </p:pic>
    </p:spTree>
    <p:extLst>
      <p:ext uri="{BB962C8B-B14F-4D97-AF65-F5344CB8AC3E}">
        <p14:creationId xmlns:p14="http://schemas.microsoft.com/office/powerpoint/2010/main" val="532995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xmlns="" id="{5D1B57D3-4F94-CD40-8BA9-2E8AB0BE07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9233" y="204726"/>
            <a:ext cx="5318205" cy="523220"/>
          </a:xfrm>
          <a:prstGeom prst="rect">
            <a:avLst/>
          </a:prstGeom>
        </p:spPr>
      </p:pic>
      <p:sp>
        <p:nvSpPr>
          <p:cNvPr id="4" name="TextBox 3">
            <a:extLst>
              <a:ext uri="{FF2B5EF4-FFF2-40B4-BE49-F238E27FC236}">
                <a16:creationId xmlns:a16="http://schemas.microsoft.com/office/drawing/2014/main" xmlns="" id="{FEF8CE1A-7B95-8247-B5E7-B33908BC1500}"/>
              </a:ext>
            </a:extLst>
          </p:cNvPr>
          <p:cNvSpPr txBox="1"/>
          <p:nvPr/>
        </p:nvSpPr>
        <p:spPr>
          <a:xfrm>
            <a:off x="374650" y="214332"/>
            <a:ext cx="631190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What is Model Interpretation? </a:t>
            </a:r>
            <a:endParaRPr lang="en-US" sz="2800" dirty="0">
              <a:solidFill>
                <a:srgbClr val="EE0033"/>
              </a:solidFill>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xmlns="" id="{345A1619-39AC-9842-97D1-E0408C3D64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14" name="TextBox 13">
            <a:extLst>
              <a:ext uri="{FF2B5EF4-FFF2-40B4-BE49-F238E27FC236}">
                <a16:creationId xmlns:a16="http://schemas.microsoft.com/office/drawing/2014/main" xmlns="" id="{F7CCEDA6-AE7A-B243-9025-6DD54AEC0D45}"/>
              </a:ext>
            </a:extLst>
          </p:cNvPr>
          <p:cNvSpPr txBox="1"/>
          <p:nvPr/>
        </p:nvSpPr>
        <p:spPr>
          <a:xfrm>
            <a:off x="374650" y="4756150"/>
            <a:ext cx="3968750" cy="253916"/>
          </a:xfrm>
          <a:prstGeom prst="rect">
            <a:avLst/>
          </a:prstGeom>
          <a:noFill/>
        </p:spPr>
        <p:txBody>
          <a:bodyPr wrap="square" rtlCol="0">
            <a:spAutoFit/>
          </a:bodyPr>
          <a:lstStyle/>
          <a:p>
            <a:r>
              <a:rPr lang="en-US" sz="1050" spc="300" dirty="0">
                <a:solidFill>
                  <a:srgbClr val="B4B4B4"/>
                </a:solidFill>
                <a:latin typeface="FS PF BeauSans Pro Light" panose="02000500000000020004" pitchFamily="2" charset="0"/>
              </a:rPr>
              <a:t>www.viettel.com.vn</a:t>
            </a:r>
          </a:p>
        </p:txBody>
      </p:sp>
      <p:pic>
        <p:nvPicPr>
          <p:cNvPr id="15" name="Picture 14">
            <a:extLst>
              <a:ext uri="{FF2B5EF4-FFF2-40B4-BE49-F238E27FC236}">
                <a16:creationId xmlns:a16="http://schemas.microsoft.com/office/drawing/2014/main" xmlns="" id="{4C34963B-2911-1F45-AFA5-338F5FE726C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pic>
        <p:nvPicPr>
          <p:cNvPr id="2" name="Picture 1"/>
          <p:cNvPicPr>
            <a:picLocks noChangeAspect="1"/>
          </p:cNvPicPr>
          <p:nvPr/>
        </p:nvPicPr>
        <p:blipFill>
          <a:blip r:embed="rId5"/>
          <a:stretch>
            <a:fillRect/>
          </a:stretch>
        </p:blipFill>
        <p:spPr>
          <a:xfrm>
            <a:off x="749817" y="823107"/>
            <a:ext cx="7644366" cy="3314700"/>
          </a:xfrm>
          <a:prstGeom prst="rect">
            <a:avLst/>
          </a:prstGeom>
        </p:spPr>
      </p:pic>
    </p:spTree>
    <p:extLst>
      <p:ext uri="{BB962C8B-B14F-4D97-AF65-F5344CB8AC3E}">
        <p14:creationId xmlns:p14="http://schemas.microsoft.com/office/powerpoint/2010/main" val="18873394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57DD6AE1-9F6F-9A44-BC2A-4E138DCA2841}"/>
              </a:ext>
            </a:extLst>
          </p:cNvPr>
          <p:cNvPicPr>
            <a:picLocks noChangeAspect="1"/>
          </p:cNvPicPr>
          <p:nvPr/>
        </p:nvPicPr>
        <p:blipFill>
          <a:blip r:embed="rId2"/>
          <a:stretch>
            <a:fillRect/>
          </a:stretch>
        </p:blipFill>
        <p:spPr>
          <a:xfrm>
            <a:off x="947019" y="639713"/>
            <a:ext cx="3624981" cy="4051767"/>
          </a:xfrm>
          <a:prstGeom prst="rect">
            <a:avLst/>
          </a:prstGeom>
        </p:spPr>
      </p:pic>
      <p:pic>
        <p:nvPicPr>
          <p:cNvPr id="29" name="Picture 28">
            <a:extLst>
              <a:ext uri="{FF2B5EF4-FFF2-40B4-BE49-F238E27FC236}">
                <a16:creationId xmlns:a16="http://schemas.microsoft.com/office/drawing/2014/main" xmlns="" id="{2A065F8D-C9E5-7642-8607-15A0FC1BA8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9233" y="204726"/>
            <a:ext cx="5318205" cy="523220"/>
          </a:xfrm>
          <a:prstGeom prst="rect">
            <a:avLst/>
          </a:prstGeom>
        </p:spPr>
      </p:pic>
      <p:sp>
        <p:nvSpPr>
          <p:cNvPr id="6" name="TextBox 5"/>
          <p:cNvSpPr txBox="1"/>
          <p:nvPr/>
        </p:nvSpPr>
        <p:spPr>
          <a:xfrm>
            <a:off x="445991" y="232063"/>
            <a:ext cx="631190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Importance of Interpretability</a:t>
            </a:r>
            <a:endParaRPr lang="en-US" sz="2800" dirty="0">
              <a:solidFill>
                <a:srgbClr val="EE0033"/>
              </a:solidFill>
              <a:latin typeface="Arial" panose="020B0604020202020204" pitchFamily="34" charset="0"/>
              <a:cs typeface="Arial" panose="020B0604020202020204" pitchFamily="34" charset="0"/>
            </a:endParaRPr>
          </a:p>
        </p:txBody>
      </p:sp>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25" name="TextBox 24"/>
          <p:cNvSpPr txBox="1"/>
          <p:nvPr/>
        </p:nvSpPr>
        <p:spPr>
          <a:xfrm>
            <a:off x="374650" y="4756150"/>
            <a:ext cx="3968750" cy="253916"/>
          </a:xfrm>
          <a:prstGeom prst="rect">
            <a:avLst/>
          </a:prstGeom>
          <a:noFill/>
        </p:spPr>
        <p:txBody>
          <a:bodyPr wrap="square" rtlCol="0">
            <a:spAutoFit/>
          </a:bodyPr>
          <a:lstStyle/>
          <a:p>
            <a:r>
              <a:rPr lang="en-US" sz="1050" spc="300" dirty="0">
                <a:solidFill>
                  <a:srgbClr val="B4B4B4"/>
                </a:solidFill>
                <a:latin typeface="FS PF BeauSans Pro Light" panose="02000500000000020004" pitchFamily="2" charset="0"/>
              </a:rPr>
              <a:t>www.viettel.com.vn</a:t>
            </a:r>
          </a:p>
        </p:txBody>
      </p:sp>
      <p:pic>
        <p:nvPicPr>
          <p:cNvPr id="26" name="Picture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sp>
        <p:nvSpPr>
          <p:cNvPr id="5" name="TextBox 4">
            <a:extLst>
              <a:ext uri="{FF2B5EF4-FFF2-40B4-BE49-F238E27FC236}">
                <a16:creationId xmlns:a16="http://schemas.microsoft.com/office/drawing/2014/main" xmlns="" id="{CA1F6D9E-E2B0-0A4B-A453-B41FC97CC88C}"/>
              </a:ext>
            </a:extLst>
          </p:cNvPr>
          <p:cNvSpPr txBox="1"/>
          <p:nvPr/>
        </p:nvSpPr>
        <p:spPr>
          <a:xfrm>
            <a:off x="3363401" y="1044572"/>
            <a:ext cx="184731" cy="300082"/>
          </a:xfrm>
          <a:prstGeom prst="rect">
            <a:avLst/>
          </a:prstGeom>
          <a:noFill/>
        </p:spPr>
        <p:txBody>
          <a:bodyPr wrap="none" rtlCol="0">
            <a:spAutoFit/>
          </a:bodyPr>
          <a:lstStyle/>
          <a:p>
            <a:endParaRPr lang="x-none" dirty="0"/>
          </a:p>
        </p:txBody>
      </p:sp>
      <p:sp>
        <p:nvSpPr>
          <p:cNvPr id="7" name="TextBox 6">
            <a:extLst>
              <a:ext uri="{FF2B5EF4-FFF2-40B4-BE49-F238E27FC236}">
                <a16:creationId xmlns:a16="http://schemas.microsoft.com/office/drawing/2014/main" xmlns="" id="{EA3B6EDD-5A85-C349-8867-D0517DFBD41D}"/>
              </a:ext>
            </a:extLst>
          </p:cNvPr>
          <p:cNvSpPr txBox="1"/>
          <p:nvPr/>
        </p:nvSpPr>
        <p:spPr>
          <a:xfrm>
            <a:off x="4310421" y="1340311"/>
            <a:ext cx="4953663" cy="1546577"/>
          </a:xfrm>
          <a:prstGeom prst="rect">
            <a:avLst/>
          </a:prstGeom>
          <a:noFill/>
        </p:spPr>
        <p:txBody>
          <a:bodyPr wrap="square" rtlCol="0">
            <a:spAutoFit/>
          </a:bodyPr>
          <a:lstStyle/>
          <a:p>
            <a:endParaRPr lang="en-US" dirty="0"/>
          </a:p>
          <a:p>
            <a:r>
              <a:rPr lang="en-US" dirty="0"/>
              <a:t>Ensures </a:t>
            </a:r>
            <a:r>
              <a:rPr lang="en-US" b="1" i="1" dirty="0"/>
              <a:t>fairness </a:t>
            </a:r>
            <a:r>
              <a:rPr lang="en-US" dirty="0"/>
              <a:t>of the model.</a:t>
            </a:r>
            <a:endParaRPr lang="x-none" dirty="0"/>
          </a:p>
          <a:p>
            <a:endParaRPr lang="x-none" dirty="0"/>
          </a:p>
          <a:p>
            <a:r>
              <a:rPr lang="en-US" dirty="0"/>
              <a:t>Ensures </a:t>
            </a:r>
            <a:r>
              <a:rPr lang="en-US" b="1" i="1" dirty="0"/>
              <a:t>accountability </a:t>
            </a:r>
            <a:r>
              <a:rPr lang="en-US" dirty="0"/>
              <a:t>and reliability of the model.</a:t>
            </a:r>
          </a:p>
          <a:p>
            <a:endParaRPr lang="en-US" dirty="0"/>
          </a:p>
          <a:p>
            <a:r>
              <a:rPr lang="en-US" dirty="0"/>
              <a:t>Ensures </a:t>
            </a:r>
            <a:r>
              <a:rPr lang="en-US" b="1" i="1" dirty="0"/>
              <a:t>transparency </a:t>
            </a:r>
            <a:r>
              <a:rPr lang="en-US" dirty="0"/>
              <a:t>of the model.</a:t>
            </a:r>
            <a:br>
              <a:rPr lang="en-US" dirty="0"/>
            </a:br>
            <a:endParaRPr lang="x-none" dirty="0"/>
          </a:p>
        </p:txBody>
      </p:sp>
      <p:sp>
        <p:nvSpPr>
          <p:cNvPr id="8" name="Down Arrow 7"/>
          <p:cNvSpPr/>
          <p:nvPr/>
        </p:nvSpPr>
        <p:spPr>
          <a:xfrm>
            <a:off x="5276088" y="2811516"/>
            <a:ext cx="485862" cy="660400"/>
          </a:xfrm>
          <a:prstGeom prst="downArrow">
            <a:avLst/>
          </a:prstGeom>
          <a:solidFill>
            <a:srgbClr val="ED1B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TextBox 13">
            <a:extLst>
              <a:ext uri="{FF2B5EF4-FFF2-40B4-BE49-F238E27FC236}">
                <a16:creationId xmlns:a16="http://schemas.microsoft.com/office/drawing/2014/main" xmlns="" id="{EA3B6EDD-5A85-C349-8867-D0517DFBD41D}"/>
              </a:ext>
            </a:extLst>
          </p:cNvPr>
          <p:cNvSpPr txBox="1"/>
          <p:nvPr/>
        </p:nvSpPr>
        <p:spPr>
          <a:xfrm>
            <a:off x="5186343" y="3530538"/>
            <a:ext cx="4953663" cy="300082"/>
          </a:xfrm>
          <a:prstGeom prst="rect">
            <a:avLst/>
          </a:prstGeom>
          <a:noFill/>
        </p:spPr>
        <p:txBody>
          <a:bodyPr wrap="square" rtlCol="0">
            <a:spAutoFit/>
          </a:bodyPr>
          <a:lstStyle/>
          <a:p>
            <a:r>
              <a:rPr lang="en-US" b="1" i="1" dirty="0" smtClean="0"/>
              <a:t>TRUST</a:t>
            </a:r>
          </a:p>
        </p:txBody>
      </p:sp>
    </p:spTree>
    <p:extLst>
      <p:ext uri="{BB962C8B-B14F-4D97-AF65-F5344CB8AC3E}">
        <p14:creationId xmlns:p14="http://schemas.microsoft.com/office/powerpoint/2010/main" val="16847253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2698" y="2571750"/>
            <a:ext cx="5750825" cy="1357772"/>
          </a:xfrm>
          <a:prstGeom prst="rect">
            <a:avLst/>
          </a:prstGeom>
        </p:spPr>
      </p:pic>
      <p:sp>
        <p:nvSpPr>
          <p:cNvPr id="17" name="TextBox 16"/>
          <p:cNvSpPr txBox="1"/>
          <p:nvPr/>
        </p:nvSpPr>
        <p:spPr>
          <a:xfrm>
            <a:off x="919172" y="2650471"/>
            <a:ext cx="5017875" cy="1200329"/>
          </a:xfrm>
          <a:prstGeom prst="rect">
            <a:avLst/>
          </a:prstGeom>
          <a:noFill/>
        </p:spPr>
        <p:txBody>
          <a:bodyPr wrap="square" rtlCol="0">
            <a:spAutoFit/>
          </a:bodyPr>
          <a:lstStyle/>
          <a:p>
            <a:r>
              <a:rPr lang="en-US" sz="3600" b="1" dirty="0">
                <a:solidFill>
                  <a:schemeClr val="bg1"/>
                </a:solidFill>
                <a:latin typeface="Arial" panose="020B0604020202020204" pitchFamily="34" charset="0"/>
                <a:cs typeface="Arial" panose="020B0604020202020204" pitchFamily="34" charset="0"/>
              </a:rPr>
              <a:t>Black-box vs. white-box models</a:t>
            </a:r>
            <a:endParaRPr lang="en-US" sz="3600" b="1"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3" name="TextBox 2"/>
          <p:cNvSpPr txBox="1"/>
          <p:nvPr/>
        </p:nvSpPr>
        <p:spPr>
          <a:xfrm>
            <a:off x="374650" y="4756150"/>
            <a:ext cx="3968750" cy="253916"/>
          </a:xfrm>
          <a:prstGeom prst="rect">
            <a:avLst/>
          </a:prstGeom>
          <a:noFill/>
        </p:spPr>
        <p:txBody>
          <a:bodyPr wrap="square" rtlCol="0">
            <a:spAutoFit/>
          </a:bodyPr>
          <a:lstStyle/>
          <a:p>
            <a:r>
              <a:rPr lang="en-US" sz="1050" spc="300" dirty="0">
                <a:solidFill>
                  <a:srgbClr val="B4B4B4"/>
                </a:solidFill>
                <a:latin typeface="FS PF BeauSans Pro Light" panose="02000500000000020004" pitchFamily="2" charset="0"/>
              </a:rPr>
              <a:t>www.viettel.com.vn</a:t>
            </a:r>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spTree>
    <p:extLst>
      <p:ext uri="{BB962C8B-B14F-4D97-AF65-F5344CB8AC3E}">
        <p14:creationId xmlns:p14="http://schemas.microsoft.com/office/powerpoint/2010/main" val="24184410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B070D55C-8F88-9D42-A348-058046825F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9233" y="204726"/>
            <a:ext cx="5604732" cy="523220"/>
          </a:xfrm>
          <a:prstGeom prst="rect">
            <a:avLst/>
          </a:prstGeom>
        </p:spPr>
      </p:pic>
      <p:sp>
        <p:nvSpPr>
          <p:cNvPr id="5" name="TextBox 4">
            <a:extLst>
              <a:ext uri="{FF2B5EF4-FFF2-40B4-BE49-F238E27FC236}">
                <a16:creationId xmlns:a16="http://schemas.microsoft.com/office/drawing/2014/main" xmlns="" id="{DB6F65A8-E2CD-E040-9EAD-0C70F66D0BA5}"/>
              </a:ext>
            </a:extLst>
          </p:cNvPr>
          <p:cNvSpPr txBox="1"/>
          <p:nvPr/>
        </p:nvSpPr>
        <p:spPr>
          <a:xfrm>
            <a:off x="445991" y="232063"/>
            <a:ext cx="631190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Black-box vs. white-box models</a:t>
            </a:r>
            <a:endParaRPr lang="en-US" sz="2800" dirty="0">
              <a:solidFill>
                <a:srgbClr val="EE0033"/>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xmlns="" id="{0DD68FA0-6AB4-D548-BD7F-58F877AEFEF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7" name="TextBox 6">
            <a:extLst>
              <a:ext uri="{FF2B5EF4-FFF2-40B4-BE49-F238E27FC236}">
                <a16:creationId xmlns:a16="http://schemas.microsoft.com/office/drawing/2014/main" xmlns="" id="{24402DDB-8A07-DC49-AFAA-9A31CEFBB6FD}"/>
              </a:ext>
            </a:extLst>
          </p:cNvPr>
          <p:cNvSpPr txBox="1"/>
          <p:nvPr/>
        </p:nvSpPr>
        <p:spPr>
          <a:xfrm>
            <a:off x="374650" y="4756150"/>
            <a:ext cx="3968750" cy="253916"/>
          </a:xfrm>
          <a:prstGeom prst="rect">
            <a:avLst/>
          </a:prstGeom>
          <a:noFill/>
        </p:spPr>
        <p:txBody>
          <a:bodyPr wrap="square" rtlCol="0">
            <a:spAutoFit/>
          </a:bodyPr>
          <a:lstStyle/>
          <a:p>
            <a:r>
              <a:rPr lang="en-US" sz="1050" spc="300" dirty="0">
                <a:solidFill>
                  <a:srgbClr val="B4B4B4"/>
                </a:solidFill>
                <a:latin typeface="FS PF BeauSans Pro Light" panose="02000500000000020004" pitchFamily="2" charset="0"/>
              </a:rPr>
              <a:t>www.viettel.com.vn</a:t>
            </a:r>
          </a:p>
        </p:txBody>
      </p:sp>
      <p:pic>
        <p:nvPicPr>
          <p:cNvPr id="8" name="Picture 7">
            <a:extLst>
              <a:ext uri="{FF2B5EF4-FFF2-40B4-BE49-F238E27FC236}">
                <a16:creationId xmlns:a16="http://schemas.microsoft.com/office/drawing/2014/main" xmlns="" id="{B751863D-0E40-D548-84EA-87C770C28E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pic>
        <p:nvPicPr>
          <p:cNvPr id="2" name="Picture 1">
            <a:extLst>
              <a:ext uri="{FF2B5EF4-FFF2-40B4-BE49-F238E27FC236}">
                <a16:creationId xmlns:a16="http://schemas.microsoft.com/office/drawing/2014/main" xmlns="" id="{78A0F4C2-BDE3-4D44-B2D5-5D342DDE05CD}"/>
              </a:ext>
            </a:extLst>
          </p:cNvPr>
          <p:cNvPicPr>
            <a:picLocks noChangeAspect="1"/>
          </p:cNvPicPr>
          <p:nvPr/>
        </p:nvPicPr>
        <p:blipFill>
          <a:blip r:embed="rId5"/>
          <a:stretch>
            <a:fillRect/>
          </a:stretch>
        </p:blipFill>
        <p:spPr>
          <a:xfrm>
            <a:off x="241133" y="1388882"/>
            <a:ext cx="5280195" cy="2021560"/>
          </a:xfrm>
          <a:prstGeom prst="rect">
            <a:avLst/>
          </a:prstGeom>
        </p:spPr>
      </p:pic>
      <p:pic>
        <p:nvPicPr>
          <p:cNvPr id="13" name="Picture 2" descr="explainable deep learning cheap online">
            <a:extLst>
              <a:ext uri="{FF2B5EF4-FFF2-40B4-BE49-F238E27FC236}">
                <a16:creationId xmlns:a16="http://schemas.microsoft.com/office/drawing/2014/main" xmlns="" id="{205B7883-EAAE-814F-BCF1-E3A6D3B77F4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3202" y="1388882"/>
            <a:ext cx="3299447" cy="2232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50825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0DD68FA0-6AB4-D548-BD7F-58F877AEFEF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7" name="TextBox 6">
            <a:extLst>
              <a:ext uri="{FF2B5EF4-FFF2-40B4-BE49-F238E27FC236}">
                <a16:creationId xmlns:a16="http://schemas.microsoft.com/office/drawing/2014/main" xmlns="" id="{24402DDB-8A07-DC49-AFAA-9A31CEFBB6FD}"/>
              </a:ext>
            </a:extLst>
          </p:cNvPr>
          <p:cNvSpPr txBox="1"/>
          <p:nvPr/>
        </p:nvSpPr>
        <p:spPr>
          <a:xfrm>
            <a:off x="374650" y="4756150"/>
            <a:ext cx="3968750" cy="253916"/>
          </a:xfrm>
          <a:prstGeom prst="rect">
            <a:avLst/>
          </a:prstGeom>
          <a:noFill/>
        </p:spPr>
        <p:txBody>
          <a:bodyPr wrap="square" rtlCol="0">
            <a:spAutoFit/>
          </a:bodyPr>
          <a:lstStyle/>
          <a:p>
            <a:r>
              <a:rPr lang="en-US" sz="1050" spc="300" dirty="0">
                <a:solidFill>
                  <a:srgbClr val="B4B4B4"/>
                </a:solidFill>
                <a:latin typeface="FS PF BeauSans Pro Light" panose="02000500000000020004" pitchFamily="2" charset="0"/>
              </a:rPr>
              <a:t>www.viettel.com.vn</a:t>
            </a:r>
          </a:p>
        </p:txBody>
      </p:sp>
      <p:pic>
        <p:nvPicPr>
          <p:cNvPr id="8" name="Picture 7">
            <a:extLst>
              <a:ext uri="{FF2B5EF4-FFF2-40B4-BE49-F238E27FC236}">
                <a16:creationId xmlns:a16="http://schemas.microsoft.com/office/drawing/2014/main" xmlns="" id="{B751863D-0E40-D548-84EA-87C770C28E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pic>
        <p:nvPicPr>
          <p:cNvPr id="10" name="Picture 9" descr="Chart, scatter chart&#10;&#10;Description automatically generated">
            <a:extLst>
              <a:ext uri="{FF2B5EF4-FFF2-40B4-BE49-F238E27FC236}">
                <a16:creationId xmlns:a16="http://schemas.microsoft.com/office/drawing/2014/main" xmlns="" id="{2249F4DD-979C-9A4F-957F-E1ECAB19EB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869866"/>
            <a:ext cx="9144000" cy="3752850"/>
          </a:xfrm>
          <a:prstGeom prst="rect">
            <a:avLst/>
          </a:prstGeom>
        </p:spPr>
      </p:pic>
      <p:sp>
        <p:nvSpPr>
          <p:cNvPr id="11" name="TextBox 10">
            <a:extLst>
              <a:ext uri="{FF2B5EF4-FFF2-40B4-BE49-F238E27FC236}">
                <a16:creationId xmlns:a16="http://schemas.microsoft.com/office/drawing/2014/main" xmlns="" id="{93D668F2-BFEF-3644-A2C1-24A571047FDD}"/>
              </a:ext>
            </a:extLst>
          </p:cNvPr>
          <p:cNvSpPr txBox="1"/>
          <p:nvPr/>
        </p:nvSpPr>
        <p:spPr>
          <a:xfrm>
            <a:off x="1764136" y="719825"/>
            <a:ext cx="5158528" cy="300082"/>
          </a:xfrm>
          <a:prstGeom prst="rect">
            <a:avLst/>
          </a:prstGeom>
          <a:noFill/>
        </p:spPr>
        <p:txBody>
          <a:bodyPr wrap="none" rtlCol="0">
            <a:spAutoFit/>
          </a:bodyPr>
          <a:lstStyle/>
          <a:p>
            <a:r>
              <a:rPr lang="x-none" b="1" dirty="0"/>
              <a:t>What if you could understand why any classifier is making a decision?</a:t>
            </a:r>
          </a:p>
        </p:txBody>
      </p:sp>
      <p:pic>
        <p:nvPicPr>
          <p:cNvPr id="13" name="Picture 12">
            <a:extLst>
              <a:ext uri="{FF2B5EF4-FFF2-40B4-BE49-F238E27FC236}">
                <a16:creationId xmlns:a16="http://schemas.microsoft.com/office/drawing/2014/main" xmlns="" id="{B3CCED17-B9F1-AA44-B0A6-11E7644AC9D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9233" y="204726"/>
            <a:ext cx="2217477" cy="523220"/>
          </a:xfrm>
          <a:prstGeom prst="rect">
            <a:avLst/>
          </a:prstGeom>
        </p:spPr>
      </p:pic>
      <p:sp>
        <p:nvSpPr>
          <p:cNvPr id="14" name="TextBox 13">
            <a:extLst>
              <a:ext uri="{FF2B5EF4-FFF2-40B4-BE49-F238E27FC236}">
                <a16:creationId xmlns:a16="http://schemas.microsoft.com/office/drawing/2014/main" xmlns="" id="{7AC89008-7AE9-B841-B3C3-804FA2839B47}"/>
              </a:ext>
            </a:extLst>
          </p:cNvPr>
          <p:cNvSpPr txBox="1"/>
          <p:nvPr/>
        </p:nvSpPr>
        <p:spPr>
          <a:xfrm>
            <a:off x="445991" y="232063"/>
            <a:ext cx="1867839"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Motivated</a:t>
            </a:r>
            <a:endParaRPr lang="en-US" sz="2800" dirty="0">
              <a:solidFill>
                <a:srgbClr val="EE003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952034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711</TotalTime>
  <Words>456</Words>
  <Application>Microsoft Office PowerPoint</Application>
  <PresentationFormat>On-screen Show (16:9)</PresentationFormat>
  <Paragraphs>116</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FS PF BeauSans Pro Light</vt:lpstr>
      <vt:lpstr>Helvetica Neue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MSI</dc:creator>
  <cp:lastModifiedBy>cntt_phutd</cp:lastModifiedBy>
  <cp:revision>41</cp:revision>
  <dcterms:created xsi:type="dcterms:W3CDTF">2021-01-04T02:51:39Z</dcterms:created>
  <dcterms:modified xsi:type="dcterms:W3CDTF">2021-04-27T03:29:01Z</dcterms:modified>
</cp:coreProperties>
</file>