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5" r:id="rId5"/>
    <p:sldId id="297" r:id="rId6"/>
    <p:sldId id="296" r:id="rId7"/>
    <p:sldId id="298" r:id="rId8"/>
    <p:sldId id="299" r:id="rId9"/>
    <p:sldId id="266" r:id="rId10"/>
    <p:sldId id="308" r:id="rId11"/>
    <p:sldId id="314" r:id="rId12"/>
    <p:sldId id="301" r:id="rId13"/>
    <p:sldId id="303" r:id="rId14"/>
    <p:sldId id="305" r:id="rId15"/>
    <p:sldId id="300" r:id="rId16"/>
    <p:sldId id="302" r:id="rId17"/>
    <p:sldId id="304" r:id="rId18"/>
    <p:sldId id="306" r:id="rId19"/>
    <p:sldId id="307" r:id="rId20"/>
    <p:sldId id="309" r:id="rId21"/>
    <p:sldId id="312" r:id="rId22"/>
    <p:sldId id="313" r:id="rId23"/>
    <p:sldId id="310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33"/>
    <a:srgbClr val="FF0000"/>
    <a:srgbClr val="990000"/>
    <a:srgbClr val="FF3300"/>
    <a:srgbClr val="44494D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0" autoAdjust="0"/>
    <p:restoredTop sz="94660"/>
  </p:normalViewPr>
  <p:slideViewPr>
    <p:cSldViewPr snapToGrid="0">
      <p:cViewPr>
        <p:scale>
          <a:sx n="125" d="100"/>
          <a:sy n="125" d="100"/>
        </p:scale>
        <p:origin x="13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7AF2A-0770-44AF-B6A4-6D61AEDB41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58DBD-E5C3-46BC-AABE-56349B843138}">
      <dgm:prSet phldrT="[Text]"/>
      <dgm:spPr/>
      <dgm:t>
        <a:bodyPr/>
        <a:lstStyle/>
        <a:p>
          <a:r>
            <a:rPr lang="en-US" b="0" i="0" u="none" smtClean="0"/>
            <a:t>Tính tiện dụng khi kế hợp với bộ cú pháp for, if, list comprehension, cấu trúc hàm,... của python khi xử lý dữ liệu</a:t>
          </a:r>
          <a:endParaRPr lang="en-US"/>
        </a:p>
      </dgm:t>
    </dgm:pt>
    <dgm:pt modelId="{B2C146CE-D00A-49B9-84A1-6687EFF55A3F}" type="parTrans" cxnId="{DE1BD261-2434-46DE-86D8-0B98F52E55D4}">
      <dgm:prSet/>
      <dgm:spPr/>
      <dgm:t>
        <a:bodyPr/>
        <a:lstStyle/>
        <a:p>
          <a:endParaRPr lang="en-US"/>
        </a:p>
      </dgm:t>
    </dgm:pt>
    <dgm:pt modelId="{E9D6916A-B8E6-462B-9ADC-5C015E54CBE3}" type="sibTrans" cxnId="{DE1BD261-2434-46DE-86D8-0B98F52E55D4}">
      <dgm:prSet/>
      <dgm:spPr/>
      <dgm:t>
        <a:bodyPr/>
        <a:lstStyle/>
        <a:p>
          <a:endParaRPr lang="en-US"/>
        </a:p>
      </dgm:t>
    </dgm:pt>
    <dgm:pt modelId="{A9EF0F56-88A5-4A99-B2DF-A974CE799B64}">
      <dgm:prSet phldrT="[Text]"/>
      <dgm:spPr/>
      <dgm:t>
        <a:bodyPr/>
        <a:lstStyle/>
        <a:p>
          <a:r>
            <a:rPr lang="en-US" b="0" i="0" u="none" smtClean="0"/>
            <a:t>Kết hợp các công cụ ML, statistics,...trong chung 1 nền tảng pyspark</a:t>
          </a:r>
          <a:endParaRPr lang="en-US"/>
        </a:p>
      </dgm:t>
    </dgm:pt>
    <dgm:pt modelId="{B39DD94E-68F6-44AC-891D-BEAECC7A00F7}" type="parTrans" cxnId="{88C65963-266C-4F97-A27B-942147690490}">
      <dgm:prSet/>
      <dgm:spPr/>
      <dgm:t>
        <a:bodyPr/>
        <a:lstStyle/>
        <a:p>
          <a:endParaRPr lang="en-US"/>
        </a:p>
      </dgm:t>
    </dgm:pt>
    <dgm:pt modelId="{61DC62EC-55F0-4C81-B9BD-1C7CF385465D}" type="sibTrans" cxnId="{88C65963-266C-4F97-A27B-942147690490}">
      <dgm:prSet/>
      <dgm:spPr/>
      <dgm:t>
        <a:bodyPr/>
        <a:lstStyle/>
        <a:p>
          <a:endParaRPr lang="en-US"/>
        </a:p>
      </dgm:t>
    </dgm:pt>
    <dgm:pt modelId="{1040DC12-71F0-43C7-A28B-1AB1BCACA04E}">
      <dgm:prSet phldrT="[Text]"/>
      <dgm:spPr/>
      <dgm:t>
        <a:bodyPr/>
        <a:lstStyle/>
        <a:p>
          <a:r>
            <a:rPr lang="vi-VN" b="0" i="0" u="none" smtClean="0"/>
            <a:t>Lazy evaluation =&gt; giảm số lượng bảng tmp không cần thiết</a:t>
          </a:r>
          <a:endParaRPr lang="en-US"/>
        </a:p>
      </dgm:t>
    </dgm:pt>
    <dgm:pt modelId="{CC807ABC-6CB6-4DBF-A920-0DD6DE2CEB22}" type="parTrans" cxnId="{485156E1-81C9-42BE-B640-328597CAEF21}">
      <dgm:prSet/>
      <dgm:spPr/>
      <dgm:t>
        <a:bodyPr/>
        <a:lstStyle/>
        <a:p>
          <a:endParaRPr lang="en-US"/>
        </a:p>
      </dgm:t>
    </dgm:pt>
    <dgm:pt modelId="{39D154C1-6F0A-4145-B3CF-9B60A4B32A03}" type="sibTrans" cxnId="{485156E1-81C9-42BE-B640-328597CAEF21}">
      <dgm:prSet/>
      <dgm:spPr/>
      <dgm:t>
        <a:bodyPr/>
        <a:lstStyle/>
        <a:p>
          <a:endParaRPr lang="en-US"/>
        </a:p>
      </dgm:t>
    </dgm:pt>
    <dgm:pt modelId="{572DB0BF-9F93-4BC7-8E32-BAEE859B7465}">
      <dgm:prSet phldrT="[Text]"/>
      <dgm:spPr/>
      <dgm:t>
        <a:bodyPr/>
        <a:lstStyle/>
        <a:p>
          <a:r>
            <a:rPr lang="en-US" b="0" i="0" u="none" smtClean="0"/>
            <a:t>Đa dạng công cụ sử dụng =&gt;tăng khả năng thao tác, pyspark và sql đều cần thiết và quan trọng, cần làm chủ cả 2.</a:t>
          </a:r>
          <a:endParaRPr lang="en-US"/>
        </a:p>
      </dgm:t>
    </dgm:pt>
    <dgm:pt modelId="{F7E924B8-682D-4026-A483-289D4468C476}" type="parTrans" cxnId="{2D9BBACC-A04C-4CBC-9AC0-646BCC2BC2B4}">
      <dgm:prSet/>
      <dgm:spPr/>
      <dgm:t>
        <a:bodyPr/>
        <a:lstStyle/>
        <a:p>
          <a:endParaRPr lang="en-US"/>
        </a:p>
      </dgm:t>
    </dgm:pt>
    <dgm:pt modelId="{BEB6ADF2-3BD8-4E45-A6A2-FAA9118EAAA0}" type="sibTrans" cxnId="{2D9BBACC-A04C-4CBC-9AC0-646BCC2BC2B4}">
      <dgm:prSet/>
      <dgm:spPr/>
      <dgm:t>
        <a:bodyPr/>
        <a:lstStyle/>
        <a:p>
          <a:endParaRPr lang="en-US"/>
        </a:p>
      </dgm:t>
    </dgm:pt>
    <dgm:pt modelId="{125A018B-5E46-43E2-8588-4935FC6BCF12}" type="pres">
      <dgm:prSet presAssocID="{7A67AF2A-0770-44AF-B6A4-6D61AEDB416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0ED1B59-0815-40F1-8684-2DD8170DCE6F}" type="pres">
      <dgm:prSet presAssocID="{7A67AF2A-0770-44AF-B6A4-6D61AEDB4161}" presName="Name1" presStyleCnt="0"/>
      <dgm:spPr/>
    </dgm:pt>
    <dgm:pt modelId="{38CF998C-6874-42FD-BC36-34DB677EEBDA}" type="pres">
      <dgm:prSet presAssocID="{7A67AF2A-0770-44AF-B6A4-6D61AEDB4161}" presName="cycle" presStyleCnt="0"/>
      <dgm:spPr/>
    </dgm:pt>
    <dgm:pt modelId="{21690CEE-C268-4545-B165-E32C1B9E063B}" type="pres">
      <dgm:prSet presAssocID="{7A67AF2A-0770-44AF-B6A4-6D61AEDB4161}" presName="srcNode" presStyleLbl="node1" presStyleIdx="0" presStyleCnt="4"/>
      <dgm:spPr/>
    </dgm:pt>
    <dgm:pt modelId="{510BCB4F-DD96-43F6-B42B-F3E08FCCD08C}" type="pres">
      <dgm:prSet presAssocID="{7A67AF2A-0770-44AF-B6A4-6D61AEDB4161}" presName="conn" presStyleLbl="parChTrans1D2" presStyleIdx="0" presStyleCnt="1"/>
      <dgm:spPr/>
      <dgm:t>
        <a:bodyPr/>
        <a:lstStyle/>
        <a:p>
          <a:endParaRPr lang="en-US"/>
        </a:p>
      </dgm:t>
    </dgm:pt>
    <dgm:pt modelId="{2B5B31E4-E0D4-4B82-BCC5-D5729D778427}" type="pres">
      <dgm:prSet presAssocID="{7A67AF2A-0770-44AF-B6A4-6D61AEDB4161}" presName="extraNode" presStyleLbl="node1" presStyleIdx="0" presStyleCnt="4"/>
      <dgm:spPr/>
    </dgm:pt>
    <dgm:pt modelId="{802A60CF-9294-41B7-B7B1-EB1881016422}" type="pres">
      <dgm:prSet presAssocID="{7A67AF2A-0770-44AF-B6A4-6D61AEDB4161}" presName="dstNode" presStyleLbl="node1" presStyleIdx="0" presStyleCnt="4"/>
      <dgm:spPr/>
    </dgm:pt>
    <dgm:pt modelId="{E10681E8-7B73-4625-A559-954BF3851773}" type="pres">
      <dgm:prSet presAssocID="{2E658DBD-E5C3-46BC-AABE-56349B84313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C0525-76CB-4320-A153-FF7D2974B944}" type="pres">
      <dgm:prSet presAssocID="{2E658DBD-E5C3-46BC-AABE-56349B843138}" presName="accent_1" presStyleCnt="0"/>
      <dgm:spPr/>
    </dgm:pt>
    <dgm:pt modelId="{34F2A847-C6A6-4870-8256-0BC52CFF5E25}" type="pres">
      <dgm:prSet presAssocID="{2E658DBD-E5C3-46BC-AABE-56349B843138}" presName="accentRepeatNode" presStyleLbl="solidFgAcc1" presStyleIdx="0" presStyleCnt="4"/>
      <dgm:spPr/>
    </dgm:pt>
    <dgm:pt modelId="{702115F0-AEB7-4435-BB79-A5652CEBC9DC}" type="pres">
      <dgm:prSet presAssocID="{A9EF0F56-88A5-4A99-B2DF-A974CE799B6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61366-E33C-4911-A1B6-23414796E36F}" type="pres">
      <dgm:prSet presAssocID="{A9EF0F56-88A5-4A99-B2DF-A974CE799B64}" presName="accent_2" presStyleCnt="0"/>
      <dgm:spPr/>
    </dgm:pt>
    <dgm:pt modelId="{2E251F53-3B84-4C80-A4FB-619567FE99A2}" type="pres">
      <dgm:prSet presAssocID="{A9EF0F56-88A5-4A99-B2DF-A974CE799B64}" presName="accentRepeatNode" presStyleLbl="solidFgAcc1" presStyleIdx="1" presStyleCnt="4"/>
      <dgm:spPr/>
    </dgm:pt>
    <dgm:pt modelId="{BAB50E45-7C71-45BB-A801-BE7A327F2C3E}" type="pres">
      <dgm:prSet presAssocID="{1040DC12-71F0-43C7-A28B-1AB1BCACA04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BD29C-C8D1-486E-85E8-1CF716C573FD}" type="pres">
      <dgm:prSet presAssocID="{1040DC12-71F0-43C7-A28B-1AB1BCACA04E}" presName="accent_3" presStyleCnt="0"/>
      <dgm:spPr/>
    </dgm:pt>
    <dgm:pt modelId="{40AC4BB7-5AB8-446F-A7B9-488970FA4E51}" type="pres">
      <dgm:prSet presAssocID="{1040DC12-71F0-43C7-A28B-1AB1BCACA04E}" presName="accentRepeatNode" presStyleLbl="solidFgAcc1" presStyleIdx="2" presStyleCnt="4"/>
      <dgm:spPr/>
    </dgm:pt>
    <dgm:pt modelId="{5910728C-58C3-41C8-BB8B-DB12D35651E4}" type="pres">
      <dgm:prSet presAssocID="{572DB0BF-9F93-4BC7-8E32-BAEE859B746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3BA69-21C2-466B-93FA-602F5D8D1169}" type="pres">
      <dgm:prSet presAssocID="{572DB0BF-9F93-4BC7-8E32-BAEE859B7465}" presName="accent_4" presStyleCnt="0"/>
      <dgm:spPr/>
    </dgm:pt>
    <dgm:pt modelId="{2949C235-A874-4BB2-B6E3-ED217FEBC0C7}" type="pres">
      <dgm:prSet presAssocID="{572DB0BF-9F93-4BC7-8E32-BAEE859B7465}" presName="accentRepeatNode" presStyleLbl="solidFgAcc1" presStyleIdx="3" presStyleCnt="4"/>
      <dgm:spPr/>
    </dgm:pt>
  </dgm:ptLst>
  <dgm:cxnLst>
    <dgm:cxn modelId="{2D9BBACC-A04C-4CBC-9AC0-646BCC2BC2B4}" srcId="{7A67AF2A-0770-44AF-B6A4-6D61AEDB4161}" destId="{572DB0BF-9F93-4BC7-8E32-BAEE859B7465}" srcOrd="3" destOrd="0" parTransId="{F7E924B8-682D-4026-A483-289D4468C476}" sibTransId="{BEB6ADF2-3BD8-4E45-A6A2-FAA9118EAAA0}"/>
    <dgm:cxn modelId="{88C65963-266C-4F97-A27B-942147690490}" srcId="{7A67AF2A-0770-44AF-B6A4-6D61AEDB4161}" destId="{A9EF0F56-88A5-4A99-B2DF-A974CE799B64}" srcOrd="1" destOrd="0" parTransId="{B39DD94E-68F6-44AC-891D-BEAECC7A00F7}" sibTransId="{61DC62EC-55F0-4C81-B9BD-1C7CF385465D}"/>
    <dgm:cxn modelId="{485156E1-81C9-42BE-B640-328597CAEF21}" srcId="{7A67AF2A-0770-44AF-B6A4-6D61AEDB4161}" destId="{1040DC12-71F0-43C7-A28B-1AB1BCACA04E}" srcOrd="2" destOrd="0" parTransId="{CC807ABC-6CB6-4DBF-A920-0DD6DE2CEB22}" sibTransId="{39D154C1-6F0A-4145-B3CF-9B60A4B32A03}"/>
    <dgm:cxn modelId="{A0FAD6AA-4387-444B-9A71-A5273DA32580}" type="presOf" srcId="{572DB0BF-9F93-4BC7-8E32-BAEE859B7465}" destId="{5910728C-58C3-41C8-BB8B-DB12D35651E4}" srcOrd="0" destOrd="0" presId="urn:microsoft.com/office/officeart/2008/layout/VerticalCurvedList"/>
    <dgm:cxn modelId="{B2BDE9D8-72DE-4360-873D-09C0013EFF69}" type="presOf" srcId="{1040DC12-71F0-43C7-A28B-1AB1BCACA04E}" destId="{BAB50E45-7C71-45BB-A801-BE7A327F2C3E}" srcOrd="0" destOrd="0" presId="urn:microsoft.com/office/officeart/2008/layout/VerticalCurvedList"/>
    <dgm:cxn modelId="{DE1BD261-2434-46DE-86D8-0B98F52E55D4}" srcId="{7A67AF2A-0770-44AF-B6A4-6D61AEDB4161}" destId="{2E658DBD-E5C3-46BC-AABE-56349B843138}" srcOrd="0" destOrd="0" parTransId="{B2C146CE-D00A-49B9-84A1-6687EFF55A3F}" sibTransId="{E9D6916A-B8E6-462B-9ADC-5C015E54CBE3}"/>
    <dgm:cxn modelId="{8A8FB871-BEBE-4AA9-B3AA-A770159E43F9}" type="presOf" srcId="{A9EF0F56-88A5-4A99-B2DF-A974CE799B64}" destId="{702115F0-AEB7-4435-BB79-A5652CEBC9DC}" srcOrd="0" destOrd="0" presId="urn:microsoft.com/office/officeart/2008/layout/VerticalCurvedList"/>
    <dgm:cxn modelId="{39E7BE72-CC74-4D18-9CE5-06D47BBEAC0C}" type="presOf" srcId="{2E658DBD-E5C3-46BC-AABE-56349B843138}" destId="{E10681E8-7B73-4625-A559-954BF3851773}" srcOrd="0" destOrd="0" presId="urn:microsoft.com/office/officeart/2008/layout/VerticalCurvedList"/>
    <dgm:cxn modelId="{727D7C87-2AF1-4021-AE7A-6C229D7A3A88}" type="presOf" srcId="{7A67AF2A-0770-44AF-B6A4-6D61AEDB4161}" destId="{125A018B-5E46-43E2-8588-4935FC6BCF12}" srcOrd="0" destOrd="0" presId="urn:microsoft.com/office/officeart/2008/layout/VerticalCurvedList"/>
    <dgm:cxn modelId="{6427CE17-ADAB-4A71-9973-63596F030906}" type="presOf" srcId="{E9D6916A-B8E6-462B-9ADC-5C015E54CBE3}" destId="{510BCB4F-DD96-43F6-B42B-F3E08FCCD08C}" srcOrd="0" destOrd="0" presId="urn:microsoft.com/office/officeart/2008/layout/VerticalCurvedList"/>
    <dgm:cxn modelId="{D5D6F848-CC86-4A60-9AFF-7DC73E2A7A28}" type="presParOf" srcId="{125A018B-5E46-43E2-8588-4935FC6BCF12}" destId="{60ED1B59-0815-40F1-8684-2DD8170DCE6F}" srcOrd="0" destOrd="0" presId="urn:microsoft.com/office/officeart/2008/layout/VerticalCurvedList"/>
    <dgm:cxn modelId="{2A7277F0-7266-4F03-9061-BA9707DBDA1C}" type="presParOf" srcId="{60ED1B59-0815-40F1-8684-2DD8170DCE6F}" destId="{38CF998C-6874-42FD-BC36-34DB677EEBDA}" srcOrd="0" destOrd="0" presId="urn:microsoft.com/office/officeart/2008/layout/VerticalCurvedList"/>
    <dgm:cxn modelId="{1067735B-7F8D-46F6-A8B8-92938D742ED5}" type="presParOf" srcId="{38CF998C-6874-42FD-BC36-34DB677EEBDA}" destId="{21690CEE-C268-4545-B165-E32C1B9E063B}" srcOrd="0" destOrd="0" presId="urn:microsoft.com/office/officeart/2008/layout/VerticalCurvedList"/>
    <dgm:cxn modelId="{5BA3F8DA-83D9-410F-8580-A0674CF1F1EB}" type="presParOf" srcId="{38CF998C-6874-42FD-BC36-34DB677EEBDA}" destId="{510BCB4F-DD96-43F6-B42B-F3E08FCCD08C}" srcOrd="1" destOrd="0" presId="urn:microsoft.com/office/officeart/2008/layout/VerticalCurvedList"/>
    <dgm:cxn modelId="{97839A07-573B-4E2F-AF91-AD7EEB266EF4}" type="presParOf" srcId="{38CF998C-6874-42FD-BC36-34DB677EEBDA}" destId="{2B5B31E4-E0D4-4B82-BCC5-D5729D778427}" srcOrd="2" destOrd="0" presId="urn:microsoft.com/office/officeart/2008/layout/VerticalCurvedList"/>
    <dgm:cxn modelId="{430FEA79-B4C5-4EDD-A886-FA24057D5CAC}" type="presParOf" srcId="{38CF998C-6874-42FD-BC36-34DB677EEBDA}" destId="{802A60CF-9294-41B7-B7B1-EB1881016422}" srcOrd="3" destOrd="0" presId="urn:microsoft.com/office/officeart/2008/layout/VerticalCurvedList"/>
    <dgm:cxn modelId="{1CEF024F-E4F9-4D8D-B7E8-E176C5CBD486}" type="presParOf" srcId="{60ED1B59-0815-40F1-8684-2DD8170DCE6F}" destId="{E10681E8-7B73-4625-A559-954BF3851773}" srcOrd="1" destOrd="0" presId="urn:microsoft.com/office/officeart/2008/layout/VerticalCurvedList"/>
    <dgm:cxn modelId="{B8985C4B-0065-462E-95F7-8D6757A1656C}" type="presParOf" srcId="{60ED1B59-0815-40F1-8684-2DD8170DCE6F}" destId="{9D0C0525-76CB-4320-A153-FF7D2974B944}" srcOrd="2" destOrd="0" presId="urn:microsoft.com/office/officeart/2008/layout/VerticalCurvedList"/>
    <dgm:cxn modelId="{092C0319-1285-44B2-BA57-A1F6CC550346}" type="presParOf" srcId="{9D0C0525-76CB-4320-A153-FF7D2974B944}" destId="{34F2A847-C6A6-4870-8256-0BC52CFF5E25}" srcOrd="0" destOrd="0" presId="urn:microsoft.com/office/officeart/2008/layout/VerticalCurvedList"/>
    <dgm:cxn modelId="{D055B3DC-B9F8-4AD5-B2FB-08A0139D5A48}" type="presParOf" srcId="{60ED1B59-0815-40F1-8684-2DD8170DCE6F}" destId="{702115F0-AEB7-4435-BB79-A5652CEBC9DC}" srcOrd="3" destOrd="0" presId="urn:microsoft.com/office/officeart/2008/layout/VerticalCurvedList"/>
    <dgm:cxn modelId="{2564F2E0-40AB-4D2E-AE72-756D89E2F9A6}" type="presParOf" srcId="{60ED1B59-0815-40F1-8684-2DD8170DCE6F}" destId="{2A761366-E33C-4911-A1B6-23414796E36F}" srcOrd="4" destOrd="0" presId="urn:microsoft.com/office/officeart/2008/layout/VerticalCurvedList"/>
    <dgm:cxn modelId="{C18B835E-DC98-421D-ABE0-B4C3879B9CCB}" type="presParOf" srcId="{2A761366-E33C-4911-A1B6-23414796E36F}" destId="{2E251F53-3B84-4C80-A4FB-619567FE99A2}" srcOrd="0" destOrd="0" presId="urn:microsoft.com/office/officeart/2008/layout/VerticalCurvedList"/>
    <dgm:cxn modelId="{B31E7A67-4B07-4053-AF9F-191DAFEB2451}" type="presParOf" srcId="{60ED1B59-0815-40F1-8684-2DD8170DCE6F}" destId="{BAB50E45-7C71-45BB-A801-BE7A327F2C3E}" srcOrd="5" destOrd="0" presId="urn:microsoft.com/office/officeart/2008/layout/VerticalCurvedList"/>
    <dgm:cxn modelId="{316DEFE2-B495-4387-8736-8343296A1B48}" type="presParOf" srcId="{60ED1B59-0815-40F1-8684-2DD8170DCE6F}" destId="{974BD29C-C8D1-486E-85E8-1CF716C573FD}" srcOrd="6" destOrd="0" presId="urn:microsoft.com/office/officeart/2008/layout/VerticalCurvedList"/>
    <dgm:cxn modelId="{47228D0F-53FD-495F-8AAF-2358B225E084}" type="presParOf" srcId="{974BD29C-C8D1-486E-85E8-1CF716C573FD}" destId="{40AC4BB7-5AB8-446F-A7B9-488970FA4E51}" srcOrd="0" destOrd="0" presId="urn:microsoft.com/office/officeart/2008/layout/VerticalCurvedList"/>
    <dgm:cxn modelId="{0496BE50-1655-4ED9-B9C4-41893205F8CB}" type="presParOf" srcId="{60ED1B59-0815-40F1-8684-2DD8170DCE6F}" destId="{5910728C-58C3-41C8-BB8B-DB12D35651E4}" srcOrd="7" destOrd="0" presId="urn:microsoft.com/office/officeart/2008/layout/VerticalCurvedList"/>
    <dgm:cxn modelId="{97E82040-8B58-41AA-80D3-53E2E16B6B17}" type="presParOf" srcId="{60ED1B59-0815-40F1-8684-2DD8170DCE6F}" destId="{6223BA69-21C2-466B-93FA-602F5D8D1169}" srcOrd="8" destOrd="0" presId="urn:microsoft.com/office/officeart/2008/layout/VerticalCurvedList"/>
    <dgm:cxn modelId="{9D152B2D-B4CC-4804-8B18-BDCAAC1E2368}" type="presParOf" srcId="{6223BA69-21C2-466B-93FA-602F5D8D1169}" destId="{2949C235-A874-4BB2-B6E3-ED217FEBC0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BCB4F-DD96-43F6-B42B-F3E08FCCD08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681E8-7B73-4625-A559-954BF3851773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smtClean="0"/>
            <a:t>Tính tiện dụng khi kế hợp với bộ cú pháp for, if, list comprehension, cấu trúc hàm,... của python khi xử lý dữ liệu</a:t>
          </a:r>
          <a:endParaRPr lang="en-US" sz="1600" kern="1200"/>
        </a:p>
      </dsp:txBody>
      <dsp:txXfrm>
        <a:off x="460128" y="312440"/>
        <a:ext cx="5580684" cy="625205"/>
      </dsp:txXfrm>
    </dsp:sp>
    <dsp:sp modelId="{34F2A847-C6A6-4870-8256-0BC52CFF5E25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115F0-AEB7-4435-BB79-A5652CEBC9DC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smtClean="0"/>
            <a:t>Kết hợp các công cụ ML, statistics,...trong chung 1 nền tảng pyspark</a:t>
          </a:r>
          <a:endParaRPr lang="en-US" sz="1600" kern="1200"/>
        </a:p>
      </dsp:txBody>
      <dsp:txXfrm>
        <a:off x="818573" y="1250411"/>
        <a:ext cx="5222240" cy="625205"/>
      </dsp:txXfrm>
    </dsp:sp>
    <dsp:sp modelId="{2E251F53-3B84-4C80-A4FB-619567FE99A2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50E45-7C71-45BB-A801-BE7A327F2C3E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b="0" i="0" u="none" kern="1200" smtClean="0"/>
            <a:t>Lazy evaluation =&gt; giảm số lượng bảng tmp không cần thiết</a:t>
          </a:r>
          <a:endParaRPr lang="en-US" sz="1600" kern="1200"/>
        </a:p>
      </dsp:txBody>
      <dsp:txXfrm>
        <a:off x="818573" y="2188382"/>
        <a:ext cx="5222240" cy="625205"/>
      </dsp:txXfrm>
    </dsp:sp>
    <dsp:sp modelId="{40AC4BB7-5AB8-446F-A7B9-488970FA4E51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0728C-58C3-41C8-BB8B-DB12D35651E4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u="none" kern="1200" smtClean="0"/>
            <a:t>Đa dạng công cụ sử dụng =&gt;tăng khả năng thao tác, pyspark và sql đều cần thiết và quan trọng, cần làm chủ cả 2.</a:t>
          </a:r>
          <a:endParaRPr lang="en-US" sz="1600" kern="1200"/>
        </a:p>
      </dsp:txBody>
      <dsp:txXfrm>
        <a:off x="460128" y="3126353"/>
        <a:ext cx="5580684" cy="625205"/>
      </dsp:txXfrm>
    </dsp:sp>
    <dsp:sp modelId="{2949C235-A874-4BB2-B6E3-ED217FEBC0C7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t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5150167" y="515662"/>
            <a:ext cx="3365183" cy="381134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7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71988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975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8707161" y="300038"/>
            <a:ext cx="254794" cy="2547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729186" y="359569"/>
            <a:ext cx="2024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825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en-US" sz="825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5150167" y="313172"/>
            <a:ext cx="3365183" cy="114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25" cap="all" spc="188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6858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287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716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5150167" y="938788"/>
            <a:ext cx="3365183" cy="159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6858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287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716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678279"/>
            <a:ext cx="407670" cy="28748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15">
                <a:solidFill>
                  <a:srgbClr val="FFFF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15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05" y="515662"/>
            <a:ext cx="7903845" cy="381134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27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28650" y="313172"/>
            <a:ext cx="7886700" cy="114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25" cap="all" spc="188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6858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287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716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628650" y="938788"/>
            <a:ext cx="7886700" cy="159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3429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6858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0287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371600" indent="0">
              <a:buNone/>
              <a:defRPr sz="825" cap="all" spc="188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8707161" y="300038"/>
            <a:ext cx="254794" cy="2547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15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729186" y="359569"/>
            <a:ext cx="2024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D8018E6-5008-4D09-8834-2943DEA75A3D}" type="slidenum">
              <a:rPr lang="en-US" sz="825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en-US" sz="825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4A73-8E17-4263-9ADE-0787C17C9E7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19B7-A873-4BEE-96DE-1E225D93DB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spark/latest/spark-sql/udf-python-pandas.html#:~:text=A%20pandas%20user%2Ddefined%20function,%2Da%2Dtime%20Python%20UDFs.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hyperlink" Target="https://pandas.pydata.org/pandas-docs/stable/user_guide/groupby.html" TargetMode="External"/><Relationship Id="rId4" Type="http://schemas.openxmlformats.org/officeDocument/2006/relationships/hyperlink" Target="https://docs.databricks.com/spark/latest/spark-sql/udf-python-pandas.html#:~:text=A%20pandas%20user%2Ddefined%20function,%2Da%2Dtime%20Python%20UDFs.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spark/latest/spark-sql/udf-python-pandas.html#:~:text=A%20pandas%20user%2Ddefined%20function,%2Da%2Dtime%20Python%20UDFs.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hyperlink" Target="https://pandas.pydata.org/pandas-docs/stable/user_guide/groupby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hanghsinlee.com/pyspark-udf/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hyperlink" Target="https://sparkbyexamples.com/pyspark/pyspark-explode-array-and-map-columns-to-rows/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10.60.170.14:8989/#/notebook/2G3795WF8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7430"/>
            <a:ext cx="5222241" cy="17712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8" y="1622343"/>
            <a:ext cx="3922025" cy="9885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0540" y="1757573"/>
            <a:ext cx="3696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PYSPARK DATA MANIPULATION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8576" y="2728814"/>
            <a:ext cx="29883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Quanvh8 - Apr 2021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3247"/>
            <a:ext cx="9144000" cy="540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650" y="4756150"/>
            <a:ext cx="3968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TRUNG TÂM PHÂN TÍCH DỮ LIỆU - VIETTEL DAC</a:t>
            </a:r>
            <a:endParaRPr lang="vi-VN" sz="1050" b="1" dirty="0"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75" y="4756150"/>
            <a:ext cx="975214" cy="214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FUNCTIONS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2" y="1019175"/>
            <a:ext cx="50196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FUNCTIONS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5" y="1609725"/>
            <a:ext cx="7067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PANDAS UDFS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4012" y="917346"/>
            <a:ext cx="67549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Apache </a:t>
            </a: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Arrow: dạng dữ liệu in-memory columnar data</a:t>
            </a:r>
          </a:p>
          <a:p>
            <a:pPr marL="171450" indent="-171450">
              <a:buFontTx/>
              <a:buChar char="-"/>
            </a:pP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 UDFs: hàm do người dùng định nghĩa, sử dụng Apache Arrow để chuyển dữ liệu và xử lý bằng pandas</a:t>
            </a:r>
          </a:p>
          <a:p>
            <a:pPr marL="171450" indent="-171450">
              <a:buFontTx/>
              <a:buChar char="-"/>
            </a:pP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 UDFs cho phép tính toán theo vector =&gt; hiệu quả hơn Python UDFs </a:t>
            </a:r>
            <a:r>
              <a:rPr lang="en-US" sz="1200" b="1" smtClean="0">
                <a:solidFill>
                  <a:srgbClr val="FF0000"/>
                </a:solidFill>
              </a:rPr>
              <a:t>100x</a:t>
            </a: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Định nghĩa:</a:t>
            </a: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012" y="1960671"/>
            <a:ext cx="451485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012" y="3289671"/>
            <a:ext cx="5133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1" y="1358495"/>
            <a:ext cx="4176188" cy="298778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75665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34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GROUPED MAP PANDAS UDFS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4012" y="917346"/>
            <a:ext cx="67549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Apply function khi group : </a:t>
            </a: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split-apply-combine</a:t>
            </a: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6095" y="1354398"/>
            <a:ext cx="5941234" cy="249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75665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342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GROUPED MAP PANDAS UDFS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4012" y="917346"/>
            <a:ext cx="67549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Apply function khi group : </a:t>
            </a: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split-apply-combine</a:t>
            </a: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71" y="1323975"/>
            <a:ext cx="39338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UDFS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8571" y="791259"/>
            <a:ext cx="67549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Với dữ liệu lớn, không thể chạy trên 1 note =&gt; cần dùng spark udf</a:t>
            </a: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Là row-at-a-time UDFs =&gt; chậm hơn đáng kể pandas udf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498" y="1177874"/>
            <a:ext cx="4432913" cy="33052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7018" y="4562061"/>
            <a:ext cx="296523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6"/>
              </a:rPr>
              <a:t>https://changhsinlee.com/pyspark-udf/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VS PANDAS UDFS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8571" y="791259"/>
            <a:ext cx="675494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Với dữ liệu lớn, không thể chạy trên 1 note =&gt; cần dùng spark udf</a:t>
            </a: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Là row-at-a-time UDFs =&gt; chậm hơn đáng kể pandas udf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668" y="1299957"/>
            <a:ext cx="5140663" cy="33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VS PANDAS UDFS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0375" y="807834"/>
            <a:ext cx="67549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Khai báo một hàm và gọi lại sử dụng SQL API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71" y="1741648"/>
            <a:ext cx="51149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6949" y="1022844"/>
            <a:ext cx="675494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regexp_extract =&gt; lấy ra thông tin theo hình mẫu</a:t>
            </a:r>
            <a:endParaRPr lang="en-US"/>
          </a:p>
          <a:p>
            <a:r>
              <a:rPr lang="en-US" smtClean="0"/>
              <a:t>regexp_replace =&gt; thay thế thông tin theo hình mẫu</a:t>
            </a:r>
            <a:endParaRPr lang="en-US"/>
          </a:p>
          <a:p>
            <a:r>
              <a:rPr lang="en-US" smtClean="0"/>
              <a:t>rlike =&gt; kiểm tra theo hình mẫu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8570" y="637370"/>
            <a:ext cx="2818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100" i="1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</a:t>
            </a:r>
            <a:r>
              <a:rPr lang="en-US" sz="1100" i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endParaRPr lang="en-US" sz="1100" i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70" y="1941673"/>
            <a:ext cx="4913316" cy="504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" y="2579959"/>
            <a:ext cx="5095875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949" y="3293450"/>
            <a:ext cx="33909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8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8570" y="637370"/>
            <a:ext cx="2818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100" i="1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</a:t>
            </a:r>
            <a:r>
              <a:rPr lang="en-US" sz="1100" i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</a:t>
            </a:r>
            <a:endParaRPr lang="en-US" sz="1100" i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80" y="881324"/>
            <a:ext cx="6128194" cy="39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1192" y="1505671"/>
            <a:ext cx="2804159" cy="15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15" b="1" smtClean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Tổng quan</a:t>
            </a:r>
            <a:endParaRPr lang="en-US" sz="1015" b="1" dirty="0">
              <a:solidFill>
                <a:schemeClr val="tx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06740" y="1801917"/>
            <a:ext cx="2808804" cy="335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82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Giới thiệu bài toán, tiềm năng phát triển dịch vụ với hệ thống khuyến nghị, các usecase thành công điển hình</a:t>
            </a:r>
            <a:endParaRPr lang="en-US" sz="825" spc="19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1192" y="2332582"/>
            <a:ext cx="2804159" cy="15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15" b="1" dirty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Biến đổi thông dụng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6740" y="2628828"/>
            <a:ext cx="2808804" cy="17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825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Các tính toán và biến đổi phố biến, thông dụng</a:t>
            </a:r>
            <a:endParaRPr lang="en-US" sz="825" spc="19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1191" y="2980214"/>
            <a:ext cx="2804159" cy="156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15" b="1" smtClean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Biến đổi các nhóm dữ liệu</a:t>
            </a:r>
            <a:endParaRPr lang="en-US" sz="1015" b="1" dirty="0">
              <a:solidFill>
                <a:schemeClr val="tx2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06739" y="3276461"/>
            <a:ext cx="2808804" cy="17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825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Biến đổi dữ liệu text, số, thời gian</a:t>
            </a:r>
            <a:endParaRPr lang="en-US" sz="825" spc="19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45"/>
          <p:cNvSpPr>
            <a:spLocks noEditPoints="1"/>
          </p:cNvSpPr>
          <p:nvPr/>
        </p:nvSpPr>
        <p:spPr bwMode="auto">
          <a:xfrm>
            <a:off x="5161199" y="1613468"/>
            <a:ext cx="313040" cy="314195"/>
          </a:xfrm>
          <a:custGeom>
            <a:avLst/>
            <a:gdLst>
              <a:gd name="T0" fmla="*/ 0 w 353"/>
              <a:gd name="T1" fmla="*/ 177 h 354"/>
              <a:gd name="T2" fmla="*/ 353 w 353"/>
              <a:gd name="T3" fmla="*/ 177 h 354"/>
              <a:gd name="T4" fmla="*/ 129 w 353"/>
              <a:gd name="T5" fmla="*/ 24 h 354"/>
              <a:gd name="T6" fmla="*/ 118 w 353"/>
              <a:gd name="T7" fmla="*/ 37 h 354"/>
              <a:gd name="T8" fmla="*/ 100 w 353"/>
              <a:gd name="T9" fmla="*/ 69 h 354"/>
              <a:gd name="T10" fmla="*/ 73 w 353"/>
              <a:gd name="T11" fmla="*/ 55 h 354"/>
              <a:gd name="T12" fmla="*/ 61 w 353"/>
              <a:gd name="T13" fmla="*/ 65 h 354"/>
              <a:gd name="T14" fmla="*/ 93 w 353"/>
              <a:gd name="T15" fmla="*/ 89 h 354"/>
              <a:gd name="T16" fmla="*/ 83 w 353"/>
              <a:gd name="T17" fmla="*/ 133 h 354"/>
              <a:gd name="T18" fmla="*/ 81 w 353"/>
              <a:gd name="T19" fmla="*/ 155 h 354"/>
              <a:gd name="T20" fmla="*/ 16 w 353"/>
              <a:gd name="T21" fmla="*/ 169 h 354"/>
              <a:gd name="T22" fmla="*/ 16 w 353"/>
              <a:gd name="T23" fmla="*/ 185 h 354"/>
              <a:gd name="T24" fmla="*/ 81 w 353"/>
              <a:gd name="T25" fmla="*/ 199 h 354"/>
              <a:gd name="T26" fmla="*/ 83 w 353"/>
              <a:gd name="T27" fmla="*/ 221 h 354"/>
              <a:gd name="T28" fmla="*/ 93 w 353"/>
              <a:gd name="T29" fmla="*/ 265 h 354"/>
              <a:gd name="T30" fmla="*/ 61 w 353"/>
              <a:gd name="T31" fmla="*/ 288 h 354"/>
              <a:gd name="T32" fmla="*/ 73 w 353"/>
              <a:gd name="T33" fmla="*/ 299 h 354"/>
              <a:gd name="T34" fmla="*/ 100 w 353"/>
              <a:gd name="T35" fmla="*/ 284 h 354"/>
              <a:gd name="T36" fmla="*/ 118 w 353"/>
              <a:gd name="T37" fmla="*/ 317 h 354"/>
              <a:gd name="T38" fmla="*/ 129 w 353"/>
              <a:gd name="T39" fmla="*/ 330 h 354"/>
              <a:gd name="T40" fmla="*/ 168 w 353"/>
              <a:gd name="T41" fmla="*/ 337 h 354"/>
              <a:gd name="T42" fmla="*/ 168 w 353"/>
              <a:gd name="T43" fmla="*/ 266 h 354"/>
              <a:gd name="T44" fmla="*/ 168 w 353"/>
              <a:gd name="T45" fmla="*/ 250 h 354"/>
              <a:gd name="T46" fmla="*/ 96 w 353"/>
              <a:gd name="T47" fmla="*/ 185 h 354"/>
              <a:gd name="T48" fmla="*/ 168 w 353"/>
              <a:gd name="T49" fmla="*/ 250 h 354"/>
              <a:gd name="T50" fmla="*/ 96 w 353"/>
              <a:gd name="T51" fmla="*/ 169 h 354"/>
              <a:gd name="T52" fmla="*/ 168 w 353"/>
              <a:gd name="T53" fmla="*/ 104 h 354"/>
              <a:gd name="T54" fmla="*/ 168 w 353"/>
              <a:gd name="T55" fmla="*/ 88 h 354"/>
              <a:gd name="T56" fmla="*/ 168 w 353"/>
              <a:gd name="T57" fmla="*/ 17 h 354"/>
              <a:gd name="T58" fmla="*/ 337 w 353"/>
              <a:gd name="T59" fmla="*/ 169 h 354"/>
              <a:gd name="T60" fmla="*/ 272 w 353"/>
              <a:gd name="T61" fmla="*/ 155 h 354"/>
              <a:gd name="T62" fmla="*/ 270 w 353"/>
              <a:gd name="T63" fmla="*/ 133 h 354"/>
              <a:gd name="T64" fmla="*/ 260 w 353"/>
              <a:gd name="T65" fmla="*/ 89 h 354"/>
              <a:gd name="T66" fmla="*/ 292 w 353"/>
              <a:gd name="T67" fmla="*/ 65 h 354"/>
              <a:gd name="T68" fmla="*/ 280 w 353"/>
              <a:gd name="T69" fmla="*/ 55 h 354"/>
              <a:gd name="T70" fmla="*/ 253 w 353"/>
              <a:gd name="T71" fmla="*/ 69 h 354"/>
              <a:gd name="T72" fmla="*/ 235 w 353"/>
              <a:gd name="T73" fmla="*/ 37 h 354"/>
              <a:gd name="T74" fmla="*/ 224 w 353"/>
              <a:gd name="T75" fmla="*/ 24 h 354"/>
              <a:gd name="T76" fmla="*/ 185 w 353"/>
              <a:gd name="T77" fmla="*/ 17 h 354"/>
              <a:gd name="T78" fmla="*/ 185 w 353"/>
              <a:gd name="T79" fmla="*/ 88 h 354"/>
              <a:gd name="T80" fmla="*/ 185 w 353"/>
              <a:gd name="T81" fmla="*/ 104 h 354"/>
              <a:gd name="T82" fmla="*/ 257 w 353"/>
              <a:gd name="T83" fmla="*/ 169 h 354"/>
              <a:gd name="T84" fmla="*/ 185 w 353"/>
              <a:gd name="T85" fmla="*/ 104 h 354"/>
              <a:gd name="T86" fmla="*/ 257 w 353"/>
              <a:gd name="T87" fmla="*/ 185 h 354"/>
              <a:gd name="T88" fmla="*/ 185 w 353"/>
              <a:gd name="T89" fmla="*/ 250 h 354"/>
              <a:gd name="T90" fmla="*/ 185 w 353"/>
              <a:gd name="T91" fmla="*/ 337 h 354"/>
              <a:gd name="T92" fmla="*/ 240 w 353"/>
              <a:gd name="T93" fmla="*/ 276 h 354"/>
              <a:gd name="T94" fmla="*/ 224 w 353"/>
              <a:gd name="T95" fmla="*/ 330 h 354"/>
              <a:gd name="T96" fmla="*/ 235 w 353"/>
              <a:gd name="T97" fmla="*/ 317 h 354"/>
              <a:gd name="T98" fmla="*/ 253 w 353"/>
              <a:gd name="T99" fmla="*/ 284 h 354"/>
              <a:gd name="T100" fmla="*/ 280 w 353"/>
              <a:gd name="T101" fmla="*/ 299 h 354"/>
              <a:gd name="T102" fmla="*/ 292 w 353"/>
              <a:gd name="T103" fmla="*/ 288 h 354"/>
              <a:gd name="T104" fmla="*/ 260 w 353"/>
              <a:gd name="T105" fmla="*/ 265 h 354"/>
              <a:gd name="T106" fmla="*/ 270 w 353"/>
              <a:gd name="T107" fmla="*/ 221 h 354"/>
              <a:gd name="T108" fmla="*/ 272 w 353"/>
              <a:gd name="T109" fmla="*/ 199 h 354"/>
              <a:gd name="T110" fmla="*/ 337 w 353"/>
              <a:gd name="T111" fmla="*/ 185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3" h="354">
                <a:moveTo>
                  <a:pt x="177" y="0"/>
                </a:moveTo>
                <a:cubicBezTo>
                  <a:pt x="79" y="0"/>
                  <a:pt x="0" y="79"/>
                  <a:pt x="0" y="177"/>
                </a:cubicBezTo>
                <a:cubicBezTo>
                  <a:pt x="0" y="274"/>
                  <a:pt x="79" y="354"/>
                  <a:pt x="177" y="354"/>
                </a:cubicBezTo>
                <a:cubicBezTo>
                  <a:pt x="274" y="354"/>
                  <a:pt x="353" y="274"/>
                  <a:pt x="353" y="177"/>
                </a:cubicBezTo>
                <a:cubicBezTo>
                  <a:pt x="353" y="79"/>
                  <a:pt x="274" y="0"/>
                  <a:pt x="177" y="0"/>
                </a:cubicBezTo>
                <a:moveTo>
                  <a:pt x="129" y="24"/>
                </a:moveTo>
                <a:cubicBezTo>
                  <a:pt x="125" y="27"/>
                  <a:pt x="122" y="31"/>
                  <a:pt x="119" y="36"/>
                </a:cubicBezTo>
                <a:cubicBezTo>
                  <a:pt x="119" y="36"/>
                  <a:pt x="118" y="36"/>
                  <a:pt x="118" y="37"/>
                </a:cubicBezTo>
                <a:cubicBezTo>
                  <a:pt x="112" y="46"/>
                  <a:pt x="106" y="56"/>
                  <a:pt x="101" y="68"/>
                </a:cubicBezTo>
                <a:cubicBezTo>
                  <a:pt x="101" y="68"/>
                  <a:pt x="100" y="69"/>
                  <a:pt x="100" y="69"/>
                </a:cubicBezTo>
                <a:cubicBezTo>
                  <a:pt x="100" y="70"/>
                  <a:pt x="100" y="71"/>
                  <a:pt x="99" y="72"/>
                </a:cubicBezTo>
                <a:cubicBezTo>
                  <a:pt x="89" y="67"/>
                  <a:pt x="81" y="61"/>
                  <a:pt x="73" y="55"/>
                </a:cubicBezTo>
                <a:cubicBezTo>
                  <a:pt x="89" y="41"/>
                  <a:pt x="108" y="30"/>
                  <a:pt x="129" y="24"/>
                </a:cubicBezTo>
                <a:moveTo>
                  <a:pt x="61" y="65"/>
                </a:moveTo>
                <a:cubicBezTo>
                  <a:pt x="71" y="74"/>
                  <a:pt x="82" y="81"/>
                  <a:pt x="94" y="87"/>
                </a:cubicBezTo>
                <a:cubicBezTo>
                  <a:pt x="94" y="87"/>
                  <a:pt x="93" y="88"/>
                  <a:pt x="93" y="89"/>
                </a:cubicBezTo>
                <a:cubicBezTo>
                  <a:pt x="89" y="101"/>
                  <a:pt x="86" y="114"/>
                  <a:pt x="84" y="128"/>
                </a:cubicBezTo>
                <a:cubicBezTo>
                  <a:pt x="84" y="129"/>
                  <a:pt x="84" y="131"/>
                  <a:pt x="83" y="133"/>
                </a:cubicBezTo>
                <a:cubicBezTo>
                  <a:pt x="83" y="138"/>
                  <a:pt x="82" y="144"/>
                  <a:pt x="81" y="149"/>
                </a:cubicBezTo>
                <a:cubicBezTo>
                  <a:pt x="81" y="151"/>
                  <a:pt x="81" y="153"/>
                  <a:pt x="81" y="155"/>
                </a:cubicBezTo>
                <a:cubicBezTo>
                  <a:pt x="81" y="160"/>
                  <a:pt x="81" y="164"/>
                  <a:pt x="80" y="169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18" y="129"/>
                  <a:pt x="35" y="93"/>
                  <a:pt x="61" y="65"/>
                </a:cubicBezTo>
                <a:moveTo>
                  <a:pt x="16" y="185"/>
                </a:moveTo>
                <a:cubicBezTo>
                  <a:pt x="80" y="185"/>
                  <a:pt x="80" y="185"/>
                  <a:pt x="80" y="185"/>
                </a:cubicBezTo>
                <a:cubicBezTo>
                  <a:pt x="81" y="190"/>
                  <a:pt x="81" y="194"/>
                  <a:pt x="81" y="199"/>
                </a:cubicBezTo>
                <a:cubicBezTo>
                  <a:pt x="81" y="201"/>
                  <a:pt x="81" y="203"/>
                  <a:pt x="81" y="205"/>
                </a:cubicBezTo>
                <a:cubicBezTo>
                  <a:pt x="82" y="210"/>
                  <a:pt x="83" y="216"/>
                  <a:pt x="83" y="221"/>
                </a:cubicBezTo>
                <a:cubicBezTo>
                  <a:pt x="84" y="223"/>
                  <a:pt x="84" y="224"/>
                  <a:pt x="84" y="226"/>
                </a:cubicBezTo>
                <a:cubicBezTo>
                  <a:pt x="86" y="240"/>
                  <a:pt x="89" y="253"/>
                  <a:pt x="93" y="265"/>
                </a:cubicBezTo>
                <a:cubicBezTo>
                  <a:pt x="93" y="266"/>
                  <a:pt x="94" y="267"/>
                  <a:pt x="94" y="267"/>
                </a:cubicBezTo>
                <a:cubicBezTo>
                  <a:pt x="82" y="273"/>
                  <a:pt x="71" y="280"/>
                  <a:pt x="61" y="288"/>
                </a:cubicBezTo>
                <a:cubicBezTo>
                  <a:pt x="35" y="261"/>
                  <a:pt x="18" y="225"/>
                  <a:pt x="16" y="185"/>
                </a:cubicBezTo>
                <a:moveTo>
                  <a:pt x="73" y="299"/>
                </a:moveTo>
                <a:cubicBezTo>
                  <a:pt x="81" y="293"/>
                  <a:pt x="89" y="287"/>
                  <a:pt x="99" y="282"/>
                </a:cubicBezTo>
                <a:cubicBezTo>
                  <a:pt x="100" y="283"/>
                  <a:pt x="100" y="284"/>
                  <a:pt x="100" y="284"/>
                </a:cubicBezTo>
                <a:cubicBezTo>
                  <a:pt x="100" y="285"/>
                  <a:pt x="101" y="286"/>
                  <a:pt x="101" y="286"/>
                </a:cubicBezTo>
                <a:cubicBezTo>
                  <a:pt x="106" y="298"/>
                  <a:pt x="112" y="308"/>
                  <a:pt x="118" y="317"/>
                </a:cubicBezTo>
                <a:cubicBezTo>
                  <a:pt x="118" y="317"/>
                  <a:pt x="119" y="318"/>
                  <a:pt x="119" y="318"/>
                </a:cubicBezTo>
                <a:cubicBezTo>
                  <a:pt x="122" y="323"/>
                  <a:pt x="125" y="327"/>
                  <a:pt x="129" y="330"/>
                </a:cubicBezTo>
                <a:cubicBezTo>
                  <a:pt x="108" y="324"/>
                  <a:pt x="89" y="313"/>
                  <a:pt x="73" y="299"/>
                </a:cubicBezTo>
                <a:moveTo>
                  <a:pt x="168" y="337"/>
                </a:moveTo>
                <a:cubicBezTo>
                  <a:pt x="146" y="332"/>
                  <a:pt x="127" y="310"/>
                  <a:pt x="113" y="276"/>
                </a:cubicBezTo>
                <a:cubicBezTo>
                  <a:pt x="130" y="270"/>
                  <a:pt x="149" y="266"/>
                  <a:pt x="168" y="266"/>
                </a:cubicBezTo>
                <a:lnTo>
                  <a:pt x="168" y="337"/>
                </a:lnTo>
                <a:close/>
                <a:moveTo>
                  <a:pt x="168" y="250"/>
                </a:moveTo>
                <a:cubicBezTo>
                  <a:pt x="147" y="250"/>
                  <a:pt x="127" y="254"/>
                  <a:pt x="108" y="261"/>
                </a:cubicBezTo>
                <a:cubicBezTo>
                  <a:pt x="101" y="239"/>
                  <a:pt x="97" y="213"/>
                  <a:pt x="96" y="185"/>
                </a:cubicBezTo>
                <a:cubicBezTo>
                  <a:pt x="168" y="185"/>
                  <a:pt x="168" y="185"/>
                  <a:pt x="168" y="185"/>
                </a:cubicBezTo>
                <a:lnTo>
                  <a:pt x="168" y="250"/>
                </a:lnTo>
                <a:close/>
                <a:moveTo>
                  <a:pt x="168" y="169"/>
                </a:moveTo>
                <a:cubicBezTo>
                  <a:pt x="96" y="169"/>
                  <a:pt x="96" y="169"/>
                  <a:pt x="96" y="169"/>
                </a:cubicBezTo>
                <a:cubicBezTo>
                  <a:pt x="97" y="141"/>
                  <a:pt x="101" y="115"/>
                  <a:pt x="108" y="93"/>
                </a:cubicBezTo>
                <a:cubicBezTo>
                  <a:pt x="127" y="100"/>
                  <a:pt x="147" y="103"/>
                  <a:pt x="168" y="104"/>
                </a:cubicBezTo>
                <a:lnTo>
                  <a:pt x="168" y="169"/>
                </a:lnTo>
                <a:close/>
                <a:moveTo>
                  <a:pt x="168" y="88"/>
                </a:moveTo>
                <a:cubicBezTo>
                  <a:pt x="149" y="87"/>
                  <a:pt x="130" y="84"/>
                  <a:pt x="113" y="78"/>
                </a:cubicBezTo>
                <a:cubicBezTo>
                  <a:pt x="127" y="44"/>
                  <a:pt x="146" y="22"/>
                  <a:pt x="168" y="17"/>
                </a:cubicBezTo>
                <a:lnTo>
                  <a:pt x="168" y="88"/>
                </a:lnTo>
                <a:close/>
                <a:moveTo>
                  <a:pt x="337" y="169"/>
                </a:moveTo>
                <a:cubicBezTo>
                  <a:pt x="273" y="169"/>
                  <a:pt x="273" y="169"/>
                  <a:pt x="273" y="169"/>
                </a:cubicBezTo>
                <a:cubicBezTo>
                  <a:pt x="272" y="164"/>
                  <a:pt x="272" y="160"/>
                  <a:pt x="272" y="155"/>
                </a:cubicBezTo>
                <a:cubicBezTo>
                  <a:pt x="272" y="153"/>
                  <a:pt x="272" y="151"/>
                  <a:pt x="272" y="149"/>
                </a:cubicBezTo>
                <a:cubicBezTo>
                  <a:pt x="271" y="144"/>
                  <a:pt x="270" y="138"/>
                  <a:pt x="270" y="133"/>
                </a:cubicBezTo>
                <a:cubicBezTo>
                  <a:pt x="269" y="131"/>
                  <a:pt x="269" y="129"/>
                  <a:pt x="269" y="128"/>
                </a:cubicBezTo>
                <a:cubicBezTo>
                  <a:pt x="267" y="114"/>
                  <a:pt x="264" y="101"/>
                  <a:pt x="260" y="89"/>
                </a:cubicBezTo>
                <a:cubicBezTo>
                  <a:pt x="260" y="88"/>
                  <a:pt x="259" y="87"/>
                  <a:pt x="259" y="87"/>
                </a:cubicBezTo>
                <a:cubicBezTo>
                  <a:pt x="271" y="81"/>
                  <a:pt x="282" y="74"/>
                  <a:pt x="292" y="65"/>
                </a:cubicBezTo>
                <a:cubicBezTo>
                  <a:pt x="318" y="93"/>
                  <a:pt x="335" y="129"/>
                  <a:pt x="337" y="169"/>
                </a:cubicBezTo>
                <a:moveTo>
                  <a:pt x="280" y="55"/>
                </a:moveTo>
                <a:cubicBezTo>
                  <a:pt x="272" y="61"/>
                  <a:pt x="264" y="67"/>
                  <a:pt x="254" y="72"/>
                </a:cubicBezTo>
                <a:cubicBezTo>
                  <a:pt x="253" y="71"/>
                  <a:pt x="253" y="70"/>
                  <a:pt x="253" y="69"/>
                </a:cubicBezTo>
                <a:cubicBezTo>
                  <a:pt x="253" y="69"/>
                  <a:pt x="252" y="68"/>
                  <a:pt x="252" y="68"/>
                </a:cubicBezTo>
                <a:cubicBezTo>
                  <a:pt x="247" y="56"/>
                  <a:pt x="241" y="46"/>
                  <a:pt x="235" y="37"/>
                </a:cubicBezTo>
                <a:cubicBezTo>
                  <a:pt x="235" y="36"/>
                  <a:pt x="234" y="36"/>
                  <a:pt x="234" y="36"/>
                </a:cubicBezTo>
                <a:cubicBezTo>
                  <a:pt x="231" y="31"/>
                  <a:pt x="228" y="27"/>
                  <a:pt x="224" y="24"/>
                </a:cubicBezTo>
                <a:cubicBezTo>
                  <a:pt x="245" y="30"/>
                  <a:pt x="264" y="41"/>
                  <a:pt x="280" y="55"/>
                </a:cubicBezTo>
                <a:moveTo>
                  <a:pt x="185" y="17"/>
                </a:moveTo>
                <a:cubicBezTo>
                  <a:pt x="207" y="22"/>
                  <a:pt x="226" y="44"/>
                  <a:pt x="240" y="78"/>
                </a:cubicBezTo>
                <a:cubicBezTo>
                  <a:pt x="223" y="84"/>
                  <a:pt x="204" y="87"/>
                  <a:pt x="185" y="88"/>
                </a:cubicBezTo>
                <a:lnTo>
                  <a:pt x="185" y="17"/>
                </a:lnTo>
                <a:close/>
                <a:moveTo>
                  <a:pt x="185" y="104"/>
                </a:moveTo>
                <a:cubicBezTo>
                  <a:pt x="206" y="103"/>
                  <a:pt x="226" y="100"/>
                  <a:pt x="245" y="93"/>
                </a:cubicBezTo>
                <a:cubicBezTo>
                  <a:pt x="252" y="115"/>
                  <a:pt x="256" y="141"/>
                  <a:pt x="257" y="169"/>
                </a:cubicBezTo>
                <a:cubicBezTo>
                  <a:pt x="185" y="169"/>
                  <a:pt x="185" y="169"/>
                  <a:pt x="185" y="169"/>
                </a:cubicBezTo>
                <a:lnTo>
                  <a:pt x="185" y="104"/>
                </a:lnTo>
                <a:close/>
                <a:moveTo>
                  <a:pt x="185" y="185"/>
                </a:moveTo>
                <a:cubicBezTo>
                  <a:pt x="257" y="185"/>
                  <a:pt x="257" y="185"/>
                  <a:pt x="257" y="185"/>
                </a:cubicBezTo>
                <a:cubicBezTo>
                  <a:pt x="256" y="213"/>
                  <a:pt x="252" y="239"/>
                  <a:pt x="245" y="261"/>
                </a:cubicBezTo>
                <a:cubicBezTo>
                  <a:pt x="226" y="254"/>
                  <a:pt x="206" y="250"/>
                  <a:pt x="185" y="250"/>
                </a:cubicBezTo>
                <a:lnTo>
                  <a:pt x="185" y="185"/>
                </a:lnTo>
                <a:close/>
                <a:moveTo>
                  <a:pt x="185" y="337"/>
                </a:moveTo>
                <a:cubicBezTo>
                  <a:pt x="185" y="266"/>
                  <a:pt x="185" y="266"/>
                  <a:pt x="185" y="266"/>
                </a:cubicBezTo>
                <a:cubicBezTo>
                  <a:pt x="204" y="266"/>
                  <a:pt x="223" y="270"/>
                  <a:pt x="240" y="276"/>
                </a:cubicBezTo>
                <a:cubicBezTo>
                  <a:pt x="226" y="310"/>
                  <a:pt x="207" y="332"/>
                  <a:pt x="185" y="337"/>
                </a:cubicBezTo>
                <a:moveTo>
                  <a:pt x="224" y="330"/>
                </a:moveTo>
                <a:cubicBezTo>
                  <a:pt x="228" y="327"/>
                  <a:pt x="231" y="323"/>
                  <a:pt x="234" y="318"/>
                </a:cubicBezTo>
                <a:cubicBezTo>
                  <a:pt x="234" y="318"/>
                  <a:pt x="235" y="317"/>
                  <a:pt x="235" y="317"/>
                </a:cubicBezTo>
                <a:cubicBezTo>
                  <a:pt x="241" y="308"/>
                  <a:pt x="247" y="298"/>
                  <a:pt x="252" y="286"/>
                </a:cubicBezTo>
                <a:cubicBezTo>
                  <a:pt x="252" y="286"/>
                  <a:pt x="253" y="285"/>
                  <a:pt x="253" y="284"/>
                </a:cubicBezTo>
                <a:cubicBezTo>
                  <a:pt x="253" y="284"/>
                  <a:pt x="253" y="283"/>
                  <a:pt x="254" y="282"/>
                </a:cubicBezTo>
                <a:cubicBezTo>
                  <a:pt x="264" y="287"/>
                  <a:pt x="272" y="293"/>
                  <a:pt x="280" y="299"/>
                </a:cubicBezTo>
                <a:cubicBezTo>
                  <a:pt x="264" y="313"/>
                  <a:pt x="245" y="324"/>
                  <a:pt x="224" y="330"/>
                </a:cubicBezTo>
                <a:moveTo>
                  <a:pt x="292" y="288"/>
                </a:moveTo>
                <a:cubicBezTo>
                  <a:pt x="282" y="280"/>
                  <a:pt x="271" y="273"/>
                  <a:pt x="259" y="267"/>
                </a:cubicBezTo>
                <a:cubicBezTo>
                  <a:pt x="259" y="267"/>
                  <a:pt x="260" y="266"/>
                  <a:pt x="260" y="265"/>
                </a:cubicBezTo>
                <a:cubicBezTo>
                  <a:pt x="264" y="253"/>
                  <a:pt x="267" y="240"/>
                  <a:pt x="269" y="226"/>
                </a:cubicBezTo>
                <a:cubicBezTo>
                  <a:pt x="269" y="224"/>
                  <a:pt x="269" y="223"/>
                  <a:pt x="270" y="221"/>
                </a:cubicBezTo>
                <a:cubicBezTo>
                  <a:pt x="270" y="216"/>
                  <a:pt x="271" y="210"/>
                  <a:pt x="272" y="205"/>
                </a:cubicBezTo>
                <a:cubicBezTo>
                  <a:pt x="272" y="203"/>
                  <a:pt x="272" y="201"/>
                  <a:pt x="272" y="199"/>
                </a:cubicBezTo>
                <a:cubicBezTo>
                  <a:pt x="272" y="194"/>
                  <a:pt x="272" y="190"/>
                  <a:pt x="273" y="185"/>
                </a:cubicBezTo>
                <a:cubicBezTo>
                  <a:pt x="337" y="185"/>
                  <a:pt x="337" y="185"/>
                  <a:pt x="337" y="185"/>
                </a:cubicBezTo>
                <a:cubicBezTo>
                  <a:pt x="335" y="225"/>
                  <a:pt x="318" y="261"/>
                  <a:pt x="292" y="28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34290" tIns="17145" rIns="34290" bIns="17145" numCol="1" anchor="t" anchorCtr="0" compatLnSpc="1"/>
          <a:lstStyle/>
          <a:p>
            <a:endParaRPr lang="en-US" sz="101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6"/>
          <p:cNvSpPr>
            <a:spLocks noEditPoints="1"/>
          </p:cNvSpPr>
          <p:nvPr/>
        </p:nvSpPr>
        <p:spPr bwMode="auto">
          <a:xfrm rot="10800000">
            <a:off x="5164775" y="2400037"/>
            <a:ext cx="317661" cy="317661"/>
          </a:xfrm>
          <a:custGeom>
            <a:avLst/>
            <a:gdLst>
              <a:gd name="T0" fmla="*/ 297 w 353"/>
              <a:gd name="T1" fmla="*/ 217 h 353"/>
              <a:gd name="T2" fmla="*/ 289 w 353"/>
              <a:gd name="T3" fmla="*/ 225 h 353"/>
              <a:gd name="T4" fmla="*/ 289 w 353"/>
              <a:gd name="T5" fmla="*/ 337 h 353"/>
              <a:gd name="T6" fmla="*/ 16 w 353"/>
              <a:gd name="T7" fmla="*/ 337 h 353"/>
              <a:gd name="T8" fmla="*/ 16 w 353"/>
              <a:gd name="T9" fmla="*/ 16 h 353"/>
              <a:gd name="T10" fmla="*/ 289 w 353"/>
              <a:gd name="T11" fmla="*/ 16 h 353"/>
              <a:gd name="T12" fmla="*/ 289 w 353"/>
              <a:gd name="T13" fmla="*/ 128 h 353"/>
              <a:gd name="T14" fmla="*/ 297 w 353"/>
              <a:gd name="T15" fmla="*/ 137 h 353"/>
              <a:gd name="T16" fmla="*/ 305 w 353"/>
              <a:gd name="T17" fmla="*/ 128 h 353"/>
              <a:gd name="T18" fmla="*/ 305 w 353"/>
              <a:gd name="T19" fmla="*/ 8 h 353"/>
              <a:gd name="T20" fmla="*/ 297 w 353"/>
              <a:gd name="T21" fmla="*/ 0 h 353"/>
              <a:gd name="T22" fmla="*/ 8 w 353"/>
              <a:gd name="T23" fmla="*/ 0 h 353"/>
              <a:gd name="T24" fmla="*/ 0 w 353"/>
              <a:gd name="T25" fmla="*/ 8 h 353"/>
              <a:gd name="T26" fmla="*/ 0 w 353"/>
              <a:gd name="T27" fmla="*/ 345 h 353"/>
              <a:gd name="T28" fmla="*/ 8 w 353"/>
              <a:gd name="T29" fmla="*/ 353 h 353"/>
              <a:gd name="T30" fmla="*/ 297 w 353"/>
              <a:gd name="T31" fmla="*/ 353 h 353"/>
              <a:gd name="T32" fmla="*/ 305 w 353"/>
              <a:gd name="T33" fmla="*/ 345 h 353"/>
              <a:gd name="T34" fmla="*/ 305 w 353"/>
              <a:gd name="T35" fmla="*/ 225 h 353"/>
              <a:gd name="T36" fmla="*/ 297 w 353"/>
              <a:gd name="T37" fmla="*/ 217 h 353"/>
              <a:gd name="T38" fmla="*/ 345 w 353"/>
              <a:gd name="T39" fmla="*/ 169 h 353"/>
              <a:gd name="T40" fmla="*/ 92 w 353"/>
              <a:gd name="T41" fmla="*/ 169 h 353"/>
              <a:gd name="T42" fmla="*/ 142 w 353"/>
              <a:gd name="T43" fmla="*/ 118 h 353"/>
              <a:gd name="T44" fmla="*/ 145 w 353"/>
              <a:gd name="T45" fmla="*/ 112 h 353"/>
              <a:gd name="T46" fmla="*/ 137 w 353"/>
              <a:gd name="T47" fmla="*/ 104 h 353"/>
              <a:gd name="T48" fmla="*/ 131 w 353"/>
              <a:gd name="T49" fmla="*/ 107 h 353"/>
              <a:gd name="T50" fmla="*/ 67 w 353"/>
              <a:gd name="T51" fmla="*/ 171 h 353"/>
              <a:gd name="T52" fmla="*/ 64 w 353"/>
              <a:gd name="T53" fmla="*/ 177 h 353"/>
              <a:gd name="T54" fmla="*/ 67 w 353"/>
              <a:gd name="T55" fmla="*/ 182 h 353"/>
              <a:gd name="T56" fmla="*/ 131 w 353"/>
              <a:gd name="T57" fmla="*/ 247 h 353"/>
              <a:gd name="T58" fmla="*/ 137 w 353"/>
              <a:gd name="T59" fmla="*/ 249 h 353"/>
              <a:gd name="T60" fmla="*/ 145 w 353"/>
              <a:gd name="T61" fmla="*/ 241 h 353"/>
              <a:gd name="T62" fmla="*/ 142 w 353"/>
              <a:gd name="T63" fmla="*/ 235 h 353"/>
              <a:gd name="T64" fmla="*/ 92 w 353"/>
              <a:gd name="T65" fmla="*/ 185 h 353"/>
              <a:gd name="T66" fmla="*/ 345 w 353"/>
              <a:gd name="T67" fmla="*/ 185 h 353"/>
              <a:gd name="T68" fmla="*/ 353 w 353"/>
              <a:gd name="T69" fmla="*/ 177 h 353"/>
              <a:gd name="T70" fmla="*/ 345 w 353"/>
              <a:gd name="T71" fmla="*/ 16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53" h="353">
                <a:moveTo>
                  <a:pt x="297" y="217"/>
                </a:moveTo>
                <a:cubicBezTo>
                  <a:pt x="293" y="217"/>
                  <a:pt x="289" y="220"/>
                  <a:pt x="289" y="225"/>
                </a:cubicBezTo>
                <a:cubicBezTo>
                  <a:pt x="289" y="337"/>
                  <a:pt x="289" y="337"/>
                  <a:pt x="289" y="337"/>
                </a:cubicBezTo>
                <a:cubicBezTo>
                  <a:pt x="16" y="337"/>
                  <a:pt x="16" y="337"/>
                  <a:pt x="16" y="337"/>
                </a:cubicBezTo>
                <a:cubicBezTo>
                  <a:pt x="16" y="16"/>
                  <a:pt x="16" y="16"/>
                  <a:pt x="16" y="16"/>
                </a:cubicBezTo>
                <a:cubicBezTo>
                  <a:pt x="289" y="16"/>
                  <a:pt x="289" y="16"/>
                  <a:pt x="289" y="16"/>
                </a:cubicBezTo>
                <a:cubicBezTo>
                  <a:pt x="289" y="128"/>
                  <a:pt x="289" y="128"/>
                  <a:pt x="289" y="128"/>
                </a:cubicBezTo>
                <a:cubicBezTo>
                  <a:pt x="289" y="133"/>
                  <a:pt x="293" y="137"/>
                  <a:pt x="297" y="137"/>
                </a:cubicBezTo>
                <a:cubicBezTo>
                  <a:pt x="302" y="137"/>
                  <a:pt x="305" y="133"/>
                  <a:pt x="305" y="12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5" y="4"/>
                  <a:pt x="302" y="0"/>
                  <a:pt x="297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50"/>
                  <a:pt x="4" y="353"/>
                  <a:pt x="8" y="353"/>
                </a:cubicBezTo>
                <a:cubicBezTo>
                  <a:pt x="297" y="353"/>
                  <a:pt x="297" y="353"/>
                  <a:pt x="297" y="353"/>
                </a:cubicBezTo>
                <a:cubicBezTo>
                  <a:pt x="302" y="353"/>
                  <a:pt x="305" y="350"/>
                  <a:pt x="305" y="345"/>
                </a:cubicBezTo>
                <a:cubicBezTo>
                  <a:pt x="305" y="225"/>
                  <a:pt x="305" y="225"/>
                  <a:pt x="305" y="225"/>
                </a:cubicBezTo>
                <a:cubicBezTo>
                  <a:pt x="305" y="220"/>
                  <a:pt x="302" y="217"/>
                  <a:pt x="297" y="217"/>
                </a:cubicBezTo>
                <a:moveTo>
                  <a:pt x="345" y="169"/>
                </a:moveTo>
                <a:cubicBezTo>
                  <a:pt x="92" y="169"/>
                  <a:pt x="92" y="169"/>
                  <a:pt x="92" y="169"/>
                </a:cubicBezTo>
                <a:cubicBezTo>
                  <a:pt x="142" y="118"/>
                  <a:pt x="142" y="118"/>
                  <a:pt x="142" y="118"/>
                </a:cubicBezTo>
                <a:cubicBezTo>
                  <a:pt x="144" y="117"/>
                  <a:pt x="145" y="115"/>
                  <a:pt x="145" y="112"/>
                </a:cubicBezTo>
                <a:cubicBezTo>
                  <a:pt x="145" y="108"/>
                  <a:pt x="141" y="104"/>
                  <a:pt x="137" y="104"/>
                </a:cubicBezTo>
                <a:cubicBezTo>
                  <a:pt x="134" y="104"/>
                  <a:pt x="132" y="105"/>
                  <a:pt x="131" y="107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5" y="172"/>
                  <a:pt x="64" y="174"/>
                  <a:pt x="64" y="177"/>
                </a:cubicBezTo>
                <a:cubicBezTo>
                  <a:pt x="64" y="179"/>
                  <a:pt x="65" y="181"/>
                  <a:pt x="67" y="182"/>
                </a:cubicBezTo>
                <a:cubicBezTo>
                  <a:pt x="131" y="247"/>
                  <a:pt x="131" y="247"/>
                  <a:pt x="131" y="247"/>
                </a:cubicBezTo>
                <a:cubicBezTo>
                  <a:pt x="132" y="248"/>
                  <a:pt x="134" y="249"/>
                  <a:pt x="137" y="249"/>
                </a:cubicBezTo>
                <a:cubicBezTo>
                  <a:pt x="141" y="249"/>
                  <a:pt x="145" y="245"/>
                  <a:pt x="145" y="241"/>
                </a:cubicBezTo>
                <a:cubicBezTo>
                  <a:pt x="145" y="239"/>
                  <a:pt x="144" y="237"/>
                  <a:pt x="142" y="235"/>
                </a:cubicBezTo>
                <a:cubicBezTo>
                  <a:pt x="92" y="185"/>
                  <a:pt x="92" y="185"/>
                  <a:pt x="92" y="185"/>
                </a:cubicBezTo>
                <a:cubicBezTo>
                  <a:pt x="345" y="185"/>
                  <a:pt x="345" y="185"/>
                  <a:pt x="345" y="185"/>
                </a:cubicBezTo>
                <a:cubicBezTo>
                  <a:pt x="350" y="185"/>
                  <a:pt x="353" y="181"/>
                  <a:pt x="353" y="177"/>
                </a:cubicBezTo>
                <a:cubicBezTo>
                  <a:pt x="353" y="172"/>
                  <a:pt x="350" y="169"/>
                  <a:pt x="345" y="16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34290" tIns="17145" rIns="34290" bIns="17145" numCol="1" anchor="t" anchorCtr="0" compatLnSpc="1"/>
          <a:lstStyle/>
          <a:p>
            <a:endParaRPr lang="en-US" sz="101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54"/>
          <p:cNvSpPr>
            <a:spLocks noEditPoints="1"/>
          </p:cNvSpPr>
          <p:nvPr/>
        </p:nvSpPr>
        <p:spPr bwMode="auto">
          <a:xfrm>
            <a:off x="5166588" y="3136540"/>
            <a:ext cx="325747" cy="317661"/>
          </a:xfrm>
          <a:custGeom>
            <a:avLst/>
            <a:gdLst>
              <a:gd name="T0" fmla="*/ 337 w 362"/>
              <a:gd name="T1" fmla="*/ 0 h 353"/>
              <a:gd name="T2" fmla="*/ 111 w 362"/>
              <a:gd name="T3" fmla="*/ 129 h 353"/>
              <a:gd name="T4" fmla="*/ 81 w 362"/>
              <a:gd name="T5" fmla="*/ 196 h 353"/>
              <a:gd name="T6" fmla="*/ 144 w 362"/>
              <a:gd name="T7" fmla="*/ 274 h 353"/>
              <a:gd name="T8" fmla="*/ 179 w 362"/>
              <a:gd name="T9" fmla="*/ 333 h 353"/>
              <a:gd name="T10" fmla="*/ 281 w 362"/>
              <a:gd name="T11" fmla="*/ 186 h 353"/>
              <a:gd name="T12" fmla="*/ 209 w 362"/>
              <a:gd name="T13" fmla="*/ 238 h 353"/>
              <a:gd name="T14" fmla="*/ 171 w 362"/>
              <a:gd name="T15" fmla="*/ 263 h 353"/>
              <a:gd name="T16" fmla="*/ 154 w 362"/>
              <a:gd name="T17" fmla="*/ 256 h 353"/>
              <a:gd name="T18" fmla="*/ 111 w 362"/>
              <a:gd name="T19" fmla="*/ 242 h 353"/>
              <a:gd name="T20" fmla="*/ 90 w 362"/>
              <a:gd name="T21" fmla="*/ 182 h 353"/>
              <a:gd name="T22" fmla="*/ 115 w 362"/>
              <a:gd name="T23" fmla="*/ 144 h 353"/>
              <a:gd name="T24" fmla="*/ 209 w 362"/>
              <a:gd name="T25" fmla="*/ 237 h 353"/>
              <a:gd name="T26" fmla="*/ 270 w 362"/>
              <a:gd name="T27" fmla="*/ 174 h 353"/>
              <a:gd name="T28" fmla="*/ 220 w 362"/>
              <a:gd name="T29" fmla="*/ 225 h 353"/>
              <a:gd name="T30" fmla="*/ 164 w 362"/>
              <a:gd name="T31" fmla="*/ 97 h 353"/>
              <a:gd name="T32" fmla="*/ 337 w 362"/>
              <a:gd name="T33" fmla="*/ 16 h 353"/>
              <a:gd name="T34" fmla="*/ 62 w 362"/>
              <a:gd name="T35" fmla="*/ 197 h 353"/>
              <a:gd name="T36" fmla="*/ 156 w 362"/>
              <a:gd name="T37" fmla="*/ 291 h 353"/>
              <a:gd name="T38" fmla="*/ 62 w 362"/>
              <a:gd name="T39" fmla="*/ 197 h 353"/>
              <a:gd name="T40" fmla="*/ 58 w 362"/>
              <a:gd name="T41" fmla="*/ 252 h 353"/>
              <a:gd name="T42" fmla="*/ 101 w 362"/>
              <a:gd name="T43" fmla="*/ 295 h 353"/>
              <a:gd name="T44" fmla="*/ 168 w 362"/>
              <a:gd name="T45" fmla="*/ 128 h 353"/>
              <a:gd name="T46" fmla="*/ 168 w 362"/>
              <a:gd name="T47" fmla="*/ 145 h 353"/>
              <a:gd name="T48" fmla="*/ 168 w 362"/>
              <a:gd name="T49" fmla="*/ 128 h 353"/>
              <a:gd name="T50" fmla="*/ 225 w 362"/>
              <a:gd name="T51" fmla="*/ 185 h 353"/>
              <a:gd name="T52" fmla="*/ 209 w 362"/>
              <a:gd name="T53" fmla="*/ 185 h 353"/>
              <a:gd name="T54" fmla="*/ 265 w 362"/>
              <a:gd name="T55" fmla="*/ 112 h 353"/>
              <a:gd name="T56" fmla="*/ 265 w 362"/>
              <a:gd name="T57" fmla="*/ 64 h 353"/>
              <a:gd name="T58" fmla="*/ 265 w 362"/>
              <a:gd name="T59" fmla="*/ 112 h 353"/>
              <a:gd name="T60" fmla="*/ 273 w 362"/>
              <a:gd name="T61" fmla="*/ 88 h 353"/>
              <a:gd name="T62" fmla="*/ 257 w 362"/>
              <a:gd name="T63" fmla="*/ 88 h 353"/>
              <a:gd name="T64" fmla="*/ 193 w 362"/>
              <a:gd name="T65" fmla="*/ 169 h 353"/>
              <a:gd name="T66" fmla="*/ 193 w 362"/>
              <a:gd name="T67" fmla="*/ 153 h 353"/>
              <a:gd name="T68" fmla="*/ 193 w 362"/>
              <a:gd name="T69" fmla="*/ 16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2" h="353">
                <a:moveTo>
                  <a:pt x="350" y="3"/>
                </a:moveTo>
                <a:cubicBezTo>
                  <a:pt x="348" y="1"/>
                  <a:pt x="344" y="0"/>
                  <a:pt x="337" y="0"/>
                </a:cubicBezTo>
                <a:cubicBezTo>
                  <a:pt x="304" y="0"/>
                  <a:pt x="215" y="25"/>
                  <a:pt x="168" y="72"/>
                </a:cubicBezTo>
                <a:cubicBezTo>
                  <a:pt x="156" y="83"/>
                  <a:pt x="119" y="117"/>
                  <a:pt x="111" y="129"/>
                </a:cubicBezTo>
                <a:cubicBezTo>
                  <a:pt x="83" y="136"/>
                  <a:pt x="43" y="152"/>
                  <a:pt x="20" y="174"/>
                </a:cubicBezTo>
                <a:cubicBezTo>
                  <a:pt x="20" y="174"/>
                  <a:pt x="48" y="174"/>
                  <a:pt x="81" y="196"/>
                </a:cubicBezTo>
                <a:cubicBezTo>
                  <a:pt x="76" y="216"/>
                  <a:pt x="82" y="237"/>
                  <a:pt x="99" y="254"/>
                </a:cubicBezTo>
                <a:cubicBezTo>
                  <a:pt x="113" y="267"/>
                  <a:pt x="128" y="274"/>
                  <a:pt x="144" y="274"/>
                </a:cubicBezTo>
                <a:cubicBezTo>
                  <a:pt x="149" y="274"/>
                  <a:pt x="153" y="273"/>
                  <a:pt x="157" y="272"/>
                </a:cubicBezTo>
                <a:cubicBezTo>
                  <a:pt x="179" y="306"/>
                  <a:pt x="179" y="333"/>
                  <a:pt x="179" y="333"/>
                </a:cubicBezTo>
                <a:cubicBezTo>
                  <a:pt x="202" y="311"/>
                  <a:pt x="217" y="270"/>
                  <a:pt x="224" y="242"/>
                </a:cubicBezTo>
                <a:cubicBezTo>
                  <a:pt x="236" y="234"/>
                  <a:pt x="270" y="197"/>
                  <a:pt x="281" y="186"/>
                </a:cubicBezTo>
                <a:cubicBezTo>
                  <a:pt x="338" y="129"/>
                  <a:pt x="362" y="14"/>
                  <a:pt x="350" y="3"/>
                </a:cubicBezTo>
                <a:moveTo>
                  <a:pt x="209" y="238"/>
                </a:moveTo>
                <a:cubicBezTo>
                  <a:pt x="203" y="260"/>
                  <a:pt x="195" y="279"/>
                  <a:pt x="187" y="295"/>
                </a:cubicBezTo>
                <a:cubicBezTo>
                  <a:pt x="183" y="285"/>
                  <a:pt x="178" y="275"/>
                  <a:pt x="171" y="263"/>
                </a:cubicBezTo>
                <a:cubicBezTo>
                  <a:pt x="168" y="259"/>
                  <a:pt x="163" y="256"/>
                  <a:pt x="157" y="256"/>
                </a:cubicBezTo>
                <a:cubicBezTo>
                  <a:pt x="156" y="256"/>
                  <a:pt x="155" y="256"/>
                  <a:pt x="154" y="256"/>
                </a:cubicBezTo>
                <a:cubicBezTo>
                  <a:pt x="150" y="257"/>
                  <a:pt x="147" y="258"/>
                  <a:pt x="144" y="258"/>
                </a:cubicBezTo>
                <a:cubicBezTo>
                  <a:pt x="132" y="258"/>
                  <a:pt x="121" y="252"/>
                  <a:pt x="111" y="242"/>
                </a:cubicBezTo>
                <a:cubicBezTo>
                  <a:pt x="98" y="230"/>
                  <a:pt x="93" y="214"/>
                  <a:pt x="97" y="200"/>
                </a:cubicBezTo>
                <a:cubicBezTo>
                  <a:pt x="98" y="193"/>
                  <a:pt x="96" y="186"/>
                  <a:pt x="90" y="182"/>
                </a:cubicBezTo>
                <a:cubicBezTo>
                  <a:pt x="79" y="175"/>
                  <a:pt x="68" y="170"/>
                  <a:pt x="58" y="167"/>
                </a:cubicBezTo>
                <a:cubicBezTo>
                  <a:pt x="74" y="158"/>
                  <a:pt x="94" y="150"/>
                  <a:pt x="115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209" y="237"/>
                  <a:pt x="209" y="237"/>
                  <a:pt x="209" y="237"/>
                </a:cubicBezTo>
                <a:cubicBezTo>
                  <a:pt x="209" y="237"/>
                  <a:pt x="209" y="238"/>
                  <a:pt x="209" y="238"/>
                </a:cubicBezTo>
                <a:moveTo>
                  <a:pt x="270" y="174"/>
                </a:moveTo>
                <a:cubicBezTo>
                  <a:pt x="267" y="177"/>
                  <a:pt x="262" y="183"/>
                  <a:pt x="256" y="189"/>
                </a:cubicBezTo>
                <a:cubicBezTo>
                  <a:pt x="245" y="200"/>
                  <a:pt x="230" y="216"/>
                  <a:pt x="220" y="225"/>
                </a:cubicBezTo>
                <a:cubicBezTo>
                  <a:pt x="128" y="133"/>
                  <a:pt x="128" y="133"/>
                  <a:pt x="128" y="133"/>
                </a:cubicBezTo>
                <a:cubicBezTo>
                  <a:pt x="137" y="124"/>
                  <a:pt x="154" y="108"/>
                  <a:pt x="164" y="97"/>
                </a:cubicBezTo>
                <a:cubicBezTo>
                  <a:pt x="171" y="92"/>
                  <a:pt x="176" y="87"/>
                  <a:pt x="179" y="83"/>
                </a:cubicBezTo>
                <a:cubicBezTo>
                  <a:pt x="222" y="40"/>
                  <a:pt x="306" y="16"/>
                  <a:pt x="337" y="16"/>
                </a:cubicBezTo>
                <a:cubicBezTo>
                  <a:pt x="337" y="42"/>
                  <a:pt x="315" y="129"/>
                  <a:pt x="270" y="174"/>
                </a:cubicBezTo>
                <a:moveTo>
                  <a:pt x="62" y="197"/>
                </a:moveTo>
                <a:cubicBezTo>
                  <a:pt x="0" y="353"/>
                  <a:pt x="0" y="353"/>
                  <a:pt x="0" y="353"/>
                </a:cubicBezTo>
                <a:cubicBezTo>
                  <a:pt x="156" y="291"/>
                  <a:pt x="156" y="291"/>
                  <a:pt x="156" y="291"/>
                </a:cubicBezTo>
                <a:cubicBezTo>
                  <a:pt x="153" y="291"/>
                  <a:pt x="150" y="291"/>
                  <a:pt x="148" y="291"/>
                </a:cubicBezTo>
                <a:cubicBezTo>
                  <a:pt x="100" y="291"/>
                  <a:pt x="57" y="245"/>
                  <a:pt x="62" y="197"/>
                </a:cubicBezTo>
                <a:moveTo>
                  <a:pt x="29" y="324"/>
                </a:moveTo>
                <a:cubicBezTo>
                  <a:pt x="58" y="252"/>
                  <a:pt x="58" y="252"/>
                  <a:pt x="58" y="252"/>
                </a:cubicBezTo>
                <a:cubicBezTo>
                  <a:pt x="62" y="259"/>
                  <a:pt x="67" y="266"/>
                  <a:pt x="72" y="272"/>
                </a:cubicBezTo>
                <a:cubicBezTo>
                  <a:pt x="81" y="282"/>
                  <a:pt x="91" y="290"/>
                  <a:pt x="101" y="295"/>
                </a:cubicBezTo>
                <a:lnTo>
                  <a:pt x="29" y="324"/>
                </a:lnTo>
                <a:close/>
                <a:moveTo>
                  <a:pt x="168" y="128"/>
                </a:moveTo>
                <a:cubicBezTo>
                  <a:pt x="164" y="128"/>
                  <a:pt x="160" y="132"/>
                  <a:pt x="160" y="136"/>
                </a:cubicBezTo>
                <a:cubicBezTo>
                  <a:pt x="160" y="141"/>
                  <a:pt x="164" y="145"/>
                  <a:pt x="168" y="145"/>
                </a:cubicBezTo>
                <a:cubicBezTo>
                  <a:pt x="173" y="145"/>
                  <a:pt x="176" y="141"/>
                  <a:pt x="176" y="136"/>
                </a:cubicBezTo>
                <a:cubicBezTo>
                  <a:pt x="176" y="132"/>
                  <a:pt x="173" y="128"/>
                  <a:pt x="168" y="128"/>
                </a:cubicBezTo>
                <a:moveTo>
                  <a:pt x="217" y="193"/>
                </a:moveTo>
                <a:cubicBezTo>
                  <a:pt x="221" y="193"/>
                  <a:pt x="225" y="189"/>
                  <a:pt x="225" y="185"/>
                </a:cubicBezTo>
                <a:cubicBezTo>
                  <a:pt x="225" y="180"/>
                  <a:pt x="221" y="177"/>
                  <a:pt x="217" y="177"/>
                </a:cubicBezTo>
                <a:cubicBezTo>
                  <a:pt x="212" y="177"/>
                  <a:pt x="209" y="180"/>
                  <a:pt x="209" y="185"/>
                </a:cubicBezTo>
                <a:cubicBezTo>
                  <a:pt x="209" y="189"/>
                  <a:pt x="212" y="193"/>
                  <a:pt x="217" y="193"/>
                </a:cubicBezTo>
                <a:moveTo>
                  <a:pt x="265" y="112"/>
                </a:moveTo>
                <a:cubicBezTo>
                  <a:pt x="278" y="112"/>
                  <a:pt x="289" y="102"/>
                  <a:pt x="289" y="88"/>
                </a:cubicBezTo>
                <a:cubicBezTo>
                  <a:pt x="289" y="75"/>
                  <a:pt x="278" y="64"/>
                  <a:pt x="265" y="64"/>
                </a:cubicBezTo>
                <a:cubicBezTo>
                  <a:pt x="251" y="64"/>
                  <a:pt x="241" y="75"/>
                  <a:pt x="241" y="88"/>
                </a:cubicBezTo>
                <a:cubicBezTo>
                  <a:pt x="241" y="102"/>
                  <a:pt x="251" y="112"/>
                  <a:pt x="265" y="112"/>
                </a:cubicBezTo>
                <a:moveTo>
                  <a:pt x="265" y="80"/>
                </a:moveTo>
                <a:cubicBezTo>
                  <a:pt x="269" y="80"/>
                  <a:pt x="273" y="84"/>
                  <a:pt x="273" y="88"/>
                </a:cubicBezTo>
                <a:cubicBezTo>
                  <a:pt x="273" y="93"/>
                  <a:pt x="269" y="96"/>
                  <a:pt x="265" y="96"/>
                </a:cubicBezTo>
                <a:cubicBezTo>
                  <a:pt x="260" y="96"/>
                  <a:pt x="257" y="93"/>
                  <a:pt x="257" y="88"/>
                </a:cubicBezTo>
                <a:cubicBezTo>
                  <a:pt x="257" y="84"/>
                  <a:pt x="260" y="80"/>
                  <a:pt x="265" y="80"/>
                </a:cubicBezTo>
                <a:moveTo>
                  <a:pt x="193" y="169"/>
                </a:moveTo>
                <a:cubicBezTo>
                  <a:pt x="197" y="169"/>
                  <a:pt x="201" y="165"/>
                  <a:pt x="201" y="161"/>
                </a:cubicBezTo>
                <a:cubicBezTo>
                  <a:pt x="201" y="156"/>
                  <a:pt x="197" y="153"/>
                  <a:pt x="193" y="153"/>
                </a:cubicBezTo>
                <a:cubicBezTo>
                  <a:pt x="188" y="153"/>
                  <a:pt x="185" y="156"/>
                  <a:pt x="185" y="161"/>
                </a:cubicBezTo>
                <a:cubicBezTo>
                  <a:pt x="185" y="165"/>
                  <a:pt x="188" y="169"/>
                  <a:pt x="193" y="16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34290" tIns="17145" rIns="34290" bIns="17145" numCol="1" anchor="t" anchorCtr="0" compatLnSpc="1"/>
          <a:lstStyle/>
          <a:p>
            <a:endParaRPr lang="en-US" sz="101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4603247"/>
            <a:ext cx="9144000" cy="540254"/>
            <a:chOff x="0" y="4603247"/>
            <a:chExt cx="9144000" cy="54025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03247"/>
              <a:ext cx="9144000" cy="54025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175" y="4756150"/>
              <a:ext cx="975214" cy="214760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413598" y="4770967"/>
            <a:ext cx="3968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Analytics Center – Viettel Telecom</a:t>
            </a:r>
            <a:endParaRPr lang="vi-VN" sz="900" i="1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PROCESSING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92" y="878086"/>
            <a:ext cx="4895850" cy="3714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0375" y="807834"/>
            <a:ext cx="280633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Ngoài một số định dạng scalar =&gt; spark hỗ trợ một số định dạng container: array, string, map,…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PROCESSING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0375" y="807834"/>
            <a:ext cx="2806335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Array contains: kiểm tra phần tử trong mảng</a:t>
            </a: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Truy xuất phần tử</a:t>
            </a: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Giá trị đại diện (min, max, …)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74" y="4554171"/>
            <a:ext cx="639000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hlinkClick r:id="rId5"/>
              </a:rPr>
              <a:t>https://sparkbyexamples.com/pyspark/pyspark-explode-array-and-map-columns-to-rows/</a:t>
            </a:r>
            <a:endParaRPr lang="en-US" sz="10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" y="1092036"/>
            <a:ext cx="6257925" cy="1009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427" y="2534871"/>
            <a:ext cx="3590925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571" y="3706372"/>
            <a:ext cx="71151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0375" y="807834"/>
            <a:ext cx="43173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Dựng C360 cho model</a:t>
            </a: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>
                <a:hlinkClick r:id="rId5"/>
              </a:rPr>
              <a:t>http://10.60.170.14:8989/#/notebook/2G3795WF8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VÍ DỤ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AutoShape 2" descr="https://databricks.com/wp-content/uploads/2017/10/image1-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0375" y="807834"/>
            <a:ext cx="79825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Bài toán adRBT cần mapping lựa chọn người dùng thỏa mãn điều kiện về sở thích cho mỗi yêu cầu (request)</a:t>
            </a: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Mỗi người dùng  có nhiều sở thích, lưu dạng mảng; mỗi request cần lấy nhiều sở thích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Hãy viết câu lệnh lựa chọn người dùng cho các request (lưu ý số tối ưu câu lệnh chạy do số lượng user ~60tr, list sở thích ~45)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 có dạng: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440" y="1667632"/>
            <a:ext cx="1314450" cy="122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792" y="1898290"/>
            <a:ext cx="1781175" cy="67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636" y="3327530"/>
            <a:ext cx="14192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26" y="4871519"/>
            <a:ext cx="651407" cy="23380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038" y="360328"/>
              <a:ext cx="379837" cy="8893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9" y="360329"/>
              <a:ext cx="365239" cy="8893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6447"/>
            <a:ext cx="5927386" cy="9196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2405460"/>
            <a:ext cx="568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TỔNG QUAN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791276"/>
            <a:ext cx="263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PHẦN I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7651" y="3092331"/>
            <a:ext cx="8526125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i="1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CÔNG VIỆC CỦA DS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8310" y="1057275"/>
            <a:ext cx="1990090" cy="178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Các nền tảng đóng gói làm đơn giản hóa hầu hết các thuật toán học máy</a:t>
            </a: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=&gt; việc chuẩn bị dữ liệu tốn nhiều công sức của một DS nhất</a:t>
            </a: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Đối với nhiều thuật toán, xử lý đúng features quyết định đến performance của model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70810" y="1193165"/>
            <a:ext cx="6473190" cy="2756535"/>
          </a:xfrm>
          <a:prstGeom prst="rect">
            <a:avLst/>
          </a:prstGeom>
        </p:spPr>
      </p:pic>
      <p:sp>
        <p:nvSpPr>
          <p:cNvPr id="6" name="Rectangle 53"/>
          <p:cNvSpPr/>
          <p:nvPr/>
        </p:nvSpPr>
        <p:spPr>
          <a:xfrm>
            <a:off x="177800" y="4319905"/>
            <a:ext cx="199009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Survey của CrowdFlower</a:t>
            </a:r>
            <a:endParaRPr lang="en-US" sz="1100" i="1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040"/>
            <a:ext cx="3858260" cy="4654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310" y="272415"/>
            <a:ext cx="3290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FRAMEWORK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7530" y="2741930"/>
            <a:ext cx="7459980" cy="59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Nhiều công cụ cho các mục đích khác nhau: tf.data - API transform data của TF, Rapids: sử dụng GPU, spark, dask: xử lý song song.</a:t>
            </a: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Cú pháp của pandas được deploy trên nhiều nền tảng: rapids, pyspark,dask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3755" y="1079500"/>
            <a:ext cx="1087755" cy="935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025" y="1445260"/>
            <a:ext cx="2218055" cy="810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080" y="1251585"/>
            <a:ext cx="1631950" cy="8502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4175" y="1340485"/>
            <a:ext cx="1816100" cy="761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TOÁN RECOMMENDATION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5922266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NỘI DUNG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787940" y="1000269"/>
            <a:ext cx="68677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vi-VN" sz="1400" b="1">
                <a:solidFill>
                  <a:srgbClr val="FF0000"/>
                </a:solidFill>
              </a:rPr>
              <a:t>Buổi 1:</a:t>
            </a:r>
            <a:r>
              <a:rPr lang="vi-VN" sz="1400">
                <a:solidFill>
                  <a:srgbClr val="000000"/>
                </a:solidFill>
              </a:rPr>
              <a:t> giới thiệu tổng quan + các nội dung hay gặp </a:t>
            </a:r>
            <a:r>
              <a:rPr lang="vi-VN" sz="1400" smtClean="0">
                <a:solidFill>
                  <a:srgbClr val="000000"/>
                </a:solidFill>
              </a:rPr>
              <a:t>nhất</a:t>
            </a:r>
            <a:endParaRPr lang="en-US" sz="1400" smtClean="0">
              <a:solidFill>
                <a:srgbClr val="000000"/>
              </a:solidFill>
            </a:endParaRPr>
          </a:p>
          <a:p>
            <a:pPr fontAlgn="base"/>
            <a:endParaRPr lang="vi-VN" sz="1400">
              <a:solidFill>
                <a:srgbClr val="000000"/>
              </a:solidFill>
            </a:endParaRPr>
          </a:p>
          <a:p>
            <a:pPr fontAlgn="base"/>
            <a:r>
              <a:rPr lang="vi-VN" sz="1400" b="1">
                <a:solidFill>
                  <a:srgbClr val="FF0000"/>
                </a:solidFill>
              </a:rPr>
              <a:t>Buổi 2:</a:t>
            </a:r>
            <a:r>
              <a:rPr lang="vi-VN" sz="1400">
                <a:solidFill>
                  <a:srgbClr val="000000"/>
                </a:solidFill>
              </a:rPr>
              <a:t> xử lý với text, thao tác clean, trích xuất, regex, tiền xử lý text khi chạy model</a:t>
            </a:r>
            <a:r>
              <a:rPr lang="vi-VN" sz="1400" smtClean="0">
                <a:solidFill>
                  <a:srgbClr val="000000"/>
                </a:solidFill>
              </a:rPr>
              <a:t>.</a:t>
            </a:r>
            <a:endParaRPr lang="en-US" sz="1400" smtClean="0">
              <a:solidFill>
                <a:srgbClr val="000000"/>
              </a:solidFill>
            </a:endParaRPr>
          </a:p>
          <a:p>
            <a:pPr fontAlgn="base"/>
            <a:endParaRPr lang="vi-VN" sz="1400">
              <a:solidFill>
                <a:srgbClr val="000000"/>
              </a:solidFill>
            </a:endParaRPr>
          </a:p>
          <a:p>
            <a:pPr fontAlgn="base"/>
            <a:r>
              <a:rPr lang="vi-VN" sz="1400" b="1">
                <a:solidFill>
                  <a:srgbClr val="FF0000"/>
                </a:solidFill>
              </a:rPr>
              <a:t>Buổi 3:</a:t>
            </a:r>
            <a:r>
              <a:rPr lang="vi-VN" sz="1400">
                <a:solidFill>
                  <a:srgbClr val="000000"/>
                </a:solidFill>
              </a:rPr>
              <a:t> xử lý datetime, dữ liệu dạng số, mảng, dữ liệu chuỗi thời gian</a:t>
            </a:r>
            <a:r>
              <a:rPr lang="vi-VN" sz="1400" smtClean="0">
                <a:solidFill>
                  <a:srgbClr val="000000"/>
                </a:solidFill>
              </a:rPr>
              <a:t>.</a:t>
            </a:r>
            <a:endParaRPr lang="en-US" sz="1400" smtClean="0">
              <a:solidFill>
                <a:srgbClr val="000000"/>
              </a:solidFill>
            </a:endParaRPr>
          </a:p>
          <a:p>
            <a:pPr fontAlgn="base"/>
            <a:endParaRPr lang="vi-VN" sz="1400">
              <a:solidFill>
                <a:srgbClr val="000000"/>
              </a:solidFill>
            </a:endParaRPr>
          </a:p>
          <a:p>
            <a:pPr fontAlgn="base"/>
            <a:r>
              <a:rPr lang="vi-VN" sz="1400" b="1">
                <a:solidFill>
                  <a:srgbClr val="FF0000"/>
                </a:solidFill>
              </a:rPr>
              <a:t>Buổi 4:</a:t>
            </a:r>
            <a:r>
              <a:rPr lang="vi-VN" sz="1400">
                <a:solidFill>
                  <a:srgbClr val="000000"/>
                </a:solidFill>
              </a:rPr>
              <a:t> hiểu sâu về luồng xử lý và tối ưu</a:t>
            </a:r>
            <a:r>
              <a:rPr lang="vi-VN" sz="1400" smtClean="0">
                <a:solidFill>
                  <a:srgbClr val="000000"/>
                </a:solidFill>
              </a:rPr>
              <a:t>.</a:t>
            </a:r>
            <a:endParaRPr lang="en-US" sz="1400" smtClean="0">
              <a:solidFill>
                <a:srgbClr val="000000"/>
              </a:solidFill>
            </a:endParaRPr>
          </a:p>
          <a:p>
            <a:pPr fontAlgn="base"/>
            <a:endParaRPr lang="en-US" sz="1400" smtClean="0">
              <a:solidFill>
                <a:srgbClr val="000000"/>
              </a:solidFill>
            </a:endParaRPr>
          </a:p>
          <a:p>
            <a:pPr fontAlgn="base"/>
            <a:r>
              <a:rPr lang="vi-VN" sz="1400" b="1" smtClean="0">
                <a:solidFill>
                  <a:srgbClr val="FF0000"/>
                </a:solidFill>
              </a:rPr>
              <a:t>Buổi </a:t>
            </a:r>
            <a:r>
              <a:rPr lang="en-US" sz="1400" b="1" smtClean="0">
                <a:solidFill>
                  <a:srgbClr val="FF0000"/>
                </a:solidFill>
              </a:rPr>
              <a:t>5</a:t>
            </a:r>
            <a:r>
              <a:rPr lang="vi-VN" sz="1400" b="1" smtClean="0">
                <a:solidFill>
                  <a:srgbClr val="FF0000"/>
                </a:solidFill>
              </a:rPr>
              <a:t>:</a:t>
            </a:r>
            <a:r>
              <a:rPr lang="vi-VN" sz="1400" smtClean="0">
                <a:solidFill>
                  <a:srgbClr val="000000"/>
                </a:solidFill>
              </a:rPr>
              <a:t> </a:t>
            </a:r>
            <a:r>
              <a:rPr lang="en-US" sz="1400" smtClean="0">
                <a:solidFill>
                  <a:srgbClr val="000000"/>
                </a:solidFill>
              </a:rPr>
              <a:t>Xây dựng mô hình, đánh giá kết quả</a:t>
            </a:r>
            <a:r>
              <a:rPr lang="vi-VN" sz="1400" smtClean="0">
                <a:solidFill>
                  <a:srgbClr val="000000"/>
                </a:solidFill>
              </a:rPr>
              <a:t>.</a:t>
            </a:r>
            <a:endParaRPr lang="en-US" sz="1400">
              <a:solidFill>
                <a:srgbClr val="000000"/>
              </a:solidFill>
            </a:endParaRPr>
          </a:p>
          <a:p>
            <a:pPr fontAlgn="base"/>
            <a:endParaRPr lang="vi-VN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26" y="4871519"/>
            <a:ext cx="651407" cy="23380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0038" y="360328"/>
              <a:ext cx="379837" cy="8893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19" y="360329"/>
              <a:ext cx="365239" cy="8893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76447"/>
            <a:ext cx="5927386" cy="91969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2405460"/>
            <a:ext cx="568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BIẾN</a:t>
            </a:r>
            <a:r>
              <a:rPr kumimoji="0" lang="en-US" sz="2400" b="1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ĐỔI THÔNG DỤNG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1791276"/>
            <a:ext cx="2634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PHẦN I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7651" y="3092331"/>
            <a:ext cx="8526125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i="1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25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3289"/>
            <a:ext cx="3579268" cy="4655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448571" y="272181"/>
            <a:ext cx="281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b="1" smtClean="0">
                <a:solidFill>
                  <a:srgbClr val="EE00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 NIỆM CƠ BẢN</a:t>
            </a:r>
            <a:endParaRPr lang="en-US" sz="1400" b="1" dirty="0">
              <a:solidFill>
                <a:srgbClr val="EE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4013" y="917346"/>
            <a:ext cx="21699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RDD và dataframe</a:t>
            </a:r>
          </a:p>
          <a:p>
            <a:pPr marL="171450" indent="-171450">
              <a:buFontTx/>
              <a:buChar char="-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HDFS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và </a:t>
            </a: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Spark</a:t>
            </a:r>
          </a:p>
          <a:p>
            <a:pPr marL="171450" indent="-171450">
              <a:buFontTx/>
              <a:buChar char="-"/>
            </a:pP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Lazily evaluation</a:t>
            </a:r>
          </a:p>
          <a:p>
            <a:pPr marL="171450" indent="-171450">
              <a:buFontTx/>
              <a:buChar char="-"/>
            </a:pPr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Định dạng parquet</a:t>
            </a: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49" y="4889882"/>
            <a:ext cx="20062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300" normalizeH="0" baseline="0" noProof="0" smtClean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FS PF BeauSans Pro Light" panose="02000500000000020004" pitchFamily="2" charset="0"/>
                <a:ea typeface="+mn-ea"/>
                <a:cs typeface="+mn-cs"/>
              </a:rPr>
              <a:t>www.viette.vn</a:t>
            </a:r>
            <a:endParaRPr kumimoji="0" lang="en-US" sz="800" b="0" i="0" u="none" strike="noStrike" kern="1200" cap="none" spc="300" normalizeH="0" baseline="0" noProof="0" dirty="0">
              <a:ln>
                <a:noFill/>
              </a:ln>
              <a:solidFill>
                <a:srgbClr val="B4B4B4"/>
              </a:solidFill>
              <a:effectLst/>
              <a:uLnTx/>
              <a:uFillTx/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800" b="0" i="0" u="none" strike="noStrike" kern="1200" cap="none" spc="300" normalizeH="0" baseline="0" noProof="0" smtClean="0">
                    <a:ln>
                      <a:noFill/>
                    </a:ln>
                    <a:solidFill>
                      <a:srgbClr val="B4B4B4"/>
                    </a:solidFill>
                    <a:effectLst/>
                    <a:uLnTx/>
                    <a:uFillTx/>
                    <a:latin typeface="FS PF BeauSans Pro Light" panose="02000500000000020004" pitchFamily="2" charset="0"/>
                    <a:ea typeface="+mn-ea"/>
                    <a:cs typeface="+mn-cs"/>
                  </a:rPr>
                  <a:t>www.viette.vn</a:t>
                </a:r>
                <a:endParaRPr kumimoji="0" lang="en-US" sz="800" b="0" i="0" u="none" strike="noStrike" kern="1200" cap="none" spc="300" normalizeH="0" baseline="0" noProof="0" dirty="0">
                  <a:ln>
                    <a:noFill/>
                  </a:ln>
                  <a:solidFill>
                    <a:srgbClr val="B4B4B4"/>
                  </a:solidFill>
                  <a:effectLst/>
                  <a:uLnTx/>
                  <a:uFillTx/>
                  <a:latin typeface="FS PF BeauSans Pro Light" panose="02000500000000020004" pitchFamily="2" charset="0"/>
                  <a:ea typeface="+mn-ea"/>
                  <a:cs typeface="+mn-cs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704647" y="2185184"/>
            <a:ext cx="216997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I/O</a:t>
            </a: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Đọc file qua SQL API</a:t>
            </a: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Đọc – ghi thông qua  pyspark API</a:t>
            </a:r>
            <a:endParaRPr lang="en-US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48" y="2640180"/>
            <a:ext cx="6129772" cy="396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96" y="3540268"/>
            <a:ext cx="3742243" cy="845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754</Words>
  <Application>Microsoft Office PowerPoint</Application>
  <PresentationFormat>On-screen Show (16:9)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FS PF BeauSans Pro Light</vt:lpstr>
      <vt:lpstr>Open Sans</vt:lpstr>
      <vt:lpstr>Open Sans Light</vt:lpstr>
      <vt:lpstr>Symbol</vt:lpstr>
      <vt:lpstr>Wingdings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MSI</dc:creator>
  <cp:lastModifiedBy>quanvh8</cp:lastModifiedBy>
  <cp:revision>417</cp:revision>
  <dcterms:created xsi:type="dcterms:W3CDTF">2021-01-04T02:51:00Z</dcterms:created>
  <dcterms:modified xsi:type="dcterms:W3CDTF">2021-04-08T08:58:57Z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