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315" r:id="rId3"/>
    <p:sldId id="317" r:id="rId4"/>
    <p:sldId id="318" r:id="rId5"/>
    <p:sldId id="257" r:id="rId6"/>
    <p:sldId id="260" r:id="rId7"/>
    <p:sldId id="261" r:id="rId8"/>
    <p:sldId id="262" r:id="rId9"/>
    <p:sldId id="281" r:id="rId10"/>
    <p:sldId id="282" r:id="rId11"/>
    <p:sldId id="283" r:id="rId12"/>
    <p:sldId id="284" r:id="rId13"/>
    <p:sldId id="285" r:id="rId14"/>
    <p:sldId id="286" r:id="rId15"/>
    <p:sldId id="287" r:id="rId16"/>
    <p:sldId id="288" r:id="rId17"/>
    <p:sldId id="289" r:id="rId18"/>
    <p:sldId id="290" r:id="rId19"/>
    <p:sldId id="291" r:id="rId20"/>
    <p:sldId id="280" r:id="rId21"/>
    <p:sldId id="294" r:id="rId22"/>
    <p:sldId id="295" r:id="rId23"/>
    <p:sldId id="292" r:id="rId24"/>
    <p:sldId id="293" r:id="rId25"/>
    <p:sldId id="299" r:id="rId26"/>
    <p:sldId id="300" r:id="rId27"/>
    <p:sldId id="301" r:id="rId28"/>
    <p:sldId id="302" r:id="rId29"/>
    <p:sldId id="303" r:id="rId30"/>
    <p:sldId id="304" r:id="rId31"/>
    <p:sldId id="305" r:id="rId32"/>
    <p:sldId id="306" r:id="rId33"/>
    <p:sldId id="307" r:id="rId34"/>
    <p:sldId id="310" r:id="rId35"/>
    <p:sldId id="309" r:id="rId36"/>
    <p:sldId id="314" r:id="rId37"/>
    <p:sldId id="308" r:id="rId38"/>
    <p:sldId id="311" r:id="rId39"/>
    <p:sldId id="312" r:id="rId40"/>
    <p:sldId id="313" r:id="rId41"/>
    <p:sldId id="320" r:id="rId42"/>
    <p:sldId id="319" r:id="rId43"/>
    <p:sldId id="321" r:id="rId44"/>
    <p:sldId id="322" r:id="rId45"/>
    <p:sldId id="323" r:id="rId46"/>
    <p:sldId id="324" r:id="rId47"/>
    <p:sldId id="325" r:id="rId48"/>
    <p:sldId id="326" r:id="rId49"/>
    <p:sldId id="327" r:id="rId50"/>
    <p:sldId id="328" r:id="rId51"/>
    <p:sldId id="329" r:id="rId52"/>
    <p:sldId id="330" r:id="rId5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B4B4"/>
    <a:srgbClr val="44494D"/>
    <a:srgbClr val="EE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0" autoAdjust="0"/>
    <p:restoredTop sz="81433" autoAdjust="0"/>
  </p:normalViewPr>
  <p:slideViewPr>
    <p:cSldViewPr snapToGrid="0">
      <p:cViewPr varScale="1">
        <p:scale>
          <a:sx n="80" d="100"/>
          <a:sy n="80" d="100"/>
        </p:scale>
        <p:origin x="12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B7C91-301C-4307-B715-60ADDAC3E0E3}" type="datetimeFigureOut">
              <a:rPr lang="en-US" smtClean="0"/>
              <a:t>5/28/2021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9088F8-F830-4CF2-B711-57455DED45AF}" type="slidenum">
              <a:rPr lang="en-US" smtClean="0"/>
              <a:t>‹#›</a:t>
            </a:fld>
            <a:endParaRPr lang="en-US"/>
          </a:p>
        </p:txBody>
      </p:sp>
    </p:spTree>
    <p:extLst>
      <p:ext uri="{BB962C8B-B14F-4D97-AF65-F5344CB8AC3E}">
        <p14:creationId xmlns:p14="http://schemas.microsoft.com/office/powerpoint/2010/main" val="1233374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ek4.vn/lap-trinh-c-co-ban-den-nang-cao/"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tek4.vn/lap-trinh-c-co-ban-den-nang-cao-2/"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9088F8-F830-4CF2-B711-57455DED45AF}" type="slidenum">
              <a:rPr lang="en-US" smtClean="0"/>
              <a:t>2</a:t>
            </a:fld>
            <a:endParaRPr lang="en-US"/>
          </a:p>
        </p:txBody>
      </p:sp>
    </p:spTree>
    <p:extLst>
      <p:ext uri="{BB962C8B-B14F-4D97-AF65-F5344CB8AC3E}">
        <p14:creationId xmlns:p14="http://schemas.microsoft.com/office/powerpoint/2010/main" val="8109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Ngoài</a:t>
            </a:r>
            <a:r>
              <a:rPr lang="en-US" baseline="0" dirty="0" smtClean="0"/>
              <a:t> </a:t>
            </a:r>
            <a:r>
              <a:rPr lang="en-US" baseline="0" dirty="0" err="1" smtClean="0"/>
              <a:t>ra</a:t>
            </a:r>
            <a:r>
              <a:rPr lang="en-US" baseline="0" dirty="0" smtClean="0"/>
              <a:t>, </a:t>
            </a:r>
            <a:r>
              <a:rPr lang="en-US" baseline="0" dirty="0" err="1" smtClean="0"/>
              <a:t>trong</a:t>
            </a:r>
            <a:r>
              <a:rPr lang="en-US" baseline="0" dirty="0" smtClean="0"/>
              <a:t> python, </a:t>
            </a:r>
            <a:r>
              <a:rPr lang="en-US" baseline="0" dirty="0" err="1" smtClean="0"/>
              <a:t>trình</a:t>
            </a:r>
            <a:r>
              <a:rPr lang="en-US" baseline="0" dirty="0" smtClean="0"/>
              <a:t> </a:t>
            </a:r>
            <a:r>
              <a:rPr lang="en-US" baseline="0" dirty="0" err="1" smtClean="0"/>
              <a:t>thông</a:t>
            </a:r>
            <a:r>
              <a:rPr lang="en-US" baseline="0" dirty="0" smtClean="0"/>
              <a:t> </a:t>
            </a:r>
            <a:r>
              <a:rPr lang="en-US" baseline="0" dirty="0" err="1" smtClean="0"/>
              <a:t>dịch</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hiểu</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a:t>
            </a:r>
            <a:r>
              <a:rPr lang="en-US" baseline="0" dirty="0" err="1" smtClean="0"/>
              <a:t>nhiều</a:t>
            </a:r>
            <a:r>
              <a:rPr lang="en-US" baseline="0" dirty="0" smtClean="0"/>
              <a:t> </a:t>
            </a:r>
            <a:r>
              <a:rPr lang="en-US" baseline="0" dirty="0" err="1" smtClean="0"/>
              <a:t>dòng</a:t>
            </a:r>
            <a:r>
              <a:rPr lang="en-US" baseline="0" dirty="0" smtClean="0"/>
              <a:t>, </a:t>
            </a:r>
            <a:r>
              <a:rPr lang="en-US" baseline="0" dirty="0" err="1" smtClean="0"/>
              <a:t>chẳng</a:t>
            </a:r>
            <a:r>
              <a:rPr lang="en-US" baseline="0" dirty="0" smtClean="0"/>
              <a:t> </a:t>
            </a:r>
            <a:r>
              <a:rPr lang="en-US" baseline="0" dirty="0" err="1" smtClean="0"/>
              <a:t>hạn</a:t>
            </a:r>
            <a:r>
              <a:rPr lang="en-US" baseline="0" dirty="0" smtClean="0"/>
              <a:t> </a:t>
            </a:r>
            <a:r>
              <a:rPr lang="en-US" baseline="0" dirty="0" err="1" smtClean="0"/>
              <a:t>như</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a:t>
            </a:r>
            <a:r>
              <a:rPr lang="en-US" baseline="0" dirty="0" err="1" smtClean="0"/>
              <a:t>nằm</a:t>
            </a:r>
            <a:r>
              <a:rPr lang="en-US" baseline="0" dirty="0" smtClean="0"/>
              <a:t> </a:t>
            </a:r>
            <a:r>
              <a:rPr lang="en-US" baseline="0" dirty="0" err="1" smtClean="0"/>
              <a:t>trong</a:t>
            </a:r>
            <a:r>
              <a:rPr lang="en-US" baseline="0" dirty="0" smtClean="0"/>
              <a:t> </a:t>
            </a:r>
            <a:r>
              <a:rPr lang="en-US" baseline="0" dirty="0" err="1" smtClean="0"/>
              <a:t>dấu</a:t>
            </a:r>
            <a:r>
              <a:rPr lang="en-US" baseline="0" dirty="0" smtClean="0"/>
              <a:t> </a:t>
            </a:r>
            <a:r>
              <a:rPr lang="en-US" baseline="0" dirty="0" err="1" smtClean="0"/>
              <a:t>ngoặc</a:t>
            </a:r>
            <a:r>
              <a:rPr lang="en-US" baseline="0" dirty="0" smtClean="0"/>
              <a:t> </a:t>
            </a:r>
            <a:r>
              <a:rPr lang="en-US" baseline="0" dirty="0" err="1" smtClean="0"/>
              <a:t>tròn</a:t>
            </a:r>
            <a:r>
              <a:rPr lang="en-US" baseline="0" dirty="0" smtClean="0"/>
              <a:t> (). </a:t>
            </a:r>
            <a:r>
              <a:rPr lang="en-US" baseline="0" dirty="0" err="1" smtClean="0"/>
              <a:t>Ngoặc</a:t>
            </a:r>
            <a:r>
              <a:rPr lang="en-US" baseline="0" dirty="0" smtClean="0"/>
              <a:t> </a:t>
            </a:r>
            <a:r>
              <a:rPr lang="en-US" baseline="0" dirty="0" err="1" smtClean="0"/>
              <a:t>vuông</a:t>
            </a:r>
            <a:r>
              <a:rPr lang="en-US" baseline="0" dirty="0" smtClean="0"/>
              <a:t> []. </a:t>
            </a:r>
            <a:r>
              <a:rPr lang="en-US" baseline="0" dirty="0" err="1" smtClean="0"/>
              <a:t>Ngoặc</a:t>
            </a:r>
            <a:r>
              <a:rPr lang="en-US" baseline="0" dirty="0" smtClean="0"/>
              <a:t> </a:t>
            </a:r>
            <a:r>
              <a:rPr lang="en-US" baseline="0" dirty="0" err="1" smtClean="0"/>
              <a:t>kép</a:t>
            </a:r>
            <a:r>
              <a:rPr lang="en-US" baseline="0" dirty="0" smtClean="0"/>
              <a:t> {}</a:t>
            </a:r>
          </a:p>
          <a:p>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chúng</a:t>
            </a:r>
            <a:r>
              <a:rPr lang="en-US" baseline="0" dirty="0" smtClean="0"/>
              <a:t> ta </a:t>
            </a:r>
            <a:r>
              <a:rPr lang="en-US" baseline="0" dirty="0" err="1" smtClean="0"/>
              <a:t>cũng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đặt</a:t>
            </a:r>
            <a:r>
              <a:rPr lang="en-US" baseline="0" dirty="0" smtClean="0"/>
              <a:t> </a:t>
            </a:r>
            <a:r>
              <a:rPr lang="en-US" baseline="0" dirty="0" err="1" smtClean="0"/>
              <a:t>nhiêu</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a:t>
            </a:r>
            <a:r>
              <a:rPr lang="en-US" baseline="0" dirty="0" err="1" smtClean="0"/>
              <a:t>trên</a:t>
            </a:r>
            <a:r>
              <a:rPr lang="en-US" baseline="0" dirty="0" smtClean="0"/>
              <a:t> </a:t>
            </a:r>
            <a:r>
              <a:rPr lang="en-US" baseline="0" dirty="0" err="1" smtClean="0"/>
              <a:t>cùng</a:t>
            </a:r>
            <a:r>
              <a:rPr lang="en-US" baseline="0" dirty="0" smtClean="0"/>
              <a:t> </a:t>
            </a:r>
            <a:r>
              <a:rPr lang="en-US" baseline="0" dirty="0" err="1" smtClean="0"/>
              <a:t>một</a:t>
            </a:r>
            <a:r>
              <a:rPr lang="en-US" baseline="0" dirty="0" smtClean="0"/>
              <a:t> </a:t>
            </a:r>
            <a:r>
              <a:rPr lang="en-US" baseline="0" dirty="0" err="1" smtClean="0"/>
              <a:t>dòng</a:t>
            </a:r>
            <a:r>
              <a:rPr lang="en-US" baseline="0" dirty="0" smtClean="0"/>
              <a:t> </a:t>
            </a:r>
            <a:r>
              <a:rPr lang="en-US" baseline="0" dirty="0" err="1" smtClean="0"/>
              <a:t>bằng</a:t>
            </a:r>
            <a:r>
              <a:rPr lang="en-US" baseline="0" dirty="0" smtClean="0"/>
              <a:t> </a:t>
            </a:r>
            <a:r>
              <a:rPr lang="en-US" baseline="0" dirty="0" err="1" smtClean="0"/>
              <a:t>cách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dấu</a:t>
            </a:r>
            <a:r>
              <a:rPr lang="en-US" baseline="0" dirty="0" smtClean="0"/>
              <a:t> </a:t>
            </a:r>
            <a:r>
              <a:rPr lang="en-US" baseline="0" dirty="0" err="1" smtClean="0"/>
              <a:t>chấm</a:t>
            </a:r>
            <a:r>
              <a:rPr lang="en-US" baseline="0" dirty="0" smtClean="0"/>
              <a:t> </a:t>
            </a:r>
            <a:r>
              <a:rPr lang="en-US" baseline="0" dirty="0" err="1" smtClean="0"/>
              <a:t>phẩy</a:t>
            </a:r>
            <a:r>
              <a:rPr lang="en-US" baseline="0" dirty="0" smtClean="0"/>
              <a:t>, </a:t>
            </a:r>
            <a:r>
              <a:rPr lang="en-US" baseline="0" dirty="0" err="1" smtClean="0"/>
              <a:t>chẳng</a:t>
            </a:r>
            <a:r>
              <a:rPr lang="en-US" baseline="0" dirty="0" smtClean="0"/>
              <a:t> </a:t>
            </a:r>
            <a:r>
              <a:rPr lang="en-US" baseline="0" dirty="0" err="1" smtClean="0"/>
              <a:t>hạn</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endParaRPr lang="en-US" dirty="0" smtClean="0"/>
          </a:p>
        </p:txBody>
      </p:sp>
      <p:sp>
        <p:nvSpPr>
          <p:cNvPr id="4" name="Slide Number Placeholder 3"/>
          <p:cNvSpPr>
            <a:spLocks noGrp="1"/>
          </p:cNvSpPr>
          <p:nvPr>
            <p:ph type="sldNum" sz="quarter" idx="10"/>
          </p:nvPr>
        </p:nvSpPr>
        <p:spPr/>
        <p:txBody>
          <a:bodyPr/>
          <a:lstStyle/>
          <a:p>
            <a:fld id="{B79088F8-F830-4CF2-B711-57455DED45AF}" type="slidenum">
              <a:rPr lang="en-US" smtClean="0"/>
              <a:t>13</a:t>
            </a:fld>
            <a:endParaRPr lang="en-US"/>
          </a:p>
        </p:txBody>
      </p:sp>
    </p:spTree>
    <p:extLst>
      <p:ext uri="{BB962C8B-B14F-4D97-AF65-F5344CB8AC3E}">
        <p14:creationId xmlns:p14="http://schemas.microsoft.com/office/powerpoint/2010/main" val="2165067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dirty="0" smtClean="0"/>
              <a:t> </a:t>
            </a:r>
            <a:r>
              <a:rPr lang="en-US" dirty="0" err="1" smtClean="0"/>
              <a:t>viết</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chúng</a:t>
            </a:r>
            <a:r>
              <a:rPr lang="en-US" baseline="0" dirty="0" smtClean="0"/>
              <a:t> ta </a:t>
            </a:r>
            <a:r>
              <a:rPr lang="en-US" baseline="0" dirty="0" err="1" smtClean="0"/>
              <a:t>thường</a:t>
            </a:r>
            <a:r>
              <a:rPr lang="en-US" baseline="0" dirty="0" smtClean="0"/>
              <a:t> dung </a:t>
            </a:r>
            <a:r>
              <a:rPr lang="en-US" baseline="0" dirty="0" err="1" smtClean="0"/>
              <a:t>các</a:t>
            </a:r>
            <a:r>
              <a:rPr lang="en-US" baseline="0" dirty="0" smtClean="0"/>
              <a:t> </a:t>
            </a:r>
            <a:r>
              <a:rPr lang="en-US" baseline="0" dirty="0" err="1" smtClean="0"/>
              <a:t>ký</a:t>
            </a:r>
            <a:r>
              <a:rPr lang="en-US" baseline="0" dirty="0" smtClean="0"/>
              <a:t> </a:t>
            </a:r>
            <a:r>
              <a:rPr lang="en-US" baseline="0" dirty="0" err="1" smtClean="0"/>
              <a:t>hiệu</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do </a:t>
            </a:r>
            <a:r>
              <a:rPr lang="en-US" baseline="0" dirty="0" err="1" smtClean="0"/>
              <a:t>đó</a:t>
            </a:r>
            <a:r>
              <a:rPr lang="en-US" baseline="0" dirty="0" smtClean="0"/>
              <a:t> </a:t>
            </a:r>
            <a:r>
              <a:rPr lang="en-US" baseline="0" dirty="0" err="1" smtClean="0"/>
              <a:t>chú</a:t>
            </a:r>
            <a:r>
              <a:rPr lang="en-US" baseline="0" dirty="0" smtClean="0"/>
              <a:t> </a:t>
            </a:r>
            <a:r>
              <a:rPr lang="en-US" baseline="0" dirty="0" err="1" smtClean="0"/>
              <a:t>thích</a:t>
            </a:r>
            <a:r>
              <a:rPr lang="en-US" baseline="0" dirty="0" smtClean="0"/>
              <a:t> </a:t>
            </a:r>
            <a:r>
              <a:rPr lang="en-US" baseline="0" dirty="0" err="1" smtClean="0"/>
              <a:t>trở</a:t>
            </a:r>
            <a:r>
              <a:rPr lang="en-US" baseline="0" dirty="0" smtClean="0"/>
              <a:t> </a:t>
            </a:r>
            <a:r>
              <a:rPr lang="en-US" baseline="0" dirty="0" err="1" smtClean="0"/>
              <a:t>thành</a:t>
            </a:r>
            <a:r>
              <a:rPr lang="en-US" baseline="0" dirty="0" smtClean="0"/>
              <a:t> </a:t>
            </a:r>
            <a:r>
              <a:rPr lang="en-US" baseline="0" dirty="0" err="1" smtClean="0"/>
              <a:t>một</a:t>
            </a:r>
            <a:r>
              <a:rPr lang="en-US" baseline="0" dirty="0" smtClean="0"/>
              <a:t> </a:t>
            </a:r>
            <a:r>
              <a:rPr lang="en-US" baseline="0" dirty="0" err="1" smtClean="0"/>
              <a:t>phần</a:t>
            </a:r>
            <a:r>
              <a:rPr lang="en-US" baseline="0" dirty="0" smtClean="0"/>
              <a:t> </a:t>
            </a:r>
            <a:r>
              <a:rPr lang="en-US" baseline="0" dirty="0" err="1" smtClean="0"/>
              <a:t>quan</a:t>
            </a:r>
            <a:r>
              <a:rPr lang="en-US" baseline="0" dirty="0" smtClean="0"/>
              <a:t> </a:t>
            </a:r>
            <a:r>
              <a:rPr lang="en-US" baseline="0" dirty="0" err="1" smtClean="0"/>
              <a:t>trọng</a:t>
            </a:r>
            <a:r>
              <a:rPr lang="en-US" baseline="0" dirty="0" smtClean="0"/>
              <a:t>. </a:t>
            </a:r>
            <a:r>
              <a:rPr lang="en-US" baseline="0" dirty="0" err="1" smtClean="0"/>
              <a:t>Trong</a:t>
            </a:r>
            <a:r>
              <a:rPr lang="en-US" baseline="0" dirty="0" smtClean="0"/>
              <a:t> python, </a:t>
            </a:r>
            <a:r>
              <a:rPr lang="en-US" baseline="0" dirty="0" err="1" smtClean="0"/>
              <a:t>chúng</a:t>
            </a:r>
            <a:r>
              <a:rPr lang="en-US" baseline="0" dirty="0" smtClean="0"/>
              <a:t> ta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dấu</a:t>
            </a:r>
            <a:r>
              <a:rPr lang="en-US" baseline="0" dirty="0" smtClean="0"/>
              <a:t> </a:t>
            </a:r>
            <a:r>
              <a:rPr lang="en-US" baseline="0" dirty="0" err="1" smtClean="0"/>
              <a:t>thăng</a:t>
            </a:r>
            <a:r>
              <a:rPr lang="en-US" baseline="0" dirty="0" smtClean="0"/>
              <a:t> </a:t>
            </a:r>
            <a:r>
              <a:rPr lang="en-US" baseline="0" dirty="0" err="1" smtClean="0"/>
              <a:t>để</a:t>
            </a:r>
            <a:r>
              <a:rPr lang="en-US" baseline="0" dirty="0" smtClean="0"/>
              <a:t> </a:t>
            </a:r>
            <a:r>
              <a:rPr lang="en-US" baseline="0" dirty="0" err="1" smtClean="0"/>
              <a:t>đánh</a:t>
            </a:r>
            <a:r>
              <a:rPr lang="en-US" baseline="0" dirty="0" smtClean="0"/>
              <a:t> </a:t>
            </a:r>
            <a:r>
              <a:rPr lang="en-US" baseline="0" dirty="0" err="1" smtClean="0"/>
              <a:t>dấu</a:t>
            </a:r>
            <a:r>
              <a:rPr lang="en-US" baseline="0" dirty="0" smtClean="0"/>
              <a:t> </a:t>
            </a:r>
            <a:r>
              <a:rPr lang="en-US" baseline="0" dirty="0" err="1" smtClean="0"/>
              <a:t>việc</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một</a:t>
            </a:r>
            <a:r>
              <a:rPr lang="en-US" baseline="0" dirty="0" smtClean="0"/>
              <a:t> </a:t>
            </a:r>
            <a:r>
              <a:rPr lang="en-US" baseline="0" dirty="0" err="1" smtClean="0"/>
              <a:t>dòng</a:t>
            </a:r>
            <a:r>
              <a:rPr lang="en-US" baseline="0" dirty="0" smtClean="0"/>
              <a:t> </a:t>
            </a:r>
            <a:r>
              <a:rPr lang="en-US" baseline="0" dirty="0" err="1" smtClean="0"/>
              <a:t>chú</a:t>
            </a:r>
            <a:r>
              <a:rPr lang="en-US" baseline="0" dirty="0" smtClean="0"/>
              <a:t> </a:t>
            </a:r>
            <a:r>
              <a:rPr lang="en-US" baseline="0" dirty="0" err="1" smtClean="0"/>
              <a:t>thích</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dòng</a:t>
            </a:r>
            <a:r>
              <a:rPr lang="en-US" baseline="0" dirty="0" smtClean="0"/>
              <a:t> </a:t>
            </a:r>
            <a:r>
              <a:rPr lang="en-US" baseline="0" dirty="0" err="1" smtClean="0"/>
              <a:t>được</a:t>
            </a:r>
            <a:r>
              <a:rPr lang="en-US" baseline="0" dirty="0" smtClean="0"/>
              <a:t> </a:t>
            </a:r>
            <a:r>
              <a:rPr lang="en-US" baseline="0" dirty="0" err="1" smtClean="0"/>
              <a:t>đánh</a:t>
            </a:r>
            <a:r>
              <a:rPr lang="en-US" baseline="0" dirty="0" smtClean="0"/>
              <a:t> </a:t>
            </a:r>
            <a:r>
              <a:rPr lang="en-US" baseline="0" dirty="0" err="1" smtClean="0"/>
              <a:t>dấu</a:t>
            </a:r>
            <a:r>
              <a:rPr lang="en-US" baseline="0" dirty="0" smtClean="0"/>
              <a:t> </a:t>
            </a:r>
            <a:r>
              <a:rPr lang="en-US" baseline="0" dirty="0" err="1" smtClean="0"/>
              <a:t>bằng</a:t>
            </a:r>
            <a:r>
              <a:rPr lang="en-US" baseline="0" dirty="0" smtClean="0"/>
              <a:t> </a:t>
            </a:r>
            <a:r>
              <a:rPr lang="en-US" baseline="0" dirty="0" err="1" smtClean="0"/>
              <a:t>dấu</a:t>
            </a:r>
            <a:r>
              <a:rPr lang="en-US" baseline="0" dirty="0" smtClean="0"/>
              <a:t> </a:t>
            </a:r>
            <a:r>
              <a:rPr lang="en-US" baseline="0" dirty="0" err="1" smtClean="0"/>
              <a:t>thăng</a:t>
            </a:r>
            <a:r>
              <a:rPr lang="en-US" baseline="0" dirty="0" smtClean="0"/>
              <a:t> </a:t>
            </a:r>
            <a:r>
              <a:rPr lang="en-US" baseline="0" dirty="0" err="1" smtClean="0"/>
              <a:t>cho</a:t>
            </a:r>
            <a:r>
              <a:rPr lang="en-US" baseline="0" dirty="0" smtClean="0"/>
              <a:t> </a:t>
            </a:r>
            <a:r>
              <a:rPr lang="en-US" baseline="0" dirty="0" err="1" smtClean="0"/>
              <a:t>đến</a:t>
            </a:r>
            <a:r>
              <a:rPr lang="en-US" baseline="0" dirty="0" smtClean="0"/>
              <a:t> </a:t>
            </a:r>
            <a:r>
              <a:rPr lang="en-US" baseline="0" dirty="0" err="1" smtClean="0"/>
              <a:t>khi</a:t>
            </a:r>
            <a:r>
              <a:rPr lang="en-US" baseline="0" dirty="0" smtClean="0"/>
              <a:t> </a:t>
            </a:r>
            <a:r>
              <a:rPr lang="en-US" baseline="0" dirty="0" err="1" smtClean="0"/>
              <a:t>xuống</a:t>
            </a:r>
            <a:r>
              <a:rPr lang="en-US" baseline="0" dirty="0" smtClean="0"/>
              <a:t> </a:t>
            </a:r>
            <a:r>
              <a:rPr lang="en-US" baseline="0" dirty="0" err="1" smtClean="0"/>
              <a:t>dòng</a:t>
            </a:r>
            <a:r>
              <a:rPr lang="en-US" baseline="0" dirty="0" smtClean="0"/>
              <a:t> </a:t>
            </a:r>
            <a:r>
              <a:rPr lang="en-US" baseline="0" dirty="0" err="1" smtClean="0"/>
              <a:t>mới</a:t>
            </a:r>
            <a:r>
              <a:rPr lang="en-US" baseline="0" dirty="0" smtClean="0"/>
              <a:t> </a:t>
            </a:r>
            <a:r>
              <a:rPr lang="en-US" baseline="0" dirty="0" err="1" smtClean="0"/>
              <a:t>được</a:t>
            </a:r>
            <a:r>
              <a:rPr lang="en-US" baseline="0" dirty="0" smtClean="0"/>
              <a:t> </a:t>
            </a:r>
            <a:r>
              <a:rPr lang="en-US" baseline="0" dirty="0" err="1" smtClean="0"/>
              <a:t>coi</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dòng</a:t>
            </a:r>
            <a:r>
              <a:rPr lang="en-US" baseline="0" dirty="0" smtClean="0"/>
              <a:t> </a:t>
            </a:r>
            <a:r>
              <a:rPr lang="en-US" baseline="0" dirty="0" err="1" smtClean="0"/>
              <a:t>chú</a:t>
            </a:r>
            <a:r>
              <a:rPr lang="en-US" baseline="0" dirty="0" smtClean="0"/>
              <a:t> </a:t>
            </a:r>
            <a:r>
              <a:rPr lang="en-US" baseline="0" dirty="0" err="1" smtClean="0"/>
              <a:t>thích</a:t>
            </a:r>
            <a:r>
              <a:rPr lang="en-US" baseline="0" dirty="0" smtClean="0"/>
              <a:t> </a:t>
            </a:r>
            <a:r>
              <a:rPr lang="en-US" baseline="0" dirty="0" err="1" smtClean="0"/>
              <a:t>và</a:t>
            </a:r>
            <a:r>
              <a:rPr lang="en-US" baseline="0" dirty="0" smtClean="0"/>
              <a:t> </a:t>
            </a:r>
            <a:r>
              <a:rPr lang="en-US" baseline="0" dirty="0" err="1" smtClean="0"/>
              <a:t>trình</a:t>
            </a:r>
            <a:r>
              <a:rPr lang="en-US" baseline="0" dirty="0" smtClean="0"/>
              <a:t> </a:t>
            </a:r>
            <a:r>
              <a:rPr lang="en-US" baseline="0" dirty="0" err="1" smtClean="0"/>
              <a:t>thông</a:t>
            </a:r>
            <a:r>
              <a:rPr lang="en-US" baseline="0" dirty="0" smtClean="0"/>
              <a:t> </a:t>
            </a:r>
            <a:r>
              <a:rPr lang="en-US" baseline="0" dirty="0" err="1" smtClean="0"/>
              <a:t>dịch</a:t>
            </a:r>
            <a:r>
              <a:rPr lang="en-US" baseline="0" dirty="0" smtClean="0"/>
              <a:t> </a:t>
            </a:r>
            <a:r>
              <a:rPr lang="en-US" baseline="0" dirty="0" err="1" smtClean="0"/>
              <a:t>sẽ</a:t>
            </a:r>
            <a:r>
              <a:rPr lang="en-US" baseline="0" dirty="0" smtClean="0"/>
              <a:t> </a:t>
            </a:r>
            <a:r>
              <a:rPr lang="en-US" baseline="0" dirty="0" err="1" smtClean="0"/>
              <a:t>bỏ</a:t>
            </a:r>
            <a:r>
              <a:rPr lang="en-US" baseline="0" dirty="0" smtClean="0"/>
              <a:t> qua </a:t>
            </a:r>
            <a:r>
              <a:rPr lang="en-US" baseline="0" dirty="0" err="1" smtClean="0"/>
              <a:t>dòng</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dịch</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để</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Để</a:t>
            </a:r>
            <a:r>
              <a:rPr lang="en-US" baseline="0" dirty="0" smtClean="0"/>
              <a:t> </a:t>
            </a:r>
            <a:r>
              <a:rPr lang="en-US" baseline="0" dirty="0" err="1" smtClean="0"/>
              <a:t>viết</a:t>
            </a:r>
            <a:r>
              <a:rPr lang="en-US" baseline="0" dirty="0" smtClean="0"/>
              <a:t> </a:t>
            </a:r>
            <a:r>
              <a:rPr lang="en-US" baseline="0" dirty="0" err="1" smtClean="0"/>
              <a:t>chú</a:t>
            </a:r>
            <a:r>
              <a:rPr lang="en-US" baseline="0" dirty="0" smtClean="0"/>
              <a:t> </a:t>
            </a:r>
            <a:r>
              <a:rPr lang="en-US" baseline="0" dirty="0" err="1" smtClean="0"/>
              <a:t>thích</a:t>
            </a:r>
            <a:r>
              <a:rPr lang="en-US" baseline="0" dirty="0" smtClean="0"/>
              <a:t> </a:t>
            </a:r>
            <a:r>
              <a:rPr lang="en-US" baseline="0" dirty="0" err="1" smtClean="0"/>
              <a:t>trên</a:t>
            </a:r>
            <a:r>
              <a:rPr lang="en-US" baseline="0" dirty="0" smtClean="0"/>
              <a:t> </a:t>
            </a:r>
            <a:r>
              <a:rPr lang="en-US" baseline="0" dirty="0" err="1" smtClean="0"/>
              <a:t>nhiều</a:t>
            </a:r>
            <a:r>
              <a:rPr lang="en-US" baseline="0" dirty="0" smtClean="0"/>
              <a:t> </a:t>
            </a:r>
            <a:r>
              <a:rPr lang="en-US" baseline="0" dirty="0" err="1" smtClean="0"/>
              <a:t>dòng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dấu</a:t>
            </a:r>
            <a:r>
              <a:rPr lang="en-US" baseline="0" dirty="0" smtClean="0"/>
              <a:t> </a:t>
            </a:r>
            <a:r>
              <a:rPr lang="en-US" baseline="0" dirty="0" err="1" smtClean="0"/>
              <a:t>thăng</a:t>
            </a:r>
            <a:r>
              <a:rPr lang="en-US" baseline="0" dirty="0" smtClean="0"/>
              <a:t> ở </a:t>
            </a:r>
            <a:r>
              <a:rPr lang="en-US" baseline="0" dirty="0" err="1" smtClean="0"/>
              <a:t>mỗi</a:t>
            </a:r>
            <a:r>
              <a:rPr lang="en-US" baseline="0" dirty="0" smtClean="0"/>
              <a:t> </a:t>
            </a:r>
            <a:r>
              <a:rPr lang="en-US" baseline="0" dirty="0" err="1" smtClean="0"/>
              <a:t>đầu</a:t>
            </a:r>
            <a:r>
              <a:rPr lang="en-US" baseline="0" dirty="0" smtClean="0"/>
              <a:t> </a:t>
            </a:r>
            <a:r>
              <a:rPr lang="en-US" baseline="0" dirty="0" err="1" smtClean="0"/>
              <a:t>dòng</a:t>
            </a:r>
            <a:endParaRPr lang="en-US" dirty="0" smtClean="0"/>
          </a:p>
        </p:txBody>
      </p:sp>
      <p:sp>
        <p:nvSpPr>
          <p:cNvPr id="4" name="Slide Number Placeholder 3"/>
          <p:cNvSpPr>
            <a:spLocks noGrp="1"/>
          </p:cNvSpPr>
          <p:nvPr>
            <p:ph type="sldNum" sz="quarter" idx="10"/>
          </p:nvPr>
        </p:nvSpPr>
        <p:spPr/>
        <p:txBody>
          <a:bodyPr/>
          <a:lstStyle/>
          <a:p>
            <a:fld id="{B79088F8-F830-4CF2-B711-57455DED45AF}" type="slidenum">
              <a:rPr lang="en-US" smtClean="0"/>
              <a:t>14</a:t>
            </a:fld>
            <a:endParaRPr lang="en-US"/>
          </a:p>
        </p:txBody>
      </p:sp>
    </p:spTree>
    <p:extLst>
      <p:ext uri="{BB962C8B-B14F-4D97-AF65-F5344CB8AC3E}">
        <p14:creationId xmlns:p14="http://schemas.microsoft.com/office/powerpoint/2010/main" val="816153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Dấu</a:t>
            </a:r>
            <a:r>
              <a:rPr lang="en-US" baseline="0" dirty="0" smtClean="0"/>
              <a:t> </a:t>
            </a:r>
            <a:r>
              <a:rPr lang="en-US" baseline="0" dirty="0" err="1" smtClean="0"/>
              <a:t>thăng</a:t>
            </a:r>
            <a:r>
              <a:rPr lang="en-US" baseline="0" dirty="0" smtClean="0"/>
              <a:t> </a:t>
            </a:r>
            <a:r>
              <a:rPr lang="en-US" baseline="0" dirty="0" err="1" smtClean="0"/>
              <a:t>bên</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chuỗi</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trong</a:t>
            </a:r>
            <a:r>
              <a:rPr lang="en-US" baseline="0" dirty="0" smtClean="0"/>
              <a:t> </a:t>
            </a:r>
            <a:r>
              <a:rPr lang="en-US" baseline="0" dirty="0" err="1" smtClean="0"/>
              <a:t>dấu</a:t>
            </a:r>
            <a:r>
              <a:rPr lang="en-US" baseline="0" dirty="0" smtClean="0"/>
              <a:t> ‘’ </a:t>
            </a:r>
            <a:r>
              <a:rPr lang="en-US" baseline="0" dirty="0" err="1" smtClean="0"/>
              <a:t>không</a:t>
            </a:r>
            <a:r>
              <a:rPr lang="en-US" baseline="0" dirty="0" smtClean="0"/>
              <a:t>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chú</a:t>
            </a:r>
            <a:r>
              <a:rPr lang="en-US" baseline="0" dirty="0" smtClean="0"/>
              <a:t> </a:t>
            </a:r>
            <a:r>
              <a:rPr lang="en-US" baseline="0" dirty="0" err="1" smtClean="0"/>
              <a:t>thích</a:t>
            </a:r>
            <a:r>
              <a:rPr lang="en-US" baseline="0" dirty="0" smtClean="0"/>
              <a:t>. </a:t>
            </a:r>
          </a:p>
          <a:p>
            <a:r>
              <a:rPr lang="en-US" baseline="0" dirty="0" err="1" smtClean="0"/>
              <a:t>Để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chú</a:t>
            </a:r>
            <a:r>
              <a:rPr lang="en-US" baseline="0" dirty="0" smtClean="0"/>
              <a:t> </a:t>
            </a:r>
            <a:r>
              <a:rPr lang="en-US" baseline="0" dirty="0" err="1" smtClean="0"/>
              <a:t>thích</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a:t>
            </a:r>
          </a:p>
          <a:p>
            <a:pPr marL="171450" indent="-171450">
              <a:buFont typeface="Arial" panose="020B0604020202020204" pitchFamily="34" charset="0"/>
              <a:buChar char="•"/>
            </a:pP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chú</a:t>
            </a:r>
            <a:r>
              <a:rPr lang="en-US" baseline="0" dirty="0" smtClean="0"/>
              <a:t> </a:t>
            </a:r>
            <a:r>
              <a:rPr lang="en-US" baseline="0" dirty="0" err="1" smtClean="0"/>
              <a:t>thích</a:t>
            </a:r>
            <a:r>
              <a:rPr lang="en-US" baseline="0" dirty="0" smtClean="0"/>
              <a:t> </a:t>
            </a:r>
            <a:r>
              <a:rPr lang="en-US" baseline="0" dirty="0" err="1" smtClean="0"/>
              <a:t>để</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của</a:t>
            </a:r>
            <a:r>
              <a:rPr lang="en-US" baseline="0" dirty="0" smtClean="0"/>
              <a:t> </a:t>
            </a:r>
            <a:r>
              <a:rPr lang="en-US" baseline="0" dirty="0" err="1" smtClean="0"/>
              <a:t>hàm</a:t>
            </a:r>
            <a:r>
              <a:rPr lang="en-US" baseline="0" dirty="0" smtClean="0"/>
              <a:t> </a:t>
            </a:r>
            <a:r>
              <a:rPr lang="en-US" baseline="0" dirty="0" err="1" smtClean="0"/>
              <a:t>hoặc</a:t>
            </a:r>
            <a:r>
              <a:rPr lang="en-US" baseline="0" dirty="0" smtClean="0"/>
              <a:t> </a:t>
            </a:r>
            <a:r>
              <a:rPr lang="en-US" baseline="0" dirty="0" err="1" smtClean="0"/>
              <a:t>đoạn</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chứ</a:t>
            </a:r>
            <a:r>
              <a:rPr lang="en-US" baseline="0" dirty="0" smtClean="0"/>
              <a:t> </a:t>
            </a:r>
            <a:r>
              <a:rPr lang="en-US" baseline="0" dirty="0" err="1" smtClean="0"/>
              <a:t>không</a:t>
            </a:r>
            <a:r>
              <a:rPr lang="en-US" baseline="0" dirty="0" smtClean="0"/>
              <a:t> </a:t>
            </a:r>
            <a:r>
              <a:rPr lang="en-US" baseline="0" dirty="0" err="1" smtClean="0"/>
              <a:t>phải</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cách</a:t>
            </a:r>
            <a:r>
              <a:rPr lang="en-US" baseline="0" dirty="0" smtClean="0"/>
              <a:t> </a:t>
            </a:r>
            <a:r>
              <a:rPr lang="en-US" baseline="0" dirty="0" err="1" smtClean="0"/>
              <a:t>thức</a:t>
            </a:r>
            <a:r>
              <a:rPr lang="en-US" baseline="0" dirty="0" smtClean="0"/>
              <a:t> chi </a:t>
            </a:r>
            <a:r>
              <a:rPr lang="en-US" baseline="0" dirty="0" err="1" smtClean="0"/>
              <a:t>tiết</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hàm</a:t>
            </a:r>
            <a:r>
              <a:rPr lang="en-US" baseline="0" dirty="0" smtClean="0"/>
              <a:t> hay </a:t>
            </a:r>
            <a:r>
              <a:rPr lang="en-US" baseline="0" dirty="0" err="1" smtClean="0"/>
              <a:t>đoạn</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đó</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như</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a:t>
            </a:r>
          </a:p>
          <a:p>
            <a:pPr marL="171450" indent="-171450">
              <a:buFont typeface="Arial" panose="020B0604020202020204" pitchFamily="34" charset="0"/>
              <a:buChar char="•"/>
            </a:pPr>
            <a:r>
              <a:rPr lang="en-US" baseline="0" dirty="0" err="1" smtClean="0"/>
              <a:t>Cố</a:t>
            </a:r>
            <a:r>
              <a:rPr lang="en-US" baseline="0" dirty="0" smtClean="0"/>
              <a:t> </a:t>
            </a:r>
            <a:r>
              <a:rPr lang="en-US" baseline="0" dirty="0" err="1" smtClean="0"/>
              <a:t>gắng</a:t>
            </a:r>
            <a:r>
              <a:rPr lang="en-US" baseline="0" dirty="0" smtClean="0"/>
              <a:t> </a:t>
            </a:r>
            <a:r>
              <a:rPr lang="en-US" baseline="0" dirty="0" err="1" smtClean="0"/>
              <a:t>loại</a:t>
            </a:r>
            <a:r>
              <a:rPr lang="en-US" baseline="0" dirty="0" smtClean="0"/>
              <a:t> </a:t>
            </a:r>
            <a:r>
              <a:rPr lang="en-US" baseline="0" dirty="0" err="1" smtClean="0"/>
              <a:t>bỏ</a:t>
            </a:r>
            <a:r>
              <a:rPr lang="en-US" baseline="0" dirty="0" smtClean="0"/>
              <a:t> </a:t>
            </a:r>
            <a:r>
              <a:rPr lang="en-US" baseline="0" dirty="0" err="1" smtClean="0"/>
              <a:t>càng</a:t>
            </a:r>
            <a:r>
              <a:rPr lang="en-US" baseline="0" dirty="0" smtClean="0"/>
              <a:t> </a:t>
            </a:r>
            <a:r>
              <a:rPr lang="en-US" baseline="0" dirty="0" err="1" smtClean="0"/>
              <a:t>nhiều</a:t>
            </a:r>
            <a:r>
              <a:rPr lang="en-US" baseline="0" dirty="0" smtClean="0"/>
              <a:t> </a:t>
            </a:r>
            <a:r>
              <a:rPr lang="en-US" baseline="0" dirty="0" err="1" smtClean="0"/>
              <a:t>chú</a:t>
            </a:r>
            <a:r>
              <a:rPr lang="en-US" baseline="0" dirty="0" smtClean="0"/>
              <a:t> </a:t>
            </a:r>
            <a:r>
              <a:rPr lang="en-US" baseline="0" dirty="0" err="1" smtClean="0"/>
              <a:t>thích</a:t>
            </a:r>
            <a:r>
              <a:rPr lang="en-US" baseline="0" dirty="0" smtClean="0"/>
              <a:t> </a:t>
            </a:r>
            <a:r>
              <a:rPr lang="en-US" baseline="0" dirty="0" err="1" smtClean="0"/>
              <a:t>thừa</a:t>
            </a:r>
            <a:r>
              <a:rPr lang="en-US" baseline="0" dirty="0" smtClean="0"/>
              <a:t> </a:t>
            </a:r>
            <a:r>
              <a:rPr lang="en-US" baseline="0" dirty="0" err="1" smtClean="0"/>
              <a:t>càng</a:t>
            </a:r>
            <a:r>
              <a:rPr lang="en-US" baseline="0" dirty="0" smtClean="0"/>
              <a:t> </a:t>
            </a:r>
            <a:r>
              <a:rPr lang="en-US" baseline="0" dirty="0" err="1" smtClean="0"/>
              <a:t>tốt</a:t>
            </a:r>
            <a:r>
              <a:rPr lang="en-US" baseline="0" dirty="0" smtClean="0"/>
              <a:t>.</a:t>
            </a:r>
          </a:p>
          <a:p>
            <a:pPr marL="171450" indent="-171450">
              <a:buFont typeface="Arial" panose="020B0604020202020204" pitchFamily="34" charset="0"/>
              <a:buChar char="•"/>
            </a:pPr>
            <a:r>
              <a:rPr lang="en-US" baseline="0" dirty="0" err="1" smtClean="0"/>
              <a:t>Chú</a:t>
            </a:r>
            <a:r>
              <a:rPr lang="en-US" baseline="0" dirty="0" smtClean="0"/>
              <a:t> </a:t>
            </a:r>
            <a:r>
              <a:rPr lang="en-US" baseline="0" dirty="0" err="1" smtClean="0"/>
              <a:t>thích</a:t>
            </a:r>
            <a:r>
              <a:rPr lang="en-US" baseline="0" dirty="0" smtClean="0"/>
              <a:t> </a:t>
            </a:r>
            <a:r>
              <a:rPr lang="en-US" baseline="0" dirty="0" err="1" smtClean="0"/>
              <a:t>ngắn</a:t>
            </a:r>
            <a:r>
              <a:rPr lang="en-US" baseline="0" dirty="0" smtClean="0"/>
              <a:t> </a:t>
            </a:r>
            <a:r>
              <a:rPr lang="en-US" baseline="0" dirty="0" err="1" smtClean="0"/>
              <a:t>gọn</a:t>
            </a:r>
            <a:r>
              <a:rPr lang="en-US" baseline="0" dirty="0" smtClean="0"/>
              <a:t> </a:t>
            </a:r>
            <a:r>
              <a:rPr lang="en-US" baseline="0" dirty="0" err="1" smtClean="0"/>
              <a:t>và</a:t>
            </a:r>
            <a:r>
              <a:rPr lang="en-US" baseline="0" dirty="0" smtClean="0"/>
              <a:t> </a:t>
            </a:r>
            <a:r>
              <a:rPr lang="en-US" baseline="0" dirty="0" err="1" smtClean="0"/>
              <a:t>súc</a:t>
            </a:r>
            <a:r>
              <a:rPr lang="en-US" baseline="0" dirty="0" smtClean="0"/>
              <a:t> </a:t>
            </a:r>
            <a:r>
              <a:rPr lang="en-US" baseline="0" dirty="0" err="1" smtClean="0"/>
              <a:t>tích</a:t>
            </a:r>
            <a:r>
              <a:rPr lang="en-US" baseline="0" dirty="0" smtClean="0"/>
              <a:t> </a:t>
            </a:r>
            <a:r>
              <a:rPr lang="en-US" baseline="0" dirty="0" err="1" smtClean="0"/>
              <a:t>nhất</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a:t>
            </a:r>
          </a:p>
          <a:p>
            <a:endParaRPr lang="en-US" dirty="0" err="1" smtClean="0"/>
          </a:p>
        </p:txBody>
      </p:sp>
      <p:sp>
        <p:nvSpPr>
          <p:cNvPr id="4" name="Slide Number Placeholder 3"/>
          <p:cNvSpPr>
            <a:spLocks noGrp="1"/>
          </p:cNvSpPr>
          <p:nvPr>
            <p:ph type="sldNum" sz="quarter" idx="10"/>
          </p:nvPr>
        </p:nvSpPr>
        <p:spPr/>
        <p:txBody>
          <a:bodyPr/>
          <a:lstStyle/>
          <a:p>
            <a:fld id="{B79088F8-F830-4CF2-B711-57455DED45AF}" type="slidenum">
              <a:rPr lang="en-US" smtClean="0"/>
              <a:t>15</a:t>
            </a:fld>
            <a:endParaRPr lang="en-US"/>
          </a:p>
        </p:txBody>
      </p:sp>
    </p:spTree>
    <p:extLst>
      <p:ext uri="{BB962C8B-B14F-4D97-AF65-F5344CB8AC3E}">
        <p14:creationId xmlns:p14="http://schemas.microsoft.com/office/powerpoint/2010/main" val="2182683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Đoạn</a:t>
            </a:r>
            <a:r>
              <a:rPr lang="en-US" baseline="0" dirty="0" smtClean="0"/>
              <a:t> </a:t>
            </a:r>
            <a:r>
              <a:rPr lang="en-US" baseline="0" dirty="0" err="1" smtClean="0"/>
              <a:t>chuỗi</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không</a:t>
            </a:r>
            <a:r>
              <a:rPr lang="en-US" baseline="0" dirty="0" smtClean="0"/>
              <a:t> </a:t>
            </a:r>
            <a:r>
              <a:rPr lang="en-US" baseline="0" dirty="0" err="1" smtClean="0"/>
              <a:t>gán</a:t>
            </a:r>
            <a:r>
              <a:rPr lang="en-US" baseline="0" dirty="0" smtClean="0"/>
              <a:t> </a:t>
            </a:r>
            <a:r>
              <a:rPr lang="en-US" baseline="0" dirty="0" err="1" smtClean="0"/>
              <a:t>biến</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ngay</a:t>
            </a:r>
            <a:r>
              <a:rPr lang="en-US" baseline="0" dirty="0" smtClean="0"/>
              <a:t> </a:t>
            </a:r>
            <a:r>
              <a:rPr lang="en-US" baseline="0" dirty="0" err="1" smtClean="0"/>
              <a:t>sau</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hàm</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a:t>
            </a:r>
            <a:r>
              <a:rPr lang="en-US" baseline="0" dirty="0" err="1" smtClean="0"/>
              <a:t>lớp</a:t>
            </a:r>
            <a:r>
              <a:rPr lang="en-US" baseline="0" dirty="0" smtClean="0"/>
              <a:t> </a:t>
            </a:r>
            <a:r>
              <a:rPr lang="en-US" baseline="0" dirty="0" err="1" smtClean="0"/>
              <a:t>hoặc</a:t>
            </a:r>
            <a:r>
              <a:rPr lang="en-US" baseline="0" dirty="0" smtClean="0"/>
              <a:t> module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a:t>
            </a:r>
            <a:r>
              <a:rPr lang="en-US" baseline="0" dirty="0" err="1" smtClean="0"/>
              <a:t>docstring</a:t>
            </a:r>
            <a:r>
              <a:rPr lang="en-US" baseline="0" dirty="0" smtClean="0"/>
              <a:t> . </a:t>
            </a:r>
            <a:r>
              <a:rPr lang="en-US" baseline="0" dirty="0" err="1" smtClean="0"/>
              <a:t>Chuỗi</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nằm</a:t>
            </a:r>
            <a:r>
              <a:rPr lang="en-US" baseline="0" dirty="0" smtClean="0"/>
              <a:t> </a:t>
            </a:r>
            <a:r>
              <a:rPr lang="en-US" baseline="0" dirty="0" err="1" smtClean="0"/>
              <a:t>giữa</a:t>
            </a:r>
            <a:r>
              <a:rPr lang="en-US" baseline="0" dirty="0" smtClean="0"/>
              <a:t> 2 </a:t>
            </a:r>
            <a:r>
              <a:rPr lang="en-US" baseline="0" dirty="0" err="1" smtClean="0"/>
              <a:t>dấu</a:t>
            </a:r>
            <a:r>
              <a:rPr lang="en-US" baseline="0" dirty="0" smtClean="0"/>
              <a:t> 3 </a:t>
            </a:r>
            <a:r>
              <a:rPr lang="en-US" baseline="0" dirty="0" err="1" smtClean="0"/>
              <a:t>nháy</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chuỗi</a:t>
            </a:r>
            <a:r>
              <a:rPr lang="en-US" baseline="0" dirty="0" smtClean="0"/>
              <a:t> </a:t>
            </a:r>
            <a:r>
              <a:rPr lang="en-US" baseline="0" dirty="0" err="1" smtClean="0"/>
              <a:t>docstring</a:t>
            </a:r>
            <a:r>
              <a:rPr lang="en-US" baseline="0" dirty="0" smtClean="0"/>
              <a:t>, </a:t>
            </a:r>
            <a:r>
              <a:rPr lang="en-US" baseline="0" dirty="0" err="1" smtClean="0"/>
              <a:t>là</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của</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được</a:t>
            </a:r>
            <a:r>
              <a:rPr lang="en-US" baseline="0" dirty="0" smtClean="0"/>
              <a:t> </a:t>
            </a:r>
            <a:r>
              <a:rPr lang="en-US" baseline="0" dirty="0" err="1" smtClean="0"/>
              <a:t>liên</a:t>
            </a:r>
            <a:r>
              <a:rPr lang="en-US" baseline="0" dirty="0" smtClean="0"/>
              <a:t> </a:t>
            </a:r>
            <a:r>
              <a:rPr lang="en-US" baseline="0" dirty="0" err="1" smtClean="0"/>
              <a:t>kết</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đối</a:t>
            </a:r>
            <a:r>
              <a:rPr lang="en-US" baseline="0" dirty="0" smtClean="0"/>
              <a:t> </a:t>
            </a:r>
            <a:r>
              <a:rPr lang="en-US" baseline="0" dirty="0" err="1" smtClean="0"/>
              <a:t>tương</a:t>
            </a:r>
            <a:r>
              <a:rPr lang="en-US" baseline="0" dirty="0" smtClean="0"/>
              <a:t> </a:t>
            </a:r>
            <a:r>
              <a:rPr lang="en-US" baseline="0" dirty="0" err="1" smtClean="0"/>
              <a:t>và</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bằng</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__doc__</a:t>
            </a:r>
            <a:endParaRPr lang="en-US" dirty="0" smtClean="0"/>
          </a:p>
        </p:txBody>
      </p:sp>
      <p:sp>
        <p:nvSpPr>
          <p:cNvPr id="4" name="Slide Number Placeholder 3"/>
          <p:cNvSpPr>
            <a:spLocks noGrp="1"/>
          </p:cNvSpPr>
          <p:nvPr>
            <p:ph type="sldNum" sz="quarter" idx="10"/>
          </p:nvPr>
        </p:nvSpPr>
        <p:spPr/>
        <p:txBody>
          <a:bodyPr/>
          <a:lstStyle/>
          <a:p>
            <a:fld id="{B79088F8-F830-4CF2-B711-57455DED45AF}" type="slidenum">
              <a:rPr lang="en-US" smtClean="0"/>
              <a:t>16</a:t>
            </a:fld>
            <a:endParaRPr lang="en-US"/>
          </a:p>
        </p:txBody>
      </p:sp>
    </p:spTree>
    <p:extLst>
      <p:ext uri="{BB962C8B-B14F-4D97-AF65-F5344CB8AC3E}">
        <p14:creationId xmlns:p14="http://schemas.microsoft.com/office/powerpoint/2010/main" val="1844267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Khi phân tách mã trong trình thông dịch Python, các đoạn mã sẽ được chia thành các từ đơn vị (token). </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các </a:t>
            </a:r>
            <a:r>
              <a:rPr lang="en-US" sz="1200" b="0" i="0" kern="1200" dirty="0" smtClean="0">
                <a:solidFill>
                  <a:schemeClr val="tx1"/>
                </a:solidFill>
                <a:effectLst/>
                <a:latin typeface="+mn-lt"/>
                <a:ea typeface="+mn-ea"/>
                <a:cs typeface="+mn-cs"/>
              </a:rPr>
              <a:t>token</a:t>
            </a:r>
            <a:r>
              <a:rPr lang="vi-VN" sz="1200" b="0" i="0" kern="1200" dirty="0" smtClean="0">
                <a:solidFill>
                  <a:schemeClr val="tx1"/>
                </a:solidFill>
                <a:effectLst/>
                <a:latin typeface="+mn-lt"/>
                <a:ea typeface="+mn-ea"/>
                <a:cs typeface="+mn-cs"/>
              </a:rPr>
              <a:t>: các định danh, từ khóa, chuỗi ký tự và các toán tử toán học, logic…</a:t>
            </a:r>
          </a:p>
          <a:p>
            <a:r>
              <a:rPr lang="vi-VN" sz="1200" b="0" i="0" kern="1200" dirty="0" smtClean="0">
                <a:solidFill>
                  <a:schemeClr val="tx1"/>
                </a:solidFill>
                <a:effectLst/>
                <a:latin typeface="+mn-lt"/>
                <a:ea typeface="+mn-ea"/>
                <a:cs typeface="+mn-cs"/>
              </a:rPr>
              <a:t>Thông thường, các đơn vị token được ngăn cách với nhau bởi các khoảng trắng hay các ký tự trống cung cấp không gian trống để </a:t>
            </a:r>
            <a:r>
              <a:rPr lang="en-US" sz="1200" b="0" i="0" kern="1200" dirty="0" err="1" smtClean="0">
                <a:solidFill>
                  <a:schemeClr val="tx1"/>
                </a:solidFill>
                <a:effectLst/>
                <a:latin typeface="+mn-lt"/>
                <a:ea typeface="+mn-ea"/>
                <a:cs typeface="+mn-cs"/>
              </a:rPr>
              <a:t>dễ</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đọc</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Khoảng trắng hầu như bị trình thông dịch Python bỏ qua và hầu như không bắt buộc. </a:t>
            </a:r>
            <a:r>
              <a:rPr lang="en-US" sz="1200" b="0" i="0" kern="1200" dirty="0" err="1" smtClean="0">
                <a:solidFill>
                  <a:schemeClr val="tx1"/>
                </a:solidFill>
                <a:effectLst/>
                <a:latin typeface="+mn-lt"/>
                <a:ea typeface="+mn-ea"/>
                <a:cs typeface="+mn-cs"/>
              </a:rPr>
              <a:t>Khi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vị</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token </a:t>
            </a:r>
            <a:r>
              <a:rPr lang="en-US" sz="1200" b="0" i="0" kern="1200" dirty="0" err="1" smtClean="0">
                <a:solidFill>
                  <a:schemeClr val="tx1"/>
                </a:solidFill>
                <a:effectLst/>
                <a:latin typeface="+mn-lt"/>
                <a:ea typeface="+mn-ea"/>
                <a:cs typeface="+mn-cs"/>
              </a:rPr>
              <a:t>kết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thúc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chuyển</a:t>
            </a:r>
            <a:r>
              <a:rPr lang="en-US" sz="1200" b="0" i="0" kern="1200" dirty="0" smtClean="0">
                <a:solidFill>
                  <a:schemeClr val="tx1"/>
                </a:solidFill>
                <a:effectLst/>
                <a:latin typeface="+mn-lt"/>
                <a:ea typeface="+mn-ea"/>
                <a:cs typeface="+mn-cs"/>
              </a:rPr>
              <a:t> sang </a:t>
            </a:r>
            <a:r>
              <a:rPr lang="en-US" sz="1200" b="0" i="0" kern="1200" dirty="0" err="1" smtClean="0">
                <a:solidFill>
                  <a:schemeClr val="tx1"/>
                </a:solidFill>
                <a:effectLst/>
                <a:latin typeface="+mn-lt"/>
                <a:ea typeface="+mn-ea"/>
                <a:cs typeface="+mn-cs"/>
              </a:rPr>
              <a:t>bắt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đầu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một</a:t>
            </a:r>
            <a:r>
              <a:rPr lang="en-US" sz="1200" b="0" i="0" kern="1200" dirty="0" smtClean="0">
                <a:solidFill>
                  <a:schemeClr val="tx1"/>
                </a:solidFill>
                <a:effectLst/>
                <a:latin typeface="+mn-lt"/>
                <a:ea typeface="+mn-ea"/>
                <a:cs typeface="+mn-cs"/>
              </a:rPr>
              <a:t> token </a:t>
            </a:r>
            <a:r>
              <a:rPr lang="en-US" sz="1200" b="0" i="0" kern="1200" dirty="0" err="1" smtClean="0">
                <a:solidFill>
                  <a:schemeClr val="tx1"/>
                </a:solidFill>
                <a:effectLst/>
                <a:latin typeface="+mn-lt"/>
                <a:ea typeface="+mn-ea"/>
                <a:cs typeface="+mn-cs"/>
              </a:rPr>
              <a:t>khác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khá</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rõ</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ràng</a:t>
            </a:r>
            <a:r>
              <a:rPr lang="en-US" sz="1200" b="0" i="0" kern="1200" dirty="0" smtClean="0">
                <a:solidFill>
                  <a:schemeClr val="tx1"/>
                </a:solidFill>
                <a:effectLst/>
                <a:latin typeface="+mn-lt"/>
                <a:ea typeface="+mn-ea"/>
                <a:cs typeface="+mn-cs"/>
              </a:rPr>
              <a:t> ta </a:t>
            </a:r>
            <a:r>
              <a:rPr lang="en-US" sz="1200" b="0" i="0" kern="1200" dirty="0" err="1" smtClean="0">
                <a:solidFill>
                  <a:schemeClr val="tx1"/>
                </a:solidFill>
                <a:effectLst/>
                <a:latin typeface="+mn-lt"/>
                <a:ea typeface="+mn-ea"/>
                <a:cs typeface="+mn-cs"/>
              </a:rPr>
              <a:t>có</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thể</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bỏ</a:t>
            </a:r>
            <a:r>
              <a:rPr lang="en-US" sz="1200" b="0" i="0" kern="1200" dirty="0" smtClean="0">
                <a:solidFill>
                  <a:schemeClr val="tx1"/>
                </a:solidFill>
                <a:effectLst/>
                <a:latin typeface="+mn-lt"/>
                <a:ea typeface="+mn-ea"/>
                <a:cs typeface="+mn-cs"/>
              </a:rPr>
              <a:t> qua </a:t>
            </a:r>
            <a:r>
              <a:rPr lang="en-US" sz="1200" b="0" i="0" kern="1200" dirty="0" err="1" smtClean="0">
                <a:solidFill>
                  <a:schemeClr val="tx1"/>
                </a:solidFill>
                <a:effectLst/>
                <a:latin typeface="+mn-lt"/>
                <a:ea typeface="+mn-ea"/>
                <a:cs typeface="+mn-cs"/>
              </a:rPr>
              <a:t>khoảng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trắng</a:t>
            </a:r>
            <a:r>
              <a:rPr lang="en-US" sz="1200" b="0" i="0" kern="1200" dirty="0" smtClean="0">
                <a:solidFill>
                  <a:schemeClr val="tx1"/>
                </a:solidFill>
                <a:effectLst/>
                <a:latin typeface="+mn-lt"/>
                <a:ea typeface="+mn-ea"/>
                <a:cs typeface="+mn-cs"/>
              </a:rPr>
              <a:t>.</a:t>
            </a:r>
            <a:endParaRPr lang="en-US" dirty="0" smtClean="0"/>
          </a:p>
        </p:txBody>
      </p:sp>
      <p:sp>
        <p:nvSpPr>
          <p:cNvPr id="4" name="Slide Number Placeholder 3"/>
          <p:cNvSpPr>
            <a:spLocks noGrp="1"/>
          </p:cNvSpPr>
          <p:nvPr>
            <p:ph type="sldNum" sz="quarter" idx="10"/>
          </p:nvPr>
        </p:nvSpPr>
        <p:spPr/>
        <p:txBody>
          <a:bodyPr/>
          <a:lstStyle/>
          <a:p>
            <a:fld id="{B79088F8-F830-4CF2-B711-57455DED45AF}" type="slidenum">
              <a:rPr lang="en-US" smtClean="0"/>
              <a:t>17</a:t>
            </a:fld>
            <a:endParaRPr lang="en-US"/>
          </a:p>
        </p:txBody>
      </p:sp>
    </p:spTree>
    <p:extLst>
      <p:ext uri="{BB962C8B-B14F-4D97-AF65-F5344CB8AC3E}">
        <p14:creationId xmlns:p14="http://schemas.microsoft.com/office/powerpoint/2010/main" val="2064216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Hầu hết các ngôn ngữ lập trình như </a:t>
            </a:r>
            <a:r>
              <a:rPr lang="vi-VN" sz="1200" b="0" i="0" u="none" strike="noStrike" kern="1200" dirty="0" smtClean="0">
                <a:solidFill>
                  <a:schemeClr val="tx1"/>
                </a:solidFill>
                <a:effectLst/>
                <a:latin typeface="+mn-lt"/>
                <a:ea typeface="+mn-ea"/>
                <a:cs typeface="+mn-cs"/>
                <a:hlinkClick r:id="rId3"/>
              </a:rPr>
              <a:t>C</a:t>
            </a:r>
            <a:r>
              <a:rPr lang="vi-VN" sz="1200" b="0" i="0" kern="1200" dirty="0" smtClean="0">
                <a:solidFill>
                  <a:schemeClr val="tx1"/>
                </a:solidFill>
                <a:effectLst/>
                <a:latin typeface="+mn-lt"/>
                <a:ea typeface="+mn-ea"/>
                <a:cs typeface="+mn-cs"/>
              </a:rPr>
              <a:t>, </a:t>
            </a:r>
            <a:r>
              <a:rPr lang="vi-VN" sz="1200" b="0" i="0" u="none" strike="noStrike" kern="1200" dirty="0" smtClean="0">
                <a:solidFill>
                  <a:schemeClr val="tx1"/>
                </a:solidFill>
                <a:effectLst/>
                <a:latin typeface="+mn-lt"/>
                <a:ea typeface="+mn-ea"/>
                <a:cs typeface="+mn-cs"/>
                <a:hlinkClick r:id="rId4"/>
              </a:rPr>
              <a:t>C ++</a:t>
            </a:r>
            <a:r>
              <a:rPr lang="vi-VN" sz="1200" b="0" i="0" kern="1200" dirty="0" smtClean="0">
                <a:solidFill>
                  <a:schemeClr val="tx1"/>
                </a:solidFill>
                <a:effectLst/>
                <a:latin typeface="+mn-lt"/>
                <a:ea typeface="+mn-ea"/>
                <a:cs typeface="+mn-cs"/>
              </a:rPr>
              <a:t> hay </a:t>
            </a:r>
            <a:r>
              <a:rPr lang="vi-VN" sz="1200" b="1" i="0" kern="1200" dirty="0" smtClean="0">
                <a:solidFill>
                  <a:schemeClr val="tx1"/>
                </a:solidFill>
                <a:effectLst/>
                <a:latin typeface="+mn-lt"/>
                <a:ea typeface="+mn-ea"/>
                <a:cs typeface="+mn-cs"/>
              </a:rPr>
              <a:t>Java</a:t>
            </a:r>
            <a:r>
              <a:rPr lang="vi-VN" sz="1200" b="0" i="0" kern="1200" dirty="0" smtClean="0">
                <a:solidFill>
                  <a:schemeClr val="tx1"/>
                </a:solidFill>
                <a:effectLst/>
                <a:latin typeface="+mn-lt"/>
                <a:ea typeface="+mn-ea"/>
                <a:cs typeface="+mn-cs"/>
              </a:rPr>
              <a:t> sử dụng dấu ngoặc nhọn </a:t>
            </a:r>
            <a:r>
              <a:rPr lang="vi-VN" sz="1200" b="1"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để xác định một khối chương trình. Tuy nhiên, Python lại không cho phép sử dụng như vậy mà thay vào đó nó sử dụng việc thụt lề để đánh dấu các khối chương trình.</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Một khối mã (nội dung của một hàm, vòng lặp,..) được bắt đầu bằng một đoạn thụt đầu dòng và kết thúc bằng dòng không có dấu thụt lề. Số lượng khoảng trắng thụt lề là tùy thuộc vào bạn quy định, nhưng nó phải nhất quán trong toàn bộ khối đó. Ví dụ trong cùng một khối lệnh nếu câu lệnh đầu tiên bạn cách vào 1 dấu cách thì câu lệnh thứ hai trong khối cũng phải cách vào một dấu cách, nếu sử dụng hai dấu cách lập tức trình dịch sẽ báo lỗi. Thông thường, một khoảng cách là bốn khoảng trắng được sử dụng để thụt lề và được ưu tiên hơn các tab.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Thụt lề có thể bị bỏ qua khi khối lệnh vẫn tiếp tục trên một dòng, nhưng bạn luôn nên thụt lề. Nó làm cho chương trình dễ đọc hơ</a:t>
            </a:r>
            <a:r>
              <a:rPr lang="en-US" sz="1200" b="0" i="0" kern="1200" dirty="0" smtClean="0">
                <a:solidFill>
                  <a:schemeClr val="tx1"/>
                </a:solidFill>
                <a:effectLst/>
                <a:latin typeface="+mn-lt"/>
                <a:ea typeface="+mn-ea"/>
                <a:cs typeface="+mn-cs"/>
              </a:rPr>
              <a:t>n</a:t>
            </a: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Đoạn chương trình này là hoàn toàn hợp lệ, tuy nhiên rất khó nhìn, thông thường, bạn nên viết một cách tường minh dạng chuẩn tắc như sau</a:t>
            </a:r>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Cách viết này làm cho chương trình trở lên dễ đọc và rõ ràng hơn</a:t>
            </a:r>
            <a:endParaRPr lang="en-US" dirty="0" smtClean="0"/>
          </a:p>
        </p:txBody>
      </p:sp>
      <p:sp>
        <p:nvSpPr>
          <p:cNvPr id="4" name="Slide Number Placeholder 3"/>
          <p:cNvSpPr>
            <a:spLocks noGrp="1"/>
          </p:cNvSpPr>
          <p:nvPr>
            <p:ph type="sldNum" sz="quarter" idx="10"/>
          </p:nvPr>
        </p:nvSpPr>
        <p:spPr/>
        <p:txBody>
          <a:bodyPr/>
          <a:lstStyle/>
          <a:p>
            <a:fld id="{B79088F8-F830-4CF2-B711-57455DED45AF}" type="slidenum">
              <a:rPr lang="en-US" smtClean="0"/>
              <a:t>18</a:t>
            </a:fld>
            <a:endParaRPr lang="en-US"/>
          </a:p>
        </p:txBody>
      </p:sp>
    </p:spTree>
    <p:extLst>
      <p:ext uri="{BB962C8B-B14F-4D97-AF65-F5344CB8AC3E}">
        <p14:creationId xmlns:p14="http://schemas.microsoft.com/office/powerpoint/2010/main" val="2763610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 khối hàm bắt đầu bằng từ khóa def, theo sau là tên hàm và dấu ngoặc đơn (()). Bất kỳ tham số hoặc đối số đầu vào nào phải được đặt trong các dấu ngoặc đơn này. xác định các tham số bên trong các dấu ngoặc đơn này. Khối mã trong mỗi hàm đều bắt đầu bằng dấu hai chấm (:) và được thụt lề. Câu lệnh return [biểu thức] </a:t>
            </a:r>
            <a:r>
              <a:rPr lang="en-US" dirty="0" err="1" smtClean="0"/>
              <a:t>kết</a:t>
            </a:r>
            <a:r>
              <a:rPr lang="en-US" baseline="0" dirty="0" smtClean="0"/>
              <a:t> </a:t>
            </a:r>
            <a:r>
              <a:rPr lang="en-US" baseline="0" dirty="0" err="1" smtClean="0"/>
              <a:t>thúc</a:t>
            </a:r>
            <a:r>
              <a:rPr lang="vi-VN" dirty="0" smtClean="0"/>
              <a:t> một hàm, tùy chọn </a:t>
            </a:r>
            <a:r>
              <a:rPr lang="en-US" dirty="0" err="1" smtClean="0"/>
              <a:t>trả</a:t>
            </a:r>
            <a:r>
              <a:rPr lang="en-US" baseline="0" dirty="0" smtClean="0"/>
              <a:t> </a:t>
            </a:r>
            <a:r>
              <a:rPr lang="en-US" baseline="0" dirty="0" err="1" smtClean="0"/>
              <a:t>về</a:t>
            </a:r>
            <a:r>
              <a:rPr lang="en-US" baseline="0" dirty="0" smtClean="0"/>
              <a:t> </a:t>
            </a:r>
            <a:r>
              <a:rPr lang="en-US" baseline="0" dirty="0" err="1" smtClean="0"/>
              <a:t>một</a:t>
            </a:r>
            <a:r>
              <a:rPr lang="en-US" baseline="0" dirty="0" smtClean="0"/>
              <a:t> </a:t>
            </a:r>
            <a:r>
              <a:rPr lang="en-US" baseline="0" dirty="0" err="1" smtClean="0"/>
              <a:t>biểu</a:t>
            </a:r>
            <a:r>
              <a:rPr lang="en-US" baseline="0" dirty="0" smtClean="0"/>
              <a:t> </a:t>
            </a:r>
            <a:r>
              <a:rPr lang="en-US" baseline="0" dirty="0" err="1" smtClean="0"/>
              <a:t>thức</a:t>
            </a:r>
            <a:r>
              <a:rPr lang="vi-VN" dirty="0" smtClean="0"/>
              <a:t>. Câu lệnh </a:t>
            </a:r>
            <a:r>
              <a:rPr lang="en-US" dirty="0" smtClean="0"/>
              <a:t>return</a:t>
            </a:r>
            <a:r>
              <a:rPr lang="vi-VN" dirty="0" smtClean="0"/>
              <a:t> không có đối số cũng giống như câu lệnh </a:t>
            </a:r>
            <a:r>
              <a:rPr lang="en-US" dirty="0" smtClean="0"/>
              <a:t>return</a:t>
            </a:r>
            <a:r>
              <a:rPr lang="vi-VN" dirty="0" smtClean="0"/>
              <a:t> </a:t>
            </a:r>
            <a:r>
              <a:rPr lang="en-US" dirty="0" smtClean="0"/>
              <a:t>None</a:t>
            </a:r>
            <a:r>
              <a:rPr lang="vi-VN" dirty="0" smtClean="0"/>
              <a:t>.</a:t>
            </a:r>
            <a:endParaRPr lang="en-US" dirty="0" smtClean="0"/>
          </a:p>
        </p:txBody>
      </p:sp>
      <p:sp>
        <p:nvSpPr>
          <p:cNvPr id="4" name="Slide Number Placeholder 3"/>
          <p:cNvSpPr>
            <a:spLocks noGrp="1"/>
          </p:cNvSpPr>
          <p:nvPr>
            <p:ph type="sldNum" sz="quarter" idx="10"/>
          </p:nvPr>
        </p:nvSpPr>
        <p:spPr/>
        <p:txBody>
          <a:bodyPr/>
          <a:lstStyle/>
          <a:p>
            <a:fld id="{B79088F8-F830-4CF2-B711-57455DED45AF}" type="slidenum">
              <a:rPr lang="en-US" smtClean="0"/>
              <a:t>19</a:t>
            </a:fld>
            <a:endParaRPr lang="en-US"/>
          </a:p>
        </p:txBody>
      </p:sp>
    </p:spTree>
    <p:extLst>
      <p:ext uri="{BB962C8B-B14F-4D97-AF65-F5344CB8AC3E}">
        <p14:creationId xmlns:p14="http://schemas.microsoft.com/office/powerpoint/2010/main" val="866268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Escape</a:t>
            </a:r>
            <a:r>
              <a:rPr lang="en-US" baseline="0" dirty="0" smtClean="0"/>
              <a:t> character: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a:t>
            </a:r>
            <a:r>
              <a:rPr lang="en-US" baseline="0" dirty="0" err="1" smtClean="0"/>
              <a:t>trong</a:t>
            </a:r>
            <a:r>
              <a:rPr lang="en-US" baseline="0" dirty="0" smtClean="0"/>
              <a:t> </a:t>
            </a:r>
            <a:r>
              <a:rPr lang="en-US" baseline="0" dirty="0" err="1" smtClean="0"/>
              <a:t>chuỗi</a:t>
            </a:r>
            <a:endParaRPr lang="en-US" dirty="0" smtClean="0"/>
          </a:p>
        </p:txBody>
      </p:sp>
      <p:sp>
        <p:nvSpPr>
          <p:cNvPr id="4" name="Slide Number Placeholder 3"/>
          <p:cNvSpPr>
            <a:spLocks noGrp="1"/>
          </p:cNvSpPr>
          <p:nvPr>
            <p:ph type="sldNum" sz="quarter" idx="10"/>
          </p:nvPr>
        </p:nvSpPr>
        <p:spPr/>
        <p:txBody>
          <a:bodyPr/>
          <a:lstStyle/>
          <a:p>
            <a:fld id="{B79088F8-F830-4CF2-B711-57455DED45AF}" type="slidenum">
              <a:rPr lang="en-US" smtClean="0"/>
              <a:t>21</a:t>
            </a:fld>
            <a:endParaRPr lang="en-US"/>
          </a:p>
        </p:txBody>
      </p:sp>
    </p:spTree>
    <p:extLst>
      <p:ext uri="{BB962C8B-B14F-4D97-AF65-F5344CB8AC3E}">
        <p14:creationId xmlns:p14="http://schemas.microsoft.com/office/powerpoint/2010/main" val="3174971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Escape</a:t>
            </a:r>
            <a:r>
              <a:rPr lang="en-US" baseline="0" dirty="0" smtClean="0"/>
              <a:t> character: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a:t>
            </a:r>
            <a:r>
              <a:rPr lang="en-US" baseline="0" dirty="0" err="1" smtClean="0"/>
              <a:t>trong</a:t>
            </a:r>
            <a:r>
              <a:rPr lang="en-US" baseline="0" dirty="0" smtClean="0"/>
              <a:t> </a:t>
            </a:r>
            <a:r>
              <a:rPr lang="en-US" baseline="0" dirty="0" err="1" smtClean="0"/>
              <a:t>chuỗi</a:t>
            </a:r>
            <a:endParaRPr lang="en-US" dirty="0" smtClean="0"/>
          </a:p>
        </p:txBody>
      </p:sp>
      <p:sp>
        <p:nvSpPr>
          <p:cNvPr id="4" name="Slide Number Placeholder 3"/>
          <p:cNvSpPr>
            <a:spLocks noGrp="1"/>
          </p:cNvSpPr>
          <p:nvPr>
            <p:ph type="sldNum" sz="quarter" idx="10"/>
          </p:nvPr>
        </p:nvSpPr>
        <p:spPr/>
        <p:txBody>
          <a:bodyPr/>
          <a:lstStyle/>
          <a:p>
            <a:fld id="{B79088F8-F830-4CF2-B711-57455DED45AF}" type="slidenum">
              <a:rPr lang="en-US" smtClean="0"/>
              <a:t>22</a:t>
            </a:fld>
            <a:endParaRPr lang="en-US"/>
          </a:p>
        </p:txBody>
      </p:sp>
    </p:spTree>
    <p:extLst>
      <p:ext uri="{BB962C8B-B14F-4D97-AF65-F5344CB8AC3E}">
        <p14:creationId xmlns:p14="http://schemas.microsoft.com/office/powerpoint/2010/main" val="1126632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B79088F8-F830-4CF2-B711-57455DED45AF}" type="slidenum">
              <a:rPr lang="en-US" smtClean="0"/>
              <a:t>23</a:t>
            </a:fld>
            <a:endParaRPr lang="en-US"/>
          </a:p>
        </p:txBody>
      </p:sp>
    </p:spTree>
    <p:extLst>
      <p:ext uri="{BB962C8B-B14F-4D97-AF65-F5344CB8AC3E}">
        <p14:creationId xmlns:p14="http://schemas.microsoft.com/office/powerpoint/2010/main" val="1172423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Tư</a:t>
            </a:r>
            <a:r>
              <a:rPr lang="en-US" baseline="0" dirty="0" smtClean="0"/>
              <a:t> </a:t>
            </a:r>
            <a:r>
              <a:rPr lang="en-US" baseline="0" dirty="0" err="1" smtClean="0"/>
              <a:t>duy</a:t>
            </a:r>
            <a:r>
              <a:rPr lang="en-US" baseline="0" dirty="0" smtClean="0"/>
              <a:t> </a:t>
            </a:r>
            <a:r>
              <a:rPr lang="en-US" baseline="0" dirty="0" err="1" smtClean="0"/>
              <a:t>trong</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chính</a:t>
            </a:r>
            <a:r>
              <a:rPr lang="en-US" baseline="0" dirty="0" smtClean="0"/>
              <a:t> </a:t>
            </a:r>
            <a:r>
              <a:rPr lang="en-US" baseline="0" dirty="0" err="1" smtClean="0"/>
              <a:t>là</a:t>
            </a:r>
            <a:r>
              <a:rPr lang="en-US" baseline="0" dirty="0" smtClean="0"/>
              <a:t> </a:t>
            </a:r>
            <a:r>
              <a:rPr lang="en-US" baseline="0" dirty="0" err="1" smtClean="0"/>
              <a:t>kỹ</a:t>
            </a:r>
            <a:r>
              <a:rPr lang="en-US" baseline="0" dirty="0" smtClean="0"/>
              <a:t> </a:t>
            </a:r>
            <a:r>
              <a:rPr lang="en-US" baseline="0" dirty="0" err="1" smtClean="0"/>
              <a:t>năng</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79088F8-F830-4CF2-B711-57455DED45AF}" type="slidenum">
              <a:rPr lang="en-US" smtClean="0"/>
              <a:t>3</a:t>
            </a:fld>
            <a:endParaRPr lang="en-US"/>
          </a:p>
        </p:txBody>
      </p:sp>
    </p:spTree>
    <p:extLst>
      <p:ext uri="{BB962C8B-B14F-4D97-AF65-F5344CB8AC3E}">
        <p14:creationId xmlns:p14="http://schemas.microsoft.com/office/powerpoint/2010/main" val="40939681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B79088F8-F830-4CF2-B711-57455DED45AF}" type="slidenum">
              <a:rPr lang="en-US" smtClean="0"/>
              <a:t>24</a:t>
            </a:fld>
            <a:endParaRPr lang="en-US"/>
          </a:p>
        </p:txBody>
      </p:sp>
    </p:spTree>
    <p:extLst>
      <p:ext uri="{BB962C8B-B14F-4D97-AF65-F5344CB8AC3E}">
        <p14:creationId xmlns:p14="http://schemas.microsoft.com/office/powerpoint/2010/main" val="3993724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a:t>
            </a:r>
            <a:r>
              <a:rPr lang="en-US" baseline="0" dirty="0" smtClean="0"/>
              <a:t> </a:t>
            </a:r>
            <a:r>
              <a:rPr lang="en-US" baseline="0" dirty="0" err="1" smtClean="0"/>
              <a:t>và</a:t>
            </a:r>
            <a:r>
              <a:rPr lang="en-US" baseline="0" dirty="0" smtClean="0"/>
              <a:t> string </a:t>
            </a:r>
            <a:r>
              <a:rPr lang="en-US" baseline="0" dirty="0" err="1" smtClean="0"/>
              <a:t>có</a:t>
            </a:r>
            <a:r>
              <a:rPr lang="en-US" baseline="0" dirty="0" smtClean="0"/>
              <a:t> </a:t>
            </a:r>
            <a:r>
              <a:rPr lang="en-US" baseline="0" dirty="0" err="1" smtClean="0"/>
              <a:t>nhiều</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chúng</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như</a:t>
            </a:r>
            <a:r>
              <a:rPr lang="en-US" baseline="0" dirty="0" smtClean="0"/>
              <a:t> indexing hay slicing –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sequence. </a:t>
            </a: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còn</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dạng</a:t>
            </a:r>
            <a:r>
              <a:rPr lang="en-US" baseline="0" dirty="0" smtClean="0"/>
              <a:t> sequence </a:t>
            </a:r>
            <a:r>
              <a:rPr lang="en-US" baseline="0" dirty="0" err="1" smtClean="0"/>
              <a:t>khác</a:t>
            </a:r>
            <a:r>
              <a:rPr lang="en-US" baseline="0" dirty="0" smtClean="0"/>
              <a:t> </a:t>
            </a:r>
            <a:r>
              <a:rPr lang="en-US" baseline="0" dirty="0" err="1" smtClean="0"/>
              <a:t>là</a:t>
            </a:r>
            <a:r>
              <a:rPr lang="en-US" baseline="0" dirty="0" smtClean="0"/>
              <a:t> tuple.</a:t>
            </a:r>
          </a:p>
          <a:p>
            <a:endParaRPr lang="en-US" baseline="0" dirty="0" smtClean="0"/>
          </a:p>
          <a:p>
            <a:r>
              <a:rPr lang="en-US" baseline="0" dirty="0" smtClean="0"/>
              <a:t>Tuple </a:t>
            </a:r>
            <a:r>
              <a:rPr lang="en-US" baseline="0" dirty="0" err="1" smtClean="0"/>
              <a:t>được</a:t>
            </a:r>
            <a:r>
              <a:rPr lang="en-US" baseline="0" dirty="0" smtClean="0"/>
              <a:t> order </a:t>
            </a:r>
            <a:r>
              <a:rPr lang="en-US" baseline="0" dirty="0" err="1" smtClean="0"/>
              <a:t>có</a:t>
            </a:r>
            <a:r>
              <a:rPr lang="en-US" baseline="0" dirty="0" smtClean="0"/>
              <a:t> </a:t>
            </a:r>
            <a:r>
              <a:rPr lang="en-US" baseline="0" dirty="0" err="1" smtClean="0"/>
              <a:t>nghĩa</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item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đó</a:t>
            </a:r>
            <a:r>
              <a:rPr lang="en-US" baseline="0" dirty="0" smtClean="0"/>
              <a:t> </a:t>
            </a:r>
            <a:r>
              <a:rPr lang="en-US" baseline="0" dirty="0" err="1" smtClean="0"/>
              <a:t>sẽ</a:t>
            </a:r>
            <a:r>
              <a:rPr lang="en-US" baseline="0" dirty="0" smtClean="0"/>
              <a:t> </a:t>
            </a:r>
            <a:r>
              <a:rPr lang="en-US" baseline="0" dirty="0" err="1" smtClean="0"/>
              <a:t>không</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a:t>
            </a:r>
          </a:p>
          <a:p>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add </a:t>
            </a:r>
            <a:r>
              <a:rPr lang="en-US" baseline="0" dirty="0" err="1" smtClean="0"/>
              <a:t>hoặc</a:t>
            </a:r>
            <a:r>
              <a:rPr lang="en-US" baseline="0" dirty="0" smtClean="0"/>
              <a:t> </a:t>
            </a:r>
            <a:r>
              <a:rPr lang="en-US" baseline="0" dirty="0" err="1" smtClean="0"/>
              <a:t>remve</a:t>
            </a:r>
            <a:r>
              <a:rPr lang="en-US" baseline="0" dirty="0" smtClean="0"/>
              <a:t> item </a:t>
            </a:r>
            <a:r>
              <a:rPr lang="en-US" baseline="0" dirty="0" err="1" smtClean="0"/>
              <a:t>sau</a:t>
            </a:r>
            <a:r>
              <a:rPr lang="en-US" baseline="0" dirty="0" smtClean="0"/>
              <a:t> </a:t>
            </a:r>
            <a:r>
              <a:rPr lang="en-US" baseline="0" dirty="0" err="1" smtClean="0"/>
              <a:t>khi</a:t>
            </a:r>
            <a:r>
              <a:rPr lang="en-US" baseline="0" dirty="0" smtClean="0"/>
              <a:t> tuple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tạo</a:t>
            </a:r>
            <a:r>
              <a:rPr lang="en-US" baseline="0" dirty="0" smtClean="0"/>
              <a:t>.</a:t>
            </a:r>
          </a:p>
          <a:p>
            <a:r>
              <a:rPr lang="en-US" baseline="0" dirty="0" err="1" smtClean="0"/>
              <a:t>Vì</a:t>
            </a:r>
            <a:r>
              <a:rPr lang="en-US" baseline="0" dirty="0" smtClean="0"/>
              <a:t> tuple </a:t>
            </a:r>
            <a:r>
              <a:rPr lang="en-US" baseline="0" dirty="0" err="1" smtClean="0"/>
              <a:t>được</a:t>
            </a:r>
            <a:r>
              <a:rPr lang="en-US" baseline="0" dirty="0" smtClean="0"/>
              <a:t> </a:t>
            </a:r>
            <a:r>
              <a:rPr lang="en-US" baseline="0" dirty="0" err="1" smtClean="0"/>
              <a:t>lập</a:t>
            </a:r>
            <a:r>
              <a:rPr lang="en-US" baseline="0" dirty="0" smtClean="0"/>
              <a:t> </a:t>
            </a:r>
            <a:r>
              <a:rPr lang="en-US" baseline="0" dirty="0" err="1" smtClean="0"/>
              <a:t>chỉ</a:t>
            </a:r>
            <a:r>
              <a:rPr lang="en-US" baseline="0" dirty="0" smtClean="0"/>
              <a:t> </a:t>
            </a:r>
            <a:r>
              <a:rPr lang="en-US" baseline="0" dirty="0" err="1" smtClean="0"/>
              <a:t>mục</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chỉ</a:t>
            </a:r>
            <a:r>
              <a:rPr lang="en-US" baseline="0" dirty="0" smtClean="0"/>
              <a:t> </a:t>
            </a:r>
            <a:r>
              <a:rPr lang="en-US" baseline="0" dirty="0" err="1" smtClean="0"/>
              <a:t>mục</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a:t>
            </a:r>
          </a:p>
        </p:txBody>
      </p:sp>
      <p:sp>
        <p:nvSpPr>
          <p:cNvPr id="4" name="Slide Number Placeholder 3"/>
          <p:cNvSpPr>
            <a:spLocks noGrp="1"/>
          </p:cNvSpPr>
          <p:nvPr>
            <p:ph type="sldNum" sz="quarter" idx="10"/>
          </p:nvPr>
        </p:nvSpPr>
        <p:spPr/>
        <p:txBody>
          <a:bodyPr/>
          <a:lstStyle/>
          <a:p>
            <a:fld id="{B79088F8-F830-4CF2-B711-57455DED45AF}" type="slidenum">
              <a:rPr lang="en-US" smtClean="0"/>
              <a:t>25</a:t>
            </a:fld>
            <a:endParaRPr lang="en-US"/>
          </a:p>
        </p:txBody>
      </p:sp>
    </p:spTree>
    <p:extLst>
      <p:ext uri="{BB962C8B-B14F-4D97-AF65-F5344CB8AC3E}">
        <p14:creationId xmlns:p14="http://schemas.microsoft.com/office/powerpoint/2010/main" val="1232484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List</a:t>
            </a:r>
            <a:r>
              <a:rPr lang="en-US" baseline="0" dirty="0" smtClean="0"/>
              <a:t> </a:t>
            </a:r>
            <a:r>
              <a:rPr lang="en-US" baseline="0" dirty="0" err="1" smtClean="0"/>
              <a:t>và</a:t>
            </a:r>
            <a:r>
              <a:rPr lang="en-US" baseline="0" dirty="0" smtClean="0"/>
              <a:t> string </a:t>
            </a:r>
            <a:r>
              <a:rPr lang="en-US" baseline="0" dirty="0" err="1" smtClean="0"/>
              <a:t>có</a:t>
            </a:r>
            <a:r>
              <a:rPr lang="en-US" baseline="0" dirty="0" smtClean="0"/>
              <a:t> </a:t>
            </a:r>
            <a:r>
              <a:rPr lang="en-US" baseline="0" dirty="0" err="1" smtClean="0"/>
              <a:t>nhiều</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chúng</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như</a:t>
            </a:r>
            <a:r>
              <a:rPr lang="en-US" baseline="0" dirty="0" smtClean="0"/>
              <a:t> indexing hay slicing –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sequence. </a:t>
            </a: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còn</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dạng</a:t>
            </a:r>
            <a:r>
              <a:rPr lang="en-US" baseline="0" dirty="0" smtClean="0"/>
              <a:t> sequence </a:t>
            </a:r>
            <a:r>
              <a:rPr lang="en-US" baseline="0" dirty="0" err="1" smtClean="0"/>
              <a:t>khác</a:t>
            </a:r>
            <a:r>
              <a:rPr lang="en-US" baseline="0" dirty="0" smtClean="0"/>
              <a:t> </a:t>
            </a:r>
            <a:r>
              <a:rPr lang="en-US" baseline="0" dirty="0" err="1" smtClean="0"/>
              <a:t>là</a:t>
            </a:r>
            <a:r>
              <a:rPr lang="en-US" baseline="0" dirty="0" smtClean="0"/>
              <a:t> tuple.</a:t>
            </a:r>
          </a:p>
          <a:p>
            <a:endParaRPr lang="en-US" baseline="0" dirty="0" smtClean="0"/>
          </a:p>
          <a:p>
            <a:r>
              <a:rPr lang="en-US" baseline="0" dirty="0" smtClean="0"/>
              <a:t>Tuple </a:t>
            </a:r>
            <a:r>
              <a:rPr lang="en-US" baseline="0" dirty="0" err="1" smtClean="0"/>
              <a:t>được</a:t>
            </a:r>
            <a:r>
              <a:rPr lang="en-US" baseline="0" dirty="0" smtClean="0"/>
              <a:t> order </a:t>
            </a:r>
            <a:r>
              <a:rPr lang="en-US" baseline="0" dirty="0" err="1" smtClean="0"/>
              <a:t>có</a:t>
            </a:r>
            <a:r>
              <a:rPr lang="en-US" baseline="0" dirty="0" smtClean="0"/>
              <a:t> </a:t>
            </a:r>
            <a:r>
              <a:rPr lang="en-US" baseline="0" dirty="0" err="1" smtClean="0"/>
              <a:t>nghĩa</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item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đó</a:t>
            </a:r>
            <a:r>
              <a:rPr lang="en-US" baseline="0" dirty="0" smtClean="0"/>
              <a:t> </a:t>
            </a:r>
            <a:r>
              <a:rPr lang="en-US" baseline="0" dirty="0" err="1" smtClean="0"/>
              <a:t>sẽ</a:t>
            </a:r>
            <a:r>
              <a:rPr lang="en-US" baseline="0" dirty="0" smtClean="0"/>
              <a:t> </a:t>
            </a:r>
            <a:r>
              <a:rPr lang="en-US" baseline="0" dirty="0" err="1" smtClean="0"/>
              <a:t>không</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a:t>
            </a:r>
          </a:p>
          <a:p>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add </a:t>
            </a:r>
            <a:r>
              <a:rPr lang="en-US" baseline="0" dirty="0" err="1" smtClean="0"/>
              <a:t>hoặc</a:t>
            </a:r>
            <a:r>
              <a:rPr lang="en-US" baseline="0" dirty="0" smtClean="0"/>
              <a:t> </a:t>
            </a:r>
            <a:r>
              <a:rPr lang="en-US" baseline="0" dirty="0" err="1" smtClean="0"/>
              <a:t>remve</a:t>
            </a:r>
            <a:r>
              <a:rPr lang="en-US" baseline="0" dirty="0" smtClean="0"/>
              <a:t> item </a:t>
            </a:r>
            <a:r>
              <a:rPr lang="en-US" baseline="0" dirty="0" err="1" smtClean="0"/>
              <a:t>sau</a:t>
            </a:r>
            <a:r>
              <a:rPr lang="en-US" baseline="0" dirty="0" smtClean="0"/>
              <a:t> </a:t>
            </a:r>
            <a:r>
              <a:rPr lang="en-US" baseline="0" dirty="0" err="1" smtClean="0"/>
              <a:t>khi</a:t>
            </a:r>
            <a:r>
              <a:rPr lang="en-US" baseline="0" dirty="0" smtClean="0"/>
              <a:t> tuple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tạo</a:t>
            </a:r>
            <a:r>
              <a:rPr lang="en-US" baseline="0" dirty="0" smtClean="0"/>
              <a:t>.</a:t>
            </a:r>
          </a:p>
          <a:p>
            <a:r>
              <a:rPr lang="en-US" baseline="0" dirty="0" err="1" smtClean="0"/>
              <a:t>Vì</a:t>
            </a:r>
            <a:r>
              <a:rPr lang="en-US" baseline="0" dirty="0" smtClean="0"/>
              <a:t> tuple </a:t>
            </a:r>
            <a:r>
              <a:rPr lang="en-US" baseline="0" dirty="0" err="1" smtClean="0"/>
              <a:t>được</a:t>
            </a:r>
            <a:r>
              <a:rPr lang="en-US" baseline="0" dirty="0" smtClean="0"/>
              <a:t> </a:t>
            </a:r>
            <a:r>
              <a:rPr lang="en-US" baseline="0" dirty="0" err="1" smtClean="0"/>
              <a:t>lập</a:t>
            </a:r>
            <a:r>
              <a:rPr lang="en-US" baseline="0" dirty="0" smtClean="0"/>
              <a:t> </a:t>
            </a:r>
            <a:r>
              <a:rPr lang="en-US" baseline="0" dirty="0" err="1" smtClean="0"/>
              <a:t>chỉ</a:t>
            </a:r>
            <a:r>
              <a:rPr lang="en-US" baseline="0" dirty="0" smtClean="0"/>
              <a:t> </a:t>
            </a:r>
            <a:r>
              <a:rPr lang="en-US" baseline="0" dirty="0" err="1" smtClean="0"/>
              <a:t>mục</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chỉ</a:t>
            </a:r>
            <a:r>
              <a:rPr lang="en-US" baseline="0" dirty="0" smtClean="0"/>
              <a:t> </a:t>
            </a:r>
            <a:r>
              <a:rPr lang="en-US" baseline="0" dirty="0" err="1" smtClean="0"/>
              <a:t>mục</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a:t>
            </a:r>
          </a:p>
        </p:txBody>
      </p:sp>
      <p:sp>
        <p:nvSpPr>
          <p:cNvPr id="4" name="Slide Number Placeholder 3"/>
          <p:cNvSpPr>
            <a:spLocks noGrp="1"/>
          </p:cNvSpPr>
          <p:nvPr>
            <p:ph type="sldNum" sz="quarter" idx="10"/>
          </p:nvPr>
        </p:nvSpPr>
        <p:spPr/>
        <p:txBody>
          <a:bodyPr/>
          <a:lstStyle/>
          <a:p>
            <a:fld id="{B79088F8-F830-4CF2-B711-57455DED45AF}" type="slidenum">
              <a:rPr lang="en-US" smtClean="0"/>
              <a:t>26</a:t>
            </a:fld>
            <a:endParaRPr lang="en-US"/>
          </a:p>
        </p:txBody>
      </p:sp>
    </p:spTree>
    <p:extLst>
      <p:ext uri="{BB962C8B-B14F-4D97-AF65-F5344CB8AC3E}">
        <p14:creationId xmlns:p14="http://schemas.microsoft.com/office/powerpoint/2010/main" val="4136955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Python version 3.7 </a:t>
            </a:r>
            <a:r>
              <a:rPr lang="en-US" sz="1200" b="0" i="0" kern="1200" dirty="0" smtClean="0">
                <a:solidFill>
                  <a:schemeClr val="tx1"/>
                </a:solidFill>
                <a:effectLst/>
                <a:latin typeface="+mn-lt"/>
                <a:ea typeface="+mn-ea"/>
                <a:cs typeface="+mn-cs"/>
              </a:rPr>
              <a:t>dictionaries are </a:t>
            </a:r>
            <a:r>
              <a:rPr lang="en-US" sz="1200" b="0" i="1" kern="1200" dirty="0" smtClean="0">
                <a:solidFill>
                  <a:schemeClr val="tx1"/>
                </a:solidFill>
                <a:effectLst/>
                <a:latin typeface="+mn-lt"/>
                <a:ea typeface="+mn-ea"/>
                <a:cs typeface="+mn-cs"/>
              </a:rPr>
              <a:t>ordered</a:t>
            </a:r>
            <a:r>
              <a:rPr lang="en-US" sz="1200" b="0" i="0" kern="1200" dirty="0" smtClean="0">
                <a:solidFill>
                  <a:schemeClr val="tx1"/>
                </a:solidFill>
                <a:effectLst/>
                <a:latin typeface="+mn-lt"/>
                <a:ea typeface="+mn-ea"/>
                <a:cs typeface="+mn-cs"/>
              </a:rPr>
              <a:t>. In Python 3.6 and earlier, dictionaries are </a:t>
            </a:r>
            <a:r>
              <a:rPr lang="en-US" sz="1200" b="0" i="1" kern="1200" dirty="0" smtClean="0">
                <a:solidFill>
                  <a:schemeClr val="tx1"/>
                </a:solidFill>
                <a:effectLst/>
                <a:latin typeface="+mn-lt"/>
                <a:ea typeface="+mn-ea"/>
                <a:cs typeface="+mn-cs"/>
              </a:rPr>
              <a:t>unordered</a:t>
            </a:r>
            <a:r>
              <a:rPr lang="en-US" sz="1200" b="0" i="0" kern="1200" dirty="0" smtClean="0">
                <a:solidFill>
                  <a:schemeClr val="tx1"/>
                </a:solidFill>
                <a:effectLst/>
                <a:latin typeface="+mn-lt"/>
                <a:ea typeface="+mn-ea"/>
                <a:cs typeface="+mn-cs"/>
              </a:rPr>
              <a:t>.</a:t>
            </a:r>
            <a:endParaRPr lang="en-US" baseline="0" dirty="0" smtClean="0"/>
          </a:p>
        </p:txBody>
      </p:sp>
      <p:sp>
        <p:nvSpPr>
          <p:cNvPr id="4" name="Slide Number Placeholder 3"/>
          <p:cNvSpPr>
            <a:spLocks noGrp="1"/>
          </p:cNvSpPr>
          <p:nvPr>
            <p:ph type="sldNum" sz="quarter" idx="10"/>
          </p:nvPr>
        </p:nvSpPr>
        <p:spPr/>
        <p:txBody>
          <a:bodyPr/>
          <a:lstStyle/>
          <a:p>
            <a:fld id="{B79088F8-F830-4CF2-B711-57455DED45AF}" type="slidenum">
              <a:rPr lang="en-US" smtClean="0"/>
              <a:t>27</a:t>
            </a:fld>
            <a:endParaRPr lang="en-US"/>
          </a:p>
        </p:txBody>
      </p:sp>
    </p:spTree>
    <p:extLst>
      <p:ext uri="{BB962C8B-B14F-4D97-AF65-F5344CB8AC3E}">
        <p14:creationId xmlns:p14="http://schemas.microsoft.com/office/powerpoint/2010/main" val="3041028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Python version 3.7 </a:t>
            </a:r>
            <a:r>
              <a:rPr lang="en-US" sz="1200" b="0" i="0" kern="1200" dirty="0" smtClean="0">
                <a:solidFill>
                  <a:schemeClr val="tx1"/>
                </a:solidFill>
                <a:effectLst/>
                <a:latin typeface="+mn-lt"/>
                <a:ea typeface="+mn-ea"/>
                <a:cs typeface="+mn-cs"/>
              </a:rPr>
              <a:t>dictionaries are </a:t>
            </a:r>
            <a:r>
              <a:rPr lang="en-US" sz="1200" b="0" i="1" kern="1200" dirty="0" smtClean="0">
                <a:solidFill>
                  <a:schemeClr val="tx1"/>
                </a:solidFill>
                <a:effectLst/>
                <a:latin typeface="+mn-lt"/>
                <a:ea typeface="+mn-ea"/>
                <a:cs typeface="+mn-cs"/>
              </a:rPr>
              <a:t>ordered</a:t>
            </a:r>
            <a:r>
              <a:rPr lang="en-US" sz="1200" b="0" i="0" kern="1200" dirty="0" smtClean="0">
                <a:solidFill>
                  <a:schemeClr val="tx1"/>
                </a:solidFill>
                <a:effectLst/>
                <a:latin typeface="+mn-lt"/>
                <a:ea typeface="+mn-ea"/>
                <a:cs typeface="+mn-cs"/>
              </a:rPr>
              <a:t>. </a:t>
            </a:r>
            <a:r>
              <a:rPr lang="en-US" sz="1200" b="0" i="0" kern="1200" smtClean="0">
                <a:solidFill>
                  <a:schemeClr val="tx1"/>
                </a:solidFill>
                <a:effectLst/>
                <a:latin typeface="+mn-lt"/>
                <a:ea typeface="+mn-ea"/>
                <a:cs typeface="+mn-cs"/>
              </a:rPr>
              <a:t>In Python 3.6 and earlier, dictionaries are </a:t>
            </a:r>
            <a:r>
              <a:rPr lang="en-US" sz="1200" b="0" i="1" kern="1200" smtClean="0">
                <a:solidFill>
                  <a:schemeClr val="tx1"/>
                </a:solidFill>
                <a:effectLst/>
                <a:latin typeface="+mn-lt"/>
                <a:ea typeface="+mn-ea"/>
                <a:cs typeface="+mn-cs"/>
              </a:rPr>
              <a:t>unordered</a:t>
            </a:r>
            <a:r>
              <a:rPr lang="en-US" sz="1200" b="0" i="0" kern="1200" smtClean="0">
                <a:solidFill>
                  <a:schemeClr val="tx1"/>
                </a:solidFill>
                <a:effectLst/>
                <a:latin typeface="+mn-lt"/>
                <a:ea typeface="+mn-ea"/>
                <a:cs typeface="+mn-cs"/>
              </a:rPr>
              <a:t>.</a:t>
            </a:r>
            <a:endParaRPr lang="en-US" baseline="0" dirty="0" smtClean="0"/>
          </a:p>
        </p:txBody>
      </p:sp>
      <p:sp>
        <p:nvSpPr>
          <p:cNvPr id="4" name="Slide Number Placeholder 3"/>
          <p:cNvSpPr>
            <a:spLocks noGrp="1"/>
          </p:cNvSpPr>
          <p:nvPr>
            <p:ph type="sldNum" sz="quarter" idx="10"/>
          </p:nvPr>
        </p:nvSpPr>
        <p:spPr/>
        <p:txBody>
          <a:bodyPr/>
          <a:lstStyle/>
          <a:p>
            <a:fld id="{B79088F8-F830-4CF2-B711-57455DED45AF}" type="slidenum">
              <a:rPr lang="en-US" smtClean="0"/>
              <a:t>28</a:t>
            </a:fld>
            <a:endParaRPr lang="en-US"/>
          </a:p>
        </p:txBody>
      </p:sp>
    </p:spTree>
    <p:extLst>
      <p:ext uri="{BB962C8B-B14F-4D97-AF65-F5344CB8AC3E}">
        <p14:creationId xmlns:p14="http://schemas.microsoft.com/office/powerpoint/2010/main" val="703903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Python là một ngôn ngữ hướng đối tượng. Vì vậy hầu hết mọi thứ trong Python đều là những đối tượng với những thuộc tính (properties) và phương thức (methods).</a:t>
            </a:r>
            <a:endParaRPr lang="en-US" sz="1200" b="0" i="0" kern="1200" dirty="0" smtClean="0">
              <a:solidFill>
                <a:schemeClr val="tx1"/>
              </a:solidFill>
              <a:effectLst/>
              <a:latin typeface="+mn-lt"/>
              <a:ea typeface="+mn-ea"/>
              <a:cs typeface="+mn-cs"/>
            </a:endParaRPr>
          </a:p>
          <a:p>
            <a:r>
              <a:rPr lang="vi-VN" dirty="0" smtClean="0"/>
              <a:t>Lập trình hướng đối tượng (OOP) là một phương pháp cấu trúc một chương trình bằng cách </a:t>
            </a:r>
            <a:r>
              <a:rPr lang="en-US" dirty="0" err="1" smtClean="0"/>
              <a:t>ddongs</a:t>
            </a:r>
            <a:r>
              <a:rPr lang="en-US" dirty="0" smtClean="0"/>
              <a:t> </a:t>
            </a:r>
            <a:r>
              <a:rPr lang="vi-VN" dirty="0" smtClean="0"/>
              <a:t>gói các thuộc tính và hành vi liên quan vào </a:t>
            </a:r>
            <a:r>
              <a:rPr lang="en-US" dirty="0" err="1" smtClean="0"/>
              <a:t>từng</a:t>
            </a:r>
            <a:r>
              <a:rPr lang="en-US" baseline="0" dirty="0" smtClean="0"/>
              <a:t> </a:t>
            </a:r>
            <a:r>
              <a:rPr lang="vi-VN" dirty="0" smtClean="0"/>
              <a:t>đối tượng.</a:t>
            </a:r>
            <a:endParaRPr lang="en-US" dirty="0" smtClean="0"/>
          </a:p>
          <a:p>
            <a:endParaRPr lang="en-US" baseline="0" dirty="0" smtClean="0"/>
          </a:p>
          <a:p>
            <a:r>
              <a:rPr lang="vi-VN" dirty="0" smtClean="0"/>
              <a:t>Về mặt khái niệm, các đối tượng giống như các thành phần của một hệ thống. </a:t>
            </a:r>
            <a:r>
              <a:rPr lang="en-US" dirty="0" smtClean="0"/>
              <a:t>Ở </a:t>
            </a:r>
            <a:r>
              <a:rPr lang="en-US" dirty="0" err="1" smtClean="0"/>
              <a:t>đây</a:t>
            </a:r>
            <a:r>
              <a:rPr lang="en-US" baseline="0" dirty="0" smtClean="0"/>
              <a:t> </a:t>
            </a:r>
            <a:r>
              <a:rPr lang="en-US" baseline="0" dirty="0" err="1" smtClean="0"/>
              <a:t>coi</a:t>
            </a:r>
            <a:r>
              <a:rPr lang="en-US" baseline="0" dirty="0" smtClean="0"/>
              <a:t> </a:t>
            </a:r>
            <a:r>
              <a:rPr lang="vi-VN" dirty="0" smtClean="0"/>
              <a:t>một chương trình như một dây chuyền lắp ráp của nhà máy. Tại mỗi bước của dây chuyền lắp ráp, một bộ phận của hệ thống xử lý một số nguyên liệu, cuối cùng biến nguyên liệu thô thành sản phẩm hoàn chỉnh. Một đối tượng chứa dữ liệu, chẳng hạn như nguyên liệu thô hoặc được xử lý trước ở mỗi bước trên dây chuyền lắp ráp và hành vi, giống như hành động mà mỗi thành phần dây chuyền lắp ráp thực hiện.</a:t>
            </a:r>
            <a:endParaRPr lang="en-US" dirty="0" smtClean="0"/>
          </a:p>
          <a:p>
            <a:endParaRPr lang="en-US" baseline="0" dirty="0" smtClean="0"/>
          </a:p>
          <a:p>
            <a:r>
              <a:rPr lang="vi-VN" sz="1200" b="0" i="0" kern="1200" dirty="0" smtClean="0">
                <a:solidFill>
                  <a:schemeClr val="tx1"/>
                </a:solidFill>
                <a:effectLst/>
                <a:latin typeface="+mn-lt"/>
                <a:ea typeface="+mn-ea"/>
                <a:cs typeface="+mn-cs"/>
              </a:rPr>
              <a:t>Một đối tượng bao gồm: thuộc tính (attributes) và phương thức (methods).</a:t>
            </a:r>
          </a:p>
          <a:p>
            <a:r>
              <a:rPr lang="vi-VN" sz="1200" b="0" i="0" kern="1200" dirty="0" smtClean="0">
                <a:solidFill>
                  <a:schemeClr val="tx1"/>
                </a:solidFill>
                <a:effectLst/>
                <a:latin typeface="+mn-lt"/>
                <a:ea typeface="+mn-ea"/>
                <a:cs typeface="+mn-cs"/>
              </a:rPr>
              <a:t>Thuộc tính (attributes) chính là những thông tin, đặc điểm của đối tượng. VD: Con </a:t>
            </a:r>
            <a:r>
              <a:rPr lang="en-US" sz="1200" b="0" i="0" kern="120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tuổi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địa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chỉ</a:t>
            </a:r>
            <a:r>
              <a:rPr lang="en-US" sz="1200" b="0" i="0" kern="1200" baseline="0" dirty="0" smtClean="0">
                <a:solidFill>
                  <a:schemeClr val="tx1"/>
                </a:solidFill>
                <a:effectLst/>
                <a:latin typeface="+mn-lt"/>
                <a:ea typeface="+mn-ea"/>
                <a:cs typeface="+mn-cs"/>
              </a:rPr>
              <a:t>)</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Phương thức (methods) là những thao tác, hành động mà đối tượng đó có thể thực hiện. VD: </a:t>
            </a:r>
            <a:r>
              <a:rPr lang="en-US" sz="1200" b="0" i="0" kern="1200" dirty="0" smtClean="0">
                <a:solidFill>
                  <a:schemeClr val="tx1"/>
                </a:solidFill>
                <a:effectLst/>
                <a:latin typeface="+mn-lt"/>
                <a:ea typeface="+mn-ea"/>
                <a:cs typeface="+mn-cs"/>
              </a:rPr>
              <a:t>con </a:t>
            </a:r>
            <a:r>
              <a:rPr lang="en-US" sz="1200" b="0" i="0" kern="120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bộ</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nói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chuyện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thở</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chạy</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vi-VN" dirty="0" smtClean="0"/>
              <a:t>Nói một cách khác, lập trình hướng đối tượng là một cách tiếp cận để mô hình hóa những thứ cụ thể, trong thế giới thực, như ô tô, cũng như mối quan hệ giữa mọi thứ, như công ty và nhân viên, sinh viên và giáo viên, v.v. OOP mô hình hóa các thực thể trong thực </a:t>
            </a:r>
            <a:r>
              <a:rPr lang="en-US" dirty="0" err="1" smtClean="0"/>
              <a:t>tế</a:t>
            </a:r>
            <a:r>
              <a:rPr lang="en-US" baseline="0" dirty="0" smtClean="0"/>
              <a:t> </a:t>
            </a:r>
            <a:r>
              <a:rPr lang="vi-VN" dirty="0" smtClean="0"/>
              <a:t>dưới dạng các đối tượng có một số dữ liệu được liên kết và có thể thực hiện các chức năng nhất định. </a:t>
            </a:r>
            <a:r>
              <a:rPr lang="en-US" dirty="0" err="1" smtClean="0"/>
              <a:t>Khác</a:t>
            </a:r>
            <a:r>
              <a:rPr lang="en-US" baseline="0" dirty="0" smtClean="0"/>
              <a:t> </a:t>
            </a:r>
            <a:r>
              <a:rPr lang="en-US" baseline="0" dirty="0" err="1" smtClean="0"/>
              <a:t>với</a:t>
            </a:r>
            <a:r>
              <a:rPr lang="en-US" baseline="0" dirty="0" smtClean="0"/>
              <a:t> m</a:t>
            </a:r>
            <a:r>
              <a:rPr lang="vi-VN" dirty="0" smtClean="0"/>
              <a:t>ột mô hình lập trình phổ biến khác là lập trình thủ tục, cấu trúc một chương trình giống như một công thức, trong đó cung cấp tập hợp các bước, dưới dạng các hàm và khối mã, tuần tự để hoàn thành một nhiệm vụ. Điểm mấu chốt là các đối tượng nằm ở trung tâm của lập trình hướng đối tượng trong Python, không chỉ đại diện cho dữ liệu, như trong lập trình thủ tục, mà còn trong cấu trúc tổng thể của chương trình.</a:t>
            </a:r>
            <a:endParaRPr lang="vi-VN" sz="1200" b="0" i="0" kern="1200" dirty="0" smtClean="0">
              <a:solidFill>
                <a:schemeClr val="tx1"/>
              </a:solidFill>
              <a:effectLst/>
              <a:latin typeface="+mn-lt"/>
              <a:ea typeface="+mn-ea"/>
              <a:cs typeface="+mn-cs"/>
            </a:endParaRPr>
          </a:p>
          <a:p>
            <a:r>
              <a:rPr lang="vi-VN" dirty="0" smtClean="0"/>
              <a:t/>
            </a:r>
            <a:br>
              <a:rPr lang="vi-VN" dirty="0" smtClean="0"/>
            </a:br>
            <a:endParaRPr lang="en-US" baseline="0" dirty="0" smtClean="0"/>
          </a:p>
        </p:txBody>
      </p:sp>
      <p:sp>
        <p:nvSpPr>
          <p:cNvPr id="4" name="Slide Number Placeholder 3"/>
          <p:cNvSpPr>
            <a:spLocks noGrp="1"/>
          </p:cNvSpPr>
          <p:nvPr>
            <p:ph type="sldNum" sz="quarter" idx="10"/>
          </p:nvPr>
        </p:nvSpPr>
        <p:spPr/>
        <p:txBody>
          <a:bodyPr/>
          <a:lstStyle/>
          <a:p>
            <a:fld id="{B79088F8-F830-4CF2-B711-57455DED45AF}" type="slidenum">
              <a:rPr lang="en-US" smtClean="0"/>
              <a:t>30</a:t>
            </a:fld>
            <a:endParaRPr lang="en-US"/>
          </a:p>
        </p:txBody>
      </p:sp>
    </p:spTree>
    <p:extLst>
      <p:ext uri="{BB962C8B-B14F-4D97-AF65-F5344CB8AC3E}">
        <p14:creationId xmlns:p14="http://schemas.microsoft.com/office/powerpoint/2010/main" val="695468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Tính đóng gói (Encapsulation): Các dữ liệu và phương thức có liên quan với nhau được đóng gói thành 1 lớp. Tức là mỗi lớp được xây dựng để thực hiện một nhóm chức năng đặc trưng của riêng lớp đó. Che giấu các thông tin của lớp đó đối với bên ngoài thể hiện ở public, protected, private đối với từng thuộc tính và phương thức.</a:t>
            </a:r>
          </a:p>
          <a:p>
            <a:r>
              <a:rPr lang="vi-VN" sz="1200" b="0" i="0" kern="1200" dirty="0" smtClean="0">
                <a:solidFill>
                  <a:schemeClr val="tx1"/>
                </a:solidFill>
                <a:effectLst/>
                <a:latin typeface="+mn-lt"/>
                <a:ea typeface="+mn-ea"/>
                <a:cs typeface="+mn-cs"/>
              </a:rPr>
              <a:t>TÍnh kế thừa (Inheritance): Nguyên tắc này cho phép xây dựng một lớp mới dựa trên 1 lớp đã khai báo từ trước. Lớp con có thể sử dụng lại các thuộc tính và phương thức của lớp cha mà không cần khai báo lại. Tùy thuộc vào từng ngôn ngữ cho phép việc kế thừa 1 hoặc nhiều class cha.</a:t>
            </a:r>
          </a:p>
          <a:p>
            <a:r>
              <a:rPr lang="vi-VN" sz="1200" b="0" i="0" kern="1200" dirty="0" smtClean="0">
                <a:solidFill>
                  <a:schemeClr val="tx1"/>
                </a:solidFill>
                <a:effectLst/>
                <a:latin typeface="+mn-lt"/>
                <a:ea typeface="+mn-ea"/>
                <a:cs typeface="+mn-cs"/>
              </a:rPr>
              <a:t>TÍnh trừu tượng (Abstraction): tổng quát hóa phương thức của đối tượng không quan tâm phương thức thực hiện như thế nào, được thể hiện bởi interface (có các tên phương thức nhưng ko có body của phương thức, khi class nào impliment interface thì thực hiện nó).</a:t>
            </a:r>
          </a:p>
          <a:p>
            <a:r>
              <a:rPr lang="vi-VN" sz="1200" b="0" i="0" kern="1200" dirty="0" smtClean="0">
                <a:solidFill>
                  <a:schemeClr val="tx1"/>
                </a:solidFill>
                <a:effectLst/>
                <a:latin typeface="+mn-lt"/>
                <a:ea typeface="+mn-ea"/>
                <a:cs typeface="+mn-cs"/>
              </a:rPr>
              <a:t>Tính đa hình (Polymorphism): Tính đa hình được thể hiện bởi một phương thức, hành động có thể thực hiện theo nhiều cách khác nhau. VD: chó mèo cùng là động vật nhưng khi thực hiện phương thức 'sủa' thì chó sủa 'gogo', mèo sủa 'méo mèo'. =)</a:t>
            </a:r>
          </a:p>
          <a:p>
            <a:endParaRPr lang="en-US" baseline="0" dirty="0" smtClean="0"/>
          </a:p>
        </p:txBody>
      </p:sp>
      <p:sp>
        <p:nvSpPr>
          <p:cNvPr id="4" name="Slide Number Placeholder 3"/>
          <p:cNvSpPr>
            <a:spLocks noGrp="1"/>
          </p:cNvSpPr>
          <p:nvPr>
            <p:ph type="sldNum" sz="quarter" idx="10"/>
          </p:nvPr>
        </p:nvSpPr>
        <p:spPr/>
        <p:txBody>
          <a:bodyPr/>
          <a:lstStyle/>
          <a:p>
            <a:fld id="{B79088F8-F830-4CF2-B711-57455DED45AF}" type="slidenum">
              <a:rPr lang="en-US" smtClean="0"/>
              <a:t>31</a:t>
            </a:fld>
            <a:endParaRPr lang="en-US"/>
          </a:p>
        </p:txBody>
      </p:sp>
    </p:spTree>
    <p:extLst>
      <p:ext uri="{BB962C8B-B14F-4D97-AF65-F5344CB8AC3E}">
        <p14:creationId xmlns:p14="http://schemas.microsoft.com/office/powerpoint/2010/main" val="1339311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Khi</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biến</a:t>
            </a:r>
            <a:r>
              <a:rPr lang="en-US" baseline="0" dirty="0" smtClean="0"/>
              <a:t> </a:t>
            </a:r>
            <a:r>
              <a:rPr lang="en-US" baseline="0" dirty="0" err="1" smtClean="0"/>
              <a:t>thuộc</a:t>
            </a:r>
            <a:r>
              <a:rPr lang="en-US" baseline="0" dirty="0" smtClean="0"/>
              <a:t> </a:t>
            </a:r>
            <a:r>
              <a:rPr lang="en-US" baseline="0" dirty="0" err="1" smtClean="0"/>
              <a:t>các</a:t>
            </a:r>
            <a:r>
              <a:rPr lang="en-US" baseline="0" dirty="0" smtClean="0"/>
              <a:t> </a:t>
            </a:r>
            <a:r>
              <a:rPr lang="en-US" baseline="0" dirty="0" err="1" smtClean="0"/>
              <a:t>lớp</a:t>
            </a:r>
            <a:r>
              <a:rPr lang="en-US" baseline="0" dirty="0" smtClean="0"/>
              <a:t> </a:t>
            </a:r>
            <a:r>
              <a:rPr lang="en-US" baseline="0" dirty="0" err="1" smtClean="0"/>
              <a:t>này</a:t>
            </a:r>
            <a:r>
              <a:rPr lang="en-US" baseline="0" dirty="0" smtClean="0"/>
              <a:t>, </a:t>
            </a:r>
            <a:r>
              <a:rPr lang="en-US" baseline="0" dirty="0" err="1" smtClean="0"/>
              <a:t>biến</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object.</a:t>
            </a:r>
          </a:p>
          <a:p>
            <a:r>
              <a:rPr lang="vi-VN" dirty="0" smtClean="0"/>
              <a:t>Tất cả các định nghĩa </a:t>
            </a:r>
            <a:r>
              <a:rPr lang="en-US" dirty="0" smtClean="0"/>
              <a:t>class </a:t>
            </a:r>
            <a:r>
              <a:rPr lang="vi-VN" dirty="0" smtClean="0"/>
              <a:t>đều bắt đầu bằng từ khóa class, theo sau là tên của </a:t>
            </a:r>
            <a:r>
              <a:rPr lang="en-US" dirty="0" smtClean="0"/>
              <a:t>class </a:t>
            </a:r>
            <a:r>
              <a:rPr lang="vi-VN" dirty="0" smtClean="0"/>
              <a:t>và dấu hai chấm. Bất kỳ </a:t>
            </a:r>
            <a:r>
              <a:rPr lang="en-US" dirty="0" err="1" smtClean="0"/>
              <a:t>câu</a:t>
            </a:r>
            <a:r>
              <a:rPr lang="en-US" baseline="0" dirty="0" smtClean="0"/>
              <a:t> </a:t>
            </a:r>
            <a:r>
              <a:rPr lang="en-US" baseline="0" dirty="0" err="1" smtClean="0"/>
              <a:t>lệnh</a:t>
            </a:r>
            <a:r>
              <a:rPr lang="en-US" baseline="0" dirty="0" smtClean="0"/>
              <a:t> </a:t>
            </a:r>
            <a:r>
              <a:rPr lang="vi-VN" dirty="0" smtClean="0"/>
              <a:t>nào được thụt vào bên </a:t>
            </a:r>
            <a:r>
              <a:rPr lang="en-US" dirty="0" err="1" smtClean="0"/>
              <a:t>trong</a:t>
            </a:r>
            <a:r>
              <a:rPr lang="en-US" dirty="0" smtClean="0"/>
              <a:t> </a:t>
            </a:r>
            <a:r>
              <a:rPr lang="vi-VN" dirty="0" smtClean="0"/>
              <a:t>định nghĩa </a:t>
            </a:r>
            <a:r>
              <a:rPr lang="en-US" dirty="0" smtClean="0"/>
              <a:t>class </a:t>
            </a:r>
            <a:r>
              <a:rPr lang="vi-VN" dirty="0" smtClean="0"/>
              <a:t>được coi là một phần của nội dung </a:t>
            </a:r>
            <a:r>
              <a:rPr lang="en-US" dirty="0" smtClean="0"/>
              <a:t>class</a:t>
            </a:r>
            <a:r>
              <a:rPr lang="vi-VN" dirty="0" smtClean="0"/>
              <a:t>.</a:t>
            </a:r>
            <a:endParaRPr lang="en-US" dirty="0" smtClean="0"/>
          </a:p>
          <a:p>
            <a:endParaRPr lang="en-US" baseline="0" dirty="0" smtClean="0"/>
          </a:p>
          <a:p>
            <a:r>
              <a:rPr lang="vi-VN" sz="1200" b="0" i="0" kern="1200" dirty="0" smtClean="0">
                <a:solidFill>
                  <a:schemeClr val="tx1"/>
                </a:solidFill>
                <a:effectLst/>
                <a:latin typeface="+mn-lt"/>
                <a:ea typeface="+mn-ea"/>
                <a:cs typeface="+mn-cs"/>
              </a:rPr>
              <a:t>Bên trong lớp pass - cú pháp cho việc chưa biết nên xây dựng nó như thế nào, chưa biết nên code sao cho tối ưu và muốn để lại làm sau. Nhưng hàm, lệnh đó không thể có một khối lệnh rỗng, trình biên dịch sẽ báo lỗi, vì thế, chỉ cần sử dụng lệnh pass để xây dựng một khối lệnh rỗng, lúc này trình biên dịch sẽ hiểu và bỏ qua. Thay thế cho pass chúng ta có thể khai báo các thuộc tính và phương thức ở đây.</a:t>
            </a: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Thuộc tính có thể hiểu là một biến trong class, thuộc tính mô tả các đặc tính của một đối tượng. Trong Python có một phương thức đặc biệt gọi là </a:t>
            </a:r>
            <a:r>
              <a:rPr lang="vi-VN" dirty="0" smtClean="0"/>
              <a:t>__init__()</a:t>
            </a:r>
            <a:r>
              <a:rPr lang="vi-VN" sz="1200" b="0" i="0" kern="1200" dirty="0" smtClean="0">
                <a:solidFill>
                  <a:schemeClr val="tx1"/>
                </a:solidFill>
                <a:effectLst/>
                <a:latin typeface="+mn-lt"/>
                <a:ea typeface="+mn-ea"/>
                <a:cs typeface="+mn-cs"/>
              </a:rPr>
              <a:t> dùng để khởi tạo giá trị cho các thuộc tính của một đối tượng.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Tất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object dog </a:t>
            </a:r>
            <a:r>
              <a:rPr lang="en-US" sz="1200" b="0" i="0" kern="1200" baseline="0" dirty="0" err="1" smtClean="0">
                <a:solidFill>
                  <a:schemeClr val="tx1"/>
                </a:solidFill>
                <a:effectLst/>
                <a:latin typeface="+mn-lt"/>
                <a:ea typeface="+mn-ea"/>
                <a:cs typeface="+mn-cs"/>
              </a:rPr>
              <a:t>đều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name, age </a:t>
            </a:r>
            <a:r>
              <a:rPr lang="en-US" sz="1200" b="0" i="0" kern="1200" baseline="0" dirty="0" err="1" smtClean="0">
                <a:solidFill>
                  <a:schemeClr val="tx1"/>
                </a:solidFill>
                <a:effectLst/>
                <a:latin typeface="+mn-lt"/>
                <a:ea typeface="+mn-ea"/>
                <a:cs typeface="+mn-cs"/>
              </a:rPr>
              <a:t>nhưng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nhau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tùy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nhau</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Phương thức </a:t>
            </a:r>
            <a:r>
              <a:rPr lang="vi-VN" dirty="0" smtClean="0"/>
              <a:t>__init__()</a:t>
            </a:r>
            <a:r>
              <a:rPr lang="vi-VN" sz="1200" b="0" i="0" kern="1200" dirty="0" smtClean="0">
                <a:solidFill>
                  <a:schemeClr val="tx1"/>
                </a:solidFill>
                <a:effectLst/>
                <a:latin typeface="+mn-lt"/>
                <a:ea typeface="+mn-ea"/>
                <a:cs typeface="+mn-cs"/>
              </a:rPr>
              <a:t> là phương thức khởi tạo của tất cả các lớp, mỗi khi tạo một đối tượng phương thức này sẽ tự động được gọi. Bất cứ phương thức nào của Python cũng đều phải có tham số đầu tiên là self rồi mới đến các tham số khác. self ám chỉ đối tượng đã được gọi đó</a:t>
            </a: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Thuộc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tính</a:t>
            </a:r>
            <a:r>
              <a:rPr lang="en-US" sz="1200" b="0" i="0" kern="1200" baseline="0" dirty="0" smtClean="0">
                <a:solidFill>
                  <a:schemeClr val="tx1"/>
                </a:solidFill>
                <a:effectLst/>
                <a:latin typeface="+mn-lt"/>
                <a:ea typeface="+mn-ea"/>
                <a:cs typeface="+mn-cs"/>
              </a:rPr>
              <a:t> class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tính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cùng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giá</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trị</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tất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của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lớp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định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tính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lớp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bằng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giá</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trị</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ngoài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init</a:t>
            </a:r>
            <a:r>
              <a:rPr lang="en-US" sz="1200" b="0" i="0" kern="1200" dirty="0" smtClean="0">
                <a:solidFill>
                  <a:schemeClr val="tx1"/>
                </a:solidFill>
                <a:effectLst/>
                <a:latin typeface="+mn-lt"/>
                <a:ea typeface="+mn-ea"/>
                <a:cs typeface="+mn-cs"/>
              </a:rPr>
              <a:t> VD </a:t>
            </a:r>
            <a:r>
              <a:rPr lang="en-US" sz="1200" b="0" i="0" kern="1200" dirty="0" err="1" smtClean="0">
                <a:solidFill>
                  <a:schemeClr val="tx1"/>
                </a:solidFill>
                <a:effectLst/>
                <a:latin typeface="+mn-lt"/>
                <a:ea typeface="+mn-ea"/>
                <a:cs typeface="+mn-cs"/>
              </a:rPr>
              <a:t>như</a:t>
            </a:r>
            <a:r>
              <a:rPr lang="en-US" sz="1200" b="0" i="0" kern="1200" baseline="0" dirty="0" smtClean="0">
                <a:solidFill>
                  <a:schemeClr val="tx1"/>
                </a:solidFill>
                <a:effectLst/>
                <a:latin typeface="+mn-lt"/>
                <a:ea typeface="+mn-ea"/>
                <a:cs typeface="+mn-cs"/>
              </a:rPr>
              <a:t> legs . </a:t>
            </a:r>
            <a:r>
              <a:rPr lang="en-US" sz="1200" b="0" i="0" kern="1200" baseline="0" dirty="0" err="1" smtClean="0">
                <a:solidFill>
                  <a:schemeClr val="tx1"/>
                </a:solidFill>
                <a:effectLst/>
                <a:latin typeface="+mn-lt"/>
                <a:ea typeface="+mn-ea"/>
                <a:cs typeface="+mn-cs"/>
              </a:rPr>
              <a:t>Thường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định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nghĩa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ngay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dưới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dòng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đầu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tiên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của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tên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lớp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thụt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đầu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dòng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Luôn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giá</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trị</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tạo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tính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lớp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sẽ</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tự</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động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tạo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cùng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giá</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trị</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n-US" sz="1200" b="0" i="0" kern="1200" baseline="0" dirty="0" err="1" smtClean="0">
                <a:solidFill>
                  <a:schemeClr val="tx1"/>
                </a:solidFill>
                <a:effectLst/>
                <a:latin typeface="+mn-lt"/>
                <a:ea typeface="+mn-ea"/>
                <a:cs typeface="+mn-cs"/>
              </a:rPr>
              <a:t>Sử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class attribute </a:t>
            </a:r>
            <a:r>
              <a:rPr lang="en-US" sz="1200" b="0" i="0" kern="1200" baseline="0" dirty="0" err="1" smtClean="0">
                <a:solidFill>
                  <a:schemeClr val="tx1"/>
                </a:solidFill>
                <a:effectLst/>
                <a:latin typeface="+mn-lt"/>
                <a:ea typeface="+mn-ea"/>
                <a:cs typeface="+mn-cs"/>
              </a:rPr>
              <a:t>để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định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tính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cùng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giá</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trị</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mọi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của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lớp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instance attribute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thuộc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tính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thay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đổi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giữa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nhau</a:t>
            </a:r>
            <a:r>
              <a:rPr lang="en-US" sz="1200" b="0" i="0" kern="1200" baseline="0" dirty="0" smtClean="0">
                <a:solidFill>
                  <a:schemeClr val="tx1"/>
                </a:solidFill>
                <a:effectLst/>
                <a:latin typeface="+mn-lt"/>
                <a:ea typeface="+mn-ea"/>
                <a:cs typeface="+mn-cs"/>
              </a:rPr>
              <a:t>.</a:t>
            </a:r>
            <a:endParaRPr lang="en-US" baseline="0" dirty="0" smtClean="0"/>
          </a:p>
        </p:txBody>
      </p:sp>
      <p:sp>
        <p:nvSpPr>
          <p:cNvPr id="4" name="Slide Number Placeholder 3"/>
          <p:cNvSpPr>
            <a:spLocks noGrp="1"/>
          </p:cNvSpPr>
          <p:nvPr>
            <p:ph type="sldNum" sz="quarter" idx="10"/>
          </p:nvPr>
        </p:nvSpPr>
        <p:spPr/>
        <p:txBody>
          <a:bodyPr/>
          <a:lstStyle/>
          <a:p>
            <a:fld id="{B79088F8-F830-4CF2-B711-57455DED45AF}" type="slidenum">
              <a:rPr lang="en-US" smtClean="0"/>
              <a:t>32</a:t>
            </a:fld>
            <a:endParaRPr lang="en-US"/>
          </a:p>
        </p:txBody>
      </p:sp>
    </p:spTree>
    <p:extLst>
      <p:ext uri="{BB962C8B-B14F-4D97-AF65-F5344CB8AC3E}">
        <p14:creationId xmlns:p14="http://schemas.microsoft.com/office/powerpoint/2010/main" val="6910021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Tạo</a:t>
            </a:r>
            <a:r>
              <a:rPr lang="en-US" baseline="0" dirty="0" smtClean="0"/>
              <a:t> class Dog() </a:t>
            </a:r>
            <a:r>
              <a:rPr lang="en-US" baseline="0" dirty="0" err="1" smtClean="0"/>
              <a:t>chưa</a:t>
            </a:r>
            <a:r>
              <a:rPr lang="en-US" baseline="0" dirty="0" smtClean="0"/>
              <a:t> </a:t>
            </a:r>
            <a:r>
              <a:rPr lang="en-US" baseline="0" dirty="0" err="1" smtClean="0"/>
              <a:t>có</a:t>
            </a:r>
            <a:r>
              <a:rPr lang="en-US" baseline="0" dirty="0" smtClean="0"/>
              <a:t> attributes </a:t>
            </a:r>
            <a:r>
              <a:rPr lang="en-US" baseline="0" dirty="0" err="1" smtClean="0"/>
              <a:t>và</a:t>
            </a:r>
            <a:r>
              <a:rPr lang="en-US" baseline="0" dirty="0" smtClean="0"/>
              <a:t> method.</a:t>
            </a:r>
          </a:p>
          <a:p>
            <a:endParaRPr lang="en-US" baseline="0" dirty="0" smtClean="0"/>
          </a:p>
          <a:p>
            <a:r>
              <a:rPr lang="en-US" baseline="0" dirty="0" err="1" smtClean="0"/>
              <a:t>Tạo</a:t>
            </a:r>
            <a:r>
              <a:rPr lang="en-US" baseline="0" dirty="0" smtClean="0"/>
              <a:t> </a:t>
            </a:r>
            <a:r>
              <a:rPr lang="en-US" baseline="0" dirty="0" err="1" smtClean="0"/>
              <a:t>một</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mới</a:t>
            </a:r>
            <a:r>
              <a:rPr lang="en-US" baseline="0" dirty="0" smtClean="0"/>
              <a:t> </a:t>
            </a:r>
            <a:r>
              <a:rPr lang="en-US" baseline="0" dirty="0" err="1" smtClean="0"/>
              <a:t>của</a:t>
            </a:r>
            <a:r>
              <a:rPr lang="en-US" baseline="0" dirty="0" smtClean="0"/>
              <a:t> </a:t>
            </a:r>
            <a:r>
              <a:rPr lang="en-US" baseline="0" dirty="0" err="1" smtClean="0"/>
              <a:t>lớp</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a:t>
            </a:r>
            <a:r>
              <a:rPr lang="en-US" baseline="0" dirty="0" err="1" smtClean="0"/>
              <a:t>khởi</a:t>
            </a:r>
            <a:r>
              <a:rPr lang="en-US" baseline="0" dirty="0" smtClean="0"/>
              <a:t> </a:t>
            </a:r>
            <a:r>
              <a:rPr lang="en-US" baseline="0" dirty="0" err="1" smtClean="0"/>
              <a:t>tạo</a:t>
            </a:r>
            <a:r>
              <a:rPr lang="en-US" baseline="0" dirty="0" smtClean="0"/>
              <a:t> </a:t>
            </a:r>
            <a:r>
              <a:rPr lang="en-US" baseline="0" dirty="0" err="1" smtClean="0"/>
              <a:t>một</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khởi</a:t>
            </a:r>
            <a:r>
              <a:rPr lang="en-US" baseline="0" dirty="0" smtClean="0"/>
              <a:t> </a:t>
            </a:r>
            <a:r>
              <a:rPr lang="en-US" baseline="0" dirty="0" err="1" smtClean="0"/>
              <a:t>tạo</a:t>
            </a:r>
            <a:r>
              <a:rPr lang="en-US" baseline="0" dirty="0" smtClean="0"/>
              <a:t> </a:t>
            </a:r>
            <a:r>
              <a:rPr lang="en-US" baseline="0" dirty="0" err="1" smtClean="0"/>
              <a:t>một</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Dog </a:t>
            </a:r>
            <a:r>
              <a:rPr lang="en-US" baseline="0" dirty="0" err="1" smtClean="0"/>
              <a:t>bằng</a:t>
            </a:r>
            <a:r>
              <a:rPr lang="en-US" baseline="0" dirty="0" smtClean="0"/>
              <a:t> </a:t>
            </a:r>
            <a:r>
              <a:rPr lang="en-US" baseline="0" dirty="0" err="1" smtClean="0"/>
              <a:t>cách</a:t>
            </a:r>
            <a:r>
              <a:rPr lang="en-US" baseline="0" dirty="0" smtClean="0"/>
              <a:t> </a:t>
            </a:r>
            <a:r>
              <a:rPr lang="en-US" baseline="0" dirty="0" err="1" smtClean="0"/>
              <a:t>nhập</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a:t>
            </a:r>
            <a:r>
              <a:rPr lang="en-US" baseline="0" dirty="0" err="1" smtClean="0"/>
              <a:t>lớp</a:t>
            </a:r>
            <a:r>
              <a:rPr lang="en-US" baseline="0" dirty="0" smtClean="0"/>
              <a:t> Dog()</a:t>
            </a:r>
          </a:p>
          <a:p>
            <a:endParaRPr lang="en-US" baseline="0" dirty="0" smtClean="0"/>
          </a:p>
          <a:p>
            <a:r>
              <a:rPr lang="en-US" baseline="0" dirty="0" smtClean="0"/>
              <a:t>a </a:t>
            </a:r>
            <a:r>
              <a:rPr lang="en-US" baseline="0" dirty="0" err="1" smtClean="0"/>
              <a:t>là</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Dog </a:t>
            </a:r>
            <a:r>
              <a:rPr lang="en-US" baseline="0" dirty="0" err="1" smtClean="0"/>
              <a:t>mới</a:t>
            </a:r>
            <a:r>
              <a:rPr lang="en-US" baseline="0" dirty="0" smtClean="0"/>
              <a:t> ở </a:t>
            </a:r>
            <a:r>
              <a:rPr lang="en-US" baseline="0" dirty="0" err="1" smtClean="0"/>
              <a:t>địa</a:t>
            </a:r>
            <a:r>
              <a:rPr lang="en-US" baseline="0" dirty="0" smtClean="0"/>
              <a:t> </a:t>
            </a:r>
            <a:r>
              <a:rPr lang="en-US" baseline="0" dirty="0" err="1" smtClean="0"/>
              <a:t>chỉ</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cho</a:t>
            </a:r>
            <a:r>
              <a:rPr lang="en-US" baseline="0" dirty="0" smtClean="0"/>
              <a:t> </a:t>
            </a:r>
            <a:r>
              <a:rPr lang="en-US" baseline="0" dirty="0" err="1" smtClean="0"/>
              <a:t>biết</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của</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trong</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máy</a:t>
            </a:r>
            <a:r>
              <a:rPr lang="en-US" baseline="0" dirty="0" smtClean="0"/>
              <a:t> </a:t>
            </a:r>
            <a:r>
              <a:rPr lang="en-US" baseline="0" dirty="0" err="1" smtClean="0"/>
              <a:t>tính</a:t>
            </a:r>
            <a:r>
              <a:rPr lang="en-US" baseline="0" dirty="0" smtClean="0"/>
              <a:t>. B </a:t>
            </a:r>
            <a:r>
              <a:rPr lang="en-US" baseline="0" dirty="0" err="1" smtClean="0"/>
              <a:t>cùng</a:t>
            </a:r>
            <a:r>
              <a:rPr lang="en-US" baseline="0" dirty="0" smtClean="0"/>
              <a:t> </a:t>
            </a:r>
            <a:r>
              <a:rPr lang="en-US" baseline="0" dirty="0" err="1" smtClean="0"/>
              <a:t>được</a:t>
            </a:r>
            <a:r>
              <a:rPr lang="en-US" baseline="0" dirty="0" smtClean="0"/>
              <a:t> </a:t>
            </a:r>
            <a:r>
              <a:rPr lang="en-US" baseline="0" dirty="0" err="1" smtClean="0"/>
              <a:t>gán</a:t>
            </a:r>
            <a:r>
              <a:rPr lang="en-US" baseline="0" dirty="0" smtClean="0"/>
              <a:t> </a:t>
            </a:r>
            <a:r>
              <a:rPr lang="en-US" baseline="0" dirty="0" err="1" smtClean="0"/>
              <a:t>giống</a:t>
            </a:r>
            <a:r>
              <a:rPr lang="en-US" baseline="0" dirty="0" smtClean="0"/>
              <a:t> a </a:t>
            </a:r>
            <a:r>
              <a:rPr lang="en-US" baseline="0" dirty="0" err="1" smtClean="0"/>
              <a:t>nhưng</a:t>
            </a:r>
            <a:r>
              <a:rPr lang="en-US" baseline="0" dirty="0" smtClean="0"/>
              <a:t> </a:t>
            </a:r>
            <a:r>
              <a:rPr lang="en-US" baseline="0" dirty="0" err="1" smtClean="0"/>
              <a:t>được</a:t>
            </a:r>
            <a:r>
              <a:rPr lang="en-US" baseline="0" dirty="0" smtClean="0"/>
              <a:t> </a:t>
            </a:r>
            <a:r>
              <a:rPr lang="en-US" baseline="0" dirty="0" err="1" smtClean="0"/>
              <a:t>đặt</a:t>
            </a:r>
            <a:r>
              <a:rPr lang="en-US" baseline="0" dirty="0" smtClean="0"/>
              <a:t> </a:t>
            </a:r>
            <a:r>
              <a:rPr lang="en-US" baseline="0" dirty="0" err="1" smtClean="0"/>
              <a:t>tại</a:t>
            </a:r>
            <a:r>
              <a:rPr lang="en-US" baseline="0" dirty="0" smtClean="0"/>
              <a:t> </a:t>
            </a:r>
            <a:r>
              <a:rPr lang="en-US" baseline="0" dirty="0" err="1" smtClean="0"/>
              <a:t>một</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khác</a:t>
            </a:r>
            <a:r>
              <a:rPr lang="en-US" baseline="0" dirty="0" smtClean="0"/>
              <a:t>. </a:t>
            </a:r>
            <a:r>
              <a:rPr lang="en-US" baseline="0" dirty="0" err="1" smtClean="0"/>
              <a:t>Mặc</a:t>
            </a:r>
            <a:r>
              <a:rPr lang="en-US" baseline="0" dirty="0" smtClean="0"/>
              <a:t> </a:t>
            </a:r>
            <a:r>
              <a:rPr lang="en-US" baseline="0" dirty="0" err="1" smtClean="0"/>
              <a:t>dù</a:t>
            </a:r>
            <a:r>
              <a:rPr lang="en-US" baseline="0" dirty="0" smtClean="0"/>
              <a:t> a </a:t>
            </a:r>
            <a:r>
              <a:rPr lang="en-US" baseline="0" dirty="0" err="1" smtClean="0"/>
              <a:t>và</a:t>
            </a:r>
            <a:r>
              <a:rPr lang="en-US" baseline="0" dirty="0" smtClean="0"/>
              <a:t> b </a:t>
            </a:r>
            <a:r>
              <a:rPr lang="en-US" baseline="0" dirty="0" err="1" smtClean="0"/>
              <a:t>đều</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của</a:t>
            </a:r>
            <a:r>
              <a:rPr lang="en-US" baseline="0" dirty="0" smtClean="0"/>
              <a:t> </a:t>
            </a:r>
            <a:r>
              <a:rPr lang="en-US" baseline="0" dirty="0" err="1" smtClean="0"/>
              <a:t>lớp</a:t>
            </a:r>
            <a:r>
              <a:rPr lang="en-US" baseline="0" dirty="0" smtClean="0"/>
              <a:t> Dog, </a:t>
            </a:r>
            <a:r>
              <a:rPr lang="en-US" baseline="0" dirty="0" err="1" smtClean="0"/>
              <a:t>nhưng</a:t>
            </a:r>
            <a:r>
              <a:rPr lang="en-US" baseline="0" dirty="0" smtClean="0"/>
              <a:t> </a:t>
            </a:r>
            <a:r>
              <a:rPr lang="en-US" baseline="0" dirty="0" err="1" smtClean="0"/>
              <a:t>chúng</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 </a:t>
            </a:r>
            <a:r>
              <a:rPr lang="en-US" baseline="0" dirty="0" err="1" smtClean="0"/>
              <a:t>cho</a:t>
            </a:r>
            <a:r>
              <a:rPr lang="en-US" baseline="0" dirty="0" smtClean="0"/>
              <a:t> 2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riêng</a:t>
            </a:r>
            <a:r>
              <a:rPr lang="en-US" baseline="0" dirty="0" smtClean="0"/>
              <a:t> </a:t>
            </a:r>
            <a:r>
              <a:rPr lang="en-US" baseline="0" dirty="0" err="1" smtClean="0"/>
              <a:t>biệt</a:t>
            </a:r>
            <a:r>
              <a:rPr lang="en-US" baseline="0" dirty="0" smtClean="0"/>
              <a:t> </a:t>
            </a:r>
            <a:r>
              <a:rPr lang="en-US" baseline="0" dirty="0" err="1" smtClean="0"/>
              <a:t>trong</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a:t>
            </a:r>
          </a:p>
        </p:txBody>
      </p:sp>
      <p:sp>
        <p:nvSpPr>
          <p:cNvPr id="4" name="Slide Number Placeholder 3"/>
          <p:cNvSpPr>
            <a:spLocks noGrp="1"/>
          </p:cNvSpPr>
          <p:nvPr>
            <p:ph type="sldNum" sz="quarter" idx="10"/>
          </p:nvPr>
        </p:nvSpPr>
        <p:spPr/>
        <p:txBody>
          <a:bodyPr/>
          <a:lstStyle/>
          <a:p>
            <a:fld id="{B79088F8-F830-4CF2-B711-57455DED45AF}" type="slidenum">
              <a:rPr lang="en-US" smtClean="0"/>
              <a:t>33</a:t>
            </a:fld>
            <a:endParaRPr lang="en-US"/>
          </a:p>
        </p:txBody>
      </p:sp>
    </p:spTree>
    <p:extLst>
      <p:ext uri="{BB962C8B-B14F-4D97-AF65-F5344CB8AC3E}">
        <p14:creationId xmlns:p14="http://schemas.microsoft.com/office/powerpoint/2010/main" val="35889985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Khởi</a:t>
            </a:r>
            <a:r>
              <a:rPr lang="en-US" baseline="0" dirty="0" smtClean="0"/>
              <a:t> </a:t>
            </a:r>
            <a:r>
              <a:rPr lang="en-US" baseline="0" dirty="0" err="1" smtClean="0"/>
              <a:t>tạo</a:t>
            </a:r>
            <a:r>
              <a:rPr lang="en-US" baseline="0" dirty="0" smtClean="0"/>
              <a:t> </a:t>
            </a:r>
            <a:r>
              <a:rPr lang="en-US" baseline="0" dirty="0" err="1" smtClean="0"/>
              <a:t>lớp</a:t>
            </a:r>
            <a:r>
              <a:rPr lang="en-US" baseline="0" dirty="0" smtClean="0"/>
              <a:t> Dog </a:t>
            </a:r>
            <a:r>
              <a:rPr lang="en-US" baseline="0" dirty="0" err="1" smtClean="0"/>
              <a:t>với</a:t>
            </a:r>
            <a:r>
              <a:rPr lang="en-US" baseline="0" dirty="0" smtClean="0"/>
              <a:t> class attribute .legs </a:t>
            </a:r>
            <a:r>
              <a:rPr lang="en-US" baseline="0" dirty="0" err="1" smtClean="0"/>
              <a:t>và</a:t>
            </a:r>
            <a:r>
              <a:rPr lang="en-US" baseline="0" dirty="0" smtClean="0"/>
              <a:t> 2 instance attributes </a:t>
            </a:r>
            <a:r>
              <a:rPr lang="en-US" baseline="0" dirty="0" err="1" smtClean="0"/>
              <a:t>là</a:t>
            </a:r>
            <a:r>
              <a:rPr lang="en-US" baseline="0" dirty="0" smtClean="0"/>
              <a:t> name, age. </a:t>
            </a:r>
            <a:r>
              <a:rPr lang="en-US" baseline="0" dirty="0" err="1" smtClean="0"/>
              <a:t>Khi</a:t>
            </a:r>
            <a:r>
              <a:rPr lang="en-US" baseline="0" dirty="0" smtClean="0"/>
              <a:t> </a:t>
            </a:r>
            <a:r>
              <a:rPr lang="en-US" baseline="0" dirty="0" err="1" smtClean="0"/>
              <a:t>khởi</a:t>
            </a:r>
            <a:r>
              <a:rPr lang="en-US" baseline="0" dirty="0" smtClean="0"/>
              <a:t> </a:t>
            </a:r>
            <a:r>
              <a:rPr lang="en-US" baseline="0" dirty="0" err="1" smtClean="0"/>
              <a:t>tạo</a:t>
            </a:r>
            <a:r>
              <a:rPr lang="en-US" baseline="0" dirty="0" smtClean="0"/>
              <a:t> </a:t>
            </a:r>
            <a:r>
              <a:rPr lang="en-US" baseline="0" dirty="0" err="1" smtClean="0"/>
              <a:t>một</a:t>
            </a:r>
            <a:r>
              <a:rPr lang="en-US" baseline="0" dirty="0" smtClean="0"/>
              <a:t> object </a:t>
            </a:r>
            <a:r>
              <a:rPr lang="en-US" baseline="0" dirty="0" err="1" smtClean="0"/>
              <a:t>của</a:t>
            </a:r>
            <a:r>
              <a:rPr lang="en-US" baseline="0" dirty="0" smtClean="0"/>
              <a:t> </a:t>
            </a:r>
            <a:r>
              <a:rPr lang="en-US" baseline="0" dirty="0" err="1" smtClean="0"/>
              <a:t>lớp</a:t>
            </a:r>
            <a:r>
              <a:rPr lang="en-US" baseline="0" dirty="0" smtClean="0"/>
              <a:t> </a:t>
            </a:r>
            <a:r>
              <a:rPr lang="en-US" baseline="0" dirty="0" err="1" smtClean="0"/>
              <a:t>này</a:t>
            </a:r>
            <a:r>
              <a:rPr lang="en-US" baseline="0" dirty="0" smtClean="0"/>
              <a:t>, </a:t>
            </a:r>
            <a:r>
              <a:rPr lang="en-US" baseline="0" dirty="0" err="1" smtClean="0"/>
              <a:t>cần</a:t>
            </a:r>
            <a:r>
              <a:rPr lang="en-US" baseline="0" dirty="0" smtClean="0"/>
              <a:t>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về</a:t>
            </a:r>
            <a:r>
              <a:rPr lang="en-US" baseline="0" dirty="0" smtClean="0"/>
              <a:t> name </a:t>
            </a:r>
            <a:r>
              <a:rPr lang="en-US" baseline="0" dirty="0" err="1" smtClean="0"/>
              <a:t>và</a:t>
            </a:r>
            <a:r>
              <a:rPr lang="en-US" baseline="0" dirty="0" smtClean="0"/>
              <a:t> age, </a:t>
            </a:r>
            <a:r>
              <a:rPr lang="en-US" baseline="0" dirty="0" err="1" smtClean="0"/>
              <a:t>nếu</a:t>
            </a:r>
            <a:r>
              <a:rPr lang="en-US" baseline="0" dirty="0" smtClean="0"/>
              <a:t> </a:t>
            </a:r>
            <a:r>
              <a:rPr lang="en-US" baseline="0" dirty="0" err="1" smtClean="0"/>
              <a:t>không</a:t>
            </a:r>
            <a:r>
              <a:rPr lang="en-US" baseline="0" dirty="0" smtClean="0"/>
              <a:t>, Python </a:t>
            </a:r>
            <a:r>
              <a:rPr lang="en-US" baseline="0" dirty="0" err="1" smtClean="0"/>
              <a:t>sẽ</a:t>
            </a:r>
            <a:r>
              <a:rPr lang="en-US" baseline="0" dirty="0" smtClean="0"/>
              <a:t> </a:t>
            </a:r>
            <a:r>
              <a:rPr lang="en-US" baseline="0" dirty="0" err="1" smtClean="0"/>
              <a:t>báo</a:t>
            </a:r>
            <a:r>
              <a:rPr lang="en-US" baseline="0" dirty="0" smtClean="0"/>
              <a:t> </a:t>
            </a:r>
            <a:r>
              <a:rPr lang="en-US" baseline="0" dirty="0" err="1" smtClean="0"/>
              <a:t>lỗi</a:t>
            </a:r>
            <a:r>
              <a:rPr lang="en-US" baseline="0" dirty="0" smtClean="0"/>
              <a:t>.</a:t>
            </a:r>
          </a:p>
          <a:p>
            <a:endParaRPr lang="en-US" baseline="0" dirty="0" smtClean="0"/>
          </a:p>
          <a:p>
            <a:r>
              <a:rPr lang="en-US" baseline="0" dirty="0" err="1" smtClean="0"/>
              <a:t>Vì</a:t>
            </a:r>
            <a:r>
              <a:rPr lang="en-US" baseline="0" dirty="0" smtClean="0"/>
              <a:t> </a:t>
            </a:r>
            <a:r>
              <a:rPr lang="en-US" baseline="0" dirty="0" err="1" smtClean="0"/>
              <a:t>sao</a:t>
            </a:r>
            <a:r>
              <a:rPr lang="en-US" baseline="0" dirty="0" smtClean="0"/>
              <a:t> </a:t>
            </a:r>
            <a:r>
              <a:rPr lang="en-US" baseline="0" dirty="0" err="1" smtClean="0"/>
              <a:t>phương</a:t>
            </a:r>
            <a:r>
              <a:rPr lang="en-US" baseline="0" dirty="0" smtClean="0"/>
              <a:t> </a:t>
            </a:r>
            <a:r>
              <a:rPr lang="en-US" baseline="0" dirty="0" err="1" smtClean="0"/>
              <a:t>thức</a:t>
            </a:r>
            <a:r>
              <a:rPr lang="en-US" baseline="0" dirty="0" smtClean="0"/>
              <a:t> __</a:t>
            </a:r>
            <a:r>
              <a:rPr lang="en-US" baseline="0" dirty="0" err="1" smtClean="0"/>
              <a:t>init</a:t>
            </a:r>
            <a:r>
              <a:rPr lang="en-US" baseline="0" dirty="0" smtClean="0"/>
              <a:t>__() </a:t>
            </a:r>
            <a:r>
              <a:rPr lang="en-US" baseline="0" dirty="0" err="1" smtClean="0"/>
              <a:t>của</a:t>
            </a:r>
            <a:r>
              <a:rPr lang="en-US" baseline="0" dirty="0" smtClean="0"/>
              <a:t> </a:t>
            </a:r>
            <a:r>
              <a:rPr lang="en-US" baseline="0" dirty="0" err="1" smtClean="0"/>
              <a:t>lớp</a:t>
            </a:r>
            <a:r>
              <a:rPr lang="en-US" baseline="0" dirty="0" smtClean="0"/>
              <a:t> Dog </a:t>
            </a:r>
            <a:r>
              <a:rPr lang="en-US" baseline="0" dirty="0" err="1" smtClean="0"/>
              <a:t>có</a:t>
            </a:r>
            <a:r>
              <a:rPr lang="en-US" baseline="0" dirty="0" smtClean="0"/>
              <a:t> 3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nhưng</a:t>
            </a:r>
            <a:r>
              <a:rPr lang="en-US" baseline="0" dirty="0" smtClean="0"/>
              <a:t> </a:t>
            </a:r>
            <a:r>
              <a:rPr lang="en-US" baseline="0" dirty="0" err="1" smtClean="0"/>
              <a:t>chỉ</a:t>
            </a:r>
            <a:r>
              <a:rPr lang="en-US" baseline="0" dirty="0" smtClean="0"/>
              <a:t> </a:t>
            </a:r>
            <a:r>
              <a:rPr lang="en-US" baseline="0" dirty="0" err="1" smtClean="0"/>
              <a:t>có</a:t>
            </a:r>
            <a:r>
              <a:rPr lang="en-US" baseline="0" dirty="0" smtClean="0"/>
              <a:t> 2 </a:t>
            </a:r>
            <a:r>
              <a:rPr lang="en-US" baseline="0" dirty="0" err="1" smtClean="0"/>
              <a:t>đối</a:t>
            </a:r>
            <a:r>
              <a:rPr lang="en-US" baseline="0" dirty="0" smtClean="0"/>
              <a:t> </a:t>
            </a:r>
            <a:r>
              <a:rPr lang="en-US" baseline="0" dirty="0" err="1" smtClean="0"/>
              <a:t>số</a:t>
            </a:r>
            <a:r>
              <a:rPr lang="en-US" baseline="0" dirty="0" smtClean="0"/>
              <a:t> </a:t>
            </a:r>
            <a:r>
              <a:rPr lang="en-US" baseline="0" dirty="0" err="1" smtClean="0"/>
              <a:t>được</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a:t>
            </a:r>
          </a:p>
          <a:p>
            <a:r>
              <a:rPr lang="en-US" baseline="0" dirty="0" err="1" smtClean="0"/>
              <a:t>Khi</a:t>
            </a:r>
            <a:r>
              <a:rPr lang="en-US" baseline="0" dirty="0" smtClean="0"/>
              <a:t> </a:t>
            </a:r>
            <a:r>
              <a:rPr lang="en-US" baseline="0" dirty="0" err="1" smtClean="0"/>
              <a:t>khởi</a:t>
            </a:r>
            <a:r>
              <a:rPr lang="en-US" baseline="0" dirty="0" smtClean="0"/>
              <a:t> </a:t>
            </a:r>
            <a:r>
              <a:rPr lang="en-US" baseline="0" dirty="0" err="1" smtClean="0"/>
              <a:t>tạo</a:t>
            </a:r>
            <a:r>
              <a:rPr lang="en-US" baseline="0" dirty="0" smtClean="0"/>
              <a:t> </a:t>
            </a:r>
            <a:r>
              <a:rPr lang="en-US" baseline="0" dirty="0" err="1" smtClean="0"/>
              <a:t>một</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Dog, Python </a:t>
            </a:r>
            <a:r>
              <a:rPr lang="en-US" baseline="0" dirty="0" err="1" smtClean="0"/>
              <a:t>sẽ</a:t>
            </a:r>
            <a:r>
              <a:rPr lang="en-US" baseline="0" dirty="0" smtClean="0"/>
              <a:t> </a:t>
            </a:r>
            <a:r>
              <a:rPr lang="en-US" baseline="0" dirty="0" err="1" smtClean="0"/>
              <a:t>tạo</a:t>
            </a:r>
            <a:r>
              <a:rPr lang="en-US" baseline="0" dirty="0" smtClean="0"/>
              <a:t> </a:t>
            </a:r>
            <a:r>
              <a:rPr lang="en-US" baseline="0" dirty="0" err="1" smtClean="0"/>
              <a:t>một</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mới</a:t>
            </a:r>
            <a:r>
              <a:rPr lang="en-US" baseline="0" dirty="0" smtClean="0"/>
              <a:t> </a:t>
            </a:r>
            <a:r>
              <a:rPr lang="en-US" baseline="0" dirty="0" err="1" smtClean="0"/>
              <a:t>và</a:t>
            </a:r>
            <a:r>
              <a:rPr lang="en-US" baseline="0" dirty="0" smtClean="0"/>
              <a:t> </a:t>
            </a:r>
            <a:r>
              <a:rPr lang="en-US" baseline="0" dirty="0" err="1" smtClean="0"/>
              <a:t>chuyển</a:t>
            </a:r>
            <a:r>
              <a:rPr lang="en-US" baseline="0" dirty="0" smtClean="0"/>
              <a:t> </a:t>
            </a:r>
            <a:r>
              <a:rPr lang="en-US" baseline="0" dirty="0" err="1" smtClean="0"/>
              <a:t>nó</a:t>
            </a:r>
            <a:r>
              <a:rPr lang="en-US" baseline="0" dirty="0" smtClean="0"/>
              <a:t> </a:t>
            </a:r>
            <a:r>
              <a:rPr lang="en-US" baseline="0" dirty="0" err="1" smtClean="0"/>
              <a:t>đến</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là</a:t>
            </a:r>
            <a:r>
              <a:rPr lang="en-US" baseline="0" dirty="0" smtClean="0"/>
              <a:t> .__</a:t>
            </a:r>
            <a:r>
              <a:rPr lang="en-US" baseline="0" dirty="0" err="1" smtClean="0"/>
              <a:t>init</a:t>
            </a:r>
            <a:r>
              <a:rPr lang="en-US" baseline="0" dirty="0" smtClean="0"/>
              <a:t>__(), </a:t>
            </a:r>
            <a:r>
              <a:rPr lang="en-US" baseline="0" dirty="0" err="1" smtClean="0"/>
              <a:t>loại</a:t>
            </a:r>
            <a:r>
              <a:rPr lang="en-US" baseline="0" dirty="0" smtClean="0"/>
              <a:t> </a:t>
            </a:r>
            <a:r>
              <a:rPr lang="en-US" baseline="0" dirty="0" err="1" smtClean="0"/>
              <a:t>bỏ</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self.</a:t>
            </a:r>
          </a:p>
          <a:p>
            <a:endParaRPr lang="en-US" baseline="0" dirty="0" smtClean="0"/>
          </a:p>
          <a:p>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các</a:t>
            </a:r>
            <a:r>
              <a:rPr lang="en-US" baseline="0" dirty="0" smtClean="0"/>
              <a:t> instance attribute </a:t>
            </a:r>
            <a:r>
              <a:rPr lang="en-US" baseline="0" dirty="0" err="1" smtClean="0"/>
              <a:t>và</a:t>
            </a:r>
            <a:r>
              <a:rPr lang="en-US" baseline="0" dirty="0" smtClean="0"/>
              <a:t> class attribute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dấu</a:t>
            </a:r>
            <a:r>
              <a:rPr lang="en-US" baseline="0" dirty="0" smtClean="0"/>
              <a:t> </a:t>
            </a:r>
            <a:r>
              <a:rPr lang="en-US" baseline="0" dirty="0" err="1" smtClean="0"/>
              <a:t>chấm</a:t>
            </a:r>
            <a:r>
              <a:rPr lang="en-US" baseline="0" dirty="0" smtClean="0"/>
              <a:t>.</a:t>
            </a:r>
          </a:p>
          <a:p>
            <a:endParaRPr lang="en-US" baseline="0" dirty="0" smtClean="0"/>
          </a:p>
          <a:p>
            <a:r>
              <a:rPr lang="en-US" baseline="0" dirty="0" err="1" smtClean="0"/>
              <a:t>Một</a:t>
            </a:r>
            <a:r>
              <a:rPr lang="en-US" baseline="0" dirty="0" smtClean="0"/>
              <a:t>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lợi</a:t>
            </a:r>
            <a:r>
              <a:rPr lang="en-US" baseline="0" dirty="0" smtClean="0"/>
              <a:t> </a:t>
            </a:r>
            <a:r>
              <a:rPr lang="en-US" baseline="0" dirty="0" err="1" smtClean="0"/>
              <a:t>ích</a:t>
            </a:r>
            <a:r>
              <a:rPr lang="en-US" baseline="0" dirty="0" smtClean="0"/>
              <a:t> </a:t>
            </a:r>
            <a:r>
              <a:rPr lang="en-US" baseline="0" dirty="0" err="1" smtClean="0"/>
              <a:t>lớn</a:t>
            </a:r>
            <a:r>
              <a:rPr lang="en-US" baseline="0" dirty="0" smtClean="0"/>
              <a:t> </a:t>
            </a:r>
            <a:r>
              <a:rPr lang="en-US" baseline="0" dirty="0" err="1" smtClean="0"/>
              <a:t>nhất</a:t>
            </a:r>
            <a:r>
              <a:rPr lang="en-US" baseline="0" dirty="0" smtClean="0"/>
              <a:t> </a:t>
            </a:r>
            <a:r>
              <a:rPr lang="en-US" baseline="0" dirty="0" err="1" smtClean="0"/>
              <a:t>của</a:t>
            </a:r>
            <a:r>
              <a:rPr lang="en-US" baseline="0" dirty="0" smtClean="0"/>
              <a:t> </a:t>
            </a:r>
            <a:r>
              <a:rPr lang="en-US" baseline="0" dirty="0" err="1" smtClean="0"/>
              <a:t>việc</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class </a:t>
            </a:r>
            <a:r>
              <a:rPr lang="en-US" baseline="0" dirty="0" err="1" smtClean="0"/>
              <a:t>để</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được</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có</a:t>
            </a:r>
            <a:r>
              <a:rPr lang="en-US" baseline="0" dirty="0" smtClean="0"/>
              <a:t> </a:t>
            </a:r>
            <a:r>
              <a:rPr lang="en-US" baseline="0" dirty="0" err="1" smtClean="0"/>
              <a:t>taats</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mong</a:t>
            </a:r>
            <a:r>
              <a:rPr lang="en-US" baseline="0" dirty="0" smtClean="0"/>
              <a:t> </a:t>
            </a:r>
            <a:r>
              <a:rPr lang="en-US" baseline="0" dirty="0" err="1" smtClean="0"/>
              <a:t>muốn</a:t>
            </a:r>
            <a:r>
              <a:rPr lang="en-US" baseline="0" dirty="0" smtClean="0"/>
              <a:t>. </a:t>
            </a:r>
            <a:r>
              <a:rPr lang="en-US" baseline="0" dirty="0" err="1" smtClean="0"/>
              <a:t>Như</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Dog </a:t>
            </a:r>
            <a:r>
              <a:rPr lang="en-US" baseline="0" dirty="0" err="1" smtClean="0"/>
              <a:t>đều</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về</a:t>
            </a:r>
            <a:r>
              <a:rPr lang="en-US" baseline="0" dirty="0" smtClean="0"/>
              <a:t> legs, name, </a:t>
            </a:r>
            <a:r>
              <a:rPr lang="en-US" baseline="0" dirty="0" err="1" smtClean="0"/>
              <a:t>ege</a:t>
            </a:r>
            <a:r>
              <a:rPr lang="en-US" baseline="0" dirty="0" smtClean="0"/>
              <a:t>, </a:t>
            </a:r>
            <a:r>
              <a:rPr lang="en-US" baseline="0" dirty="0" err="1" smtClean="0"/>
              <a:t>khi</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luôn</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một</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a:t>
            </a:r>
          </a:p>
          <a:p>
            <a:endParaRPr lang="en-US" baseline="0" dirty="0" smtClean="0"/>
          </a:p>
          <a:p>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thuộc</a:t>
            </a:r>
            <a:r>
              <a:rPr lang="en-US" baseline="0" dirty="0" smtClean="0"/>
              <a:t> </a:t>
            </a:r>
            <a:r>
              <a:rPr lang="en-US" baseline="0" dirty="0" err="1" smtClean="0"/>
              <a:t>tính</a:t>
            </a:r>
            <a:r>
              <a:rPr lang="en-US" baseline="0" dirty="0" smtClean="0"/>
              <a:t> age </a:t>
            </a:r>
            <a:r>
              <a:rPr lang="en-US" baseline="0" dirty="0" err="1" smtClean="0"/>
              <a:t>và</a:t>
            </a:r>
            <a:r>
              <a:rPr lang="en-US" baseline="0" dirty="0" smtClean="0"/>
              <a:t> legs </a:t>
            </a:r>
            <a:r>
              <a:rPr lang="en-US" baseline="0" dirty="0" err="1" smtClean="0"/>
              <a:t>của</a:t>
            </a:r>
            <a:r>
              <a:rPr lang="en-US" baseline="0" dirty="0" smtClean="0"/>
              <a:t> buddy.</a:t>
            </a:r>
          </a:p>
        </p:txBody>
      </p:sp>
      <p:sp>
        <p:nvSpPr>
          <p:cNvPr id="4" name="Slide Number Placeholder 3"/>
          <p:cNvSpPr>
            <a:spLocks noGrp="1"/>
          </p:cNvSpPr>
          <p:nvPr>
            <p:ph type="sldNum" sz="quarter" idx="10"/>
          </p:nvPr>
        </p:nvSpPr>
        <p:spPr/>
        <p:txBody>
          <a:bodyPr/>
          <a:lstStyle/>
          <a:p>
            <a:fld id="{B79088F8-F830-4CF2-B711-57455DED45AF}" type="slidenum">
              <a:rPr lang="en-US" smtClean="0"/>
              <a:t>34</a:t>
            </a:fld>
            <a:endParaRPr lang="en-US"/>
          </a:p>
        </p:txBody>
      </p:sp>
    </p:spTree>
    <p:extLst>
      <p:ext uri="{BB962C8B-B14F-4D97-AF65-F5344CB8AC3E}">
        <p14:creationId xmlns:p14="http://schemas.microsoft.com/office/powerpoint/2010/main" val="1755817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Biết</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những</a:t>
            </a:r>
            <a:r>
              <a:rPr lang="en-US" baseline="0" dirty="0" smtClean="0"/>
              <a:t> </a:t>
            </a:r>
            <a:r>
              <a:rPr lang="en-US" baseline="0" dirty="0" err="1" smtClean="0"/>
              <a:t>gì</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hầu</a:t>
            </a:r>
            <a:r>
              <a:rPr lang="en-US" baseline="0" dirty="0" smtClean="0"/>
              <a:t> </a:t>
            </a:r>
            <a:r>
              <a:rPr lang="en-US" baseline="0" dirty="0" err="1" smtClean="0"/>
              <a:t>hết</a:t>
            </a:r>
            <a:r>
              <a:rPr lang="en-US" baseline="0" dirty="0" smtClean="0"/>
              <a:t> </a:t>
            </a:r>
            <a:r>
              <a:rPr lang="en-US" baseline="0" dirty="0" err="1" smtClean="0"/>
              <a:t>các</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khó</a:t>
            </a:r>
            <a:r>
              <a:rPr lang="en-US" baseline="0" dirty="0" smtClean="0"/>
              <a:t> </a:t>
            </a:r>
            <a:r>
              <a:rPr lang="en-US" baseline="0" dirty="0" err="1" smtClean="0"/>
              <a:t>đều</a:t>
            </a:r>
            <a:r>
              <a:rPr lang="en-US" baseline="0" dirty="0" smtClean="0"/>
              <a:t> </a:t>
            </a:r>
            <a:r>
              <a:rPr lang="en-US" baseline="0" dirty="0" err="1" smtClean="0"/>
              <a:t>khó</a:t>
            </a:r>
            <a:r>
              <a:rPr lang="en-US" baseline="0" dirty="0" smtClean="0"/>
              <a:t> </a:t>
            </a:r>
            <a:r>
              <a:rPr lang="en-US" baseline="0" dirty="0" err="1" smtClean="0"/>
              <a:t>vì</a:t>
            </a:r>
            <a:r>
              <a:rPr lang="en-US" baseline="0" dirty="0" smtClean="0"/>
              <a:t> </a:t>
            </a:r>
            <a:r>
              <a:rPr lang="en-US" baseline="0" dirty="0" err="1" smtClean="0"/>
              <a:t>bản</a:t>
            </a:r>
            <a:r>
              <a:rPr lang="en-US" baseline="0" dirty="0" smtClean="0"/>
              <a:t> </a:t>
            </a:r>
            <a:r>
              <a:rPr lang="en-US" baseline="0" dirty="0" err="1" smtClean="0"/>
              <a:t>thân</a:t>
            </a:r>
            <a:r>
              <a:rPr lang="en-US" baseline="0" dirty="0" smtClean="0"/>
              <a:t> </a:t>
            </a:r>
            <a:r>
              <a:rPr lang="en-US" baseline="0" dirty="0" err="1" smtClean="0"/>
              <a:t>chúng</a:t>
            </a:r>
            <a:r>
              <a:rPr lang="en-US" baseline="0" dirty="0" smtClean="0"/>
              <a:t> ta </a:t>
            </a:r>
            <a:r>
              <a:rPr lang="en-US" baseline="0" dirty="0" err="1" smtClean="0"/>
              <a:t>không</a:t>
            </a:r>
            <a:r>
              <a:rPr lang="en-US" baseline="0" dirty="0" smtClean="0"/>
              <a:t> </a:t>
            </a:r>
            <a:r>
              <a:rPr lang="en-US" baseline="0" dirty="0" err="1" smtClean="0"/>
              <a:t>hiểu</a:t>
            </a:r>
            <a:r>
              <a:rPr lang="en-US" baseline="0" dirty="0" smtClean="0"/>
              <a:t> </a:t>
            </a:r>
            <a:r>
              <a:rPr lang="en-US" baseline="0" dirty="0" err="1" smtClean="0"/>
              <a:t>chúng</a:t>
            </a:r>
            <a:r>
              <a:rPr lang="en-US" baseline="0" dirty="0" smtClean="0"/>
              <a:t>. </a:t>
            </a:r>
            <a:r>
              <a:rPr lang="en-US" baseline="0" dirty="0" err="1" smtClean="0"/>
              <a:t>Vậy</a:t>
            </a:r>
            <a:r>
              <a:rPr lang="en-US" baseline="0" dirty="0" smtClean="0"/>
              <a:t> </a:t>
            </a:r>
            <a:r>
              <a:rPr lang="en-US" baseline="0" dirty="0" err="1" smtClean="0"/>
              <a:t>làm</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r>
              <a:rPr lang="en-US" baseline="0" dirty="0" err="1" smtClean="0"/>
              <a:t>để</a:t>
            </a:r>
            <a:r>
              <a:rPr lang="en-US" baseline="0" dirty="0" smtClean="0"/>
              <a:t> </a:t>
            </a:r>
            <a:r>
              <a:rPr lang="en-US" baseline="0" dirty="0" err="1" smtClean="0"/>
              <a:t>biết</a:t>
            </a:r>
            <a:r>
              <a:rPr lang="en-US" baseline="0" dirty="0" smtClean="0"/>
              <a:t> </a:t>
            </a:r>
            <a:r>
              <a:rPr lang="en-US" baseline="0" dirty="0" err="1" smtClean="0"/>
              <a:t>khi</a:t>
            </a:r>
            <a:r>
              <a:rPr lang="en-US" baseline="0" dirty="0" smtClean="0"/>
              <a:t> </a:t>
            </a:r>
            <a:r>
              <a:rPr lang="en-US" baseline="0" dirty="0" err="1" smtClean="0"/>
              <a:t>nào</a:t>
            </a:r>
            <a:r>
              <a:rPr lang="en-US" baseline="0" dirty="0" smtClean="0"/>
              <a:t> </a:t>
            </a:r>
            <a:r>
              <a:rPr lang="en-US" baseline="0" dirty="0" err="1" smtClean="0"/>
              <a:t>mình</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của</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Richard </a:t>
            </a:r>
            <a:r>
              <a:rPr lang="en-US" baseline="0" dirty="0" err="1" smtClean="0"/>
              <a:t>Feynmam</a:t>
            </a:r>
            <a:r>
              <a:rPr lang="en-US" baseline="0" dirty="0" smtClean="0"/>
              <a:t> </a:t>
            </a:r>
            <a:r>
              <a:rPr lang="en-US" baseline="0" dirty="0" err="1" smtClean="0"/>
              <a:t>có</a:t>
            </a:r>
            <a:r>
              <a:rPr lang="en-US" baseline="0" dirty="0" smtClean="0"/>
              <a:t> </a:t>
            </a:r>
            <a:r>
              <a:rPr lang="en-US" baseline="0" dirty="0" err="1" smtClean="0"/>
              <a:t>câu</a:t>
            </a:r>
            <a:r>
              <a:rPr lang="en-US" baseline="0" dirty="0" smtClean="0"/>
              <a:t>: If you can’t explain something in simple terms, you don’t understand it. </a:t>
            </a:r>
            <a:r>
              <a:rPr lang="en-US" baseline="0" dirty="0" err="1" smtClean="0"/>
              <a:t>Nên</a:t>
            </a:r>
            <a:r>
              <a:rPr lang="en-US" baseline="0" dirty="0" smtClean="0"/>
              <a:t> </a:t>
            </a:r>
            <a:r>
              <a:rPr lang="en-US" baseline="0" dirty="0" err="1" smtClean="0"/>
              <a:t>viết</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bằng</a:t>
            </a:r>
            <a:r>
              <a:rPr lang="en-US" baseline="0" dirty="0" smtClean="0"/>
              <a:t> </a:t>
            </a:r>
            <a:r>
              <a:rPr lang="en-US" baseline="0" dirty="0" err="1" smtClean="0"/>
              <a:t>sơ</a:t>
            </a:r>
            <a:r>
              <a:rPr lang="en-US" baseline="0" dirty="0" smtClean="0"/>
              <a:t> </a:t>
            </a:r>
            <a:r>
              <a:rPr lang="en-US" baseline="0" dirty="0" err="1" smtClean="0"/>
              <a:t>đồ</a:t>
            </a:r>
            <a:r>
              <a:rPr lang="en-US" baseline="0" dirty="0" smtClean="0"/>
              <a:t> </a:t>
            </a:r>
            <a:r>
              <a:rPr lang="en-US" baseline="0" dirty="0" err="1" smtClean="0"/>
              <a:t>hoặc</a:t>
            </a:r>
            <a:r>
              <a:rPr lang="en-US" baseline="0" dirty="0" smtClean="0"/>
              <a:t> </a:t>
            </a:r>
            <a:r>
              <a:rPr lang="en-US" baseline="0" dirty="0" err="1" smtClean="0"/>
              <a:t>là</a:t>
            </a:r>
            <a:r>
              <a:rPr lang="en-US" baseline="0" dirty="0" smtClean="0"/>
              <a:t> brainstorm  </a:t>
            </a:r>
            <a:r>
              <a:rPr lang="en-US" baseline="0" dirty="0" err="1" smtClean="0"/>
              <a:t>với</a:t>
            </a:r>
            <a:r>
              <a:rPr lang="en-US" baseline="0" dirty="0" smtClean="0"/>
              <a:t> </a:t>
            </a:r>
            <a:r>
              <a:rPr lang="en-US" baseline="0" dirty="0" err="1" smtClean="0"/>
              <a:t>người</a:t>
            </a:r>
            <a:r>
              <a:rPr lang="en-US" baseline="0" dirty="0" smtClean="0"/>
              <a:t> </a:t>
            </a:r>
            <a:r>
              <a:rPr lang="en-US" baseline="0" dirty="0" err="1" smtClean="0"/>
              <a:t>khác</a:t>
            </a:r>
            <a:r>
              <a:rPr lang="en-US" baseline="0" dirty="0" smtClean="0"/>
              <a:t>, </a:t>
            </a:r>
            <a:r>
              <a:rPr lang="en-US" baseline="0" dirty="0" err="1" smtClean="0"/>
              <a:t>đôi</a:t>
            </a:r>
            <a:r>
              <a:rPr lang="en-US" baseline="0" dirty="0" smtClean="0"/>
              <a:t> </a:t>
            </a:r>
            <a:r>
              <a:rPr lang="en-US" baseline="0" dirty="0" err="1" smtClean="0"/>
              <a:t>khi</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con </a:t>
            </a:r>
            <a:r>
              <a:rPr lang="en-US" baseline="0" dirty="0" err="1" smtClean="0"/>
              <a:t>zịt</a:t>
            </a:r>
            <a:r>
              <a:rPr lang="en-US" baseline="0" dirty="0" smtClean="0"/>
              <a:t> </a:t>
            </a:r>
            <a:r>
              <a:rPr lang="en-US" baseline="0" dirty="0" err="1" smtClean="0"/>
              <a:t>cao</a:t>
            </a:r>
            <a:r>
              <a:rPr lang="en-US" baseline="0" dirty="0" smtClean="0"/>
              <a:t> </a:t>
            </a:r>
            <a:r>
              <a:rPr lang="en-US" baseline="0" dirty="0" err="1" smtClean="0"/>
              <a:t>su</a:t>
            </a:r>
            <a:r>
              <a:rPr lang="en-US" baseline="0" dirty="0" smtClean="0"/>
              <a:t> :&gt;</a:t>
            </a:r>
          </a:p>
          <a:p>
            <a:pPr marL="228600" indent="-228600">
              <a:buAutoNum type="arabicPeriod"/>
            </a:pPr>
            <a:r>
              <a:rPr lang="en-US" baseline="0" dirty="0" err="1" smtClean="0"/>
              <a:t>Xây</a:t>
            </a:r>
            <a:r>
              <a:rPr lang="en-US" baseline="0" dirty="0" smtClean="0"/>
              <a:t> </a:t>
            </a:r>
            <a:r>
              <a:rPr lang="en-US" baseline="0" dirty="0" err="1" smtClean="0"/>
              <a:t>dựng</a:t>
            </a:r>
            <a:r>
              <a:rPr lang="en-US" baseline="0" dirty="0" smtClean="0"/>
              <a:t> plan, </a:t>
            </a:r>
            <a:r>
              <a:rPr lang="en-US" baseline="0" dirty="0" err="1" smtClean="0"/>
              <a:t>giải</a:t>
            </a:r>
            <a:r>
              <a:rPr lang="en-US" baseline="0" dirty="0" smtClean="0"/>
              <a:t> </a:t>
            </a:r>
            <a:r>
              <a:rPr lang="en-US" baseline="0" dirty="0" err="1" smtClean="0"/>
              <a:t>pháp</a:t>
            </a:r>
            <a:endParaRPr lang="en-US" baseline="0" dirty="0" smtClean="0"/>
          </a:p>
          <a:p>
            <a:pPr marL="228600" indent="-228600">
              <a:buAutoNum type="arabicPeriod"/>
            </a:pPr>
            <a:r>
              <a:rPr lang="en-US" baseline="0" dirty="0" err="1" smtClean="0"/>
              <a:t>Bước</a:t>
            </a:r>
            <a:r>
              <a:rPr lang="en-US" baseline="0" dirty="0" smtClean="0"/>
              <a:t> </a:t>
            </a:r>
            <a:r>
              <a:rPr lang="en-US" baseline="0" dirty="0" err="1" smtClean="0"/>
              <a:t>quan</a:t>
            </a:r>
            <a:r>
              <a:rPr lang="en-US" baseline="0" dirty="0" smtClean="0"/>
              <a:t> </a:t>
            </a:r>
            <a:r>
              <a:rPr lang="en-US" baseline="0" dirty="0" err="1" smtClean="0"/>
              <a:t>trọng</a:t>
            </a:r>
            <a:r>
              <a:rPr lang="en-US" baseline="0" dirty="0" smtClean="0"/>
              <a:t> </a:t>
            </a:r>
            <a:r>
              <a:rPr lang="en-US" baseline="0" dirty="0" err="1" smtClean="0"/>
              <a:t>nhất</a:t>
            </a:r>
            <a:r>
              <a:rPr lang="en-US" baseline="0" dirty="0" smtClean="0"/>
              <a:t>: </a:t>
            </a:r>
            <a:r>
              <a:rPr lang="en-US" baseline="0" dirty="0" err="1" smtClean="0"/>
              <a:t>đừng</a:t>
            </a:r>
            <a:r>
              <a:rPr lang="en-US" baseline="0" dirty="0" smtClean="0"/>
              <a:t> </a:t>
            </a:r>
            <a:r>
              <a:rPr lang="en-US" baseline="0" dirty="0" err="1" smtClean="0"/>
              <a:t>cố</a:t>
            </a:r>
            <a:r>
              <a:rPr lang="en-US" baseline="0" dirty="0" smtClean="0"/>
              <a:t> </a:t>
            </a:r>
            <a:r>
              <a:rPr lang="en-US" baseline="0" dirty="0" err="1" smtClean="0"/>
              <a:t>gắng</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một</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lớn</a:t>
            </a:r>
            <a:r>
              <a:rPr lang="en-US" baseline="0" dirty="0" smtClean="0"/>
              <a:t>, chia </a:t>
            </a:r>
            <a:r>
              <a:rPr lang="en-US" baseline="0" dirty="0" err="1" smtClean="0"/>
              <a:t>nhỏ</a:t>
            </a:r>
            <a:r>
              <a:rPr lang="en-US" baseline="0" dirty="0" smtClean="0"/>
              <a:t>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nhỏ</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lần</a:t>
            </a:r>
            <a:r>
              <a:rPr lang="en-US" baseline="0" dirty="0" smtClean="0"/>
              <a:t> </a:t>
            </a:r>
            <a:r>
              <a:rPr lang="en-US" baseline="0" dirty="0" err="1" smtClean="0"/>
              <a:t>lượt</a:t>
            </a:r>
            <a:r>
              <a:rPr lang="en-US" baseline="0" dirty="0" smtClean="0"/>
              <a:t> </a:t>
            </a:r>
            <a:r>
              <a:rPr lang="en-US" baseline="0" dirty="0" err="1" smtClean="0"/>
              <a:t>từng</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một</a:t>
            </a:r>
            <a:r>
              <a:rPr lang="en-US" baseline="0" dirty="0" smtClean="0"/>
              <a:t> </a:t>
            </a:r>
          </a:p>
          <a:p>
            <a:pPr marL="228600" indent="-228600">
              <a:buAutoNum type="arabicPeriod"/>
            </a:pPr>
            <a:r>
              <a:rPr lang="en-US" baseline="0" dirty="0" err="1" smtClean="0"/>
              <a:t>Gặp</a:t>
            </a:r>
            <a:r>
              <a:rPr lang="en-US" baseline="0" dirty="0" smtClean="0"/>
              <a:t> stuck </a:t>
            </a:r>
            <a:r>
              <a:rPr lang="en-US" baseline="0" dirty="0" err="1" smtClean="0"/>
              <a:t>thì</a:t>
            </a:r>
            <a:r>
              <a:rPr lang="en-US" baseline="0" dirty="0" smtClean="0"/>
              <a:t> </a:t>
            </a:r>
            <a:r>
              <a:rPr lang="en-US" baseline="0" dirty="0" err="1" smtClean="0"/>
              <a:t>việc</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ta </a:t>
            </a:r>
            <a:r>
              <a:rPr lang="en-US" baseline="0" dirty="0" err="1" smtClean="0"/>
              <a:t>cần</a:t>
            </a:r>
            <a:r>
              <a:rPr lang="en-US" baseline="0" dirty="0" smtClean="0"/>
              <a:t> </a:t>
            </a:r>
            <a:r>
              <a:rPr lang="en-US" baseline="0" dirty="0" err="1" smtClean="0"/>
              <a:t>làm</a:t>
            </a:r>
            <a:r>
              <a:rPr lang="en-US" baseline="0" dirty="0" smtClean="0"/>
              <a:t> </a:t>
            </a:r>
            <a:r>
              <a:rPr lang="en-US" baseline="0" dirty="0" err="1" smtClean="0"/>
              <a:t>hít</a:t>
            </a:r>
            <a:r>
              <a:rPr lang="en-US" baseline="0" dirty="0" smtClean="0"/>
              <a:t> </a:t>
            </a:r>
            <a:r>
              <a:rPr lang="en-US" baseline="0" dirty="0" err="1" smtClean="0"/>
              <a:t>thở</a:t>
            </a:r>
            <a:r>
              <a:rPr lang="en-US" baseline="0" dirty="0" smtClean="0"/>
              <a:t> </a:t>
            </a:r>
            <a:r>
              <a:rPr lang="en-US" baseline="0" dirty="0" err="1" smtClean="0"/>
              <a:t>thật</a:t>
            </a:r>
            <a:r>
              <a:rPr lang="en-US" baseline="0" dirty="0" smtClean="0"/>
              <a:t> </a:t>
            </a:r>
            <a:r>
              <a:rPr lang="en-US" baseline="0" dirty="0" err="1" smtClean="0"/>
              <a:t>sâu</a:t>
            </a:r>
            <a:r>
              <a:rPr lang="en-US" baseline="0" dirty="0" smtClean="0"/>
              <a:t>. </a:t>
            </a:r>
            <a:r>
              <a:rPr lang="en-US" baseline="0" dirty="0" err="1" smtClean="0"/>
              <a:t>Sự</a:t>
            </a:r>
            <a:r>
              <a:rPr lang="en-US" baseline="0" dirty="0" smtClean="0"/>
              <a:t> </a:t>
            </a:r>
            <a:r>
              <a:rPr lang="en-US" baseline="0" dirty="0" err="1" smtClean="0"/>
              <a:t>khác</a:t>
            </a:r>
            <a:r>
              <a:rPr lang="en-US" baseline="0" dirty="0" smtClean="0"/>
              <a:t> </a:t>
            </a:r>
            <a:r>
              <a:rPr lang="en-US" baseline="0" dirty="0" err="1" smtClean="0"/>
              <a:t>biệt</a:t>
            </a:r>
            <a:r>
              <a:rPr lang="en-US" baseline="0" dirty="0" smtClean="0"/>
              <a:t> </a:t>
            </a:r>
            <a:r>
              <a:rPr lang="en-US" baseline="0" dirty="0" err="1" smtClean="0"/>
              <a:t>giữa</a:t>
            </a:r>
            <a:r>
              <a:rPr lang="en-US" baseline="0" dirty="0" smtClean="0"/>
              <a:t> </a:t>
            </a:r>
            <a:r>
              <a:rPr lang="en-US" baseline="0" dirty="0" err="1" smtClean="0"/>
              <a:t>một</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viên</a:t>
            </a:r>
            <a:r>
              <a:rPr lang="en-US" baseline="0" dirty="0" smtClean="0"/>
              <a:t> </a:t>
            </a:r>
            <a:r>
              <a:rPr lang="en-US" baseline="0" dirty="0" err="1" smtClean="0"/>
              <a:t>giỏi</a:t>
            </a:r>
            <a:r>
              <a:rPr lang="en-US" baseline="0" dirty="0" smtClean="0"/>
              <a:t> </a:t>
            </a:r>
            <a:r>
              <a:rPr lang="en-US" baseline="0" dirty="0" err="1" smtClean="0"/>
              <a:t>thường</a:t>
            </a:r>
            <a:r>
              <a:rPr lang="en-US" baseline="0" dirty="0" smtClean="0"/>
              <a:t> </a:t>
            </a:r>
            <a:r>
              <a:rPr lang="en-US" baseline="0" dirty="0" err="1" smtClean="0"/>
              <a:t>tò</a:t>
            </a:r>
            <a:r>
              <a:rPr lang="en-US" baseline="0" dirty="0" smtClean="0"/>
              <a:t> </a:t>
            </a:r>
            <a:r>
              <a:rPr lang="en-US" baseline="0" dirty="0" err="1" smtClean="0"/>
              <a:t>mò</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lỗi</a:t>
            </a:r>
            <a:r>
              <a:rPr lang="en-US" baseline="0" dirty="0" smtClean="0"/>
              <a:t> </a:t>
            </a:r>
            <a:r>
              <a:rPr lang="en-US" baseline="0" dirty="0" err="1" smtClean="0"/>
              <a:t>hơn</a:t>
            </a:r>
            <a:r>
              <a:rPr lang="en-US" baseline="0" dirty="0" smtClean="0"/>
              <a:t> </a:t>
            </a:r>
            <a:r>
              <a:rPr lang="en-US" baseline="0" dirty="0" err="1" smtClean="0"/>
              <a:t>là</a:t>
            </a:r>
            <a:r>
              <a:rPr lang="en-US" baseline="0" dirty="0" smtClean="0"/>
              <a:t> </a:t>
            </a:r>
            <a:r>
              <a:rPr lang="en-US" baseline="0" dirty="0" err="1" smtClean="0"/>
              <a:t>tỏ</a:t>
            </a:r>
            <a:r>
              <a:rPr lang="en-US" baseline="0" dirty="0" smtClean="0"/>
              <a:t> </a:t>
            </a:r>
            <a:r>
              <a:rPr lang="en-US" baseline="0" dirty="0" err="1" smtClean="0"/>
              <a:t>ra</a:t>
            </a:r>
            <a:r>
              <a:rPr lang="en-US" baseline="0" dirty="0" smtClean="0"/>
              <a:t> </a:t>
            </a:r>
            <a:r>
              <a:rPr lang="en-US" baseline="0" dirty="0" err="1" smtClean="0"/>
              <a:t>khó</a:t>
            </a:r>
            <a:r>
              <a:rPr lang="en-US" baseline="0" dirty="0" smtClean="0"/>
              <a:t> </a:t>
            </a:r>
            <a:r>
              <a:rPr lang="en-US" baseline="0" dirty="0" err="1" smtClean="0"/>
              <a:t>chịu</a:t>
            </a:r>
            <a:r>
              <a:rPr lang="en-US" baseline="0" dirty="0" smtClean="0"/>
              <a:t>. 3 </a:t>
            </a:r>
            <a:r>
              <a:rPr lang="en-US" baseline="0" dirty="0" err="1" smtClean="0"/>
              <a:t>việc</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thử</a:t>
            </a:r>
            <a:r>
              <a:rPr lang="en-US" baseline="0" dirty="0" smtClean="0"/>
              <a:t> </a:t>
            </a:r>
            <a:r>
              <a:rPr lang="en-US" baseline="0" dirty="0" err="1" smtClean="0"/>
              <a:t>khi</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a:t>
            </a:r>
            <a:r>
              <a:rPr lang="en-US" baseline="0" dirty="0" err="1" smtClean="0"/>
              <a:t>lỗi</a:t>
            </a:r>
            <a:r>
              <a:rPr lang="en-US" baseline="0" dirty="0" smtClean="0"/>
              <a:t>: debug,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lại</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giải</a:t>
            </a:r>
            <a:r>
              <a:rPr lang="en-US" baseline="0" dirty="0" smtClean="0"/>
              <a:t> </a:t>
            </a:r>
            <a:r>
              <a:rPr lang="en-US" baseline="0" dirty="0" err="1" smtClean="0"/>
              <a:t>pháp</a:t>
            </a:r>
            <a:r>
              <a:rPr lang="en-US" baseline="0" dirty="0" smtClean="0"/>
              <a:t>, </a:t>
            </a:r>
            <a:r>
              <a:rPr lang="en-US" baseline="0" dirty="0" err="1" smtClean="0"/>
              <a:t>xóa</a:t>
            </a:r>
            <a:r>
              <a:rPr lang="en-US" baseline="0" dirty="0" smtClean="0"/>
              <a:t> </a:t>
            </a:r>
            <a:r>
              <a:rPr lang="en-US" baseline="0" dirty="0" err="1" smtClean="0"/>
              <a:t>hết</a:t>
            </a:r>
            <a:r>
              <a:rPr lang="en-US" baseline="0" dirty="0" smtClean="0"/>
              <a:t> </a:t>
            </a:r>
            <a:r>
              <a:rPr lang="en-US" baseline="0" dirty="0" err="1" smtClean="0"/>
              <a:t>đi</a:t>
            </a:r>
            <a:r>
              <a:rPr lang="en-US" baseline="0" dirty="0" smtClean="0"/>
              <a:t> </a:t>
            </a:r>
            <a:r>
              <a:rPr lang="en-US" baseline="0" dirty="0" err="1" smtClean="0"/>
              <a:t>và</a:t>
            </a:r>
            <a:r>
              <a:rPr lang="en-US" baseline="0" dirty="0" smtClean="0"/>
              <a:t> </a:t>
            </a:r>
            <a:r>
              <a:rPr lang="en-US" baseline="0" dirty="0" err="1" smtClean="0"/>
              <a:t>làm</a:t>
            </a:r>
            <a:r>
              <a:rPr lang="en-US" baseline="0" dirty="0" smtClean="0"/>
              <a:t> </a:t>
            </a:r>
            <a:r>
              <a:rPr lang="en-US" baseline="0" dirty="0" err="1" smtClean="0"/>
              <a:t>lại</a:t>
            </a:r>
            <a:r>
              <a:rPr lang="en-US" baseline="0" dirty="0" smtClean="0"/>
              <a:t> </a:t>
            </a:r>
            <a:r>
              <a:rPr lang="en-US" baseline="0" dirty="0" err="1" smtClean="0"/>
              <a:t>từ</a:t>
            </a:r>
            <a:r>
              <a:rPr lang="en-US" baseline="0" dirty="0" smtClean="0"/>
              <a:t> </a:t>
            </a:r>
            <a:r>
              <a:rPr lang="en-US" baseline="0" dirty="0" err="1" smtClean="0"/>
              <a:t>đầu</a:t>
            </a:r>
            <a:endParaRPr lang="en-US" dirty="0"/>
          </a:p>
        </p:txBody>
      </p:sp>
      <p:sp>
        <p:nvSpPr>
          <p:cNvPr id="4" name="Slide Number Placeholder 3"/>
          <p:cNvSpPr>
            <a:spLocks noGrp="1"/>
          </p:cNvSpPr>
          <p:nvPr>
            <p:ph type="sldNum" sz="quarter" idx="10"/>
          </p:nvPr>
        </p:nvSpPr>
        <p:spPr/>
        <p:txBody>
          <a:bodyPr/>
          <a:lstStyle/>
          <a:p>
            <a:fld id="{B79088F8-F830-4CF2-B711-57455DED45AF}" type="slidenum">
              <a:rPr lang="en-US" smtClean="0"/>
              <a:t>4</a:t>
            </a:fld>
            <a:endParaRPr lang="en-US"/>
          </a:p>
        </p:txBody>
      </p:sp>
    </p:spTree>
    <p:extLst>
      <p:ext uri="{BB962C8B-B14F-4D97-AF65-F5344CB8AC3E}">
        <p14:creationId xmlns:p14="http://schemas.microsoft.com/office/powerpoint/2010/main" val="41212899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Dog class has two instance methods:</a:t>
            </a:r>
          </a:p>
          <a:p>
            <a:r>
              <a:rPr lang="en-US" sz="1200" b="1" i="0" kern="1200" dirty="0" smtClean="0">
                <a:solidFill>
                  <a:schemeClr val="tx1"/>
                </a:solidFill>
                <a:effectLst/>
                <a:latin typeface="+mn-lt"/>
                <a:ea typeface="+mn-ea"/>
                <a:cs typeface="+mn-cs"/>
              </a:rPr>
              <a:t>.description()</a:t>
            </a:r>
            <a:r>
              <a:rPr lang="en-US" sz="1200" b="0" i="0" kern="1200" dirty="0" smtClean="0">
                <a:solidFill>
                  <a:schemeClr val="tx1"/>
                </a:solidFill>
                <a:effectLst/>
                <a:latin typeface="+mn-lt"/>
                <a:ea typeface="+mn-ea"/>
                <a:cs typeface="+mn-cs"/>
              </a:rPr>
              <a:t> returns a string displaying the name and age of the dog.</a:t>
            </a:r>
          </a:p>
          <a:p>
            <a:r>
              <a:rPr lang="en-US" sz="1200" b="1" i="0" kern="1200" dirty="0" smtClean="0">
                <a:solidFill>
                  <a:schemeClr val="tx1"/>
                </a:solidFill>
                <a:effectLst/>
                <a:latin typeface="+mn-lt"/>
                <a:ea typeface="+mn-ea"/>
                <a:cs typeface="+mn-cs"/>
              </a:rPr>
              <a:t>.speak()</a:t>
            </a:r>
            <a:r>
              <a:rPr lang="en-US" sz="1200" b="0" i="0" kern="1200" dirty="0" smtClean="0">
                <a:solidFill>
                  <a:schemeClr val="tx1"/>
                </a:solidFill>
                <a:effectLst/>
                <a:latin typeface="+mn-lt"/>
                <a:ea typeface="+mn-ea"/>
                <a:cs typeface="+mn-cs"/>
              </a:rPr>
              <a:t> has one parameter called sound and returns a string containing the dog’s name and the sound the dog makes.</a:t>
            </a:r>
          </a:p>
          <a:p>
            <a:endParaRPr lang="en-US" baseline="0" dirty="0" smtClean="0"/>
          </a:p>
        </p:txBody>
      </p:sp>
      <p:sp>
        <p:nvSpPr>
          <p:cNvPr id="4" name="Slide Number Placeholder 3"/>
          <p:cNvSpPr>
            <a:spLocks noGrp="1"/>
          </p:cNvSpPr>
          <p:nvPr>
            <p:ph type="sldNum" sz="quarter" idx="10"/>
          </p:nvPr>
        </p:nvSpPr>
        <p:spPr/>
        <p:txBody>
          <a:bodyPr/>
          <a:lstStyle/>
          <a:p>
            <a:fld id="{B79088F8-F830-4CF2-B711-57455DED45AF}" type="slidenum">
              <a:rPr lang="en-US" smtClean="0"/>
              <a:t>35</a:t>
            </a:fld>
            <a:endParaRPr lang="en-US"/>
          </a:p>
        </p:txBody>
      </p:sp>
    </p:spTree>
    <p:extLst>
      <p:ext uri="{BB962C8B-B14F-4D97-AF65-F5344CB8AC3E}">
        <p14:creationId xmlns:p14="http://schemas.microsoft.com/office/powerpoint/2010/main" val="11912547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để tạo một lớp con, tạo một lớp mới với tên riêng của nó và sau đó đặt tên của lớp cha trong dấu ngoặc đơn. Thêm phần sau vào tệp dog.py để tạo ba lớp con mới của lớp Dog:</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9088F8-F830-4CF2-B711-57455DED45AF}" type="slidenum">
              <a:rPr lang="en-US" smtClean="0"/>
              <a:t>36</a:t>
            </a:fld>
            <a:endParaRPr lang="en-US"/>
          </a:p>
        </p:txBody>
      </p:sp>
    </p:spTree>
    <p:extLst>
      <p:ext uri="{BB962C8B-B14F-4D97-AF65-F5344CB8AC3E}">
        <p14:creationId xmlns:p14="http://schemas.microsoft.com/office/powerpoint/2010/main" val="3449867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Bản</a:t>
            </a:r>
            <a:r>
              <a:rPr lang="en-US" dirty="0" smtClean="0"/>
              <a:t> </a:t>
            </a:r>
            <a:r>
              <a:rPr lang="en-US" dirty="0" err="1" smtClean="0"/>
              <a:t>chất</a:t>
            </a:r>
            <a:r>
              <a:rPr lang="en-US" baseline="0" dirty="0" smtClean="0"/>
              <a:t> </a:t>
            </a:r>
            <a:r>
              <a:rPr lang="en-US" baseline="0" dirty="0" err="1" smtClean="0"/>
              <a:t>trong</a:t>
            </a:r>
            <a:r>
              <a:rPr lang="en-US" baseline="0" dirty="0" smtClean="0"/>
              <a:t> Python </a:t>
            </a:r>
            <a:r>
              <a:rPr lang="en-US" baseline="0" dirty="0" err="1" smtClean="0"/>
              <a:t>không</a:t>
            </a:r>
            <a:r>
              <a:rPr lang="en-US" baseline="0" dirty="0" smtClean="0"/>
              <a:t> </a:t>
            </a:r>
            <a:r>
              <a:rPr lang="en-US" baseline="0" dirty="0" err="1" smtClean="0"/>
              <a:t>tồn</a:t>
            </a:r>
            <a:r>
              <a:rPr lang="en-US" baseline="0" dirty="0" smtClean="0"/>
              <a:t> </a:t>
            </a:r>
            <a:r>
              <a:rPr lang="en-US" baseline="0" dirty="0" err="1" smtClean="0"/>
              <a:t>tại</a:t>
            </a:r>
            <a:r>
              <a:rPr lang="en-US" baseline="0" dirty="0" smtClean="0"/>
              <a:t> </a:t>
            </a:r>
            <a:r>
              <a:rPr lang="en-US" baseline="0" dirty="0" err="1" smtClean="0"/>
              <a:t>phạm</a:t>
            </a:r>
            <a:r>
              <a:rPr lang="en-US" baseline="0" dirty="0" smtClean="0"/>
              <a:t> vi protected </a:t>
            </a:r>
            <a:r>
              <a:rPr lang="en-US" baseline="0" dirty="0" err="1" smtClean="0"/>
              <a:t>nên</a:t>
            </a:r>
            <a:r>
              <a:rPr lang="en-US" baseline="0" dirty="0" smtClean="0"/>
              <a:t> </a:t>
            </a:r>
            <a:r>
              <a:rPr lang="en-US" baseline="0" dirty="0" err="1" smtClean="0"/>
              <a:t>bản</a:t>
            </a:r>
            <a:r>
              <a:rPr lang="en-US" baseline="0" dirty="0" smtClean="0"/>
              <a:t> </a:t>
            </a:r>
            <a:r>
              <a:rPr lang="en-US" baseline="0" dirty="0" err="1" smtClean="0"/>
              <a:t>chất</a:t>
            </a:r>
            <a:r>
              <a:rPr lang="en-US" baseline="0" dirty="0" smtClean="0"/>
              <a:t> </a:t>
            </a:r>
            <a:r>
              <a:rPr lang="en-US" baseline="0" dirty="0" err="1" smtClean="0"/>
              <a:t>của</a:t>
            </a:r>
            <a:r>
              <a:rPr lang="en-US" baseline="0" dirty="0" smtClean="0"/>
              <a:t> </a:t>
            </a:r>
            <a:r>
              <a:rPr lang="en-US" baseline="0" dirty="0" err="1" smtClean="0"/>
              <a:t>nó</a:t>
            </a:r>
            <a:r>
              <a:rPr lang="en-US" baseline="0" dirty="0" smtClean="0"/>
              <a:t> </a:t>
            </a:r>
            <a:r>
              <a:rPr lang="en-US" baseline="0" dirty="0" err="1" smtClean="0"/>
              <a:t>vẫn</a:t>
            </a:r>
            <a:r>
              <a:rPr lang="en-US" baseline="0" dirty="0" smtClean="0"/>
              <a:t> </a:t>
            </a:r>
            <a:r>
              <a:rPr lang="en-US" baseline="0" dirty="0" err="1" smtClean="0"/>
              <a:t>là</a:t>
            </a:r>
            <a:r>
              <a:rPr lang="en-US" baseline="0" dirty="0" smtClean="0"/>
              <a:t> public</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9088F8-F830-4CF2-B711-57455DED45AF}" type="slidenum">
              <a:rPr lang="en-US" smtClean="0"/>
              <a:t>37</a:t>
            </a:fld>
            <a:endParaRPr lang="en-US"/>
          </a:p>
        </p:txBody>
      </p:sp>
    </p:spTree>
    <p:extLst>
      <p:ext uri="{BB962C8B-B14F-4D97-AF65-F5344CB8AC3E}">
        <p14:creationId xmlns:p14="http://schemas.microsoft.com/office/powerpoint/2010/main" val="882705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Convert model: </a:t>
            </a:r>
            <a:r>
              <a:rPr lang="en-US" sz="1200" b="0" i="0" kern="1200" dirty="0" err="1" smtClean="0">
                <a:solidFill>
                  <a:schemeClr val="tx1"/>
                </a:solidFill>
                <a:effectLst/>
                <a:latin typeface="+mn-lt"/>
                <a:ea typeface="+mn-ea"/>
                <a:cs typeface="+mn-cs"/>
              </a:rPr>
              <a:t>mô</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training </a:t>
            </a:r>
            <a:r>
              <a:rPr lang="en-US" sz="1200" b="0" i="0" kern="1200" baseline="0" dirty="0" err="1"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Pytorch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muốn</a:t>
            </a:r>
            <a:r>
              <a:rPr lang="en-US" sz="1200" b="0" i="0" kern="1200" baseline="0" dirty="0" smtClean="0">
                <a:solidFill>
                  <a:schemeClr val="tx1"/>
                </a:solidFill>
                <a:effectLst/>
                <a:latin typeface="+mn-lt"/>
                <a:ea typeface="+mn-ea"/>
                <a:cs typeface="+mn-cs"/>
              </a:rPr>
              <a:t> convert sang Tensor, </a:t>
            </a:r>
            <a:r>
              <a:rPr lang="en-US" sz="1200" b="0" i="0" kern="1200" baseline="0" dirty="0" err="1" smtClean="0">
                <a:solidFill>
                  <a:schemeClr val="tx1"/>
                </a:solidFill>
                <a:effectLst/>
                <a:latin typeface="+mn-lt"/>
                <a:ea typeface="+mn-ea"/>
                <a:cs typeface="+mn-cs"/>
              </a:rPr>
              <a:t>hoặc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nhiều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mô</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mỗi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mô</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chạy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framework </a:t>
            </a:r>
            <a:r>
              <a:rPr lang="en-US" sz="1200" b="0" i="0" kern="1200" baseline="0" dirty="0" err="1" smtClean="0">
                <a:solidFill>
                  <a:schemeClr val="tx1"/>
                </a:solidFill>
                <a:effectLst/>
                <a:latin typeface="+mn-lt"/>
                <a:ea typeface="+mn-ea"/>
                <a:cs typeface="+mn-cs"/>
              </a:rPr>
              <a:t>khác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nhau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như</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Tenserflow</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Mxnet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Pytorch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dễ</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gặp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vấn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đề</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về</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bộ</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nhớ</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cần</a:t>
            </a:r>
            <a:r>
              <a:rPr lang="en-US" sz="1200" b="0" i="0" kern="1200" baseline="0" dirty="0" smtClean="0">
                <a:solidFill>
                  <a:schemeClr val="tx1"/>
                </a:solidFill>
                <a:effectLst/>
                <a:latin typeface="+mn-lt"/>
                <a:ea typeface="+mn-ea"/>
                <a:cs typeface="+mn-cs"/>
              </a:rPr>
              <a:t> convert </a:t>
            </a:r>
            <a:r>
              <a:rPr lang="en-US" sz="1200" b="0" i="0" kern="1200" baseline="0" dirty="0" err="1" smtClean="0">
                <a:solidFill>
                  <a:schemeClr val="tx1"/>
                </a:solidFill>
                <a:effectLst/>
                <a:latin typeface="+mn-lt"/>
                <a:ea typeface="+mn-ea"/>
                <a:cs typeface="+mn-cs"/>
              </a:rPr>
              <a:t>nó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thành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chạy</a:t>
            </a:r>
            <a:r>
              <a:rPr lang="en-US" sz="1200" b="0" i="0" kern="1200" baseline="0" dirty="0" smtClean="0">
                <a:solidFill>
                  <a:schemeClr val="tx1"/>
                </a:solidFill>
                <a:effectLst/>
                <a:latin typeface="+mn-lt"/>
                <a:ea typeface="+mn-ea"/>
                <a:cs typeface="+mn-cs"/>
              </a:rPr>
              <a:t> 1 framework </a:t>
            </a:r>
            <a:r>
              <a:rPr lang="en-US" sz="1200" b="0" i="0" kern="1200" baseline="0" dirty="0" err="1" smtClean="0">
                <a:solidFill>
                  <a:schemeClr val="tx1"/>
                </a:solidFill>
                <a:effectLst/>
                <a:latin typeface="+mn-lt"/>
                <a:ea typeface="+mn-ea"/>
                <a:cs typeface="+mn-cs"/>
              </a:rPr>
              <a:t>duy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nhất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ONNX.</a:t>
            </a:r>
          </a:p>
          <a:p>
            <a:r>
              <a:rPr lang="en-US" sz="1200" b="0" i="0" kern="1200" baseline="0" dirty="0" err="1" smtClean="0">
                <a:solidFill>
                  <a:schemeClr val="tx1"/>
                </a:solidFill>
                <a:effectLst/>
                <a:latin typeface="+mn-lt"/>
                <a:ea typeface="+mn-ea"/>
                <a:cs typeface="+mn-cs"/>
              </a:rPr>
              <a:t>Sau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convert </a:t>
            </a:r>
            <a:r>
              <a:rPr lang="en-US" sz="1200" b="0" i="0" kern="1200" baseline="0" dirty="0" err="1" smtClean="0">
                <a:solidFill>
                  <a:schemeClr val="tx1"/>
                </a:solidFill>
                <a:effectLst/>
                <a:latin typeface="+mn-lt"/>
                <a:ea typeface="+mn-ea"/>
                <a:cs typeface="+mn-cs"/>
              </a:rPr>
              <a:t>xong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viết</a:t>
            </a:r>
            <a:r>
              <a:rPr lang="en-US" sz="1200" b="0" i="0" kern="1200" baseline="0" dirty="0" smtClean="0">
                <a:solidFill>
                  <a:schemeClr val="tx1"/>
                </a:solidFill>
                <a:effectLst/>
                <a:latin typeface="+mn-lt"/>
                <a:ea typeface="+mn-ea"/>
                <a:cs typeface="+mn-cs"/>
              </a:rPr>
              <a:t> Class </a:t>
            </a:r>
            <a:r>
              <a:rPr lang="en-US" sz="1200" b="0" i="0" kern="1200" baseline="0" dirty="0" err="1" smtClean="0">
                <a:solidFill>
                  <a:schemeClr val="tx1"/>
                </a:solidFill>
                <a:effectLst/>
                <a:latin typeface="+mn-lt"/>
                <a:ea typeface="+mn-ea"/>
                <a:cs typeface="+mn-cs"/>
              </a:rPr>
              <a:t>để</a:t>
            </a:r>
            <a:r>
              <a:rPr lang="en-US" sz="1200" b="0" i="0" kern="1200" baseline="0" dirty="0" smtClean="0">
                <a:solidFill>
                  <a:schemeClr val="tx1"/>
                </a:solidFill>
                <a:effectLst/>
                <a:latin typeface="+mn-lt"/>
                <a:ea typeface="+mn-ea"/>
                <a:cs typeface="+mn-cs"/>
              </a:rPr>
              <a:t> wrap </a:t>
            </a:r>
            <a:r>
              <a:rPr lang="en-US" sz="1200" b="0" i="0" kern="1200" baseline="0" dirty="0" err="1" smtClean="0">
                <a:solidFill>
                  <a:schemeClr val="tx1"/>
                </a:solidFill>
                <a:effectLst/>
                <a:latin typeface="+mn-lt"/>
                <a:ea typeface="+mn-ea"/>
                <a:cs typeface="+mn-cs"/>
              </a:rPr>
              <a:t>lại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class </a:t>
            </a:r>
            <a:r>
              <a:rPr lang="en-US" sz="1200" b="0" i="0" kern="1200" baseline="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viết</a:t>
            </a:r>
            <a:r>
              <a:rPr lang="en-US" sz="1200" b="0" i="0" kern="1200" baseline="0" dirty="0" smtClean="0">
                <a:solidFill>
                  <a:schemeClr val="tx1"/>
                </a:solidFill>
                <a:effectLst/>
                <a:latin typeface="+mn-lt"/>
                <a:ea typeface="+mn-ea"/>
                <a:cs typeface="+mn-cs"/>
              </a:rPr>
              <a:t> API, </a:t>
            </a:r>
            <a:r>
              <a:rPr lang="en-US" sz="1200" b="0" i="0" kern="1200" baseline="0" dirty="0" err="1" smtClean="0">
                <a:solidFill>
                  <a:schemeClr val="tx1"/>
                </a:solidFill>
                <a:effectLst/>
                <a:latin typeface="+mn-lt"/>
                <a:ea typeface="+mn-ea"/>
                <a:cs typeface="+mn-cs"/>
              </a:rPr>
              <a:t>gọi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đến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Class </a:t>
            </a:r>
            <a:r>
              <a:rPr lang="en-US" sz="1200" b="0" i="0" kern="1200" baseline="0" dirty="0" err="1" smtClean="0">
                <a:solidFill>
                  <a:schemeClr val="tx1"/>
                </a:solidFill>
                <a:effectLst/>
                <a:latin typeface="+mn-lt"/>
                <a:ea typeface="+mn-ea"/>
                <a:cs typeface="+mn-cs"/>
              </a:rPr>
              <a:t>mình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tạo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sau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mở</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cổng</a:t>
            </a:r>
            <a:r>
              <a:rPr lang="en-US" sz="1200" b="0" i="0" kern="1200" baseline="0" dirty="0" smtClean="0">
                <a:solidFill>
                  <a:schemeClr val="tx1"/>
                </a:solidFill>
                <a:effectLst/>
                <a:latin typeface="+mn-lt"/>
                <a:ea typeface="+mn-ea"/>
                <a:cs typeface="+mn-cs"/>
              </a:rPr>
              <a:t> API</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9088F8-F830-4CF2-B711-57455DED45AF}" type="slidenum">
              <a:rPr lang="en-US" smtClean="0"/>
              <a:t>39</a:t>
            </a:fld>
            <a:endParaRPr lang="en-US"/>
          </a:p>
        </p:txBody>
      </p:sp>
    </p:spTree>
    <p:extLst>
      <p:ext uri="{BB962C8B-B14F-4D97-AF65-F5344CB8AC3E}">
        <p14:creationId xmlns:p14="http://schemas.microsoft.com/office/powerpoint/2010/main" val="1078388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9088F8-F830-4CF2-B711-57455DED45AF}" type="slidenum">
              <a:rPr lang="en-US" smtClean="0"/>
              <a:t>40</a:t>
            </a:fld>
            <a:endParaRPr lang="en-US"/>
          </a:p>
        </p:txBody>
      </p:sp>
    </p:spTree>
    <p:extLst>
      <p:ext uri="{BB962C8B-B14F-4D97-AF65-F5344CB8AC3E}">
        <p14:creationId xmlns:p14="http://schemas.microsoft.com/office/powerpoint/2010/main" val="122577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9088F8-F830-4CF2-B711-57455DED45AF}" type="slidenum">
              <a:rPr lang="en-US" smtClean="0"/>
              <a:t>41</a:t>
            </a:fld>
            <a:endParaRPr lang="en-US"/>
          </a:p>
        </p:txBody>
      </p:sp>
    </p:spTree>
    <p:extLst>
      <p:ext uri="{BB962C8B-B14F-4D97-AF65-F5344CB8AC3E}">
        <p14:creationId xmlns:p14="http://schemas.microsoft.com/office/powerpoint/2010/main" val="32494435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9088F8-F830-4CF2-B711-57455DED45AF}" type="slidenum">
              <a:rPr lang="en-US" smtClean="0"/>
              <a:t>42</a:t>
            </a:fld>
            <a:endParaRPr lang="en-US"/>
          </a:p>
        </p:txBody>
      </p:sp>
    </p:spTree>
    <p:extLst>
      <p:ext uri="{BB962C8B-B14F-4D97-AF65-F5344CB8AC3E}">
        <p14:creationId xmlns:p14="http://schemas.microsoft.com/office/powerpoint/2010/main" val="16621176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9088F8-F830-4CF2-B711-57455DED45AF}" type="slidenum">
              <a:rPr lang="en-US" smtClean="0"/>
              <a:t>43</a:t>
            </a:fld>
            <a:endParaRPr lang="en-US"/>
          </a:p>
        </p:txBody>
      </p:sp>
    </p:spTree>
    <p:extLst>
      <p:ext uri="{BB962C8B-B14F-4D97-AF65-F5344CB8AC3E}">
        <p14:creationId xmlns:p14="http://schemas.microsoft.com/office/powerpoint/2010/main" val="29281990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Tạo</a:t>
            </a:r>
            <a:r>
              <a:rPr lang="en-US" sz="1200" b="0" i="0" kern="1200" baseline="0" dirty="0" smtClean="0">
                <a:solidFill>
                  <a:schemeClr val="tx1"/>
                </a:solidFill>
                <a:effectLst/>
                <a:latin typeface="+mn-lt"/>
                <a:ea typeface="+mn-ea"/>
                <a:cs typeface="+mn-cs"/>
              </a:rPr>
              <a:t> dictionary </a:t>
            </a:r>
            <a:r>
              <a:rPr lang="en-US" sz="1200" b="0" i="0" kern="1200" baseline="0" dirty="0" err="1" smtClean="0">
                <a:solidFill>
                  <a:schemeClr val="tx1"/>
                </a:solidFill>
                <a:effectLst/>
                <a:latin typeface="+mn-lt"/>
                <a:ea typeface="+mn-ea"/>
                <a:cs typeface="+mn-cs"/>
              </a:rPr>
              <a:t>gồm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tập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từ</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vựng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tập</a:t>
            </a:r>
            <a:r>
              <a:rPr lang="en-US" sz="1200" b="0" i="0" kern="1200" baseline="0" dirty="0" smtClean="0">
                <a:solidFill>
                  <a:schemeClr val="tx1"/>
                </a:solidFill>
                <a:effectLst/>
                <a:latin typeface="+mn-lt"/>
                <a:ea typeface="+mn-ea"/>
                <a:cs typeface="+mn-cs"/>
              </a:rPr>
              <a:t> tag, </a:t>
            </a:r>
            <a:r>
              <a:rPr lang="en-US" sz="1200" b="0" i="0" kern="1200" baseline="0" dirty="0" err="1" smtClean="0">
                <a:solidFill>
                  <a:schemeClr val="tx1"/>
                </a:solidFill>
                <a:effectLst/>
                <a:latin typeface="+mn-lt"/>
                <a:ea typeface="+mn-ea"/>
                <a:cs typeface="+mn-cs"/>
              </a:rPr>
              <a:t>đánh</a:t>
            </a:r>
            <a:r>
              <a:rPr lang="en-US" sz="1200" b="0" i="0" kern="1200" baseline="0" dirty="0" smtClean="0">
                <a:solidFill>
                  <a:schemeClr val="tx1"/>
                </a:solidFill>
                <a:effectLst/>
                <a:latin typeface="+mn-lt"/>
                <a:ea typeface="+mn-ea"/>
                <a:cs typeface="+mn-cs"/>
              </a:rPr>
              <a:t> index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mỗi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từ</a:t>
            </a:r>
            <a:r>
              <a:rPr lang="en-US" sz="1200" b="0" i="0" kern="1200" baseline="0" dirty="0" smtClean="0">
                <a:solidFill>
                  <a:schemeClr val="tx1"/>
                </a:solidFill>
                <a:effectLst/>
                <a:latin typeface="+mn-lt"/>
                <a:ea typeface="+mn-ea"/>
                <a:cs typeface="+mn-cs"/>
              </a:rPr>
              <a:t> , </a:t>
            </a:r>
            <a:r>
              <a:rPr lang="en-US" sz="1200" b="0" i="0" kern="1200" baseline="0" dirty="0" err="1" smtClean="0">
                <a:solidFill>
                  <a:schemeClr val="tx1"/>
                </a:solidFill>
                <a:effectLst/>
                <a:latin typeface="+mn-lt"/>
                <a:ea typeface="+mn-ea"/>
                <a:cs typeface="+mn-cs"/>
              </a:rPr>
              <a:t>hỗ</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chuyển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từ</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từ</a:t>
            </a:r>
            <a:r>
              <a:rPr lang="en-US" sz="1200" b="0" i="0" kern="1200" baseline="0" dirty="0" smtClean="0">
                <a:solidFill>
                  <a:schemeClr val="tx1"/>
                </a:solidFill>
                <a:effectLst/>
                <a:latin typeface="+mn-lt"/>
                <a:ea typeface="+mn-ea"/>
                <a:cs typeface="+mn-cs"/>
              </a:rPr>
              <a:t> sang </a:t>
            </a:r>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ngược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bổ</a:t>
            </a:r>
            <a:r>
              <a:rPr lang="en-US" sz="1200" b="0" i="0" kern="1200" baseline="0" dirty="0" smtClean="0">
                <a:solidFill>
                  <a:schemeClr val="tx1"/>
                </a:solidFill>
                <a:effectLst/>
                <a:latin typeface="+mn-lt"/>
                <a:ea typeface="+mn-ea"/>
                <a:cs typeface="+mn-cs"/>
              </a:rPr>
              <a:t> sung </a:t>
            </a:r>
            <a:r>
              <a:rPr lang="en-US" sz="1200" b="0" i="0" kern="1200" baseline="0" dirty="0" err="1" smtClean="0">
                <a:solidFill>
                  <a:schemeClr val="tx1"/>
                </a:solidFill>
                <a:effectLst/>
                <a:latin typeface="+mn-lt"/>
                <a:ea typeface="+mn-ea"/>
                <a:cs typeface="+mn-cs"/>
              </a:rPr>
              <a:t>các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từ</a:t>
            </a:r>
            <a:r>
              <a:rPr lang="en-US" sz="1200" b="0" i="0" kern="1200" baseline="0" dirty="0" smtClean="0">
                <a:solidFill>
                  <a:schemeClr val="tx1"/>
                </a:solidFill>
                <a:effectLst/>
                <a:latin typeface="+mn-lt"/>
                <a:ea typeface="+mn-ea"/>
                <a:cs typeface="+mn-cs"/>
              </a:rPr>
              <a:t> UNK – </a:t>
            </a:r>
            <a:r>
              <a:rPr lang="en-US" sz="1200" b="0" i="0" kern="1200" baseline="0" dirty="0" err="1" smtClean="0">
                <a:solidFill>
                  <a:schemeClr val="tx1"/>
                </a:solidFill>
                <a:effectLst/>
                <a:latin typeface="+mn-lt"/>
                <a:ea typeface="+mn-ea"/>
                <a:cs typeface="+mn-cs"/>
              </a:rPr>
              <a:t>từ</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không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xác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định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không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bộ</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từ</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vựng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PAD- </a:t>
            </a:r>
            <a:r>
              <a:rPr lang="en-US" sz="1200" b="0" i="0" kern="1200" baseline="0" dirty="0" err="1" smtClean="0">
                <a:solidFill>
                  <a:schemeClr val="tx1"/>
                </a:solidFill>
                <a:effectLst/>
                <a:latin typeface="+mn-lt"/>
                <a:ea typeface="+mn-ea"/>
                <a:cs typeface="+mn-cs"/>
              </a:rPr>
              <a:t>từ</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viền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của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câu</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9088F8-F830-4CF2-B711-57455DED45AF}" type="slidenum">
              <a:rPr lang="en-US" smtClean="0"/>
              <a:t>44</a:t>
            </a:fld>
            <a:endParaRPr lang="en-US"/>
          </a:p>
        </p:txBody>
      </p:sp>
    </p:spTree>
    <p:extLst>
      <p:ext uri="{BB962C8B-B14F-4D97-AF65-F5344CB8AC3E}">
        <p14:creationId xmlns:p14="http://schemas.microsoft.com/office/powerpoint/2010/main" val="41597639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Chuẩn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hóa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độ</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dài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câu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biLSTM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hoạt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động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hiệu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độ</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dài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câu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dưới</a:t>
            </a:r>
            <a:r>
              <a:rPr lang="en-US" sz="1200" b="0" i="0" kern="1200" baseline="0" dirty="0" smtClean="0">
                <a:solidFill>
                  <a:schemeClr val="tx1"/>
                </a:solidFill>
                <a:effectLst/>
                <a:latin typeface="+mn-lt"/>
                <a:ea typeface="+mn-ea"/>
                <a:cs typeface="+mn-cs"/>
              </a:rPr>
              <a:t> 120), </a:t>
            </a:r>
            <a:r>
              <a:rPr lang="en-US" sz="1200" b="0" i="0" kern="1200" baseline="0" dirty="0" err="1" smtClean="0">
                <a:solidFill>
                  <a:schemeClr val="tx1"/>
                </a:solidFill>
                <a:effectLst/>
                <a:latin typeface="+mn-lt"/>
                <a:ea typeface="+mn-ea"/>
                <a:cs typeface="+mn-cs"/>
              </a:rPr>
              <a:t>câu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độ</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dài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nhỏ</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hơn</a:t>
            </a:r>
            <a:r>
              <a:rPr lang="en-US" sz="1200" b="0" i="0" kern="1200" baseline="0" dirty="0" smtClean="0">
                <a:solidFill>
                  <a:schemeClr val="tx1"/>
                </a:solidFill>
                <a:effectLst/>
                <a:latin typeface="+mn-lt"/>
                <a:ea typeface="+mn-ea"/>
                <a:cs typeface="+mn-cs"/>
              </a:rPr>
              <a:t> 120 </a:t>
            </a:r>
            <a:r>
              <a:rPr lang="en-US" sz="1200" b="0" i="0" kern="1200" baseline="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thêm</a:t>
            </a:r>
            <a:r>
              <a:rPr lang="en-US" sz="1200" b="0" i="0" kern="1200" baseline="0" dirty="0" smtClean="0">
                <a:solidFill>
                  <a:schemeClr val="tx1"/>
                </a:solidFill>
                <a:effectLst/>
                <a:latin typeface="+mn-lt"/>
                <a:ea typeface="+mn-ea"/>
                <a:cs typeface="+mn-cs"/>
              </a:rPr>
              <a:t> PAD </a:t>
            </a:r>
            <a:r>
              <a:rPr lang="en-US" sz="1200" b="0" i="0" kern="1200" baseline="0" dirty="0" err="1" smtClean="0">
                <a:solidFill>
                  <a:schemeClr val="tx1"/>
                </a:solidFill>
                <a:effectLst/>
                <a:latin typeface="+mn-lt"/>
                <a:ea typeface="+mn-ea"/>
                <a:cs typeface="+mn-cs"/>
              </a:rPr>
              <a:t>vào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cuối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câu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còn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không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cắt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bớt</a:t>
            </a:r>
            <a:r>
              <a:rPr lang="en-US" sz="1200" b="0" i="0" kern="1200" baseline="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9088F8-F830-4CF2-B711-57455DED45AF}" type="slidenum">
              <a:rPr lang="en-US" smtClean="0"/>
              <a:t>45</a:t>
            </a:fld>
            <a:endParaRPr lang="en-US"/>
          </a:p>
        </p:txBody>
      </p:sp>
    </p:spTree>
    <p:extLst>
      <p:ext uri="{BB962C8B-B14F-4D97-AF65-F5344CB8AC3E}">
        <p14:creationId xmlns:p14="http://schemas.microsoft.com/office/powerpoint/2010/main" val="1256353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 </a:t>
            </a:r>
            <a:r>
              <a:rPr lang="en-US" dirty="0" err="1" smtClean="0"/>
              <a:t>được</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bởi</a:t>
            </a:r>
            <a:r>
              <a:rPr lang="en-US" baseline="0" dirty="0" smtClean="0"/>
              <a:t> Guido van </a:t>
            </a:r>
            <a:r>
              <a:rPr lang="en-US" baseline="0" dirty="0" err="1" smtClean="0"/>
              <a:t>Rossum</a:t>
            </a:r>
            <a:r>
              <a:rPr lang="en-US" baseline="0" dirty="0" smtClean="0"/>
              <a:t> </a:t>
            </a:r>
            <a:r>
              <a:rPr lang="en-US" baseline="0" dirty="0" err="1" smtClean="0"/>
              <a:t>vào</a:t>
            </a:r>
            <a:r>
              <a:rPr lang="en-US" baseline="0" dirty="0" smtClean="0"/>
              <a:t> </a:t>
            </a:r>
            <a:r>
              <a:rPr lang="en-US" baseline="0" dirty="0" err="1" smtClean="0"/>
              <a:t>đầu</a:t>
            </a:r>
            <a:r>
              <a:rPr lang="en-US" baseline="0" dirty="0" smtClean="0"/>
              <a:t> </a:t>
            </a:r>
            <a:r>
              <a:rPr lang="en-US" baseline="0" dirty="0" err="1" smtClean="0"/>
              <a:t>những</a:t>
            </a:r>
            <a:r>
              <a:rPr lang="en-US" baseline="0" dirty="0" smtClean="0"/>
              <a:t> </a:t>
            </a:r>
            <a:r>
              <a:rPr lang="en-US" baseline="0" dirty="0" err="1" smtClean="0"/>
              <a:t>năm</a:t>
            </a:r>
            <a:r>
              <a:rPr lang="en-US" baseline="0" dirty="0" smtClean="0"/>
              <a:t> 1990, </a:t>
            </a:r>
            <a:r>
              <a:rPr lang="en-US" baseline="0" dirty="0" err="1" smtClean="0"/>
              <a:t>trở</a:t>
            </a:r>
            <a:r>
              <a:rPr lang="en-US" baseline="0" dirty="0" smtClean="0"/>
              <a:t> </a:t>
            </a:r>
            <a:r>
              <a:rPr lang="en-US" baseline="0" dirty="0" err="1" smtClean="0"/>
              <a:t>thành</a:t>
            </a:r>
            <a:r>
              <a:rPr lang="en-US" baseline="0" dirty="0" smtClean="0"/>
              <a:t> </a:t>
            </a:r>
            <a:r>
              <a:rPr lang="en-US" baseline="0" dirty="0" err="1" smtClean="0"/>
              <a:t>một</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phổ</a:t>
            </a:r>
            <a:r>
              <a:rPr lang="en-US" baseline="0" dirty="0" smtClean="0"/>
              <a:t> </a:t>
            </a:r>
            <a:r>
              <a:rPr lang="en-US" baseline="0" dirty="0" err="1" smtClean="0"/>
              <a:t>biến</a:t>
            </a:r>
            <a:r>
              <a:rPr lang="en-US" baseline="0" dirty="0" smtClean="0"/>
              <a:t> </a:t>
            </a:r>
            <a:r>
              <a:rPr lang="en-US" baseline="0" dirty="0" err="1" smtClean="0"/>
              <a:t>trong</a:t>
            </a:r>
            <a:r>
              <a:rPr lang="en-US" baseline="0" dirty="0" smtClean="0"/>
              <a:t> </a:t>
            </a:r>
            <a:r>
              <a:rPr lang="en-US" baseline="0" dirty="0" err="1" smtClean="0"/>
              <a:t>công</a:t>
            </a:r>
            <a:r>
              <a:rPr lang="en-US" baseline="0" dirty="0" smtClean="0"/>
              <a:t> </a:t>
            </a:r>
            <a:r>
              <a:rPr lang="en-US" baseline="0" dirty="0" err="1" smtClean="0"/>
              <a:t>nghiệp</a:t>
            </a:r>
            <a:r>
              <a:rPr lang="en-US" baseline="0" dirty="0" smtClean="0"/>
              <a:t> </a:t>
            </a:r>
            <a:r>
              <a:rPr lang="en-US" baseline="0" dirty="0" err="1" smtClean="0"/>
              <a:t>và</a:t>
            </a:r>
            <a:r>
              <a:rPr lang="en-US" baseline="0" dirty="0" smtClean="0"/>
              <a:t> </a:t>
            </a:r>
            <a:r>
              <a:rPr lang="en-US" baseline="0" dirty="0" err="1" smtClean="0"/>
              <a:t>giáo</a:t>
            </a:r>
            <a:r>
              <a:rPr lang="en-US" baseline="0" dirty="0" smtClean="0"/>
              <a:t> </a:t>
            </a:r>
            <a:r>
              <a:rPr lang="en-US" baseline="0" dirty="0" err="1" smtClean="0"/>
              <a:t>dục</a:t>
            </a:r>
            <a:r>
              <a:rPr lang="en-US" baseline="0" dirty="0" smtClean="0"/>
              <a:t>. </a:t>
            </a:r>
          </a:p>
          <a:p>
            <a:endParaRPr lang="en-US" baseline="0" dirty="0" smtClean="0"/>
          </a:p>
          <a:p>
            <a:r>
              <a:rPr lang="en-US" baseline="0" dirty="0" err="1" smtClean="0"/>
              <a:t>Các</a:t>
            </a:r>
            <a:r>
              <a:rPr lang="en-US" baseline="0" dirty="0" smtClean="0"/>
              <a:t> </a:t>
            </a:r>
            <a:r>
              <a:rPr lang="en-US" baseline="0" dirty="0" err="1" smtClean="0"/>
              <a:t>lệnh</a:t>
            </a:r>
            <a:r>
              <a:rPr lang="en-US" baseline="0" dirty="0" smtClean="0"/>
              <a:t> </a:t>
            </a:r>
            <a:r>
              <a:rPr lang="en-US" baseline="0" dirty="0" err="1" smtClean="0"/>
              <a:t>được</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thông</a:t>
            </a:r>
            <a:r>
              <a:rPr lang="en-US" baseline="0" dirty="0" smtClean="0"/>
              <a:t> qua </a:t>
            </a:r>
            <a:r>
              <a:rPr lang="en-US" baseline="0" dirty="0" err="1" smtClean="0"/>
              <a:t>một</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a:t>
            </a:r>
            <a:r>
              <a:rPr lang="en-US" baseline="0" dirty="0" err="1" smtClean="0"/>
              <a:t>trình</a:t>
            </a:r>
            <a:r>
              <a:rPr lang="en-US" baseline="0" dirty="0" smtClean="0"/>
              <a:t> </a:t>
            </a:r>
            <a:r>
              <a:rPr lang="en-US" baseline="0" dirty="0" err="1" smtClean="0"/>
              <a:t>thông</a:t>
            </a:r>
            <a:r>
              <a:rPr lang="en-US" baseline="0" dirty="0" smtClean="0"/>
              <a:t> </a:t>
            </a:r>
            <a:r>
              <a:rPr lang="en-US" baseline="0" dirty="0" err="1" smtClean="0"/>
              <a:t>dịch</a:t>
            </a:r>
            <a:r>
              <a:rPr lang="en-US" baseline="0" dirty="0" smtClean="0"/>
              <a:t> python. </a:t>
            </a:r>
            <a:r>
              <a:rPr lang="en-US" baseline="0" dirty="0" err="1" smtClean="0"/>
              <a:t>Trình</a:t>
            </a:r>
            <a:r>
              <a:rPr lang="en-US" baseline="0" dirty="0" smtClean="0"/>
              <a:t> </a:t>
            </a:r>
            <a:r>
              <a:rPr lang="en-US" baseline="0" dirty="0" err="1" smtClean="0"/>
              <a:t>thông</a:t>
            </a:r>
            <a:r>
              <a:rPr lang="en-US" baseline="0" dirty="0" smtClean="0"/>
              <a:t> </a:t>
            </a:r>
            <a:r>
              <a:rPr lang="en-US" baseline="0" dirty="0" err="1" smtClean="0"/>
              <a:t>dịch</a:t>
            </a:r>
            <a:r>
              <a:rPr lang="en-US" baseline="0" dirty="0" smtClean="0"/>
              <a:t> </a:t>
            </a:r>
            <a:r>
              <a:rPr lang="en-US" baseline="0" dirty="0" err="1" smtClean="0"/>
              <a:t>sẽ</a:t>
            </a:r>
            <a:r>
              <a:rPr lang="en-US" baseline="0" dirty="0" smtClean="0"/>
              <a:t> </a:t>
            </a:r>
            <a:r>
              <a:rPr lang="en-US" baseline="0" dirty="0" err="1" smtClean="0"/>
              <a:t>nhận</a:t>
            </a:r>
            <a:r>
              <a:rPr lang="en-US" baseline="0" dirty="0" smtClean="0"/>
              <a:t> </a:t>
            </a:r>
            <a:r>
              <a:rPr lang="en-US" baseline="0" dirty="0" err="1" smtClean="0"/>
              <a:t>lệnh</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lệnh</a:t>
            </a:r>
            <a:r>
              <a:rPr lang="en-US" baseline="0" dirty="0" smtClean="0"/>
              <a:t> </a:t>
            </a:r>
            <a:r>
              <a:rPr lang="en-US" baseline="0" dirty="0" err="1" smtClean="0"/>
              <a:t>và</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của</a:t>
            </a:r>
            <a:r>
              <a:rPr lang="en-US" baseline="0" dirty="0" smtClean="0"/>
              <a:t> </a:t>
            </a:r>
            <a:r>
              <a:rPr lang="en-US" baseline="0" dirty="0" err="1" smtClean="0"/>
              <a:t>lệnh</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 (compiled) </a:t>
            </a:r>
            <a:r>
              <a:rPr lang="en-US" baseline="0" dirty="0" err="1" smtClean="0"/>
              <a:t>trước</a:t>
            </a:r>
            <a:r>
              <a:rPr lang="en-US" baseline="0" dirty="0" smtClean="0"/>
              <a:t> </a:t>
            </a:r>
            <a:r>
              <a:rPr lang="en-US" baseline="0" dirty="0" err="1" smtClean="0"/>
              <a:t>khi</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Vì</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bước</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 </a:t>
            </a:r>
            <a:r>
              <a:rPr lang="en-US" baseline="0" dirty="0" err="1" smtClean="0"/>
              <a:t>chu</a:t>
            </a:r>
            <a:r>
              <a:rPr lang="en-US" baseline="0" dirty="0" smtClean="0"/>
              <a:t> </a:t>
            </a:r>
            <a:r>
              <a:rPr lang="en-US" baseline="0" dirty="0" err="1" smtClean="0"/>
              <a:t>trình</a:t>
            </a:r>
            <a:r>
              <a:rPr lang="en-US" baseline="0" dirty="0" smtClean="0"/>
              <a:t> </a:t>
            </a:r>
            <a:r>
              <a:rPr lang="en-US" baseline="0" dirty="0" err="1" smtClean="0"/>
              <a:t>chỉnh</a:t>
            </a:r>
            <a:r>
              <a:rPr lang="en-US" baseline="0" dirty="0" smtClean="0"/>
              <a:t> </a:t>
            </a:r>
            <a:r>
              <a:rPr lang="en-US" baseline="0" dirty="0" err="1" smtClean="0"/>
              <a:t>sửa-kiểm</a:t>
            </a:r>
            <a:r>
              <a:rPr lang="en-US" baseline="0" dirty="0" smtClean="0"/>
              <a:t> </a:t>
            </a:r>
            <a:r>
              <a:rPr lang="en-US" baseline="0" dirty="0" err="1" smtClean="0"/>
              <a:t>tra-gỡ</a:t>
            </a:r>
            <a:r>
              <a:rPr lang="en-US" baseline="0" dirty="0" smtClean="0"/>
              <a:t> </a:t>
            </a:r>
            <a:r>
              <a:rPr lang="en-US" baseline="0" dirty="0" err="1" smtClean="0"/>
              <a:t>lỗi</a:t>
            </a:r>
            <a:r>
              <a:rPr lang="en-US" baseline="0" dirty="0" smtClean="0"/>
              <a:t> </a:t>
            </a:r>
            <a:r>
              <a:rPr lang="en-US" baseline="0" dirty="0" err="1" smtClean="0"/>
              <a:t>diễn</a:t>
            </a:r>
            <a:r>
              <a:rPr lang="en-US" baseline="0" dirty="0" smtClean="0"/>
              <a:t> </a:t>
            </a:r>
            <a:r>
              <a:rPr lang="en-US" baseline="0" dirty="0" err="1" smtClean="0"/>
              <a:t>ra</a:t>
            </a:r>
            <a:r>
              <a:rPr lang="en-US" baseline="0" dirty="0" smtClean="0"/>
              <a:t> </a:t>
            </a:r>
            <a:r>
              <a:rPr lang="en-US" baseline="0" dirty="0" err="1" smtClean="0"/>
              <a:t>nhanh</a:t>
            </a:r>
            <a:r>
              <a:rPr lang="en-US" baseline="0" dirty="0" smtClean="0"/>
              <a:t>. </a:t>
            </a:r>
            <a:r>
              <a:rPr lang="en-US" baseline="0" dirty="0" err="1" smtClean="0"/>
              <a:t>Cách</a:t>
            </a:r>
            <a:r>
              <a:rPr lang="en-US" baseline="0" dirty="0" smtClean="0"/>
              <a:t> debug </a:t>
            </a:r>
            <a:r>
              <a:rPr lang="en-US" baseline="0" dirty="0" err="1" smtClean="0"/>
              <a:t>nhanh</a:t>
            </a:r>
            <a:r>
              <a:rPr lang="en-US" baseline="0" dirty="0" smtClean="0"/>
              <a:t> </a:t>
            </a:r>
            <a:r>
              <a:rPr lang="en-US" baseline="0" dirty="0" err="1" smtClean="0"/>
              <a:t>nhất</a:t>
            </a:r>
            <a:r>
              <a:rPr lang="en-US" baseline="0" dirty="0" smtClean="0"/>
              <a:t> </a:t>
            </a:r>
            <a:r>
              <a:rPr lang="en-US" baseline="0" dirty="0" err="1" smtClean="0"/>
              <a:t>là</a:t>
            </a:r>
            <a:r>
              <a:rPr lang="en-US" baseline="0" dirty="0" smtClean="0"/>
              <a:t> </a:t>
            </a:r>
            <a:r>
              <a:rPr lang="en-US" baseline="0" dirty="0" err="1" smtClean="0"/>
              <a:t>thêm</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print.</a:t>
            </a:r>
          </a:p>
          <a:p>
            <a:endParaRPr lang="en-US" baseline="0" dirty="0" smtClean="0"/>
          </a:p>
          <a:p>
            <a:r>
              <a:rPr lang="en-US" baseline="0" dirty="0" err="1" smtClean="0"/>
              <a:t>Dễ</a:t>
            </a:r>
            <a:r>
              <a:rPr lang="en-US" baseline="0" dirty="0" smtClean="0"/>
              <a:t> </a:t>
            </a:r>
            <a:r>
              <a:rPr lang="en-US" baseline="0" dirty="0" err="1" smtClean="0"/>
              <a:t>học</a:t>
            </a:r>
            <a:r>
              <a:rPr lang="en-US" baseline="0" dirty="0" smtClean="0"/>
              <a:t>: Python </a:t>
            </a:r>
            <a:r>
              <a:rPr lang="en-US" baseline="0" dirty="0" err="1" smtClean="0"/>
              <a:t>có</a:t>
            </a:r>
            <a:r>
              <a:rPr lang="en-US" baseline="0" dirty="0" smtClean="0"/>
              <a:t> </a:t>
            </a:r>
            <a:r>
              <a:rPr lang="en-US" baseline="0" dirty="0" err="1" smtClean="0"/>
              <a:t>ít</a:t>
            </a:r>
            <a:r>
              <a:rPr lang="en-US" baseline="0" dirty="0" smtClean="0"/>
              <a:t> </a:t>
            </a:r>
            <a:r>
              <a:rPr lang="en-US" baseline="0" dirty="0" err="1" smtClean="0"/>
              <a:t>từ</a:t>
            </a:r>
            <a:r>
              <a:rPr lang="en-US" baseline="0" dirty="0" smtClean="0"/>
              <a:t> </a:t>
            </a:r>
            <a:r>
              <a:rPr lang="en-US" baseline="0" dirty="0" err="1" smtClean="0"/>
              <a:t>khóa</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cú</a:t>
            </a:r>
            <a:r>
              <a:rPr lang="en-US" baseline="0" dirty="0" smtClean="0"/>
              <a:t> </a:t>
            </a:r>
            <a:r>
              <a:rPr lang="en-US" baseline="0" dirty="0" err="1" smtClean="0"/>
              <a:t>pháp</a:t>
            </a:r>
            <a:r>
              <a:rPr lang="en-US" baseline="0" dirty="0" smtClean="0"/>
              <a:t> </a:t>
            </a:r>
            <a:r>
              <a:rPr lang="en-US" baseline="0" dirty="0" err="1" smtClean="0"/>
              <a:t>rõ</a:t>
            </a:r>
            <a:r>
              <a:rPr lang="en-US" baseline="0" dirty="0" smtClean="0"/>
              <a:t> rang</a:t>
            </a:r>
          </a:p>
          <a:p>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nhiều</a:t>
            </a:r>
            <a:r>
              <a:rPr lang="en-US" baseline="0" dirty="0" smtClean="0"/>
              <a:t>: </a:t>
            </a:r>
            <a:r>
              <a:rPr lang="en-US" baseline="0" dirty="0" err="1" smtClean="0"/>
              <a:t>phân</a:t>
            </a:r>
            <a:r>
              <a:rPr lang="en-US" baseline="0" dirty="0" smtClean="0"/>
              <a:t> </a:t>
            </a:r>
            <a:r>
              <a:rPr lang="en-US" baseline="0" dirty="0" err="1" smtClean="0"/>
              <a:t>lớn</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của</a:t>
            </a:r>
            <a:r>
              <a:rPr lang="en-US" baseline="0" dirty="0" smtClean="0"/>
              <a:t> python </a:t>
            </a:r>
            <a:r>
              <a:rPr lang="en-US" baseline="0" dirty="0" err="1" smtClean="0"/>
              <a:t>tương</a:t>
            </a:r>
            <a:r>
              <a:rPr lang="en-US" baseline="0" dirty="0" smtClean="0"/>
              <a:t> </a:t>
            </a:r>
            <a:r>
              <a:rPr lang="en-US" baseline="0" dirty="0" err="1" smtClean="0"/>
              <a:t>thích</a:t>
            </a:r>
            <a:r>
              <a:rPr lang="en-US" baseline="0" dirty="0" smtClean="0"/>
              <a:t> </a:t>
            </a:r>
            <a:r>
              <a:rPr lang="en-US" baseline="0" dirty="0" err="1" smtClean="0"/>
              <a:t>với</a:t>
            </a:r>
            <a:r>
              <a:rPr lang="en-US" baseline="0" dirty="0" smtClean="0"/>
              <a:t> </a:t>
            </a:r>
            <a:r>
              <a:rPr lang="en-US" baseline="0" dirty="0" err="1" smtClean="0"/>
              <a:t>đa</a:t>
            </a:r>
            <a:r>
              <a:rPr lang="en-US" baseline="0" dirty="0" smtClean="0"/>
              <a:t> </a:t>
            </a:r>
            <a:r>
              <a:rPr lang="en-US" baseline="0" dirty="0" err="1" smtClean="0"/>
              <a:t>nền</a:t>
            </a:r>
            <a:r>
              <a:rPr lang="en-US" baseline="0" dirty="0" smtClean="0"/>
              <a:t> </a:t>
            </a:r>
            <a:r>
              <a:rPr lang="en-US" baseline="0" dirty="0" err="1" smtClean="0"/>
              <a:t>tảng</a:t>
            </a:r>
            <a:r>
              <a:rPr lang="en-US" baseline="0" dirty="0" smtClean="0"/>
              <a:t> </a:t>
            </a:r>
          </a:p>
          <a:p>
            <a:r>
              <a:rPr lang="en-US" baseline="0" dirty="0" err="1" smtClean="0"/>
              <a:t>Chế</a:t>
            </a:r>
            <a:r>
              <a:rPr lang="en-US" baseline="0" dirty="0" smtClean="0"/>
              <a:t> </a:t>
            </a:r>
            <a:r>
              <a:rPr lang="en-US" baseline="0" dirty="0" err="1" smtClean="0"/>
              <a:t>độ</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tuowng</a:t>
            </a:r>
            <a:r>
              <a:rPr lang="en-US" baseline="0" dirty="0" smtClean="0"/>
              <a:t> </a:t>
            </a:r>
            <a:r>
              <a:rPr lang="en-US" baseline="0" dirty="0" err="1" smtClean="0"/>
              <a:t>tác</a:t>
            </a:r>
            <a:r>
              <a:rPr lang="en-US" baseline="0" dirty="0" smtClean="0"/>
              <a:t> </a:t>
            </a:r>
            <a:r>
              <a:rPr lang="en-US" baseline="0" dirty="0" err="1" smtClean="0"/>
              <a:t>và</a:t>
            </a:r>
            <a:r>
              <a:rPr lang="en-US" baseline="0" dirty="0" smtClean="0"/>
              <a:t> debug.</a:t>
            </a:r>
          </a:p>
          <a:p>
            <a:r>
              <a:rPr lang="en-US" baseline="0" dirty="0" smtClean="0"/>
              <a:t>Portable: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chạy</a:t>
            </a:r>
            <a:r>
              <a:rPr lang="en-US" baseline="0" dirty="0" smtClean="0"/>
              <a:t> </a:t>
            </a:r>
            <a:r>
              <a:rPr lang="en-US" baseline="0" dirty="0" err="1" smtClean="0"/>
              <a:t>trên</a:t>
            </a:r>
            <a:r>
              <a:rPr lang="en-US" baseline="0" dirty="0" smtClean="0"/>
              <a:t> </a:t>
            </a:r>
            <a:r>
              <a:rPr lang="en-US" baseline="0" dirty="0" err="1" smtClean="0"/>
              <a:t>nhiều</a:t>
            </a:r>
            <a:r>
              <a:rPr lang="en-US" baseline="0" dirty="0" smtClean="0"/>
              <a:t> </a:t>
            </a:r>
            <a:r>
              <a:rPr lang="en-US" baseline="0" dirty="0" err="1" smtClean="0"/>
              <a:t>nền</a:t>
            </a:r>
            <a:r>
              <a:rPr lang="en-US" baseline="0" dirty="0" smtClean="0"/>
              <a:t> </a:t>
            </a:r>
            <a:r>
              <a:rPr lang="en-US" baseline="0" dirty="0" err="1" smtClean="0"/>
              <a:t>tảng</a:t>
            </a:r>
            <a:r>
              <a:rPr lang="en-US" baseline="0" dirty="0" smtClean="0"/>
              <a:t> </a:t>
            </a:r>
            <a:r>
              <a:rPr lang="en-US" baseline="0" dirty="0" err="1" smtClean="0"/>
              <a:t>phần</a:t>
            </a:r>
            <a:r>
              <a:rPr lang="en-US" baseline="0" dirty="0" smtClean="0"/>
              <a:t> </a:t>
            </a:r>
            <a:r>
              <a:rPr lang="en-US" baseline="0" dirty="0" err="1" smtClean="0"/>
              <a:t>cứng</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và</a:t>
            </a:r>
            <a:r>
              <a:rPr lang="en-US" baseline="0" dirty="0" smtClean="0"/>
              <a:t> </a:t>
            </a:r>
            <a:r>
              <a:rPr lang="en-US" baseline="0" dirty="0" err="1" smtClean="0"/>
              <a:t>có</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giống</a:t>
            </a:r>
            <a:r>
              <a:rPr lang="en-US" baseline="0" dirty="0" smtClean="0"/>
              <a:t> </a:t>
            </a:r>
            <a:r>
              <a:rPr lang="en-US" baseline="0" dirty="0" err="1" smtClean="0"/>
              <a:t>nhau</a:t>
            </a:r>
            <a:r>
              <a:rPr lang="en-US" baseline="0" dirty="0" smtClean="0"/>
              <a:t> </a:t>
            </a:r>
            <a:r>
              <a:rPr lang="en-US" baseline="0" dirty="0" err="1" smtClean="0"/>
              <a:t>trên</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nền</a:t>
            </a:r>
            <a:r>
              <a:rPr lang="en-US" baseline="0" dirty="0" smtClean="0"/>
              <a:t> </a:t>
            </a:r>
            <a:r>
              <a:rPr lang="en-US" baseline="0" dirty="0" err="1" smtClean="0"/>
              <a:t>tảng</a:t>
            </a:r>
            <a:r>
              <a:rPr lang="en-US" baseline="0" dirty="0" smtClean="0"/>
              <a:t>.</a:t>
            </a:r>
          </a:p>
          <a:p>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thêm</a:t>
            </a:r>
            <a:r>
              <a:rPr lang="en-US" baseline="0" dirty="0" smtClean="0"/>
              <a:t> </a:t>
            </a:r>
            <a:r>
              <a:rPr lang="en-US" baseline="0" dirty="0" err="1" smtClean="0"/>
              <a:t>các</a:t>
            </a:r>
            <a:r>
              <a:rPr lang="en-US" baseline="0" dirty="0" smtClean="0"/>
              <a:t> module </a:t>
            </a:r>
            <a:r>
              <a:rPr lang="en-US" baseline="0" dirty="0" err="1" smtClean="0"/>
              <a:t>vào</a:t>
            </a:r>
            <a:r>
              <a:rPr lang="en-US" baseline="0" dirty="0" smtClean="0"/>
              <a:t> </a:t>
            </a:r>
            <a:r>
              <a:rPr lang="en-US" baseline="0" dirty="0" err="1" smtClean="0"/>
              <a:t>trình</a:t>
            </a:r>
            <a:r>
              <a:rPr lang="en-US" baseline="0" dirty="0" smtClean="0"/>
              <a:t> </a:t>
            </a:r>
            <a:r>
              <a:rPr lang="en-US" baseline="0" dirty="0" err="1" smtClean="0"/>
              <a:t>thông</a:t>
            </a:r>
            <a:r>
              <a:rPr lang="en-US" baseline="0" dirty="0" smtClean="0"/>
              <a:t> </a:t>
            </a:r>
            <a:r>
              <a:rPr lang="en-US" baseline="0" dirty="0" err="1" smtClean="0"/>
              <a:t>dịch</a:t>
            </a:r>
            <a:r>
              <a:rPr lang="en-US" baseline="0" dirty="0" smtClean="0"/>
              <a:t> python,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dev</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a:t>
            </a:r>
            <a:r>
              <a:rPr lang="en-US" baseline="0" dirty="0" err="1" smtClean="0"/>
              <a:t>hoặc</a:t>
            </a:r>
            <a:r>
              <a:rPr lang="en-US" baseline="0" dirty="0" smtClean="0"/>
              <a:t> </a:t>
            </a:r>
            <a:r>
              <a:rPr lang="en-US" baseline="0" dirty="0" err="1" smtClean="0"/>
              <a:t>tùy</a:t>
            </a:r>
            <a:r>
              <a:rPr lang="en-US" baseline="0" dirty="0" smtClean="0"/>
              <a:t> </a:t>
            </a:r>
            <a:r>
              <a:rPr lang="en-US" baseline="0" dirty="0" err="1" smtClean="0"/>
              <a:t>chỉnh</a:t>
            </a:r>
            <a:r>
              <a:rPr lang="en-US" baseline="0" dirty="0" smtClean="0"/>
              <a:t> </a:t>
            </a:r>
            <a:r>
              <a:rPr lang="en-US" baseline="0" dirty="0" err="1" smtClean="0"/>
              <a:t>các</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a:t>
            </a:r>
            <a:r>
              <a:rPr lang="en-US" baseline="0" dirty="0" err="1" smtClean="0"/>
              <a:t>để</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hơn</a:t>
            </a:r>
            <a:endParaRPr lang="en-US" baseline="0" dirty="0" smtClean="0"/>
          </a:p>
          <a:p>
            <a:r>
              <a:rPr lang="en-US" baseline="0" dirty="0" smtClean="0"/>
              <a:t>Database: </a:t>
            </a: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cho</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DB.</a:t>
            </a:r>
          </a:p>
          <a:p>
            <a:endParaRPr lang="en-US" dirty="0"/>
          </a:p>
        </p:txBody>
      </p:sp>
      <p:sp>
        <p:nvSpPr>
          <p:cNvPr id="4" name="Slide Number Placeholder 3"/>
          <p:cNvSpPr>
            <a:spLocks noGrp="1"/>
          </p:cNvSpPr>
          <p:nvPr>
            <p:ph type="sldNum" sz="quarter" idx="10"/>
          </p:nvPr>
        </p:nvSpPr>
        <p:spPr/>
        <p:txBody>
          <a:bodyPr/>
          <a:lstStyle/>
          <a:p>
            <a:fld id="{B79088F8-F830-4CF2-B711-57455DED45AF}" type="slidenum">
              <a:rPr lang="en-US" smtClean="0"/>
              <a:t>6</a:t>
            </a:fld>
            <a:endParaRPr lang="en-US"/>
          </a:p>
        </p:txBody>
      </p:sp>
    </p:spTree>
    <p:extLst>
      <p:ext uri="{BB962C8B-B14F-4D97-AF65-F5344CB8AC3E}">
        <p14:creationId xmlns:p14="http://schemas.microsoft.com/office/powerpoint/2010/main" val="7256478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Lớp</a:t>
            </a:r>
            <a:r>
              <a:rPr lang="en-US" sz="1200" b="0" i="0" kern="1200" baseline="0" dirty="0" smtClean="0">
                <a:solidFill>
                  <a:schemeClr val="tx1"/>
                </a:solidFill>
                <a:effectLst/>
                <a:latin typeface="+mn-lt"/>
                <a:ea typeface="+mn-ea"/>
                <a:cs typeface="+mn-cs"/>
              </a:rPr>
              <a:t> embedding </a:t>
            </a:r>
            <a:r>
              <a:rPr lang="en-US" sz="1200" b="0" i="0" kern="1200" baseline="0" dirty="0" err="1" smtClean="0">
                <a:solidFill>
                  <a:schemeClr val="tx1"/>
                </a:solidFill>
                <a:effectLst/>
                <a:latin typeface="+mn-lt"/>
                <a:ea typeface="+mn-ea"/>
                <a:cs typeface="+mn-cs"/>
              </a:rPr>
              <a:t>ánh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xạ</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mỗi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từ</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thành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một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đểm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không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gian</a:t>
            </a:r>
            <a:r>
              <a:rPr lang="en-US" sz="1200" b="0" i="0" kern="1200" baseline="0" dirty="0" smtClean="0">
                <a:solidFill>
                  <a:schemeClr val="tx1"/>
                </a:solidFill>
                <a:effectLst/>
                <a:latin typeface="+mn-lt"/>
                <a:ea typeface="+mn-ea"/>
                <a:cs typeface="+mn-cs"/>
              </a:rPr>
              <a:t> vector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số</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chiều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nhỏ</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hơn</a:t>
            </a:r>
            <a:r>
              <a:rPr lang="en-US" sz="1200" b="0" i="0" kern="1200" baseline="0" dirty="0" smtClean="0">
                <a:solidFill>
                  <a:schemeClr val="tx1"/>
                </a:solidFill>
                <a:effectLst/>
                <a:latin typeface="+mn-lt"/>
                <a:ea typeface="+mn-ea"/>
                <a:cs typeface="+mn-cs"/>
              </a:rPr>
              <a:t> (1 vector </a:t>
            </a:r>
            <a:r>
              <a:rPr lang="en-US" sz="1200" b="0" i="0" kern="1200" baseline="0" dirty="0" err="1" smtClean="0">
                <a:solidFill>
                  <a:schemeClr val="tx1"/>
                </a:solidFill>
                <a:effectLst/>
                <a:latin typeface="+mn-lt"/>
                <a:ea typeface="+mn-ea"/>
                <a:cs typeface="+mn-cs"/>
              </a:rPr>
              <a:t>có</a:t>
            </a:r>
            <a:r>
              <a:rPr lang="en-US" sz="1200" b="0" i="0" kern="1200" baseline="0" dirty="0" smtClean="0">
                <a:solidFill>
                  <a:schemeClr val="tx1"/>
                </a:solidFill>
                <a:effectLst/>
                <a:latin typeface="+mn-lt"/>
                <a:ea typeface="+mn-ea"/>
                <a:cs typeface="+mn-cs"/>
              </a:rPr>
              <a:t> 120 </a:t>
            </a:r>
            <a:r>
              <a:rPr lang="en-US" sz="1200" b="0" i="0" kern="1200" baseline="0" dirty="0" err="1" smtClean="0">
                <a:solidFill>
                  <a:schemeClr val="tx1"/>
                </a:solidFill>
                <a:effectLst/>
                <a:latin typeface="+mn-lt"/>
                <a:ea typeface="+mn-ea"/>
                <a:cs typeface="+mn-cs"/>
              </a:rPr>
              <a:t>phần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100 </a:t>
            </a:r>
            <a:r>
              <a:rPr lang="en-US" sz="1200" b="0" i="0" kern="1200" baseline="0" dirty="0" err="1" smtClean="0">
                <a:solidFill>
                  <a:schemeClr val="tx1"/>
                </a:solidFill>
                <a:effectLst/>
                <a:latin typeface="+mn-lt"/>
                <a:ea typeface="+mn-ea"/>
                <a:cs typeface="+mn-cs"/>
              </a:rPr>
              <a:t>đặc</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trưng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2 </a:t>
            </a:r>
            <a:r>
              <a:rPr lang="en-US" sz="1200" b="0" i="0" kern="1200" baseline="0" dirty="0" err="1" smtClean="0">
                <a:solidFill>
                  <a:schemeClr val="tx1"/>
                </a:solidFill>
                <a:effectLst/>
                <a:latin typeface="+mn-lt"/>
                <a:ea typeface="+mn-ea"/>
                <a:cs typeface="+mn-cs"/>
              </a:rPr>
              <a:t>lớp</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biLSTM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chồng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nhau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thêm</a:t>
            </a:r>
            <a:r>
              <a:rPr lang="en-US" sz="1200" b="0" i="0" kern="1200" baseline="0" dirty="0" smtClean="0">
                <a:solidFill>
                  <a:schemeClr val="tx1"/>
                </a:solidFill>
                <a:effectLst/>
                <a:latin typeface="+mn-lt"/>
                <a:ea typeface="+mn-ea"/>
                <a:cs typeface="+mn-cs"/>
              </a:rPr>
              <a:t> dropout </a:t>
            </a:r>
            <a:r>
              <a:rPr lang="en-US" sz="1200" b="0" i="0" kern="1200" baseline="0" dirty="0" err="1" smtClean="0">
                <a:solidFill>
                  <a:schemeClr val="tx1"/>
                </a:solidFill>
                <a:effectLst/>
                <a:latin typeface="+mn-lt"/>
                <a:ea typeface="+mn-ea"/>
                <a:cs typeface="+mn-cs"/>
              </a:rPr>
              <a:t>để</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giảm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overfitting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mô</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biLSTM</a:t>
            </a:r>
            <a:r>
              <a:rPr lang="en-US" sz="1200" b="0" i="0" kern="1200" baseline="0" dirty="0" smtClean="0">
                <a:solidFill>
                  <a:schemeClr val="tx1"/>
                </a:solidFill>
                <a:effectLst/>
                <a:latin typeface="+mn-lt"/>
                <a:ea typeface="+mn-ea"/>
                <a:cs typeface="+mn-cs"/>
              </a:rPr>
              <a:t> 1 </a:t>
            </a:r>
            <a:r>
              <a:rPr lang="en-US" sz="1200" b="0" i="0" kern="1200" baseline="0" dirty="0" err="1" smtClean="0">
                <a:solidFill>
                  <a:schemeClr val="tx1"/>
                </a:solidFill>
                <a:effectLst/>
                <a:latin typeface="+mn-lt"/>
                <a:ea typeface="+mn-ea"/>
                <a:cs typeface="+mn-cs"/>
              </a:rPr>
              <a:t>gồm</a:t>
            </a:r>
            <a:r>
              <a:rPr lang="en-US" sz="1200" b="0" i="0" kern="1200" baseline="0" dirty="0" smtClean="0">
                <a:solidFill>
                  <a:schemeClr val="tx1"/>
                </a:solidFill>
                <a:effectLst/>
                <a:latin typeface="+mn-lt"/>
                <a:ea typeface="+mn-ea"/>
                <a:cs typeface="+mn-cs"/>
              </a:rPr>
              <a:t> 64 unit (2 </a:t>
            </a:r>
            <a:r>
              <a:rPr lang="en-US" sz="1200" b="0" i="0" kern="1200" baseline="0" dirty="0" err="1" smtClean="0">
                <a:solidFill>
                  <a:schemeClr val="tx1"/>
                </a:solidFill>
                <a:effectLst/>
                <a:latin typeface="+mn-lt"/>
                <a:ea typeface="+mn-ea"/>
                <a:cs typeface="+mn-cs"/>
              </a:rPr>
              <a:t>chiều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thành</a:t>
            </a:r>
            <a:r>
              <a:rPr lang="en-US" sz="1200" b="0" i="0" kern="1200" baseline="0" dirty="0" smtClean="0">
                <a:solidFill>
                  <a:schemeClr val="tx1"/>
                </a:solidFill>
                <a:effectLst/>
                <a:latin typeface="+mn-lt"/>
                <a:ea typeface="+mn-ea"/>
                <a:cs typeface="+mn-cs"/>
              </a:rPr>
              <a:t> 128 unit), </a:t>
            </a:r>
            <a:r>
              <a:rPr lang="en-US" sz="1200" b="0" i="0" kern="1200" baseline="0" dirty="0" err="1" smtClean="0">
                <a:solidFill>
                  <a:schemeClr val="tx1"/>
                </a:solidFill>
                <a:effectLst/>
                <a:latin typeface="+mn-lt"/>
                <a:ea typeface="+mn-ea"/>
                <a:cs typeface="+mn-cs"/>
              </a:rPr>
              <a:t>biLSTM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thứ</a:t>
            </a:r>
            <a:r>
              <a:rPr lang="en-US" sz="1200" b="0" i="0" kern="1200" baseline="0" dirty="0" smtClean="0">
                <a:solidFill>
                  <a:schemeClr val="tx1"/>
                </a:solidFill>
                <a:effectLst/>
                <a:latin typeface="+mn-lt"/>
                <a:ea typeface="+mn-ea"/>
                <a:cs typeface="+mn-cs"/>
              </a:rPr>
              <a:t> 2 </a:t>
            </a:r>
            <a:r>
              <a:rPr lang="en-US" sz="1200" b="0" i="0" kern="1200" baseline="0" dirty="0" err="1" smtClean="0">
                <a:solidFill>
                  <a:schemeClr val="tx1"/>
                </a:solidFill>
                <a:effectLst/>
                <a:latin typeface="+mn-lt"/>
                <a:ea typeface="+mn-ea"/>
                <a:cs typeface="+mn-cs"/>
              </a:rPr>
              <a:t>gồm</a:t>
            </a:r>
            <a:r>
              <a:rPr lang="en-US" sz="1200" b="0" i="0" kern="1200" baseline="0" dirty="0" smtClean="0">
                <a:solidFill>
                  <a:schemeClr val="tx1"/>
                </a:solidFill>
                <a:effectLst/>
                <a:latin typeface="+mn-lt"/>
                <a:ea typeface="+mn-ea"/>
                <a:cs typeface="+mn-cs"/>
              </a:rPr>
              <a:t> 128 unit (2 </a:t>
            </a:r>
            <a:r>
              <a:rPr lang="en-US" sz="1200" b="0" i="0" kern="1200" baseline="0" dirty="0" err="1" smtClean="0">
                <a:solidFill>
                  <a:schemeClr val="tx1"/>
                </a:solidFill>
                <a:effectLst/>
                <a:latin typeface="+mn-lt"/>
                <a:ea typeface="+mn-ea"/>
                <a:cs typeface="+mn-cs"/>
              </a:rPr>
              <a:t>chiều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thành</a:t>
            </a:r>
            <a:r>
              <a:rPr lang="en-US" sz="1200" b="0" i="0" kern="1200" baseline="0" dirty="0" smtClean="0">
                <a:solidFill>
                  <a:schemeClr val="tx1"/>
                </a:solidFill>
                <a:effectLst/>
                <a:latin typeface="+mn-lt"/>
                <a:ea typeface="+mn-ea"/>
                <a:cs typeface="+mn-cs"/>
              </a:rPr>
              <a:t> 256 unit), </a:t>
            </a:r>
            <a:r>
              <a:rPr lang="en-US" sz="1200" b="0" i="0" kern="1200" baseline="0" dirty="0" err="1" smtClean="0">
                <a:solidFill>
                  <a:schemeClr val="tx1"/>
                </a:solidFill>
                <a:effectLst/>
                <a:latin typeface="+mn-lt"/>
                <a:ea typeface="+mn-ea"/>
                <a:cs typeface="+mn-cs"/>
              </a:rPr>
              <a:t>lớp</a:t>
            </a:r>
            <a:r>
              <a:rPr lang="en-US" sz="1200" b="0" i="0" kern="1200" baseline="0" dirty="0" smtClean="0">
                <a:solidFill>
                  <a:schemeClr val="tx1"/>
                </a:solidFill>
                <a:effectLst/>
                <a:latin typeface="+mn-lt"/>
                <a:ea typeface="+mn-ea"/>
                <a:cs typeface="+mn-cs"/>
              </a:rPr>
              <a:t> dense 9 unit </a:t>
            </a:r>
            <a:r>
              <a:rPr lang="en-US" sz="1200" b="0" i="0" kern="1200" baseline="0" dirty="0" err="1" smtClean="0">
                <a:solidFill>
                  <a:schemeClr val="tx1"/>
                </a:solidFill>
                <a:effectLst/>
                <a:latin typeface="+mn-lt"/>
                <a:ea typeface="+mn-ea"/>
                <a:cs typeface="+mn-cs"/>
              </a:rPr>
              <a:t>tương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ứng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9 </a:t>
            </a:r>
            <a:r>
              <a:rPr lang="en-US" sz="1200" b="0" i="0" kern="1200" baseline="0" dirty="0" err="1" smtClean="0">
                <a:solidFill>
                  <a:schemeClr val="tx1"/>
                </a:solidFill>
                <a:effectLst/>
                <a:latin typeface="+mn-lt"/>
                <a:ea typeface="+mn-ea"/>
                <a:cs typeface="+mn-cs"/>
              </a:rPr>
              <a:t>nhãn</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9088F8-F830-4CF2-B711-57455DED45AF}" type="slidenum">
              <a:rPr lang="en-US" smtClean="0"/>
              <a:t>46</a:t>
            </a:fld>
            <a:endParaRPr lang="en-US"/>
          </a:p>
        </p:txBody>
      </p:sp>
    </p:spTree>
    <p:extLst>
      <p:ext uri="{BB962C8B-B14F-4D97-AF65-F5344CB8AC3E}">
        <p14:creationId xmlns:p14="http://schemas.microsoft.com/office/powerpoint/2010/main" val="30870803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9088F8-F830-4CF2-B711-57455DED45AF}" type="slidenum">
              <a:rPr lang="en-US" smtClean="0"/>
              <a:t>47</a:t>
            </a:fld>
            <a:endParaRPr lang="en-US"/>
          </a:p>
        </p:txBody>
      </p:sp>
    </p:spTree>
    <p:extLst>
      <p:ext uri="{BB962C8B-B14F-4D97-AF65-F5344CB8AC3E}">
        <p14:creationId xmlns:p14="http://schemas.microsoft.com/office/powerpoint/2010/main" val="42548886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biLSTM</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9088F8-F830-4CF2-B711-57455DED45AF}" type="slidenum">
              <a:rPr lang="en-US" smtClean="0"/>
              <a:t>48</a:t>
            </a:fld>
            <a:endParaRPr lang="en-US"/>
          </a:p>
        </p:txBody>
      </p:sp>
    </p:spTree>
    <p:extLst>
      <p:ext uri="{BB962C8B-B14F-4D97-AF65-F5344CB8AC3E}">
        <p14:creationId xmlns:p14="http://schemas.microsoft.com/office/powerpoint/2010/main" val="30374032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9088F8-F830-4CF2-B711-57455DED45AF}" type="slidenum">
              <a:rPr lang="en-US" smtClean="0"/>
              <a:t>49</a:t>
            </a:fld>
            <a:endParaRPr lang="en-US"/>
          </a:p>
        </p:txBody>
      </p:sp>
    </p:spTree>
    <p:extLst>
      <p:ext uri="{BB962C8B-B14F-4D97-AF65-F5344CB8AC3E}">
        <p14:creationId xmlns:p14="http://schemas.microsoft.com/office/powerpoint/2010/main" val="23711511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9088F8-F830-4CF2-B711-57455DED45AF}" type="slidenum">
              <a:rPr lang="en-US" smtClean="0"/>
              <a:t>50</a:t>
            </a:fld>
            <a:endParaRPr lang="en-US"/>
          </a:p>
        </p:txBody>
      </p:sp>
    </p:spTree>
    <p:extLst>
      <p:ext uri="{BB962C8B-B14F-4D97-AF65-F5344CB8AC3E}">
        <p14:creationId xmlns:p14="http://schemas.microsoft.com/office/powerpoint/2010/main" val="11290953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API </a:t>
            </a:r>
            <a:r>
              <a:rPr lang="en-US" sz="1200" b="0" i="0" kern="1200" dirty="0" err="1" smtClean="0">
                <a:solidFill>
                  <a:schemeClr val="tx1"/>
                </a:solidFill>
                <a:effectLst/>
                <a:latin typeface="+mn-lt"/>
                <a:ea typeface="+mn-ea"/>
                <a:cs typeface="+mn-cs"/>
              </a:rPr>
              <a:t>đóng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trò</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chạy</a:t>
            </a:r>
            <a:r>
              <a:rPr lang="en-US" sz="1200" b="0" i="0" kern="1200" baseline="0" dirty="0" smtClean="0">
                <a:solidFill>
                  <a:schemeClr val="tx1"/>
                </a:solidFill>
                <a:effectLst/>
                <a:latin typeface="+mn-lt"/>
                <a:ea typeface="+mn-ea"/>
                <a:cs typeface="+mn-cs"/>
              </a:rPr>
              <a:t> ở </a:t>
            </a:r>
            <a:r>
              <a:rPr lang="en-US" sz="1200" b="0" i="0" kern="1200" baseline="0" dirty="0" err="1" smtClean="0">
                <a:solidFill>
                  <a:schemeClr val="tx1"/>
                </a:solidFill>
                <a:effectLst/>
                <a:latin typeface="+mn-lt"/>
                <a:ea typeface="+mn-ea"/>
                <a:cs typeface="+mn-cs"/>
              </a:rPr>
              <a:t>phía</a:t>
            </a:r>
            <a:r>
              <a:rPr lang="en-US" sz="1200" b="0" i="0" kern="1200" baseline="0" dirty="0" smtClean="0">
                <a:solidFill>
                  <a:schemeClr val="tx1"/>
                </a:solidFill>
                <a:effectLst/>
                <a:latin typeface="+mn-lt"/>
                <a:ea typeface="+mn-ea"/>
                <a:cs typeface="+mn-cs"/>
              </a:rPr>
              <a:t> server,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user </a:t>
            </a:r>
            <a:r>
              <a:rPr lang="en-US" sz="1200" b="0" i="0" kern="1200" baseline="0" dirty="0" err="1" smtClean="0">
                <a:solidFill>
                  <a:schemeClr val="tx1"/>
                </a:solidFill>
                <a:effectLst/>
                <a:latin typeface="+mn-lt"/>
                <a:ea typeface="+mn-ea"/>
                <a:cs typeface="+mn-cs"/>
              </a:rPr>
              <a:t>gửi</a:t>
            </a:r>
            <a:r>
              <a:rPr lang="en-US" sz="1200" b="0" i="0" kern="1200" baseline="0" dirty="0" smtClean="0">
                <a:solidFill>
                  <a:schemeClr val="tx1"/>
                </a:solidFill>
                <a:effectLst/>
                <a:latin typeface="+mn-lt"/>
                <a:ea typeface="+mn-ea"/>
                <a:cs typeface="+mn-cs"/>
              </a:rPr>
              <a:t> 1 </a:t>
            </a:r>
            <a:r>
              <a:rPr lang="en-US" sz="1200" b="0" i="0" kern="1200" baseline="0" dirty="0" err="1" smtClean="0">
                <a:solidFill>
                  <a:schemeClr val="tx1"/>
                </a:solidFill>
                <a:effectLst/>
                <a:latin typeface="+mn-lt"/>
                <a:ea typeface="+mn-ea"/>
                <a:cs typeface="+mn-cs"/>
              </a:rPr>
              <a:t>câu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lệnh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lên</a:t>
            </a:r>
            <a:r>
              <a:rPr lang="en-US" sz="1200" b="0" i="0" kern="1200" baseline="0" dirty="0" smtClean="0">
                <a:solidFill>
                  <a:schemeClr val="tx1"/>
                </a:solidFill>
                <a:effectLst/>
                <a:latin typeface="+mn-lt"/>
                <a:ea typeface="+mn-ea"/>
                <a:cs typeface="+mn-cs"/>
              </a:rPr>
              <a:t> web, web </a:t>
            </a:r>
            <a:r>
              <a:rPr lang="en-US" sz="1200" b="0" i="0" kern="1200" baseline="0" dirty="0" err="1" smtClean="0">
                <a:solidFill>
                  <a:schemeClr val="tx1"/>
                </a:solidFill>
                <a:effectLst/>
                <a:latin typeface="+mn-lt"/>
                <a:ea typeface="+mn-ea"/>
                <a:cs typeface="+mn-cs"/>
              </a:rPr>
              <a:t>gửi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dữ</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liệu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về</a:t>
            </a:r>
            <a:r>
              <a:rPr lang="en-US" sz="1200" b="0" i="0" kern="1200" baseline="0" dirty="0" smtClean="0">
                <a:solidFill>
                  <a:schemeClr val="tx1"/>
                </a:solidFill>
                <a:effectLst/>
                <a:latin typeface="+mn-lt"/>
                <a:ea typeface="+mn-ea"/>
                <a:cs typeface="+mn-cs"/>
              </a:rPr>
              <a:t> server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server </a:t>
            </a:r>
            <a:r>
              <a:rPr lang="en-US" sz="1200" b="0" i="0" kern="1200" baseline="0" dirty="0" err="1" smtClean="0">
                <a:solidFill>
                  <a:schemeClr val="tx1"/>
                </a:solidFill>
                <a:effectLst/>
                <a:latin typeface="+mn-lt"/>
                <a:ea typeface="+mn-ea"/>
                <a:cs typeface="+mn-cs"/>
              </a:rPr>
              <a:t>gửi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lại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người</a:t>
            </a:r>
            <a:r>
              <a:rPr lang="en-US" sz="1200" b="0" i="0" kern="1200" baseline="0" dirty="0" smtClean="0">
                <a:solidFill>
                  <a:schemeClr val="tx1"/>
                </a:solidFill>
                <a:effectLst/>
                <a:latin typeface="+mn-lt"/>
                <a:ea typeface="+mn-ea"/>
                <a:cs typeface="+mn-cs"/>
              </a:rPr>
              <a:t> dung. </a:t>
            </a:r>
            <a:r>
              <a:rPr lang="en-US" sz="1200" b="0" i="0" kern="1200" baseline="0" dirty="0" err="1" smtClean="0">
                <a:solidFill>
                  <a:schemeClr val="tx1"/>
                </a:solidFill>
                <a:effectLst/>
                <a:latin typeface="+mn-lt"/>
                <a:ea typeface="+mn-ea"/>
                <a:cs typeface="+mn-cs"/>
              </a:rPr>
              <a:t>Sử</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dụng</a:t>
            </a:r>
            <a:r>
              <a:rPr lang="en-US" sz="1200" b="0" i="0" kern="1200" baseline="0" dirty="0" smtClean="0">
                <a:solidFill>
                  <a:schemeClr val="tx1"/>
                </a:solidFill>
                <a:effectLst/>
                <a:latin typeface="+mn-lt"/>
                <a:ea typeface="+mn-ea"/>
                <a:cs typeface="+mn-cs"/>
              </a:rPr>
              <a:t> Flask </a:t>
            </a:r>
            <a:r>
              <a:rPr lang="en-US" sz="1200" b="0" i="0" kern="1200" baseline="0" dirty="0" err="1" smtClean="0">
                <a:solidFill>
                  <a:schemeClr val="tx1"/>
                </a:solidFill>
                <a:effectLst/>
                <a:latin typeface="+mn-lt"/>
                <a:ea typeface="+mn-ea"/>
                <a:cs typeface="+mn-cs"/>
              </a:rPr>
              <a:t>làm</a:t>
            </a:r>
            <a:r>
              <a:rPr lang="en-US" sz="1200" b="0" i="0" kern="1200" baseline="0" dirty="0" smtClean="0">
                <a:solidFill>
                  <a:schemeClr val="tx1"/>
                </a:solidFill>
                <a:effectLst/>
                <a:latin typeface="+mn-lt"/>
                <a:ea typeface="+mn-ea"/>
                <a:cs typeface="+mn-cs"/>
              </a:rPr>
              <a:t> backend.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restore </a:t>
            </a:r>
            <a:r>
              <a:rPr lang="en-US" sz="1200" b="0" i="0" kern="1200" baseline="0" dirty="0" err="1" smtClean="0">
                <a:solidFill>
                  <a:schemeClr val="tx1"/>
                </a:solidFill>
                <a:effectLst/>
                <a:latin typeface="+mn-lt"/>
                <a:ea typeface="+mn-ea"/>
                <a:cs typeface="+mn-cs"/>
              </a:rPr>
              <a:t>lại</a:t>
            </a:r>
            <a:r>
              <a:rPr lang="en-US" sz="1200" b="0" i="0" kern="1200" baseline="0" dirty="0" smtClean="0">
                <a:solidFill>
                  <a:schemeClr val="tx1"/>
                </a:solidFill>
                <a:effectLst/>
                <a:latin typeface="+mn-lt"/>
                <a:ea typeface="+mn-ea"/>
                <a:cs typeface="+mn-cs"/>
              </a:rPr>
              <a:t> weight </a:t>
            </a:r>
            <a:r>
              <a:rPr lang="en-US" sz="1200" b="0" i="0" kern="1200" baseline="0" dirty="0" err="1" smtClean="0">
                <a:solidFill>
                  <a:schemeClr val="tx1"/>
                </a:solidFill>
                <a:effectLst/>
                <a:latin typeface="+mn-lt"/>
                <a:ea typeface="+mn-ea"/>
                <a:cs typeface="+mn-cs"/>
              </a:rPr>
              <a:t>của</a:t>
            </a:r>
            <a:r>
              <a:rPr lang="en-US" sz="1200" b="0" i="0" kern="1200" baseline="0" dirty="0" smtClean="0">
                <a:solidFill>
                  <a:schemeClr val="tx1"/>
                </a:solidFill>
                <a:effectLst/>
                <a:latin typeface="+mn-lt"/>
                <a:ea typeface="+mn-ea"/>
                <a:cs typeface="+mn-cs"/>
              </a:rPr>
              <a:t> model </a:t>
            </a:r>
            <a:r>
              <a:rPr lang="en-US" sz="1200" b="0" i="0" kern="1200" baseline="0" dirty="0" err="1" smtClean="0">
                <a:solidFill>
                  <a:schemeClr val="tx1"/>
                </a:solidFill>
                <a:effectLst/>
                <a:latin typeface="+mn-lt"/>
                <a:ea typeface="+mn-ea"/>
                <a:cs typeface="+mn-cs"/>
              </a:rPr>
              <a:t>sau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train, </a:t>
            </a:r>
            <a:r>
              <a:rPr lang="en-US" sz="1200" b="0" i="0" kern="1200" baseline="0" dirty="0" err="1" smtClean="0">
                <a:solidFill>
                  <a:schemeClr val="tx1"/>
                </a:solidFill>
                <a:effectLst/>
                <a:latin typeface="+mn-lt"/>
                <a:ea typeface="+mn-ea"/>
                <a:cs typeface="+mn-cs"/>
              </a:rPr>
              <a:t>khi</a:t>
            </a:r>
            <a:r>
              <a:rPr lang="en-US" sz="1200" b="0" i="0" kern="1200" baseline="0" dirty="0" smtClean="0">
                <a:solidFill>
                  <a:schemeClr val="tx1"/>
                </a:solidFill>
                <a:effectLst/>
                <a:latin typeface="+mn-lt"/>
                <a:ea typeface="+mn-ea"/>
                <a:cs typeface="+mn-cs"/>
              </a:rPr>
              <a:t> run </a:t>
            </a:r>
            <a:r>
              <a:rPr lang="en-US" sz="1200" b="0" i="0" kern="1200" baseline="0" dirty="0" err="1" smtClean="0">
                <a:solidFill>
                  <a:schemeClr val="tx1"/>
                </a:solidFill>
                <a:effectLst/>
                <a:latin typeface="+mn-lt"/>
                <a:ea typeface="+mn-ea"/>
                <a:cs typeface="+mn-cs"/>
              </a:rPr>
              <a:t>thì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hàm</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này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chạy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duy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nhất</a:t>
            </a:r>
            <a:r>
              <a:rPr lang="en-US" sz="1200" b="0" i="0" kern="1200" baseline="0" dirty="0" smtClean="0">
                <a:solidFill>
                  <a:schemeClr val="tx1"/>
                </a:solidFill>
                <a:effectLst/>
                <a:latin typeface="+mn-lt"/>
                <a:ea typeface="+mn-ea"/>
                <a:cs typeface="+mn-cs"/>
              </a:rPr>
              <a:t> 1 </a:t>
            </a:r>
            <a:r>
              <a:rPr lang="en-US" sz="1200" b="0" i="0" kern="1200" baseline="0" dirty="0" err="1" smtClean="0">
                <a:solidFill>
                  <a:schemeClr val="tx1"/>
                </a:solidFill>
                <a:effectLst/>
                <a:latin typeface="+mn-lt"/>
                <a:ea typeface="+mn-ea"/>
                <a:cs typeface="+mn-cs"/>
              </a:rPr>
              <a:t>lần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duy</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trì</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trong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suốt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quá</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trình</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chạy</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9088F8-F830-4CF2-B711-57455DED45AF}" type="slidenum">
              <a:rPr lang="en-US" smtClean="0"/>
              <a:t>51</a:t>
            </a:fld>
            <a:endParaRPr lang="en-US"/>
          </a:p>
        </p:txBody>
      </p:sp>
    </p:spTree>
    <p:extLst>
      <p:ext uri="{BB962C8B-B14F-4D97-AF65-F5344CB8AC3E}">
        <p14:creationId xmlns:p14="http://schemas.microsoft.com/office/powerpoint/2010/main" val="16898427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Thiết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lập</a:t>
            </a:r>
            <a:r>
              <a:rPr lang="en-US" sz="1200" b="0" i="0" kern="1200" baseline="0" dirty="0" smtClean="0">
                <a:solidFill>
                  <a:schemeClr val="tx1"/>
                </a:solidFill>
                <a:effectLst/>
                <a:latin typeface="+mn-lt"/>
                <a:ea typeface="+mn-ea"/>
                <a:cs typeface="+mn-cs"/>
              </a:rPr>
              <a:t> router </a:t>
            </a:r>
            <a:r>
              <a:rPr lang="en-US" sz="1200" b="0" i="0" kern="1200" baseline="0" dirty="0" err="1" smtClean="0">
                <a:solidFill>
                  <a:schemeClr val="tx1"/>
                </a:solidFill>
                <a:effectLst/>
                <a:latin typeface="+mn-lt"/>
                <a:ea typeface="+mn-ea"/>
                <a:cs typeface="+mn-cs"/>
              </a:rPr>
              <a:t>api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nhận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đầu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là</a:t>
            </a:r>
            <a:r>
              <a:rPr lang="en-US" sz="1200" b="0" i="0" kern="1200" baseline="0" dirty="0" smtClean="0">
                <a:solidFill>
                  <a:schemeClr val="tx1"/>
                </a:solidFill>
                <a:effectLst/>
                <a:latin typeface="+mn-lt"/>
                <a:ea typeface="+mn-ea"/>
                <a:cs typeface="+mn-cs"/>
              </a:rPr>
              <a:t> 1 </a:t>
            </a:r>
            <a:r>
              <a:rPr lang="en-US" sz="1200" b="0" i="0" kern="1200" baseline="0" dirty="0" err="1" smtClean="0">
                <a:solidFill>
                  <a:schemeClr val="tx1"/>
                </a:solidFill>
                <a:effectLst/>
                <a:latin typeface="+mn-lt"/>
                <a:ea typeface="+mn-ea"/>
                <a:cs typeface="+mn-cs"/>
              </a:rPr>
              <a:t>json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dạng</a:t>
            </a:r>
            <a:r>
              <a:rPr lang="en-US" sz="1200" b="0" i="0" kern="1200" baseline="0" dirty="0" smtClean="0">
                <a:solidFill>
                  <a:schemeClr val="tx1"/>
                </a:solidFill>
                <a:effectLst/>
                <a:latin typeface="+mn-lt"/>
                <a:ea typeface="+mn-ea"/>
                <a:cs typeface="+mn-cs"/>
              </a:rPr>
              <a:t> text, </a:t>
            </a:r>
            <a:r>
              <a:rPr lang="en-US" sz="1200" b="0" i="0" kern="1200" baseline="0" dirty="0" err="1" smtClean="0">
                <a:solidFill>
                  <a:schemeClr val="tx1"/>
                </a:solidFill>
                <a:effectLst/>
                <a:latin typeface="+mn-lt"/>
                <a:ea typeface="+mn-ea"/>
                <a:cs typeface="+mn-cs"/>
              </a:rPr>
              <a:t>dự</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đoán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và</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trả</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về</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dạng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json</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9088F8-F830-4CF2-B711-57455DED45AF}" type="slidenum">
              <a:rPr lang="en-US" smtClean="0"/>
              <a:t>52</a:t>
            </a:fld>
            <a:endParaRPr lang="en-US"/>
          </a:p>
        </p:txBody>
      </p:sp>
    </p:spTree>
    <p:extLst>
      <p:ext uri="{BB962C8B-B14F-4D97-AF65-F5344CB8AC3E}">
        <p14:creationId xmlns:p14="http://schemas.microsoft.com/office/powerpoint/2010/main" val="4173076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Keyword </a:t>
            </a:r>
            <a:r>
              <a:rPr lang="en-US" dirty="0" err="1" smtClean="0"/>
              <a:t>là</a:t>
            </a:r>
            <a:r>
              <a:rPr lang="en-US" baseline="0" dirty="0" smtClean="0"/>
              <a:t> </a:t>
            </a:r>
            <a:r>
              <a:rPr lang="en-US" baseline="0" dirty="0" err="1" smtClean="0"/>
              <a:t>những</a:t>
            </a:r>
            <a:r>
              <a:rPr lang="en-US" baseline="0" dirty="0" smtClean="0"/>
              <a:t> </a:t>
            </a:r>
            <a:r>
              <a:rPr lang="en-US" baseline="0" dirty="0" err="1" smtClean="0"/>
              <a:t>từ</a:t>
            </a:r>
            <a:r>
              <a:rPr lang="en-US" baseline="0" dirty="0" smtClean="0"/>
              <a:t> </a:t>
            </a:r>
            <a:r>
              <a:rPr lang="en-US" baseline="0" dirty="0" err="1" smtClean="0"/>
              <a:t>đặc</a:t>
            </a:r>
            <a:r>
              <a:rPr lang="en-US" baseline="0" dirty="0" smtClean="0"/>
              <a:t> </a:t>
            </a:r>
            <a:r>
              <a:rPr lang="en-US" baseline="0" dirty="0" err="1" smtClean="0"/>
              <a:t>trưng</a:t>
            </a:r>
            <a:r>
              <a:rPr lang="en-US" baseline="0" dirty="0" smtClean="0"/>
              <a:t> </a:t>
            </a:r>
            <a:r>
              <a:rPr lang="en-US" baseline="0" dirty="0" err="1" smtClean="0"/>
              <a:t>dành</a:t>
            </a:r>
            <a:r>
              <a:rPr lang="en-US" baseline="0" dirty="0" smtClean="0"/>
              <a:t> </a:t>
            </a:r>
            <a:r>
              <a:rPr lang="en-US" baseline="0" dirty="0" err="1" smtClean="0"/>
              <a:t>riêng</a:t>
            </a:r>
            <a:r>
              <a:rPr lang="en-US" baseline="0" dirty="0" smtClean="0"/>
              <a:t> </a:t>
            </a:r>
            <a:r>
              <a:rPr lang="en-US" baseline="0" dirty="0" err="1" smtClean="0"/>
              <a:t>cho</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có</a:t>
            </a:r>
            <a:r>
              <a:rPr lang="en-US" baseline="0" dirty="0" smtClean="0"/>
              <a:t> </a:t>
            </a:r>
            <a:r>
              <a:rPr lang="en-US" baseline="0" dirty="0" err="1" smtClean="0"/>
              <a:t>tác</a:t>
            </a:r>
            <a:r>
              <a:rPr lang="en-US" baseline="0" dirty="0" smtClean="0"/>
              <a:t> </a:t>
            </a:r>
            <a:r>
              <a:rPr lang="en-US" baseline="0" dirty="0" err="1" smtClean="0"/>
              <a:t>dụng</a:t>
            </a:r>
            <a:r>
              <a:rPr lang="en-US" baseline="0" dirty="0" smtClean="0"/>
              <a:t> </a:t>
            </a:r>
            <a:r>
              <a:rPr lang="en-US" baseline="0" dirty="0" err="1" smtClean="0"/>
              <a:t>nhất</a:t>
            </a:r>
            <a:r>
              <a:rPr lang="en-US" baseline="0" dirty="0" smtClean="0"/>
              <a:t> </a:t>
            </a:r>
            <a:r>
              <a:rPr lang="en-US" baseline="0" dirty="0" err="1" smtClean="0"/>
              <a:t>định</a:t>
            </a:r>
            <a:r>
              <a:rPr lang="en-US" baseline="0" dirty="0" smtClean="0"/>
              <a:t> </a:t>
            </a:r>
            <a:r>
              <a:rPr lang="en-US" baseline="0" dirty="0" err="1" smtClean="0"/>
              <a:t>để</a:t>
            </a:r>
            <a:r>
              <a:rPr lang="en-US" baseline="0" dirty="0" smtClean="0"/>
              <a:t> </a:t>
            </a:r>
            <a:r>
              <a:rPr lang="en-US" baseline="0" dirty="0" err="1" smtClean="0"/>
              <a:t>chỉ</a:t>
            </a:r>
            <a:r>
              <a:rPr lang="en-US" baseline="0" dirty="0" smtClean="0"/>
              <a:t> </a:t>
            </a:r>
            <a:r>
              <a:rPr lang="en-US" baseline="0" dirty="0" err="1" smtClean="0"/>
              <a:t>định</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heienj</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nào</a:t>
            </a:r>
            <a:r>
              <a:rPr lang="en-US" baseline="0" dirty="0" smtClean="0"/>
              <a:t> </a:t>
            </a:r>
            <a:r>
              <a:rPr lang="en-US" baseline="0" dirty="0" err="1" smtClean="0"/>
              <a:t>đó</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keyword </a:t>
            </a:r>
            <a:r>
              <a:rPr lang="en-US" baseline="0" dirty="0" err="1" smtClean="0"/>
              <a:t>để</a:t>
            </a:r>
            <a:r>
              <a:rPr lang="en-US" baseline="0" dirty="0" smtClean="0"/>
              <a:t> </a:t>
            </a:r>
            <a:r>
              <a:rPr lang="en-US" baseline="0" dirty="0" err="1" smtClean="0"/>
              <a:t>làm</a:t>
            </a:r>
            <a:r>
              <a:rPr lang="en-US" baseline="0" dirty="0" smtClean="0"/>
              <a:t> </a:t>
            </a:r>
            <a:r>
              <a:rPr lang="en-US" baseline="0" dirty="0" err="1" smtClean="0"/>
              <a:t>tên</a:t>
            </a:r>
            <a:r>
              <a:rPr lang="en-US" baseline="0" dirty="0" smtClean="0"/>
              <a:t> </a:t>
            </a:r>
            <a:r>
              <a:rPr lang="en-US" baseline="0" dirty="0" err="1" smtClean="0"/>
              <a:t>biến</a:t>
            </a:r>
            <a:r>
              <a:rPr lang="en-US" baseline="0" dirty="0" smtClean="0"/>
              <a:t>, </a:t>
            </a:r>
            <a:r>
              <a:rPr lang="en-US" baseline="0" dirty="0" err="1" smtClean="0"/>
              <a:t>tên</a:t>
            </a:r>
            <a:r>
              <a:rPr lang="en-US" baseline="0" dirty="0" smtClean="0"/>
              <a:t> </a:t>
            </a:r>
            <a:r>
              <a:rPr lang="en-US" baseline="0" dirty="0" err="1" smtClean="0"/>
              <a:t>hàm</a:t>
            </a:r>
            <a:r>
              <a:rPr lang="en-US" baseline="0" dirty="0" smtClean="0"/>
              <a:t> </a:t>
            </a:r>
            <a:r>
              <a:rPr lang="en-US" baseline="0" dirty="0" err="1" smtClean="0"/>
              <a:t>hoặc</a:t>
            </a:r>
            <a:r>
              <a:rPr lang="en-US" baseline="0" dirty="0" smtClean="0"/>
              <a:t>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định</a:t>
            </a:r>
            <a:r>
              <a:rPr lang="en-US" baseline="0" dirty="0" smtClean="0"/>
              <a:t> </a:t>
            </a:r>
            <a:r>
              <a:rPr lang="en-US" baseline="0" dirty="0" err="1" smtClean="0"/>
              <a:t>danh</a:t>
            </a:r>
            <a:r>
              <a:rPr lang="en-US" baseline="0" dirty="0" smtClean="0"/>
              <a:t> </a:t>
            </a:r>
            <a:r>
              <a:rPr lang="en-US" baseline="0" dirty="0" err="1" smtClean="0"/>
              <a:t>nào</a:t>
            </a:r>
            <a:r>
              <a:rPr lang="en-US" baseline="0" dirty="0" smtClean="0"/>
              <a:t> </a:t>
            </a:r>
            <a:r>
              <a:rPr lang="en-US" baseline="0" dirty="0" err="1" smtClean="0"/>
              <a:t>bởi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gây</a:t>
            </a:r>
            <a:r>
              <a:rPr lang="en-US" baseline="0" dirty="0" smtClean="0"/>
              <a:t> </a:t>
            </a:r>
            <a:r>
              <a:rPr lang="en-US" baseline="0" dirty="0" err="1" smtClean="0"/>
              <a:t>nhầm</a:t>
            </a:r>
            <a:r>
              <a:rPr lang="en-US" baseline="0" dirty="0" smtClean="0"/>
              <a:t> </a:t>
            </a:r>
            <a:r>
              <a:rPr lang="en-US" baseline="0" dirty="0" err="1" smtClean="0"/>
              <a:t>lẫn</a:t>
            </a:r>
            <a:r>
              <a:rPr lang="en-US" baseline="0" dirty="0" smtClean="0"/>
              <a:t> </a:t>
            </a:r>
            <a:r>
              <a:rPr lang="en-US" baseline="0" dirty="0" err="1" smtClean="0"/>
              <a:t>cho</a:t>
            </a:r>
            <a:r>
              <a:rPr lang="en-US" baseline="0" dirty="0" smtClean="0"/>
              <a:t> </a:t>
            </a:r>
            <a:r>
              <a:rPr lang="en-US" baseline="0" dirty="0" err="1" smtClean="0"/>
              <a:t>trình</a:t>
            </a:r>
            <a:r>
              <a:rPr lang="en-US" baseline="0" dirty="0" smtClean="0"/>
              <a:t> </a:t>
            </a:r>
            <a:r>
              <a:rPr lang="en-US" baseline="0" dirty="0" err="1" smtClean="0"/>
              <a:t>thông</a:t>
            </a:r>
            <a:r>
              <a:rPr lang="en-US" baseline="0" dirty="0" smtClean="0"/>
              <a:t> </a:t>
            </a:r>
            <a:r>
              <a:rPr lang="en-US" baseline="0" dirty="0" err="1" smtClean="0"/>
              <a:t>dịch</a:t>
            </a:r>
            <a:r>
              <a:rPr lang="en-US" baseline="0" dirty="0" smtClean="0"/>
              <a:t>. </a:t>
            </a:r>
            <a:r>
              <a:rPr lang="en-US" baseline="0" dirty="0" err="1" smtClean="0"/>
              <a:t>Các</a:t>
            </a:r>
            <a:r>
              <a:rPr lang="en-US" baseline="0" dirty="0" smtClean="0"/>
              <a:t> </a:t>
            </a:r>
            <a:r>
              <a:rPr lang="en-US" baseline="0" dirty="0" err="1" smtClean="0"/>
              <a:t>từ</a:t>
            </a:r>
            <a:r>
              <a:rPr lang="en-US" baseline="0" dirty="0" smtClean="0"/>
              <a:t> </a:t>
            </a:r>
            <a:r>
              <a:rPr lang="en-US" baseline="0" dirty="0" err="1" smtClean="0"/>
              <a:t>khóa</a:t>
            </a:r>
            <a:r>
              <a:rPr lang="en-US" baseline="0" dirty="0" smtClean="0"/>
              <a:t> </a:t>
            </a:r>
            <a:r>
              <a:rPr lang="en-US" baseline="0" dirty="0" err="1" smtClean="0"/>
              <a:t>đươc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cú</a:t>
            </a:r>
            <a:r>
              <a:rPr lang="en-US" baseline="0" dirty="0" smtClean="0"/>
              <a:t> </a:t>
            </a:r>
            <a:r>
              <a:rPr lang="en-US" baseline="0" dirty="0" err="1" smtClean="0"/>
              <a:t>pháp</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của</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Trong</a:t>
            </a:r>
            <a:r>
              <a:rPr lang="en-US" baseline="0" dirty="0" smtClean="0"/>
              <a:t> Python, </a:t>
            </a:r>
            <a:r>
              <a:rPr lang="en-US" baseline="0" dirty="0" err="1" smtClean="0"/>
              <a:t>các</a:t>
            </a:r>
            <a:r>
              <a:rPr lang="en-US" baseline="0" dirty="0" smtClean="0"/>
              <a:t> </a:t>
            </a:r>
            <a:r>
              <a:rPr lang="en-US" baseline="0" dirty="0" err="1" smtClean="0"/>
              <a:t>từ</a:t>
            </a:r>
            <a:r>
              <a:rPr lang="en-US" baseline="0" dirty="0" smtClean="0"/>
              <a:t> </a:t>
            </a:r>
            <a:r>
              <a:rPr lang="en-US" baseline="0" dirty="0" err="1" smtClean="0"/>
              <a:t>khóa</a:t>
            </a:r>
            <a:r>
              <a:rPr lang="en-US" baseline="0" dirty="0" smtClean="0"/>
              <a:t> </a:t>
            </a:r>
            <a:r>
              <a:rPr lang="en-US" baseline="0" dirty="0" err="1" smtClean="0"/>
              <a:t>có</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chữ</a:t>
            </a:r>
            <a:r>
              <a:rPr lang="en-US" baseline="0" dirty="0" smtClean="0"/>
              <a:t> </a:t>
            </a:r>
            <a:r>
              <a:rPr lang="en-US" baseline="0" dirty="0" err="1" smtClean="0"/>
              <a:t>hoa</a:t>
            </a:r>
            <a:r>
              <a:rPr lang="en-US" baseline="0" dirty="0" smtClean="0"/>
              <a:t> </a:t>
            </a:r>
            <a:r>
              <a:rPr lang="en-US" baseline="0" dirty="0" err="1" smtClean="0"/>
              <a:t>chữ</a:t>
            </a:r>
            <a:r>
              <a:rPr lang="en-US" baseline="0" dirty="0" smtClean="0"/>
              <a:t> </a:t>
            </a:r>
            <a:r>
              <a:rPr lang="en-US" baseline="0" dirty="0" err="1" smtClean="0"/>
              <a:t>thường</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từ</a:t>
            </a:r>
            <a:r>
              <a:rPr lang="en-US" baseline="0" dirty="0" smtClean="0"/>
              <a:t> </a:t>
            </a:r>
            <a:r>
              <a:rPr lang="en-US" baseline="0" dirty="0" err="1" smtClean="0"/>
              <a:t>khóa</a:t>
            </a:r>
            <a:r>
              <a:rPr lang="en-US" baseline="0" dirty="0" smtClean="0"/>
              <a:t> </a:t>
            </a:r>
            <a:r>
              <a:rPr lang="en-US" baseline="0" dirty="0" err="1" smtClean="0"/>
              <a:t>ngoại</a:t>
            </a:r>
            <a:r>
              <a:rPr lang="en-US" baseline="0" dirty="0" smtClean="0"/>
              <a:t> </a:t>
            </a:r>
            <a:r>
              <a:rPr lang="en-US" baseline="0" dirty="0" err="1" smtClean="0"/>
              <a:t>trừ</a:t>
            </a:r>
            <a:r>
              <a:rPr lang="en-US" baseline="0" dirty="0" smtClean="0"/>
              <a:t> True, False, None </a:t>
            </a:r>
            <a:r>
              <a:rPr lang="en-US" baseline="0" dirty="0" err="1" smtClean="0"/>
              <a:t>đều</a:t>
            </a:r>
            <a:r>
              <a:rPr lang="en-US" baseline="0" dirty="0" smtClean="0"/>
              <a:t> ở </a:t>
            </a:r>
            <a:r>
              <a:rPr lang="en-US" baseline="0" dirty="0" err="1" smtClean="0"/>
              <a:t>dạng</a:t>
            </a:r>
            <a:r>
              <a:rPr lang="en-US" baseline="0" dirty="0" smtClean="0"/>
              <a:t> </a:t>
            </a:r>
            <a:r>
              <a:rPr lang="en-US" baseline="0" dirty="0" err="1" smtClean="0"/>
              <a:t>chữ</a:t>
            </a:r>
            <a:r>
              <a:rPr lang="en-US" baseline="0" dirty="0" smtClean="0"/>
              <a:t> </a:t>
            </a:r>
            <a:r>
              <a:rPr lang="en-US" baseline="0" dirty="0" err="1" smtClean="0"/>
              <a:t>thường</a:t>
            </a:r>
            <a:r>
              <a:rPr lang="en-US" baseline="0" dirty="0" smtClean="0"/>
              <a:t>. </a:t>
            </a:r>
            <a:r>
              <a:rPr lang="en-US" baseline="0" dirty="0" err="1" smtClean="0"/>
              <a:t>Nếu</a:t>
            </a:r>
            <a:r>
              <a:rPr lang="en-US" baseline="0" dirty="0" smtClean="0"/>
              <a:t> </a:t>
            </a:r>
            <a:r>
              <a:rPr lang="en-US" baseline="0" dirty="0" err="1" smtClean="0"/>
              <a:t>viết</a:t>
            </a:r>
            <a:r>
              <a:rPr lang="en-US" baseline="0" dirty="0" smtClean="0"/>
              <a:t> </a:t>
            </a:r>
            <a:r>
              <a:rPr lang="en-US" baseline="0" dirty="0" err="1" smtClean="0"/>
              <a:t>từ</a:t>
            </a:r>
            <a:r>
              <a:rPr lang="en-US" baseline="0" dirty="0" smtClean="0"/>
              <a:t> </a:t>
            </a:r>
            <a:r>
              <a:rPr lang="en-US" baseline="0" dirty="0" err="1" smtClean="0"/>
              <a:t>khóa</a:t>
            </a:r>
            <a:r>
              <a:rPr lang="en-US" baseline="0" dirty="0" smtClean="0"/>
              <a:t> </a:t>
            </a:r>
            <a:r>
              <a:rPr lang="en-US" baseline="0" dirty="0" err="1" smtClean="0"/>
              <a:t>không</a:t>
            </a:r>
            <a:r>
              <a:rPr lang="en-US" baseline="0" dirty="0" smtClean="0"/>
              <a:t> </a:t>
            </a:r>
            <a:r>
              <a:rPr lang="en-US" baseline="0" dirty="0" err="1" smtClean="0"/>
              <a:t>đúng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sẽ</a:t>
            </a:r>
            <a:r>
              <a:rPr lang="en-US" baseline="0" dirty="0" smtClean="0"/>
              <a:t> </a:t>
            </a:r>
            <a:r>
              <a:rPr lang="en-US" baseline="0" dirty="0" err="1" smtClean="0"/>
              <a:t>báo</a:t>
            </a:r>
            <a:r>
              <a:rPr lang="en-US" baseline="0" dirty="0" smtClean="0"/>
              <a:t> </a:t>
            </a:r>
            <a:r>
              <a:rPr lang="en-US" baseline="0" dirty="0" err="1" smtClean="0"/>
              <a:t>lỗi</a:t>
            </a:r>
            <a:r>
              <a:rPr lang="en-US" baseline="0" dirty="0" smtClean="0"/>
              <a:t> </a:t>
            </a:r>
            <a:r>
              <a:rPr lang="en-US" baseline="0" dirty="0" err="1" smtClean="0"/>
              <a:t>cú</a:t>
            </a:r>
            <a:r>
              <a:rPr lang="en-US" baseline="0" dirty="0" smtClean="0"/>
              <a:t> </a:t>
            </a:r>
            <a:r>
              <a:rPr lang="en-US" baseline="0" dirty="0" err="1" smtClean="0"/>
              <a:t>pháp</a:t>
            </a:r>
            <a:r>
              <a:rPr lang="en-US" baseline="0" dirty="0" smtClean="0"/>
              <a:t> </a:t>
            </a:r>
            <a:r>
              <a:rPr lang="en-US" baseline="0" dirty="0" err="1" smtClean="0"/>
              <a:t>hoặc</a:t>
            </a:r>
            <a:r>
              <a:rPr lang="en-US" baseline="0" dirty="0" smtClean="0"/>
              <a:t> </a:t>
            </a:r>
            <a:r>
              <a:rPr lang="en-US" baseline="0" dirty="0" err="1" smtClean="0"/>
              <a:t>coi</a:t>
            </a:r>
            <a:r>
              <a:rPr lang="en-US" baseline="0" dirty="0" smtClean="0"/>
              <a:t> </a:t>
            </a:r>
            <a:r>
              <a:rPr lang="en-US" baseline="0" dirty="0" err="1" smtClean="0"/>
              <a:t>nó</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định</a:t>
            </a:r>
            <a:r>
              <a:rPr lang="en-US" baseline="0" dirty="0" smtClean="0"/>
              <a:t> </a:t>
            </a:r>
            <a:r>
              <a:rPr lang="en-US" baseline="0" dirty="0" err="1" smtClean="0"/>
              <a:t>danh</a:t>
            </a:r>
            <a:r>
              <a:rPr lang="en-US" baseline="0" dirty="0" smtClean="0"/>
              <a:t> </a:t>
            </a:r>
            <a:r>
              <a:rPr lang="en-US" baseline="0" dirty="0" err="1" smtClean="0"/>
              <a:t>hợp</a:t>
            </a:r>
            <a:r>
              <a:rPr lang="en-US" baseline="0" dirty="0" smtClean="0"/>
              <a:t> </a:t>
            </a:r>
            <a:r>
              <a:rPr lang="en-US" baseline="0" dirty="0" err="1" smtClean="0"/>
              <a:t>lệ</a:t>
            </a:r>
            <a:r>
              <a:rPr lang="en-US" baseline="0" dirty="0" smtClean="0"/>
              <a:t>.</a:t>
            </a:r>
          </a:p>
          <a:p>
            <a:r>
              <a:rPr lang="en-US" baseline="0" dirty="0" err="1" smtClean="0"/>
              <a:t>Cố</a:t>
            </a:r>
            <a:r>
              <a:rPr lang="en-US" baseline="0" dirty="0" smtClean="0"/>
              <a:t> 35 </a:t>
            </a:r>
            <a:r>
              <a:rPr lang="en-US" baseline="0" dirty="0" err="1" smtClean="0"/>
              <a:t>từ</a:t>
            </a:r>
            <a:r>
              <a:rPr lang="en-US" baseline="0" dirty="0" smtClean="0"/>
              <a:t> </a:t>
            </a:r>
            <a:r>
              <a:rPr lang="en-US" baseline="0" dirty="0" err="1" smtClean="0"/>
              <a:t>khóa</a:t>
            </a:r>
            <a:r>
              <a:rPr lang="en-US" baseline="0" dirty="0" smtClean="0"/>
              <a:t> </a:t>
            </a:r>
            <a:r>
              <a:rPr lang="en-US" baseline="0" dirty="0" err="1" smtClean="0"/>
              <a:t>trong</a:t>
            </a:r>
            <a:r>
              <a:rPr lang="en-US" baseline="0" dirty="0" smtClean="0"/>
              <a:t> Python 3.7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các</a:t>
            </a:r>
            <a:r>
              <a:rPr lang="en-US" baseline="0" dirty="0" smtClean="0"/>
              <a:t> </a:t>
            </a:r>
            <a:r>
              <a:rPr lang="en-US" baseline="0" dirty="0" err="1" smtClean="0"/>
              <a:t>phiên</a:t>
            </a:r>
            <a:r>
              <a:rPr lang="en-US" baseline="0" dirty="0" smtClean="0"/>
              <a:t> </a:t>
            </a:r>
            <a:r>
              <a:rPr lang="en-US" baseline="0" dirty="0" err="1" smtClean="0"/>
              <a:t>bản</a:t>
            </a:r>
            <a:r>
              <a:rPr lang="en-US" baseline="0" dirty="0" smtClean="0"/>
              <a:t> </a:t>
            </a:r>
            <a:r>
              <a:rPr lang="en-US" baseline="0" dirty="0" err="1" smtClean="0"/>
              <a:t>mới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có</a:t>
            </a:r>
            <a:r>
              <a:rPr lang="en-US" baseline="0" dirty="0" smtClean="0"/>
              <a:t> </a:t>
            </a:r>
            <a:r>
              <a:rPr lang="en-US" baseline="0" dirty="0" err="1" smtClean="0"/>
              <a:t>những</a:t>
            </a:r>
            <a:r>
              <a:rPr lang="en-US" baseline="0" dirty="0" smtClean="0"/>
              <a:t> keyword </a:t>
            </a:r>
            <a:r>
              <a:rPr lang="en-US" baseline="0" dirty="0" err="1" smtClean="0"/>
              <a:t>bổ</a:t>
            </a:r>
            <a:r>
              <a:rPr lang="en-US" baseline="0" dirty="0" smtClean="0"/>
              <a:t> sung)</a:t>
            </a:r>
            <a:endParaRPr lang="en-US" dirty="0"/>
          </a:p>
        </p:txBody>
      </p:sp>
      <p:sp>
        <p:nvSpPr>
          <p:cNvPr id="4" name="Slide Number Placeholder 3"/>
          <p:cNvSpPr>
            <a:spLocks noGrp="1"/>
          </p:cNvSpPr>
          <p:nvPr>
            <p:ph type="sldNum" sz="quarter" idx="10"/>
          </p:nvPr>
        </p:nvSpPr>
        <p:spPr/>
        <p:txBody>
          <a:bodyPr/>
          <a:lstStyle/>
          <a:p>
            <a:fld id="{B79088F8-F830-4CF2-B711-57455DED45AF}" type="slidenum">
              <a:rPr lang="en-US" smtClean="0"/>
              <a:t>8</a:t>
            </a:fld>
            <a:endParaRPr lang="en-US"/>
          </a:p>
        </p:txBody>
      </p:sp>
    </p:spTree>
    <p:extLst>
      <p:ext uri="{BB962C8B-B14F-4D97-AF65-F5344CB8AC3E}">
        <p14:creationId xmlns:p14="http://schemas.microsoft.com/office/powerpoint/2010/main" val="1146893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Định</a:t>
            </a:r>
            <a:r>
              <a:rPr lang="en-US" baseline="0" dirty="0" smtClean="0"/>
              <a:t> </a:t>
            </a:r>
            <a:r>
              <a:rPr lang="en-US" baseline="0" dirty="0" err="1" smtClean="0"/>
              <a:t>dạnh</a:t>
            </a:r>
            <a:r>
              <a:rPr lang="en-US" baseline="0" dirty="0" smtClean="0"/>
              <a:t> </a:t>
            </a:r>
            <a:r>
              <a:rPr lang="en-US" baseline="0" dirty="0" err="1" smtClean="0"/>
              <a:t>là</a:t>
            </a:r>
            <a:r>
              <a:rPr lang="en-US" baseline="0" dirty="0" smtClean="0"/>
              <a:t> </a:t>
            </a:r>
            <a:r>
              <a:rPr lang="en-US" baseline="0" dirty="0" err="1" smtClean="0"/>
              <a:t>tên</a:t>
            </a:r>
            <a:r>
              <a:rPr lang="en-US" baseline="0" dirty="0" smtClean="0"/>
              <a:t> </a:t>
            </a:r>
            <a:r>
              <a:rPr lang="en-US" baseline="0" dirty="0" err="1" smtClean="0"/>
              <a:t>được</a:t>
            </a:r>
            <a:r>
              <a:rPr lang="en-US" baseline="0" dirty="0" smtClean="0"/>
              <a:t> </a:t>
            </a:r>
            <a:r>
              <a:rPr lang="en-US" baseline="0" dirty="0" err="1" smtClean="0"/>
              <a:t>đặt</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a:t>
            </a:r>
            <a:r>
              <a:rPr lang="en-US" baseline="0" dirty="0" err="1" smtClean="0"/>
              <a:t>trong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như</a:t>
            </a:r>
            <a:r>
              <a:rPr lang="en-US" baseline="0" dirty="0" smtClean="0"/>
              <a:t> </a:t>
            </a:r>
            <a:r>
              <a:rPr lang="en-US" baseline="0" dirty="0" err="1" smtClean="0"/>
              <a:t>lớp</a:t>
            </a:r>
            <a:r>
              <a:rPr lang="en-US" baseline="0" dirty="0" smtClean="0"/>
              <a:t>, </a:t>
            </a:r>
            <a:r>
              <a:rPr lang="en-US" baseline="0" dirty="0" err="1" smtClean="0"/>
              <a:t>hàm</a:t>
            </a:r>
            <a:r>
              <a:rPr lang="en-US" baseline="0" dirty="0" smtClean="0"/>
              <a:t>, </a:t>
            </a:r>
            <a:r>
              <a:rPr lang="en-US" baseline="0" dirty="0" err="1" smtClean="0"/>
              <a:t>biến</a:t>
            </a:r>
            <a:r>
              <a:rPr lang="en-US" baseline="0" dirty="0" smtClean="0"/>
              <a:t>,… </a:t>
            </a:r>
            <a:r>
              <a:rPr lang="en-US" baseline="0" dirty="0" err="1" smtClean="0"/>
              <a:t>Giúp</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a:t>
            </a:r>
            <a:r>
              <a:rPr lang="en-US" baseline="0" dirty="0" err="1" smtClean="0"/>
              <a:t>này</a:t>
            </a:r>
            <a:r>
              <a:rPr lang="en-US" baseline="0" dirty="0" smtClean="0"/>
              <a:t> </a:t>
            </a:r>
            <a:r>
              <a:rPr lang="en-US" baseline="0" dirty="0" err="1" smtClean="0"/>
              <a:t>với</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a:t>
            </a:r>
            <a:r>
              <a:rPr lang="en-US" baseline="0" dirty="0" err="1" smtClean="0"/>
              <a:t>khác</a:t>
            </a:r>
            <a:r>
              <a:rPr lang="en-US" baseline="0" dirty="0" smtClean="0"/>
              <a:t> </a:t>
            </a:r>
            <a:r>
              <a:rPr lang="en-US" baseline="0" dirty="0" err="1" smtClean="0"/>
              <a:t>trong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Định</a:t>
            </a:r>
            <a:r>
              <a:rPr lang="en-US" baseline="0" dirty="0" smtClean="0"/>
              <a:t> </a:t>
            </a:r>
            <a:r>
              <a:rPr lang="en-US" baseline="0" dirty="0" err="1" smtClean="0"/>
              <a:t>danh</a:t>
            </a:r>
            <a:r>
              <a:rPr lang="en-US" baseline="0" dirty="0" smtClean="0"/>
              <a:t> </a:t>
            </a:r>
            <a:r>
              <a:rPr lang="en-US" baseline="0" dirty="0" err="1" smtClean="0"/>
              <a:t>rất</a:t>
            </a:r>
            <a:r>
              <a:rPr lang="en-US" baseline="0" dirty="0" smtClean="0"/>
              <a:t> </a:t>
            </a:r>
            <a:r>
              <a:rPr lang="en-US" baseline="0" dirty="0" err="1" smtClean="0"/>
              <a:t>quan</a:t>
            </a:r>
            <a:r>
              <a:rPr lang="en-US" baseline="0" dirty="0" smtClean="0"/>
              <a:t> </a:t>
            </a:r>
            <a:r>
              <a:rPr lang="en-US" baseline="0" dirty="0" err="1" smtClean="0"/>
              <a:t>trong</a:t>
            </a:r>
            <a:r>
              <a:rPr lang="en-US" baseline="0" dirty="0" smtClean="0"/>
              <a:t> </a:t>
            </a:r>
            <a:r>
              <a:rPr lang="en-US" baseline="0" dirty="0" err="1" smtClean="0"/>
              <a:t>bởi</a:t>
            </a:r>
            <a:r>
              <a:rPr lang="en-US" baseline="0" dirty="0" smtClean="0"/>
              <a:t> </a:t>
            </a:r>
            <a:r>
              <a:rPr lang="en-US" baseline="0" dirty="0" err="1" smtClean="0"/>
              <a:t>nó</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trình</a:t>
            </a:r>
            <a:r>
              <a:rPr lang="en-US" baseline="0" dirty="0" smtClean="0"/>
              <a:t> </a:t>
            </a:r>
            <a:r>
              <a:rPr lang="en-US" baseline="0" dirty="0" err="1" smtClean="0"/>
              <a:t>thông</a:t>
            </a:r>
            <a:r>
              <a:rPr lang="en-US" baseline="0" dirty="0" smtClean="0"/>
              <a:t> </a:t>
            </a:r>
            <a:r>
              <a:rPr lang="en-US" baseline="0" dirty="0" err="1" smtClean="0"/>
              <a:t>dịch</a:t>
            </a:r>
            <a:r>
              <a:rPr lang="en-US" baseline="0" dirty="0" smtClean="0"/>
              <a:t> </a:t>
            </a:r>
            <a:r>
              <a:rPr lang="en-US" baseline="0" dirty="0" err="1" smtClean="0"/>
              <a:t>hiểu</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truy</a:t>
            </a:r>
            <a:r>
              <a:rPr lang="en-US" baseline="0" dirty="0" smtClean="0"/>
              <a:t> </a:t>
            </a:r>
            <a:r>
              <a:rPr lang="en-US" baseline="0" dirty="0" err="1" smtClean="0"/>
              <a:t>cập</a:t>
            </a:r>
            <a:r>
              <a:rPr lang="en-US" baseline="0" dirty="0" smtClean="0"/>
              <a:t> </a:t>
            </a:r>
            <a:r>
              <a:rPr lang="en-US" baseline="0" dirty="0" err="1" smtClean="0"/>
              <a:t>đến</a:t>
            </a:r>
            <a:r>
              <a:rPr lang="en-US" baseline="0" dirty="0" smtClean="0"/>
              <a:t> </a:t>
            </a:r>
            <a:r>
              <a:rPr lang="en-US" baseline="0" dirty="0" err="1" smtClean="0"/>
              <a:t>đối</a:t>
            </a:r>
            <a:r>
              <a:rPr lang="en-US" baseline="0" dirty="0" smtClean="0"/>
              <a:t> </a:t>
            </a:r>
            <a:r>
              <a:rPr lang="en-US" baseline="0" dirty="0" err="1" smtClean="0"/>
              <a:t>tượn</a:t>
            </a:r>
            <a:r>
              <a:rPr lang="en-US" baseline="0" dirty="0" smtClean="0"/>
              <a:t> </a:t>
            </a:r>
            <a:r>
              <a:rPr lang="en-US" baseline="0" dirty="0" err="1" smtClean="0"/>
              <a:t>nào</a:t>
            </a:r>
            <a:r>
              <a:rPr lang="en-US" baseline="0" dirty="0" smtClean="0"/>
              <a:t> </a:t>
            </a:r>
            <a:r>
              <a:rPr lang="en-US" baseline="0" dirty="0" err="1" smtClean="0"/>
              <a:t>trong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p>
          <a:p>
            <a:endParaRPr lang="en-US" baseline="0" dirty="0" smtClean="0"/>
          </a:p>
          <a:p>
            <a:pPr marL="228600" indent="-228600">
              <a:buAutoNum type="arabicPeriod"/>
            </a:pPr>
            <a:r>
              <a:rPr lang="en-US" baseline="0" dirty="0" err="1" smtClean="0"/>
              <a:t>Định</a:t>
            </a:r>
            <a:r>
              <a:rPr lang="en-US" baseline="0" dirty="0" smtClean="0"/>
              <a:t> </a:t>
            </a:r>
            <a:r>
              <a:rPr lang="en-US" baseline="0" dirty="0" err="1" smtClean="0"/>
              <a:t>danh</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a:t>
            </a:r>
            <a:r>
              <a:rPr lang="en-US" baseline="0" dirty="0" err="1" smtClean="0"/>
              <a:t>sự</a:t>
            </a:r>
            <a:r>
              <a:rPr lang="en-US" baseline="0" dirty="0" smtClean="0"/>
              <a:t> </a:t>
            </a:r>
            <a:r>
              <a:rPr lang="en-US" baseline="0" dirty="0" err="1" smtClean="0"/>
              <a:t>kết</a:t>
            </a:r>
            <a:r>
              <a:rPr lang="en-US" baseline="0" dirty="0" smtClean="0"/>
              <a:t> </a:t>
            </a:r>
            <a:r>
              <a:rPr lang="en-US" baseline="0" dirty="0" err="1" smtClean="0"/>
              <a:t>hợp</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chữ</a:t>
            </a:r>
            <a:r>
              <a:rPr lang="en-US" baseline="0" dirty="0" smtClean="0"/>
              <a:t> </a:t>
            </a:r>
            <a:r>
              <a:rPr lang="en-US" baseline="0" dirty="0" err="1" smtClean="0"/>
              <a:t>cái</a:t>
            </a:r>
            <a:r>
              <a:rPr lang="en-US" baseline="0" dirty="0" smtClean="0"/>
              <a:t> </a:t>
            </a:r>
            <a:r>
              <a:rPr lang="en-US" baseline="0" dirty="0" err="1" smtClean="0"/>
              <a:t>thường</a:t>
            </a:r>
            <a:r>
              <a:rPr lang="en-US" baseline="0" dirty="0" smtClean="0"/>
              <a:t> </a:t>
            </a:r>
            <a:r>
              <a:rPr lang="en-US" baseline="0" dirty="0" err="1" smtClean="0"/>
              <a:t>hoặc</a:t>
            </a:r>
            <a:r>
              <a:rPr lang="en-US" baseline="0" dirty="0" smtClean="0"/>
              <a:t> </a:t>
            </a:r>
            <a:r>
              <a:rPr lang="en-US" baseline="0" dirty="0" err="1" smtClean="0"/>
              <a:t>chữ</a:t>
            </a:r>
            <a:r>
              <a:rPr lang="en-US" baseline="0" dirty="0" smtClean="0"/>
              <a:t> </a:t>
            </a:r>
            <a:r>
              <a:rPr lang="en-US" baseline="0" dirty="0" err="1" smtClean="0"/>
              <a:t>hoa</a:t>
            </a:r>
            <a:r>
              <a:rPr lang="en-US" baseline="0" dirty="0" smtClean="0"/>
              <a:t> </a:t>
            </a:r>
            <a:r>
              <a:rPr lang="en-US" baseline="0" dirty="0" err="1" smtClean="0"/>
              <a:t>hoặc</a:t>
            </a:r>
            <a:r>
              <a:rPr lang="en-US" baseline="0" dirty="0" smtClean="0"/>
              <a:t> </a:t>
            </a:r>
            <a:r>
              <a:rPr lang="en-US" baseline="0" dirty="0" err="1" smtClean="0"/>
              <a:t>các</a:t>
            </a:r>
            <a:r>
              <a:rPr lang="en-US" baseline="0" dirty="0" smtClean="0"/>
              <a:t> </a:t>
            </a:r>
            <a:r>
              <a:rPr lang="en-US" baseline="0" dirty="0" err="1" smtClean="0"/>
              <a:t>chữ</a:t>
            </a:r>
            <a:r>
              <a:rPr lang="en-US" baseline="0" dirty="0" smtClean="0"/>
              <a:t> </a:t>
            </a:r>
            <a:r>
              <a:rPr lang="en-US" baseline="0" dirty="0" err="1" smtClean="0"/>
              <a:t>số</a:t>
            </a:r>
            <a:r>
              <a:rPr lang="en-US" baseline="0" dirty="0" smtClean="0"/>
              <a:t> </a:t>
            </a:r>
            <a:r>
              <a:rPr lang="en-US" baseline="0" dirty="0" err="1" smtClean="0"/>
              <a:t>và</a:t>
            </a:r>
            <a:r>
              <a:rPr lang="en-US" baseline="0" dirty="0" smtClean="0"/>
              <a:t> </a:t>
            </a:r>
            <a:r>
              <a:rPr lang="en-US" baseline="0" dirty="0" err="1" smtClean="0"/>
              <a:t>dấu</a:t>
            </a:r>
            <a:r>
              <a:rPr lang="en-US" baseline="0" dirty="0" smtClean="0"/>
              <a:t> </a:t>
            </a:r>
            <a:r>
              <a:rPr lang="en-US" baseline="0" dirty="0" err="1" smtClean="0"/>
              <a:t>gạch</a:t>
            </a:r>
            <a:r>
              <a:rPr lang="en-US" baseline="0" dirty="0" smtClean="0"/>
              <a:t> </a:t>
            </a:r>
            <a:r>
              <a:rPr lang="en-US" baseline="0" dirty="0" err="1" smtClean="0"/>
              <a:t>dưới</a:t>
            </a:r>
            <a:r>
              <a:rPr lang="en-US" baseline="0" dirty="0" smtClean="0"/>
              <a:t>.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đặt</a:t>
            </a:r>
            <a:r>
              <a:rPr lang="en-US" baseline="0" dirty="0" smtClean="0"/>
              <a:t> </a:t>
            </a:r>
            <a:r>
              <a:rPr lang="en-US" baseline="0" dirty="0" err="1" smtClean="0"/>
              <a:t>tên</a:t>
            </a:r>
            <a:r>
              <a:rPr lang="en-US" baseline="0" dirty="0" smtClean="0"/>
              <a:t> </a:t>
            </a:r>
            <a:r>
              <a:rPr lang="en-US" baseline="0" dirty="0" err="1" smtClean="0"/>
              <a:t>không</a:t>
            </a:r>
            <a:r>
              <a:rPr lang="en-US" baseline="0" dirty="0" smtClean="0"/>
              <a:t> </a:t>
            </a:r>
            <a:r>
              <a:rPr lang="en-US" baseline="0" dirty="0" err="1" smtClean="0"/>
              <a:t>hợp</a:t>
            </a:r>
            <a:r>
              <a:rPr lang="en-US" baseline="0" dirty="0" smtClean="0"/>
              <a:t> </a:t>
            </a:r>
            <a:r>
              <a:rPr lang="en-US" baseline="0" dirty="0" err="1" smtClean="0"/>
              <a:t>lệ</a:t>
            </a:r>
            <a:r>
              <a:rPr lang="en-US" baseline="0" dirty="0" smtClean="0"/>
              <a:t> </a:t>
            </a:r>
            <a:r>
              <a:rPr lang="en-US" baseline="0" dirty="0" err="1" smtClean="0"/>
              <a:t>như</a:t>
            </a:r>
            <a:r>
              <a:rPr lang="en-US" baseline="0" dirty="0" smtClean="0"/>
              <a:t>:</a:t>
            </a:r>
          </a:p>
          <a:p>
            <a:pPr marL="228600" indent="-228600">
              <a:buAutoNum type="arabicPeriod"/>
            </a:pPr>
            <a:r>
              <a:rPr lang="en-US" baseline="0" dirty="0" err="1" smtClean="0"/>
              <a:t>Định</a:t>
            </a:r>
            <a:r>
              <a:rPr lang="en-US" baseline="0" dirty="0" smtClean="0"/>
              <a:t> </a:t>
            </a:r>
            <a:r>
              <a:rPr lang="en-US" baseline="0" dirty="0" err="1" smtClean="0"/>
              <a:t>dạnh</a:t>
            </a:r>
            <a:r>
              <a:rPr lang="en-US" baseline="0" dirty="0" smtClean="0"/>
              <a:t> </a:t>
            </a:r>
            <a:r>
              <a:rPr lang="en-US" baseline="0" dirty="0" err="1" smtClean="0"/>
              <a:t>bất</a:t>
            </a:r>
            <a:r>
              <a:rPr lang="en-US" baseline="0" dirty="0" smtClean="0"/>
              <a:t> </a:t>
            </a:r>
            <a:r>
              <a:rPr lang="en-US" baseline="0" dirty="0" err="1" smtClean="0"/>
              <a:t>đầu</a:t>
            </a:r>
            <a:r>
              <a:rPr lang="en-US" baseline="0" dirty="0" smtClean="0"/>
              <a:t> </a:t>
            </a:r>
            <a:r>
              <a:rPr lang="en-US" baseline="0" dirty="0" err="1" smtClean="0"/>
              <a:t>bằng</a:t>
            </a:r>
            <a:r>
              <a:rPr lang="en-US" baseline="0" dirty="0" smtClean="0"/>
              <a:t> </a:t>
            </a:r>
            <a:r>
              <a:rPr lang="en-US" baseline="0" dirty="0" err="1" smtClean="0"/>
              <a:t>một</a:t>
            </a:r>
            <a:r>
              <a:rPr lang="en-US" baseline="0" dirty="0" smtClean="0"/>
              <a:t> </a:t>
            </a:r>
            <a:r>
              <a:rPr lang="en-US" baseline="0" dirty="0" err="1" smtClean="0"/>
              <a:t>số</a:t>
            </a:r>
            <a:endParaRPr lang="en-US" baseline="0" dirty="0" smtClean="0"/>
          </a:p>
          <a:p>
            <a:pPr marL="228600" indent="-228600">
              <a:buAutoNum type="arabicPeriod"/>
            </a:pPr>
            <a:r>
              <a:rPr lang="en-US" baseline="0" dirty="0" err="1" smtClean="0"/>
              <a:t>Sử</a:t>
            </a:r>
            <a:r>
              <a:rPr lang="en-US" baseline="0" dirty="0" smtClean="0"/>
              <a:t> </a:t>
            </a:r>
            <a:r>
              <a:rPr lang="en-US" baseline="0" dirty="0" err="1" smtClean="0"/>
              <a:t>dụng</a:t>
            </a:r>
            <a:r>
              <a:rPr lang="en-US" baseline="0" dirty="0" smtClean="0"/>
              <a:t> keyword </a:t>
            </a:r>
            <a:r>
              <a:rPr lang="en-US" baseline="0" dirty="0" err="1" smtClean="0"/>
              <a:t>làm</a:t>
            </a:r>
            <a:r>
              <a:rPr lang="en-US" baseline="0" dirty="0" smtClean="0"/>
              <a:t> </a:t>
            </a:r>
            <a:r>
              <a:rPr lang="en-US" baseline="0" dirty="0" err="1" smtClean="0"/>
              <a:t>định</a:t>
            </a:r>
            <a:r>
              <a:rPr lang="en-US" baseline="0" dirty="0" smtClean="0"/>
              <a:t> </a:t>
            </a:r>
            <a:r>
              <a:rPr lang="en-US" baseline="0" dirty="0" err="1" smtClean="0"/>
              <a:t>danh</a:t>
            </a:r>
            <a:endParaRPr lang="en-US" baseline="0" dirty="0" smtClean="0"/>
          </a:p>
        </p:txBody>
      </p:sp>
      <p:sp>
        <p:nvSpPr>
          <p:cNvPr id="4" name="Slide Number Placeholder 3"/>
          <p:cNvSpPr>
            <a:spLocks noGrp="1"/>
          </p:cNvSpPr>
          <p:nvPr>
            <p:ph type="sldNum" sz="quarter" idx="10"/>
          </p:nvPr>
        </p:nvSpPr>
        <p:spPr/>
        <p:txBody>
          <a:bodyPr/>
          <a:lstStyle/>
          <a:p>
            <a:fld id="{B79088F8-F830-4CF2-B711-57455DED45AF}" type="slidenum">
              <a:rPr lang="en-US" smtClean="0"/>
              <a:t>9</a:t>
            </a:fld>
            <a:endParaRPr lang="en-US"/>
          </a:p>
        </p:txBody>
      </p:sp>
    </p:spTree>
    <p:extLst>
      <p:ext uri="{BB962C8B-B14F-4D97-AF65-F5344CB8AC3E}">
        <p14:creationId xmlns:p14="http://schemas.microsoft.com/office/powerpoint/2010/main" val="1656118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a:t>
            </a:r>
            <a:r>
              <a:rPr lang="en-US" dirty="0" err="1" smtClean="0"/>
              <a:t>Định</a:t>
            </a:r>
            <a:r>
              <a:rPr lang="en-US" baseline="0" dirty="0" smtClean="0"/>
              <a:t> </a:t>
            </a:r>
            <a:r>
              <a:rPr lang="en-US" baseline="0" dirty="0" err="1" smtClean="0"/>
              <a:t>danh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a:t>
            </a:r>
          </a:p>
          <a:p>
            <a:r>
              <a:rPr lang="en-US" baseline="0" dirty="0" err="1" smtClean="0"/>
              <a:t>Tóm</a:t>
            </a:r>
            <a:r>
              <a:rPr lang="en-US" baseline="0" dirty="0" smtClean="0"/>
              <a:t> </a:t>
            </a:r>
            <a:r>
              <a:rPr lang="en-US" baseline="0" dirty="0" err="1" smtClean="0"/>
              <a:t>lại</a:t>
            </a:r>
            <a:r>
              <a:rPr lang="en-US" baseline="0" dirty="0" smtClean="0"/>
              <a:t> </a:t>
            </a:r>
            <a:r>
              <a:rPr lang="en-US" baseline="0" dirty="0" err="1" smtClean="0"/>
              <a:t>định</a:t>
            </a:r>
            <a:r>
              <a:rPr lang="en-US" baseline="0" dirty="0" smtClean="0"/>
              <a:t> </a:t>
            </a:r>
            <a:r>
              <a:rPr lang="en-US" baseline="0" dirty="0" err="1" smtClean="0"/>
              <a:t>danh</a:t>
            </a:r>
            <a:r>
              <a:rPr lang="en-US" baseline="0" dirty="0" smtClean="0"/>
              <a:t> </a:t>
            </a:r>
            <a:r>
              <a:rPr lang="en-US" baseline="0" dirty="0" err="1" smtClean="0"/>
              <a:t>trong</a:t>
            </a:r>
            <a:r>
              <a:rPr lang="en-US" baseline="0" dirty="0" smtClean="0"/>
              <a:t> Python </a:t>
            </a:r>
            <a:r>
              <a:rPr lang="en-US" baseline="0" dirty="0" err="1" smtClean="0"/>
              <a:t>bắt</a:t>
            </a:r>
            <a:r>
              <a:rPr lang="en-US" baseline="0" dirty="0" smtClean="0"/>
              <a:t> </a:t>
            </a:r>
            <a:r>
              <a:rPr lang="en-US" baseline="0" dirty="0" err="1" smtClean="0"/>
              <a:t>buộc</a:t>
            </a:r>
            <a:r>
              <a:rPr lang="en-US" baseline="0" dirty="0" smtClean="0"/>
              <a:t> </a:t>
            </a:r>
            <a:r>
              <a:rPr lang="en-US" baseline="0" dirty="0" err="1" smtClean="0"/>
              <a:t>không</a:t>
            </a:r>
            <a:r>
              <a:rPr lang="en-US" baseline="0" dirty="0" smtClean="0"/>
              <a:t> </a:t>
            </a:r>
            <a:r>
              <a:rPr lang="en-US" baseline="0" dirty="0" err="1" smtClean="0"/>
              <a:t>dduwoj</a:t>
            </a:r>
            <a:r>
              <a:rPr lang="en-US" baseline="0" dirty="0" smtClean="0"/>
              <a:t> </a:t>
            </a:r>
            <a:r>
              <a:rPr lang="en-US" baseline="0" dirty="0" err="1" smtClean="0"/>
              <a:t>chứa</a:t>
            </a:r>
            <a:r>
              <a:rPr lang="en-US" baseline="0" dirty="0" smtClean="0"/>
              <a:t> </a:t>
            </a:r>
            <a:r>
              <a:rPr lang="en-US" baseline="0" dirty="0" err="1" smtClean="0"/>
              <a:t>các</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đầu</a:t>
            </a:r>
            <a:r>
              <a:rPr lang="en-US" baseline="0" dirty="0" smtClean="0"/>
              <a:t>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và</a:t>
            </a:r>
            <a:r>
              <a:rPr lang="en-US" baseline="0" dirty="0" smtClean="0"/>
              <a:t> </a:t>
            </a:r>
            <a:r>
              <a:rPr lang="en-US" baseline="0" dirty="0" err="1" smtClean="0"/>
              <a:t>không</a:t>
            </a:r>
            <a:r>
              <a:rPr lang="en-US" baseline="0" dirty="0" smtClean="0"/>
              <a:t> </a:t>
            </a:r>
            <a:r>
              <a:rPr lang="en-US" baseline="0" dirty="0" err="1" smtClean="0"/>
              <a:t>giống</a:t>
            </a:r>
            <a:r>
              <a:rPr lang="en-US" baseline="0" dirty="0" smtClean="0"/>
              <a:t> </a:t>
            </a:r>
            <a:r>
              <a:rPr lang="en-US" baseline="0" dirty="0" err="1" smtClean="0"/>
              <a:t>với</a:t>
            </a:r>
            <a:r>
              <a:rPr lang="en-US" baseline="0" dirty="0" smtClean="0"/>
              <a:t> 35 </a:t>
            </a:r>
            <a:r>
              <a:rPr lang="en-US" baseline="0" dirty="0" err="1" smtClean="0"/>
              <a:t>từ</a:t>
            </a:r>
            <a:r>
              <a:rPr lang="en-US" baseline="0" dirty="0" smtClean="0"/>
              <a:t> </a:t>
            </a:r>
            <a:r>
              <a:rPr lang="en-US" baseline="0" dirty="0" err="1" smtClean="0"/>
              <a:t>khóa</a:t>
            </a:r>
            <a:r>
              <a:rPr lang="en-US" baseline="0" dirty="0" smtClean="0"/>
              <a:t> </a:t>
            </a:r>
            <a:r>
              <a:rPr lang="en-US" baseline="0" dirty="0" err="1" smtClean="0"/>
              <a:t>đã</a:t>
            </a:r>
            <a:r>
              <a:rPr lang="en-US" baseline="0" dirty="0" smtClean="0"/>
              <a:t> </a:t>
            </a:r>
            <a:r>
              <a:rPr lang="en-US" baseline="0" dirty="0" err="1" smtClean="0"/>
              <a:t>liệt</a:t>
            </a:r>
            <a:r>
              <a:rPr lang="en-US" baseline="0" dirty="0" smtClean="0"/>
              <a:t> </a:t>
            </a:r>
            <a:r>
              <a:rPr lang="en-US" baseline="0" dirty="0" err="1" smtClean="0"/>
              <a:t>kê</a:t>
            </a:r>
            <a:r>
              <a:rPr lang="en-US" baseline="0" dirty="0" smtClean="0"/>
              <a:t> ở </a:t>
            </a:r>
            <a:r>
              <a:rPr lang="en-US" baseline="0" dirty="0" err="1" smtClean="0"/>
              <a:t>trên</a:t>
            </a:r>
            <a:endParaRPr lang="en-US" baseline="0" dirty="0" smtClean="0"/>
          </a:p>
          <a:p>
            <a:endParaRPr lang="en-US" baseline="0" dirty="0" smtClean="0"/>
          </a:p>
          <a:p>
            <a:r>
              <a:rPr lang="en-US" baseline="0" dirty="0" err="1" smtClean="0"/>
              <a:t>Định</a:t>
            </a:r>
            <a:r>
              <a:rPr lang="en-US" baseline="0" dirty="0" smtClean="0"/>
              <a:t> </a:t>
            </a:r>
            <a:r>
              <a:rPr lang="en-US" baseline="0" dirty="0" err="1" smtClean="0"/>
              <a:t>danh</a:t>
            </a:r>
            <a:r>
              <a:rPr lang="en-US" baseline="0" dirty="0" smtClean="0"/>
              <a:t> </a:t>
            </a:r>
            <a:r>
              <a:rPr lang="en-US" baseline="0" dirty="0" err="1" smtClean="0"/>
              <a:t>trong</a:t>
            </a:r>
            <a:r>
              <a:rPr lang="en-US" baseline="0" dirty="0" smtClean="0"/>
              <a:t> python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có</a:t>
            </a:r>
            <a:r>
              <a:rPr lang="en-US" baseline="0" dirty="0" smtClean="0"/>
              <a:t> </a:t>
            </a:r>
            <a:r>
              <a:rPr lang="en-US" baseline="0" dirty="0" err="1" smtClean="0"/>
              <a:t>độ</a:t>
            </a:r>
            <a:r>
              <a:rPr lang="en-US" baseline="0" dirty="0" smtClean="0"/>
              <a:t> </a:t>
            </a:r>
            <a:r>
              <a:rPr lang="en-US" baseline="0" dirty="0" err="1" smtClean="0"/>
              <a:t>dài</a:t>
            </a:r>
            <a:r>
              <a:rPr lang="en-US" baseline="0" dirty="0" smtClean="0"/>
              <a:t> </a:t>
            </a:r>
            <a:r>
              <a:rPr lang="en-US" baseline="0" dirty="0" err="1" smtClean="0"/>
              <a:t>bất</a:t>
            </a:r>
            <a:r>
              <a:rPr lang="en-US" baseline="0" dirty="0" smtClean="0"/>
              <a:t> </a:t>
            </a:r>
            <a:r>
              <a:rPr lang="en-US" baseline="0" dirty="0" err="1" smtClean="0"/>
              <a:t>kỳ</a:t>
            </a:r>
            <a:endParaRPr lang="en-US" dirty="0"/>
          </a:p>
        </p:txBody>
      </p:sp>
      <p:sp>
        <p:nvSpPr>
          <p:cNvPr id="4" name="Slide Number Placeholder 3"/>
          <p:cNvSpPr>
            <a:spLocks noGrp="1"/>
          </p:cNvSpPr>
          <p:nvPr>
            <p:ph type="sldNum" sz="quarter" idx="10"/>
          </p:nvPr>
        </p:nvSpPr>
        <p:spPr/>
        <p:txBody>
          <a:bodyPr/>
          <a:lstStyle/>
          <a:p>
            <a:fld id="{B79088F8-F830-4CF2-B711-57455DED45AF}" type="slidenum">
              <a:rPr lang="en-US" smtClean="0"/>
              <a:t>10</a:t>
            </a:fld>
            <a:endParaRPr lang="en-US"/>
          </a:p>
        </p:txBody>
      </p:sp>
    </p:spTree>
    <p:extLst>
      <p:ext uri="{BB962C8B-B14F-4D97-AF65-F5344CB8AC3E}">
        <p14:creationId xmlns:p14="http://schemas.microsoft.com/office/powerpoint/2010/main" val="192807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Một</a:t>
            </a:r>
            <a:r>
              <a:rPr lang="en-US" baseline="0" dirty="0" smtClean="0"/>
              <a:t> </a:t>
            </a:r>
            <a:r>
              <a:rPr lang="en-US" baseline="0" dirty="0" err="1" smtClean="0"/>
              <a:t>số</a:t>
            </a:r>
            <a:r>
              <a:rPr lang="en-US" baseline="0" dirty="0" smtClean="0"/>
              <a:t> </a:t>
            </a:r>
            <a:r>
              <a:rPr lang="en-US" baseline="0" dirty="0" err="1" smtClean="0"/>
              <a:t>lưu</a:t>
            </a:r>
            <a:r>
              <a:rPr lang="en-US" baseline="0" dirty="0" smtClean="0"/>
              <a:t> ý </a:t>
            </a:r>
            <a:r>
              <a:rPr lang="en-US" baseline="0" dirty="0" err="1" smtClean="0"/>
              <a:t>khi</a:t>
            </a:r>
            <a:r>
              <a:rPr lang="en-US" baseline="0" dirty="0" smtClean="0"/>
              <a:t> </a:t>
            </a:r>
            <a:r>
              <a:rPr lang="en-US" baseline="0" dirty="0" err="1" smtClean="0"/>
              <a:t>đặt</a:t>
            </a:r>
            <a:r>
              <a:rPr lang="en-US" baseline="0" dirty="0" smtClean="0"/>
              <a:t> </a:t>
            </a:r>
            <a:r>
              <a:rPr lang="en-US" baseline="0" dirty="0" err="1" smtClean="0"/>
              <a:t>tên</a:t>
            </a:r>
            <a:r>
              <a:rPr lang="en-US" baseline="0" dirty="0" smtClean="0"/>
              <a:t> </a:t>
            </a:r>
            <a:r>
              <a:rPr lang="en-US" baseline="0" dirty="0" err="1" smtClean="0"/>
              <a:t>định</a:t>
            </a:r>
            <a:r>
              <a:rPr lang="en-US" baseline="0" dirty="0" smtClean="0"/>
              <a:t> </a:t>
            </a:r>
            <a:r>
              <a:rPr lang="en-US" baseline="0" dirty="0" err="1" smtClean="0"/>
              <a:t>danh</a:t>
            </a:r>
            <a:r>
              <a:rPr lang="en-US" baseline="0" dirty="0" smtClean="0"/>
              <a:t>:</a:t>
            </a:r>
          </a:p>
          <a:p>
            <a:pPr marL="228600" indent="-228600">
              <a:buAutoNum type="arabicPeriod"/>
            </a:pPr>
            <a:r>
              <a:rPr lang="en-US" baseline="0" dirty="0" smtClean="0"/>
              <a:t>Python </a:t>
            </a:r>
            <a:r>
              <a:rPr lang="en-US" baseline="0" dirty="0" err="1" smtClean="0"/>
              <a:t>là</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chữ</a:t>
            </a:r>
            <a:r>
              <a:rPr lang="en-US" baseline="0" dirty="0" smtClean="0"/>
              <a:t> </a:t>
            </a:r>
            <a:r>
              <a:rPr lang="en-US" baseline="0" dirty="0" err="1" smtClean="0"/>
              <a:t>hoa</a:t>
            </a:r>
            <a:r>
              <a:rPr lang="en-US" baseline="0" dirty="0" smtClean="0"/>
              <a:t> </a:t>
            </a:r>
            <a:r>
              <a:rPr lang="en-US" baseline="0" dirty="0" err="1" smtClean="0"/>
              <a:t>và</a:t>
            </a:r>
            <a:r>
              <a:rPr lang="en-US" baseline="0" dirty="0" smtClean="0"/>
              <a:t> </a:t>
            </a:r>
            <a:r>
              <a:rPr lang="en-US" baseline="0" dirty="0" err="1" smtClean="0"/>
              <a:t>chữ</a:t>
            </a:r>
            <a:r>
              <a:rPr lang="en-US" baseline="0" dirty="0" smtClean="0"/>
              <a:t> </a:t>
            </a:r>
            <a:r>
              <a:rPr lang="en-US" baseline="0" dirty="0" err="1" smtClean="0"/>
              <a:t>thường</a:t>
            </a:r>
            <a:r>
              <a:rPr lang="en-US" baseline="0" dirty="0" smtClean="0"/>
              <a:t>.</a:t>
            </a:r>
          </a:p>
          <a:p>
            <a:pPr marL="228600" indent="-228600">
              <a:buAutoNum type="arabicPeriod"/>
            </a:pPr>
            <a:r>
              <a:rPr lang="en-US" baseline="0" dirty="0" err="1" smtClean="0"/>
              <a:t>Luôn</a:t>
            </a:r>
            <a:r>
              <a:rPr lang="en-US" baseline="0" dirty="0" smtClean="0"/>
              <a:t> </a:t>
            </a:r>
            <a:r>
              <a:rPr lang="en-US" baseline="0" dirty="0" err="1" smtClean="0"/>
              <a:t>đặt</a:t>
            </a:r>
            <a:r>
              <a:rPr lang="en-US" baseline="0" dirty="0" smtClean="0"/>
              <a:t> </a:t>
            </a:r>
            <a:r>
              <a:rPr lang="en-US" baseline="0" dirty="0" err="1" smtClean="0"/>
              <a:t>tên</a:t>
            </a:r>
            <a:r>
              <a:rPr lang="en-US" baseline="0" dirty="0" smtClean="0"/>
              <a:t> </a:t>
            </a:r>
            <a:r>
              <a:rPr lang="en-US" baseline="0" dirty="0" err="1" smtClean="0"/>
              <a:t>có</a:t>
            </a:r>
            <a:r>
              <a:rPr lang="en-US" baseline="0" dirty="0" smtClean="0"/>
              <a:t> </a:t>
            </a:r>
            <a:r>
              <a:rPr lang="en-US" baseline="0" dirty="0" err="1" smtClean="0"/>
              <a:t>nghĩa</a:t>
            </a:r>
            <a:r>
              <a:rPr lang="en-US" baseline="0" dirty="0" smtClean="0"/>
              <a:t> </a:t>
            </a:r>
            <a:r>
              <a:rPr lang="en-US" baseline="0" dirty="0" err="1" smtClean="0"/>
              <a:t>cho</a:t>
            </a:r>
            <a:r>
              <a:rPr lang="en-US" baseline="0" dirty="0" smtClean="0"/>
              <a:t> </a:t>
            </a:r>
            <a:r>
              <a:rPr lang="en-US" baseline="0" dirty="0" err="1" smtClean="0"/>
              <a:t>định</a:t>
            </a:r>
            <a:r>
              <a:rPr lang="en-US" baseline="0" dirty="0" smtClean="0"/>
              <a:t> </a:t>
            </a:r>
            <a:r>
              <a:rPr lang="en-US" baseline="0" dirty="0" err="1" smtClean="0"/>
              <a:t>danh</a:t>
            </a:r>
            <a:r>
              <a:rPr lang="en-US" baseline="0" dirty="0" smtClean="0"/>
              <a:t>, </a:t>
            </a:r>
            <a:r>
              <a:rPr lang="en-US" baseline="0" dirty="0" err="1" smtClean="0"/>
              <a:t>để</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tra</a:t>
            </a:r>
            <a:r>
              <a:rPr lang="en-US" baseline="0" dirty="0" smtClean="0"/>
              <a:t> </a:t>
            </a:r>
            <a:r>
              <a:rPr lang="en-US" baseline="0" dirty="0" err="1" smtClean="0"/>
              <a:t>cứu</a:t>
            </a:r>
            <a:r>
              <a:rPr lang="en-US" baseline="0" dirty="0" smtClean="0"/>
              <a:t> </a:t>
            </a:r>
            <a:r>
              <a:rPr lang="en-US" baseline="0" dirty="0" err="1" smtClean="0"/>
              <a:t>xem</a:t>
            </a:r>
            <a:r>
              <a:rPr lang="en-US" baseline="0" dirty="0" smtClean="0"/>
              <a:t> </a:t>
            </a:r>
            <a:r>
              <a:rPr lang="en-US" baseline="0" dirty="0" err="1" smtClean="0"/>
              <a:t>định</a:t>
            </a:r>
            <a:r>
              <a:rPr lang="en-US" baseline="0" dirty="0" smtClean="0"/>
              <a:t> </a:t>
            </a:r>
            <a:r>
              <a:rPr lang="en-US" baseline="0" dirty="0" err="1" smtClean="0"/>
              <a:t>danh</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 </a:t>
            </a:r>
            <a:r>
              <a:rPr lang="en-US" baseline="0" dirty="0" err="1" smtClean="0"/>
              <a:t>cho</a:t>
            </a:r>
            <a:r>
              <a:rPr lang="en-US" baseline="0" dirty="0" smtClean="0"/>
              <a:t> </a:t>
            </a:r>
            <a:r>
              <a:rPr lang="en-US" baseline="0" dirty="0" err="1" smtClean="0"/>
              <a:t>điều</a:t>
            </a:r>
            <a:r>
              <a:rPr lang="en-US" baseline="0" dirty="0" smtClean="0"/>
              <a:t> </a:t>
            </a:r>
            <a:r>
              <a:rPr lang="en-US" baseline="0" dirty="0" err="1" smtClean="0"/>
              <a:t>gì</a:t>
            </a:r>
            <a:r>
              <a:rPr lang="en-US" baseline="0" dirty="0" smtClean="0"/>
              <a:t>.</a:t>
            </a:r>
          </a:p>
          <a:p>
            <a:pPr marL="228600" indent="-228600">
              <a:buAutoNum type="arabicPeriod"/>
            </a:pPr>
            <a:r>
              <a:rPr lang="en-US" baseline="0" dirty="0" err="1" smtClean="0"/>
              <a:t>Khi</a:t>
            </a:r>
            <a:r>
              <a:rPr lang="en-US" baseline="0" dirty="0" smtClean="0"/>
              <a:t> </a:t>
            </a:r>
            <a:r>
              <a:rPr lang="en-US" baseline="0" dirty="0" err="1" smtClean="0"/>
              <a:t>tên</a:t>
            </a:r>
            <a:r>
              <a:rPr lang="en-US" baseline="0" dirty="0" smtClean="0"/>
              <a:t> </a:t>
            </a:r>
            <a:r>
              <a:rPr lang="en-US" baseline="0" dirty="0" err="1" smtClean="0"/>
              <a:t>định</a:t>
            </a:r>
            <a:r>
              <a:rPr lang="en-US" baseline="0" dirty="0" smtClean="0"/>
              <a:t> </a:t>
            </a:r>
            <a:r>
              <a:rPr lang="en-US" baseline="0" dirty="0" err="1" smtClean="0"/>
              <a:t>danh</a:t>
            </a:r>
            <a:r>
              <a:rPr lang="en-US" baseline="0" dirty="0" smtClean="0"/>
              <a:t> </a:t>
            </a:r>
            <a:r>
              <a:rPr lang="en-US" baseline="0" dirty="0" err="1" smtClean="0"/>
              <a:t>chứa</a:t>
            </a:r>
            <a:r>
              <a:rPr lang="en-US" baseline="0" dirty="0" smtClean="0"/>
              <a:t> </a:t>
            </a:r>
            <a:r>
              <a:rPr lang="en-US" baseline="0" dirty="0" err="1" smtClean="0"/>
              <a:t>nhiều</a:t>
            </a:r>
            <a:r>
              <a:rPr lang="en-US" baseline="0" dirty="0" smtClean="0"/>
              <a:t> </a:t>
            </a:r>
            <a:r>
              <a:rPr lang="en-US" baseline="0" dirty="0" err="1" smtClean="0"/>
              <a:t>từ</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phân</a:t>
            </a:r>
            <a:r>
              <a:rPr lang="en-US" baseline="0" dirty="0" smtClean="0"/>
              <a:t> </a:t>
            </a:r>
            <a:r>
              <a:rPr lang="en-US" baseline="0" dirty="0" err="1" smtClean="0"/>
              <a:t>tách</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từ</a:t>
            </a:r>
            <a:r>
              <a:rPr lang="en-US" baseline="0" dirty="0" smtClean="0"/>
              <a:t> </a:t>
            </a:r>
            <a:r>
              <a:rPr lang="en-US" baseline="0" dirty="0" err="1" smtClean="0"/>
              <a:t>bằng</a:t>
            </a:r>
            <a:r>
              <a:rPr lang="en-US" baseline="0" dirty="0" smtClean="0"/>
              <a:t> </a:t>
            </a:r>
            <a:r>
              <a:rPr lang="en-US" baseline="0" dirty="0" err="1" smtClean="0"/>
              <a:t>dấu</a:t>
            </a:r>
            <a:r>
              <a:rPr lang="en-US" baseline="0" dirty="0" smtClean="0"/>
              <a:t> </a:t>
            </a:r>
            <a:r>
              <a:rPr lang="en-US" baseline="0" dirty="0" err="1" smtClean="0"/>
              <a:t>gạch</a:t>
            </a:r>
            <a:r>
              <a:rPr lang="en-US" baseline="0" dirty="0" smtClean="0"/>
              <a:t> </a:t>
            </a:r>
            <a:r>
              <a:rPr lang="en-US" baseline="0" dirty="0" err="1" smtClean="0"/>
              <a:t>dưới</a:t>
            </a:r>
            <a:r>
              <a:rPr lang="en-US" baseline="0" dirty="0" smtClean="0"/>
              <a:t>.</a:t>
            </a:r>
          </a:p>
          <a:p>
            <a:pPr marL="228600" indent="-228600">
              <a:buAutoNum type="arabicPeriod"/>
            </a:pP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đặt</a:t>
            </a:r>
            <a:r>
              <a:rPr lang="en-US" baseline="0" dirty="0" smtClean="0"/>
              <a:t> </a:t>
            </a:r>
            <a:r>
              <a:rPr lang="en-US" baseline="0" dirty="0" err="1" smtClean="0"/>
              <a:t>tên</a:t>
            </a:r>
            <a:r>
              <a:rPr lang="en-US" baseline="0" dirty="0" smtClean="0"/>
              <a:t> </a:t>
            </a:r>
            <a:r>
              <a:rPr lang="en-US" baseline="0" dirty="0" err="1" smtClean="0"/>
              <a:t>định</a:t>
            </a:r>
            <a:r>
              <a:rPr lang="en-US" baseline="0" dirty="0" smtClean="0"/>
              <a:t> </a:t>
            </a:r>
            <a:r>
              <a:rPr lang="en-US" baseline="0" dirty="0" err="1" smtClean="0"/>
              <a:t>danh</a:t>
            </a:r>
            <a:r>
              <a:rPr lang="en-US" baseline="0" dirty="0" smtClean="0"/>
              <a:t> </a:t>
            </a:r>
            <a:r>
              <a:rPr lang="en-US" baseline="0" dirty="0" err="1" smtClean="0"/>
              <a:t>theo</a:t>
            </a:r>
            <a:r>
              <a:rPr lang="en-US" baseline="0" dirty="0" smtClean="0"/>
              <a:t> </a:t>
            </a:r>
            <a:r>
              <a:rPr lang="en-US" baseline="0" dirty="0" err="1" smtClean="0"/>
              <a:t>quy</a:t>
            </a:r>
            <a:r>
              <a:rPr lang="en-US" baseline="0" dirty="0" smtClean="0"/>
              <a:t> </a:t>
            </a:r>
            <a:r>
              <a:rPr lang="en-US" baseline="0" dirty="0" err="1" smtClean="0"/>
              <a:t>tắc</a:t>
            </a:r>
            <a:r>
              <a:rPr lang="en-US" baseline="0" dirty="0" smtClean="0"/>
              <a:t> coding convention: </a:t>
            </a:r>
            <a:r>
              <a:rPr lang="en-US" baseline="0" dirty="0" err="1" smtClean="0"/>
              <a:t>tên</a:t>
            </a:r>
            <a:r>
              <a:rPr lang="en-US" baseline="0" dirty="0" smtClean="0"/>
              <a:t> </a:t>
            </a:r>
            <a:r>
              <a:rPr lang="en-US" baseline="0" dirty="0" err="1" smtClean="0"/>
              <a:t>lớp</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với</a:t>
            </a:r>
            <a:r>
              <a:rPr lang="en-US" baseline="0" dirty="0" smtClean="0"/>
              <a:t> </a:t>
            </a:r>
            <a:r>
              <a:rPr lang="en-US" baseline="0" dirty="0" err="1" smtClean="0"/>
              <a:t>một</a:t>
            </a:r>
            <a:r>
              <a:rPr lang="en-US" baseline="0" dirty="0" smtClean="0"/>
              <a:t> </a:t>
            </a:r>
            <a:r>
              <a:rPr lang="en-US" baseline="0" dirty="0" err="1" smtClean="0"/>
              <a:t>chữ</a:t>
            </a:r>
            <a:r>
              <a:rPr lang="en-US" baseline="0" dirty="0" smtClean="0"/>
              <a:t> </a:t>
            </a:r>
            <a:r>
              <a:rPr lang="en-US" baseline="0" dirty="0" err="1" smtClean="0"/>
              <a:t>hoa</a:t>
            </a:r>
            <a:r>
              <a:rPr lang="en-US" baseline="0" dirty="0" smtClean="0"/>
              <a:t> </a:t>
            </a:r>
            <a:r>
              <a:rPr lang="en-US" baseline="0" dirty="0" err="1" smtClean="0"/>
              <a:t>còn</a:t>
            </a:r>
            <a:r>
              <a:rPr lang="en-US" baseline="0" dirty="0" smtClean="0"/>
              <a:t> </a:t>
            </a:r>
            <a:r>
              <a:rPr lang="en-US" baseline="0" dirty="0" err="1" smtClean="0"/>
              <a:t>lại</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bằng</a:t>
            </a:r>
            <a:r>
              <a:rPr lang="en-US" baseline="0" dirty="0" smtClean="0"/>
              <a:t> </a:t>
            </a:r>
            <a:r>
              <a:rPr lang="en-US" baseline="0" dirty="0" err="1" smtClean="0"/>
              <a:t>chữ</a:t>
            </a:r>
            <a:r>
              <a:rPr lang="en-US" baseline="0" dirty="0" smtClean="0"/>
              <a:t> </a:t>
            </a:r>
            <a:r>
              <a:rPr lang="en-US" baseline="0" dirty="0" err="1" smtClean="0"/>
              <a:t>thường</a:t>
            </a:r>
            <a:endParaRPr lang="en-US" baseline="0" dirty="0" smtClean="0"/>
          </a:p>
          <a:p>
            <a:pPr marL="228600" indent="-228600">
              <a:buAutoNum type="arabicPeriod"/>
            </a:pPr>
            <a:r>
              <a:rPr lang="en-US" baseline="0" dirty="0" err="1" smtClean="0"/>
              <a:t>Nếu</a:t>
            </a:r>
            <a:r>
              <a:rPr lang="en-US" baseline="0" dirty="0" smtClean="0"/>
              <a:t> </a:t>
            </a:r>
            <a:r>
              <a:rPr lang="en-US" baseline="0" dirty="0" err="1" smtClean="0"/>
              <a:t>định</a:t>
            </a:r>
            <a:r>
              <a:rPr lang="en-US" baseline="0" dirty="0" smtClean="0"/>
              <a:t> </a:t>
            </a:r>
            <a:r>
              <a:rPr lang="en-US" baseline="0" dirty="0" err="1" smtClean="0"/>
              <a:t>danh</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hoặc</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bằng</a:t>
            </a:r>
            <a:r>
              <a:rPr lang="en-US" baseline="0" dirty="0" smtClean="0"/>
              <a:t> 2 </a:t>
            </a:r>
            <a:r>
              <a:rPr lang="en-US" baseline="0" dirty="0" err="1" smtClean="0"/>
              <a:t>dấu</a:t>
            </a:r>
            <a:r>
              <a:rPr lang="en-US" baseline="0" dirty="0" smtClean="0"/>
              <a:t> </a:t>
            </a:r>
            <a:r>
              <a:rPr lang="en-US" baseline="0" dirty="0" err="1" smtClean="0"/>
              <a:t>gạch</a:t>
            </a:r>
            <a:r>
              <a:rPr lang="en-US" baseline="0" dirty="0" smtClean="0"/>
              <a:t> </a:t>
            </a:r>
            <a:r>
              <a:rPr lang="en-US" baseline="0" dirty="0" err="1" smtClean="0"/>
              <a:t>chân</a:t>
            </a:r>
            <a:r>
              <a:rPr lang="en-US" baseline="0" dirty="0" smtClean="0"/>
              <a:t> </a:t>
            </a:r>
            <a:r>
              <a:rPr lang="en-US" baseline="0" dirty="0" err="1" smtClean="0"/>
              <a:t>thì</a:t>
            </a:r>
            <a:r>
              <a:rPr lang="en-US" baseline="0" dirty="0" smtClean="0"/>
              <a:t> </a:t>
            </a:r>
            <a:r>
              <a:rPr lang="en-US" baseline="0" dirty="0" err="1" smtClean="0"/>
              <a:t>định</a:t>
            </a:r>
            <a:r>
              <a:rPr lang="en-US" baseline="0" dirty="0" smtClean="0"/>
              <a:t> </a:t>
            </a:r>
            <a:r>
              <a:rPr lang="en-US" baseline="0" dirty="0" err="1" smtClean="0"/>
              <a:t>danh</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tên</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a:t>
            </a:r>
            <a:r>
              <a:rPr lang="en-US" baseline="0" dirty="0" err="1" smtClean="0"/>
              <a:t>được</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79088F8-F830-4CF2-B711-57455DED45AF}" type="slidenum">
              <a:rPr lang="en-US" smtClean="0"/>
              <a:t>11</a:t>
            </a:fld>
            <a:endParaRPr lang="en-US"/>
          </a:p>
        </p:txBody>
      </p:sp>
    </p:spTree>
    <p:extLst>
      <p:ext uri="{BB962C8B-B14F-4D97-AF65-F5344CB8AC3E}">
        <p14:creationId xmlns:p14="http://schemas.microsoft.com/office/powerpoint/2010/main" val="3278412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Câu</a:t>
            </a:r>
            <a:r>
              <a:rPr lang="en-US" baseline="0" dirty="0" smtClean="0"/>
              <a:t> </a:t>
            </a:r>
            <a:r>
              <a:rPr lang="en-US" baseline="0" dirty="0" err="1" smtClean="0"/>
              <a:t>lệnh</a:t>
            </a:r>
            <a:r>
              <a:rPr lang="en-US" baseline="0" dirty="0" smtClean="0"/>
              <a:t> </a:t>
            </a:r>
            <a:r>
              <a:rPr lang="en-US" baseline="0" dirty="0" err="1" smtClean="0"/>
              <a:t>là</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mà</a:t>
            </a:r>
            <a:r>
              <a:rPr lang="en-US" baseline="0" dirty="0" smtClean="0"/>
              <a:t> </a:t>
            </a:r>
            <a:r>
              <a:rPr lang="en-US" baseline="0" dirty="0" err="1" smtClean="0"/>
              <a:t>trình</a:t>
            </a:r>
            <a:r>
              <a:rPr lang="en-US" baseline="0" dirty="0" smtClean="0"/>
              <a:t> </a:t>
            </a:r>
            <a:r>
              <a:rPr lang="en-US" baseline="0" dirty="0" err="1" smtClean="0"/>
              <a:t>thông</a:t>
            </a:r>
            <a:r>
              <a:rPr lang="en-US" baseline="0" dirty="0" smtClean="0"/>
              <a:t> </a:t>
            </a:r>
            <a:r>
              <a:rPr lang="en-US" baseline="0" dirty="0" err="1" smtClean="0"/>
              <a:t>dịch</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cú</a:t>
            </a:r>
            <a:r>
              <a:rPr lang="en-US" baseline="0" dirty="0" smtClean="0"/>
              <a:t> </a:t>
            </a:r>
            <a:r>
              <a:rPr lang="en-US" baseline="0" dirty="0" err="1" smtClean="0"/>
              <a:t>pháp</a:t>
            </a:r>
            <a:r>
              <a:rPr lang="en-US" baseline="0" dirty="0" smtClean="0"/>
              <a:t> </a:t>
            </a:r>
            <a:r>
              <a:rPr lang="en-US" baseline="0" dirty="0" err="1" smtClean="0"/>
              <a:t>và</a:t>
            </a:r>
            <a:r>
              <a:rPr lang="en-US" baseline="0" dirty="0" smtClean="0"/>
              <a:t> </a:t>
            </a:r>
            <a:r>
              <a:rPr lang="en-US" baseline="0" dirty="0" err="1" smtClean="0"/>
              <a:t>xử</a:t>
            </a:r>
            <a:r>
              <a:rPr lang="en-US" baseline="0" dirty="0" smtClean="0"/>
              <a:t> </a:t>
            </a:r>
            <a:r>
              <a:rPr lang="en-US" baseline="0" dirty="0" err="1" smtClean="0"/>
              <a:t>lý</a:t>
            </a:r>
            <a:r>
              <a:rPr lang="en-US" baseline="0" dirty="0" smtClean="0"/>
              <a:t>.</a:t>
            </a:r>
            <a:r>
              <a:rPr lang="en-US" dirty="0" smtClean="0"/>
              <a:t> </a:t>
            </a:r>
            <a:r>
              <a:rPr lang="en-US" dirty="0" err="1" smtClean="0"/>
              <a:t>Trình</a:t>
            </a:r>
            <a:r>
              <a:rPr lang="en-US" baseline="0" dirty="0" smtClean="0"/>
              <a:t> </a:t>
            </a:r>
            <a:r>
              <a:rPr lang="en-US" baseline="0" dirty="0" err="1" smtClean="0"/>
              <a:t>thông</a:t>
            </a:r>
            <a:r>
              <a:rPr lang="en-US" baseline="0" dirty="0" smtClean="0"/>
              <a:t> </a:t>
            </a:r>
            <a:r>
              <a:rPr lang="en-US" baseline="0" dirty="0" err="1" smtClean="0"/>
              <a:t>dịch</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các</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tuần</a:t>
            </a:r>
            <a:r>
              <a:rPr lang="en-US" baseline="0" dirty="0" smtClean="0"/>
              <a:t> </a:t>
            </a:r>
            <a:r>
              <a:rPr lang="en-US" baseline="0" dirty="0" err="1" smtClean="0"/>
              <a:t>tự</a:t>
            </a:r>
            <a:r>
              <a:rPr lang="en-US" baseline="0" dirty="0" smtClean="0"/>
              <a:t>. </a:t>
            </a:r>
          </a:p>
          <a:p>
            <a:r>
              <a:rPr lang="en-US" baseline="0" dirty="0" err="1" smtClean="0"/>
              <a:t>Khác</a:t>
            </a:r>
            <a:r>
              <a:rPr lang="en-US" baseline="0" dirty="0" smtClean="0"/>
              <a:t> </a:t>
            </a:r>
            <a:r>
              <a:rPr lang="en-US" baseline="0" dirty="0" err="1" smtClean="0"/>
              <a:t>với</a:t>
            </a:r>
            <a:r>
              <a:rPr lang="en-US" baseline="0" dirty="0" smtClean="0"/>
              <a:t> </a:t>
            </a:r>
            <a:r>
              <a:rPr lang="en-US" baseline="0" dirty="0" err="1" smtClean="0"/>
              <a:t>nhiều</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khác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dấu</a:t>
            </a:r>
            <a:r>
              <a:rPr lang="en-US" baseline="0" dirty="0" smtClean="0"/>
              <a:t> “;” </a:t>
            </a:r>
            <a:r>
              <a:rPr lang="en-US" baseline="0" dirty="0" err="1" smtClean="0"/>
              <a:t>để</a:t>
            </a:r>
            <a:r>
              <a:rPr lang="en-US" baseline="0" dirty="0" smtClean="0"/>
              <a:t> </a:t>
            </a:r>
            <a:r>
              <a:rPr lang="en-US" baseline="0" dirty="0" err="1" smtClean="0"/>
              <a:t>ngăn</a:t>
            </a:r>
            <a:r>
              <a:rPr lang="en-US" baseline="0" dirty="0" smtClean="0"/>
              <a:t> </a:t>
            </a:r>
            <a:r>
              <a:rPr lang="en-US" baseline="0" dirty="0" err="1" smtClean="0"/>
              <a:t>cách</a:t>
            </a:r>
            <a:r>
              <a:rPr lang="en-US" baseline="0" dirty="0" smtClean="0"/>
              <a:t> </a:t>
            </a:r>
            <a:r>
              <a:rPr lang="en-US" baseline="0" dirty="0" err="1" smtClean="0"/>
              <a:t>câu</a:t>
            </a:r>
            <a:r>
              <a:rPr lang="en-US" baseline="0" dirty="0" smtClean="0"/>
              <a:t> </a:t>
            </a:r>
            <a:r>
              <a:rPr lang="en-US" baseline="0" dirty="0" err="1" smtClean="0"/>
              <a:t>lênh</a:t>
            </a:r>
            <a:r>
              <a:rPr lang="en-US" baseline="0" dirty="0" smtClean="0"/>
              <a:t>, Python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dấu</a:t>
            </a:r>
            <a:r>
              <a:rPr lang="en-US" baseline="0" dirty="0" smtClean="0"/>
              <a:t> </a:t>
            </a:r>
            <a:r>
              <a:rPr lang="en-US" baseline="0" dirty="0" err="1" smtClean="0"/>
              <a:t>xuống</a:t>
            </a:r>
            <a:r>
              <a:rPr lang="en-US" baseline="0" dirty="0" smtClean="0"/>
              <a:t> </a:t>
            </a:r>
            <a:r>
              <a:rPr lang="en-US" baseline="0" dirty="0" err="1" smtClean="0"/>
              <a:t>dòng</a:t>
            </a:r>
            <a:r>
              <a:rPr lang="en-US" baseline="0" dirty="0" smtClean="0"/>
              <a:t> </a:t>
            </a:r>
            <a:r>
              <a:rPr lang="en-US" baseline="0" dirty="0" err="1" smtClean="0"/>
              <a:t>để</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a:t>
            </a:r>
            <a:r>
              <a:rPr lang="en-US" baseline="0" dirty="0" err="1" smtClean="0"/>
              <a:t>Khi</a:t>
            </a:r>
            <a:r>
              <a:rPr lang="en-US" baseline="0" dirty="0" smtClean="0"/>
              <a:t> </a:t>
            </a:r>
            <a:r>
              <a:rPr lang="en-US" baseline="0" dirty="0" err="1" smtClean="0"/>
              <a:t>muốn</a:t>
            </a:r>
            <a:r>
              <a:rPr lang="en-US" baseline="0" dirty="0" smtClean="0"/>
              <a:t> </a:t>
            </a:r>
            <a:r>
              <a:rPr lang="en-US" baseline="0" dirty="0" err="1" smtClean="0"/>
              <a:t>ngắt</a:t>
            </a:r>
            <a:r>
              <a:rPr lang="en-US" baseline="0" dirty="0" smtClean="0"/>
              <a:t> </a:t>
            </a:r>
            <a:r>
              <a:rPr lang="en-US" baseline="0" dirty="0" err="1" smtClean="0"/>
              <a:t>một</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a:t>
            </a:r>
            <a:r>
              <a:rPr lang="en-US" baseline="0" dirty="0" err="1" smtClean="0"/>
              <a:t>dài</a:t>
            </a:r>
            <a:r>
              <a:rPr lang="en-US" baseline="0" dirty="0" smtClean="0"/>
              <a:t>, </a:t>
            </a:r>
            <a:r>
              <a:rPr lang="en-US" baseline="0" dirty="0" err="1" smtClean="0"/>
              <a:t>chúng</a:t>
            </a:r>
            <a:r>
              <a:rPr lang="en-US" baseline="0" dirty="0" smtClean="0"/>
              <a:t> ta </a:t>
            </a:r>
            <a:r>
              <a:rPr lang="en-US" baseline="0" dirty="0" err="1" smtClean="0"/>
              <a:t>phải</a:t>
            </a:r>
            <a:r>
              <a:rPr lang="en-US" baseline="0" dirty="0" smtClean="0"/>
              <a:t> </a:t>
            </a:r>
            <a:r>
              <a:rPr lang="en-US" baseline="0" dirty="0" err="1" smtClean="0"/>
              <a:t>thêm</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đánh</a:t>
            </a:r>
            <a:r>
              <a:rPr lang="en-US" baseline="0" dirty="0" smtClean="0"/>
              <a:t> </a:t>
            </a:r>
            <a:r>
              <a:rPr lang="en-US" baseline="0" dirty="0" err="1" smtClean="0"/>
              <a:t>dấu</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backslash.</a:t>
            </a:r>
            <a:endParaRPr lang="en-US" dirty="0" smtClean="0"/>
          </a:p>
        </p:txBody>
      </p:sp>
      <p:sp>
        <p:nvSpPr>
          <p:cNvPr id="4" name="Slide Number Placeholder 3"/>
          <p:cNvSpPr>
            <a:spLocks noGrp="1"/>
          </p:cNvSpPr>
          <p:nvPr>
            <p:ph type="sldNum" sz="quarter" idx="10"/>
          </p:nvPr>
        </p:nvSpPr>
        <p:spPr/>
        <p:txBody>
          <a:bodyPr/>
          <a:lstStyle/>
          <a:p>
            <a:fld id="{B79088F8-F830-4CF2-B711-57455DED45AF}" type="slidenum">
              <a:rPr lang="en-US" smtClean="0"/>
              <a:t>12</a:t>
            </a:fld>
            <a:endParaRPr lang="en-US"/>
          </a:p>
        </p:txBody>
      </p:sp>
    </p:spTree>
    <p:extLst>
      <p:ext uri="{BB962C8B-B14F-4D97-AF65-F5344CB8AC3E}">
        <p14:creationId xmlns:p14="http://schemas.microsoft.com/office/powerpoint/2010/main" val="2354223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A14A73-8E17-4263-9ADE-0787C17C9E70}"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80292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A14A73-8E17-4263-9ADE-0787C17C9E70}"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262850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A14A73-8E17-4263-9ADE-0787C17C9E70}"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393328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A14A73-8E17-4263-9ADE-0787C17C9E70}"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3196297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A14A73-8E17-4263-9ADE-0787C17C9E70}" type="datetimeFigureOut">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256889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A14A73-8E17-4263-9ADE-0787C17C9E70}"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91588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A14A73-8E17-4263-9ADE-0787C17C9E70}" type="datetimeFigureOut">
              <a:rPr lang="en-US" smtClean="0"/>
              <a:t>5/28/2021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83959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A14A73-8E17-4263-9ADE-0787C17C9E70}" type="datetimeFigureOut">
              <a:rPr lang="en-US" smtClean="0"/>
              <a:t>5/28/2021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353307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A14A73-8E17-4263-9ADE-0787C17C9E70}" type="datetimeFigureOut">
              <a:rPr lang="en-US" smtClean="0"/>
              <a:t>5/28/2021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253938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A14A73-8E17-4263-9ADE-0787C17C9E70}"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347541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A14A73-8E17-4263-9ADE-0787C17C9E70}" type="datetimeFigureOut">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AC19B7-A873-4BEE-96DE-1E225D93DB0A}" type="slidenum">
              <a:rPr lang="en-US" smtClean="0"/>
              <a:t>‹#›</a:t>
            </a:fld>
            <a:endParaRPr lang="en-US"/>
          </a:p>
        </p:txBody>
      </p:sp>
    </p:spTree>
    <p:extLst>
      <p:ext uri="{BB962C8B-B14F-4D97-AF65-F5344CB8AC3E}">
        <p14:creationId xmlns:p14="http://schemas.microsoft.com/office/powerpoint/2010/main" val="355078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3A14A73-8E17-4263-9ADE-0787C17C9E70}" type="datetimeFigureOut">
              <a:rPr lang="en-US" smtClean="0"/>
              <a:t>5/28/2021</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5AC19B7-A873-4BEE-96DE-1E225D93DB0A}" type="slidenum">
              <a:rPr lang="en-US" smtClean="0"/>
              <a:t>‹#›</a:t>
            </a:fld>
            <a:endParaRPr lang="en-US"/>
          </a:p>
        </p:txBody>
      </p:sp>
    </p:spTree>
    <p:extLst>
      <p:ext uri="{BB962C8B-B14F-4D97-AF65-F5344CB8AC3E}">
        <p14:creationId xmlns:p14="http://schemas.microsoft.com/office/powerpoint/2010/main" val="758567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0.png"/><Relationship Id="rId7"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0.png"/><Relationship Id="rId7"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0.png"/><Relationship Id="rId7"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48.jpeg"/><Relationship Id="rId5" Type="http://schemas.openxmlformats.org/officeDocument/2006/relationships/image" Target="../media/image5.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10.png"/><Relationship Id="rId7"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10.png"/><Relationship Id="rId7"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5.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5.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5.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5.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5.pn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66.png"/><Relationship Id="rId5" Type="http://schemas.openxmlformats.org/officeDocument/2006/relationships/image" Target="../media/image5.png"/><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5.pn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5.png"/><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698" y="2571750"/>
            <a:ext cx="3365252" cy="780174"/>
          </a:xfrm>
          <a:prstGeom prst="rect">
            <a:avLst/>
          </a:prstGeom>
        </p:spPr>
      </p:pic>
      <p:sp>
        <p:nvSpPr>
          <p:cNvPr id="17" name="TextBox 16"/>
          <p:cNvSpPr txBox="1"/>
          <p:nvPr/>
        </p:nvSpPr>
        <p:spPr>
          <a:xfrm>
            <a:off x="646920" y="2746393"/>
            <a:ext cx="3176808" cy="430887"/>
          </a:xfrm>
          <a:prstGeom prst="rect">
            <a:avLst/>
          </a:prstGeom>
          <a:noFill/>
        </p:spPr>
        <p:txBody>
          <a:bodyPr wrap="square" rtlCol="0">
            <a:spAutoFit/>
          </a:bodyPr>
          <a:lstStyle/>
          <a:p>
            <a:pPr algn="ctr"/>
            <a:r>
              <a:rPr lang="en-US" sz="2200" dirty="0" smtClean="0">
                <a:solidFill>
                  <a:schemeClr val="bg1"/>
                </a:solidFill>
                <a:latin typeface="Arial" panose="020B0604020202020204" pitchFamily="34" charset="0"/>
                <a:cs typeface="Arial" panose="020B0604020202020204" pitchFamily="34" charset="0"/>
              </a:rPr>
              <a:t>in 90 minutes</a:t>
            </a:r>
            <a:endParaRPr lang="en-US" sz="2200" dirty="0">
              <a:solidFill>
                <a:schemeClr val="bg1"/>
              </a:solidFill>
              <a:latin typeface="Arial" panose="020B0604020202020204" pitchFamily="34" charset="0"/>
              <a:cs typeface="Arial" panose="020B0604020202020204" pitchFamily="34" charset="0"/>
            </a:endParaRP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968500"/>
            <a:ext cx="2841905" cy="468318"/>
          </a:xfrm>
          <a:prstGeom prst="rect">
            <a:avLst/>
          </a:prstGeom>
        </p:spPr>
      </p:pic>
      <p:sp>
        <p:nvSpPr>
          <p:cNvPr id="19" name="TextBox 18"/>
          <p:cNvSpPr txBox="1"/>
          <p:nvPr/>
        </p:nvSpPr>
        <p:spPr>
          <a:xfrm>
            <a:off x="0" y="1987215"/>
            <a:ext cx="2988364" cy="400110"/>
          </a:xfrm>
          <a:prstGeom prst="rect">
            <a:avLst/>
          </a:prstGeom>
          <a:noFill/>
        </p:spPr>
        <p:txBody>
          <a:bodyPr wrap="square" rtlCol="0">
            <a:spAutoFit/>
          </a:bodyPr>
          <a:lstStyle/>
          <a:p>
            <a:pPr algn="ctr"/>
            <a:r>
              <a:rPr lang="en-US" sz="2000" dirty="0" smtClean="0">
                <a:solidFill>
                  <a:srgbClr val="EE0033"/>
                </a:solidFill>
                <a:latin typeface="Arial" panose="020B0604020202020204" pitchFamily="34" charset="0"/>
                <a:cs typeface="Arial" panose="020B0604020202020204" pitchFamily="34" charset="0"/>
              </a:rPr>
              <a:t>LEARN PYTHON</a:t>
            </a:r>
            <a:endParaRPr lang="en-US" sz="2000" dirty="0">
              <a:solidFill>
                <a:srgbClr val="EE0033"/>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3" name="TextBox 2"/>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Tree>
    <p:extLst>
      <p:ext uri="{BB962C8B-B14F-4D97-AF65-F5344CB8AC3E}">
        <p14:creationId xmlns:p14="http://schemas.microsoft.com/office/powerpoint/2010/main" val="2462511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951145" y="283204"/>
            <a:ext cx="3933449" cy="461665"/>
          </a:xfrm>
          <a:prstGeom prst="rect">
            <a:avLst/>
          </a:prstGeom>
          <a:noFill/>
        </p:spPr>
        <p:txBody>
          <a:bodyPr wrap="none" rtlCol="0">
            <a:spAutoFit/>
          </a:bodyPr>
          <a:lstStyle/>
          <a:p>
            <a:r>
              <a:rPr lang="en-US" sz="2400" dirty="0" smtClean="0"/>
              <a:t>Basic Ingredients - Identifiers  </a:t>
            </a:r>
            <a:endParaRPr lang="en-US" sz="2400" dirty="0"/>
          </a:p>
        </p:txBody>
      </p:sp>
      <p:sp>
        <p:nvSpPr>
          <p:cNvPr id="5" name="TextBox 4"/>
          <p:cNvSpPr txBox="1"/>
          <p:nvPr/>
        </p:nvSpPr>
        <p:spPr>
          <a:xfrm>
            <a:off x="215743" y="1033779"/>
            <a:ext cx="8323407" cy="21698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Rules for writing identifiers:</a:t>
            </a:r>
          </a:p>
          <a:p>
            <a:r>
              <a:rPr lang="en-US" dirty="0" smtClean="0"/>
              <a:t>       	4. Can’t use special symbols like !, @, #, $, %,… in the identifiers</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r>
              <a:rPr lang="en-US" dirty="0"/>
              <a:t>	</a:t>
            </a:r>
            <a:r>
              <a:rPr lang="en-US" dirty="0" smtClean="0"/>
              <a:t>5. An identifier can be of any length.</a:t>
            </a:r>
            <a:endParaRPr lang="en-US" dirty="0"/>
          </a:p>
        </p:txBody>
      </p:sp>
      <p:pic>
        <p:nvPicPr>
          <p:cNvPr id="2" name="Picture 1"/>
          <p:cNvPicPr>
            <a:picLocks noChangeAspect="1"/>
          </p:cNvPicPr>
          <p:nvPr/>
        </p:nvPicPr>
        <p:blipFill>
          <a:blip r:embed="rId6"/>
          <a:stretch>
            <a:fillRect/>
          </a:stretch>
        </p:blipFill>
        <p:spPr>
          <a:xfrm>
            <a:off x="2617932" y="1626807"/>
            <a:ext cx="3771900" cy="1247775"/>
          </a:xfrm>
          <a:prstGeom prst="rect">
            <a:avLst/>
          </a:prstGeom>
        </p:spPr>
      </p:pic>
    </p:spTree>
    <p:extLst>
      <p:ext uri="{BB962C8B-B14F-4D97-AF65-F5344CB8AC3E}">
        <p14:creationId xmlns:p14="http://schemas.microsoft.com/office/powerpoint/2010/main" val="3902322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977743" y="274708"/>
            <a:ext cx="3933449" cy="461665"/>
          </a:xfrm>
          <a:prstGeom prst="rect">
            <a:avLst/>
          </a:prstGeom>
          <a:noFill/>
        </p:spPr>
        <p:txBody>
          <a:bodyPr wrap="none" rtlCol="0">
            <a:spAutoFit/>
          </a:bodyPr>
          <a:lstStyle/>
          <a:p>
            <a:r>
              <a:rPr lang="en-US" sz="2400" dirty="0" smtClean="0"/>
              <a:t>Basic Ingredients - Identifiers  </a:t>
            </a:r>
            <a:endParaRPr lang="en-US" sz="2400" dirty="0"/>
          </a:p>
        </p:txBody>
      </p:sp>
      <p:sp>
        <p:nvSpPr>
          <p:cNvPr id="5" name="TextBox 4"/>
          <p:cNvSpPr txBox="1"/>
          <p:nvPr/>
        </p:nvSpPr>
        <p:spPr>
          <a:xfrm>
            <a:off x="215743" y="1033779"/>
            <a:ext cx="8323407" cy="27930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Things to Remember:</a:t>
            </a:r>
          </a:p>
          <a:p>
            <a:pPr>
              <a:lnSpc>
                <a:spcPct val="150000"/>
              </a:lnSpc>
            </a:pPr>
            <a:r>
              <a:rPr lang="en-US" dirty="0"/>
              <a:t>	</a:t>
            </a:r>
            <a:r>
              <a:rPr lang="en-US" dirty="0" smtClean="0"/>
              <a:t>1. Python is a case-sensitive language.</a:t>
            </a:r>
          </a:p>
          <a:p>
            <a:pPr>
              <a:lnSpc>
                <a:spcPct val="150000"/>
              </a:lnSpc>
            </a:pPr>
            <a:r>
              <a:rPr lang="en-US" dirty="0"/>
              <a:t>	</a:t>
            </a:r>
            <a:r>
              <a:rPr lang="en-US" dirty="0" smtClean="0"/>
              <a:t>2. Always give the identifiers a name that makes sense.</a:t>
            </a:r>
          </a:p>
          <a:p>
            <a:pPr>
              <a:lnSpc>
                <a:spcPct val="150000"/>
              </a:lnSpc>
            </a:pPr>
            <a:r>
              <a:rPr lang="en-US" dirty="0"/>
              <a:t>	</a:t>
            </a:r>
            <a:r>
              <a:rPr lang="en-US" dirty="0" smtClean="0"/>
              <a:t>3. Multiple words can be separated using an </a:t>
            </a:r>
            <a:r>
              <a:rPr lang="en-US" dirty="0" err="1" smtClean="0"/>
              <a:t>undercore</a:t>
            </a:r>
            <a:r>
              <a:rPr lang="en-US" dirty="0" smtClean="0"/>
              <a:t>.</a:t>
            </a:r>
          </a:p>
          <a:p>
            <a:pPr>
              <a:lnSpc>
                <a:spcPct val="150000"/>
              </a:lnSpc>
            </a:pPr>
            <a:r>
              <a:rPr lang="en-US" dirty="0"/>
              <a:t>	</a:t>
            </a:r>
            <a:r>
              <a:rPr lang="en-US" dirty="0" smtClean="0"/>
              <a:t>4. Naming identifiers according to “Coding Convention” rules such as: Class name usually start with an 	uppercase letter and all other identifiers start with a lowercase letter.</a:t>
            </a:r>
          </a:p>
          <a:p>
            <a:pPr>
              <a:lnSpc>
                <a:spcPct val="150000"/>
              </a:lnSpc>
            </a:pPr>
            <a:r>
              <a:rPr lang="en-US" dirty="0"/>
              <a:t>	</a:t>
            </a:r>
            <a:r>
              <a:rPr lang="en-US" dirty="0" smtClean="0"/>
              <a:t>5. If the identifier starts and ends with 2 </a:t>
            </a:r>
            <a:r>
              <a:rPr lang="en-US" dirty="0" err="1" smtClean="0"/>
              <a:t>undercores</a:t>
            </a:r>
            <a:r>
              <a:rPr lang="en-US" dirty="0" smtClean="0"/>
              <a:t> (__</a:t>
            </a:r>
            <a:r>
              <a:rPr lang="en-US" dirty="0" err="1" smtClean="0"/>
              <a:t>init</a:t>
            </a:r>
            <a:r>
              <a:rPr lang="en-US" dirty="0" smtClean="0"/>
              <a:t>__)  then the identifier is a special name 	defined by the language.</a:t>
            </a:r>
          </a:p>
          <a:p>
            <a:r>
              <a:rPr lang="en-US" dirty="0" smtClean="0"/>
              <a:t>       	</a:t>
            </a:r>
            <a:endParaRPr lang="en-US" dirty="0"/>
          </a:p>
        </p:txBody>
      </p:sp>
    </p:spTree>
    <p:extLst>
      <p:ext uri="{BB962C8B-B14F-4D97-AF65-F5344CB8AC3E}">
        <p14:creationId xmlns:p14="http://schemas.microsoft.com/office/powerpoint/2010/main" val="2716063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977743" y="274708"/>
            <a:ext cx="4085798" cy="461665"/>
          </a:xfrm>
          <a:prstGeom prst="rect">
            <a:avLst/>
          </a:prstGeom>
          <a:noFill/>
        </p:spPr>
        <p:txBody>
          <a:bodyPr wrap="none" rtlCol="0">
            <a:spAutoFit/>
          </a:bodyPr>
          <a:lstStyle/>
          <a:p>
            <a:r>
              <a:rPr lang="en-US" sz="2400" dirty="0" smtClean="0"/>
              <a:t>Basic Ingredients - Statements  </a:t>
            </a:r>
            <a:endParaRPr lang="en-US" sz="2400" dirty="0"/>
          </a:p>
        </p:txBody>
      </p:sp>
      <p:sp>
        <p:nvSpPr>
          <p:cNvPr id="5" name="TextBox 4"/>
          <p:cNvSpPr txBox="1"/>
          <p:nvPr/>
        </p:nvSpPr>
        <p:spPr>
          <a:xfrm>
            <a:off x="215743" y="1033779"/>
            <a:ext cx="8323407" cy="28969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Statements are the basic units of instruction that the Python interpreter parses and process.</a:t>
            </a:r>
          </a:p>
          <a:p>
            <a:pPr marL="285750" indent="-285750">
              <a:lnSpc>
                <a:spcPct val="150000"/>
              </a:lnSpc>
              <a:buFont typeface="Arial" panose="020B0604020202020204" pitchFamily="34" charset="0"/>
              <a:buChar char="•"/>
            </a:pPr>
            <a:r>
              <a:rPr lang="en-US" dirty="0" smtClean="0"/>
              <a:t>Python programs are typically organized with one statement per line.</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smtClean="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smtClean="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smtClean="0"/>
              <a:t>To indicate explicit line continuation, can specify a backslash ‘\’ character as the final character on the line.</a:t>
            </a:r>
          </a:p>
          <a:p>
            <a:pPr marL="285750" indent="-285750">
              <a:lnSpc>
                <a:spcPct val="150000"/>
              </a:lnSpc>
              <a:buFont typeface="Arial" panose="020B0604020202020204" pitchFamily="34" charset="0"/>
              <a:buChar char="•"/>
            </a:pPr>
            <a:endParaRPr lang="en-US" dirty="0"/>
          </a:p>
        </p:txBody>
      </p:sp>
      <p:pic>
        <p:nvPicPr>
          <p:cNvPr id="2" name="Picture 1"/>
          <p:cNvPicPr>
            <a:picLocks noChangeAspect="1"/>
          </p:cNvPicPr>
          <p:nvPr/>
        </p:nvPicPr>
        <p:blipFill>
          <a:blip r:embed="rId6"/>
          <a:stretch>
            <a:fillRect/>
          </a:stretch>
        </p:blipFill>
        <p:spPr>
          <a:xfrm>
            <a:off x="3110621" y="1686876"/>
            <a:ext cx="2533650" cy="1343025"/>
          </a:xfrm>
          <a:prstGeom prst="rect">
            <a:avLst/>
          </a:prstGeom>
        </p:spPr>
      </p:pic>
      <p:pic>
        <p:nvPicPr>
          <p:cNvPr id="6" name="Picture 5"/>
          <p:cNvPicPr>
            <a:picLocks noChangeAspect="1"/>
          </p:cNvPicPr>
          <p:nvPr/>
        </p:nvPicPr>
        <p:blipFill>
          <a:blip r:embed="rId7"/>
          <a:stretch>
            <a:fillRect/>
          </a:stretch>
        </p:blipFill>
        <p:spPr>
          <a:xfrm>
            <a:off x="3110621" y="3525608"/>
            <a:ext cx="1962150" cy="866775"/>
          </a:xfrm>
          <a:prstGeom prst="rect">
            <a:avLst/>
          </a:prstGeom>
        </p:spPr>
      </p:pic>
    </p:spTree>
    <p:extLst>
      <p:ext uri="{BB962C8B-B14F-4D97-AF65-F5344CB8AC3E}">
        <p14:creationId xmlns:p14="http://schemas.microsoft.com/office/powerpoint/2010/main" val="896521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977743" y="274708"/>
            <a:ext cx="4085798" cy="461665"/>
          </a:xfrm>
          <a:prstGeom prst="rect">
            <a:avLst/>
          </a:prstGeom>
          <a:noFill/>
        </p:spPr>
        <p:txBody>
          <a:bodyPr wrap="none" rtlCol="0">
            <a:spAutoFit/>
          </a:bodyPr>
          <a:lstStyle/>
          <a:p>
            <a:r>
              <a:rPr lang="en-US" sz="2400" dirty="0" smtClean="0"/>
              <a:t>Basic Ingredients - Statements  </a:t>
            </a:r>
            <a:endParaRPr lang="en-US" sz="2400" dirty="0"/>
          </a:p>
        </p:txBody>
      </p:sp>
      <p:sp>
        <p:nvSpPr>
          <p:cNvPr id="5" name="TextBox 4"/>
          <p:cNvSpPr txBox="1"/>
          <p:nvPr/>
        </p:nvSpPr>
        <p:spPr>
          <a:xfrm>
            <a:off x="215743" y="1033779"/>
            <a:ext cx="8323407"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Any statement containing opening parentheses ‘(‘, brackets ‘[‘, or curly braces ‘{‘ is presumed to be </a:t>
            </a:r>
            <a:r>
              <a:rPr lang="en-US" dirty="0" err="1" smtClean="0"/>
              <a:t>imcomplete</a:t>
            </a:r>
            <a:r>
              <a:rPr lang="en-US" dirty="0" smtClean="0"/>
              <a:t> until all matching parentheses, brackets, and braces have been encountered.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smtClean="0"/>
          </a:p>
          <a:p>
            <a:pPr>
              <a:lnSpc>
                <a:spcPct val="150000"/>
              </a:lnSpc>
            </a:pPr>
            <a:endParaRPr lang="en-US" dirty="0"/>
          </a:p>
          <a:p>
            <a:pPr>
              <a:lnSpc>
                <a:spcPct val="150000"/>
              </a:lnSpc>
            </a:pPr>
            <a:endParaRPr lang="en-US" dirty="0" smtClean="0"/>
          </a:p>
          <a:p>
            <a:pPr>
              <a:lnSpc>
                <a:spcPct val="150000"/>
              </a:lnSpc>
            </a:pPr>
            <a:endParaRPr lang="en-US" dirty="0" smtClean="0"/>
          </a:p>
          <a:p>
            <a:pPr marL="285750" indent="-285750">
              <a:lnSpc>
                <a:spcPct val="150000"/>
              </a:lnSpc>
              <a:buFont typeface="Arial" panose="020B0604020202020204" pitchFamily="34" charset="0"/>
              <a:buChar char="•"/>
            </a:pPr>
            <a:r>
              <a:rPr lang="en-US" dirty="0" smtClean="0"/>
              <a:t>Can put multiple statements on the same line using semicolon “;”</a:t>
            </a:r>
            <a:endParaRPr lang="en-US" dirty="0"/>
          </a:p>
        </p:txBody>
      </p:sp>
      <p:pic>
        <p:nvPicPr>
          <p:cNvPr id="7" name="Picture 6"/>
          <p:cNvPicPr>
            <a:picLocks noChangeAspect="1"/>
          </p:cNvPicPr>
          <p:nvPr/>
        </p:nvPicPr>
        <p:blipFill>
          <a:blip r:embed="rId6"/>
          <a:stretch>
            <a:fillRect/>
          </a:stretch>
        </p:blipFill>
        <p:spPr>
          <a:xfrm>
            <a:off x="1339850" y="1927904"/>
            <a:ext cx="2038350" cy="800100"/>
          </a:xfrm>
          <a:prstGeom prst="rect">
            <a:avLst/>
          </a:prstGeom>
        </p:spPr>
      </p:pic>
      <p:pic>
        <p:nvPicPr>
          <p:cNvPr id="11" name="Picture 10"/>
          <p:cNvPicPr>
            <a:picLocks noChangeAspect="1"/>
          </p:cNvPicPr>
          <p:nvPr/>
        </p:nvPicPr>
        <p:blipFill>
          <a:blip r:embed="rId7"/>
          <a:stretch>
            <a:fillRect/>
          </a:stretch>
        </p:blipFill>
        <p:spPr>
          <a:xfrm>
            <a:off x="5063541" y="1908854"/>
            <a:ext cx="2019300" cy="819150"/>
          </a:xfrm>
          <a:prstGeom prst="rect">
            <a:avLst/>
          </a:prstGeom>
        </p:spPr>
      </p:pic>
      <p:pic>
        <p:nvPicPr>
          <p:cNvPr id="14" name="Picture 13"/>
          <p:cNvPicPr>
            <a:picLocks noChangeAspect="1"/>
          </p:cNvPicPr>
          <p:nvPr/>
        </p:nvPicPr>
        <p:blipFill>
          <a:blip r:embed="rId8"/>
          <a:stretch>
            <a:fillRect/>
          </a:stretch>
        </p:blipFill>
        <p:spPr>
          <a:xfrm>
            <a:off x="3159268" y="3845576"/>
            <a:ext cx="2105025" cy="438150"/>
          </a:xfrm>
          <a:prstGeom prst="rect">
            <a:avLst/>
          </a:prstGeom>
        </p:spPr>
      </p:pic>
    </p:spTree>
    <p:extLst>
      <p:ext uri="{BB962C8B-B14F-4D97-AF65-F5344CB8AC3E}">
        <p14:creationId xmlns:p14="http://schemas.microsoft.com/office/powerpoint/2010/main" val="376836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977743" y="274708"/>
            <a:ext cx="3760773" cy="461665"/>
          </a:xfrm>
          <a:prstGeom prst="rect">
            <a:avLst/>
          </a:prstGeom>
          <a:noFill/>
        </p:spPr>
        <p:txBody>
          <a:bodyPr wrap="none" rtlCol="0">
            <a:spAutoFit/>
          </a:bodyPr>
          <a:lstStyle/>
          <a:p>
            <a:r>
              <a:rPr lang="en-US" sz="2400" dirty="0" smtClean="0"/>
              <a:t>Basic Ingredients - Comment</a:t>
            </a:r>
            <a:endParaRPr lang="en-US" sz="2400" dirty="0"/>
          </a:p>
        </p:txBody>
      </p:sp>
      <p:sp>
        <p:nvSpPr>
          <p:cNvPr id="5" name="TextBox 4"/>
          <p:cNvSpPr txBox="1"/>
          <p:nvPr/>
        </p:nvSpPr>
        <p:spPr>
          <a:xfrm>
            <a:off x="215743" y="1033779"/>
            <a:ext cx="8323407" cy="227369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The hash character (#) signifies a comment. The interpreter will ignore everything from the hash character through the end of that line:</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smtClean="0"/>
          </a:p>
          <a:p>
            <a:pPr>
              <a:lnSpc>
                <a:spcPct val="150000"/>
              </a:lnSpc>
            </a:pPr>
            <a:endParaRPr lang="en-US" dirty="0" smtClean="0"/>
          </a:p>
          <a:p>
            <a:pPr>
              <a:lnSpc>
                <a:spcPct val="150000"/>
              </a:lnSpc>
            </a:pPr>
            <a:endParaRPr lang="en-US" dirty="0" smtClean="0"/>
          </a:p>
          <a:p>
            <a:pPr marL="285750" indent="-285750">
              <a:lnSpc>
                <a:spcPct val="150000"/>
              </a:lnSpc>
              <a:buFont typeface="Arial" panose="020B0604020202020204" pitchFamily="34" charset="0"/>
              <a:buChar char="•"/>
            </a:pPr>
            <a:r>
              <a:rPr lang="en-US" dirty="0" smtClean="0"/>
              <a:t>If the first non-whitespace character on the line is a hash, the entire line is effectively ignored:</a:t>
            </a:r>
            <a:endParaRPr lang="en-US" dirty="0"/>
          </a:p>
        </p:txBody>
      </p:sp>
      <p:pic>
        <p:nvPicPr>
          <p:cNvPr id="2" name="Picture 1"/>
          <p:cNvPicPr>
            <a:picLocks noChangeAspect="1"/>
          </p:cNvPicPr>
          <p:nvPr/>
        </p:nvPicPr>
        <p:blipFill>
          <a:blip r:embed="rId6"/>
          <a:stretch>
            <a:fillRect/>
          </a:stretch>
        </p:blipFill>
        <p:spPr>
          <a:xfrm>
            <a:off x="2775263" y="1869616"/>
            <a:ext cx="3484418" cy="1024354"/>
          </a:xfrm>
          <a:prstGeom prst="rect">
            <a:avLst/>
          </a:prstGeom>
        </p:spPr>
      </p:pic>
      <p:pic>
        <p:nvPicPr>
          <p:cNvPr id="6" name="Picture 5"/>
          <p:cNvPicPr>
            <a:picLocks noChangeAspect="1"/>
          </p:cNvPicPr>
          <p:nvPr/>
        </p:nvPicPr>
        <p:blipFill>
          <a:blip r:embed="rId7"/>
          <a:stretch>
            <a:fillRect/>
          </a:stretch>
        </p:blipFill>
        <p:spPr>
          <a:xfrm>
            <a:off x="2858129" y="3307478"/>
            <a:ext cx="2836089" cy="1004634"/>
          </a:xfrm>
          <a:prstGeom prst="rect">
            <a:avLst/>
          </a:prstGeom>
        </p:spPr>
      </p:pic>
    </p:spTree>
    <p:extLst>
      <p:ext uri="{BB962C8B-B14F-4D97-AF65-F5344CB8AC3E}">
        <p14:creationId xmlns:p14="http://schemas.microsoft.com/office/powerpoint/2010/main" val="3418571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977743" y="274708"/>
            <a:ext cx="3760773" cy="461665"/>
          </a:xfrm>
          <a:prstGeom prst="rect">
            <a:avLst/>
          </a:prstGeom>
          <a:noFill/>
        </p:spPr>
        <p:txBody>
          <a:bodyPr wrap="none" rtlCol="0">
            <a:spAutoFit/>
          </a:bodyPr>
          <a:lstStyle/>
          <a:p>
            <a:r>
              <a:rPr lang="en-US" sz="2400" dirty="0" smtClean="0"/>
              <a:t>Basic Ingredients - Comment</a:t>
            </a:r>
            <a:endParaRPr lang="en-US" sz="2400" dirty="0"/>
          </a:p>
        </p:txBody>
      </p:sp>
      <p:sp>
        <p:nvSpPr>
          <p:cNvPr id="5" name="TextBox 4"/>
          <p:cNvSpPr txBox="1"/>
          <p:nvPr/>
        </p:nvSpPr>
        <p:spPr>
          <a:xfrm>
            <a:off x="215743" y="1033779"/>
            <a:ext cx="8323407" cy="196207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The hash character insides a string literal is protected, and does not indicate a comment:</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smtClean="0"/>
          </a:p>
          <a:p>
            <a:pPr>
              <a:lnSpc>
                <a:spcPct val="150000"/>
              </a:lnSpc>
            </a:pPr>
            <a:endParaRPr lang="en-US" dirty="0" smtClean="0"/>
          </a:p>
          <a:p>
            <a:pPr>
              <a:lnSpc>
                <a:spcPct val="150000"/>
              </a:lnSpc>
            </a:pPr>
            <a:endParaRPr lang="en-US" dirty="0" smtClean="0"/>
          </a:p>
          <a:p>
            <a:pPr marL="285750" indent="-285750">
              <a:lnSpc>
                <a:spcPct val="150000"/>
              </a:lnSpc>
              <a:buFont typeface="Arial" panose="020B0604020202020204" pitchFamily="34" charset="0"/>
              <a:buChar char="•"/>
            </a:pPr>
            <a:r>
              <a:rPr lang="en-US" dirty="0" smtClean="0"/>
              <a:t>Comments give you a way to attach explanatory detail to the code:</a:t>
            </a:r>
            <a:endParaRPr lang="en-US" dirty="0"/>
          </a:p>
        </p:txBody>
      </p:sp>
      <p:pic>
        <p:nvPicPr>
          <p:cNvPr id="7" name="Picture 6"/>
          <p:cNvPicPr>
            <a:picLocks noChangeAspect="1"/>
          </p:cNvPicPr>
          <p:nvPr/>
        </p:nvPicPr>
        <p:blipFill>
          <a:blip r:embed="rId6"/>
          <a:stretch>
            <a:fillRect/>
          </a:stretch>
        </p:blipFill>
        <p:spPr>
          <a:xfrm>
            <a:off x="2722418" y="1462367"/>
            <a:ext cx="3505200" cy="1104900"/>
          </a:xfrm>
          <a:prstGeom prst="rect">
            <a:avLst/>
          </a:prstGeom>
        </p:spPr>
      </p:pic>
      <p:pic>
        <p:nvPicPr>
          <p:cNvPr id="11" name="Picture 10"/>
          <p:cNvPicPr>
            <a:picLocks noChangeAspect="1"/>
          </p:cNvPicPr>
          <p:nvPr/>
        </p:nvPicPr>
        <p:blipFill>
          <a:blip r:embed="rId7"/>
          <a:stretch>
            <a:fillRect/>
          </a:stretch>
        </p:blipFill>
        <p:spPr>
          <a:xfrm>
            <a:off x="2230365" y="2999317"/>
            <a:ext cx="4489306" cy="2010749"/>
          </a:xfrm>
          <a:prstGeom prst="rect">
            <a:avLst/>
          </a:prstGeom>
        </p:spPr>
      </p:pic>
    </p:spTree>
    <p:extLst>
      <p:ext uri="{BB962C8B-B14F-4D97-AF65-F5344CB8AC3E}">
        <p14:creationId xmlns:p14="http://schemas.microsoft.com/office/powerpoint/2010/main" val="150080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977743" y="274708"/>
            <a:ext cx="3893245" cy="461665"/>
          </a:xfrm>
          <a:prstGeom prst="rect">
            <a:avLst/>
          </a:prstGeom>
          <a:noFill/>
        </p:spPr>
        <p:txBody>
          <a:bodyPr wrap="none" rtlCol="0">
            <a:spAutoFit/>
          </a:bodyPr>
          <a:lstStyle/>
          <a:p>
            <a:r>
              <a:rPr lang="en-US" sz="2400" dirty="0" smtClean="0"/>
              <a:t>Basic Ingredients – </a:t>
            </a:r>
            <a:r>
              <a:rPr lang="en-US" sz="2400" dirty="0" err="1" smtClean="0"/>
              <a:t>Docstring</a:t>
            </a:r>
            <a:r>
              <a:rPr lang="en-US" sz="2400" dirty="0" err="1"/>
              <a:t>s</a:t>
            </a:r>
            <a:endParaRPr lang="en-US" sz="2400" dirty="0"/>
          </a:p>
        </p:txBody>
      </p:sp>
      <p:sp>
        <p:nvSpPr>
          <p:cNvPr id="5" name="TextBox 4"/>
          <p:cNvSpPr txBox="1"/>
          <p:nvPr/>
        </p:nvSpPr>
        <p:spPr>
          <a:xfrm>
            <a:off x="215743" y="1033779"/>
            <a:ext cx="8323407" cy="25853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A </a:t>
            </a:r>
            <a:r>
              <a:rPr lang="en-US" dirty="0" err="1" smtClean="0"/>
              <a:t>docstring</a:t>
            </a:r>
            <a:r>
              <a:rPr lang="en-US" dirty="0" smtClean="0"/>
              <a:t> is a special comment at the beginning of a user-defined function, method, class or module that documents the </a:t>
            </a:r>
            <a:r>
              <a:rPr lang="en-US" dirty="0" err="1" smtClean="0"/>
              <a:t>fuction’s</a:t>
            </a:r>
            <a:r>
              <a:rPr lang="en-US" dirty="0" smtClean="0"/>
              <a:t> behavior.</a:t>
            </a:r>
          </a:p>
          <a:p>
            <a:pPr marL="285750" indent="-285750">
              <a:lnSpc>
                <a:spcPct val="150000"/>
              </a:lnSpc>
              <a:buFont typeface="Arial" panose="020B0604020202020204" pitchFamily="34" charset="0"/>
              <a:buChar char="•"/>
            </a:pPr>
            <a:r>
              <a:rPr lang="en-US" dirty="0" smtClean="0"/>
              <a:t>The string of characters between three quotes is called a </a:t>
            </a:r>
            <a:r>
              <a:rPr lang="en-US" dirty="0" err="1" smtClean="0"/>
              <a:t>docstring</a:t>
            </a:r>
            <a:r>
              <a:rPr lang="en-US" dirty="0" smtClean="0"/>
              <a:t>.</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smtClean="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smtClean="0"/>
              <a:t>The </a:t>
            </a:r>
            <a:r>
              <a:rPr lang="en-US" dirty="0" err="1" smtClean="0"/>
              <a:t>docstring</a:t>
            </a:r>
            <a:r>
              <a:rPr lang="en-US" dirty="0" smtClean="0"/>
              <a:t> is the object’s description document, associated with the object, can be accessed using the __doc__ attribute:</a:t>
            </a:r>
            <a:endParaRPr lang="en-US" dirty="0"/>
          </a:p>
        </p:txBody>
      </p:sp>
      <p:pic>
        <p:nvPicPr>
          <p:cNvPr id="2" name="Picture 1"/>
          <p:cNvPicPr>
            <a:picLocks noChangeAspect="1"/>
          </p:cNvPicPr>
          <p:nvPr/>
        </p:nvPicPr>
        <p:blipFill>
          <a:blip r:embed="rId6"/>
          <a:stretch>
            <a:fillRect/>
          </a:stretch>
        </p:blipFill>
        <p:spPr>
          <a:xfrm>
            <a:off x="2271712" y="2136214"/>
            <a:ext cx="4600575" cy="695325"/>
          </a:xfrm>
          <a:prstGeom prst="rect">
            <a:avLst/>
          </a:prstGeom>
        </p:spPr>
      </p:pic>
      <p:pic>
        <p:nvPicPr>
          <p:cNvPr id="6" name="Picture 5"/>
          <p:cNvPicPr>
            <a:picLocks noChangeAspect="1"/>
          </p:cNvPicPr>
          <p:nvPr/>
        </p:nvPicPr>
        <p:blipFill>
          <a:blip r:embed="rId7"/>
          <a:stretch>
            <a:fillRect/>
          </a:stretch>
        </p:blipFill>
        <p:spPr>
          <a:xfrm>
            <a:off x="2182468" y="3474798"/>
            <a:ext cx="4543425" cy="1162050"/>
          </a:xfrm>
          <a:prstGeom prst="rect">
            <a:avLst/>
          </a:prstGeom>
        </p:spPr>
      </p:pic>
    </p:spTree>
    <p:extLst>
      <p:ext uri="{BB962C8B-B14F-4D97-AF65-F5344CB8AC3E}">
        <p14:creationId xmlns:p14="http://schemas.microsoft.com/office/powerpoint/2010/main" val="3264553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977743" y="274708"/>
            <a:ext cx="4333879" cy="461665"/>
          </a:xfrm>
          <a:prstGeom prst="rect">
            <a:avLst/>
          </a:prstGeom>
          <a:noFill/>
        </p:spPr>
        <p:txBody>
          <a:bodyPr wrap="none" rtlCol="0">
            <a:spAutoFit/>
          </a:bodyPr>
          <a:lstStyle/>
          <a:p>
            <a:r>
              <a:rPr lang="en-US" sz="2400" dirty="0" smtClean="0"/>
              <a:t>Program Structure – White Space</a:t>
            </a:r>
            <a:endParaRPr lang="en-US" sz="2400" dirty="0"/>
          </a:p>
        </p:txBody>
      </p:sp>
      <p:sp>
        <p:nvSpPr>
          <p:cNvPr id="5" name="TextBox 4"/>
          <p:cNvSpPr txBox="1"/>
          <p:nvPr/>
        </p:nvSpPr>
        <p:spPr>
          <a:xfrm>
            <a:off x="215743" y="1033779"/>
            <a:ext cx="8323407"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When parsing code, the Python interpreter breaks the input up into tokens: identifiers, keywords, literals, operators.</a:t>
            </a:r>
          </a:p>
          <a:p>
            <a:pPr marL="285750" indent="-285750">
              <a:lnSpc>
                <a:spcPct val="150000"/>
              </a:lnSpc>
              <a:buFont typeface="Arial" panose="020B0604020202020204" pitchFamily="34" charset="0"/>
              <a:buChar char="•"/>
            </a:pPr>
            <a:r>
              <a:rPr lang="en-US" dirty="0" smtClean="0"/>
              <a:t>What separates tokens from one another is whitespace: blank characters that provide empty space empty space to improve readability. </a:t>
            </a:r>
            <a:endParaRPr lang="en-US" dirty="0"/>
          </a:p>
        </p:txBody>
      </p:sp>
      <p:pic>
        <p:nvPicPr>
          <p:cNvPr id="7" name="Picture 6"/>
          <p:cNvPicPr>
            <a:picLocks noChangeAspect="1"/>
          </p:cNvPicPr>
          <p:nvPr/>
        </p:nvPicPr>
        <p:blipFill>
          <a:blip r:embed="rId6"/>
          <a:stretch>
            <a:fillRect/>
          </a:stretch>
        </p:blipFill>
        <p:spPr>
          <a:xfrm>
            <a:off x="1367150" y="2368740"/>
            <a:ext cx="6296025" cy="2238375"/>
          </a:xfrm>
          <a:prstGeom prst="rect">
            <a:avLst/>
          </a:prstGeom>
        </p:spPr>
      </p:pic>
    </p:spTree>
    <p:extLst>
      <p:ext uri="{BB962C8B-B14F-4D97-AF65-F5344CB8AC3E}">
        <p14:creationId xmlns:p14="http://schemas.microsoft.com/office/powerpoint/2010/main" val="2709281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977743" y="274708"/>
            <a:ext cx="6352445" cy="461665"/>
          </a:xfrm>
          <a:prstGeom prst="rect">
            <a:avLst/>
          </a:prstGeom>
          <a:noFill/>
        </p:spPr>
        <p:txBody>
          <a:bodyPr wrap="none" rtlCol="0">
            <a:spAutoFit/>
          </a:bodyPr>
          <a:lstStyle/>
          <a:p>
            <a:r>
              <a:rPr lang="en-US" sz="2400" dirty="0" smtClean="0"/>
              <a:t>Program Structure – Statement Block and Indent</a:t>
            </a:r>
            <a:endParaRPr lang="en-US" sz="2400" dirty="0"/>
          </a:p>
        </p:txBody>
      </p:sp>
      <p:sp>
        <p:nvSpPr>
          <p:cNvPr id="5" name="TextBox 4"/>
          <p:cNvSpPr txBox="1"/>
          <p:nvPr/>
        </p:nvSpPr>
        <p:spPr>
          <a:xfrm>
            <a:off x="215743" y="1033779"/>
            <a:ext cx="8323407" cy="7155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Python uses indentation to mark statement blocks.</a:t>
            </a:r>
          </a:p>
          <a:p>
            <a:pPr marL="285750" indent="-285750">
              <a:lnSpc>
                <a:spcPct val="150000"/>
              </a:lnSpc>
              <a:buFont typeface="Arial" panose="020B0604020202020204" pitchFamily="34" charset="0"/>
              <a:buChar char="•"/>
            </a:pPr>
            <a:r>
              <a:rPr lang="en-US" dirty="0" smtClean="0"/>
              <a:t>Statement blocks begins with an indent and ends with a line without indentation. </a:t>
            </a:r>
            <a:endParaRPr lang="en-US" dirty="0"/>
          </a:p>
        </p:txBody>
      </p:sp>
      <p:pic>
        <p:nvPicPr>
          <p:cNvPr id="6" name="Picture 5"/>
          <p:cNvPicPr>
            <a:picLocks noChangeAspect="1"/>
          </p:cNvPicPr>
          <p:nvPr/>
        </p:nvPicPr>
        <p:blipFill>
          <a:blip r:embed="rId6"/>
          <a:stretch>
            <a:fillRect/>
          </a:stretch>
        </p:blipFill>
        <p:spPr>
          <a:xfrm>
            <a:off x="4343400" y="2480978"/>
            <a:ext cx="2619375" cy="695325"/>
          </a:xfrm>
          <a:prstGeom prst="rect">
            <a:avLst/>
          </a:prstGeom>
        </p:spPr>
      </p:pic>
      <p:pic>
        <p:nvPicPr>
          <p:cNvPr id="11" name="Picture 10"/>
          <p:cNvPicPr>
            <a:picLocks noChangeAspect="1"/>
          </p:cNvPicPr>
          <p:nvPr/>
        </p:nvPicPr>
        <p:blipFill>
          <a:blip r:embed="rId7"/>
          <a:stretch>
            <a:fillRect/>
          </a:stretch>
        </p:blipFill>
        <p:spPr>
          <a:xfrm>
            <a:off x="1055343" y="2379815"/>
            <a:ext cx="2447925" cy="923925"/>
          </a:xfrm>
          <a:prstGeom prst="rect">
            <a:avLst/>
          </a:prstGeom>
        </p:spPr>
      </p:pic>
    </p:spTree>
    <p:extLst>
      <p:ext uri="{BB962C8B-B14F-4D97-AF65-F5344CB8AC3E}">
        <p14:creationId xmlns:p14="http://schemas.microsoft.com/office/powerpoint/2010/main" val="3876097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1544312" y="260374"/>
            <a:ext cx="1276311" cy="461665"/>
          </a:xfrm>
          <a:prstGeom prst="rect">
            <a:avLst/>
          </a:prstGeom>
          <a:noFill/>
        </p:spPr>
        <p:txBody>
          <a:bodyPr wrap="none" rtlCol="0">
            <a:spAutoFit/>
          </a:bodyPr>
          <a:lstStyle/>
          <a:p>
            <a:r>
              <a:rPr lang="en-US" sz="2400" dirty="0" smtClean="0"/>
              <a:t>Function</a:t>
            </a:r>
            <a:endParaRPr lang="en-US" sz="2400" dirty="0"/>
          </a:p>
        </p:txBody>
      </p:sp>
      <p:sp>
        <p:nvSpPr>
          <p:cNvPr id="14" name="TextBox 13"/>
          <p:cNvSpPr txBox="1"/>
          <p:nvPr/>
        </p:nvSpPr>
        <p:spPr>
          <a:xfrm>
            <a:off x="460375" y="906269"/>
            <a:ext cx="8323407" cy="28969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A function is a block of code which only runs when it is called. </a:t>
            </a:r>
            <a:r>
              <a:rPr lang="en-US" dirty="0"/>
              <a:t>You can pass data, known as parameters, into a function</a:t>
            </a:r>
            <a:r>
              <a:rPr lang="en-US" dirty="0" smtClean="0"/>
              <a:t>. </a:t>
            </a:r>
            <a:r>
              <a:rPr lang="en-US" dirty="0"/>
              <a:t>A function can return data as a result.</a:t>
            </a:r>
          </a:p>
          <a:p>
            <a:pPr marL="285750" indent="-285750">
              <a:lnSpc>
                <a:spcPct val="150000"/>
              </a:lnSpc>
              <a:buFont typeface="Arial" panose="020B0604020202020204" pitchFamily="34" charset="0"/>
              <a:buChar char="•"/>
            </a:pPr>
            <a:r>
              <a:rPr lang="en-US" dirty="0" smtClean="0"/>
              <a:t>Function blocks begin with the keyword </a:t>
            </a:r>
            <a:r>
              <a:rPr lang="en-US" dirty="0" err="1" smtClean="0"/>
              <a:t>def</a:t>
            </a:r>
            <a:r>
              <a:rPr lang="en-US" dirty="0" smtClean="0"/>
              <a:t> followed by the function name and the parentheses ‘()’.</a:t>
            </a:r>
          </a:p>
          <a:p>
            <a:pPr marL="285750" indent="-285750">
              <a:lnSpc>
                <a:spcPct val="150000"/>
              </a:lnSpc>
              <a:buFont typeface="Arial" panose="020B0604020202020204" pitchFamily="34" charset="0"/>
              <a:buChar char="•"/>
            </a:pPr>
            <a:r>
              <a:rPr lang="en-US" dirty="0" smtClean="0"/>
              <a:t>Any input parameters or arguments should be placed within these parentheses. Define parameter inside these parentheses.</a:t>
            </a:r>
          </a:p>
          <a:p>
            <a:pPr marL="285750" indent="-285750">
              <a:lnSpc>
                <a:spcPct val="150000"/>
              </a:lnSpc>
              <a:buFont typeface="Arial" panose="020B0604020202020204" pitchFamily="34" charset="0"/>
              <a:buChar char="•"/>
            </a:pPr>
            <a:r>
              <a:rPr lang="en-US" dirty="0" smtClean="0"/>
              <a:t>The code block within every function starts with a colon ‘:’ and is indented</a:t>
            </a:r>
          </a:p>
          <a:p>
            <a:pPr marL="285750" indent="-285750">
              <a:lnSpc>
                <a:spcPct val="150000"/>
              </a:lnSpc>
              <a:buFont typeface="Arial" panose="020B0604020202020204" pitchFamily="34" charset="0"/>
              <a:buChar char="•"/>
            </a:pPr>
            <a:r>
              <a:rPr lang="en-US" dirty="0" smtClean="0"/>
              <a:t>The statement return [expression] exits a function, optionally passing back an expression to the caller. A return statement with no arguments is the same as return None.</a:t>
            </a:r>
            <a:endParaRPr lang="en-US" dirty="0"/>
          </a:p>
          <a:p>
            <a:pPr>
              <a:lnSpc>
                <a:spcPct val="150000"/>
              </a:lnSpc>
            </a:pPr>
            <a:endParaRPr lang="en-US" dirty="0" smtClean="0"/>
          </a:p>
        </p:txBody>
      </p:sp>
      <p:pic>
        <p:nvPicPr>
          <p:cNvPr id="7" name="Picture 6"/>
          <p:cNvPicPr>
            <a:picLocks noChangeAspect="1"/>
          </p:cNvPicPr>
          <p:nvPr/>
        </p:nvPicPr>
        <p:blipFill>
          <a:blip r:embed="rId6"/>
          <a:stretch>
            <a:fillRect/>
          </a:stretch>
        </p:blipFill>
        <p:spPr>
          <a:xfrm>
            <a:off x="1228962" y="3398737"/>
            <a:ext cx="6228876" cy="1223978"/>
          </a:xfrm>
          <a:prstGeom prst="rect">
            <a:avLst/>
          </a:prstGeom>
        </p:spPr>
      </p:pic>
    </p:spTree>
    <p:extLst>
      <p:ext uri="{BB962C8B-B14F-4D97-AF65-F5344CB8AC3E}">
        <p14:creationId xmlns:p14="http://schemas.microsoft.com/office/powerpoint/2010/main" val="2552209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5750"/>
            <a:ext cx="9144000" cy="4572000"/>
          </a:xfrm>
          <a:prstGeom prst="rect">
            <a:avLst/>
          </a:prstGeom>
        </p:spPr>
      </p:pic>
    </p:spTree>
    <p:extLst>
      <p:ext uri="{BB962C8B-B14F-4D97-AF65-F5344CB8AC3E}">
        <p14:creationId xmlns:p14="http://schemas.microsoft.com/office/powerpoint/2010/main" val="2382579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4695136" cy="51435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8290" y="90857"/>
            <a:ext cx="2436845" cy="1562787"/>
          </a:xfrm>
          <a:prstGeom prst="rect">
            <a:avLst/>
          </a:prstGeom>
        </p:spPr>
      </p:pic>
      <p:sp>
        <p:nvSpPr>
          <p:cNvPr id="3" name="TextBox 2"/>
          <p:cNvSpPr txBox="1"/>
          <p:nvPr/>
        </p:nvSpPr>
        <p:spPr>
          <a:xfrm>
            <a:off x="2329528" y="289201"/>
            <a:ext cx="2294367" cy="954107"/>
          </a:xfrm>
          <a:prstGeom prst="rect">
            <a:avLst/>
          </a:prstGeom>
          <a:noFill/>
        </p:spPr>
        <p:txBody>
          <a:bodyPr wrap="squar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Data Structures</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8" name="TextBox 7"/>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0" name="TextBox 9">
            <a:extLst>
              <a:ext uri="{FF2B5EF4-FFF2-40B4-BE49-F238E27FC236}">
                <a16:creationId xmlns:a16="http://schemas.microsoft.com/office/drawing/2014/main" xmlns="" id="{A28B0337-DB83-1040-9BDE-27EE53CEACAF}"/>
              </a:ext>
            </a:extLst>
          </p:cNvPr>
          <p:cNvSpPr txBox="1"/>
          <p:nvPr/>
        </p:nvSpPr>
        <p:spPr>
          <a:xfrm>
            <a:off x="4804480" y="238539"/>
            <a:ext cx="1533884"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Content</a:t>
            </a:r>
            <a:endParaRPr lang="en-US" sz="2800" dirty="0">
              <a:solidFill>
                <a:srgbClr val="EE0033"/>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xmlns="" id="{AC43DEE2-6238-C441-987E-FC234231E3CE}"/>
              </a:ext>
            </a:extLst>
          </p:cNvPr>
          <p:cNvSpPr txBox="1"/>
          <p:nvPr/>
        </p:nvSpPr>
        <p:spPr>
          <a:xfrm>
            <a:off x="4804480" y="884334"/>
            <a:ext cx="3833909" cy="3108543"/>
          </a:xfrm>
          <a:prstGeom prst="rect">
            <a:avLst/>
          </a:prstGeom>
          <a:noFill/>
        </p:spPr>
        <p:txBody>
          <a:bodyPr wrap="square" rtlCol="0">
            <a:spAutoFit/>
          </a:bodyPr>
          <a:lstStyle/>
          <a:p>
            <a:pPr marL="342900" indent="-342900">
              <a:lnSpc>
                <a:spcPct val="200000"/>
              </a:lnSpc>
              <a:buFontTx/>
              <a:buAutoNum type="arabicPeriod"/>
            </a:pPr>
            <a:r>
              <a:rPr lang="en-US" sz="1800" i="1" dirty="0" smtClean="0">
                <a:latin typeface="Arial" panose="020B0604020202020204" pitchFamily="34" charset="0"/>
                <a:cs typeface="Arial" panose="020B0604020202020204" pitchFamily="34" charset="0"/>
              </a:rPr>
              <a:t>Strings</a:t>
            </a:r>
          </a:p>
          <a:p>
            <a:pPr marL="342900" indent="-342900">
              <a:lnSpc>
                <a:spcPct val="200000"/>
              </a:lnSpc>
              <a:buFontTx/>
              <a:buAutoNum type="arabicPeriod"/>
            </a:pPr>
            <a:r>
              <a:rPr lang="en-US" sz="1800" i="1" dirty="0" smtClean="0">
                <a:latin typeface="Arial" panose="020B0604020202020204" pitchFamily="34" charset="0"/>
                <a:cs typeface="Arial" panose="020B0604020202020204" pitchFamily="34" charset="0"/>
              </a:rPr>
              <a:t>Lists</a:t>
            </a:r>
          </a:p>
          <a:p>
            <a:pPr marL="342900" indent="-342900">
              <a:lnSpc>
                <a:spcPct val="200000"/>
              </a:lnSpc>
              <a:buFontTx/>
              <a:buAutoNum type="arabicPeriod"/>
            </a:pPr>
            <a:r>
              <a:rPr lang="en-US" sz="1800" i="1" dirty="0" smtClean="0">
                <a:latin typeface="Arial" panose="020B0604020202020204" pitchFamily="34" charset="0"/>
                <a:cs typeface="Arial" panose="020B0604020202020204" pitchFamily="34" charset="0"/>
              </a:rPr>
              <a:t>Tuples </a:t>
            </a:r>
          </a:p>
          <a:p>
            <a:pPr marL="342900" indent="-342900">
              <a:lnSpc>
                <a:spcPct val="200000"/>
              </a:lnSpc>
              <a:buFontTx/>
              <a:buAutoNum type="arabicPeriod"/>
            </a:pPr>
            <a:r>
              <a:rPr lang="en-US" sz="1800" i="1" dirty="0" smtClean="0">
                <a:latin typeface="Arial" panose="020B0604020202020204" pitchFamily="34" charset="0"/>
                <a:cs typeface="Arial" panose="020B0604020202020204" pitchFamily="34" charset="0"/>
              </a:rPr>
              <a:t>Sets</a:t>
            </a:r>
          </a:p>
          <a:p>
            <a:pPr marL="342900" indent="-342900">
              <a:lnSpc>
                <a:spcPct val="200000"/>
              </a:lnSpc>
              <a:buFontTx/>
              <a:buAutoNum type="arabicPeriod"/>
            </a:pPr>
            <a:r>
              <a:rPr lang="en-US" sz="1800" i="1" dirty="0" smtClean="0">
                <a:latin typeface="Arial" panose="020B0604020202020204" pitchFamily="34" charset="0"/>
                <a:cs typeface="Arial" panose="020B0604020202020204" pitchFamily="34" charset="0"/>
              </a:rPr>
              <a:t>Dictionaries</a:t>
            </a:r>
            <a:endParaRPr lang="en-US" sz="1800" i="1" dirty="0">
              <a:latin typeface="Arial" panose="020B0604020202020204" pitchFamily="34" charset="0"/>
              <a:cs typeface="Arial" panose="020B0604020202020204" pitchFamily="34" charset="0"/>
            </a:endParaRPr>
          </a:p>
          <a:p>
            <a:pPr marL="342900" indent="-342900">
              <a:buAutoNum type="arabicPeriod"/>
            </a:pP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7764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1" name="TextBox 10"/>
          <p:cNvSpPr txBox="1"/>
          <p:nvPr/>
        </p:nvSpPr>
        <p:spPr>
          <a:xfrm>
            <a:off x="1684721" y="274708"/>
            <a:ext cx="912429" cy="461665"/>
          </a:xfrm>
          <a:prstGeom prst="rect">
            <a:avLst/>
          </a:prstGeom>
          <a:noFill/>
        </p:spPr>
        <p:txBody>
          <a:bodyPr wrap="none" rtlCol="0">
            <a:spAutoFit/>
          </a:bodyPr>
          <a:lstStyle/>
          <a:p>
            <a:r>
              <a:rPr lang="en-US" sz="2400" dirty="0" smtClean="0"/>
              <a:t>String</a:t>
            </a:r>
          </a:p>
        </p:txBody>
      </p:sp>
      <p:sp>
        <p:nvSpPr>
          <p:cNvPr id="14" name="TextBox 13"/>
          <p:cNvSpPr txBox="1"/>
          <p:nvPr/>
        </p:nvSpPr>
        <p:spPr>
          <a:xfrm>
            <a:off x="861668" y="996798"/>
            <a:ext cx="5137350"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String in Python are surround by either single quotation marks, or double quotation marks.</a:t>
            </a:r>
          </a:p>
          <a:p>
            <a:pPr marL="285750" indent="-285750">
              <a:buFont typeface="Arial" panose="020B0604020202020204" pitchFamily="34" charset="0"/>
              <a:buChar char="•"/>
            </a:pPr>
            <a:r>
              <a:rPr lang="en-US" dirty="0" smtClean="0"/>
              <a:t>Can assign a multiline string to a variable by using three quotes or three single quotes.</a:t>
            </a:r>
          </a:p>
          <a:p>
            <a:pPr marL="285750" indent="-285750">
              <a:buFont typeface="Arial" panose="020B0604020202020204" pitchFamily="34" charset="0"/>
              <a:buChar char="•"/>
            </a:pPr>
            <a:r>
              <a:rPr lang="en-US" dirty="0" smtClean="0"/>
              <a:t>To </a:t>
            </a:r>
            <a:r>
              <a:rPr lang="en-US" dirty="0" smtClean="0"/>
              <a:t>insert characters that are illegal in a string, use an escape character ‘\’</a:t>
            </a:r>
            <a:endParaRPr lang="en-US" dirty="0"/>
          </a:p>
          <a:p>
            <a:pPr marL="285750" indent="-285750">
              <a:buFont typeface="Arial" panose="020B0604020202020204" pitchFamily="34" charset="0"/>
              <a:buChar char="•"/>
            </a:pPr>
            <a:endParaRPr lang="en-US" dirty="0" smtClean="0"/>
          </a:p>
          <a:p>
            <a:endParaRPr lang="en-US" dirty="0"/>
          </a:p>
        </p:txBody>
      </p:sp>
      <p:pic>
        <p:nvPicPr>
          <p:cNvPr id="5" name="Picture 4"/>
          <p:cNvPicPr>
            <a:picLocks noChangeAspect="1"/>
          </p:cNvPicPr>
          <p:nvPr/>
        </p:nvPicPr>
        <p:blipFill>
          <a:blip r:embed="rId6"/>
          <a:stretch>
            <a:fillRect/>
          </a:stretch>
        </p:blipFill>
        <p:spPr>
          <a:xfrm>
            <a:off x="3279949" y="3069693"/>
            <a:ext cx="2162175" cy="1123950"/>
          </a:xfrm>
          <a:prstGeom prst="rect">
            <a:avLst/>
          </a:prstGeom>
        </p:spPr>
      </p:pic>
      <p:pic>
        <p:nvPicPr>
          <p:cNvPr id="6" name="Picture 5"/>
          <p:cNvPicPr>
            <a:picLocks noChangeAspect="1"/>
          </p:cNvPicPr>
          <p:nvPr/>
        </p:nvPicPr>
        <p:blipFill>
          <a:blip r:embed="rId7"/>
          <a:stretch>
            <a:fillRect/>
          </a:stretch>
        </p:blipFill>
        <p:spPr>
          <a:xfrm>
            <a:off x="933450" y="3319526"/>
            <a:ext cx="1809750" cy="609600"/>
          </a:xfrm>
          <a:prstGeom prst="rect">
            <a:avLst/>
          </a:prstGeom>
        </p:spPr>
      </p:pic>
      <p:pic>
        <p:nvPicPr>
          <p:cNvPr id="15" name="Picture 14"/>
          <p:cNvPicPr>
            <a:picLocks noChangeAspect="1"/>
          </p:cNvPicPr>
          <p:nvPr/>
        </p:nvPicPr>
        <p:blipFill>
          <a:blip r:embed="rId8"/>
          <a:stretch>
            <a:fillRect/>
          </a:stretch>
        </p:blipFill>
        <p:spPr>
          <a:xfrm>
            <a:off x="5978873" y="531753"/>
            <a:ext cx="3165127" cy="3258219"/>
          </a:xfrm>
          <a:prstGeom prst="rect">
            <a:avLst/>
          </a:prstGeom>
        </p:spPr>
      </p:pic>
    </p:spTree>
    <p:extLst>
      <p:ext uri="{BB962C8B-B14F-4D97-AF65-F5344CB8AC3E}">
        <p14:creationId xmlns:p14="http://schemas.microsoft.com/office/powerpoint/2010/main" val="2768201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1" name="TextBox 10"/>
          <p:cNvSpPr txBox="1"/>
          <p:nvPr/>
        </p:nvSpPr>
        <p:spPr>
          <a:xfrm>
            <a:off x="1062645" y="274708"/>
            <a:ext cx="2310184" cy="461665"/>
          </a:xfrm>
          <a:prstGeom prst="rect">
            <a:avLst/>
          </a:prstGeom>
          <a:noFill/>
        </p:spPr>
        <p:txBody>
          <a:bodyPr wrap="none" rtlCol="0">
            <a:spAutoFit/>
          </a:bodyPr>
          <a:lstStyle/>
          <a:p>
            <a:r>
              <a:rPr lang="en-US" sz="2400" dirty="0" smtClean="0"/>
              <a:t>Method of String</a:t>
            </a:r>
          </a:p>
        </p:txBody>
      </p:sp>
      <p:pic>
        <p:nvPicPr>
          <p:cNvPr id="2" name="Picture 1"/>
          <p:cNvPicPr>
            <a:picLocks noChangeAspect="1"/>
          </p:cNvPicPr>
          <p:nvPr/>
        </p:nvPicPr>
        <p:blipFill>
          <a:blip r:embed="rId6"/>
          <a:stretch>
            <a:fillRect/>
          </a:stretch>
        </p:blipFill>
        <p:spPr>
          <a:xfrm>
            <a:off x="1561194" y="807317"/>
            <a:ext cx="5596370" cy="4047785"/>
          </a:xfrm>
          <a:prstGeom prst="rect">
            <a:avLst/>
          </a:prstGeom>
        </p:spPr>
      </p:pic>
    </p:spTree>
    <p:extLst>
      <p:ext uri="{BB962C8B-B14F-4D97-AF65-F5344CB8AC3E}">
        <p14:creationId xmlns:p14="http://schemas.microsoft.com/office/powerpoint/2010/main" val="24862196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1544312" y="260374"/>
            <a:ext cx="604396" cy="461665"/>
          </a:xfrm>
          <a:prstGeom prst="rect">
            <a:avLst/>
          </a:prstGeom>
          <a:noFill/>
        </p:spPr>
        <p:txBody>
          <a:bodyPr wrap="none" rtlCol="0">
            <a:spAutoFit/>
          </a:bodyPr>
          <a:lstStyle/>
          <a:p>
            <a:r>
              <a:rPr lang="en-US" sz="2400" dirty="0" smtClean="0"/>
              <a:t>List</a:t>
            </a:r>
          </a:p>
        </p:txBody>
      </p:sp>
      <p:sp>
        <p:nvSpPr>
          <p:cNvPr id="2" name="TextBox 1"/>
          <p:cNvSpPr txBox="1"/>
          <p:nvPr/>
        </p:nvSpPr>
        <p:spPr>
          <a:xfrm>
            <a:off x="861668" y="1163781"/>
            <a:ext cx="7776721" cy="279307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Lists are used to store multiple items in a single variable.</a:t>
            </a:r>
          </a:p>
          <a:p>
            <a:pPr marL="285750" indent="-285750">
              <a:buFont typeface="Arial" panose="020B0604020202020204" pitchFamily="34" charset="0"/>
              <a:buChar char="•"/>
            </a:pPr>
            <a:r>
              <a:rPr lang="en-US" dirty="0" smtClean="0"/>
              <a:t>In Python, a list is written as a sequence of data values separated by commas. Lists are created using square brackets [ ]:</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List items are </a:t>
            </a:r>
            <a:r>
              <a:rPr lang="en-US" b="1" dirty="0" smtClean="0"/>
              <a:t>indexed</a:t>
            </a:r>
            <a:r>
              <a:rPr lang="en-US" dirty="0" smtClean="0"/>
              <a:t>, </a:t>
            </a:r>
            <a:r>
              <a:rPr lang="en-US" b="1" dirty="0" smtClean="0"/>
              <a:t>ordered</a:t>
            </a:r>
            <a:r>
              <a:rPr lang="en-US" dirty="0" smtClean="0"/>
              <a:t>, </a:t>
            </a:r>
            <a:r>
              <a:rPr lang="en-US" b="1" dirty="0" smtClean="0"/>
              <a:t>changeable</a:t>
            </a:r>
            <a:r>
              <a:rPr lang="en-US" dirty="0" smtClean="0"/>
              <a:t>, and allow </a:t>
            </a:r>
            <a:r>
              <a:rPr lang="en-US" b="1" dirty="0" smtClean="0"/>
              <a:t>duplicate values</a:t>
            </a:r>
            <a:r>
              <a:rPr lang="en-US" dirty="0" smtClean="0"/>
              <a:t>.</a:t>
            </a:r>
          </a:p>
          <a:p>
            <a:pPr marL="285750" indent="-285750">
              <a:buFont typeface="Arial" panose="020B0604020202020204" pitchFamily="34" charset="0"/>
              <a:buChar char="•"/>
            </a:pPr>
            <a:r>
              <a:rPr lang="en-US" dirty="0" smtClean="0"/>
              <a:t>List items can be of any data type. A list can contain different data types.</a:t>
            </a:r>
            <a:endParaRPr lang="en-US" dirty="0"/>
          </a:p>
          <a:p>
            <a:pPr marL="285750" indent="-285750">
              <a:buFont typeface="Arial" panose="020B0604020202020204" pitchFamily="34" charset="0"/>
              <a:buChar char="•"/>
            </a:pPr>
            <a:r>
              <a:rPr lang="en-US" dirty="0" smtClean="0"/>
              <a:t>Can use other lists as element in a list, thereby creating a list of lists.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a:p>
        </p:txBody>
      </p:sp>
      <p:pic>
        <p:nvPicPr>
          <p:cNvPr id="5" name="Picture 4"/>
          <p:cNvPicPr>
            <a:picLocks noChangeAspect="1"/>
          </p:cNvPicPr>
          <p:nvPr/>
        </p:nvPicPr>
        <p:blipFill>
          <a:blip r:embed="rId6"/>
          <a:stretch>
            <a:fillRect/>
          </a:stretch>
        </p:blipFill>
        <p:spPr>
          <a:xfrm>
            <a:off x="2597150" y="1811523"/>
            <a:ext cx="3838575" cy="771525"/>
          </a:xfrm>
          <a:prstGeom prst="rect">
            <a:avLst/>
          </a:prstGeom>
        </p:spPr>
      </p:pic>
      <p:pic>
        <p:nvPicPr>
          <p:cNvPr id="6" name="Picture 5"/>
          <p:cNvPicPr>
            <a:picLocks noChangeAspect="1"/>
          </p:cNvPicPr>
          <p:nvPr/>
        </p:nvPicPr>
        <p:blipFill>
          <a:blip r:embed="rId7"/>
          <a:stretch>
            <a:fillRect/>
          </a:stretch>
        </p:blipFill>
        <p:spPr>
          <a:xfrm>
            <a:off x="6040093" y="3057044"/>
            <a:ext cx="1428750" cy="219075"/>
          </a:xfrm>
          <a:prstGeom prst="rect">
            <a:avLst/>
          </a:prstGeom>
        </p:spPr>
      </p:pic>
      <p:pic>
        <p:nvPicPr>
          <p:cNvPr id="11" name="Picture 10"/>
          <p:cNvPicPr>
            <a:picLocks noChangeAspect="1"/>
          </p:cNvPicPr>
          <p:nvPr/>
        </p:nvPicPr>
        <p:blipFill>
          <a:blip r:embed="rId8"/>
          <a:stretch>
            <a:fillRect/>
          </a:stretch>
        </p:blipFill>
        <p:spPr>
          <a:xfrm>
            <a:off x="2514600" y="3488766"/>
            <a:ext cx="4114800" cy="962025"/>
          </a:xfrm>
          <a:prstGeom prst="rect">
            <a:avLst/>
          </a:prstGeom>
        </p:spPr>
      </p:pic>
    </p:spTree>
    <p:extLst>
      <p:ext uri="{BB962C8B-B14F-4D97-AF65-F5344CB8AC3E}">
        <p14:creationId xmlns:p14="http://schemas.microsoft.com/office/powerpoint/2010/main" val="13560443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1182197" y="305257"/>
            <a:ext cx="2071080" cy="461665"/>
          </a:xfrm>
          <a:prstGeom prst="rect">
            <a:avLst/>
          </a:prstGeom>
          <a:noFill/>
        </p:spPr>
        <p:txBody>
          <a:bodyPr wrap="none" rtlCol="0">
            <a:spAutoFit/>
          </a:bodyPr>
          <a:lstStyle/>
          <a:p>
            <a:r>
              <a:rPr lang="en-US" sz="2400" dirty="0" smtClean="0"/>
              <a:t>Method of List</a:t>
            </a:r>
          </a:p>
        </p:txBody>
      </p:sp>
      <p:pic>
        <p:nvPicPr>
          <p:cNvPr id="14" name="Picture 13"/>
          <p:cNvPicPr>
            <a:picLocks noChangeAspect="1"/>
          </p:cNvPicPr>
          <p:nvPr/>
        </p:nvPicPr>
        <p:blipFill>
          <a:blip r:embed="rId6"/>
          <a:stretch>
            <a:fillRect/>
          </a:stretch>
        </p:blipFill>
        <p:spPr>
          <a:xfrm>
            <a:off x="1547323" y="797471"/>
            <a:ext cx="6115852" cy="4000718"/>
          </a:xfrm>
          <a:prstGeom prst="rect">
            <a:avLst/>
          </a:prstGeom>
        </p:spPr>
      </p:pic>
    </p:spTree>
    <p:extLst>
      <p:ext uri="{BB962C8B-B14F-4D97-AF65-F5344CB8AC3E}">
        <p14:creationId xmlns:p14="http://schemas.microsoft.com/office/powerpoint/2010/main" val="21014920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1612457" y="290340"/>
            <a:ext cx="984693" cy="461665"/>
          </a:xfrm>
          <a:prstGeom prst="rect">
            <a:avLst/>
          </a:prstGeom>
          <a:noFill/>
        </p:spPr>
        <p:txBody>
          <a:bodyPr wrap="none" rtlCol="0">
            <a:spAutoFit/>
          </a:bodyPr>
          <a:lstStyle/>
          <a:p>
            <a:r>
              <a:rPr lang="en-US" sz="2400" dirty="0" smtClean="0"/>
              <a:t>Tuples</a:t>
            </a:r>
          </a:p>
        </p:txBody>
      </p:sp>
      <p:sp>
        <p:nvSpPr>
          <p:cNvPr id="2" name="TextBox 1"/>
          <p:cNvSpPr txBox="1"/>
          <p:nvPr/>
        </p:nvSpPr>
        <p:spPr>
          <a:xfrm>
            <a:off x="861668" y="1163781"/>
            <a:ext cx="7776721" cy="38318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Tuples are used to store multiple items in a single variable.</a:t>
            </a:r>
          </a:p>
          <a:p>
            <a:pPr marL="285750" indent="-285750">
              <a:buFont typeface="Arial" panose="020B0604020202020204" pitchFamily="34" charset="0"/>
              <a:buChar char="•"/>
            </a:pPr>
            <a:r>
              <a:rPr lang="en-US" dirty="0" smtClean="0"/>
              <a:t>A tuple consists of a number of values separated by commas.</a:t>
            </a:r>
          </a:p>
          <a:p>
            <a:pPr marL="285750" indent="-285750">
              <a:buFont typeface="Arial" panose="020B0604020202020204" pitchFamily="34" charset="0"/>
              <a:buChar char="•"/>
            </a:pPr>
            <a:r>
              <a:rPr lang="en-US" dirty="0" smtClean="0"/>
              <a:t>Parentheses delimit a tuple, with () being a empty tuple.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Tuple </a:t>
            </a:r>
            <a:r>
              <a:rPr lang="en-US" dirty="0" smtClean="0"/>
              <a:t>items </a:t>
            </a:r>
            <a:r>
              <a:rPr lang="en-US" dirty="0" smtClean="0"/>
              <a:t>are, </a:t>
            </a:r>
            <a:r>
              <a:rPr lang="en-US" b="1" dirty="0" smtClean="0"/>
              <a:t>indexed</a:t>
            </a:r>
            <a:r>
              <a:rPr lang="en-US" dirty="0" smtClean="0"/>
              <a:t>, </a:t>
            </a:r>
            <a:r>
              <a:rPr lang="en-US" b="1" dirty="0" smtClean="0"/>
              <a:t>ordered</a:t>
            </a:r>
            <a:r>
              <a:rPr lang="en-US" dirty="0" smtClean="0"/>
              <a:t> and </a:t>
            </a:r>
            <a:r>
              <a:rPr lang="en-US" b="1" dirty="0" smtClean="0"/>
              <a:t>unchangeable</a:t>
            </a:r>
            <a:r>
              <a:rPr lang="en-US" dirty="0" smtClean="0"/>
              <a:t>, and allow </a:t>
            </a:r>
            <a:r>
              <a:rPr lang="en-US" b="1" dirty="0" smtClean="0"/>
              <a:t>duplicate values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r>
              <a:rPr lang="en-US" dirty="0" smtClean="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a:p>
        </p:txBody>
      </p:sp>
      <p:pic>
        <p:nvPicPr>
          <p:cNvPr id="7" name="Picture 6"/>
          <p:cNvPicPr>
            <a:picLocks noChangeAspect="1"/>
          </p:cNvPicPr>
          <p:nvPr/>
        </p:nvPicPr>
        <p:blipFill>
          <a:blip r:embed="rId6"/>
          <a:stretch>
            <a:fillRect/>
          </a:stretch>
        </p:blipFill>
        <p:spPr>
          <a:xfrm>
            <a:off x="1838325" y="1824874"/>
            <a:ext cx="4733925" cy="876300"/>
          </a:xfrm>
          <a:prstGeom prst="rect">
            <a:avLst/>
          </a:prstGeom>
        </p:spPr>
      </p:pic>
    </p:spTree>
    <p:extLst>
      <p:ext uri="{BB962C8B-B14F-4D97-AF65-F5344CB8AC3E}">
        <p14:creationId xmlns:p14="http://schemas.microsoft.com/office/powerpoint/2010/main" val="4087041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1612457" y="290340"/>
            <a:ext cx="984693" cy="461665"/>
          </a:xfrm>
          <a:prstGeom prst="rect">
            <a:avLst/>
          </a:prstGeom>
          <a:noFill/>
        </p:spPr>
        <p:txBody>
          <a:bodyPr wrap="none" rtlCol="0">
            <a:spAutoFit/>
          </a:bodyPr>
          <a:lstStyle/>
          <a:p>
            <a:r>
              <a:rPr lang="en-US" sz="2400" dirty="0" smtClean="0"/>
              <a:t>Tuples</a:t>
            </a:r>
          </a:p>
        </p:txBody>
      </p:sp>
      <p:sp>
        <p:nvSpPr>
          <p:cNvPr id="2" name="TextBox 1"/>
          <p:cNvSpPr txBox="1"/>
          <p:nvPr/>
        </p:nvSpPr>
        <p:spPr>
          <a:xfrm>
            <a:off x="861668" y="1163781"/>
            <a:ext cx="7776721" cy="237757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 create a tuple with only one item, have to add a comma after the item, otherwise Python will not recognize it as a tuple.</a:t>
            </a:r>
          </a:p>
          <a:p>
            <a:pPr marL="285750" indent="-285750">
              <a:buFont typeface="Arial" panose="020B0604020202020204" pitchFamily="34" charset="0"/>
              <a:buChar char="•"/>
            </a:pPr>
            <a:r>
              <a:rPr lang="en-US" dirty="0" smtClean="0"/>
              <a:t>Tuple items can be of any data type (</a:t>
            </a:r>
            <a:r>
              <a:rPr lang="en-US" dirty="0"/>
              <a:t>s</a:t>
            </a:r>
            <a:r>
              <a:rPr lang="en-US" dirty="0" smtClean="0"/>
              <a:t>tring, </a:t>
            </a:r>
            <a:r>
              <a:rPr lang="en-US" dirty="0" err="1" smtClean="0"/>
              <a:t>int</a:t>
            </a:r>
            <a:r>
              <a:rPr lang="en-US" dirty="0" smtClean="0"/>
              <a:t>, </a:t>
            </a:r>
            <a:r>
              <a:rPr lang="en-US" dirty="0" err="1" smtClean="0"/>
              <a:t>boolean</a:t>
            </a:r>
            <a:r>
              <a:rPr lang="en-US" dirty="0" smtClean="0"/>
              <a:t>).</a:t>
            </a:r>
          </a:p>
          <a:p>
            <a:pPr marL="285750" indent="-285750">
              <a:buFont typeface="Arial" panose="020B0604020202020204" pitchFamily="34" charset="0"/>
              <a:buChar char="•"/>
            </a:pPr>
            <a:r>
              <a:rPr lang="en-US" dirty="0" smtClean="0"/>
              <a:t>A tuple con contain different data types.</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r>
              <a:rPr lang="en-US" dirty="0" smtClean="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a:p>
        </p:txBody>
      </p:sp>
      <p:pic>
        <p:nvPicPr>
          <p:cNvPr id="5" name="Picture 4"/>
          <p:cNvPicPr>
            <a:picLocks noChangeAspect="1"/>
          </p:cNvPicPr>
          <p:nvPr/>
        </p:nvPicPr>
        <p:blipFill>
          <a:blip r:embed="rId6"/>
          <a:stretch>
            <a:fillRect/>
          </a:stretch>
        </p:blipFill>
        <p:spPr>
          <a:xfrm>
            <a:off x="138631" y="2689408"/>
            <a:ext cx="2619375" cy="1619250"/>
          </a:xfrm>
          <a:prstGeom prst="rect">
            <a:avLst/>
          </a:prstGeom>
        </p:spPr>
      </p:pic>
      <p:pic>
        <p:nvPicPr>
          <p:cNvPr id="6" name="Picture 5"/>
          <p:cNvPicPr>
            <a:picLocks noChangeAspect="1"/>
          </p:cNvPicPr>
          <p:nvPr/>
        </p:nvPicPr>
        <p:blipFill>
          <a:blip r:embed="rId7"/>
          <a:stretch>
            <a:fillRect/>
          </a:stretch>
        </p:blipFill>
        <p:spPr>
          <a:xfrm>
            <a:off x="2802596" y="2839631"/>
            <a:ext cx="3171825" cy="1209675"/>
          </a:xfrm>
          <a:prstGeom prst="rect">
            <a:avLst/>
          </a:prstGeom>
        </p:spPr>
      </p:pic>
      <p:pic>
        <p:nvPicPr>
          <p:cNvPr id="11" name="Picture 10"/>
          <p:cNvPicPr>
            <a:picLocks noChangeAspect="1"/>
          </p:cNvPicPr>
          <p:nvPr/>
        </p:nvPicPr>
        <p:blipFill>
          <a:blip r:embed="rId8"/>
          <a:stretch>
            <a:fillRect/>
          </a:stretch>
        </p:blipFill>
        <p:spPr>
          <a:xfrm>
            <a:off x="6067425" y="3330004"/>
            <a:ext cx="3076575" cy="419100"/>
          </a:xfrm>
          <a:prstGeom prst="rect">
            <a:avLst/>
          </a:prstGeom>
        </p:spPr>
      </p:pic>
    </p:spTree>
    <p:extLst>
      <p:ext uri="{BB962C8B-B14F-4D97-AF65-F5344CB8AC3E}">
        <p14:creationId xmlns:p14="http://schemas.microsoft.com/office/powerpoint/2010/main" val="12641064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1658256" y="263693"/>
            <a:ext cx="700769" cy="461665"/>
          </a:xfrm>
          <a:prstGeom prst="rect">
            <a:avLst/>
          </a:prstGeom>
          <a:noFill/>
        </p:spPr>
        <p:txBody>
          <a:bodyPr wrap="none" rtlCol="0">
            <a:spAutoFit/>
          </a:bodyPr>
          <a:lstStyle/>
          <a:p>
            <a:r>
              <a:rPr lang="en-US" sz="2400" dirty="0" smtClean="0"/>
              <a:t>Sets</a:t>
            </a:r>
          </a:p>
        </p:txBody>
      </p:sp>
      <p:sp>
        <p:nvSpPr>
          <p:cNvPr id="2" name="TextBox 1"/>
          <p:cNvSpPr txBox="1"/>
          <p:nvPr/>
        </p:nvSpPr>
        <p:spPr>
          <a:xfrm>
            <a:off x="861668" y="1163781"/>
            <a:ext cx="7776721" cy="2377574"/>
          </a:xfrm>
          <a:prstGeom prst="rect">
            <a:avLst/>
          </a:prstGeom>
          <a:noFill/>
        </p:spPr>
        <p:txBody>
          <a:bodyPr wrap="square" rtlCol="0">
            <a:spAutoFit/>
          </a:bodyPr>
          <a:lstStyle/>
          <a:p>
            <a:pPr marL="285750" indent="-285750">
              <a:buFont typeface="Arial" panose="020B0604020202020204" pitchFamily="34" charset="0"/>
              <a:buChar char="•"/>
            </a:pPr>
            <a:r>
              <a:rPr lang="en-US" dirty="0"/>
              <a:t>Sets are used to store multiple items in a single variable.</a:t>
            </a:r>
            <a:r>
              <a:rPr lang="en-US" dirty="0" smtClean="0"/>
              <a:t> </a:t>
            </a:r>
            <a:r>
              <a:rPr lang="en-US" dirty="0"/>
              <a:t>Sets are written with curly brackets.</a:t>
            </a:r>
            <a:endParaRPr lang="en-US" dirty="0" smtClean="0"/>
          </a:p>
          <a:p>
            <a:pPr marL="285750" indent="-285750">
              <a:buFont typeface="Arial" panose="020B0604020202020204" pitchFamily="34" charset="0"/>
              <a:buChar char="•"/>
            </a:pPr>
            <a:r>
              <a:rPr lang="en-US" dirty="0" smtClean="0"/>
              <a:t>A set is a collection which is </a:t>
            </a:r>
            <a:r>
              <a:rPr lang="en-US" b="1" dirty="0" smtClean="0"/>
              <a:t>unindexed</a:t>
            </a:r>
            <a:r>
              <a:rPr lang="en-US" dirty="0" smtClean="0"/>
              <a:t>, </a:t>
            </a:r>
            <a:r>
              <a:rPr lang="en-US" b="1" dirty="0" smtClean="0"/>
              <a:t>unordered</a:t>
            </a:r>
            <a:r>
              <a:rPr lang="en-US" dirty="0" smtClean="0"/>
              <a:t> and </a:t>
            </a:r>
            <a:r>
              <a:rPr lang="en-US" b="1" dirty="0" smtClean="0"/>
              <a:t>unchangeable</a:t>
            </a:r>
            <a:r>
              <a:rPr lang="en-US" dirty="0"/>
              <a:t>, and </a:t>
            </a:r>
            <a:r>
              <a:rPr lang="en-US" b="1" dirty="0" smtClean="0"/>
              <a:t>does not allow</a:t>
            </a:r>
            <a:r>
              <a:rPr lang="en-US" dirty="0" smtClean="0"/>
              <a:t> </a:t>
            </a:r>
            <a:r>
              <a:rPr lang="en-US" b="1" dirty="0"/>
              <a:t>duplicate values</a:t>
            </a:r>
            <a:r>
              <a:rPr lang="en-US" dirty="0" smtClean="0"/>
              <a:t>.</a:t>
            </a:r>
          </a:p>
          <a:p>
            <a:pPr marL="285750" indent="-285750">
              <a:buFont typeface="Arial" panose="020B0604020202020204" pitchFamily="34" charset="0"/>
              <a:buChar char="•"/>
            </a:pPr>
            <a:r>
              <a:rPr lang="en-US" dirty="0"/>
              <a:t>Set items can be of any data </a:t>
            </a:r>
            <a:r>
              <a:rPr lang="en-US" dirty="0" smtClean="0"/>
              <a:t>type. </a:t>
            </a:r>
            <a:r>
              <a:rPr lang="en-US" dirty="0"/>
              <a:t>A set can contain different data </a:t>
            </a:r>
            <a:r>
              <a:rPr lang="en-US" dirty="0" smtClean="0"/>
              <a:t>types.</a:t>
            </a:r>
          </a:p>
          <a:p>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r>
              <a:rPr lang="en-US" dirty="0" smtClean="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a:p>
        </p:txBody>
      </p:sp>
      <p:pic>
        <p:nvPicPr>
          <p:cNvPr id="15" name="Picture 14"/>
          <p:cNvPicPr>
            <a:picLocks noChangeAspect="1"/>
          </p:cNvPicPr>
          <p:nvPr/>
        </p:nvPicPr>
        <p:blipFill>
          <a:blip r:embed="rId6"/>
          <a:stretch>
            <a:fillRect/>
          </a:stretch>
        </p:blipFill>
        <p:spPr>
          <a:xfrm>
            <a:off x="2947987" y="2559194"/>
            <a:ext cx="3248025" cy="828675"/>
          </a:xfrm>
          <a:prstGeom prst="rect">
            <a:avLst/>
          </a:prstGeom>
        </p:spPr>
      </p:pic>
    </p:spTree>
    <p:extLst>
      <p:ext uri="{BB962C8B-B14F-4D97-AF65-F5344CB8AC3E}">
        <p14:creationId xmlns:p14="http://schemas.microsoft.com/office/powerpoint/2010/main" val="34289287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1238385" y="263693"/>
            <a:ext cx="1670650" cy="461665"/>
          </a:xfrm>
          <a:prstGeom prst="rect">
            <a:avLst/>
          </a:prstGeom>
          <a:noFill/>
        </p:spPr>
        <p:txBody>
          <a:bodyPr wrap="none" rtlCol="0">
            <a:spAutoFit/>
          </a:bodyPr>
          <a:lstStyle/>
          <a:p>
            <a:r>
              <a:rPr lang="en-US" sz="2400" dirty="0" smtClean="0"/>
              <a:t>Dictionaries</a:t>
            </a:r>
          </a:p>
        </p:txBody>
      </p:sp>
      <p:sp>
        <p:nvSpPr>
          <p:cNvPr id="2" name="TextBox 1"/>
          <p:cNvSpPr txBox="1"/>
          <p:nvPr/>
        </p:nvSpPr>
        <p:spPr>
          <a:xfrm>
            <a:off x="861668" y="1163781"/>
            <a:ext cx="7776721"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Dictionaries are used to store data values in </a:t>
            </a:r>
            <a:r>
              <a:rPr lang="en-US" dirty="0" err="1" smtClean="0"/>
              <a:t>key:value</a:t>
            </a:r>
            <a:r>
              <a:rPr lang="en-US" dirty="0" smtClean="0"/>
              <a:t> pairs. Dictionaries are written with curly brackets { }, and have keys and values.</a:t>
            </a:r>
          </a:p>
          <a:p>
            <a:pPr marL="285750" indent="-285750">
              <a:buFont typeface="Arial" panose="020B0604020202020204" pitchFamily="34" charset="0"/>
              <a:buChar char="•"/>
            </a:pPr>
            <a:r>
              <a:rPr lang="en-US" dirty="0" smtClean="0"/>
              <a:t>A dictionary is a collection which is </a:t>
            </a:r>
            <a:r>
              <a:rPr lang="en-US" b="1" dirty="0" smtClean="0"/>
              <a:t>ordered</a:t>
            </a:r>
            <a:r>
              <a:rPr lang="en-US" dirty="0" smtClean="0"/>
              <a:t> and </a:t>
            </a:r>
            <a:r>
              <a:rPr lang="en-US" b="1" dirty="0" smtClean="0"/>
              <a:t>changeable</a:t>
            </a:r>
            <a:r>
              <a:rPr lang="en-US" dirty="0"/>
              <a:t>, and </a:t>
            </a:r>
            <a:r>
              <a:rPr lang="en-US" b="1" dirty="0" smtClean="0"/>
              <a:t>does not allow</a:t>
            </a:r>
            <a:r>
              <a:rPr lang="en-US" dirty="0" smtClean="0"/>
              <a:t> </a:t>
            </a:r>
            <a:r>
              <a:rPr lang="en-US" b="1" dirty="0"/>
              <a:t>duplicate values</a:t>
            </a:r>
            <a:r>
              <a:rPr lang="en-US" dirty="0" smtClean="0"/>
              <a:t>.</a:t>
            </a:r>
          </a:p>
          <a:p>
            <a:pPr marL="285750" indent="-285750">
              <a:buFont typeface="Arial" panose="020B0604020202020204" pitchFamily="34" charset="0"/>
              <a:buChar char="•"/>
            </a:pPr>
            <a:r>
              <a:rPr lang="en-US" dirty="0" smtClean="0"/>
              <a:t>Dictionary items are presented in </a:t>
            </a:r>
            <a:r>
              <a:rPr lang="en-US" dirty="0" err="1" smtClean="0"/>
              <a:t>key:value</a:t>
            </a:r>
            <a:r>
              <a:rPr lang="en-US" dirty="0" smtClean="0"/>
              <a:t> pairs, and can be referred to by using the key name.</a:t>
            </a:r>
          </a:p>
          <a:p>
            <a:pPr marL="285750" indent="-285750">
              <a:buFont typeface="Arial" panose="020B0604020202020204" pitchFamily="34" charset="0"/>
              <a:buChar char="•"/>
            </a:pPr>
            <a:r>
              <a:rPr lang="en-US" dirty="0" smtClean="0"/>
              <a:t>The values in dictionary items can be of any type (string, </a:t>
            </a:r>
            <a:r>
              <a:rPr lang="en-US" dirty="0" err="1" smtClean="0"/>
              <a:t>int</a:t>
            </a:r>
            <a:r>
              <a:rPr lang="en-US" dirty="0" smtClean="0"/>
              <a:t>, </a:t>
            </a:r>
            <a:r>
              <a:rPr lang="en-US" dirty="0" err="1" smtClean="0"/>
              <a:t>boolean</a:t>
            </a:r>
            <a:r>
              <a:rPr lang="en-US" dirty="0" smtClean="0"/>
              <a:t>, list)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r>
              <a:rPr lang="en-US" dirty="0" smtClean="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a:p>
        </p:txBody>
      </p:sp>
      <p:pic>
        <p:nvPicPr>
          <p:cNvPr id="14" name="Picture 13"/>
          <p:cNvPicPr>
            <a:picLocks noChangeAspect="1"/>
          </p:cNvPicPr>
          <p:nvPr/>
        </p:nvPicPr>
        <p:blipFill>
          <a:blip r:embed="rId6"/>
          <a:stretch>
            <a:fillRect/>
          </a:stretch>
        </p:blipFill>
        <p:spPr>
          <a:xfrm>
            <a:off x="2571750" y="2520547"/>
            <a:ext cx="4000500" cy="1495425"/>
          </a:xfrm>
          <a:prstGeom prst="rect">
            <a:avLst/>
          </a:prstGeom>
        </p:spPr>
      </p:pic>
    </p:spTree>
    <p:extLst>
      <p:ext uri="{BB962C8B-B14F-4D97-AF65-F5344CB8AC3E}">
        <p14:creationId xmlns:p14="http://schemas.microsoft.com/office/powerpoint/2010/main" val="27819382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4695136" cy="51435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8290" y="90857"/>
            <a:ext cx="2436845" cy="1562787"/>
          </a:xfrm>
          <a:prstGeom prst="rect">
            <a:avLst/>
          </a:prstGeom>
        </p:spPr>
      </p:pic>
      <p:sp>
        <p:nvSpPr>
          <p:cNvPr id="3" name="TextBox 2"/>
          <p:cNvSpPr txBox="1"/>
          <p:nvPr/>
        </p:nvSpPr>
        <p:spPr>
          <a:xfrm>
            <a:off x="2455441" y="500149"/>
            <a:ext cx="2294367" cy="707886"/>
          </a:xfrm>
          <a:prstGeom prst="rect">
            <a:avLst/>
          </a:prstGeom>
          <a:noFill/>
        </p:spPr>
        <p:txBody>
          <a:bodyPr wrap="square" rtlCol="0">
            <a:spAutoFit/>
          </a:bodyPr>
          <a:lstStyle/>
          <a:p>
            <a:r>
              <a:rPr lang="en-US" sz="2000" i="1" dirty="0">
                <a:latin typeface="Arial" panose="020B0604020202020204" pitchFamily="34" charset="0"/>
                <a:cs typeface="Arial" panose="020B0604020202020204" pitchFamily="34" charset="0"/>
              </a:rPr>
              <a:t>Object- Oriented Programing </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8" name="TextBox 7"/>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0" name="TextBox 9">
            <a:extLst>
              <a:ext uri="{FF2B5EF4-FFF2-40B4-BE49-F238E27FC236}">
                <a16:creationId xmlns:a16="http://schemas.microsoft.com/office/drawing/2014/main" xmlns="" id="{A28B0337-DB83-1040-9BDE-27EE53CEACAF}"/>
              </a:ext>
            </a:extLst>
          </p:cNvPr>
          <p:cNvSpPr txBox="1"/>
          <p:nvPr/>
        </p:nvSpPr>
        <p:spPr>
          <a:xfrm>
            <a:off x="4804480" y="238539"/>
            <a:ext cx="1533884"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Content</a:t>
            </a:r>
            <a:endParaRPr lang="en-US" sz="2800" dirty="0">
              <a:solidFill>
                <a:srgbClr val="EE0033"/>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xmlns="" id="{AC43DEE2-6238-C441-987E-FC234231E3CE}"/>
              </a:ext>
            </a:extLst>
          </p:cNvPr>
          <p:cNvSpPr txBox="1"/>
          <p:nvPr/>
        </p:nvSpPr>
        <p:spPr>
          <a:xfrm>
            <a:off x="4804480" y="884334"/>
            <a:ext cx="3833909" cy="4031873"/>
          </a:xfrm>
          <a:prstGeom prst="rect">
            <a:avLst/>
          </a:prstGeom>
          <a:noFill/>
        </p:spPr>
        <p:txBody>
          <a:bodyPr wrap="square" rtlCol="0">
            <a:spAutoFit/>
          </a:bodyPr>
          <a:lstStyle/>
          <a:p>
            <a:pPr marL="342900" indent="-342900">
              <a:lnSpc>
                <a:spcPct val="250000"/>
              </a:lnSpc>
              <a:buAutoNum type="arabicPeriod"/>
            </a:pPr>
            <a:r>
              <a:rPr lang="en-US" sz="1600" i="1" dirty="0" smtClean="0">
                <a:latin typeface="Arial" panose="020B0604020202020204" pitchFamily="34" charset="0"/>
                <a:cs typeface="Arial" panose="020B0604020202020204" pitchFamily="34" charset="0"/>
              </a:rPr>
              <a:t>Object-Oriented Programing</a:t>
            </a:r>
          </a:p>
          <a:p>
            <a:pPr marL="342900" indent="-342900">
              <a:lnSpc>
                <a:spcPct val="250000"/>
              </a:lnSpc>
              <a:buAutoNum type="arabicPeriod"/>
            </a:pPr>
            <a:r>
              <a:rPr lang="en-US" sz="1600" i="1" dirty="0" smtClean="0">
                <a:latin typeface="Arial" panose="020B0604020202020204" pitchFamily="34" charset="0"/>
                <a:cs typeface="Arial" panose="020B0604020202020204" pitchFamily="34" charset="0"/>
              </a:rPr>
              <a:t>Define a Class in Python</a:t>
            </a:r>
          </a:p>
          <a:p>
            <a:pPr marL="342900" indent="-342900">
              <a:lnSpc>
                <a:spcPct val="250000"/>
              </a:lnSpc>
              <a:buAutoNum type="arabicPeriod"/>
            </a:pPr>
            <a:r>
              <a:rPr lang="en-US" sz="1600" i="1" dirty="0" smtClean="0">
                <a:latin typeface="Arial" panose="020B0604020202020204" pitchFamily="34" charset="0"/>
                <a:cs typeface="Arial" panose="020B0604020202020204" pitchFamily="34" charset="0"/>
              </a:rPr>
              <a:t>Instantiate an Object in Python</a:t>
            </a:r>
          </a:p>
          <a:p>
            <a:pPr marL="342900" indent="-342900">
              <a:lnSpc>
                <a:spcPct val="250000"/>
              </a:lnSpc>
              <a:buAutoNum type="arabicPeriod"/>
            </a:pPr>
            <a:r>
              <a:rPr lang="en-US" sz="1600" i="1" dirty="0" smtClean="0">
                <a:latin typeface="Arial" panose="020B0604020202020204" pitchFamily="34" charset="0"/>
                <a:cs typeface="Arial" panose="020B0604020202020204" pitchFamily="34" charset="0"/>
              </a:rPr>
              <a:t>Inherit From Other Classes in Python</a:t>
            </a:r>
          </a:p>
          <a:p>
            <a:pPr marL="342900" indent="-342900">
              <a:lnSpc>
                <a:spcPct val="250000"/>
              </a:lnSpc>
              <a:buAutoNum type="arabicPeriod"/>
            </a:pPr>
            <a:r>
              <a:rPr lang="en-US" sz="1600" i="1" dirty="0" smtClean="0">
                <a:latin typeface="Arial" panose="020B0604020202020204" pitchFamily="34" charset="0"/>
                <a:cs typeface="Arial" panose="020B0604020202020204" pitchFamily="34" charset="0"/>
              </a:rPr>
              <a:t>Encapsulation of the object</a:t>
            </a:r>
          </a:p>
          <a:p>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395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7" name="AutoShape 2" descr="Guido's Personal Home P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Cloud 4"/>
          <p:cNvSpPr/>
          <p:nvPr/>
        </p:nvSpPr>
        <p:spPr>
          <a:xfrm>
            <a:off x="5248255" y="538306"/>
            <a:ext cx="2902527" cy="1565564"/>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How to think like a programmer?</a:t>
            </a:r>
            <a:endParaRPr lang="en-US"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2350" y="1751581"/>
            <a:ext cx="1562100" cy="2914650"/>
          </a:xfrm>
          <a:prstGeom prst="rect">
            <a:avLst/>
          </a:prstGeom>
        </p:spPr>
      </p:pic>
    </p:spTree>
    <p:extLst>
      <p:ext uri="{BB962C8B-B14F-4D97-AF65-F5344CB8AC3E}">
        <p14:creationId xmlns:p14="http://schemas.microsoft.com/office/powerpoint/2010/main" val="22580163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1608499" y="219629"/>
            <a:ext cx="750526" cy="461665"/>
          </a:xfrm>
          <a:prstGeom prst="rect">
            <a:avLst/>
          </a:prstGeom>
          <a:noFill/>
        </p:spPr>
        <p:txBody>
          <a:bodyPr wrap="none" rtlCol="0">
            <a:spAutoFit/>
          </a:bodyPr>
          <a:lstStyle/>
          <a:p>
            <a:r>
              <a:rPr lang="en-US" sz="2400" dirty="0" smtClean="0"/>
              <a:t>OOP</a:t>
            </a:r>
          </a:p>
        </p:txBody>
      </p:sp>
      <p:sp>
        <p:nvSpPr>
          <p:cNvPr id="2" name="TextBox 1"/>
          <p:cNvSpPr txBox="1"/>
          <p:nvPr/>
        </p:nvSpPr>
        <p:spPr>
          <a:xfrm>
            <a:off x="861668" y="1163781"/>
            <a:ext cx="4957241" cy="3208571"/>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Object-Oriented Programming </a:t>
            </a:r>
            <a:r>
              <a:rPr lang="en-US" dirty="0" smtClean="0"/>
              <a:t>(OOP) is a method of structuring a program by bundling related properties and behaviors into individual </a:t>
            </a:r>
            <a:r>
              <a:rPr lang="en-US" b="1" dirty="0" smtClean="0"/>
              <a:t>objects</a:t>
            </a:r>
            <a:r>
              <a:rPr lang="en-US" dirty="0" smtClean="0"/>
              <a:t>. </a:t>
            </a:r>
          </a:p>
          <a:p>
            <a:pPr marL="285750" indent="-285750">
              <a:buFont typeface="Arial" panose="020B0604020202020204" pitchFamily="34" charset="0"/>
              <a:buChar char="•"/>
            </a:pPr>
            <a:r>
              <a:rPr lang="en-US" dirty="0" smtClean="0"/>
              <a:t>Each object is an </a:t>
            </a:r>
            <a:r>
              <a:rPr lang="en-US" b="1" dirty="0" smtClean="0"/>
              <a:t>instance</a:t>
            </a:r>
            <a:r>
              <a:rPr lang="en-US" dirty="0" smtClean="0"/>
              <a:t> of a </a:t>
            </a:r>
            <a:r>
              <a:rPr lang="en-US" b="1" dirty="0" smtClean="0"/>
              <a:t>class</a:t>
            </a:r>
            <a:r>
              <a:rPr lang="en-US" dirty="0" smtClean="0"/>
              <a:t>.</a:t>
            </a:r>
          </a:p>
          <a:p>
            <a:pPr marL="285750" indent="-285750">
              <a:buFont typeface="Arial" panose="020B0604020202020204" pitchFamily="34" charset="0"/>
              <a:buChar char="•"/>
            </a:pPr>
            <a:r>
              <a:rPr lang="en-US" dirty="0" smtClean="0"/>
              <a:t>Each class presents to the outside world a concise and consistent view of the objects. </a:t>
            </a:r>
          </a:p>
          <a:p>
            <a:pPr marL="285750" indent="-285750">
              <a:buFont typeface="Arial" panose="020B0604020202020204" pitchFamily="34" charset="0"/>
              <a:buChar char="•"/>
            </a:pPr>
            <a:r>
              <a:rPr lang="en-US" dirty="0" smtClean="0"/>
              <a:t>A object contains: </a:t>
            </a:r>
            <a:r>
              <a:rPr lang="en-US" b="1" dirty="0" smtClean="0"/>
              <a:t>attributes (properties)</a:t>
            </a:r>
            <a:r>
              <a:rPr lang="en-US" dirty="0" smtClean="0"/>
              <a:t> and </a:t>
            </a:r>
            <a:r>
              <a:rPr lang="en-US" b="1" dirty="0" smtClean="0"/>
              <a:t>method</a:t>
            </a:r>
            <a:r>
              <a:rPr lang="en-US" dirty="0" smtClean="0"/>
              <a:t>:</a:t>
            </a:r>
          </a:p>
          <a:p>
            <a:r>
              <a:rPr lang="en-US" dirty="0"/>
              <a:t>	</a:t>
            </a:r>
            <a:r>
              <a:rPr lang="en-US" dirty="0" smtClean="0"/>
              <a:t>- Attributes: information, special features of the object.</a:t>
            </a:r>
          </a:p>
          <a:p>
            <a:r>
              <a:rPr lang="en-US" dirty="0"/>
              <a:t>	</a:t>
            </a:r>
            <a:r>
              <a:rPr lang="en-US" dirty="0" smtClean="0"/>
              <a:t>- Method: actions that the object can perform.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r>
              <a:rPr lang="en-US" dirty="0" smtClean="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a:p>
        </p:txBody>
      </p:sp>
      <p:pic>
        <p:nvPicPr>
          <p:cNvPr id="7" name="Picture 6"/>
          <p:cNvPicPr>
            <a:picLocks noChangeAspect="1"/>
          </p:cNvPicPr>
          <p:nvPr/>
        </p:nvPicPr>
        <p:blipFill>
          <a:blip r:embed="rId6"/>
          <a:stretch>
            <a:fillRect/>
          </a:stretch>
        </p:blipFill>
        <p:spPr>
          <a:xfrm>
            <a:off x="5953924" y="655700"/>
            <a:ext cx="2816407" cy="2843333"/>
          </a:xfrm>
          <a:prstGeom prst="rect">
            <a:avLst/>
          </a:prstGeom>
        </p:spPr>
      </p:pic>
    </p:spTree>
    <p:extLst>
      <p:ext uri="{BB962C8B-B14F-4D97-AF65-F5344CB8AC3E}">
        <p14:creationId xmlns:p14="http://schemas.microsoft.com/office/powerpoint/2010/main" val="28678433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1608499" y="219629"/>
            <a:ext cx="750526" cy="461665"/>
          </a:xfrm>
          <a:prstGeom prst="rect">
            <a:avLst/>
          </a:prstGeom>
          <a:noFill/>
        </p:spPr>
        <p:txBody>
          <a:bodyPr wrap="none" rtlCol="0">
            <a:spAutoFit/>
          </a:bodyPr>
          <a:lstStyle/>
          <a:p>
            <a:r>
              <a:rPr lang="en-US" sz="2400" dirty="0" smtClean="0"/>
              <a:t>OOP</a:t>
            </a: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5294" y="834197"/>
            <a:ext cx="5856211" cy="3804999"/>
          </a:xfrm>
          <a:prstGeom prst="rect">
            <a:avLst/>
          </a:prstGeom>
        </p:spPr>
      </p:pic>
    </p:spTree>
    <p:extLst>
      <p:ext uri="{BB962C8B-B14F-4D97-AF65-F5344CB8AC3E}">
        <p14:creationId xmlns:p14="http://schemas.microsoft.com/office/powerpoint/2010/main" val="24386480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1261129" y="274708"/>
            <a:ext cx="1913216" cy="461665"/>
          </a:xfrm>
          <a:prstGeom prst="rect">
            <a:avLst/>
          </a:prstGeom>
          <a:noFill/>
        </p:spPr>
        <p:txBody>
          <a:bodyPr wrap="none" rtlCol="0">
            <a:spAutoFit/>
          </a:bodyPr>
          <a:lstStyle/>
          <a:p>
            <a:r>
              <a:rPr lang="en-US" sz="2400" dirty="0" smtClean="0"/>
              <a:t>Define a Class</a:t>
            </a:r>
          </a:p>
        </p:txBody>
      </p:sp>
      <p:sp>
        <p:nvSpPr>
          <p:cNvPr id="11" name="TextBox 10"/>
          <p:cNvSpPr txBox="1"/>
          <p:nvPr/>
        </p:nvSpPr>
        <p:spPr>
          <a:xfrm>
            <a:off x="861668" y="875712"/>
            <a:ext cx="6314987" cy="590931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Classes are used to create user-defined data structures. Classes define functions called </a:t>
            </a:r>
            <a:r>
              <a:rPr lang="en-US" b="1" dirty="0" smtClean="0"/>
              <a:t>methods</a:t>
            </a:r>
            <a:r>
              <a:rPr lang="en-US" dirty="0" smtClean="0"/>
              <a:t>, which identify the behaviors and actions that an object created from the class can perform with its data.</a:t>
            </a:r>
          </a:p>
          <a:p>
            <a:pPr marL="285750" indent="-285750">
              <a:buFont typeface="Arial" panose="020B0604020202020204" pitchFamily="34" charset="0"/>
              <a:buChar char="•"/>
            </a:pPr>
            <a:r>
              <a:rPr lang="en-US" dirty="0" smtClean="0"/>
              <a:t>List, tuple, dictionary, set, </a:t>
            </a:r>
            <a:r>
              <a:rPr lang="en-US" dirty="0" err="1" smtClean="0"/>
              <a:t>int</a:t>
            </a:r>
            <a:r>
              <a:rPr lang="en-US" dirty="0" smtClean="0"/>
              <a:t>,… are predefined classed in Python.</a:t>
            </a:r>
          </a:p>
          <a:p>
            <a:pPr marL="285750" indent="-285750">
              <a:buFont typeface="Arial" panose="020B0604020202020204" pitchFamily="34" charset="0"/>
              <a:buChar char="•"/>
            </a:pPr>
            <a:r>
              <a:rPr lang="en-US" dirty="0" smtClean="0"/>
              <a:t>Define a class: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properties that all objects must have are defined in a method called .__</a:t>
            </a:r>
            <a:r>
              <a:rPr lang="en-US" dirty="0" err="1" smtClean="0"/>
              <a:t>init</a:t>
            </a:r>
            <a:r>
              <a:rPr lang="en-US" dirty="0" smtClean="0"/>
              <a:t>__().  Attribute created in .__</a:t>
            </a:r>
            <a:r>
              <a:rPr lang="en-US" dirty="0" err="1" smtClean="0"/>
              <a:t>init</a:t>
            </a:r>
            <a:r>
              <a:rPr lang="en-US" dirty="0" smtClean="0"/>
              <a:t>__() are called </a:t>
            </a:r>
            <a:r>
              <a:rPr lang="en-US" b="1" dirty="0" smtClean="0"/>
              <a:t>instance attributes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Class </a:t>
            </a:r>
            <a:r>
              <a:rPr lang="en-US" b="1" dirty="0" err="1" smtClean="0"/>
              <a:t>Atrributes</a:t>
            </a:r>
            <a:r>
              <a:rPr lang="en-US" b="1" dirty="0" smtClean="0"/>
              <a:t> </a:t>
            </a:r>
            <a:r>
              <a:rPr lang="en-US" dirty="0" smtClean="0"/>
              <a:t>are attributes that have the same value for all class instance.</a:t>
            </a:r>
          </a:p>
          <a:p>
            <a:pPr marL="285750" indent="-285750">
              <a:buFont typeface="Arial" panose="020B0604020202020204" pitchFamily="34" charset="0"/>
              <a:buChar char="•"/>
            </a:pPr>
            <a:r>
              <a:rPr lang="en-US" dirty="0" smtClean="0"/>
              <a:t>__</a:t>
            </a:r>
            <a:r>
              <a:rPr lang="en-US" dirty="0" err="1" smtClean="0"/>
              <a:t>repr</a:t>
            </a:r>
            <a:r>
              <a:rPr lang="en-US" dirty="0" smtClean="0"/>
              <a:t>__(), __</a:t>
            </a:r>
            <a:r>
              <a:rPr lang="en-US" dirty="0" err="1" smtClean="0"/>
              <a:t>str</a:t>
            </a:r>
            <a:r>
              <a:rPr lang="en-US" dirty="0" smtClean="0"/>
              <a:t>__(), __del__(), __format__(), __bytes__(),…</a:t>
            </a:r>
          </a:p>
          <a:p>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r>
              <a:rPr lang="en-US" dirty="0" smtClean="0"/>
              <a: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a:p>
        </p:txBody>
      </p:sp>
      <p:pic>
        <p:nvPicPr>
          <p:cNvPr id="6" name="Picture 5"/>
          <p:cNvPicPr>
            <a:picLocks noChangeAspect="1"/>
          </p:cNvPicPr>
          <p:nvPr/>
        </p:nvPicPr>
        <p:blipFill>
          <a:blip r:embed="rId6"/>
          <a:stretch>
            <a:fillRect/>
          </a:stretch>
        </p:blipFill>
        <p:spPr>
          <a:xfrm>
            <a:off x="7164944" y="1030394"/>
            <a:ext cx="1971675" cy="2228850"/>
          </a:xfrm>
          <a:prstGeom prst="rect">
            <a:avLst/>
          </a:prstGeom>
        </p:spPr>
      </p:pic>
      <p:pic>
        <p:nvPicPr>
          <p:cNvPr id="7" name="Picture 6"/>
          <p:cNvPicPr>
            <a:picLocks noChangeAspect="1"/>
          </p:cNvPicPr>
          <p:nvPr/>
        </p:nvPicPr>
        <p:blipFill>
          <a:blip r:embed="rId7"/>
          <a:stretch>
            <a:fillRect/>
          </a:stretch>
        </p:blipFill>
        <p:spPr>
          <a:xfrm>
            <a:off x="2597150" y="1892494"/>
            <a:ext cx="1543050" cy="523875"/>
          </a:xfrm>
          <a:prstGeom prst="rect">
            <a:avLst/>
          </a:prstGeom>
        </p:spPr>
      </p:pic>
      <p:pic>
        <p:nvPicPr>
          <p:cNvPr id="15" name="Picture 14"/>
          <p:cNvPicPr>
            <a:picLocks noChangeAspect="1"/>
          </p:cNvPicPr>
          <p:nvPr/>
        </p:nvPicPr>
        <p:blipFill>
          <a:blip r:embed="rId8"/>
          <a:stretch>
            <a:fillRect/>
          </a:stretch>
        </p:blipFill>
        <p:spPr>
          <a:xfrm>
            <a:off x="2517675" y="3065211"/>
            <a:ext cx="2819400" cy="1076325"/>
          </a:xfrm>
          <a:prstGeom prst="rect">
            <a:avLst/>
          </a:prstGeom>
        </p:spPr>
      </p:pic>
    </p:spTree>
    <p:extLst>
      <p:ext uri="{BB962C8B-B14F-4D97-AF65-F5344CB8AC3E}">
        <p14:creationId xmlns:p14="http://schemas.microsoft.com/office/powerpoint/2010/main" val="37778833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787855" y="241082"/>
            <a:ext cx="2789225" cy="461665"/>
          </a:xfrm>
          <a:prstGeom prst="rect">
            <a:avLst/>
          </a:prstGeom>
          <a:noFill/>
        </p:spPr>
        <p:txBody>
          <a:bodyPr wrap="none" rtlCol="0">
            <a:spAutoFit/>
          </a:bodyPr>
          <a:lstStyle/>
          <a:p>
            <a:r>
              <a:rPr lang="en-US" sz="2400" dirty="0" smtClean="0"/>
              <a:t>Instantiate an Object</a:t>
            </a:r>
          </a:p>
        </p:txBody>
      </p:sp>
      <p:pic>
        <p:nvPicPr>
          <p:cNvPr id="16" name="Picture 15"/>
          <p:cNvPicPr>
            <a:picLocks noChangeAspect="1"/>
          </p:cNvPicPr>
          <p:nvPr/>
        </p:nvPicPr>
        <p:blipFill>
          <a:blip r:embed="rId6"/>
          <a:stretch>
            <a:fillRect/>
          </a:stretch>
        </p:blipFill>
        <p:spPr>
          <a:xfrm>
            <a:off x="2628900" y="1248960"/>
            <a:ext cx="3429000" cy="2019300"/>
          </a:xfrm>
          <a:prstGeom prst="rect">
            <a:avLst/>
          </a:prstGeom>
        </p:spPr>
      </p:pic>
    </p:spTree>
    <p:extLst>
      <p:ext uri="{BB962C8B-B14F-4D97-AF65-F5344CB8AC3E}">
        <p14:creationId xmlns:p14="http://schemas.microsoft.com/office/powerpoint/2010/main" val="39851619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469886" y="274708"/>
            <a:ext cx="3778278" cy="461665"/>
          </a:xfrm>
          <a:prstGeom prst="rect">
            <a:avLst/>
          </a:prstGeom>
          <a:noFill/>
        </p:spPr>
        <p:txBody>
          <a:bodyPr wrap="none" rtlCol="0">
            <a:spAutoFit/>
          </a:bodyPr>
          <a:lstStyle/>
          <a:p>
            <a:r>
              <a:rPr lang="en-US" sz="2400" dirty="0" smtClean="0"/>
              <a:t>Class and Instance Attributes</a:t>
            </a:r>
          </a:p>
        </p:txBody>
      </p:sp>
      <p:pic>
        <p:nvPicPr>
          <p:cNvPr id="5" name="Picture 4"/>
          <p:cNvPicPr>
            <a:picLocks noChangeAspect="1"/>
          </p:cNvPicPr>
          <p:nvPr/>
        </p:nvPicPr>
        <p:blipFill>
          <a:blip r:embed="rId6"/>
          <a:stretch>
            <a:fillRect/>
          </a:stretch>
        </p:blipFill>
        <p:spPr>
          <a:xfrm>
            <a:off x="155575" y="910615"/>
            <a:ext cx="5224670" cy="2281194"/>
          </a:xfrm>
          <a:prstGeom prst="rect">
            <a:avLst/>
          </a:prstGeom>
        </p:spPr>
      </p:pic>
      <p:pic>
        <p:nvPicPr>
          <p:cNvPr id="11" name="Picture 10"/>
          <p:cNvPicPr>
            <a:picLocks noChangeAspect="1"/>
          </p:cNvPicPr>
          <p:nvPr/>
        </p:nvPicPr>
        <p:blipFill>
          <a:blip r:embed="rId7"/>
          <a:stretch>
            <a:fillRect/>
          </a:stretch>
        </p:blipFill>
        <p:spPr>
          <a:xfrm>
            <a:off x="6098598" y="866114"/>
            <a:ext cx="2876550" cy="2200275"/>
          </a:xfrm>
          <a:prstGeom prst="rect">
            <a:avLst/>
          </a:prstGeom>
        </p:spPr>
      </p:pic>
      <p:pic>
        <p:nvPicPr>
          <p:cNvPr id="14" name="Picture 13"/>
          <p:cNvPicPr>
            <a:picLocks noChangeAspect="1"/>
          </p:cNvPicPr>
          <p:nvPr/>
        </p:nvPicPr>
        <p:blipFill>
          <a:blip r:embed="rId8"/>
          <a:stretch>
            <a:fillRect/>
          </a:stretch>
        </p:blipFill>
        <p:spPr>
          <a:xfrm>
            <a:off x="2977172" y="3184268"/>
            <a:ext cx="2762250" cy="1457325"/>
          </a:xfrm>
          <a:prstGeom prst="rect">
            <a:avLst/>
          </a:prstGeom>
        </p:spPr>
      </p:pic>
    </p:spTree>
    <p:extLst>
      <p:ext uri="{BB962C8B-B14F-4D97-AF65-F5344CB8AC3E}">
        <p14:creationId xmlns:p14="http://schemas.microsoft.com/office/powerpoint/2010/main" val="40934640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964412" y="211076"/>
            <a:ext cx="2304542" cy="461665"/>
          </a:xfrm>
          <a:prstGeom prst="rect">
            <a:avLst/>
          </a:prstGeom>
          <a:noFill/>
        </p:spPr>
        <p:txBody>
          <a:bodyPr wrap="none" rtlCol="0">
            <a:spAutoFit/>
          </a:bodyPr>
          <a:lstStyle/>
          <a:p>
            <a:r>
              <a:rPr lang="en-US" sz="2400" dirty="0" smtClean="0"/>
              <a:t>Instance Method</a:t>
            </a:r>
          </a:p>
        </p:txBody>
      </p:sp>
      <p:sp>
        <p:nvSpPr>
          <p:cNvPr id="11" name="TextBox 10"/>
          <p:cNvSpPr txBox="1"/>
          <p:nvPr/>
        </p:nvSpPr>
        <p:spPr>
          <a:xfrm>
            <a:off x="861668" y="1163781"/>
            <a:ext cx="6314987" cy="507831"/>
          </a:xfrm>
          <a:prstGeom prst="rect">
            <a:avLst/>
          </a:prstGeom>
          <a:noFill/>
        </p:spPr>
        <p:txBody>
          <a:bodyPr wrap="square" rtlCol="0">
            <a:spAutoFit/>
          </a:bodyPr>
          <a:lstStyle/>
          <a:p>
            <a:r>
              <a:rPr lang="en-US" dirty="0" smtClean="0"/>
              <a:t>* Instance Method are functions that are defined inside a class and can only be called from an instance of that class. An instance method’s first parameter is always </a:t>
            </a:r>
            <a:r>
              <a:rPr lang="en-US" dirty="0" smtClean="0">
                <a:latin typeface="Colonna MT" panose="04020805060202030203" pitchFamily="82" charset="0"/>
              </a:rPr>
              <a:t>self</a:t>
            </a:r>
            <a:r>
              <a:rPr lang="en-US" dirty="0" smtClean="0"/>
              <a:t>.</a:t>
            </a:r>
          </a:p>
        </p:txBody>
      </p:sp>
      <p:pic>
        <p:nvPicPr>
          <p:cNvPr id="5" name="Picture 4"/>
          <p:cNvPicPr>
            <a:picLocks noChangeAspect="1"/>
          </p:cNvPicPr>
          <p:nvPr/>
        </p:nvPicPr>
        <p:blipFill>
          <a:blip r:embed="rId6"/>
          <a:stretch>
            <a:fillRect/>
          </a:stretch>
        </p:blipFill>
        <p:spPr>
          <a:xfrm>
            <a:off x="155575" y="1824515"/>
            <a:ext cx="4514850" cy="2114550"/>
          </a:xfrm>
          <a:prstGeom prst="rect">
            <a:avLst/>
          </a:prstGeom>
        </p:spPr>
      </p:pic>
      <p:pic>
        <p:nvPicPr>
          <p:cNvPr id="14" name="Picture 13"/>
          <p:cNvPicPr>
            <a:picLocks noChangeAspect="1"/>
          </p:cNvPicPr>
          <p:nvPr/>
        </p:nvPicPr>
        <p:blipFill>
          <a:blip r:embed="rId7"/>
          <a:stretch>
            <a:fillRect/>
          </a:stretch>
        </p:blipFill>
        <p:spPr>
          <a:xfrm>
            <a:off x="5618450" y="2272481"/>
            <a:ext cx="2867025" cy="1457325"/>
          </a:xfrm>
          <a:prstGeom prst="rect">
            <a:avLst/>
          </a:prstGeom>
        </p:spPr>
      </p:pic>
    </p:spTree>
    <p:extLst>
      <p:ext uri="{BB962C8B-B14F-4D97-AF65-F5344CB8AC3E}">
        <p14:creationId xmlns:p14="http://schemas.microsoft.com/office/powerpoint/2010/main" val="10671596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612230" y="185664"/>
            <a:ext cx="3414589" cy="461665"/>
          </a:xfrm>
          <a:prstGeom prst="rect">
            <a:avLst/>
          </a:prstGeom>
          <a:noFill/>
        </p:spPr>
        <p:txBody>
          <a:bodyPr wrap="none" rtlCol="0">
            <a:spAutoFit/>
          </a:bodyPr>
          <a:lstStyle/>
          <a:p>
            <a:r>
              <a:rPr lang="en-US" sz="2400" dirty="0" smtClean="0"/>
              <a:t>Inherit from other Classes</a:t>
            </a:r>
          </a:p>
        </p:txBody>
      </p:sp>
      <p:sp>
        <p:nvSpPr>
          <p:cNvPr id="7" name="Rectangle 6"/>
          <p:cNvSpPr/>
          <p:nvPr/>
        </p:nvSpPr>
        <p:spPr>
          <a:xfrm>
            <a:off x="720437" y="1165141"/>
            <a:ext cx="7647708" cy="1338828"/>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222222"/>
                </a:solidFill>
                <a:latin typeface="source sans pro"/>
              </a:rPr>
              <a:t>Inheritance is the process by which one class takes on the attributes and methods of another. Newly formed classes are called </a:t>
            </a:r>
            <a:r>
              <a:rPr lang="en-US" b="1" dirty="0" smtClean="0">
                <a:solidFill>
                  <a:srgbClr val="222222"/>
                </a:solidFill>
                <a:latin typeface="source sans pro"/>
              </a:rPr>
              <a:t>child classes</a:t>
            </a:r>
            <a:r>
              <a:rPr lang="en-US" dirty="0" smtClean="0">
                <a:solidFill>
                  <a:srgbClr val="222222"/>
                </a:solidFill>
                <a:latin typeface="source sans pro"/>
              </a:rPr>
              <a:t>, and the classes that child classes are derived from are called </a:t>
            </a:r>
            <a:r>
              <a:rPr lang="en-US" b="1" dirty="0" smtClean="0">
                <a:solidFill>
                  <a:srgbClr val="222222"/>
                </a:solidFill>
                <a:latin typeface="source sans pro"/>
              </a:rPr>
              <a:t>parent classes</a:t>
            </a:r>
            <a:r>
              <a:rPr lang="en-US" dirty="0" smtClean="0">
                <a:solidFill>
                  <a:srgbClr val="222222"/>
                </a:solidFill>
                <a:latin typeface="source sans pro"/>
              </a:rPr>
              <a:t>.</a:t>
            </a:r>
          </a:p>
          <a:p>
            <a:pPr marL="285750" indent="-285750">
              <a:buFont typeface="Arial" panose="020B0604020202020204" pitchFamily="34" charset="0"/>
              <a:buChar char="•"/>
            </a:pPr>
            <a:endParaRPr lang="en-US" dirty="0" smtClean="0">
              <a:solidFill>
                <a:srgbClr val="222222"/>
              </a:solidFill>
              <a:latin typeface="source sans pro"/>
            </a:endParaRPr>
          </a:p>
          <a:p>
            <a:endParaRPr lang="en-US" dirty="0" smtClean="0">
              <a:solidFill>
                <a:srgbClr val="222222"/>
              </a:solidFill>
              <a:latin typeface="source sans pro"/>
            </a:endParaRPr>
          </a:p>
          <a:p>
            <a:pPr marL="285750" indent="-285750">
              <a:buFont typeface="Arial" panose="020B0604020202020204" pitchFamily="34" charset="0"/>
              <a:buChar char="•"/>
            </a:pPr>
            <a:endParaRPr lang="en-US" dirty="0"/>
          </a:p>
        </p:txBody>
      </p:sp>
      <p:pic>
        <p:nvPicPr>
          <p:cNvPr id="15" name="Picture 14"/>
          <p:cNvPicPr>
            <a:picLocks noChangeAspect="1"/>
          </p:cNvPicPr>
          <p:nvPr/>
        </p:nvPicPr>
        <p:blipFill>
          <a:blip r:embed="rId6"/>
          <a:stretch>
            <a:fillRect/>
          </a:stretch>
        </p:blipFill>
        <p:spPr>
          <a:xfrm>
            <a:off x="2318945" y="1882733"/>
            <a:ext cx="4381500" cy="3000375"/>
          </a:xfrm>
          <a:prstGeom prst="rect">
            <a:avLst/>
          </a:prstGeom>
        </p:spPr>
      </p:pic>
    </p:spTree>
    <p:extLst>
      <p:ext uri="{BB962C8B-B14F-4D97-AF65-F5344CB8AC3E}">
        <p14:creationId xmlns:p14="http://schemas.microsoft.com/office/powerpoint/2010/main" val="19103935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1219159" y="266756"/>
            <a:ext cx="1926618" cy="461665"/>
          </a:xfrm>
          <a:prstGeom prst="rect">
            <a:avLst/>
          </a:prstGeom>
          <a:noFill/>
        </p:spPr>
        <p:txBody>
          <a:bodyPr wrap="none" rtlCol="0">
            <a:spAutoFit/>
          </a:bodyPr>
          <a:lstStyle/>
          <a:p>
            <a:r>
              <a:rPr lang="en-US" sz="2400" dirty="0" smtClean="0"/>
              <a:t>Encapsulation</a:t>
            </a:r>
          </a:p>
        </p:txBody>
      </p:sp>
      <p:sp>
        <p:nvSpPr>
          <p:cNvPr id="7" name="Rectangle 6"/>
          <p:cNvSpPr/>
          <p:nvPr/>
        </p:nvSpPr>
        <p:spPr>
          <a:xfrm>
            <a:off x="720437" y="1165141"/>
            <a:ext cx="7647708" cy="715581"/>
          </a:xfrm>
          <a:prstGeom prst="rect">
            <a:avLst/>
          </a:prstGeom>
        </p:spPr>
        <p:txBody>
          <a:bodyPr wrap="square">
            <a:spAutoFit/>
          </a:bodyPr>
          <a:lstStyle/>
          <a:p>
            <a:pPr marL="285750" indent="-285750">
              <a:buFont typeface="Arial" panose="020B0604020202020204" pitchFamily="34" charset="0"/>
              <a:buChar char="•"/>
            </a:pPr>
            <a:endParaRPr lang="en-US" dirty="0" smtClean="0">
              <a:solidFill>
                <a:srgbClr val="222222"/>
              </a:solidFill>
              <a:latin typeface="source sans pro"/>
            </a:endParaRPr>
          </a:p>
          <a:p>
            <a:endParaRPr lang="en-US" dirty="0" smtClean="0">
              <a:solidFill>
                <a:srgbClr val="222222"/>
              </a:solidFill>
              <a:latin typeface="source sans pro"/>
            </a:endParaRPr>
          </a:p>
          <a:p>
            <a:pPr marL="285750" indent="-285750">
              <a:buFont typeface="Arial" panose="020B0604020202020204" pitchFamily="34" charset="0"/>
              <a:buChar char="•"/>
            </a:pPr>
            <a:endParaRPr lang="en-US" dirty="0"/>
          </a:p>
        </p:txBody>
      </p:sp>
      <p:sp>
        <p:nvSpPr>
          <p:cNvPr id="16" name="TextBox 15"/>
          <p:cNvSpPr txBox="1"/>
          <p:nvPr/>
        </p:nvSpPr>
        <p:spPr>
          <a:xfrm>
            <a:off x="861668" y="1165141"/>
            <a:ext cx="7776721" cy="2169825"/>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Public</a:t>
            </a:r>
            <a:r>
              <a:rPr lang="en-US" dirty="0" smtClean="0"/>
              <a:t>: can use class member from anywhere in the program. The name of the element must begin with a </a:t>
            </a:r>
            <a:r>
              <a:rPr lang="en-US" b="1" dirty="0" smtClean="0"/>
              <a:t>letter</a:t>
            </a:r>
            <a:r>
              <a:rPr lang="en-US" dirty="0" smtClean="0"/>
              <a:t>.</a:t>
            </a:r>
          </a:p>
          <a:p>
            <a:endParaRPr lang="en-US" dirty="0" smtClean="0"/>
          </a:p>
          <a:p>
            <a:pPr marL="285750" indent="-285750">
              <a:buFont typeface="Arial" panose="020B0604020202020204" pitchFamily="34" charset="0"/>
              <a:buChar char="•"/>
            </a:pPr>
            <a:r>
              <a:rPr lang="en-US" b="1" dirty="0" smtClean="0"/>
              <a:t>Protected</a:t>
            </a:r>
            <a:r>
              <a:rPr lang="en-US" dirty="0" smtClean="0"/>
              <a:t>: cannot be accessed outside the class but can be accessed from within the class and its subclasses. To accomplish this in Python, just follow the convention by prefixing the name of the member by a </a:t>
            </a:r>
            <a:r>
              <a:rPr lang="en-US" b="1" dirty="0" smtClean="0"/>
              <a:t>single underscore </a:t>
            </a:r>
            <a:r>
              <a:rPr lang="en-US" dirty="0" smtClean="0"/>
              <a:t>“_”.</a:t>
            </a:r>
          </a:p>
          <a:p>
            <a:endParaRPr lang="en-US" dirty="0" smtClean="0"/>
          </a:p>
          <a:p>
            <a:pPr marL="285750" indent="-285750">
              <a:buFont typeface="Arial" panose="020B0604020202020204" pitchFamily="34" charset="0"/>
              <a:buChar char="•"/>
            </a:pPr>
            <a:r>
              <a:rPr lang="en-US" b="1" dirty="0" smtClean="0"/>
              <a:t>Private</a:t>
            </a:r>
            <a:r>
              <a:rPr lang="en-US" dirty="0" smtClean="0"/>
              <a:t>: the class members declared private should neither be accessed outside the class nor by any base class. To define a private member prefix the member name with </a:t>
            </a:r>
            <a:r>
              <a:rPr lang="en-US" b="1" dirty="0" smtClean="0"/>
              <a:t>double underscore </a:t>
            </a:r>
            <a:r>
              <a:rPr lang="en-US" dirty="0" smtClean="0"/>
              <a:t>“__”</a:t>
            </a:r>
          </a:p>
          <a:p>
            <a:endParaRPr lang="en-US" dirty="0"/>
          </a:p>
        </p:txBody>
      </p:sp>
    </p:spTree>
    <p:extLst>
      <p:ext uri="{BB962C8B-B14F-4D97-AF65-F5344CB8AC3E}">
        <p14:creationId xmlns:p14="http://schemas.microsoft.com/office/powerpoint/2010/main" val="9860349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4695136" cy="51435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8290" y="90857"/>
            <a:ext cx="2436845" cy="1562787"/>
          </a:xfrm>
          <a:prstGeom prst="rect">
            <a:avLst/>
          </a:prstGeom>
        </p:spPr>
      </p:pic>
      <p:sp>
        <p:nvSpPr>
          <p:cNvPr id="3" name="TextBox 2"/>
          <p:cNvSpPr txBox="1"/>
          <p:nvPr/>
        </p:nvSpPr>
        <p:spPr>
          <a:xfrm>
            <a:off x="2510112" y="333641"/>
            <a:ext cx="2294367" cy="1077218"/>
          </a:xfrm>
          <a:prstGeom prst="rect">
            <a:avLst/>
          </a:prstGeom>
          <a:noFill/>
        </p:spPr>
        <p:txBody>
          <a:bodyPr wrap="square" rtlCol="0">
            <a:spAutoFit/>
          </a:bodyPr>
          <a:lstStyle/>
          <a:p>
            <a:r>
              <a:rPr lang="en-US" sz="3200" i="1" dirty="0" smtClean="0">
                <a:latin typeface="Arial" panose="020B0604020202020204" pitchFamily="34" charset="0"/>
                <a:cs typeface="Arial" panose="020B0604020202020204" pitchFamily="34" charset="0"/>
              </a:rPr>
              <a:t>Deploy in Python</a:t>
            </a:r>
            <a:endParaRPr lang="en-US" sz="3200" i="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8" name="TextBox 7"/>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0" name="TextBox 9">
            <a:extLst>
              <a:ext uri="{FF2B5EF4-FFF2-40B4-BE49-F238E27FC236}">
                <a16:creationId xmlns:a16="http://schemas.microsoft.com/office/drawing/2014/main" xmlns="" id="{A28B0337-DB83-1040-9BDE-27EE53CEACAF}"/>
              </a:ext>
            </a:extLst>
          </p:cNvPr>
          <p:cNvSpPr txBox="1"/>
          <p:nvPr/>
        </p:nvSpPr>
        <p:spPr>
          <a:xfrm>
            <a:off x="4804480" y="238539"/>
            <a:ext cx="1533884"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Content</a:t>
            </a:r>
            <a:endParaRPr lang="en-US" sz="2800" dirty="0">
              <a:solidFill>
                <a:srgbClr val="EE0033"/>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xmlns="" id="{AC43DEE2-6238-C441-987E-FC234231E3CE}"/>
              </a:ext>
            </a:extLst>
          </p:cNvPr>
          <p:cNvSpPr txBox="1"/>
          <p:nvPr/>
        </p:nvSpPr>
        <p:spPr>
          <a:xfrm>
            <a:off x="4804480" y="884334"/>
            <a:ext cx="3833909" cy="1569660"/>
          </a:xfrm>
          <a:prstGeom prst="rect">
            <a:avLst/>
          </a:prstGeom>
          <a:noFill/>
        </p:spPr>
        <p:txBody>
          <a:bodyPr wrap="square" rtlCol="0">
            <a:spAutoFit/>
          </a:bodyPr>
          <a:lstStyle/>
          <a:p>
            <a:pPr marL="342900" indent="-342900">
              <a:lnSpc>
                <a:spcPct val="300000"/>
              </a:lnSpc>
              <a:buAutoNum type="arabicPeriod"/>
            </a:pPr>
            <a:r>
              <a:rPr lang="en-US" sz="1600" i="1" dirty="0" smtClean="0">
                <a:latin typeface="Arial" panose="020B0604020202020204" pitchFamily="34" charset="0"/>
                <a:cs typeface="Arial" panose="020B0604020202020204" pitchFamily="34" charset="0"/>
              </a:rPr>
              <a:t>Deployment steps in Python</a:t>
            </a:r>
          </a:p>
          <a:p>
            <a:pPr marL="342900" indent="-342900">
              <a:lnSpc>
                <a:spcPct val="300000"/>
              </a:lnSpc>
              <a:buAutoNum type="arabicPeriod"/>
            </a:pPr>
            <a:r>
              <a:rPr lang="en-US" sz="1600" i="1" dirty="0" smtClean="0">
                <a:latin typeface="Arial" panose="020B0604020202020204" pitchFamily="34" charset="0"/>
                <a:cs typeface="Arial" panose="020B0604020202020204" pitchFamily="34" charset="0"/>
              </a:rPr>
              <a:t>Example</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63945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643285" y="240540"/>
            <a:ext cx="3700115" cy="461665"/>
          </a:xfrm>
          <a:prstGeom prst="rect">
            <a:avLst/>
          </a:prstGeom>
          <a:noFill/>
        </p:spPr>
        <p:txBody>
          <a:bodyPr wrap="none" rtlCol="0">
            <a:spAutoFit/>
          </a:bodyPr>
          <a:lstStyle/>
          <a:p>
            <a:r>
              <a:rPr lang="en-US" sz="2400" dirty="0" smtClean="0"/>
              <a:t>Deployment steps in Python</a:t>
            </a:r>
          </a:p>
        </p:txBody>
      </p:sp>
      <p:sp>
        <p:nvSpPr>
          <p:cNvPr id="7" name="Rectangle 6"/>
          <p:cNvSpPr/>
          <p:nvPr/>
        </p:nvSpPr>
        <p:spPr>
          <a:xfrm>
            <a:off x="720437" y="1165141"/>
            <a:ext cx="7647708" cy="3000821"/>
          </a:xfrm>
          <a:prstGeom prst="rect">
            <a:avLst/>
          </a:prstGeom>
        </p:spPr>
        <p:txBody>
          <a:bodyPr wrap="square">
            <a:spAutoFit/>
          </a:bodyPr>
          <a:lstStyle/>
          <a:p>
            <a:pPr marL="285750" indent="-285750">
              <a:lnSpc>
                <a:spcPct val="200000"/>
              </a:lnSpc>
              <a:buFont typeface="Arial" panose="020B0604020202020204" pitchFamily="34" charset="0"/>
              <a:buChar char="•"/>
            </a:pPr>
            <a:r>
              <a:rPr lang="en-US" dirty="0" smtClean="0">
                <a:solidFill>
                  <a:srgbClr val="222222"/>
                </a:solidFill>
                <a:latin typeface="source sans pro"/>
              </a:rPr>
              <a:t>Step 1: Build environment with </a:t>
            </a:r>
            <a:r>
              <a:rPr lang="en-US" dirty="0" err="1">
                <a:solidFill>
                  <a:srgbClr val="222222"/>
                </a:solidFill>
                <a:latin typeface="source sans pro"/>
              </a:rPr>
              <a:t>D</a:t>
            </a:r>
            <a:r>
              <a:rPr lang="en-US" dirty="0" err="1" smtClean="0">
                <a:solidFill>
                  <a:srgbClr val="222222"/>
                </a:solidFill>
                <a:latin typeface="source sans pro"/>
              </a:rPr>
              <a:t>ocker</a:t>
            </a:r>
            <a:r>
              <a:rPr lang="en-US" dirty="0" smtClean="0">
                <a:solidFill>
                  <a:srgbClr val="222222"/>
                </a:solidFill>
                <a:latin typeface="source sans pro"/>
              </a:rPr>
              <a:t>.</a:t>
            </a:r>
          </a:p>
          <a:p>
            <a:pPr marL="285750" indent="-285750">
              <a:lnSpc>
                <a:spcPct val="200000"/>
              </a:lnSpc>
              <a:buFont typeface="Arial" panose="020B0604020202020204" pitchFamily="34" charset="0"/>
              <a:buChar char="•"/>
            </a:pPr>
            <a:r>
              <a:rPr lang="en-US" dirty="0" smtClean="0">
                <a:solidFill>
                  <a:srgbClr val="222222"/>
                </a:solidFill>
                <a:latin typeface="source sans pro"/>
              </a:rPr>
              <a:t>Step 2: Convert model.</a:t>
            </a:r>
          </a:p>
          <a:p>
            <a:pPr marL="285750" indent="-285750">
              <a:lnSpc>
                <a:spcPct val="200000"/>
              </a:lnSpc>
              <a:buFont typeface="Arial" panose="020B0604020202020204" pitchFamily="34" charset="0"/>
              <a:buChar char="•"/>
            </a:pPr>
            <a:r>
              <a:rPr lang="en-US" dirty="0" smtClean="0">
                <a:solidFill>
                  <a:srgbClr val="222222"/>
                </a:solidFill>
                <a:latin typeface="source sans pro"/>
              </a:rPr>
              <a:t>Step 3: Create class for model with the basic function: </a:t>
            </a:r>
            <a:r>
              <a:rPr lang="en-US" dirty="0" err="1" smtClean="0">
                <a:solidFill>
                  <a:srgbClr val="222222"/>
                </a:solidFill>
                <a:latin typeface="source sans pro"/>
              </a:rPr>
              <a:t>init</a:t>
            </a:r>
            <a:r>
              <a:rPr lang="en-US" dirty="0" smtClean="0">
                <a:solidFill>
                  <a:srgbClr val="222222"/>
                </a:solidFill>
                <a:latin typeface="source sans pro"/>
              </a:rPr>
              <a:t>, build, run, analyst,…, database integration (using SQL, </a:t>
            </a:r>
            <a:r>
              <a:rPr lang="en-US" dirty="0" err="1" smtClean="0">
                <a:solidFill>
                  <a:srgbClr val="222222"/>
                </a:solidFill>
                <a:latin typeface="source sans pro"/>
              </a:rPr>
              <a:t>Elasticsearch</a:t>
            </a:r>
            <a:r>
              <a:rPr lang="en-US" dirty="0" smtClean="0">
                <a:solidFill>
                  <a:srgbClr val="222222"/>
                </a:solidFill>
                <a:latin typeface="source sans pro"/>
              </a:rPr>
              <a:t>, seaweed).</a:t>
            </a:r>
          </a:p>
          <a:p>
            <a:pPr marL="285750" indent="-285750">
              <a:lnSpc>
                <a:spcPct val="200000"/>
              </a:lnSpc>
              <a:buFont typeface="Arial" panose="020B0604020202020204" pitchFamily="34" charset="0"/>
              <a:buChar char="•"/>
            </a:pPr>
            <a:r>
              <a:rPr lang="en-US" dirty="0" smtClean="0">
                <a:solidFill>
                  <a:srgbClr val="222222"/>
                </a:solidFill>
                <a:latin typeface="source sans pro"/>
              </a:rPr>
              <a:t>Step 4: Create API (</a:t>
            </a:r>
            <a:r>
              <a:rPr lang="en-US" dirty="0">
                <a:solidFill>
                  <a:srgbClr val="222222"/>
                </a:solidFill>
                <a:latin typeface="source sans pro"/>
              </a:rPr>
              <a:t>using Flask, </a:t>
            </a:r>
            <a:r>
              <a:rPr lang="en-US" dirty="0" err="1">
                <a:solidFill>
                  <a:srgbClr val="222222"/>
                </a:solidFill>
                <a:latin typeface="source sans pro"/>
              </a:rPr>
              <a:t>FastAPI</a:t>
            </a:r>
            <a:r>
              <a:rPr lang="en-US" dirty="0" smtClean="0">
                <a:solidFill>
                  <a:srgbClr val="222222"/>
                </a:solidFill>
                <a:latin typeface="source sans pro"/>
              </a:rPr>
              <a:t>), open API port (using </a:t>
            </a:r>
            <a:r>
              <a:rPr lang="en-US" dirty="0" err="1" smtClean="0">
                <a:solidFill>
                  <a:srgbClr val="222222"/>
                </a:solidFill>
                <a:latin typeface="source sans pro"/>
              </a:rPr>
              <a:t>Uvicorn</a:t>
            </a:r>
            <a:r>
              <a:rPr lang="en-US" dirty="0" smtClean="0">
                <a:solidFill>
                  <a:srgbClr val="222222"/>
                </a:solidFill>
                <a:latin typeface="source sans pro"/>
              </a:rPr>
              <a:t>)</a:t>
            </a:r>
          </a:p>
          <a:p>
            <a:pPr marL="285750" indent="-285750">
              <a:lnSpc>
                <a:spcPct val="200000"/>
              </a:lnSpc>
              <a:buFont typeface="Arial" panose="020B0604020202020204" pitchFamily="34" charset="0"/>
              <a:buChar char="•"/>
            </a:pPr>
            <a:r>
              <a:rPr lang="en-US" dirty="0" smtClean="0">
                <a:solidFill>
                  <a:srgbClr val="222222"/>
                </a:solidFill>
                <a:latin typeface="source sans pro"/>
              </a:rPr>
              <a:t>Step 5: Test.</a:t>
            </a:r>
          </a:p>
          <a:p>
            <a:endParaRPr lang="en-US" dirty="0" smtClean="0">
              <a:solidFill>
                <a:srgbClr val="222222"/>
              </a:solidFill>
              <a:latin typeface="source sans pro"/>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42585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7" name="AutoShape 2" descr="Guido's Personal Home P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ounded Rectangle 1"/>
          <p:cNvSpPr/>
          <p:nvPr/>
        </p:nvSpPr>
        <p:spPr>
          <a:xfrm>
            <a:off x="307975" y="341760"/>
            <a:ext cx="2532206" cy="4076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Problem Solving</a:t>
            </a:r>
            <a:endParaRPr lang="en-US" sz="2000" dirty="0"/>
          </a:p>
        </p:txBody>
      </p:sp>
      <p:sp>
        <p:nvSpPr>
          <p:cNvPr id="4" name="Cloud 3"/>
          <p:cNvSpPr/>
          <p:nvPr/>
        </p:nvSpPr>
        <p:spPr>
          <a:xfrm>
            <a:off x="64943" y="1462080"/>
            <a:ext cx="1773382" cy="919712"/>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1. Understand</a:t>
            </a:r>
            <a:endParaRPr lang="en-US" dirty="0"/>
          </a:p>
        </p:txBody>
      </p:sp>
      <p:sp>
        <p:nvSpPr>
          <p:cNvPr id="14" name="Cloud 13"/>
          <p:cNvSpPr/>
          <p:nvPr/>
        </p:nvSpPr>
        <p:spPr>
          <a:xfrm>
            <a:off x="1574078" y="2511057"/>
            <a:ext cx="1773382" cy="919712"/>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2. Plan</a:t>
            </a:r>
            <a:endParaRPr lang="en-US" dirty="0"/>
          </a:p>
        </p:txBody>
      </p:sp>
      <p:sp>
        <p:nvSpPr>
          <p:cNvPr id="15" name="Cloud 14"/>
          <p:cNvSpPr/>
          <p:nvPr/>
        </p:nvSpPr>
        <p:spPr>
          <a:xfrm>
            <a:off x="3262457" y="1292308"/>
            <a:ext cx="1773382" cy="919712"/>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3. Divide</a:t>
            </a:r>
            <a:endParaRPr lang="en-US" dirty="0"/>
          </a:p>
        </p:txBody>
      </p:sp>
      <p:sp>
        <p:nvSpPr>
          <p:cNvPr id="16" name="Cloud 15"/>
          <p:cNvSpPr/>
          <p:nvPr/>
        </p:nvSpPr>
        <p:spPr>
          <a:xfrm>
            <a:off x="5209310" y="2617752"/>
            <a:ext cx="1773382" cy="919712"/>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4. Stuck?</a:t>
            </a:r>
            <a:endParaRPr lang="en-US" dirty="0"/>
          </a:p>
        </p:txBody>
      </p:sp>
      <p:sp>
        <p:nvSpPr>
          <p:cNvPr id="17" name="Cloud 16"/>
          <p:cNvSpPr/>
          <p:nvPr/>
        </p:nvSpPr>
        <p:spPr>
          <a:xfrm>
            <a:off x="6982692" y="1462080"/>
            <a:ext cx="1773382" cy="919712"/>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5. Practice</a:t>
            </a:r>
            <a:endParaRPr lang="en-US" dirty="0"/>
          </a:p>
        </p:txBody>
      </p:sp>
    </p:spTree>
    <p:extLst>
      <p:ext uri="{BB962C8B-B14F-4D97-AF65-F5344CB8AC3E}">
        <p14:creationId xmlns:p14="http://schemas.microsoft.com/office/powerpoint/2010/main" val="34978393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7" name="Rectangle 6"/>
          <p:cNvSpPr/>
          <p:nvPr/>
        </p:nvSpPr>
        <p:spPr>
          <a:xfrm>
            <a:off x="720437" y="1165141"/>
            <a:ext cx="7647708" cy="507831"/>
          </a:xfrm>
          <a:prstGeom prst="rect">
            <a:avLst/>
          </a:prstGeom>
        </p:spPr>
        <p:txBody>
          <a:bodyPr wrap="square">
            <a:spAutoFit/>
          </a:bodyPr>
          <a:lstStyle/>
          <a:p>
            <a:endParaRPr lang="en-US" dirty="0" smtClean="0">
              <a:solidFill>
                <a:srgbClr val="222222"/>
              </a:solidFill>
              <a:latin typeface="source sans pro"/>
            </a:endParaRPr>
          </a:p>
          <a:p>
            <a:pPr marL="285750" indent="-285750">
              <a:buFont typeface="Arial" panose="020B0604020202020204" pitchFamily="34" charset="0"/>
              <a:buChar char="•"/>
            </a:pPr>
            <a:endParaRPr lang="en-US" dirty="0"/>
          </a:p>
        </p:txBody>
      </p:sp>
      <p:sp>
        <p:nvSpPr>
          <p:cNvPr id="11" name="TextBox 10"/>
          <p:cNvSpPr txBox="1"/>
          <p:nvPr/>
        </p:nvSpPr>
        <p:spPr>
          <a:xfrm>
            <a:off x="1355272" y="266756"/>
            <a:ext cx="1628331" cy="461665"/>
          </a:xfrm>
          <a:prstGeom prst="rect">
            <a:avLst/>
          </a:prstGeom>
          <a:noFill/>
        </p:spPr>
        <p:txBody>
          <a:bodyPr wrap="none" rtlCol="0">
            <a:spAutoFit/>
          </a:bodyPr>
          <a:lstStyle/>
          <a:p>
            <a:r>
              <a:rPr lang="en-US" sz="2400" dirty="0" err="1" smtClean="0"/>
              <a:t>Pos</a:t>
            </a:r>
            <a:r>
              <a:rPr lang="en-US" sz="2400" dirty="0" smtClean="0"/>
              <a:t>-tagging</a:t>
            </a:r>
            <a:endParaRPr lang="en-US" sz="2400" dirty="0" smtClean="0"/>
          </a:p>
        </p:txBody>
      </p:sp>
      <p:pic>
        <p:nvPicPr>
          <p:cNvPr id="2" name="Picture 1"/>
          <p:cNvPicPr>
            <a:picLocks noChangeAspect="1"/>
          </p:cNvPicPr>
          <p:nvPr/>
        </p:nvPicPr>
        <p:blipFill>
          <a:blip r:embed="rId6"/>
          <a:stretch>
            <a:fillRect/>
          </a:stretch>
        </p:blipFill>
        <p:spPr>
          <a:xfrm>
            <a:off x="1226701" y="906269"/>
            <a:ext cx="6925897" cy="3277306"/>
          </a:xfrm>
          <a:prstGeom prst="rect">
            <a:avLst/>
          </a:prstGeom>
        </p:spPr>
      </p:pic>
    </p:spTree>
    <p:extLst>
      <p:ext uri="{BB962C8B-B14F-4D97-AF65-F5344CB8AC3E}">
        <p14:creationId xmlns:p14="http://schemas.microsoft.com/office/powerpoint/2010/main" val="30478318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7" name="Rectangle 6"/>
          <p:cNvSpPr/>
          <p:nvPr/>
        </p:nvSpPr>
        <p:spPr>
          <a:xfrm>
            <a:off x="720437" y="1165141"/>
            <a:ext cx="7647708" cy="507831"/>
          </a:xfrm>
          <a:prstGeom prst="rect">
            <a:avLst/>
          </a:prstGeom>
        </p:spPr>
        <p:txBody>
          <a:bodyPr wrap="square">
            <a:spAutoFit/>
          </a:bodyPr>
          <a:lstStyle/>
          <a:p>
            <a:endParaRPr lang="en-US" dirty="0" smtClean="0">
              <a:solidFill>
                <a:srgbClr val="222222"/>
              </a:solidFill>
              <a:latin typeface="source sans pro"/>
            </a:endParaRPr>
          </a:p>
          <a:p>
            <a:pPr marL="285750" indent="-285750">
              <a:buFont typeface="Arial" panose="020B0604020202020204" pitchFamily="34" charset="0"/>
              <a:buChar char="•"/>
            </a:pPr>
            <a:endParaRPr lang="en-US" dirty="0"/>
          </a:p>
        </p:txBody>
      </p:sp>
      <p:sp>
        <p:nvSpPr>
          <p:cNvPr id="11" name="TextBox 10"/>
          <p:cNvSpPr txBox="1"/>
          <p:nvPr/>
        </p:nvSpPr>
        <p:spPr>
          <a:xfrm>
            <a:off x="1355272" y="266756"/>
            <a:ext cx="1628331" cy="461665"/>
          </a:xfrm>
          <a:prstGeom prst="rect">
            <a:avLst/>
          </a:prstGeom>
          <a:noFill/>
        </p:spPr>
        <p:txBody>
          <a:bodyPr wrap="none" rtlCol="0">
            <a:spAutoFit/>
          </a:bodyPr>
          <a:lstStyle/>
          <a:p>
            <a:r>
              <a:rPr lang="en-US" sz="2400" dirty="0" err="1" smtClean="0"/>
              <a:t>Pos</a:t>
            </a:r>
            <a:r>
              <a:rPr lang="en-US" sz="2400" dirty="0" smtClean="0"/>
              <a:t>-tagging</a:t>
            </a:r>
            <a:endParaRPr lang="en-US" sz="2400" dirty="0" smtClean="0"/>
          </a:p>
        </p:txBody>
      </p:sp>
      <p:pic>
        <p:nvPicPr>
          <p:cNvPr id="5" name="Picture 4"/>
          <p:cNvPicPr>
            <a:picLocks noChangeAspect="1"/>
          </p:cNvPicPr>
          <p:nvPr/>
        </p:nvPicPr>
        <p:blipFill>
          <a:blip r:embed="rId6"/>
          <a:stretch>
            <a:fillRect/>
          </a:stretch>
        </p:blipFill>
        <p:spPr>
          <a:xfrm>
            <a:off x="1083686" y="1316398"/>
            <a:ext cx="7824788" cy="2014621"/>
          </a:xfrm>
          <a:prstGeom prst="rect">
            <a:avLst/>
          </a:prstGeom>
        </p:spPr>
      </p:pic>
    </p:spTree>
    <p:extLst>
      <p:ext uri="{BB962C8B-B14F-4D97-AF65-F5344CB8AC3E}">
        <p14:creationId xmlns:p14="http://schemas.microsoft.com/office/powerpoint/2010/main" val="28481408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7" name="Rectangle 6"/>
          <p:cNvSpPr/>
          <p:nvPr/>
        </p:nvSpPr>
        <p:spPr>
          <a:xfrm>
            <a:off x="748146" y="1183567"/>
            <a:ext cx="7647708" cy="1546577"/>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222222"/>
                </a:solidFill>
                <a:latin typeface="source sans pro"/>
              </a:rPr>
              <a:t>Data: VLSP 2016</a:t>
            </a:r>
          </a:p>
          <a:p>
            <a:pPr marL="285750" indent="-285750">
              <a:buFont typeface="Arial" panose="020B0604020202020204" pitchFamily="34" charset="0"/>
              <a:buChar char="•"/>
            </a:pPr>
            <a:r>
              <a:rPr lang="en-US" dirty="0" smtClean="0">
                <a:solidFill>
                  <a:srgbClr val="222222"/>
                </a:solidFill>
                <a:latin typeface="source sans pro"/>
              </a:rPr>
              <a:t>Remove non-alphanumeric special characters.</a:t>
            </a:r>
          </a:p>
          <a:p>
            <a:pPr marL="285750" indent="-285750">
              <a:buFont typeface="Arial" panose="020B0604020202020204" pitchFamily="34" charset="0"/>
              <a:buChar char="•"/>
            </a:pPr>
            <a:r>
              <a:rPr lang="en-US" dirty="0" smtClean="0">
                <a:solidFill>
                  <a:srgbClr val="222222"/>
                </a:solidFill>
                <a:latin typeface="source sans pro"/>
              </a:rPr>
              <a:t>Remove the sentence separator character.</a:t>
            </a:r>
          </a:p>
          <a:p>
            <a:pPr marL="285750" indent="-285750">
              <a:buFont typeface="Arial" panose="020B0604020202020204" pitchFamily="34" charset="0"/>
              <a:buChar char="•"/>
            </a:pPr>
            <a:r>
              <a:rPr lang="en-US" dirty="0" smtClean="0">
                <a:solidFill>
                  <a:srgbClr val="222222"/>
                </a:solidFill>
                <a:latin typeface="source sans pro"/>
              </a:rPr>
              <a:t>Eliminate duplicate sentences.</a:t>
            </a:r>
          </a:p>
          <a:p>
            <a:pPr marL="285750" indent="-285750">
              <a:buFont typeface="Arial" panose="020B0604020202020204" pitchFamily="34" charset="0"/>
              <a:buChar char="•"/>
            </a:pPr>
            <a:r>
              <a:rPr lang="en-US" dirty="0" smtClean="0">
                <a:solidFill>
                  <a:srgbClr val="222222"/>
                </a:solidFill>
                <a:latin typeface="source sans pro"/>
              </a:rPr>
              <a:t>Remove meaningless whitespace.</a:t>
            </a:r>
          </a:p>
          <a:p>
            <a:pPr marL="285750" indent="-285750">
              <a:buFont typeface="Arial" panose="020B0604020202020204" pitchFamily="34" charset="0"/>
              <a:buChar char="•"/>
            </a:pPr>
            <a:r>
              <a:rPr lang="en-US" dirty="0" err="1" smtClean="0">
                <a:solidFill>
                  <a:srgbClr val="222222"/>
                </a:solidFill>
                <a:latin typeface="source sans pro"/>
              </a:rPr>
              <a:t>Tokenizer</a:t>
            </a:r>
            <a:endParaRPr lang="en-US" dirty="0" smtClean="0">
              <a:solidFill>
                <a:srgbClr val="222222"/>
              </a:solidFill>
              <a:latin typeface="source sans pro"/>
            </a:endParaRPr>
          </a:p>
          <a:p>
            <a:pPr marL="285750" indent="-285750">
              <a:buFont typeface="Arial" panose="020B0604020202020204" pitchFamily="34" charset="0"/>
              <a:buChar char="•"/>
            </a:pPr>
            <a:endParaRPr lang="en-US" dirty="0"/>
          </a:p>
        </p:txBody>
      </p:sp>
      <p:sp>
        <p:nvSpPr>
          <p:cNvPr id="11" name="TextBox 10"/>
          <p:cNvSpPr txBox="1"/>
          <p:nvPr/>
        </p:nvSpPr>
        <p:spPr>
          <a:xfrm>
            <a:off x="1355272" y="266756"/>
            <a:ext cx="1927772" cy="461665"/>
          </a:xfrm>
          <a:prstGeom prst="rect">
            <a:avLst/>
          </a:prstGeom>
          <a:noFill/>
        </p:spPr>
        <p:txBody>
          <a:bodyPr wrap="none" rtlCol="0">
            <a:spAutoFit/>
          </a:bodyPr>
          <a:lstStyle/>
          <a:p>
            <a:r>
              <a:rPr lang="en-US" sz="2400" dirty="0" smtClean="0"/>
              <a:t>Preprocessing</a:t>
            </a:r>
            <a:endParaRPr lang="en-US" sz="2400" dirty="0" smtClean="0"/>
          </a:p>
        </p:txBody>
      </p:sp>
    </p:spTree>
    <p:extLst>
      <p:ext uri="{BB962C8B-B14F-4D97-AF65-F5344CB8AC3E}">
        <p14:creationId xmlns:p14="http://schemas.microsoft.com/office/powerpoint/2010/main" val="18138808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1" name="TextBox 10"/>
          <p:cNvSpPr txBox="1"/>
          <p:nvPr/>
        </p:nvSpPr>
        <p:spPr>
          <a:xfrm>
            <a:off x="1355272" y="266756"/>
            <a:ext cx="848309" cy="461665"/>
          </a:xfrm>
          <a:prstGeom prst="rect">
            <a:avLst/>
          </a:prstGeom>
          <a:noFill/>
        </p:spPr>
        <p:txBody>
          <a:bodyPr wrap="none" rtlCol="0">
            <a:spAutoFit/>
          </a:bodyPr>
          <a:lstStyle/>
          <a:p>
            <a:r>
              <a:rPr lang="en-US" sz="2400" dirty="0" smtClean="0"/>
              <a:t>Label</a:t>
            </a:r>
            <a:endParaRPr lang="en-US" sz="2400" dirty="0" smtClean="0"/>
          </a:p>
        </p:txBody>
      </p:sp>
      <p:pic>
        <p:nvPicPr>
          <p:cNvPr id="2" name="Picture 1"/>
          <p:cNvPicPr>
            <a:picLocks noChangeAspect="1"/>
          </p:cNvPicPr>
          <p:nvPr/>
        </p:nvPicPr>
        <p:blipFill>
          <a:blip r:embed="rId6"/>
          <a:stretch>
            <a:fillRect/>
          </a:stretch>
        </p:blipFill>
        <p:spPr>
          <a:xfrm>
            <a:off x="2538412" y="1081087"/>
            <a:ext cx="4067175" cy="2981325"/>
          </a:xfrm>
          <a:prstGeom prst="rect">
            <a:avLst/>
          </a:prstGeom>
        </p:spPr>
      </p:pic>
    </p:spTree>
    <p:extLst>
      <p:ext uri="{BB962C8B-B14F-4D97-AF65-F5344CB8AC3E}">
        <p14:creationId xmlns:p14="http://schemas.microsoft.com/office/powerpoint/2010/main" val="30711515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1" name="TextBox 10"/>
          <p:cNvSpPr txBox="1"/>
          <p:nvPr/>
        </p:nvSpPr>
        <p:spPr>
          <a:xfrm>
            <a:off x="1355272" y="266756"/>
            <a:ext cx="2036391" cy="461665"/>
          </a:xfrm>
          <a:prstGeom prst="rect">
            <a:avLst/>
          </a:prstGeom>
          <a:noFill/>
        </p:spPr>
        <p:txBody>
          <a:bodyPr wrap="none" rtlCol="0">
            <a:spAutoFit/>
          </a:bodyPr>
          <a:lstStyle/>
          <a:p>
            <a:r>
              <a:rPr lang="en-US" sz="2400" dirty="0" smtClean="0"/>
              <a:t>Training model</a:t>
            </a:r>
            <a:endParaRPr lang="en-US" sz="2400" dirty="0" smtClean="0"/>
          </a:p>
        </p:txBody>
      </p:sp>
      <p:pic>
        <p:nvPicPr>
          <p:cNvPr id="5" name="Picture 4"/>
          <p:cNvPicPr>
            <a:picLocks noChangeAspect="1"/>
          </p:cNvPicPr>
          <p:nvPr/>
        </p:nvPicPr>
        <p:blipFill>
          <a:blip r:embed="rId6"/>
          <a:stretch>
            <a:fillRect/>
          </a:stretch>
        </p:blipFill>
        <p:spPr>
          <a:xfrm>
            <a:off x="1579304" y="761318"/>
            <a:ext cx="6083871" cy="4290121"/>
          </a:xfrm>
          <a:prstGeom prst="rect">
            <a:avLst/>
          </a:prstGeom>
        </p:spPr>
      </p:pic>
    </p:spTree>
    <p:extLst>
      <p:ext uri="{BB962C8B-B14F-4D97-AF65-F5344CB8AC3E}">
        <p14:creationId xmlns:p14="http://schemas.microsoft.com/office/powerpoint/2010/main" val="21183472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1" name="TextBox 10"/>
          <p:cNvSpPr txBox="1"/>
          <p:nvPr/>
        </p:nvSpPr>
        <p:spPr>
          <a:xfrm>
            <a:off x="1355272" y="266756"/>
            <a:ext cx="2036391" cy="461665"/>
          </a:xfrm>
          <a:prstGeom prst="rect">
            <a:avLst/>
          </a:prstGeom>
          <a:noFill/>
        </p:spPr>
        <p:txBody>
          <a:bodyPr wrap="none" rtlCol="0">
            <a:spAutoFit/>
          </a:bodyPr>
          <a:lstStyle/>
          <a:p>
            <a:r>
              <a:rPr lang="en-US" sz="2400" dirty="0" smtClean="0"/>
              <a:t>Training model</a:t>
            </a:r>
            <a:endParaRPr lang="en-US" sz="2400" dirty="0" smtClean="0"/>
          </a:p>
        </p:txBody>
      </p:sp>
      <p:pic>
        <p:nvPicPr>
          <p:cNvPr id="2" name="Picture 1"/>
          <p:cNvPicPr>
            <a:picLocks noChangeAspect="1"/>
          </p:cNvPicPr>
          <p:nvPr/>
        </p:nvPicPr>
        <p:blipFill>
          <a:blip r:embed="rId6"/>
          <a:stretch>
            <a:fillRect/>
          </a:stretch>
        </p:blipFill>
        <p:spPr>
          <a:xfrm>
            <a:off x="581025" y="1409700"/>
            <a:ext cx="7981950" cy="2324100"/>
          </a:xfrm>
          <a:prstGeom prst="rect">
            <a:avLst/>
          </a:prstGeom>
        </p:spPr>
      </p:pic>
    </p:spTree>
    <p:extLst>
      <p:ext uri="{BB962C8B-B14F-4D97-AF65-F5344CB8AC3E}">
        <p14:creationId xmlns:p14="http://schemas.microsoft.com/office/powerpoint/2010/main" val="16448370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1" name="TextBox 10"/>
          <p:cNvSpPr txBox="1"/>
          <p:nvPr/>
        </p:nvSpPr>
        <p:spPr>
          <a:xfrm>
            <a:off x="1355272" y="266756"/>
            <a:ext cx="2036391" cy="461665"/>
          </a:xfrm>
          <a:prstGeom prst="rect">
            <a:avLst/>
          </a:prstGeom>
          <a:noFill/>
        </p:spPr>
        <p:txBody>
          <a:bodyPr wrap="none" rtlCol="0">
            <a:spAutoFit/>
          </a:bodyPr>
          <a:lstStyle/>
          <a:p>
            <a:r>
              <a:rPr lang="en-US" sz="2400" dirty="0" smtClean="0"/>
              <a:t>Training model</a:t>
            </a:r>
            <a:endParaRPr lang="en-US" sz="2400" dirty="0" smtClean="0"/>
          </a:p>
        </p:txBody>
      </p:sp>
      <p:pic>
        <p:nvPicPr>
          <p:cNvPr id="5" name="Picture 4"/>
          <p:cNvPicPr>
            <a:picLocks noChangeAspect="1"/>
          </p:cNvPicPr>
          <p:nvPr/>
        </p:nvPicPr>
        <p:blipFill>
          <a:blip r:embed="rId6"/>
          <a:stretch>
            <a:fillRect/>
          </a:stretch>
        </p:blipFill>
        <p:spPr>
          <a:xfrm>
            <a:off x="2933700" y="1514475"/>
            <a:ext cx="3276600" cy="2114550"/>
          </a:xfrm>
          <a:prstGeom prst="rect">
            <a:avLst/>
          </a:prstGeom>
        </p:spPr>
      </p:pic>
    </p:spTree>
    <p:extLst>
      <p:ext uri="{BB962C8B-B14F-4D97-AF65-F5344CB8AC3E}">
        <p14:creationId xmlns:p14="http://schemas.microsoft.com/office/powerpoint/2010/main" val="21800265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1" name="TextBox 10"/>
          <p:cNvSpPr txBox="1"/>
          <p:nvPr/>
        </p:nvSpPr>
        <p:spPr>
          <a:xfrm>
            <a:off x="1355272" y="266756"/>
            <a:ext cx="2036391" cy="461665"/>
          </a:xfrm>
          <a:prstGeom prst="rect">
            <a:avLst/>
          </a:prstGeom>
          <a:noFill/>
        </p:spPr>
        <p:txBody>
          <a:bodyPr wrap="none" rtlCol="0">
            <a:spAutoFit/>
          </a:bodyPr>
          <a:lstStyle/>
          <a:p>
            <a:r>
              <a:rPr lang="en-US" sz="2400" dirty="0" smtClean="0"/>
              <a:t>Training model</a:t>
            </a:r>
            <a:endParaRPr lang="en-US" sz="2400" dirty="0" smtClean="0"/>
          </a:p>
        </p:txBody>
      </p:sp>
      <p:pic>
        <p:nvPicPr>
          <p:cNvPr id="2" name="Picture 1"/>
          <p:cNvPicPr>
            <a:picLocks noChangeAspect="1"/>
          </p:cNvPicPr>
          <p:nvPr/>
        </p:nvPicPr>
        <p:blipFill>
          <a:blip r:embed="rId6"/>
          <a:stretch>
            <a:fillRect/>
          </a:stretch>
        </p:blipFill>
        <p:spPr>
          <a:xfrm>
            <a:off x="861668" y="1810935"/>
            <a:ext cx="7962900" cy="1457325"/>
          </a:xfrm>
          <a:prstGeom prst="rect">
            <a:avLst/>
          </a:prstGeom>
        </p:spPr>
      </p:pic>
    </p:spTree>
    <p:extLst>
      <p:ext uri="{BB962C8B-B14F-4D97-AF65-F5344CB8AC3E}">
        <p14:creationId xmlns:p14="http://schemas.microsoft.com/office/powerpoint/2010/main" val="41243802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1" name="TextBox 10"/>
          <p:cNvSpPr txBox="1"/>
          <p:nvPr/>
        </p:nvSpPr>
        <p:spPr>
          <a:xfrm>
            <a:off x="1355272" y="266756"/>
            <a:ext cx="2036391" cy="461665"/>
          </a:xfrm>
          <a:prstGeom prst="rect">
            <a:avLst/>
          </a:prstGeom>
          <a:noFill/>
        </p:spPr>
        <p:txBody>
          <a:bodyPr wrap="none" rtlCol="0">
            <a:spAutoFit/>
          </a:bodyPr>
          <a:lstStyle/>
          <a:p>
            <a:r>
              <a:rPr lang="en-US" sz="2400" dirty="0" smtClean="0"/>
              <a:t>Training model</a:t>
            </a:r>
            <a:endParaRPr lang="en-US" sz="2400" dirty="0" smtClean="0"/>
          </a:p>
        </p:txBody>
      </p:sp>
      <p:pic>
        <p:nvPicPr>
          <p:cNvPr id="6" name="Picture 5"/>
          <p:cNvPicPr>
            <a:picLocks noChangeAspect="1"/>
          </p:cNvPicPr>
          <p:nvPr/>
        </p:nvPicPr>
        <p:blipFill>
          <a:blip r:embed="rId6"/>
          <a:stretch>
            <a:fillRect/>
          </a:stretch>
        </p:blipFill>
        <p:spPr>
          <a:xfrm>
            <a:off x="861668" y="1626807"/>
            <a:ext cx="8058150" cy="2171700"/>
          </a:xfrm>
          <a:prstGeom prst="rect">
            <a:avLst/>
          </a:prstGeom>
        </p:spPr>
      </p:pic>
    </p:spTree>
    <p:extLst>
      <p:ext uri="{BB962C8B-B14F-4D97-AF65-F5344CB8AC3E}">
        <p14:creationId xmlns:p14="http://schemas.microsoft.com/office/powerpoint/2010/main" val="11869895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1" name="TextBox 10"/>
          <p:cNvSpPr txBox="1"/>
          <p:nvPr/>
        </p:nvSpPr>
        <p:spPr>
          <a:xfrm>
            <a:off x="1355272" y="266756"/>
            <a:ext cx="2036391" cy="461665"/>
          </a:xfrm>
          <a:prstGeom prst="rect">
            <a:avLst/>
          </a:prstGeom>
          <a:noFill/>
        </p:spPr>
        <p:txBody>
          <a:bodyPr wrap="none" rtlCol="0">
            <a:spAutoFit/>
          </a:bodyPr>
          <a:lstStyle/>
          <a:p>
            <a:r>
              <a:rPr lang="en-US" sz="2400" dirty="0" smtClean="0"/>
              <a:t>Training model</a:t>
            </a:r>
            <a:endParaRPr lang="en-US" sz="2400" dirty="0" smtClean="0"/>
          </a:p>
        </p:txBody>
      </p:sp>
      <p:pic>
        <p:nvPicPr>
          <p:cNvPr id="2" name="Picture 1"/>
          <p:cNvPicPr>
            <a:picLocks noChangeAspect="1"/>
          </p:cNvPicPr>
          <p:nvPr/>
        </p:nvPicPr>
        <p:blipFill>
          <a:blip r:embed="rId6"/>
          <a:stretch>
            <a:fillRect/>
          </a:stretch>
        </p:blipFill>
        <p:spPr>
          <a:xfrm>
            <a:off x="1747837" y="1847850"/>
            <a:ext cx="5648325" cy="1447800"/>
          </a:xfrm>
          <a:prstGeom prst="rect">
            <a:avLst/>
          </a:prstGeom>
        </p:spPr>
      </p:pic>
    </p:spTree>
    <p:extLst>
      <p:ext uri="{BB962C8B-B14F-4D97-AF65-F5344CB8AC3E}">
        <p14:creationId xmlns:p14="http://schemas.microsoft.com/office/powerpoint/2010/main" val="897379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4695136" cy="51435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8290" y="90857"/>
            <a:ext cx="2436845" cy="1562787"/>
          </a:xfrm>
          <a:prstGeom prst="rect">
            <a:avLst/>
          </a:prstGeom>
        </p:spPr>
      </p:pic>
      <p:sp>
        <p:nvSpPr>
          <p:cNvPr id="3" name="TextBox 2"/>
          <p:cNvSpPr txBox="1"/>
          <p:nvPr/>
        </p:nvSpPr>
        <p:spPr>
          <a:xfrm>
            <a:off x="2049033" y="289201"/>
            <a:ext cx="2753415" cy="954107"/>
          </a:xfrm>
          <a:prstGeom prst="rect">
            <a:avLst/>
          </a:prstGeom>
          <a:noFill/>
        </p:spPr>
        <p:txBody>
          <a:bodyPr wrap="square" rtlCol="0">
            <a:spAutoFit/>
          </a:bodyPr>
          <a:lstStyle/>
          <a:p>
            <a:pPr algn="ctr"/>
            <a:r>
              <a:rPr lang="en-US" sz="2800" dirty="0" smtClean="0">
                <a:solidFill>
                  <a:schemeClr val="bg1"/>
                </a:solidFill>
                <a:latin typeface="Arial" panose="020B0604020202020204" pitchFamily="34" charset="0"/>
                <a:cs typeface="Arial" panose="020B0604020202020204" pitchFamily="34" charset="0"/>
              </a:rPr>
              <a:t>Python programing </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8" name="TextBox 7"/>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10" name="TextBox 9">
            <a:extLst>
              <a:ext uri="{FF2B5EF4-FFF2-40B4-BE49-F238E27FC236}">
                <a16:creationId xmlns:a16="http://schemas.microsoft.com/office/drawing/2014/main" xmlns="" id="{A28B0337-DB83-1040-9BDE-27EE53CEACAF}"/>
              </a:ext>
            </a:extLst>
          </p:cNvPr>
          <p:cNvSpPr txBox="1"/>
          <p:nvPr/>
        </p:nvSpPr>
        <p:spPr>
          <a:xfrm>
            <a:off x="4804480" y="238539"/>
            <a:ext cx="1533884" cy="523220"/>
          </a:xfrm>
          <a:prstGeom prst="rect">
            <a:avLst/>
          </a:prstGeom>
          <a:noFill/>
        </p:spPr>
        <p:txBody>
          <a:bodyPr wrap="square" rtlCol="0">
            <a:spAutoFit/>
          </a:bodyPr>
          <a:lstStyle/>
          <a:p>
            <a:r>
              <a:rPr lang="da-DK" sz="2800" dirty="0">
                <a:solidFill>
                  <a:srgbClr val="EE0033"/>
                </a:solidFill>
                <a:latin typeface="Arial" panose="020B0604020202020204" pitchFamily="34" charset="0"/>
                <a:cs typeface="Arial" panose="020B0604020202020204" pitchFamily="34" charset="0"/>
              </a:rPr>
              <a:t>Content</a:t>
            </a:r>
            <a:endParaRPr lang="en-US" sz="2800" dirty="0">
              <a:solidFill>
                <a:srgbClr val="EE0033"/>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xmlns="" id="{AC43DEE2-6238-C441-987E-FC234231E3CE}"/>
              </a:ext>
            </a:extLst>
          </p:cNvPr>
          <p:cNvSpPr txBox="1"/>
          <p:nvPr/>
        </p:nvSpPr>
        <p:spPr>
          <a:xfrm>
            <a:off x="4804480" y="884334"/>
            <a:ext cx="3833909" cy="3662541"/>
          </a:xfrm>
          <a:prstGeom prst="rect">
            <a:avLst/>
          </a:prstGeom>
          <a:noFill/>
        </p:spPr>
        <p:txBody>
          <a:bodyPr wrap="square" rtlCol="0">
            <a:spAutoFit/>
          </a:bodyPr>
          <a:lstStyle/>
          <a:p>
            <a:pPr marL="342900" indent="-342900">
              <a:lnSpc>
                <a:spcPct val="300000"/>
              </a:lnSpc>
              <a:buFontTx/>
              <a:buAutoNum type="arabicPeriod"/>
            </a:pPr>
            <a:r>
              <a:rPr lang="en-US" sz="1800" i="1" dirty="0" smtClean="0">
                <a:latin typeface="Arial" panose="020B0604020202020204" pitchFamily="34" charset="0"/>
                <a:cs typeface="Arial" panose="020B0604020202020204" pitchFamily="34" charset="0"/>
              </a:rPr>
              <a:t>Python Primer</a:t>
            </a:r>
          </a:p>
          <a:p>
            <a:pPr marL="342900" indent="-342900">
              <a:lnSpc>
                <a:spcPct val="300000"/>
              </a:lnSpc>
              <a:buFontTx/>
              <a:buAutoNum type="arabicPeriod"/>
            </a:pPr>
            <a:r>
              <a:rPr lang="en-US" sz="1800" i="1" dirty="0" smtClean="0">
                <a:latin typeface="Arial" panose="020B0604020202020204" pitchFamily="34" charset="0"/>
                <a:cs typeface="Arial" panose="020B0604020202020204" pitchFamily="34" charset="0"/>
              </a:rPr>
              <a:t>Data Structures</a:t>
            </a:r>
          </a:p>
          <a:p>
            <a:pPr marL="342900" indent="-342900">
              <a:lnSpc>
                <a:spcPct val="300000"/>
              </a:lnSpc>
              <a:buFontTx/>
              <a:buAutoNum type="arabicPeriod"/>
            </a:pPr>
            <a:r>
              <a:rPr lang="en-US" sz="1800" i="1" dirty="0" smtClean="0">
                <a:latin typeface="Arial" panose="020B0604020202020204" pitchFamily="34" charset="0"/>
                <a:cs typeface="Arial" panose="020B0604020202020204" pitchFamily="34" charset="0"/>
              </a:rPr>
              <a:t>Object- Oriented Programing </a:t>
            </a:r>
          </a:p>
          <a:p>
            <a:pPr marL="342900" indent="-342900">
              <a:lnSpc>
                <a:spcPct val="300000"/>
              </a:lnSpc>
              <a:buFontTx/>
              <a:buAutoNum type="arabicPeriod"/>
            </a:pPr>
            <a:r>
              <a:rPr lang="en-US" sz="1800" i="1" dirty="0" smtClean="0">
                <a:latin typeface="Arial" panose="020B0604020202020204" pitchFamily="34" charset="0"/>
                <a:cs typeface="Arial" panose="020B0604020202020204" pitchFamily="34" charset="0"/>
              </a:rPr>
              <a:t>Deploy in Python</a:t>
            </a:r>
            <a:endParaRPr lang="en-US" sz="1800" i="1" dirty="0">
              <a:latin typeface="Arial" panose="020B0604020202020204" pitchFamily="34" charset="0"/>
              <a:cs typeface="Arial" panose="020B0604020202020204" pitchFamily="34" charset="0"/>
            </a:endParaRPr>
          </a:p>
          <a:p>
            <a:pPr marL="342900" indent="-342900">
              <a:buAutoNum type="arabicPeriod"/>
            </a:pP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23444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1" name="TextBox 10"/>
          <p:cNvSpPr txBox="1"/>
          <p:nvPr/>
        </p:nvSpPr>
        <p:spPr>
          <a:xfrm>
            <a:off x="1355272" y="266756"/>
            <a:ext cx="2036391" cy="461665"/>
          </a:xfrm>
          <a:prstGeom prst="rect">
            <a:avLst/>
          </a:prstGeom>
          <a:noFill/>
        </p:spPr>
        <p:txBody>
          <a:bodyPr wrap="none" rtlCol="0">
            <a:spAutoFit/>
          </a:bodyPr>
          <a:lstStyle/>
          <a:p>
            <a:r>
              <a:rPr lang="en-US" sz="2400" dirty="0" smtClean="0"/>
              <a:t>Training model</a:t>
            </a:r>
            <a:endParaRPr lang="en-US" sz="2400" dirty="0" smtClean="0"/>
          </a:p>
        </p:txBody>
      </p:sp>
      <p:pic>
        <p:nvPicPr>
          <p:cNvPr id="5" name="Picture 4"/>
          <p:cNvPicPr>
            <a:picLocks noChangeAspect="1"/>
          </p:cNvPicPr>
          <p:nvPr/>
        </p:nvPicPr>
        <p:blipFill>
          <a:blip r:embed="rId6"/>
          <a:stretch>
            <a:fillRect/>
          </a:stretch>
        </p:blipFill>
        <p:spPr>
          <a:xfrm>
            <a:off x="1614487" y="2028825"/>
            <a:ext cx="5915025" cy="1085850"/>
          </a:xfrm>
          <a:prstGeom prst="rect">
            <a:avLst/>
          </a:prstGeom>
        </p:spPr>
      </p:pic>
    </p:spTree>
    <p:extLst>
      <p:ext uri="{BB962C8B-B14F-4D97-AF65-F5344CB8AC3E}">
        <p14:creationId xmlns:p14="http://schemas.microsoft.com/office/powerpoint/2010/main" val="39275423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1" name="TextBox 10"/>
          <p:cNvSpPr txBox="1"/>
          <p:nvPr/>
        </p:nvSpPr>
        <p:spPr>
          <a:xfrm>
            <a:off x="1355272" y="266756"/>
            <a:ext cx="598241" cy="461665"/>
          </a:xfrm>
          <a:prstGeom prst="rect">
            <a:avLst/>
          </a:prstGeom>
          <a:noFill/>
        </p:spPr>
        <p:txBody>
          <a:bodyPr wrap="none" rtlCol="0">
            <a:spAutoFit/>
          </a:bodyPr>
          <a:lstStyle/>
          <a:p>
            <a:r>
              <a:rPr lang="en-US" sz="2400" dirty="0" smtClean="0"/>
              <a:t>API</a:t>
            </a:r>
            <a:endParaRPr lang="en-US" sz="2400" dirty="0" smtClean="0"/>
          </a:p>
        </p:txBody>
      </p:sp>
      <p:pic>
        <p:nvPicPr>
          <p:cNvPr id="2" name="Picture 1"/>
          <p:cNvPicPr>
            <a:picLocks noChangeAspect="1"/>
          </p:cNvPicPr>
          <p:nvPr/>
        </p:nvPicPr>
        <p:blipFill>
          <a:blip r:embed="rId6"/>
          <a:stretch>
            <a:fillRect/>
          </a:stretch>
        </p:blipFill>
        <p:spPr>
          <a:xfrm>
            <a:off x="881062" y="966787"/>
            <a:ext cx="7381875" cy="3209925"/>
          </a:xfrm>
          <a:prstGeom prst="rect">
            <a:avLst/>
          </a:prstGeom>
        </p:spPr>
      </p:pic>
    </p:spTree>
    <p:extLst>
      <p:ext uri="{BB962C8B-B14F-4D97-AF65-F5344CB8AC3E}">
        <p14:creationId xmlns:p14="http://schemas.microsoft.com/office/powerpoint/2010/main" val="36462112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1" name="TextBox 10"/>
          <p:cNvSpPr txBox="1"/>
          <p:nvPr/>
        </p:nvSpPr>
        <p:spPr>
          <a:xfrm>
            <a:off x="1355272" y="266756"/>
            <a:ext cx="598241" cy="461665"/>
          </a:xfrm>
          <a:prstGeom prst="rect">
            <a:avLst/>
          </a:prstGeom>
          <a:noFill/>
        </p:spPr>
        <p:txBody>
          <a:bodyPr wrap="none" rtlCol="0">
            <a:spAutoFit/>
          </a:bodyPr>
          <a:lstStyle/>
          <a:p>
            <a:r>
              <a:rPr lang="en-US" sz="2400" dirty="0" smtClean="0"/>
              <a:t>API</a:t>
            </a:r>
            <a:endParaRPr lang="en-US" sz="2400" dirty="0" smtClean="0"/>
          </a:p>
        </p:txBody>
      </p:sp>
      <p:pic>
        <p:nvPicPr>
          <p:cNvPr id="5" name="Picture 4"/>
          <p:cNvPicPr>
            <a:picLocks noChangeAspect="1"/>
          </p:cNvPicPr>
          <p:nvPr/>
        </p:nvPicPr>
        <p:blipFill>
          <a:blip r:embed="rId6"/>
          <a:stretch>
            <a:fillRect/>
          </a:stretch>
        </p:blipFill>
        <p:spPr>
          <a:xfrm>
            <a:off x="1114425" y="1514475"/>
            <a:ext cx="6915150" cy="2114550"/>
          </a:xfrm>
          <a:prstGeom prst="rect">
            <a:avLst/>
          </a:prstGeom>
        </p:spPr>
      </p:pic>
    </p:spTree>
    <p:extLst>
      <p:ext uri="{BB962C8B-B14F-4D97-AF65-F5344CB8AC3E}">
        <p14:creationId xmlns:p14="http://schemas.microsoft.com/office/powerpoint/2010/main" val="1244582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2" name="TextBox 1"/>
          <p:cNvSpPr txBox="1"/>
          <p:nvPr/>
        </p:nvSpPr>
        <p:spPr>
          <a:xfrm>
            <a:off x="1497024" y="291701"/>
            <a:ext cx="1370888" cy="461665"/>
          </a:xfrm>
          <a:prstGeom prst="rect">
            <a:avLst/>
          </a:prstGeom>
          <a:noFill/>
        </p:spPr>
        <p:txBody>
          <a:bodyPr wrap="none" rtlCol="0">
            <a:spAutoFit/>
          </a:bodyPr>
          <a:lstStyle/>
          <a:p>
            <a:r>
              <a:rPr lang="en-US" sz="2400" dirty="0" smtClean="0"/>
              <a:t>Overview</a:t>
            </a:r>
            <a:endParaRPr lang="en-US" sz="2400" dirty="0"/>
          </a:p>
        </p:txBody>
      </p:sp>
      <p:sp>
        <p:nvSpPr>
          <p:cNvPr id="7" name="AutoShape 2" descr="Guido's Personal Home P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840" y="1413164"/>
            <a:ext cx="3243240" cy="2594592"/>
          </a:xfrm>
          <a:prstGeom prst="rect">
            <a:avLst/>
          </a:prstGeom>
        </p:spPr>
      </p:pic>
      <p:sp>
        <p:nvSpPr>
          <p:cNvPr id="15" name="TextBox 14"/>
          <p:cNvSpPr txBox="1"/>
          <p:nvPr/>
        </p:nvSpPr>
        <p:spPr>
          <a:xfrm>
            <a:off x="4572000" y="1351812"/>
            <a:ext cx="3519055" cy="237757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Developed by Guido van </a:t>
            </a:r>
            <a:r>
              <a:rPr lang="en-US" dirty="0" err="1" smtClean="0"/>
              <a:t>Rossum</a:t>
            </a:r>
            <a:r>
              <a:rPr lang="en-US" dirty="0" smtClean="0"/>
              <a:t> in the early 1990s.</a:t>
            </a:r>
          </a:p>
          <a:p>
            <a:pPr marL="285750" indent="-285750">
              <a:buFont typeface="Arial" panose="020B0604020202020204" pitchFamily="34" charset="0"/>
              <a:buChar char="•"/>
            </a:pPr>
            <a:r>
              <a:rPr lang="en-US" dirty="0" smtClean="0"/>
              <a:t>Python 2 was released in 2000, Python 3 was released in 2008</a:t>
            </a:r>
          </a:p>
          <a:p>
            <a:pPr marL="285750" indent="-285750">
              <a:buFont typeface="Arial" panose="020B0604020202020204" pitchFamily="34" charset="0"/>
              <a:buChar char="•"/>
            </a:pPr>
            <a:r>
              <a:rPr lang="en-US" dirty="0" smtClean="0"/>
              <a:t>Python is an </a:t>
            </a:r>
            <a:r>
              <a:rPr lang="en-US" b="1" i="1" dirty="0" smtClean="0"/>
              <a:t>interpreted, object-oriented, high-level</a:t>
            </a:r>
            <a:r>
              <a:rPr lang="en-US" dirty="0" smtClean="0"/>
              <a:t> language.</a:t>
            </a:r>
          </a:p>
          <a:p>
            <a:pPr marL="285750" indent="-285750">
              <a:buFont typeface="Arial" panose="020B0604020202020204" pitchFamily="34" charset="0"/>
              <a:buChar char="•"/>
            </a:pPr>
            <a:r>
              <a:rPr lang="en-US" dirty="0" smtClean="0"/>
              <a:t>Simple, easy-to-learn syntax, easy-to-read, easy-to-maintain .</a:t>
            </a:r>
          </a:p>
          <a:p>
            <a:pPr marL="285750" indent="-285750">
              <a:buFont typeface="Arial" panose="020B0604020202020204" pitchFamily="34" charset="0"/>
              <a:buChar char="•"/>
            </a:pPr>
            <a:r>
              <a:rPr lang="en-US" dirty="0" smtClean="0"/>
              <a:t>A broad standard library, interactive mode, portable, extendable, </a:t>
            </a:r>
            <a:r>
              <a:rPr lang="en-US" dirty="0" err="1" smtClean="0"/>
              <a:t>databased</a:t>
            </a:r>
            <a:r>
              <a:rPr lang="en-US" dirty="0" smtClean="0"/>
              <a:t>. </a:t>
            </a:r>
          </a:p>
          <a:p>
            <a:endParaRPr lang="en-US" dirty="0" smtClean="0"/>
          </a:p>
        </p:txBody>
      </p:sp>
    </p:spTree>
    <p:extLst>
      <p:ext uri="{BB962C8B-B14F-4D97-AF65-F5344CB8AC3E}">
        <p14:creationId xmlns:p14="http://schemas.microsoft.com/office/powerpoint/2010/main" val="3816647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1030133" y="300034"/>
            <a:ext cx="2304670" cy="307777"/>
          </a:xfrm>
          <a:prstGeom prst="rect">
            <a:avLst/>
          </a:prstGeom>
          <a:noFill/>
        </p:spPr>
        <p:txBody>
          <a:bodyPr wrap="none" rtlCol="0">
            <a:spAutoFit/>
          </a:bodyPr>
          <a:lstStyle/>
          <a:p>
            <a:r>
              <a:rPr lang="en-US" sz="1400" dirty="0" smtClean="0"/>
              <a:t>Preview of a Python Program</a:t>
            </a:r>
            <a:endParaRPr lang="en-US" sz="1400" dirty="0"/>
          </a:p>
        </p:txBody>
      </p:sp>
      <p:pic>
        <p:nvPicPr>
          <p:cNvPr id="5" name="Picture 4"/>
          <p:cNvPicPr>
            <a:picLocks noChangeAspect="1"/>
          </p:cNvPicPr>
          <p:nvPr/>
        </p:nvPicPr>
        <p:blipFill>
          <a:blip r:embed="rId5"/>
          <a:stretch>
            <a:fillRect/>
          </a:stretch>
        </p:blipFill>
        <p:spPr>
          <a:xfrm>
            <a:off x="907602" y="793294"/>
            <a:ext cx="3664398" cy="3664398"/>
          </a:xfrm>
          <a:prstGeom prst="rect">
            <a:avLst/>
          </a:prstGeom>
        </p:spPr>
      </p:pic>
      <p:pic>
        <p:nvPicPr>
          <p:cNvPr id="6" name="Picture 5"/>
          <p:cNvPicPr>
            <a:picLocks noChangeAspect="1"/>
          </p:cNvPicPr>
          <p:nvPr/>
        </p:nvPicPr>
        <p:blipFill>
          <a:blip r:embed="rId6"/>
          <a:stretch>
            <a:fillRect/>
          </a:stretch>
        </p:blipFill>
        <p:spPr>
          <a:xfrm>
            <a:off x="5333214" y="1538128"/>
            <a:ext cx="3305175" cy="1552575"/>
          </a:xfrm>
          <a:prstGeom prst="rect">
            <a:avLst/>
          </a:prstGeom>
        </p:spPr>
      </p:pic>
    </p:spTree>
    <p:extLst>
      <p:ext uri="{BB962C8B-B14F-4D97-AF65-F5344CB8AC3E}">
        <p14:creationId xmlns:p14="http://schemas.microsoft.com/office/powerpoint/2010/main" val="3619767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1034012" y="260658"/>
            <a:ext cx="3733073" cy="461665"/>
          </a:xfrm>
          <a:prstGeom prst="rect">
            <a:avLst/>
          </a:prstGeom>
          <a:noFill/>
        </p:spPr>
        <p:txBody>
          <a:bodyPr wrap="none" rtlCol="0">
            <a:spAutoFit/>
          </a:bodyPr>
          <a:lstStyle/>
          <a:p>
            <a:r>
              <a:rPr lang="en-US" sz="2400" dirty="0" smtClean="0"/>
              <a:t>Basic Ingredients - keyword  </a:t>
            </a:r>
            <a:endParaRPr lang="en-US" sz="2400" dirty="0"/>
          </a:p>
        </p:txBody>
      </p:sp>
      <p:pic>
        <p:nvPicPr>
          <p:cNvPr id="2" name="Picture 1"/>
          <p:cNvPicPr>
            <a:picLocks noChangeAspect="1"/>
          </p:cNvPicPr>
          <p:nvPr/>
        </p:nvPicPr>
        <p:blipFill>
          <a:blip r:embed="rId6"/>
          <a:stretch>
            <a:fillRect/>
          </a:stretch>
        </p:blipFill>
        <p:spPr>
          <a:xfrm>
            <a:off x="1034012" y="1021596"/>
            <a:ext cx="6772275" cy="3505200"/>
          </a:xfrm>
          <a:prstGeom prst="rect">
            <a:avLst/>
          </a:prstGeom>
        </p:spPr>
      </p:pic>
    </p:spTree>
    <p:extLst>
      <p:ext uri="{BB962C8B-B14F-4D97-AF65-F5344CB8AC3E}">
        <p14:creationId xmlns:p14="http://schemas.microsoft.com/office/powerpoint/2010/main" val="644570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668" y="274708"/>
            <a:ext cx="2641600" cy="47865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03247"/>
            <a:ext cx="9144000" cy="540254"/>
          </a:xfrm>
          <a:prstGeom prst="rect">
            <a:avLst/>
          </a:prstGeom>
        </p:spPr>
      </p:pic>
      <p:sp>
        <p:nvSpPr>
          <p:cNvPr id="12" name="TextBox 11"/>
          <p:cNvSpPr txBox="1"/>
          <p:nvPr/>
        </p:nvSpPr>
        <p:spPr>
          <a:xfrm>
            <a:off x="374650" y="4756150"/>
            <a:ext cx="3968750" cy="253916"/>
          </a:xfrm>
          <a:prstGeom prst="rect">
            <a:avLst/>
          </a:prstGeom>
          <a:noFill/>
        </p:spPr>
        <p:txBody>
          <a:bodyPr wrap="square" rtlCol="0">
            <a:spAutoFit/>
          </a:bodyPr>
          <a:lstStyle/>
          <a:p>
            <a:r>
              <a:rPr lang="en-US" sz="1050" spc="300" dirty="0" smtClean="0">
                <a:solidFill>
                  <a:srgbClr val="B4B4B4"/>
                </a:solidFill>
                <a:latin typeface="FS PF BeauSans Pro Light" panose="02000500000000020004" pitchFamily="2" charset="0"/>
              </a:rPr>
              <a:t>www.viettel.com.vn</a:t>
            </a:r>
            <a:endParaRPr lang="en-US" sz="1050" spc="300" dirty="0">
              <a:solidFill>
                <a:srgbClr val="B4B4B4"/>
              </a:solidFill>
              <a:latin typeface="FS PF BeauSans Pro Light" panose="02000500000000020004" pitchFamily="2" charset="0"/>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3175" y="4756150"/>
            <a:ext cx="975214" cy="214760"/>
          </a:xfrm>
          <a:prstGeom prst="rect">
            <a:avLst/>
          </a:prstGeom>
        </p:spPr>
      </p:pic>
      <p:sp>
        <p:nvSpPr>
          <p:cNvPr id="3" name="AutoShape 2" descr="No more stale recommendations. Toward real-time training of Recommender  Systems with GPUs | by Michalis Vlachos | LinkedI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9" name="Rectangle 8"/>
          <p:cNvSpPr/>
          <p:nvPr/>
        </p:nvSpPr>
        <p:spPr>
          <a:xfrm>
            <a:off x="1838325" y="3268260"/>
            <a:ext cx="758825" cy="46154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vi-VN"/>
          </a:p>
        </p:txBody>
      </p:sp>
      <p:sp>
        <p:nvSpPr>
          <p:cNvPr id="10" name="TextBox 9"/>
          <p:cNvSpPr txBox="1"/>
          <p:nvPr/>
        </p:nvSpPr>
        <p:spPr>
          <a:xfrm>
            <a:off x="861668" y="267222"/>
            <a:ext cx="3933449" cy="461665"/>
          </a:xfrm>
          <a:prstGeom prst="rect">
            <a:avLst/>
          </a:prstGeom>
          <a:noFill/>
        </p:spPr>
        <p:txBody>
          <a:bodyPr wrap="none" rtlCol="0">
            <a:spAutoFit/>
          </a:bodyPr>
          <a:lstStyle/>
          <a:p>
            <a:r>
              <a:rPr lang="en-US" sz="2400" dirty="0" smtClean="0"/>
              <a:t>Basic Ingredients - Identifiers  </a:t>
            </a:r>
            <a:endParaRPr lang="en-US" sz="2400" dirty="0"/>
          </a:p>
        </p:txBody>
      </p:sp>
      <p:sp>
        <p:nvSpPr>
          <p:cNvPr id="5" name="TextBox 4"/>
          <p:cNvSpPr txBox="1"/>
          <p:nvPr/>
        </p:nvSpPr>
        <p:spPr>
          <a:xfrm>
            <a:off x="215743" y="1033779"/>
            <a:ext cx="8323407" cy="237757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An identifier is a name given to entities like class, function, variables,…</a:t>
            </a:r>
          </a:p>
          <a:p>
            <a:pPr marL="285750" indent="-285750">
              <a:buFont typeface="Arial" panose="020B0604020202020204" pitchFamily="34" charset="0"/>
              <a:buChar char="•"/>
            </a:pPr>
            <a:r>
              <a:rPr lang="en-US" dirty="0" smtClean="0"/>
              <a:t>Rules for writing identifiers:</a:t>
            </a:r>
          </a:p>
          <a:p>
            <a:r>
              <a:rPr lang="en-US" dirty="0" smtClean="0"/>
              <a:t>       	1.  A combination of letters in lowercase (a to z) or uppercase (A to Z) or digits (0 to 9) or  an </a:t>
            </a:r>
            <a:r>
              <a:rPr lang="en-US" dirty="0" err="1" smtClean="0"/>
              <a:t>undercore</a:t>
            </a:r>
            <a:r>
              <a:rPr lang="en-US" dirty="0" smtClean="0"/>
              <a:t> _</a:t>
            </a:r>
          </a:p>
          <a:p>
            <a:r>
              <a:rPr lang="en-US" dirty="0"/>
              <a:t>	</a:t>
            </a:r>
            <a:r>
              <a:rPr lang="en-US" dirty="0" smtClean="0"/>
              <a:t>2. Can’t start with a digit.</a:t>
            </a:r>
          </a:p>
          <a:p>
            <a:endParaRPr lang="en-US" dirty="0"/>
          </a:p>
          <a:p>
            <a:endParaRPr lang="en-US" dirty="0" smtClean="0"/>
          </a:p>
          <a:p>
            <a:endParaRPr lang="en-US" dirty="0"/>
          </a:p>
          <a:p>
            <a:endParaRPr lang="en-US" dirty="0"/>
          </a:p>
          <a:p>
            <a:endParaRPr lang="en-US" dirty="0" smtClean="0"/>
          </a:p>
          <a:p>
            <a:endParaRPr lang="en-US" dirty="0" smtClean="0"/>
          </a:p>
          <a:p>
            <a:r>
              <a:rPr lang="en-US" dirty="0"/>
              <a:t>	</a:t>
            </a:r>
            <a:r>
              <a:rPr lang="en-US" dirty="0" smtClean="0"/>
              <a:t>3. Keywords can’t be used as identifiers. </a:t>
            </a:r>
            <a:endParaRPr lang="en-US" dirty="0"/>
          </a:p>
        </p:txBody>
      </p:sp>
      <p:pic>
        <p:nvPicPr>
          <p:cNvPr id="6" name="Picture 5"/>
          <p:cNvPicPr>
            <a:picLocks noChangeAspect="1"/>
          </p:cNvPicPr>
          <p:nvPr/>
        </p:nvPicPr>
        <p:blipFill>
          <a:blip r:embed="rId6"/>
          <a:stretch>
            <a:fillRect/>
          </a:stretch>
        </p:blipFill>
        <p:spPr>
          <a:xfrm>
            <a:off x="2609692" y="3418839"/>
            <a:ext cx="3535507" cy="1088497"/>
          </a:xfrm>
          <a:prstGeom prst="rect">
            <a:avLst/>
          </a:prstGeom>
        </p:spPr>
      </p:pic>
      <p:pic>
        <p:nvPicPr>
          <p:cNvPr id="7" name="Picture 6"/>
          <p:cNvPicPr>
            <a:picLocks noChangeAspect="1"/>
          </p:cNvPicPr>
          <p:nvPr/>
        </p:nvPicPr>
        <p:blipFill>
          <a:blip r:embed="rId7"/>
          <a:stretch>
            <a:fillRect/>
          </a:stretch>
        </p:blipFill>
        <p:spPr>
          <a:xfrm>
            <a:off x="2495550" y="1944286"/>
            <a:ext cx="3697432" cy="1178768"/>
          </a:xfrm>
          <a:prstGeom prst="rect">
            <a:avLst/>
          </a:prstGeom>
        </p:spPr>
      </p:pic>
    </p:spTree>
    <p:extLst>
      <p:ext uri="{BB962C8B-B14F-4D97-AF65-F5344CB8AC3E}">
        <p14:creationId xmlns:p14="http://schemas.microsoft.com/office/powerpoint/2010/main" val="2294484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10196</TotalTime>
  <Words>4823</Words>
  <Application>Microsoft Office PowerPoint</Application>
  <PresentationFormat>On-screen Show (16:9)</PresentationFormat>
  <Paragraphs>480</Paragraphs>
  <Slides>52</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Calibri Light</vt:lpstr>
      <vt:lpstr>Colonna MT</vt:lpstr>
      <vt:lpstr>FS PF BeauSans Pro Light</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MSI</dc:creator>
  <cp:lastModifiedBy>cntt_nganlh</cp:lastModifiedBy>
  <cp:revision>99</cp:revision>
  <dcterms:created xsi:type="dcterms:W3CDTF">2021-01-04T02:51:39Z</dcterms:created>
  <dcterms:modified xsi:type="dcterms:W3CDTF">2021-06-01T01:14:57Z</dcterms:modified>
</cp:coreProperties>
</file>