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6" r:id="rId3"/>
    <p:sldId id="267" r:id="rId4"/>
    <p:sldId id="258" r:id="rId5"/>
    <p:sldId id="268" r:id="rId6"/>
    <p:sldId id="260" r:id="rId7"/>
    <p:sldId id="261" r:id="rId8"/>
    <p:sldId id="278" r:id="rId9"/>
    <p:sldId id="262" r:id="rId10"/>
    <p:sldId id="280" r:id="rId11"/>
    <p:sldId id="269" r:id="rId12"/>
    <p:sldId id="263" r:id="rId13"/>
    <p:sldId id="270" r:id="rId14"/>
    <p:sldId id="271" r:id="rId15"/>
    <p:sldId id="272" r:id="rId16"/>
    <p:sldId id="279" r:id="rId17"/>
    <p:sldId id="273" r:id="rId18"/>
    <p:sldId id="282" r:id="rId19"/>
    <p:sldId id="281" r:id="rId20"/>
    <p:sldId id="283" r:id="rId21"/>
    <p:sldId id="284" r:id="rId22"/>
    <p:sldId id="285" r:id="rId23"/>
    <p:sldId id="277" r:id="rId24"/>
    <p:sldId id="274" r:id="rId25"/>
    <p:sldId id="276" r:id="rId26"/>
    <p:sldId id="275" r:id="rId27"/>
    <p:sldId id="286" r:id="rId28"/>
    <p:sldId id="287" r:id="rId29"/>
    <p:sldId id="290" r:id="rId30"/>
    <p:sldId id="288" r:id="rId31"/>
    <p:sldId id="289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C05200-4ABB-4B07-B3B0-8962A67AA48F}">
          <p14:sldIdLst>
            <p14:sldId id="256"/>
            <p14:sldId id="266"/>
            <p14:sldId id="267"/>
            <p14:sldId id="258"/>
            <p14:sldId id="268"/>
            <p14:sldId id="260"/>
            <p14:sldId id="261"/>
            <p14:sldId id="278"/>
            <p14:sldId id="262"/>
            <p14:sldId id="280"/>
            <p14:sldId id="269"/>
            <p14:sldId id="263"/>
            <p14:sldId id="270"/>
            <p14:sldId id="271"/>
          </p14:sldIdLst>
        </p14:section>
        <p14:section name="Untitled Section" id="{E01AFC63-9D22-49D4-AB3A-3AFEB76F0A23}">
          <p14:sldIdLst>
            <p14:sldId id="272"/>
            <p14:sldId id="279"/>
            <p14:sldId id="273"/>
            <p14:sldId id="282"/>
            <p14:sldId id="281"/>
            <p14:sldId id="283"/>
            <p14:sldId id="284"/>
            <p14:sldId id="285"/>
            <p14:sldId id="277"/>
            <p14:sldId id="274"/>
            <p14:sldId id="276"/>
            <p14:sldId id="275"/>
            <p14:sldId id="286"/>
            <p14:sldId id="287"/>
            <p14:sldId id="290"/>
            <p14:sldId id="288"/>
            <p14:sldId id="289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31287-23F5-465D-B9CD-2ADF3AFA8D0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23A73-3D0D-458C-BDF1-1ED34AFCA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499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5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7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t left 03">
  <p:cSld name="Picture at left 03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6866890" y="687549"/>
            <a:ext cx="4486911" cy="508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Open Sans"/>
              <a:buNone/>
              <a:defRPr sz="36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>
            <a:spLocks noGrp="1"/>
          </p:cNvSpPr>
          <p:nvPr>
            <p:ph type="pic" idx="2"/>
          </p:nvPr>
        </p:nvSpPr>
        <p:spPr>
          <a:xfrm>
            <a:off x="0" y="0"/>
            <a:ext cx="596265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/>
          <p:nvPr/>
        </p:nvSpPr>
        <p:spPr>
          <a:xfrm>
            <a:off x="11609548" y="400051"/>
            <a:ext cx="339725" cy="339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2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28"/>
          <p:cNvSpPr txBox="1"/>
          <p:nvPr/>
        </p:nvSpPr>
        <p:spPr>
          <a:xfrm>
            <a:off x="11638915" y="479426"/>
            <a:ext cx="269875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100" b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6866890" y="417563"/>
            <a:ext cx="4486911" cy="15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25"/>
              <a:buNone/>
              <a:defRPr sz="1100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1100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1100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1100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1100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3"/>
          </p:nvPr>
        </p:nvSpPr>
        <p:spPr>
          <a:xfrm>
            <a:off x="6866890" y="1251718"/>
            <a:ext cx="4486911" cy="212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1100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1100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1100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825"/>
              <a:buNone/>
              <a:defRPr sz="1100" cap="none">
                <a:solidFill>
                  <a:schemeClr val="accent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925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1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7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4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7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9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1D9D3-3824-4EA7-8F61-D73A6F823539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84FC3-09DF-4449-929F-F7B20D934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6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fif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fif"/><Relationship Id="rId5" Type="http://schemas.openxmlformats.org/officeDocument/2006/relationships/image" Target="../media/image33.jp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api/models/model_training_apis" TargetMode="External"/><Relationship Id="rId13" Type="http://schemas.openxmlformats.org/officeDocument/2006/relationships/hyperlink" Target="https://keras.io/api/layers/initializers" TargetMode="External"/><Relationship Id="rId18" Type="http://schemas.openxmlformats.org/officeDocument/2006/relationships/hyperlink" Target="https://keras.io/api/callbacks/learning_rate_scheduler" TargetMode="External"/><Relationship Id="rId3" Type="http://schemas.openxmlformats.org/officeDocument/2006/relationships/image" Target="../media/image4.png"/><Relationship Id="rId21" Type="http://schemas.openxmlformats.org/officeDocument/2006/relationships/hyperlink" Target="https://keras.io/api/preprocessing/timeseries" TargetMode="External"/><Relationship Id="rId7" Type="http://schemas.openxmlformats.org/officeDocument/2006/relationships/hyperlink" Target="https://keras.io/api/models/sequential" TargetMode="External"/><Relationship Id="rId12" Type="http://schemas.openxmlformats.org/officeDocument/2006/relationships/hyperlink" Target="https://keras.io/api/layers/activations" TargetMode="External"/><Relationship Id="rId17" Type="http://schemas.openxmlformats.org/officeDocument/2006/relationships/hyperlink" Target="https://keras.io/api/callbacks/early_stopping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keras.io/api/callbacks/tensorboard" TargetMode="External"/><Relationship Id="rId20" Type="http://schemas.openxmlformats.org/officeDocument/2006/relationships/hyperlink" Target="https://keras.io/api/preprocessing/imag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eras.io/api/models/model" TargetMode="External"/><Relationship Id="rId11" Type="http://schemas.openxmlformats.org/officeDocument/2006/relationships/hyperlink" Target="https://keras.io/api/layers/base_layer" TargetMode="External"/><Relationship Id="rId5" Type="http://schemas.openxmlformats.org/officeDocument/2006/relationships/hyperlink" Target="https://keras.io/api/models/" TargetMode="External"/><Relationship Id="rId15" Type="http://schemas.openxmlformats.org/officeDocument/2006/relationships/hyperlink" Target="https://keras.io/api/callbacks/" TargetMode="External"/><Relationship Id="rId10" Type="http://schemas.openxmlformats.org/officeDocument/2006/relationships/hyperlink" Target="https://keras.io/api/layers/" TargetMode="External"/><Relationship Id="rId19" Type="http://schemas.openxmlformats.org/officeDocument/2006/relationships/hyperlink" Target="https://keras.io/api/preprocessing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keras.io/api/models/model_saving_apis" TargetMode="External"/><Relationship Id="rId14" Type="http://schemas.openxmlformats.org/officeDocument/2006/relationships/hyperlink" Target="https://keras.io/api/layers/regularizers" TargetMode="External"/><Relationship Id="rId22" Type="http://schemas.openxmlformats.org/officeDocument/2006/relationships/hyperlink" Target="https://keras.io/api/preprocessing/text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api/optimizers/adam" TargetMode="External"/><Relationship Id="rId13" Type="http://schemas.openxmlformats.org/officeDocument/2006/relationships/hyperlink" Target="https://keras.io/api/metrics/regression_metric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keras.io/api/optimizers/rmsprop" TargetMode="External"/><Relationship Id="rId12" Type="http://schemas.openxmlformats.org/officeDocument/2006/relationships/hyperlink" Target="https://keras.io/api/metrics/probabilistic_metrics" TargetMode="External"/><Relationship Id="rId17" Type="http://schemas.openxmlformats.org/officeDocument/2006/relationships/hyperlink" Target="https://keras.io/api/losses/hinge_losses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keras.io/api/losses/regression_loss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eras.io/api/optimizers/sgd" TargetMode="External"/><Relationship Id="rId11" Type="http://schemas.openxmlformats.org/officeDocument/2006/relationships/hyperlink" Target="https://keras.io/api/metrics/accuracy_metrics" TargetMode="External"/><Relationship Id="rId5" Type="http://schemas.openxmlformats.org/officeDocument/2006/relationships/hyperlink" Target="https://keras.io/api/optimizers/" TargetMode="External"/><Relationship Id="rId15" Type="http://schemas.openxmlformats.org/officeDocument/2006/relationships/hyperlink" Target="https://keras.io/api/losses/probabilistic_losses" TargetMode="External"/><Relationship Id="rId10" Type="http://schemas.openxmlformats.org/officeDocument/2006/relationships/hyperlink" Target="https://keras.io/api/metrics/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keras.io/api/optimizers/adadelta" TargetMode="External"/><Relationship Id="rId14" Type="http://schemas.openxmlformats.org/officeDocument/2006/relationships/hyperlink" Target="https://keras.io/api/losses/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keras.io/api/datasets/cifar100" TargetMode="External"/><Relationship Id="rId13" Type="http://schemas.openxmlformats.org/officeDocument/2006/relationships/hyperlink" Target="https://keras.io/api/applications/resnet" TargetMode="External"/><Relationship Id="rId18" Type="http://schemas.openxmlformats.org/officeDocument/2006/relationships/hyperlink" Target="https://keras.io/api/utils/python_utils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keras.io/api/datasets/cifar10" TargetMode="External"/><Relationship Id="rId12" Type="http://schemas.openxmlformats.org/officeDocument/2006/relationships/hyperlink" Target="https://keras.io/api/applications/vgg" TargetMode="External"/><Relationship Id="rId17" Type="http://schemas.openxmlformats.org/officeDocument/2006/relationships/hyperlink" Target="https://keras.io/api/utils/serialization_utils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keras.io/api/utils/model_plotting_util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eras.io/api/datasets/mnist" TargetMode="External"/><Relationship Id="rId11" Type="http://schemas.openxmlformats.org/officeDocument/2006/relationships/hyperlink" Target="https://keras.io/api/applications/efficientnet" TargetMode="External"/><Relationship Id="rId5" Type="http://schemas.openxmlformats.org/officeDocument/2006/relationships/hyperlink" Target="https://keras.io/api/datasets/" TargetMode="External"/><Relationship Id="rId15" Type="http://schemas.openxmlformats.org/officeDocument/2006/relationships/hyperlink" Target="https://keras.io/api/utils/" TargetMode="External"/><Relationship Id="rId10" Type="http://schemas.openxmlformats.org/officeDocument/2006/relationships/hyperlink" Target="https://keras.io/api/applications/xception" TargetMode="External"/><Relationship Id="rId19" Type="http://schemas.openxmlformats.org/officeDocument/2006/relationships/hyperlink" Target="https://keras.io/api/utils/backend_utils" TargetMode="External"/><Relationship Id="rId4" Type="http://schemas.openxmlformats.org/officeDocument/2006/relationships/image" Target="../media/image9.png"/><Relationship Id="rId9" Type="http://schemas.openxmlformats.org/officeDocument/2006/relationships/hyperlink" Target="https://keras.io/api/applications/" TargetMode="External"/><Relationship Id="rId14" Type="http://schemas.openxmlformats.org/officeDocument/2006/relationships/hyperlink" Target="https://keras.io/api/applications/mobilenet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3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0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07430"/>
            <a:ext cx="5222241" cy="2367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768" y="1622343"/>
            <a:ext cx="4492817" cy="17304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02;p1"/>
          <p:cNvSpPr txBox="1"/>
          <p:nvPr/>
        </p:nvSpPr>
        <p:spPr>
          <a:xfrm>
            <a:off x="616214" y="2010537"/>
            <a:ext cx="421592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 Deep Learning &amp;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Tensorflow</a:t>
            </a:r>
            <a:r>
              <a:rPr lang="en-US" sz="2800" b="1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dirty="0"/>
          </a:p>
        </p:txBody>
      </p:sp>
      <p:pic>
        <p:nvPicPr>
          <p:cNvPr id="8" name="Google Shape;1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98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Lan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truyền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tiến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46550"/>
            <a:ext cx="5591175" cy="34766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3465" y="1694428"/>
            <a:ext cx="5367031" cy="25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1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Hàm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kích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hoạt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926" y="964409"/>
            <a:ext cx="8051074" cy="43609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1770" y="1162595"/>
            <a:ext cx="3474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Sigmoid, </a:t>
            </a:r>
            <a:r>
              <a:rPr lang="en-US" dirty="0" err="1" smtClean="0"/>
              <a:t>tanh</a:t>
            </a:r>
            <a:r>
              <a:rPr lang="en-US" dirty="0" smtClean="0"/>
              <a:t>, </a:t>
            </a:r>
            <a:r>
              <a:rPr lang="en-US" dirty="0" err="1" smtClean="0"/>
              <a:t>ReLU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9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018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0;p4"/>
          <p:cNvSpPr txBox="1"/>
          <p:nvPr/>
        </p:nvSpPr>
        <p:spPr>
          <a:xfrm>
            <a:off x="283780" y="256417"/>
            <a:ext cx="32907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Hàm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kích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hoạt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458" y="1093197"/>
            <a:ext cx="5981700" cy="360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7768" y="1423851"/>
            <a:ext cx="42379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, </a:t>
            </a:r>
            <a:r>
              <a:rPr lang="en-US" dirty="0" err="1" smtClean="0"/>
              <a:t>thử</a:t>
            </a:r>
            <a:r>
              <a:rPr lang="en-US" dirty="0" smtClean="0"/>
              <a:t> 1 </a:t>
            </a:r>
            <a:r>
              <a:rPr lang="en-US" dirty="0" err="1" smtClean="0"/>
              <a:t>lượt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,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(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hyper-parameter tuning).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neural network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khuyến</a:t>
            </a:r>
            <a:r>
              <a:rPr lang="en-US" dirty="0" smtClean="0"/>
              <a:t> </a:t>
            </a:r>
            <a:r>
              <a:rPr lang="en-US" dirty="0" err="1" smtClean="0"/>
              <a:t>nghị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1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0" y="256510"/>
            <a:ext cx="35489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Loss Function/Cost function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48924" y="1619795"/>
            <a:ext cx="700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loss function </a:t>
            </a:r>
            <a:r>
              <a:rPr lang="en-US" dirty="0" err="1" smtClean="0"/>
              <a:t>trong</a:t>
            </a:r>
            <a:r>
              <a:rPr lang="en-US" dirty="0" smtClean="0"/>
              <a:t> machine learning </a:t>
            </a:r>
            <a:r>
              <a:rPr lang="en-US" dirty="0" err="1" smtClean="0"/>
              <a:t>cổ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75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232519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1" y="239824"/>
            <a:ext cx="25080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Lan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truyền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ngược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9349" y="1293223"/>
            <a:ext cx="905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Loss function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smtClean="0"/>
              <a:t>neural network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so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r>
              <a:rPr lang="en-US" dirty="0" smtClean="0"/>
              <a:t> =&gt; </a:t>
            </a:r>
            <a:r>
              <a:rPr lang="en-US" dirty="0" err="1" smtClean="0">
                <a:solidFill>
                  <a:srgbClr val="FF0000"/>
                </a:solidFill>
              </a:rPr>
              <a:t>Làm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đế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thông</a:t>
            </a:r>
            <a:r>
              <a:rPr lang="en-US" dirty="0" smtClean="0">
                <a:solidFill>
                  <a:srgbClr val="FF0000"/>
                </a:solidFill>
              </a:rPr>
              <a:t> tin </a:t>
            </a:r>
            <a:r>
              <a:rPr lang="en-US" dirty="0" err="1" smtClean="0">
                <a:solidFill>
                  <a:srgbClr val="FF0000"/>
                </a:solidFill>
              </a:rPr>
              <a:t>mà</a:t>
            </a:r>
            <a:r>
              <a:rPr lang="en-US" dirty="0" smtClean="0">
                <a:solidFill>
                  <a:srgbClr val="FF0000"/>
                </a:solidFill>
              </a:rPr>
              <a:t> loss function </a:t>
            </a:r>
            <a:r>
              <a:rPr lang="en-US" dirty="0" err="1" smtClean="0">
                <a:solidFill>
                  <a:srgbClr val="FF0000"/>
                </a:solidFill>
              </a:rPr>
              <a:t>cung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cấp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để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thiện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chất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lượng</a:t>
            </a:r>
            <a:r>
              <a:rPr lang="en-US" dirty="0" smtClean="0">
                <a:solidFill>
                  <a:srgbClr val="FF0000"/>
                </a:solidFill>
              </a:rPr>
              <a:t> neural network?</a:t>
            </a:r>
          </a:p>
          <a:p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421086" y="2377440"/>
            <a:ext cx="966651" cy="70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127862" y="3208437"/>
            <a:ext cx="355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(</a:t>
            </a:r>
            <a:r>
              <a:rPr lang="en-US" dirty="0" err="1" smtClean="0"/>
              <a:t>cực</a:t>
            </a:r>
            <a:r>
              <a:rPr lang="en-US" dirty="0" smtClean="0"/>
              <a:t> </a:t>
            </a:r>
            <a:r>
              <a:rPr lang="en-US" dirty="0" err="1" smtClean="0"/>
              <a:t>tiểu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) </a:t>
            </a:r>
            <a:r>
              <a:rPr lang="en-US" dirty="0" err="1" smtClean="0"/>
              <a:t>hàm</a:t>
            </a:r>
            <a:r>
              <a:rPr lang="en-US" dirty="0" smtClean="0"/>
              <a:t> loss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5421086" y="3814354"/>
            <a:ext cx="966651" cy="70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4612" y="4773790"/>
            <a:ext cx="469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Gradient Descent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Back Propagation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6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Gradient Descent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10" y="865157"/>
            <a:ext cx="4198017" cy="2616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5" y="3528907"/>
            <a:ext cx="3954663" cy="22146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4697" y="1436914"/>
            <a:ext cx="6936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: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w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loss L(x, y, w)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:</a:t>
            </a:r>
          </a:p>
          <a:p>
            <a:r>
              <a:rPr lang="en-US" dirty="0" smtClean="0"/>
              <a:t>B1: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w</a:t>
            </a:r>
            <a:r>
              <a:rPr lang="en-US" sz="1100" dirty="0" smtClean="0"/>
              <a:t>o</a:t>
            </a:r>
            <a:r>
              <a:rPr lang="en-US" sz="1200" dirty="0"/>
              <a:t> </a:t>
            </a:r>
            <a:r>
              <a:rPr lang="en-US" dirty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.</a:t>
            </a:r>
          </a:p>
          <a:p>
            <a:r>
              <a:rPr lang="en-US" dirty="0" smtClean="0"/>
              <a:t>B2: </a:t>
            </a:r>
            <a:r>
              <a:rPr lang="en-US" dirty="0" err="1" smtClean="0"/>
              <a:t>Tính</a:t>
            </a:r>
            <a:r>
              <a:rPr lang="en-US" dirty="0" smtClean="0"/>
              <a:t> gradient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loss J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w</a:t>
            </a:r>
            <a:r>
              <a:rPr lang="en-US" sz="1050" dirty="0" smtClean="0"/>
              <a:t>0</a:t>
            </a:r>
            <a:r>
              <a:rPr lang="en-US" dirty="0" smtClean="0"/>
              <a:t> . </a:t>
            </a:r>
            <a:r>
              <a:rPr lang="en-US" dirty="0" smtClean="0"/>
              <a:t>grad</a:t>
            </a:r>
            <a:r>
              <a:rPr lang="en-US" dirty="0" smtClean="0"/>
              <a:t> </a:t>
            </a:r>
            <a:r>
              <a:rPr lang="en-US" dirty="0" smtClean="0"/>
              <a:t>= </a:t>
            </a:r>
          </a:p>
          <a:p>
            <a:r>
              <a:rPr lang="en-US" dirty="0" smtClean="0"/>
              <a:t>B3: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w: w</a:t>
            </a:r>
            <a:r>
              <a:rPr lang="en-US" sz="1050" dirty="0" smtClean="0"/>
              <a:t>1 </a:t>
            </a:r>
            <a:r>
              <a:rPr lang="en-US" dirty="0" smtClean="0"/>
              <a:t>= </a:t>
            </a:r>
            <a:r>
              <a:rPr lang="en-US" dirty="0" smtClean="0"/>
              <a:t>w</a:t>
            </a:r>
            <a:r>
              <a:rPr lang="en-US" sz="1050" dirty="0" smtClean="0"/>
              <a:t>0</a:t>
            </a:r>
            <a:r>
              <a:rPr lang="en-US" dirty="0" smtClean="0"/>
              <a:t> + (      * grad)</a:t>
            </a:r>
            <a:endParaRPr lang="en-US" dirty="0" smtClean="0"/>
          </a:p>
          <a:p>
            <a:r>
              <a:rPr lang="en-US" dirty="0" smtClean="0"/>
              <a:t>B4: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B2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</a:t>
            </a:r>
            <a:r>
              <a:rPr lang="en-US" dirty="0" err="1" smtClean="0"/>
              <a:t>mãn</a:t>
            </a:r>
            <a:r>
              <a:rPr lang="en-US" dirty="0" smtClean="0"/>
              <a:t> (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Loss </a:t>
            </a:r>
            <a:r>
              <a:rPr lang="en-US" dirty="0" err="1" smtClean="0"/>
              <a:t>đủ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/ g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,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đáng</a:t>
            </a:r>
            <a:r>
              <a:rPr lang="en-US" dirty="0" smtClean="0"/>
              <a:t> </a:t>
            </a:r>
            <a:r>
              <a:rPr lang="en-US" dirty="0" err="1" smtClean="0"/>
              <a:t>kể</a:t>
            </a:r>
            <a:r>
              <a:rPr lang="en-US" dirty="0" smtClean="0"/>
              <a:t>/ …)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5175" y="2798786"/>
            <a:ext cx="694154" cy="385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4680" y="3184427"/>
            <a:ext cx="238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02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Lan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truyền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ngược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70084"/>
            <a:ext cx="5591175" cy="3476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591" y="1770084"/>
            <a:ext cx="5367031" cy="25808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768" y="1018903"/>
            <a:ext cx="58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neural network ở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lan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88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Lan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truyền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ngược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552" y="2558203"/>
            <a:ext cx="8648700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900" y="3519190"/>
            <a:ext cx="9220200" cy="1362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71154" y="931137"/>
            <a:ext cx="10293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Ý </a:t>
            </a:r>
            <a:r>
              <a:rPr lang="en-US" dirty="0" err="1" smtClean="0"/>
              <a:t>tưởng</a:t>
            </a:r>
            <a:r>
              <a:rPr lang="en-US" dirty="0" smtClean="0"/>
              <a:t>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Loss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neural </a:t>
            </a:r>
            <a:r>
              <a:rPr lang="en-US" dirty="0" err="1" smtClean="0"/>
              <a:t>thuộc</a:t>
            </a:r>
            <a:r>
              <a:rPr lang="en-US" dirty="0" smtClean="0"/>
              <a:t> layer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loss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neural ở layer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: chain rule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đạo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387223"/>
            <a:ext cx="1676400" cy="6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Lan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truyền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ngược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201675"/>
            <a:ext cx="5084096" cy="3161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532" y="553975"/>
            <a:ext cx="1695450" cy="64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425" y="1913115"/>
            <a:ext cx="5514975" cy="666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1707" y="3229853"/>
            <a:ext cx="1819275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8260" y="4624804"/>
            <a:ext cx="8010525" cy="581025"/>
          </a:xfrm>
          <a:prstGeom prst="rect">
            <a:avLst/>
          </a:prstGeom>
        </p:spPr>
      </p:pic>
      <p:sp>
        <p:nvSpPr>
          <p:cNvPr id="12" name="Down Arrow 11"/>
          <p:cNvSpPr/>
          <p:nvPr/>
        </p:nvSpPr>
        <p:spPr>
          <a:xfrm>
            <a:off x="8437041" y="1201675"/>
            <a:ext cx="412432" cy="365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437041" y="2620960"/>
            <a:ext cx="412432" cy="365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8437041" y="4020955"/>
            <a:ext cx="412432" cy="365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8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Lan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truyền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ngược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01674"/>
            <a:ext cx="6505303" cy="404503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325" y="658495"/>
            <a:ext cx="4791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1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356340" y="2692049"/>
            <a:ext cx="4486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rmAutofit/>
          </a:bodyPr>
          <a:lstStyle/>
          <a:p>
            <a:pPr>
              <a:buClr>
                <a:srgbClr val="EE0033"/>
              </a:buClr>
            </a:pPr>
            <a:r>
              <a:rPr lang="en-US" dirty="0" err="1">
                <a:solidFill>
                  <a:srgbClr val="EE0033"/>
                </a:solidFill>
                <a:latin typeface="Arial"/>
                <a:ea typeface="Arial"/>
                <a:cs typeface="Arial"/>
                <a:sym typeface="Arial"/>
              </a:rPr>
              <a:t>Nội</a:t>
            </a:r>
            <a:r>
              <a:rPr lang="en-US" dirty="0">
                <a:solidFill>
                  <a:srgbClr val="EE0033"/>
                </a:solidFill>
                <a:latin typeface="Arial"/>
                <a:ea typeface="Arial"/>
                <a:cs typeface="Arial"/>
                <a:sym typeface="Arial"/>
              </a:rPr>
              <a:t> dung</a:t>
            </a:r>
            <a:endParaRPr dirty="0">
              <a:solidFill>
                <a:srgbClr val="EE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oogle Shape;112;p2"/>
          <p:cNvGrpSpPr/>
          <p:nvPr/>
        </p:nvGrpSpPr>
        <p:grpSpPr>
          <a:xfrm>
            <a:off x="0" y="6137663"/>
            <a:ext cx="12192000" cy="720339"/>
            <a:chOff x="0" y="4603247"/>
            <a:chExt cx="9144000" cy="540254"/>
          </a:xfrm>
        </p:grpSpPr>
        <p:pic>
          <p:nvPicPr>
            <p:cNvPr id="113" name="Google Shape;11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4603247"/>
              <a:ext cx="9144000" cy="5402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63175" y="4756150"/>
              <a:ext cx="975214" cy="214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2"/>
          <p:cNvSpPr txBox="1"/>
          <p:nvPr/>
        </p:nvSpPr>
        <p:spPr>
          <a:xfrm>
            <a:off x="551464" y="6361290"/>
            <a:ext cx="5291667" cy="307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1200" i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Analytics Center – Viettel Telecom</a:t>
            </a:r>
            <a:endParaRPr sz="1200" i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5843131" y="2394002"/>
            <a:ext cx="5820800" cy="256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649813" indent="-514350">
              <a:buClr>
                <a:srgbClr val="595959"/>
              </a:buClr>
              <a:buSzPts val="2000"/>
              <a:buAutoNum type="arabicPeriod"/>
            </a:pPr>
            <a:r>
              <a:rPr lang="en-US" sz="2667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Basic </a:t>
            </a:r>
            <a:r>
              <a:rPr lang="en-US" sz="2667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Deep </a:t>
            </a:r>
            <a:r>
              <a:rPr lang="en-US" sz="2667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learning</a:t>
            </a:r>
          </a:p>
          <a:p>
            <a:pPr marL="649813" indent="-514350">
              <a:buClr>
                <a:srgbClr val="595959"/>
              </a:buClr>
              <a:buSzPts val="2000"/>
              <a:buAutoNum type="arabicPeriod"/>
            </a:pPr>
            <a:r>
              <a:rPr lang="en-US" sz="2667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Deep learning </a:t>
            </a:r>
            <a:r>
              <a:rPr lang="en-US" sz="2667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project’workflow</a:t>
            </a:r>
            <a:endParaRPr sz="2667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667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5463">
              <a:buClr>
                <a:srgbClr val="595959"/>
              </a:buClr>
              <a:buSzPts val="2000"/>
            </a:pPr>
            <a:r>
              <a:rPr lang="en-US" sz="2667" dirty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667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lang="en-US" sz="2667" dirty="0" err="1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r>
              <a:rPr lang="en-US" sz="2667" dirty="0" smtClean="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 introduction</a:t>
            </a:r>
            <a:endParaRPr sz="2667" dirty="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042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Deep learning pipeline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Google Shape;1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" y="2901930"/>
            <a:ext cx="7903181" cy="1513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2;p3"/>
          <p:cNvGrpSpPr/>
          <p:nvPr/>
        </p:nvGrpSpPr>
        <p:grpSpPr>
          <a:xfrm>
            <a:off x="1" y="2287908"/>
            <a:ext cx="3512171" cy="592901"/>
            <a:chOff x="661619" y="360328"/>
            <a:chExt cx="5268256" cy="889352"/>
          </a:xfrm>
        </p:grpSpPr>
        <p:pic>
          <p:nvPicPr>
            <p:cNvPr id="13" name="Google Shape;12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4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25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28;p3"/>
          <p:cNvSpPr txBox="1"/>
          <p:nvPr/>
        </p:nvSpPr>
        <p:spPr>
          <a:xfrm>
            <a:off x="1" y="2388368"/>
            <a:ext cx="3512172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600"/>
            </a:pPr>
            <a:r>
              <a:rPr lang="en-US" sz="2133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PHẦN </a:t>
            </a:r>
            <a:r>
              <a:rPr lang="en-US" sz="2133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endParaRPr sz="2133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7;p3"/>
          <p:cNvSpPr txBox="1"/>
          <p:nvPr/>
        </p:nvSpPr>
        <p:spPr>
          <a:xfrm>
            <a:off x="317050" y="3165501"/>
            <a:ext cx="7586133" cy="11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FF0000"/>
              </a:buClr>
              <a:buSzPts val="2400"/>
            </a:pPr>
            <a:r>
              <a:rPr lang="en-US" sz="32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Deep learning project’s workflow</a:t>
            </a:r>
            <a:endParaRPr sz="32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4663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Workflow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9086" y="865157"/>
            <a:ext cx="10829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Workflow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project deep learning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project machine learning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Machine learning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model </a:t>
            </a:r>
            <a:r>
              <a:rPr lang="en-US" dirty="0" err="1" smtClean="0"/>
              <a:t>như</a:t>
            </a:r>
            <a:r>
              <a:rPr lang="en-US" dirty="0" smtClean="0"/>
              <a:t> Random Forest, SVM, Logistic Regression,…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DS </a:t>
            </a:r>
            <a:r>
              <a:rPr lang="en-US" dirty="0" err="1" smtClean="0"/>
              <a:t>bỏ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sức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Trong</a:t>
            </a:r>
            <a:r>
              <a:rPr lang="en-US" dirty="0" smtClean="0"/>
              <a:t> 1 project Deep learning, DS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preprocessing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: handle missing/duplicate values, dimensionality reduction, normalization, …,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neural network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feature engineering </a:t>
            </a:r>
            <a:r>
              <a:rPr lang="en-US" dirty="0" err="1" smtClean="0"/>
              <a:t>nhờ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representation learning.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5385" y="2896482"/>
            <a:ext cx="7056509" cy="303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99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Deep learning pipeline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" name="Google Shape;1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" y="2901930"/>
            <a:ext cx="7903181" cy="9655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2;p3"/>
          <p:cNvGrpSpPr/>
          <p:nvPr/>
        </p:nvGrpSpPr>
        <p:grpSpPr>
          <a:xfrm>
            <a:off x="1" y="2287908"/>
            <a:ext cx="3512171" cy="592901"/>
            <a:chOff x="661619" y="360328"/>
            <a:chExt cx="5268256" cy="889352"/>
          </a:xfrm>
        </p:grpSpPr>
        <p:pic>
          <p:nvPicPr>
            <p:cNvPr id="13" name="Google Shape;12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4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25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28;p3"/>
          <p:cNvSpPr txBox="1"/>
          <p:nvPr/>
        </p:nvSpPr>
        <p:spPr>
          <a:xfrm>
            <a:off x="1" y="2388368"/>
            <a:ext cx="3512172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600"/>
            </a:pPr>
            <a:r>
              <a:rPr lang="en-US" sz="2133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PHẦN </a:t>
            </a:r>
            <a:r>
              <a:rPr lang="en-US" sz="2133" b="1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III</a:t>
            </a:r>
            <a:endParaRPr sz="2133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27;p3"/>
          <p:cNvSpPr txBox="1"/>
          <p:nvPr/>
        </p:nvSpPr>
        <p:spPr>
          <a:xfrm>
            <a:off x="317050" y="3165501"/>
            <a:ext cx="758613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FF0000"/>
              </a:buClr>
              <a:buSzPts val="2400"/>
            </a:pPr>
            <a:r>
              <a:rPr lang="en-US" sz="3200" b="1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endParaRPr sz="32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85231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7768" y="1097280"/>
            <a:ext cx="58218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Google Brain,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ở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machine learning.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neuron </a:t>
            </a:r>
            <a:r>
              <a:rPr lang="en-US" dirty="0" err="1" smtClean="0"/>
              <a:t>cho</a:t>
            </a:r>
            <a:r>
              <a:rPr lang="en-US" dirty="0" smtClean="0"/>
              <a:t> deep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Front-end API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Python,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Data Scientists.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C++ =&gt;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Có</a:t>
            </a:r>
            <a:r>
              <a:rPr lang="en-US" dirty="0" smtClean="0"/>
              <a:t> API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web/ mobile/ </a:t>
            </a:r>
            <a:r>
              <a:rPr lang="en-US" dirty="0" err="1" smtClean="0"/>
              <a:t>IoT</a:t>
            </a:r>
            <a:r>
              <a:rPr lang="en-US" dirty="0" smtClean="0"/>
              <a:t>, …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28" y="193040"/>
            <a:ext cx="5548383" cy="22337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28" y="2426789"/>
            <a:ext cx="285750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19" y="2451701"/>
            <a:ext cx="2800511" cy="1575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28" y="4026988"/>
            <a:ext cx="3280308" cy="184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97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TensorFlow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2.0 workflow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03" y="1245571"/>
            <a:ext cx="7515497" cy="41700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891" y="1502229"/>
            <a:ext cx="3409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nghiên</a:t>
            </a:r>
            <a:r>
              <a:rPr lang="en-US" dirty="0" smtClean="0"/>
              <a:t> </a:t>
            </a:r>
            <a:r>
              <a:rPr lang="en-US" dirty="0" err="1" smtClean="0"/>
              <a:t>cứu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deep learning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3448594"/>
            <a:ext cx="34355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scientist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 smtClean="0">
                <a:solidFill>
                  <a:srgbClr val="FF0000"/>
                </a:solidFill>
              </a:rPr>
              <a:t>f.keras</a:t>
            </a:r>
            <a:endParaRPr lang="en-US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tf.data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TensorFlowHub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02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So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sánh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TF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và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PyTorch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23099"/>
              </p:ext>
            </p:extLst>
          </p:nvPr>
        </p:nvGraphicFramePr>
        <p:xfrm>
          <a:off x="448311" y="719666"/>
          <a:ext cx="11360514" cy="5296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512">
                  <a:extLst>
                    <a:ext uri="{9D8B030D-6E8A-4147-A177-3AD203B41FA5}">
                      <a16:colId xmlns:a16="http://schemas.microsoft.com/office/drawing/2014/main" val="3043393400"/>
                    </a:ext>
                  </a:extLst>
                </a:gridCol>
                <a:gridCol w="4140926">
                  <a:extLst>
                    <a:ext uri="{9D8B030D-6E8A-4147-A177-3AD203B41FA5}">
                      <a16:colId xmlns:a16="http://schemas.microsoft.com/office/drawing/2014/main" val="2185802414"/>
                    </a:ext>
                  </a:extLst>
                </a:gridCol>
                <a:gridCol w="5003076">
                  <a:extLst>
                    <a:ext uri="{9D8B030D-6E8A-4147-A177-3AD203B41FA5}">
                      <a16:colId xmlns:a16="http://schemas.microsoft.com/office/drawing/2014/main" val="759198146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TensorFlow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PyTorch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38803"/>
                  </a:ext>
                </a:extLst>
              </a:tr>
              <a:tr h="7705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Xuất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hiện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trước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có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bộ</a:t>
                      </a:r>
                      <a:r>
                        <a:rPr lang="en-US" sz="1600" baseline="0" dirty="0" smtClean="0"/>
                        <a:t> document </a:t>
                      </a:r>
                      <a:r>
                        <a:rPr lang="en-US" sz="1600" baseline="0" dirty="0" err="1" smtClean="0"/>
                        <a:t>hoàn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thiện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cùng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nhiều</a:t>
                      </a:r>
                      <a:r>
                        <a:rPr lang="en-US" sz="1600" baseline="0" dirty="0" smtClean="0"/>
                        <a:t> tutorial </a:t>
                      </a:r>
                      <a:r>
                        <a:rPr lang="en-US" sz="1600" baseline="0" dirty="0" err="1" smtClean="0"/>
                        <a:t>chất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lượng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đã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được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ứng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dụng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nhiều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trong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nghiên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cứu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và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phát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triển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sản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phẩm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</a:t>
                      </a:r>
                      <a:r>
                        <a:rPr lang="en-US" sz="1400" baseline="0" dirty="0" smtClean="0"/>
                        <a:t>a </a:t>
                      </a:r>
                      <a:r>
                        <a:rPr lang="en-US" sz="1400" baseline="0" dirty="0" err="1" smtClean="0"/>
                        <a:t>đời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sau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Document </a:t>
                      </a:r>
                      <a:r>
                        <a:rPr lang="en-US" sz="1400" baseline="0" dirty="0" err="1" smtClean="0"/>
                        <a:t>khá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tốt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err="1" smtClean="0"/>
                        <a:t>Hệ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sinh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thái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đa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dạng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nhưng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chưa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cấu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rõ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ràng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63551"/>
                  </a:ext>
                </a:extLst>
              </a:tr>
              <a:tr h="7705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nghĩa</a:t>
                      </a:r>
                      <a:r>
                        <a:rPr lang="en-US" baseline="0" dirty="0" smtClean="0"/>
                        <a:t> graph:</a:t>
                      </a:r>
                    </a:p>
                    <a:p>
                      <a:r>
                        <a:rPr lang="en-US" baseline="0" dirty="0" err="1" smtClean="0"/>
                        <a:t>Tĩnh</a:t>
                      </a:r>
                      <a:r>
                        <a:rPr lang="en-US" baseline="0" dirty="0" smtClean="0"/>
                        <a:t> vs </a:t>
                      </a:r>
                      <a:r>
                        <a:rPr lang="en-US" baseline="0" dirty="0" err="1" smtClean="0"/>
                        <a:t>Động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Định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nghĩa</a:t>
                      </a:r>
                      <a:r>
                        <a:rPr lang="en-US" sz="1400" baseline="0" dirty="0" smtClean="0"/>
                        <a:t> 1 graph </a:t>
                      </a:r>
                      <a:r>
                        <a:rPr lang="en-US" sz="1400" baseline="0" dirty="0" err="1" smtClean="0"/>
                        <a:t>tĩnh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trước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khi</a:t>
                      </a:r>
                      <a:r>
                        <a:rPr lang="en-US" sz="1400" baseline="0" dirty="0" smtClean="0"/>
                        <a:t> run</a:t>
                      </a:r>
                    </a:p>
                    <a:p>
                      <a:r>
                        <a:rPr lang="en-US" sz="1400" baseline="0" dirty="0" err="1" smtClean="0"/>
                        <a:t>Muốn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nhập</a:t>
                      </a:r>
                      <a:r>
                        <a:rPr lang="en-US" sz="1400" baseline="0" dirty="0" smtClean="0"/>
                        <a:t> data </a:t>
                      </a:r>
                      <a:r>
                        <a:rPr lang="en-US" sz="1400" baseline="0" dirty="0" err="1" smtClean="0"/>
                        <a:t>vào</a:t>
                      </a:r>
                      <a:r>
                        <a:rPr lang="en-US" sz="1400" baseline="0" dirty="0" smtClean="0"/>
                        <a:t> graph, </a:t>
                      </a:r>
                      <a:r>
                        <a:rPr lang="en-US" sz="1400" baseline="0" dirty="0" err="1" smtClean="0"/>
                        <a:t>chỉ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thể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dùng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tf.Session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hoặc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tf.Placeholder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Định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nghĩa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một</a:t>
                      </a:r>
                      <a:r>
                        <a:rPr lang="en-US" sz="1400" baseline="0" dirty="0" smtClean="0"/>
                        <a:t> graph </a:t>
                      </a:r>
                      <a:r>
                        <a:rPr lang="en-US" sz="1400" baseline="0" dirty="0" err="1" smtClean="0"/>
                        <a:t>động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Cho </a:t>
                      </a:r>
                      <a:r>
                        <a:rPr lang="en-US" sz="1400" baseline="0" dirty="0" err="1" smtClean="0"/>
                        <a:t>phép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chỉnh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sửa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các</a:t>
                      </a:r>
                      <a:r>
                        <a:rPr lang="en-US" sz="1400" baseline="0" dirty="0" smtClean="0"/>
                        <a:t> node </a:t>
                      </a:r>
                      <a:r>
                        <a:rPr lang="en-US" sz="1400" baseline="0" dirty="0" err="1" smtClean="0"/>
                        <a:t>của</a:t>
                      </a:r>
                      <a:r>
                        <a:rPr lang="en-US" sz="1400" baseline="0" dirty="0" smtClean="0"/>
                        <a:t> graph </a:t>
                      </a:r>
                      <a:r>
                        <a:rPr lang="en-US" sz="1400" baseline="0" dirty="0" err="1" smtClean="0"/>
                        <a:t>ngay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trong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khi</a:t>
                      </a:r>
                      <a:r>
                        <a:rPr lang="en-US" sz="1400" baseline="0" dirty="0" smtClean="0"/>
                        <a:t> run</a:t>
                      </a:r>
                    </a:p>
                    <a:p>
                      <a:r>
                        <a:rPr lang="en-US" sz="1400" baseline="0" dirty="0" err="1" smtClean="0"/>
                        <a:t>Liên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kết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chặt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chẽ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với</a:t>
                      </a:r>
                      <a:r>
                        <a:rPr lang="en-US" sz="1400" baseline="0" dirty="0" smtClean="0"/>
                        <a:t> Python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40912"/>
                  </a:ext>
                </a:extLst>
              </a:tr>
              <a:tr h="770507"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Cần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1 tool </a:t>
                      </a:r>
                      <a:r>
                        <a:rPr lang="en-US" baseline="0" dirty="0" err="1" smtClean="0"/>
                        <a:t>chuyên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debug: </a:t>
                      </a:r>
                      <a:r>
                        <a:rPr lang="en-US" baseline="0" dirty="0" err="1" smtClean="0"/>
                        <a:t>tfdbg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tool debug </a:t>
                      </a:r>
                      <a:r>
                        <a:rPr lang="en-US" baseline="0" dirty="0" err="1" smtClean="0"/>
                        <a:t>của</a:t>
                      </a:r>
                      <a:r>
                        <a:rPr lang="en-US" baseline="0" dirty="0" smtClean="0"/>
                        <a:t> Python: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pdb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ipdb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PyCharm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debugger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82395"/>
                  </a:ext>
                </a:extLst>
              </a:tr>
              <a:tr h="770507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Visulization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TensorBoard: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 graph,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 scalar variables,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distributions and histograms,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images,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Visualize </a:t>
                      </a:r>
                      <a:r>
                        <a:rPr lang="en-US" sz="14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embeddings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 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Visdom</a:t>
                      </a:r>
                      <a:r>
                        <a:rPr lang="en-US" dirty="0" smtClean="0"/>
                        <a:t>: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năng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so </a:t>
                      </a:r>
                      <a:r>
                        <a:rPr lang="en-US" baseline="0" dirty="0" err="1" smtClean="0"/>
                        <a:t>với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tensorboard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933306"/>
                  </a:ext>
                </a:extLst>
              </a:tr>
              <a:tr h="770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Hỗ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trợ</a:t>
                      </a:r>
                      <a:r>
                        <a:rPr lang="en-US" baseline="0" dirty="0" smtClean="0"/>
                        <a:t> deploy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server, mobile, web, …</a:t>
                      </a:r>
                    </a:p>
                    <a:p>
                      <a:r>
                        <a:rPr lang="en-US" baseline="0" dirty="0" smtClean="0"/>
                        <a:t>TF Serving, TF Lite, TF.js, 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Có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sử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dụng</a:t>
                      </a:r>
                      <a:r>
                        <a:rPr lang="en-US" baseline="0" dirty="0" smtClean="0"/>
                        <a:t> Flask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tạo</a:t>
                      </a:r>
                      <a:r>
                        <a:rPr lang="en-US" baseline="0" dirty="0" smtClean="0"/>
                        <a:t> API, </a:t>
                      </a:r>
                      <a:r>
                        <a:rPr lang="en-US" baseline="0" dirty="0" err="1" smtClean="0"/>
                        <a:t>nhưng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nhìn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chung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thua</a:t>
                      </a:r>
                      <a:r>
                        <a:rPr lang="en-US" baseline="0" dirty="0" smtClean="0"/>
                        <a:t> TF serving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mặt</a:t>
                      </a:r>
                      <a:r>
                        <a:rPr lang="en-US" baseline="0" dirty="0" smtClean="0"/>
                        <a:t> performance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89107"/>
                  </a:ext>
                </a:extLst>
              </a:tr>
              <a:tr h="770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Parallelism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chỉ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thiết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bị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nếu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muốn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tính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toán</a:t>
                      </a:r>
                      <a:r>
                        <a:rPr lang="en-US" baseline="0" dirty="0" smtClean="0"/>
                        <a:t> song </a:t>
                      </a:r>
                      <a:r>
                        <a:rPr lang="en-US" baseline="0" dirty="0" err="1" smtClean="0"/>
                        <a:t>song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tốn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và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rủi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Tự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hóa</a:t>
                      </a:r>
                      <a:r>
                        <a:rPr lang="en-US" baseline="0" dirty="0" smtClean="0"/>
                        <a:t> parallelism, </a:t>
                      </a:r>
                      <a:r>
                        <a:rPr lang="en-US" baseline="0" dirty="0" err="1" smtClean="0"/>
                        <a:t>rất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tiện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lợi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triển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khai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trên</a:t>
                      </a:r>
                      <a:r>
                        <a:rPr lang="en-US" baseline="0" dirty="0" smtClean="0"/>
                        <a:t> GPU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24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547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93635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4217" y="1084217"/>
            <a:ext cx="100714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API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Python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: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deep learning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,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thái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Keras</a:t>
            </a:r>
            <a:r>
              <a:rPr lang="en-US" dirty="0" smtClean="0"/>
              <a:t> Tuner: hyper-parameters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AutoKeras</a:t>
            </a:r>
            <a:r>
              <a:rPr lang="en-US" dirty="0" smtClean="0"/>
              <a:t>: </a:t>
            </a:r>
            <a:r>
              <a:rPr lang="en-US" dirty="0" err="1" smtClean="0"/>
              <a:t>AutoML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TensorFlow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26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187687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APIs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99928"/>
              </p:ext>
            </p:extLst>
          </p:nvPr>
        </p:nvGraphicFramePr>
        <p:xfrm>
          <a:off x="2325189" y="737870"/>
          <a:ext cx="809171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333">
                  <a:extLst>
                    <a:ext uri="{9D8B030D-6E8A-4147-A177-3AD203B41FA5}">
                      <a16:colId xmlns:a16="http://schemas.microsoft.com/office/drawing/2014/main" val="2574571772"/>
                    </a:ext>
                  </a:extLst>
                </a:gridCol>
                <a:gridCol w="6499381">
                  <a:extLst>
                    <a:ext uri="{9D8B030D-6E8A-4147-A177-3AD203B41FA5}">
                      <a16:colId xmlns:a16="http://schemas.microsoft.com/office/drawing/2014/main" val="1369743487"/>
                    </a:ext>
                  </a:extLst>
                </a:gridCol>
              </a:tblGrid>
              <a:tr h="351766">
                <a:tc>
                  <a:txBody>
                    <a:bodyPr/>
                    <a:lstStyle/>
                    <a:p>
                      <a:r>
                        <a:rPr lang="en-US" dirty="0" smtClean="0"/>
                        <a:t>APIs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238818"/>
                  </a:ext>
                </a:extLst>
              </a:tr>
              <a:tr h="1127579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Models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The Model class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The Sequential class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Model training APIs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Model saving &amp; serialization APIs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911976"/>
                  </a:ext>
                </a:extLst>
              </a:tr>
              <a:tr h="13877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Layers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The base Layer class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Layer activations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Layer weight initializers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Layer weight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regularizers</a:t>
                      </a:r>
                      <a:endParaRPr lang="en-US" sz="18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36360"/>
                  </a:ext>
                </a:extLst>
              </a:tr>
              <a:tr h="1127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Callbacks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TensorBoard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EarlyStopping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/>
                        </a:rPr>
                        <a:t>LearningRateScheduler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88279"/>
                  </a:ext>
                </a:extLst>
              </a:tr>
              <a:tr h="11275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9"/>
                        </a:rPr>
                        <a:t>Data preprocessing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0"/>
                        </a:rPr>
                        <a:t>Image data preprocessing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/>
                        </a:rPr>
                        <a:t>Timeseries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1"/>
                        </a:rPr>
                        <a:t> data preprocessing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2"/>
                        </a:rPr>
                        <a:t>Text data preprocessing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733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08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0" y="256510"/>
            <a:ext cx="35489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APIs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85333"/>
              </p:ext>
            </p:extLst>
          </p:nvPr>
        </p:nvGraphicFramePr>
        <p:xfrm>
          <a:off x="2032000" y="719666"/>
          <a:ext cx="81280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17">
                  <a:extLst>
                    <a:ext uri="{9D8B030D-6E8A-4147-A177-3AD203B41FA5}">
                      <a16:colId xmlns:a16="http://schemas.microsoft.com/office/drawing/2014/main" val="321062742"/>
                    </a:ext>
                  </a:extLst>
                </a:gridCol>
                <a:gridCol w="6332583">
                  <a:extLst>
                    <a:ext uri="{9D8B030D-6E8A-4147-A177-3AD203B41FA5}">
                      <a16:colId xmlns:a16="http://schemas.microsoft.com/office/drawing/2014/main" val="82937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Optimizers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SGD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RMSprop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Adam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Adadelta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Metrics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Accuracy metrics</a:t>
                      </a:r>
                      <a:endParaRPr lang="it-IT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Probabilistic metrics</a:t>
                      </a:r>
                      <a:endParaRPr lang="it-IT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t-IT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Regression metrics</a:t>
                      </a:r>
                      <a:endParaRPr lang="it-IT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6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Losses</a:t>
                      </a:r>
                      <a:endParaRPr lang="en-US" sz="1800" b="1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Probabilistic losses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Regression losses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Hinge losses for "maximum-margin" classification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9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65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0" y="256510"/>
            <a:ext cx="354892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APIs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671923"/>
              </p:ext>
            </p:extLst>
          </p:nvPr>
        </p:nvGraphicFramePr>
        <p:xfrm>
          <a:off x="2032000" y="719666"/>
          <a:ext cx="8128000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417">
                  <a:extLst>
                    <a:ext uri="{9D8B030D-6E8A-4147-A177-3AD203B41FA5}">
                      <a16:colId xmlns:a16="http://schemas.microsoft.com/office/drawing/2014/main" val="321062742"/>
                    </a:ext>
                  </a:extLst>
                </a:gridCol>
                <a:gridCol w="6332583">
                  <a:extLst>
                    <a:ext uri="{9D8B030D-6E8A-4147-A177-3AD203B41FA5}">
                      <a16:colId xmlns:a16="http://schemas.microsoft.com/office/drawing/2014/main" val="82937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Built-in small datasets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MNIST digits classification dataset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CIFAR10 small images classification dataset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8"/>
                        </a:rPr>
                        <a:t>CIFAR100 small images classification dataset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pt-BR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57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Keras</a:t>
                      </a:r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9"/>
                        </a:rPr>
                        <a:t> Applications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0"/>
                        </a:rPr>
                        <a:t>Xception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EfficientNet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1"/>
                        </a:rPr>
                        <a:t> B0 to B7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2"/>
                        </a:rPr>
                        <a:t>VGG16 and VGG19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ResNet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/>
                        </a:rPr>
                        <a:t> and ResNetV2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MobileNet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/>
                        </a:rPr>
                        <a:t> and MobileNetV2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76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5"/>
                        </a:rPr>
                        <a:t>Utilities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6"/>
                        </a:rPr>
                        <a:t>Model plotting utilities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7"/>
                        </a:rPr>
                        <a:t>Serialization utilities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/>
                        </a:rPr>
                        <a:t>Python &amp; </a:t>
                      </a:r>
                      <a:r>
                        <a:rPr lang="en-US" sz="1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/>
                        </a:rPr>
                        <a:t>NumPy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8"/>
                        </a:rPr>
                        <a:t> utilities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9"/>
                        </a:rPr>
                        <a:t>Backend utilities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39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44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2702" y="6495359"/>
            <a:ext cx="868543" cy="3117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3"/>
          <p:cNvGrpSpPr/>
          <p:nvPr/>
        </p:nvGrpSpPr>
        <p:grpSpPr>
          <a:xfrm>
            <a:off x="1" y="2287908"/>
            <a:ext cx="3512171" cy="592901"/>
            <a:chOff x="661619" y="360328"/>
            <a:chExt cx="5268256" cy="889352"/>
          </a:xfrm>
        </p:grpSpPr>
        <p:pic>
          <p:nvPicPr>
            <p:cNvPr id="123" name="Google Shape;12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" y="2901930"/>
            <a:ext cx="7903181" cy="122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317050" y="3165501"/>
            <a:ext cx="7586133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FF0000"/>
              </a:buClr>
              <a:buSzPts val="2400"/>
            </a:pPr>
            <a:r>
              <a:rPr lang="en-US" sz="3200" b="1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Basic Deep learning</a:t>
            </a:r>
            <a:endParaRPr sz="32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1" y="2388368"/>
            <a:ext cx="3512172" cy="451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FFFFFF"/>
              </a:buClr>
              <a:buSzPts val="1600"/>
            </a:pPr>
            <a:r>
              <a:rPr lang="en-US" sz="2133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PHẦN I</a:t>
            </a:r>
            <a:endParaRPr sz="2133" b="1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63535" y="4123108"/>
            <a:ext cx="11368167" cy="34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endParaRPr sz="1467" i="1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0" y="6416100"/>
            <a:ext cx="12192000" cy="441906"/>
            <a:chOff x="0" y="4812071"/>
            <a:chExt cx="9144000" cy="331429"/>
          </a:xfrm>
        </p:grpSpPr>
        <p:grpSp>
          <p:nvGrpSpPr>
            <p:cNvPr id="131" name="Google Shape;131;p3"/>
            <p:cNvGrpSpPr/>
            <p:nvPr/>
          </p:nvGrpSpPr>
          <p:grpSpPr>
            <a:xfrm>
              <a:off x="0" y="4812071"/>
              <a:ext cx="9144000" cy="331429"/>
              <a:chOff x="0" y="4812071"/>
              <a:chExt cx="9144000" cy="331429"/>
            </a:xfrm>
          </p:grpSpPr>
          <p:pic>
            <p:nvPicPr>
              <p:cNvPr id="132" name="Google Shape;132;p3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0" y="4812071"/>
                <a:ext cx="9144000" cy="3314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3" name="Google Shape;133;p3"/>
              <p:cNvSpPr txBox="1"/>
              <p:nvPr/>
            </p:nvSpPr>
            <p:spPr>
              <a:xfrm>
                <a:off x="374649" y="4889882"/>
                <a:ext cx="2006241" cy="2154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60933" rIns="121900" bIns="60933" anchor="t" anchorCtr="0">
                <a:spAutoFit/>
              </a:bodyPr>
              <a:lstStyle/>
              <a:p>
                <a:pPr>
                  <a:buClr>
                    <a:srgbClr val="B4B4B4"/>
                  </a:buClr>
                  <a:buSzPts val="800"/>
                </a:pPr>
                <a:r>
                  <a:rPr lang="en-US" sz="1067">
                    <a:solidFill>
                      <a:srgbClr val="B4B4B4"/>
                    </a:solidFill>
                    <a:latin typeface="Arial"/>
                    <a:ea typeface="Arial"/>
                    <a:cs typeface="Arial"/>
                    <a:sym typeface="Arial"/>
                  </a:rPr>
                  <a:t>www.viette.vn</a:t>
                </a:r>
                <a:endParaRPr sz="1067">
                  <a:solidFill>
                    <a:srgbClr val="B4B4B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34" name="Google Shape;134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7834010" y="4887636"/>
              <a:ext cx="716032" cy="1576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231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1"/>
            <a:ext cx="3984171" cy="78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0" y="256510"/>
            <a:ext cx="35489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Xây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dựng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neural network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sử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dụng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62143" y="1371600"/>
            <a:ext cx="691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neural network 1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ẩn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dataset MNIST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586" y="2132817"/>
            <a:ext cx="9544703" cy="750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585" y="3910184"/>
            <a:ext cx="9544703" cy="145730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14586" y="3557416"/>
            <a:ext cx="6222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Load dataset, chia train/test dataset,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768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40480" cy="76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0" y="256510"/>
            <a:ext cx="35489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Xây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dựng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neural network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sử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dụng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endParaRPr lang="en-US"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871" y="1009761"/>
            <a:ext cx="8824258" cy="231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8726" y="3381733"/>
            <a:ext cx="8634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Gọi</a:t>
            </a:r>
            <a:r>
              <a:rPr lang="en-US" dirty="0" smtClean="0"/>
              <a:t> class Sequential: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1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layer 1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,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Model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layer </a:t>
            </a:r>
            <a:r>
              <a:rPr lang="en-US" dirty="0" err="1" smtClean="0"/>
              <a:t>cho</a:t>
            </a:r>
            <a:r>
              <a:rPr lang="en-US" dirty="0" smtClean="0"/>
              <a:t> Sequential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Các</a:t>
            </a:r>
            <a:r>
              <a:rPr lang="en-US" dirty="0" smtClean="0"/>
              <a:t> layer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Flatten: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2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vector 1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model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Dense: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vói</a:t>
            </a:r>
            <a:r>
              <a:rPr lang="en-US" dirty="0" smtClean="0"/>
              <a:t> 1 layer fully-connected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Dropout: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dropout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r>
              <a:rPr lang="en-US" dirty="0" smtClean="0"/>
              <a:t> </a:t>
            </a:r>
            <a:r>
              <a:rPr lang="en-US" dirty="0" err="1" smtClean="0"/>
              <a:t>overfit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5794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8" y="1522299"/>
            <a:ext cx="8880935" cy="635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158" y="2747231"/>
            <a:ext cx="7777145" cy="1250003"/>
          </a:xfrm>
          <a:prstGeom prst="rect">
            <a:avLst/>
          </a:prstGeom>
        </p:spPr>
      </p:pic>
      <p:pic>
        <p:nvPicPr>
          <p:cNvPr id="6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40480" cy="7605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0;p4"/>
          <p:cNvSpPr txBox="1"/>
          <p:nvPr/>
        </p:nvSpPr>
        <p:spPr>
          <a:xfrm>
            <a:off x="0" y="256510"/>
            <a:ext cx="35489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Xây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dựng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neural network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sử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dụng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endParaRPr lang="en-US"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3106" y="1126841"/>
            <a:ext cx="402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loss: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14158" y="2396371"/>
            <a:ext cx="727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hàm</a:t>
            </a:r>
            <a:r>
              <a:rPr lang="en-US" dirty="0" smtClean="0"/>
              <a:t> loss,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model: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158" y="4721541"/>
            <a:ext cx="7633453" cy="11694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15022" y="4348094"/>
            <a:ext cx="874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model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train,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huấn</a:t>
            </a:r>
            <a:r>
              <a:rPr lang="en-US" dirty="0" smtClean="0"/>
              <a:t> </a:t>
            </a:r>
            <a:r>
              <a:rPr lang="en-US" dirty="0" err="1" smtClean="0"/>
              <a:t>luyện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dataset </a:t>
            </a:r>
            <a:r>
              <a:rPr lang="en-US" dirty="0" err="1" smtClean="0"/>
              <a:t>lặp</a:t>
            </a:r>
            <a:r>
              <a:rPr lang="en-US" dirty="0" smtClean="0"/>
              <a:t> 5 </a:t>
            </a:r>
            <a:r>
              <a:rPr lang="en-US" dirty="0" err="1" smtClean="0"/>
              <a:t>lần</a:t>
            </a:r>
            <a:endParaRPr lang="en-US" dirty="0"/>
          </a:p>
        </p:txBody>
      </p:sp>
      <p:pic>
        <p:nvPicPr>
          <p:cNvPr id="12" name="Google Shape;10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0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698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68" y="2176599"/>
            <a:ext cx="6523426" cy="945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8668" y="1807267"/>
            <a:ext cx="475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model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test</a:t>
            </a:r>
            <a:endParaRPr lang="en-US" dirty="0"/>
          </a:p>
        </p:txBody>
      </p:sp>
      <p:pic>
        <p:nvPicPr>
          <p:cNvPr id="6" name="Google Shape;13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3040"/>
            <a:ext cx="3840480" cy="7605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0;p4"/>
          <p:cNvSpPr txBox="1"/>
          <p:nvPr/>
        </p:nvSpPr>
        <p:spPr>
          <a:xfrm>
            <a:off x="0" y="256510"/>
            <a:ext cx="354892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Xây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dựng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neural network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sử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dụng</a:t>
            </a:r>
            <a:r>
              <a:rPr lang="en-US" sz="1600" b="1" dirty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Keras</a:t>
            </a:r>
            <a:endParaRPr lang="en-US"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" name="Google Shape;10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422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Định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nghĩa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Deep learning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5450" y="1432040"/>
            <a:ext cx="3883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Định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nghĩa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algn="just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eep learning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là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một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nhánh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hướng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tiếp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cận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nằm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trong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 learning,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sử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dụng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mạng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neuron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nhân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tạo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(artificial neural network)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với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học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biểu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diễn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(representation learning)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để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giải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quyết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các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bài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toán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 learning.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oogle Shape;122;p3"/>
          <p:cNvGrpSpPr/>
          <p:nvPr/>
        </p:nvGrpSpPr>
        <p:grpSpPr>
          <a:xfrm>
            <a:off x="6966858" y="3343725"/>
            <a:ext cx="3512171" cy="1511303"/>
            <a:chOff x="661619" y="360328"/>
            <a:chExt cx="5268256" cy="889352"/>
          </a:xfrm>
        </p:grpSpPr>
        <p:pic>
          <p:nvPicPr>
            <p:cNvPr id="13" name="Google Shape;12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24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25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oogle Shape;122;p3"/>
          <p:cNvGrpSpPr/>
          <p:nvPr/>
        </p:nvGrpSpPr>
        <p:grpSpPr>
          <a:xfrm>
            <a:off x="6966858" y="1432041"/>
            <a:ext cx="3512171" cy="1530974"/>
            <a:chOff x="661619" y="360328"/>
            <a:chExt cx="5268256" cy="889352"/>
          </a:xfrm>
        </p:grpSpPr>
        <p:pic>
          <p:nvPicPr>
            <p:cNvPr id="17" name="Google Shape;123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08695" y="360329"/>
              <a:ext cx="4541343" cy="8893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24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550038" y="360328"/>
              <a:ext cx="379837" cy="8893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25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1619" y="360329"/>
              <a:ext cx="365239" cy="8893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Box 1"/>
          <p:cNvSpPr txBox="1"/>
          <p:nvPr/>
        </p:nvSpPr>
        <p:spPr>
          <a:xfrm>
            <a:off x="7210351" y="1957752"/>
            <a:ext cx="3031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Neural Network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20515" y="3563864"/>
            <a:ext cx="3031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Representation learning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0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Neural network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4440" y="2997242"/>
            <a:ext cx="10045337" cy="2795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39010" y="3322900"/>
            <a:ext cx="5510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</a:rPr>
              <a:t>Các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thành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phần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chính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</a:rPr>
              <a:t>của</a:t>
            </a:r>
            <a:r>
              <a:rPr lang="en-US" sz="2400" b="1" dirty="0" smtClean="0">
                <a:solidFill>
                  <a:schemeClr val="bg1"/>
                </a:solidFill>
              </a:rPr>
              <a:t> neural network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91842" y="4167051"/>
            <a:ext cx="1933302" cy="16256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ynapses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34441" y="4167051"/>
            <a:ext cx="2057400" cy="16256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Neurons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25144" y="4167051"/>
            <a:ext cx="2045722" cy="16256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eights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279969" y="4167051"/>
            <a:ext cx="2138351" cy="16256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418321" y="4167051"/>
            <a:ext cx="1861456" cy="162564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63485" y="1042260"/>
            <a:ext cx="8974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Mạng</a:t>
            </a:r>
            <a:r>
              <a:rPr lang="en-US" dirty="0"/>
              <a:t> neural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deep learning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neuron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, </a:t>
            </a:r>
            <a:r>
              <a:rPr lang="en-US" dirty="0" err="1"/>
              <a:t>nhằm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con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luật</a:t>
            </a:r>
            <a:r>
              <a:rPr lang="en-US" dirty="0"/>
              <a:t> logic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neural network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đặc</a:t>
            </a:r>
            <a:r>
              <a:rPr lang="en-US" dirty="0" smtClean="0"/>
              <a:t> </a:t>
            </a:r>
            <a:r>
              <a:rPr lang="en-US" dirty="0" err="1" smtClean="0"/>
              <a:t>trưng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~ </a:t>
            </a:r>
            <a:r>
              <a:rPr lang="en-US" b="1" dirty="0" err="1" smtClean="0">
                <a:solidFill>
                  <a:srgbClr val="FF0000"/>
                </a:solidFill>
              </a:rPr>
              <a:t>Học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biểu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diễn</a:t>
            </a:r>
            <a:r>
              <a:rPr lang="en-US" b="1" dirty="0" smtClean="0">
                <a:solidFill>
                  <a:srgbClr val="FF0000"/>
                </a:solidFill>
              </a:rPr>
              <a:t> (Representation learning)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1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1" y="1143808"/>
            <a:ext cx="4838815" cy="35856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05" y="945424"/>
            <a:ext cx="5772695" cy="24245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705" y="3369955"/>
            <a:ext cx="4419244" cy="2640937"/>
          </a:xfrm>
          <a:prstGeom prst="rect">
            <a:avLst/>
          </a:prstGeom>
        </p:spPr>
      </p:pic>
      <p:pic>
        <p:nvPicPr>
          <p:cNvPr id="12" name="Google Shape;139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Các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loại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neural network 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769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214" y="1010943"/>
            <a:ext cx="7736761" cy="416990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333711" y="2054510"/>
            <a:ext cx="326572" cy="3135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04832" y="2622708"/>
            <a:ext cx="326572" cy="3135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92643" y="3376750"/>
            <a:ext cx="326572" cy="3135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77805" y="4251963"/>
            <a:ext cx="326572" cy="3135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5" name="Google Shape;13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40;p4"/>
          <p:cNvSpPr txBox="1"/>
          <p:nvPr/>
        </p:nvSpPr>
        <p:spPr>
          <a:xfrm>
            <a:off x="283780" y="244210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Nguyên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lý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hoạt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động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2236" y="807201"/>
            <a:ext cx="354519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neural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(layers).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Mỗi</a:t>
            </a:r>
            <a:r>
              <a:rPr lang="en-US" dirty="0" smtClean="0"/>
              <a:t> neuron </a:t>
            </a:r>
            <a:r>
              <a:rPr lang="en-US" dirty="0" err="1" smtClean="0"/>
              <a:t>chứa</a:t>
            </a:r>
            <a:r>
              <a:rPr lang="en-US" dirty="0" smtClean="0"/>
              <a:t> 1 “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”.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neuron </a:t>
            </a:r>
            <a:r>
              <a:rPr lang="en-US" dirty="0" err="1" smtClean="0"/>
              <a:t>thuộc</a:t>
            </a:r>
            <a:r>
              <a:rPr lang="en-US" dirty="0" smtClean="0"/>
              <a:t> layer </a:t>
            </a:r>
            <a:r>
              <a:rPr lang="en-US" dirty="0" err="1" smtClean="0">
                <a:solidFill>
                  <a:srgbClr val="FF0000"/>
                </a:solidFill>
              </a:rPr>
              <a:t>đầu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tiên</a:t>
            </a:r>
            <a:r>
              <a:rPr lang="en-US" dirty="0" smtClean="0">
                <a:solidFill>
                  <a:srgbClr val="FF0000"/>
                </a:solidFill>
              </a:rPr>
              <a:t> (input layer)(1).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neuron ở layer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(hidden layers)(2),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neuron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(weights)(3).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truyền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tiến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(forward pass)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truyền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ngược</a:t>
            </a:r>
            <a:r>
              <a:rPr lang="en-US" dirty="0" smtClean="0">
                <a:solidFill>
                  <a:srgbClr val="FF0000"/>
                </a:solidFill>
              </a:rPr>
              <a:t> (backpropagation), </a:t>
            </a:r>
            <a:r>
              <a:rPr lang="en-US" dirty="0" err="1" smtClean="0"/>
              <a:t>mạng</a:t>
            </a:r>
            <a:r>
              <a:rPr lang="en-US" dirty="0" smtClean="0"/>
              <a:t> neurons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weights.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weight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hàm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lỗi</a:t>
            </a:r>
            <a:r>
              <a:rPr lang="en-US" dirty="0" smtClean="0">
                <a:solidFill>
                  <a:srgbClr val="FF0000"/>
                </a:solidFill>
              </a:rPr>
              <a:t> (loss function)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/>
              <a:t>.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5568730" y="1688749"/>
            <a:ext cx="365760" cy="3657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175218" y="1907176"/>
            <a:ext cx="365760" cy="3657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8492228" y="3487140"/>
            <a:ext cx="365760" cy="36576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Freeform 6"/>
          <p:cNvSpPr/>
          <p:nvPr/>
        </p:nvSpPr>
        <p:spPr>
          <a:xfrm>
            <a:off x="6978630" y="1972493"/>
            <a:ext cx="1031965" cy="2808514"/>
          </a:xfrm>
          <a:custGeom>
            <a:avLst/>
            <a:gdLst>
              <a:gd name="connsiteX0" fmla="*/ 261257 w 1031965"/>
              <a:gd name="connsiteY0" fmla="*/ 169817 h 2808514"/>
              <a:gd name="connsiteX1" fmla="*/ 195942 w 1031965"/>
              <a:gd name="connsiteY1" fmla="*/ 235131 h 2808514"/>
              <a:gd name="connsiteX2" fmla="*/ 156754 w 1031965"/>
              <a:gd name="connsiteY2" fmla="*/ 261257 h 2808514"/>
              <a:gd name="connsiteX3" fmla="*/ 104502 w 1031965"/>
              <a:gd name="connsiteY3" fmla="*/ 339634 h 2808514"/>
              <a:gd name="connsiteX4" fmla="*/ 65314 w 1031965"/>
              <a:gd name="connsiteY4" fmla="*/ 378823 h 2808514"/>
              <a:gd name="connsiteX5" fmla="*/ 0 w 1031965"/>
              <a:gd name="connsiteY5" fmla="*/ 470263 h 2808514"/>
              <a:gd name="connsiteX6" fmla="*/ 13062 w 1031965"/>
              <a:gd name="connsiteY6" fmla="*/ 836023 h 2808514"/>
              <a:gd name="connsiteX7" fmla="*/ 52251 w 1031965"/>
              <a:gd name="connsiteY7" fmla="*/ 914400 h 2808514"/>
              <a:gd name="connsiteX8" fmla="*/ 104502 w 1031965"/>
              <a:gd name="connsiteY8" fmla="*/ 1045029 h 2808514"/>
              <a:gd name="connsiteX9" fmla="*/ 91440 w 1031965"/>
              <a:gd name="connsiteY9" fmla="*/ 1449977 h 2808514"/>
              <a:gd name="connsiteX10" fmla="*/ 65314 w 1031965"/>
              <a:gd name="connsiteY10" fmla="*/ 1645920 h 2808514"/>
              <a:gd name="connsiteX11" fmla="*/ 52251 w 1031965"/>
              <a:gd name="connsiteY11" fmla="*/ 2312126 h 2808514"/>
              <a:gd name="connsiteX12" fmla="*/ 39188 w 1031965"/>
              <a:gd name="connsiteY12" fmla="*/ 2351314 h 2808514"/>
              <a:gd name="connsiteX13" fmla="*/ 65314 w 1031965"/>
              <a:gd name="connsiteY13" fmla="*/ 2586446 h 2808514"/>
              <a:gd name="connsiteX14" fmla="*/ 78377 w 1031965"/>
              <a:gd name="connsiteY14" fmla="*/ 2625634 h 2808514"/>
              <a:gd name="connsiteX15" fmla="*/ 130628 w 1031965"/>
              <a:gd name="connsiteY15" fmla="*/ 2717074 h 2808514"/>
              <a:gd name="connsiteX16" fmla="*/ 143691 w 1031965"/>
              <a:gd name="connsiteY16" fmla="*/ 2756263 h 2808514"/>
              <a:gd name="connsiteX17" fmla="*/ 222068 w 1031965"/>
              <a:gd name="connsiteY17" fmla="*/ 2808514 h 2808514"/>
              <a:gd name="connsiteX18" fmla="*/ 574765 w 1031965"/>
              <a:gd name="connsiteY18" fmla="*/ 2795451 h 2808514"/>
              <a:gd name="connsiteX19" fmla="*/ 627017 w 1031965"/>
              <a:gd name="connsiteY19" fmla="*/ 2782389 h 2808514"/>
              <a:gd name="connsiteX20" fmla="*/ 718457 w 1031965"/>
              <a:gd name="connsiteY20" fmla="*/ 2756263 h 2808514"/>
              <a:gd name="connsiteX21" fmla="*/ 783771 w 1031965"/>
              <a:gd name="connsiteY21" fmla="*/ 2743200 h 2808514"/>
              <a:gd name="connsiteX22" fmla="*/ 901337 w 1031965"/>
              <a:gd name="connsiteY22" fmla="*/ 2717074 h 2808514"/>
              <a:gd name="connsiteX23" fmla="*/ 940525 w 1031965"/>
              <a:gd name="connsiteY23" fmla="*/ 2690949 h 2808514"/>
              <a:gd name="connsiteX24" fmla="*/ 953588 w 1031965"/>
              <a:gd name="connsiteY24" fmla="*/ 2651760 h 2808514"/>
              <a:gd name="connsiteX25" fmla="*/ 966651 w 1031965"/>
              <a:gd name="connsiteY25" fmla="*/ 2573383 h 2808514"/>
              <a:gd name="connsiteX26" fmla="*/ 979714 w 1031965"/>
              <a:gd name="connsiteY26" fmla="*/ 2508069 h 2808514"/>
              <a:gd name="connsiteX27" fmla="*/ 953588 w 1031965"/>
              <a:gd name="connsiteY27" fmla="*/ 1789611 h 2808514"/>
              <a:gd name="connsiteX28" fmla="*/ 927462 w 1031965"/>
              <a:gd name="connsiteY28" fmla="*/ 1619794 h 2808514"/>
              <a:gd name="connsiteX29" fmla="*/ 914400 w 1031965"/>
              <a:gd name="connsiteY29" fmla="*/ 1580606 h 2808514"/>
              <a:gd name="connsiteX30" fmla="*/ 901337 w 1031965"/>
              <a:gd name="connsiteY30" fmla="*/ 1528354 h 2808514"/>
              <a:gd name="connsiteX31" fmla="*/ 888274 w 1031965"/>
              <a:gd name="connsiteY31" fmla="*/ 1489166 h 2808514"/>
              <a:gd name="connsiteX32" fmla="*/ 862148 w 1031965"/>
              <a:gd name="connsiteY32" fmla="*/ 1358537 h 2808514"/>
              <a:gd name="connsiteX33" fmla="*/ 849085 w 1031965"/>
              <a:gd name="connsiteY33" fmla="*/ 1267097 h 2808514"/>
              <a:gd name="connsiteX34" fmla="*/ 822960 w 1031965"/>
              <a:gd name="connsiteY34" fmla="*/ 1227909 h 2808514"/>
              <a:gd name="connsiteX35" fmla="*/ 836022 w 1031965"/>
              <a:gd name="connsiteY35" fmla="*/ 992777 h 2808514"/>
              <a:gd name="connsiteX36" fmla="*/ 849085 w 1031965"/>
              <a:gd name="connsiteY36" fmla="*/ 953589 h 2808514"/>
              <a:gd name="connsiteX37" fmla="*/ 875211 w 1031965"/>
              <a:gd name="connsiteY37" fmla="*/ 862149 h 2808514"/>
              <a:gd name="connsiteX38" fmla="*/ 888274 w 1031965"/>
              <a:gd name="connsiteY38" fmla="*/ 822960 h 2808514"/>
              <a:gd name="connsiteX39" fmla="*/ 940525 w 1031965"/>
              <a:gd name="connsiteY39" fmla="*/ 731520 h 2808514"/>
              <a:gd name="connsiteX40" fmla="*/ 953588 w 1031965"/>
              <a:gd name="connsiteY40" fmla="*/ 692331 h 2808514"/>
              <a:gd name="connsiteX41" fmla="*/ 979714 w 1031965"/>
              <a:gd name="connsiteY41" fmla="*/ 640080 h 2808514"/>
              <a:gd name="connsiteX42" fmla="*/ 992777 w 1031965"/>
              <a:gd name="connsiteY42" fmla="*/ 600891 h 2808514"/>
              <a:gd name="connsiteX43" fmla="*/ 1031965 w 1031965"/>
              <a:gd name="connsiteY43" fmla="*/ 522514 h 2808514"/>
              <a:gd name="connsiteX44" fmla="*/ 1005840 w 1031965"/>
              <a:gd name="connsiteY44" fmla="*/ 235131 h 2808514"/>
              <a:gd name="connsiteX45" fmla="*/ 979714 w 1031965"/>
              <a:gd name="connsiteY45" fmla="*/ 195943 h 2808514"/>
              <a:gd name="connsiteX46" fmla="*/ 953588 w 1031965"/>
              <a:gd name="connsiteY46" fmla="*/ 117566 h 2808514"/>
              <a:gd name="connsiteX47" fmla="*/ 914400 w 1031965"/>
              <a:gd name="connsiteY47" fmla="*/ 78377 h 2808514"/>
              <a:gd name="connsiteX48" fmla="*/ 836022 w 1031965"/>
              <a:gd name="connsiteY48" fmla="*/ 52251 h 2808514"/>
              <a:gd name="connsiteX49" fmla="*/ 783771 w 1031965"/>
              <a:gd name="connsiteY49" fmla="*/ 26126 h 2808514"/>
              <a:gd name="connsiteX50" fmla="*/ 705394 w 1031965"/>
              <a:gd name="connsiteY50" fmla="*/ 0 h 2808514"/>
              <a:gd name="connsiteX51" fmla="*/ 640080 w 1031965"/>
              <a:gd name="connsiteY51" fmla="*/ 26126 h 2808514"/>
              <a:gd name="connsiteX52" fmla="*/ 574765 w 1031965"/>
              <a:gd name="connsiteY52" fmla="*/ 52251 h 280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031965" h="2808514">
                <a:moveTo>
                  <a:pt x="261257" y="169817"/>
                </a:moveTo>
                <a:cubicBezTo>
                  <a:pt x="239485" y="191588"/>
                  <a:pt x="219114" y="214856"/>
                  <a:pt x="195942" y="235131"/>
                </a:cubicBezTo>
                <a:cubicBezTo>
                  <a:pt x="184127" y="245469"/>
                  <a:pt x="167092" y="249442"/>
                  <a:pt x="156754" y="261257"/>
                </a:cubicBezTo>
                <a:cubicBezTo>
                  <a:pt x="136077" y="284887"/>
                  <a:pt x="126704" y="317431"/>
                  <a:pt x="104502" y="339634"/>
                </a:cubicBezTo>
                <a:cubicBezTo>
                  <a:pt x="91439" y="352697"/>
                  <a:pt x="76052" y="363790"/>
                  <a:pt x="65314" y="378823"/>
                </a:cubicBezTo>
                <a:cubicBezTo>
                  <a:pt x="-20654" y="499179"/>
                  <a:pt x="101891" y="368370"/>
                  <a:pt x="0" y="470263"/>
                </a:cubicBezTo>
                <a:cubicBezTo>
                  <a:pt x="4354" y="592183"/>
                  <a:pt x="5208" y="714278"/>
                  <a:pt x="13062" y="836023"/>
                </a:cubicBezTo>
                <a:cubicBezTo>
                  <a:pt x="15758" y="877818"/>
                  <a:pt x="35968" y="877764"/>
                  <a:pt x="52251" y="914400"/>
                </a:cubicBezTo>
                <a:cubicBezTo>
                  <a:pt x="181422" y="1205031"/>
                  <a:pt x="-2448" y="831121"/>
                  <a:pt x="104502" y="1045029"/>
                </a:cubicBezTo>
                <a:cubicBezTo>
                  <a:pt x="100148" y="1180012"/>
                  <a:pt x="97715" y="1315070"/>
                  <a:pt x="91440" y="1449977"/>
                </a:cubicBezTo>
                <a:cubicBezTo>
                  <a:pt x="84529" y="1598566"/>
                  <a:pt x="93042" y="1562737"/>
                  <a:pt x="65314" y="1645920"/>
                </a:cubicBezTo>
                <a:cubicBezTo>
                  <a:pt x="60960" y="1867989"/>
                  <a:pt x="60472" y="2090167"/>
                  <a:pt x="52251" y="2312126"/>
                </a:cubicBezTo>
                <a:cubicBezTo>
                  <a:pt x="51741" y="2325886"/>
                  <a:pt x="39188" y="2337545"/>
                  <a:pt x="39188" y="2351314"/>
                </a:cubicBezTo>
                <a:cubicBezTo>
                  <a:pt x="39188" y="2454438"/>
                  <a:pt x="41642" y="2503593"/>
                  <a:pt x="65314" y="2586446"/>
                </a:cubicBezTo>
                <a:cubicBezTo>
                  <a:pt x="69097" y="2599685"/>
                  <a:pt x="72953" y="2612978"/>
                  <a:pt x="78377" y="2625634"/>
                </a:cubicBezTo>
                <a:cubicBezTo>
                  <a:pt x="98267" y="2672045"/>
                  <a:pt x="104387" y="2677713"/>
                  <a:pt x="130628" y="2717074"/>
                </a:cubicBezTo>
                <a:cubicBezTo>
                  <a:pt x="134982" y="2730137"/>
                  <a:pt x="133954" y="2746526"/>
                  <a:pt x="143691" y="2756263"/>
                </a:cubicBezTo>
                <a:cubicBezTo>
                  <a:pt x="165894" y="2778466"/>
                  <a:pt x="222068" y="2808514"/>
                  <a:pt x="222068" y="2808514"/>
                </a:cubicBezTo>
                <a:cubicBezTo>
                  <a:pt x="339634" y="2804160"/>
                  <a:pt x="457363" y="2803025"/>
                  <a:pt x="574765" y="2795451"/>
                </a:cubicBezTo>
                <a:cubicBezTo>
                  <a:pt x="592681" y="2794295"/>
                  <a:pt x="609754" y="2787321"/>
                  <a:pt x="627017" y="2782389"/>
                </a:cubicBezTo>
                <a:cubicBezTo>
                  <a:pt x="703406" y="2760564"/>
                  <a:pt x="626549" y="2776687"/>
                  <a:pt x="718457" y="2756263"/>
                </a:cubicBezTo>
                <a:cubicBezTo>
                  <a:pt x="740131" y="2751447"/>
                  <a:pt x="761927" y="2747172"/>
                  <a:pt x="783771" y="2743200"/>
                </a:cubicBezTo>
                <a:cubicBezTo>
                  <a:pt x="815308" y="2737466"/>
                  <a:pt x="868433" y="2733526"/>
                  <a:pt x="901337" y="2717074"/>
                </a:cubicBezTo>
                <a:cubicBezTo>
                  <a:pt x="915379" y="2710053"/>
                  <a:pt x="927462" y="2699657"/>
                  <a:pt x="940525" y="2690949"/>
                </a:cubicBezTo>
                <a:cubicBezTo>
                  <a:pt x="944879" y="2677886"/>
                  <a:pt x="950601" y="2665202"/>
                  <a:pt x="953588" y="2651760"/>
                </a:cubicBezTo>
                <a:cubicBezTo>
                  <a:pt x="959334" y="2625905"/>
                  <a:pt x="961913" y="2599442"/>
                  <a:pt x="966651" y="2573383"/>
                </a:cubicBezTo>
                <a:cubicBezTo>
                  <a:pt x="970623" y="2551539"/>
                  <a:pt x="975360" y="2529840"/>
                  <a:pt x="979714" y="2508069"/>
                </a:cubicBezTo>
                <a:cubicBezTo>
                  <a:pt x="941635" y="2165358"/>
                  <a:pt x="982201" y="2562163"/>
                  <a:pt x="953588" y="1789611"/>
                </a:cubicBezTo>
                <a:cubicBezTo>
                  <a:pt x="952209" y="1752365"/>
                  <a:pt x="938278" y="1663061"/>
                  <a:pt x="927462" y="1619794"/>
                </a:cubicBezTo>
                <a:cubicBezTo>
                  <a:pt x="924123" y="1606436"/>
                  <a:pt x="918183" y="1593845"/>
                  <a:pt x="914400" y="1580606"/>
                </a:cubicBezTo>
                <a:cubicBezTo>
                  <a:pt x="909468" y="1563343"/>
                  <a:pt x="906269" y="1545617"/>
                  <a:pt x="901337" y="1528354"/>
                </a:cubicBezTo>
                <a:cubicBezTo>
                  <a:pt x="897554" y="1515115"/>
                  <a:pt x="891370" y="1502583"/>
                  <a:pt x="888274" y="1489166"/>
                </a:cubicBezTo>
                <a:cubicBezTo>
                  <a:pt x="878289" y="1445898"/>
                  <a:pt x="869865" y="1402267"/>
                  <a:pt x="862148" y="1358537"/>
                </a:cubicBezTo>
                <a:cubicBezTo>
                  <a:pt x="856797" y="1328216"/>
                  <a:pt x="857932" y="1296588"/>
                  <a:pt x="849085" y="1267097"/>
                </a:cubicBezTo>
                <a:cubicBezTo>
                  <a:pt x="844574" y="1252060"/>
                  <a:pt x="831668" y="1240972"/>
                  <a:pt x="822960" y="1227909"/>
                </a:cubicBezTo>
                <a:cubicBezTo>
                  <a:pt x="827314" y="1149532"/>
                  <a:pt x="828580" y="1070922"/>
                  <a:pt x="836022" y="992777"/>
                </a:cubicBezTo>
                <a:cubicBezTo>
                  <a:pt x="837327" y="979070"/>
                  <a:pt x="845128" y="966778"/>
                  <a:pt x="849085" y="953589"/>
                </a:cubicBezTo>
                <a:cubicBezTo>
                  <a:pt x="858194" y="923226"/>
                  <a:pt x="866102" y="892512"/>
                  <a:pt x="875211" y="862149"/>
                </a:cubicBezTo>
                <a:cubicBezTo>
                  <a:pt x="879168" y="848960"/>
                  <a:pt x="882850" y="835616"/>
                  <a:pt x="888274" y="822960"/>
                </a:cubicBezTo>
                <a:cubicBezTo>
                  <a:pt x="956982" y="662643"/>
                  <a:pt x="874929" y="862716"/>
                  <a:pt x="940525" y="731520"/>
                </a:cubicBezTo>
                <a:cubicBezTo>
                  <a:pt x="946683" y="719204"/>
                  <a:pt x="948164" y="704987"/>
                  <a:pt x="953588" y="692331"/>
                </a:cubicBezTo>
                <a:cubicBezTo>
                  <a:pt x="961259" y="674433"/>
                  <a:pt x="972043" y="657978"/>
                  <a:pt x="979714" y="640080"/>
                </a:cubicBezTo>
                <a:cubicBezTo>
                  <a:pt x="985138" y="627424"/>
                  <a:pt x="986619" y="613207"/>
                  <a:pt x="992777" y="600891"/>
                </a:cubicBezTo>
                <a:cubicBezTo>
                  <a:pt x="1043422" y="499600"/>
                  <a:pt x="999130" y="621018"/>
                  <a:pt x="1031965" y="522514"/>
                </a:cubicBezTo>
                <a:cubicBezTo>
                  <a:pt x="1023257" y="426720"/>
                  <a:pt x="1021037" y="330112"/>
                  <a:pt x="1005840" y="235131"/>
                </a:cubicBezTo>
                <a:cubicBezTo>
                  <a:pt x="1003360" y="219629"/>
                  <a:pt x="986090" y="210289"/>
                  <a:pt x="979714" y="195943"/>
                </a:cubicBezTo>
                <a:cubicBezTo>
                  <a:pt x="968529" y="170778"/>
                  <a:pt x="973061" y="137039"/>
                  <a:pt x="953588" y="117566"/>
                </a:cubicBezTo>
                <a:cubicBezTo>
                  <a:pt x="940525" y="104503"/>
                  <a:pt x="930549" y="87349"/>
                  <a:pt x="914400" y="78377"/>
                </a:cubicBezTo>
                <a:cubicBezTo>
                  <a:pt x="890326" y="65003"/>
                  <a:pt x="861592" y="62479"/>
                  <a:pt x="836022" y="52251"/>
                </a:cubicBezTo>
                <a:cubicBezTo>
                  <a:pt x="817942" y="45019"/>
                  <a:pt x="801851" y="33358"/>
                  <a:pt x="783771" y="26126"/>
                </a:cubicBezTo>
                <a:cubicBezTo>
                  <a:pt x="758202" y="15898"/>
                  <a:pt x="705394" y="0"/>
                  <a:pt x="705394" y="0"/>
                </a:cubicBezTo>
                <a:cubicBezTo>
                  <a:pt x="683623" y="8709"/>
                  <a:pt x="662035" y="17893"/>
                  <a:pt x="640080" y="26126"/>
                </a:cubicBezTo>
                <a:cubicBezTo>
                  <a:pt x="575505" y="50342"/>
                  <a:pt x="624626" y="27323"/>
                  <a:pt x="574765" y="522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6978629" y="4182296"/>
            <a:ext cx="1277096" cy="1142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8010594" y="4010297"/>
            <a:ext cx="467200" cy="128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8255726" y="5499463"/>
            <a:ext cx="496388" cy="235131"/>
          </a:xfrm>
          <a:custGeom>
            <a:avLst/>
            <a:gdLst>
              <a:gd name="connsiteX0" fmla="*/ 0 w 496388"/>
              <a:gd name="connsiteY0" fmla="*/ 26126 h 235131"/>
              <a:gd name="connsiteX1" fmla="*/ 39188 w 496388"/>
              <a:gd name="connsiteY1" fmla="*/ 91440 h 235131"/>
              <a:gd name="connsiteX2" fmla="*/ 65314 w 496388"/>
              <a:gd name="connsiteY2" fmla="*/ 130628 h 235131"/>
              <a:gd name="connsiteX3" fmla="*/ 117565 w 496388"/>
              <a:gd name="connsiteY3" fmla="*/ 222068 h 235131"/>
              <a:gd name="connsiteX4" fmla="*/ 182880 w 496388"/>
              <a:gd name="connsiteY4" fmla="*/ 78377 h 235131"/>
              <a:gd name="connsiteX5" fmla="*/ 222068 w 496388"/>
              <a:gd name="connsiteY5" fmla="*/ 52251 h 235131"/>
              <a:gd name="connsiteX6" fmla="*/ 235131 w 496388"/>
              <a:gd name="connsiteY6" fmla="*/ 91440 h 235131"/>
              <a:gd name="connsiteX7" fmla="*/ 261257 w 496388"/>
              <a:gd name="connsiteY7" fmla="*/ 130628 h 235131"/>
              <a:gd name="connsiteX8" fmla="*/ 300445 w 496388"/>
              <a:gd name="connsiteY8" fmla="*/ 222068 h 235131"/>
              <a:gd name="connsiteX9" fmla="*/ 352697 w 496388"/>
              <a:gd name="connsiteY9" fmla="*/ 235131 h 235131"/>
              <a:gd name="connsiteX10" fmla="*/ 391885 w 496388"/>
              <a:gd name="connsiteY10" fmla="*/ 209006 h 235131"/>
              <a:gd name="connsiteX11" fmla="*/ 404948 w 496388"/>
              <a:gd name="connsiteY11" fmla="*/ 169817 h 235131"/>
              <a:gd name="connsiteX12" fmla="*/ 431074 w 496388"/>
              <a:gd name="connsiteY12" fmla="*/ 104503 h 235131"/>
              <a:gd name="connsiteX13" fmla="*/ 470263 w 496388"/>
              <a:gd name="connsiteY13" fmla="*/ 65314 h 235131"/>
              <a:gd name="connsiteX14" fmla="*/ 496388 w 496388"/>
              <a:gd name="connsiteY14" fmla="*/ 0 h 23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96388" h="235131">
                <a:moveTo>
                  <a:pt x="0" y="26126"/>
                </a:moveTo>
                <a:cubicBezTo>
                  <a:pt x="13063" y="47897"/>
                  <a:pt x="25732" y="69910"/>
                  <a:pt x="39188" y="91440"/>
                </a:cubicBezTo>
                <a:cubicBezTo>
                  <a:pt x="47509" y="104753"/>
                  <a:pt x="58293" y="116586"/>
                  <a:pt x="65314" y="130628"/>
                </a:cubicBezTo>
                <a:cubicBezTo>
                  <a:pt x="115185" y="230370"/>
                  <a:pt x="22803" y="95717"/>
                  <a:pt x="117565" y="222068"/>
                </a:cubicBezTo>
                <a:cubicBezTo>
                  <a:pt x="131144" y="181333"/>
                  <a:pt x="157848" y="95066"/>
                  <a:pt x="182880" y="78377"/>
                </a:cubicBezTo>
                <a:lnTo>
                  <a:pt x="222068" y="52251"/>
                </a:lnTo>
                <a:cubicBezTo>
                  <a:pt x="226422" y="65314"/>
                  <a:pt x="228973" y="79124"/>
                  <a:pt x="235131" y="91440"/>
                </a:cubicBezTo>
                <a:cubicBezTo>
                  <a:pt x="242152" y="105482"/>
                  <a:pt x="255073" y="116198"/>
                  <a:pt x="261257" y="130628"/>
                </a:cubicBezTo>
                <a:cubicBezTo>
                  <a:pt x="274366" y="161215"/>
                  <a:pt x="267651" y="200205"/>
                  <a:pt x="300445" y="222068"/>
                </a:cubicBezTo>
                <a:cubicBezTo>
                  <a:pt x="315383" y="232027"/>
                  <a:pt x="335280" y="230777"/>
                  <a:pt x="352697" y="235131"/>
                </a:cubicBezTo>
                <a:cubicBezTo>
                  <a:pt x="365760" y="226423"/>
                  <a:pt x="382078" y="221265"/>
                  <a:pt x="391885" y="209006"/>
                </a:cubicBezTo>
                <a:cubicBezTo>
                  <a:pt x="400487" y="198254"/>
                  <a:pt x="400113" y="182710"/>
                  <a:pt x="404948" y="169817"/>
                </a:cubicBezTo>
                <a:cubicBezTo>
                  <a:pt x="413181" y="147862"/>
                  <a:pt x="418646" y="124387"/>
                  <a:pt x="431074" y="104503"/>
                </a:cubicBezTo>
                <a:cubicBezTo>
                  <a:pt x="440865" y="88837"/>
                  <a:pt x="457200" y="78377"/>
                  <a:pt x="470263" y="65314"/>
                </a:cubicBezTo>
                <a:cubicBezTo>
                  <a:pt x="486404" y="16889"/>
                  <a:pt x="477167" y="38442"/>
                  <a:pt x="49638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0;p4"/>
          <p:cNvSpPr txBox="1"/>
          <p:nvPr/>
        </p:nvSpPr>
        <p:spPr>
          <a:xfrm>
            <a:off x="448310" y="272415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Pipeline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3995" y="2144327"/>
            <a:ext cx="1746250" cy="6923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</a:t>
            </a:r>
            <a:r>
              <a:rPr lang="en-US" dirty="0" err="1" smtClean="0">
                <a:solidFill>
                  <a:schemeClr val="bg1"/>
                </a:solidFill>
              </a:rPr>
              <a:t>rọng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số</a:t>
            </a:r>
            <a:r>
              <a:rPr lang="en-US" dirty="0" smtClean="0">
                <a:solidFill>
                  <a:schemeClr val="bg1"/>
                </a:solidFill>
              </a:rPr>
              <a:t> 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2885" y="2834667"/>
            <a:ext cx="1737360" cy="698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data,</a:t>
            </a:r>
          </a:p>
          <a:p>
            <a:pPr algn="ctr"/>
            <a:r>
              <a:rPr lang="en-US" dirty="0" smtClean="0"/>
              <a:t>Validation data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2060245" y="2507846"/>
            <a:ext cx="2609239" cy="1352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pass</a:t>
            </a:r>
          </a:p>
          <a:p>
            <a:pPr algn="ctr"/>
            <a:r>
              <a:rPr lang="en-US" dirty="0" smtClean="0"/>
              <a:t>(Lan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876800" y="2571774"/>
            <a:ext cx="1219200" cy="1136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</a:t>
            </a:r>
            <a:r>
              <a:rPr lang="en-US" dirty="0" err="1" smtClean="0"/>
              <a:t>_pred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00600" y="4622731"/>
            <a:ext cx="1371600" cy="783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y_label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5177097" y="3909343"/>
            <a:ext cx="618605" cy="5817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+</a:t>
            </a:r>
            <a:endParaRPr lang="en-US" sz="3600" b="1" dirty="0"/>
          </a:p>
        </p:txBody>
      </p:sp>
      <p:sp>
        <p:nvSpPr>
          <p:cNvPr id="21" name="Right Arrow 20"/>
          <p:cNvSpPr/>
          <p:nvPr/>
        </p:nvSpPr>
        <p:spPr>
          <a:xfrm rot="20502788">
            <a:off x="5777267" y="3059867"/>
            <a:ext cx="3688615" cy="9149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22" name="5-Point Star 21"/>
          <p:cNvSpPr/>
          <p:nvPr/>
        </p:nvSpPr>
        <p:spPr>
          <a:xfrm>
            <a:off x="9224375" y="1707574"/>
            <a:ext cx="2181497" cy="1915831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Loss</a:t>
            </a:r>
            <a:endParaRPr lang="en-US" dirty="0"/>
          </a:p>
        </p:txBody>
      </p:sp>
      <p:cxnSp>
        <p:nvCxnSpPr>
          <p:cNvPr id="26" name="Curved Connector 25"/>
          <p:cNvCxnSpPr>
            <a:stCxn id="22" idx="0"/>
            <a:endCxn id="2" idx="0"/>
          </p:cNvCxnSpPr>
          <p:nvPr/>
        </p:nvCxnSpPr>
        <p:spPr>
          <a:xfrm rot="16200000" flipH="1" flipV="1">
            <a:off x="5532745" y="-2638052"/>
            <a:ext cx="436753" cy="9128004"/>
          </a:xfrm>
          <a:prstGeom prst="curvedConnector3">
            <a:avLst>
              <a:gd name="adj1" fmla="val -523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446518" y="1099324"/>
            <a:ext cx="3652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 Propagation (Lan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22885" y="3524290"/>
            <a:ext cx="1746250" cy="692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Bias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04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96000"/>
            <a:ext cx="121920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5;p1"/>
          <p:cNvSpPr txBox="1"/>
          <p:nvPr/>
        </p:nvSpPr>
        <p:spPr>
          <a:xfrm>
            <a:off x="477768" y="6350042"/>
            <a:ext cx="396875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TRUNG TÂM PHÂN TÍCH DỮ LIỆU - VIETTEL DAC</a:t>
            </a:r>
            <a:endParaRPr sz="105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2252" y="6350042"/>
            <a:ext cx="1340148" cy="253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927" y="1236937"/>
            <a:ext cx="9141073" cy="4041316"/>
          </a:xfrm>
          <a:prstGeom prst="rect">
            <a:avLst/>
          </a:prstGeom>
        </p:spPr>
      </p:pic>
      <p:pic>
        <p:nvPicPr>
          <p:cNvPr id="6" name="Google Shape;139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93040"/>
            <a:ext cx="3858260" cy="4654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0;p4"/>
          <p:cNvSpPr txBox="1"/>
          <p:nvPr/>
        </p:nvSpPr>
        <p:spPr>
          <a:xfrm>
            <a:off x="283780" y="244210"/>
            <a:ext cx="3290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Lan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truyền</a:t>
            </a:r>
            <a:r>
              <a:rPr lang="en-US" sz="1600" b="1" dirty="0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 smtClean="0">
                <a:solidFill>
                  <a:srgbClr val="EE0033"/>
                </a:solidFill>
                <a:latin typeface="Courier New"/>
                <a:ea typeface="Courier New"/>
                <a:cs typeface="Courier New"/>
                <a:sym typeface="Courier New"/>
              </a:rPr>
              <a:t>tiến</a:t>
            </a:r>
            <a:endParaRPr sz="1600" b="1" dirty="0">
              <a:solidFill>
                <a:srgbClr val="EE00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3779" y="1854926"/>
            <a:ext cx="27671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x: vector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w:vector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b: vector </a:t>
            </a:r>
            <a:r>
              <a:rPr lang="en-US" dirty="0" err="1" smtClean="0"/>
              <a:t>nhiễu</a:t>
            </a:r>
            <a:r>
              <a:rPr lang="en-US" dirty="0" smtClean="0"/>
              <a:t>(bias)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sigma: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(activation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a: </a:t>
            </a:r>
            <a:r>
              <a:rPr lang="en-US" dirty="0" err="1" smtClean="0"/>
              <a:t>xung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</a:p>
        </p:txBody>
      </p:sp>
      <p:sp>
        <p:nvSpPr>
          <p:cNvPr id="4" name="Freeform 3"/>
          <p:cNvSpPr/>
          <p:nvPr/>
        </p:nvSpPr>
        <p:spPr>
          <a:xfrm>
            <a:off x="5982789" y="1071154"/>
            <a:ext cx="4140925" cy="979715"/>
          </a:xfrm>
          <a:custGeom>
            <a:avLst/>
            <a:gdLst>
              <a:gd name="connsiteX0" fmla="*/ 3566160 w 4140925"/>
              <a:gd name="connsiteY0" fmla="*/ 313509 h 979715"/>
              <a:gd name="connsiteX1" fmla="*/ 3500845 w 4140925"/>
              <a:gd name="connsiteY1" fmla="*/ 391886 h 979715"/>
              <a:gd name="connsiteX2" fmla="*/ 3448594 w 4140925"/>
              <a:gd name="connsiteY2" fmla="*/ 470263 h 979715"/>
              <a:gd name="connsiteX3" fmla="*/ 3409405 w 4140925"/>
              <a:gd name="connsiteY3" fmla="*/ 587829 h 979715"/>
              <a:gd name="connsiteX4" fmla="*/ 3396342 w 4140925"/>
              <a:gd name="connsiteY4" fmla="*/ 627017 h 979715"/>
              <a:gd name="connsiteX5" fmla="*/ 3422468 w 4140925"/>
              <a:gd name="connsiteY5" fmla="*/ 783772 h 979715"/>
              <a:gd name="connsiteX6" fmla="*/ 3448594 w 4140925"/>
              <a:gd name="connsiteY6" fmla="*/ 822960 h 979715"/>
              <a:gd name="connsiteX7" fmla="*/ 3526971 w 4140925"/>
              <a:gd name="connsiteY7" fmla="*/ 888275 h 979715"/>
              <a:gd name="connsiteX8" fmla="*/ 3566160 w 4140925"/>
              <a:gd name="connsiteY8" fmla="*/ 901337 h 979715"/>
              <a:gd name="connsiteX9" fmla="*/ 3644537 w 4140925"/>
              <a:gd name="connsiteY9" fmla="*/ 940526 h 979715"/>
              <a:gd name="connsiteX10" fmla="*/ 3696788 w 4140925"/>
              <a:gd name="connsiteY10" fmla="*/ 966652 h 979715"/>
              <a:gd name="connsiteX11" fmla="*/ 3762102 w 4140925"/>
              <a:gd name="connsiteY11" fmla="*/ 979715 h 979715"/>
              <a:gd name="connsiteX12" fmla="*/ 3892731 w 4140925"/>
              <a:gd name="connsiteY12" fmla="*/ 966652 h 979715"/>
              <a:gd name="connsiteX13" fmla="*/ 3931920 w 4140925"/>
              <a:gd name="connsiteY13" fmla="*/ 940526 h 979715"/>
              <a:gd name="connsiteX14" fmla="*/ 3971108 w 4140925"/>
              <a:gd name="connsiteY14" fmla="*/ 927463 h 979715"/>
              <a:gd name="connsiteX15" fmla="*/ 4036422 w 4140925"/>
              <a:gd name="connsiteY15" fmla="*/ 849086 h 979715"/>
              <a:gd name="connsiteX16" fmla="*/ 4101737 w 4140925"/>
              <a:gd name="connsiteY16" fmla="*/ 770709 h 979715"/>
              <a:gd name="connsiteX17" fmla="*/ 4140925 w 4140925"/>
              <a:gd name="connsiteY17" fmla="*/ 627017 h 979715"/>
              <a:gd name="connsiteX18" fmla="*/ 4127862 w 4140925"/>
              <a:gd name="connsiteY18" fmla="*/ 444137 h 979715"/>
              <a:gd name="connsiteX19" fmla="*/ 4075611 w 4140925"/>
              <a:gd name="connsiteY19" fmla="*/ 339635 h 979715"/>
              <a:gd name="connsiteX20" fmla="*/ 4023360 w 4140925"/>
              <a:gd name="connsiteY20" fmla="*/ 326572 h 979715"/>
              <a:gd name="connsiteX21" fmla="*/ 3984171 w 4140925"/>
              <a:gd name="connsiteY21" fmla="*/ 313509 h 979715"/>
              <a:gd name="connsiteX22" fmla="*/ 3853542 w 4140925"/>
              <a:gd name="connsiteY22" fmla="*/ 261257 h 979715"/>
              <a:gd name="connsiteX23" fmla="*/ 3657600 w 4140925"/>
              <a:gd name="connsiteY23" fmla="*/ 274320 h 979715"/>
              <a:gd name="connsiteX24" fmla="*/ 3644537 w 4140925"/>
              <a:gd name="connsiteY24" fmla="*/ 313509 h 979715"/>
              <a:gd name="connsiteX25" fmla="*/ 3605348 w 4140925"/>
              <a:gd name="connsiteY25" fmla="*/ 300446 h 979715"/>
              <a:gd name="connsiteX26" fmla="*/ 3487782 w 4140925"/>
              <a:gd name="connsiteY26" fmla="*/ 274320 h 979715"/>
              <a:gd name="connsiteX27" fmla="*/ 3435531 w 4140925"/>
              <a:gd name="connsiteY27" fmla="*/ 235132 h 979715"/>
              <a:gd name="connsiteX28" fmla="*/ 3396342 w 4140925"/>
              <a:gd name="connsiteY28" fmla="*/ 195943 h 979715"/>
              <a:gd name="connsiteX29" fmla="*/ 3331028 w 4140925"/>
              <a:gd name="connsiteY29" fmla="*/ 169817 h 979715"/>
              <a:gd name="connsiteX30" fmla="*/ 3291840 w 4140925"/>
              <a:gd name="connsiteY30" fmla="*/ 143692 h 979715"/>
              <a:gd name="connsiteX31" fmla="*/ 3148148 w 4140925"/>
              <a:gd name="connsiteY31" fmla="*/ 104503 h 979715"/>
              <a:gd name="connsiteX32" fmla="*/ 3030582 w 4140925"/>
              <a:gd name="connsiteY32" fmla="*/ 52252 h 979715"/>
              <a:gd name="connsiteX33" fmla="*/ 2978331 w 4140925"/>
              <a:gd name="connsiteY33" fmla="*/ 26126 h 979715"/>
              <a:gd name="connsiteX34" fmla="*/ 2730137 w 4140925"/>
              <a:gd name="connsiteY34" fmla="*/ 13063 h 979715"/>
              <a:gd name="connsiteX35" fmla="*/ 2625634 w 4140925"/>
              <a:gd name="connsiteY35" fmla="*/ 0 h 979715"/>
              <a:gd name="connsiteX36" fmla="*/ 1737360 w 4140925"/>
              <a:gd name="connsiteY36" fmla="*/ 26126 h 979715"/>
              <a:gd name="connsiteX37" fmla="*/ 1698171 w 4140925"/>
              <a:gd name="connsiteY37" fmla="*/ 39189 h 979715"/>
              <a:gd name="connsiteX38" fmla="*/ 1541417 w 4140925"/>
              <a:gd name="connsiteY38" fmla="*/ 65315 h 979715"/>
              <a:gd name="connsiteX39" fmla="*/ 1306285 w 4140925"/>
              <a:gd name="connsiteY39" fmla="*/ 104503 h 979715"/>
              <a:gd name="connsiteX40" fmla="*/ 1227908 w 4140925"/>
              <a:gd name="connsiteY40" fmla="*/ 143692 h 979715"/>
              <a:gd name="connsiteX41" fmla="*/ 1188720 w 4140925"/>
              <a:gd name="connsiteY41" fmla="*/ 156755 h 979715"/>
              <a:gd name="connsiteX42" fmla="*/ 1136468 w 4140925"/>
              <a:gd name="connsiteY42" fmla="*/ 182880 h 979715"/>
              <a:gd name="connsiteX43" fmla="*/ 1097280 w 4140925"/>
              <a:gd name="connsiteY43" fmla="*/ 195943 h 979715"/>
              <a:gd name="connsiteX44" fmla="*/ 1018902 w 4140925"/>
              <a:gd name="connsiteY44" fmla="*/ 248195 h 979715"/>
              <a:gd name="connsiteX45" fmla="*/ 966651 w 4140925"/>
              <a:gd name="connsiteY45" fmla="*/ 274320 h 979715"/>
              <a:gd name="connsiteX46" fmla="*/ 927462 w 4140925"/>
              <a:gd name="connsiteY46" fmla="*/ 313509 h 979715"/>
              <a:gd name="connsiteX47" fmla="*/ 822960 w 4140925"/>
              <a:gd name="connsiteY47" fmla="*/ 339635 h 979715"/>
              <a:gd name="connsiteX48" fmla="*/ 744582 w 4140925"/>
              <a:gd name="connsiteY48" fmla="*/ 378823 h 979715"/>
              <a:gd name="connsiteX49" fmla="*/ 666205 w 4140925"/>
              <a:gd name="connsiteY49" fmla="*/ 431075 h 979715"/>
              <a:gd name="connsiteX50" fmla="*/ 613954 w 4140925"/>
              <a:gd name="connsiteY50" fmla="*/ 457200 h 979715"/>
              <a:gd name="connsiteX51" fmla="*/ 535577 w 4140925"/>
              <a:gd name="connsiteY51" fmla="*/ 509452 h 979715"/>
              <a:gd name="connsiteX52" fmla="*/ 496388 w 4140925"/>
              <a:gd name="connsiteY52" fmla="*/ 535577 h 979715"/>
              <a:gd name="connsiteX53" fmla="*/ 431074 w 4140925"/>
              <a:gd name="connsiteY53" fmla="*/ 587829 h 979715"/>
              <a:gd name="connsiteX54" fmla="*/ 378822 w 4140925"/>
              <a:gd name="connsiteY54" fmla="*/ 613955 h 979715"/>
              <a:gd name="connsiteX55" fmla="*/ 261257 w 4140925"/>
              <a:gd name="connsiteY55" fmla="*/ 705395 h 979715"/>
              <a:gd name="connsiteX56" fmla="*/ 235131 w 4140925"/>
              <a:gd name="connsiteY56" fmla="*/ 744583 h 979715"/>
              <a:gd name="connsiteX57" fmla="*/ 156754 w 4140925"/>
              <a:gd name="connsiteY57" fmla="*/ 796835 h 979715"/>
              <a:gd name="connsiteX58" fmla="*/ 117565 w 4140925"/>
              <a:gd name="connsiteY58" fmla="*/ 822960 h 979715"/>
              <a:gd name="connsiteX59" fmla="*/ 65314 w 4140925"/>
              <a:gd name="connsiteY59" fmla="*/ 849086 h 979715"/>
              <a:gd name="connsiteX60" fmla="*/ 26125 w 4140925"/>
              <a:gd name="connsiteY60" fmla="*/ 888275 h 979715"/>
              <a:gd name="connsiteX61" fmla="*/ 52251 w 4140925"/>
              <a:gd name="connsiteY61" fmla="*/ 731520 h 979715"/>
              <a:gd name="connsiteX62" fmla="*/ 26125 w 4140925"/>
              <a:gd name="connsiteY62" fmla="*/ 770709 h 979715"/>
              <a:gd name="connsiteX63" fmla="*/ 0 w 4140925"/>
              <a:gd name="connsiteY63" fmla="*/ 849086 h 979715"/>
              <a:gd name="connsiteX64" fmla="*/ 26125 w 4140925"/>
              <a:gd name="connsiteY64" fmla="*/ 888275 h 979715"/>
              <a:gd name="connsiteX65" fmla="*/ 261257 w 4140925"/>
              <a:gd name="connsiteY65" fmla="*/ 914400 h 979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140925" h="979715">
                <a:moveTo>
                  <a:pt x="3566160" y="313509"/>
                </a:moveTo>
                <a:cubicBezTo>
                  <a:pt x="3544388" y="339635"/>
                  <a:pt x="3521250" y="364680"/>
                  <a:pt x="3500845" y="391886"/>
                </a:cubicBezTo>
                <a:cubicBezTo>
                  <a:pt x="3482005" y="417005"/>
                  <a:pt x="3448594" y="470263"/>
                  <a:pt x="3448594" y="470263"/>
                </a:cubicBezTo>
                <a:lnTo>
                  <a:pt x="3409405" y="587829"/>
                </a:lnTo>
                <a:lnTo>
                  <a:pt x="3396342" y="627017"/>
                </a:lnTo>
                <a:cubicBezTo>
                  <a:pt x="3399222" y="650059"/>
                  <a:pt x="3407237" y="748234"/>
                  <a:pt x="3422468" y="783772"/>
                </a:cubicBezTo>
                <a:cubicBezTo>
                  <a:pt x="3428652" y="798202"/>
                  <a:pt x="3438543" y="810899"/>
                  <a:pt x="3448594" y="822960"/>
                </a:cubicBezTo>
                <a:cubicBezTo>
                  <a:pt x="3469230" y="847724"/>
                  <a:pt x="3497611" y="873596"/>
                  <a:pt x="3526971" y="888275"/>
                </a:cubicBezTo>
                <a:cubicBezTo>
                  <a:pt x="3539287" y="894433"/>
                  <a:pt x="3553097" y="896983"/>
                  <a:pt x="3566160" y="901337"/>
                </a:cubicBezTo>
                <a:cubicBezTo>
                  <a:pt x="3641470" y="951545"/>
                  <a:pt x="3568821" y="908076"/>
                  <a:pt x="3644537" y="940526"/>
                </a:cubicBezTo>
                <a:cubicBezTo>
                  <a:pt x="3662435" y="948197"/>
                  <a:pt x="3678314" y="960494"/>
                  <a:pt x="3696788" y="966652"/>
                </a:cubicBezTo>
                <a:cubicBezTo>
                  <a:pt x="3717851" y="973673"/>
                  <a:pt x="3740331" y="975361"/>
                  <a:pt x="3762102" y="979715"/>
                </a:cubicBezTo>
                <a:cubicBezTo>
                  <a:pt x="3805645" y="975361"/>
                  <a:pt x="3850091" y="976492"/>
                  <a:pt x="3892731" y="966652"/>
                </a:cubicBezTo>
                <a:cubicBezTo>
                  <a:pt x="3908029" y="963122"/>
                  <a:pt x="3917878" y="947547"/>
                  <a:pt x="3931920" y="940526"/>
                </a:cubicBezTo>
                <a:cubicBezTo>
                  <a:pt x="3944236" y="934368"/>
                  <a:pt x="3958045" y="931817"/>
                  <a:pt x="3971108" y="927463"/>
                </a:cubicBezTo>
                <a:cubicBezTo>
                  <a:pt x="4085591" y="812983"/>
                  <a:pt x="3945497" y="958198"/>
                  <a:pt x="4036422" y="849086"/>
                </a:cubicBezTo>
                <a:cubicBezTo>
                  <a:pt x="4120248" y="748493"/>
                  <a:pt x="4036864" y="868017"/>
                  <a:pt x="4101737" y="770709"/>
                </a:cubicBezTo>
                <a:cubicBezTo>
                  <a:pt x="4111982" y="739974"/>
                  <a:pt x="4140925" y="663943"/>
                  <a:pt x="4140925" y="627017"/>
                </a:cubicBezTo>
                <a:cubicBezTo>
                  <a:pt x="4140925" y="565902"/>
                  <a:pt x="4134611" y="504879"/>
                  <a:pt x="4127862" y="444137"/>
                </a:cubicBezTo>
                <a:cubicBezTo>
                  <a:pt x="4123666" y="406372"/>
                  <a:pt x="4108417" y="363068"/>
                  <a:pt x="4075611" y="339635"/>
                </a:cubicBezTo>
                <a:cubicBezTo>
                  <a:pt x="4061002" y="329200"/>
                  <a:pt x="4040622" y="331504"/>
                  <a:pt x="4023360" y="326572"/>
                </a:cubicBezTo>
                <a:cubicBezTo>
                  <a:pt x="4010120" y="322789"/>
                  <a:pt x="3996487" y="319667"/>
                  <a:pt x="3984171" y="313509"/>
                </a:cubicBezTo>
                <a:cubicBezTo>
                  <a:pt x="3867611" y="255229"/>
                  <a:pt x="4063044" y="321115"/>
                  <a:pt x="3853542" y="261257"/>
                </a:cubicBezTo>
                <a:cubicBezTo>
                  <a:pt x="3788228" y="265611"/>
                  <a:pt x="3721104" y="258444"/>
                  <a:pt x="3657600" y="274320"/>
                </a:cubicBezTo>
                <a:cubicBezTo>
                  <a:pt x="3644242" y="277660"/>
                  <a:pt x="3656853" y="307351"/>
                  <a:pt x="3644537" y="313509"/>
                </a:cubicBezTo>
                <a:cubicBezTo>
                  <a:pt x="3632221" y="319667"/>
                  <a:pt x="3618706" y="303786"/>
                  <a:pt x="3605348" y="300446"/>
                </a:cubicBezTo>
                <a:cubicBezTo>
                  <a:pt x="3566402" y="290709"/>
                  <a:pt x="3526971" y="283029"/>
                  <a:pt x="3487782" y="274320"/>
                </a:cubicBezTo>
                <a:cubicBezTo>
                  <a:pt x="3470365" y="261257"/>
                  <a:pt x="3452061" y="249300"/>
                  <a:pt x="3435531" y="235132"/>
                </a:cubicBezTo>
                <a:cubicBezTo>
                  <a:pt x="3421505" y="223109"/>
                  <a:pt x="3412008" y="205734"/>
                  <a:pt x="3396342" y="195943"/>
                </a:cubicBezTo>
                <a:cubicBezTo>
                  <a:pt x="3376458" y="183515"/>
                  <a:pt x="3352001" y="180303"/>
                  <a:pt x="3331028" y="169817"/>
                </a:cubicBezTo>
                <a:cubicBezTo>
                  <a:pt x="3316986" y="162796"/>
                  <a:pt x="3306625" y="148972"/>
                  <a:pt x="3291840" y="143692"/>
                </a:cubicBezTo>
                <a:cubicBezTo>
                  <a:pt x="3245086" y="126994"/>
                  <a:pt x="3196045" y="117566"/>
                  <a:pt x="3148148" y="104503"/>
                </a:cubicBezTo>
                <a:cubicBezTo>
                  <a:pt x="3072753" y="54238"/>
                  <a:pt x="3147173" y="98888"/>
                  <a:pt x="3030582" y="52252"/>
                </a:cubicBezTo>
                <a:cubicBezTo>
                  <a:pt x="3012502" y="45020"/>
                  <a:pt x="2997640" y="28645"/>
                  <a:pt x="2978331" y="26126"/>
                </a:cubicBezTo>
                <a:cubicBezTo>
                  <a:pt x="2896181" y="15411"/>
                  <a:pt x="2812868" y="17417"/>
                  <a:pt x="2730137" y="13063"/>
                </a:cubicBezTo>
                <a:cubicBezTo>
                  <a:pt x="2695303" y="8709"/>
                  <a:pt x="2660739" y="0"/>
                  <a:pt x="2625634" y="0"/>
                </a:cubicBezTo>
                <a:cubicBezTo>
                  <a:pt x="2082319" y="0"/>
                  <a:pt x="2102788" y="1764"/>
                  <a:pt x="1737360" y="26126"/>
                </a:cubicBezTo>
                <a:cubicBezTo>
                  <a:pt x="1724297" y="30480"/>
                  <a:pt x="1711673" y="36489"/>
                  <a:pt x="1698171" y="39189"/>
                </a:cubicBezTo>
                <a:cubicBezTo>
                  <a:pt x="1646228" y="49578"/>
                  <a:pt x="1593773" y="57260"/>
                  <a:pt x="1541417" y="65315"/>
                </a:cubicBezTo>
                <a:cubicBezTo>
                  <a:pt x="1428079" y="82751"/>
                  <a:pt x="1392820" y="79778"/>
                  <a:pt x="1306285" y="104503"/>
                </a:cubicBezTo>
                <a:cubicBezTo>
                  <a:pt x="1229677" y="126391"/>
                  <a:pt x="1304238" y="105526"/>
                  <a:pt x="1227908" y="143692"/>
                </a:cubicBezTo>
                <a:cubicBezTo>
                  <a:pt x="1215592" y="149850"/>
                  <a:pt x="1201376" y="151331"/>
                  <a:pt x="1188720" y="156755"/>
                </a:cubicBezTo>
                <a:cubicBezTo>
                  <a:pt x="1170821" y="164426"/>
                  <a:pt x="1154367" y="175209"/>
                  <a:pt x="1136468" y="182880"/>
                </a:cubicBezTo>
                <a:cubicBezTo>
                  <a:pt x="1123812" y="188304"/>
                  <a:pt x="1109317" y="189256"/>
                  <a:pt x="1097280" y="195943"/>
                </a:cubicBezTo>
                <a:cubicBezTo>
                  <a:pt x="1069832" y="211192"/>
                  <a:pt x="1046987" y="234153"/>
                  <a:pt x="1018902" y="248195"/>
                </a:cubicBezTo>
                <a:lnTo>
                  <a:pt x="966651" y="274320"/>
                </a:lnTo>
                <a:cubicBezTo>
                  <a:pt x="953588" y="287383"/>
                  <a:pt x="942833" y="303261"/>
                  <a:pt x="927462" y="313509"/>
                </a:cubicBezTo>
                <a:cubicBezTo>
                  <a:pt x="910247" y="324986"/>
                  <a:pt x="832382" y="337751"/>
                  <a:pt x="822960" y="339635"/>
                </a:cubicBezTo>
                <a:cubicBezTo>
                  <a:pt x="648951" y="455637"/>
                  <a:pt x="906863" y="288666"/>
                  <a:pt x="744582" y="378823"/>
                </a:cubicBezTo>
                <a:cubicBezTo>
                  <a:pt x="717134" y="394072"/>
                  <a:pt x="694289" y="417033"/>
                  <a:pt x="666205" y="431075"/>
                </a:cubicBezTo>
                <a:cubicBezTo>
                  <a:pt x="648788" y="439783"/>
                  <a:pt x="630652" y="447181"/>
                  <a:pt x="613954" y="457200"/>
                </a:cubicBezTo>
                <a:cubicBezTo>
                  <a:pt x="587029" y="473355"/>
                  <a:pt x="561703" y="492035"/>
                  <a:pt x="535577" y="509452"/>
                </a:cubicBezTo>
                <a:cubicBezTo>
                  <a:pt x="522514" y="518161"/>
                  <a:pt x="508647" y="525769"/>
                  <a:pt x="496388" y="535577"/>
                </a:cubicBezTo>
                <a:cubicBezTo>
                  <a:pt x="474617" y="552994"/>
                  <a:pt x="454272" y="572363"/>
                  <a:pt x="431074" y="587829"/>
                </a:cubicBezTo>
                <a:cubicBezTo>
                  <a:pt x="414871" y="598631"/>
                  <a:pt x="394028" y="601790"/>
                  <a:pt x="378822" y="613955"/>
                </a:cubicBezTo>
                <a:cubicBezTo>
                  <a:pt x="252945" y="714657"/>
                  <a:pt x="349570" y="675957"/>
                  <a:pt x="261257" y="705395"/>
                </a:cubicBezTo>
                <a:cubicBezTo>
                  <a:pt x="252548" y="718458"/>
                  <a:pt x="246946" y="734245"/>
                  <a:pt x="235131" y="744583"/>
                </a:cubicBezTo>
                <a:cubicBezTo>
                  <a:pt x="211501" y="765260"/>
                  <a:pt x="182880" y="779418"/>
                  <a:pt x="156754" y="796835"/>
                </a:cubicBezTo>
                <a:cubicBezTo>
                  <a:pt x="143691" y="805544"/>
                  <a:pt x="131607" y="815939"/>
                  <a:pt x="117565" y="822960"/>
                </a:cubicBezTo>
                <a:cubicBezTo>
                  <a:pt x="100148" y="831669"/>
                  <a:pt x="81160" y="837768"/>
                  <a:pt x="65314" y="849086"/>
                </a:cubicBezTo>
                <a:cubicBezTo>
                  <a:pt x="50281" y="859824"/>
                  <a:pt x="39188" y="875212"/>
                  <a:pt x="26125" y="888275"/>
                </a:cubicBezTo>
                <a:cubicBezTo>
                  <a:pt x="34834" y="836023"/>
                  <a:pt x="52251" y="784492"/>
                  <a:pt x="52251" y="731520"/>
                </a:cubicBezTo>
                <a:cubicBezTo>
                  <a:pt x="52251" y="715820"/>
                  <a:pt x="32501" y="756362"/>
                  <a:pt x="26125" y="770709"/>
                </a:cubicBezTo>
                <a:cubicBezTo>
                  <a:pt x="14941" y="795874"/>
                  <a:pt x="0" y="849086"/>
                  <a:pt x="0" y="849086"/>
                </a:cubicBezTo>
                <a:cubicBezTo>
                  <a:pt x="8708" y="862149"/>
                  <a:pt x="12812" y="879954"/>
                  <a:pt x="26125" y="888275"/>
                </a:cubicBezTo>
                <a:cubicBezTo>
                  <a:pt x="94362" y="930923"/>
                  <a:pt x="190257" y="914400"/>
                  <a:pt x="261257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47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1852</Words>
  <Application>Microsoft Office PowerPoint</Application>
  <PresentationFormat>Widescreen</PresentationFormat>
  <Paragraphs>258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Open Sans</vt:lpstr>
      <vt:lpstr>Open Sans Light</vt:lpstr>
      <vt:lpstr>Wingdings</vt:lpstr>
      <vt:lpstr>Office Theme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cntt_duongnb</dc:creator>
  <cp:lastModifiedBy>cntt_duongnb</cp:lastModifiedBy>
  <cp:revision>44</cp:revision>
  <dcterms:created xsi:type="dcterms:W3CDTF">2021-06-07T02:11:00Z</dcterms:created>
  <dcterms:modified xsi:type="dcterms:W3CDTF">2021-06-09T04:31:30Z</dcterms:modified>
</cp:coreProperties>
</file>