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Calibri" panose="020F0502020204030204" pitchFamily="34" charset="0"/>
      <p:regular r:id="rId30"/>
      <p:bold r:id="rId31"/>
      <p:italic r:id="rId32"/>
      <p:boldItalic r:id="rId33"/>
    </p:embeddedFont>
    <p:embeddedFont>
      <p:font typeface="Amatic SC" panose="020B0604020202020204" charset="-79"/>
      <p:regular r:id="rId34"/>
      <p:bold r:id="rId35"/>
    </p:embeddedFont>
    <p:embeddedFont>
      <p:font typeface="Verdana" panose="020B0604030504040204" pitchFamily="34" charset="0"/>
      <p:regular r:id="rId36"/>
      <p:bold r:id="rId37"/>
      <p:italic r:id="rId38"/>
      <p:boldItalic r:id="rId39"/>
    </p:embeddedFont>
    <p:embeddedFont>
      <p:font typeface="Open Sans Light" panose="020B0604020202020204" charset="0"/>
      <p:regular r:id="rId40"/>
      <p:bold r:id="rId41"/>
      <p:italic r:id="rId42"/>
      <p:boldItalic r:id="rId43"/>
    </p:embeddedFont>
    <p:embeddedFont>
      <p:font typeface="Consolas" panose="020B0609020204030204" pitchFamily="49" charset="0"/>
      <p:regular r:id="rId44"/>
      <p:bold r:id="rId45"/>
      <p:italic r:id="rId46"/>
      <p:boldItalic r:id="rId47"/>
    </p:embeddedFont>
    <p:embeddedFont>
      <p:font typeface="Open Sans"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igJW6XuOElqs1nrrFLDgaQJVp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5721B8-E798-4D0F-8615-14FDA1AFFAC5}">
  <a:tblStyle styleId="{545721B8-E798-4D0F-8615-14FDA1AFFAC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088" autoAdjust="0"/>
  </p:normalViewPr>
  <p:slideViewPr>
    <p:cSldViewPr snapToGrid="0">
      <p:cViewPr varScale="1">
        <p:scale>
          <a:sx n="121" d="100"/>
          <a:sy n="121" d="100"/>
        </p:scale>
        <p:origin x="123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font" Target="fonts/font21.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12.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ichi.pro/vi/tien-xu-ly-van-ban-bang-python-cac-buoc-cong-cu-va-vi-du-210016913533192"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forum.machinelearningcoban.com/t/thac-mac-preprocessing-text-in-deep-learning/2001/3" TargetMode="External"/><Relationship Id="rId4" Type="http://schemas.openxmlformats.org/officeDocument/2006/relationships/hyperlink" Target="https://nguyenvanhieu.vn/xu-ly-tieng-viet-trong-python/#su-dung-regex-voi-tieng-viet"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towardsdatascience.com/text-normalization-for-natural-language-processing-nlp-70a314bfa646"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towardsdatascience.com/text-normalization-for-natural-language-processing-nlp-70a314bfa646"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b6b245759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20" name="Google Shape;220;gb6b2457596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b6b245759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gb6b245759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b6b2457596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Nguyên</a:t>
            </a:r>
            <a:r>
              <a:rPr lang="en-US" dirty="0"/>
              <a:t> </a:t>
            </a:r>
            <a:r>
              <a:rPr lang="en-US" dirty="0" err="1"/>
              <a:t>nhân</a:t>
            </a:r>
            <a:r>
              <a:rPr lang="en-US" dirty="0"/>
              <a:t> </a:t>
            </a:r>
            <a:r>
              <a:rPr lang="en-US" dirty="0" err="1"/>
              <a:t>có</a:t>
            </a:r>
            <a:r>
              <a:rPr lang="en-US" dirty="0"/>
              <a:t> </a:t>
            </a:r>
            <a:r>
              <a:rPr lang="en-US" dirty="0" err="1"/>
              <a:t>lẽ</a:t>
            </a:r>
            <a:r>
              <a:rPr lang="en-US" dirty="0"/>
              <a:t> </a:t>
            </a:r>
            <a:r>
              <a:rPr lang="en-US" dirty="0" err="1"/>
              <a:t>là</a:t>
            </a:r>
            <a:r>
              <a:rPr lang="en-US" dirty="0"/>
              <a:t> do </a:t>
            </a:r>
            <a:r>
              <a:rPr lang="en-US" dirty="0" err="1"/>
              <a:t>người</a:t>
            </a:r>
            <a:r>
              <a:rPr lang="en-US" dirty="0"/>
              <a:t> </a:t>
            </a:r>
            <a:r>
              <a:rPr lang="en-US" dirty="0" err="1"/>
              <a:t>dùng</a:t>
            </a:r>
            <a:r>
              <a:rPr lang="en-US" dirty="0"/>
              <a:t> </a:t>
            </a:r>
            <a:r>
              <a:rPr lang="en-US" dirty="0" err="1"/>
              <a:t>sử</a:t>
            </a:r>
            <a:r>
              <a:rPr lang="en-US" dirty="0"/>
              <a:t> </a:t>
            </a:r>
            <a:r>
              <a:rPr lang="en-US" dirty="0" err="1"/>
              <a:t>dụng</a:t>
            </a:r>
            <a:r>
              <a:rPr lang="en-US" dirty="0"/>
              <a:t> </a:t>
            </a:r>
            <a:r>
              <a:rPr lang="en-US" dirty="0" err="1"/>
              <a:t>bộ</a:t>
            </a:r>
            <a:r>
              <a:rPr lang="en-US" dirty="0"/>
              <a:t> </a:t>
            </a:r>
            <a:r>
              <a:rPr lang="en-US" dirty="0" err="1"/>
              <a:t>mã</a:t>
            </a:r>
            <a:r>
              <a:rPr lang="en-US" dirty="0"/>
              <a:t> </a:t>
            </a:r>
            <a:r>
              <a:rPr lang="en-US" dirty="0" err="1"/>
              <a:t>khác</a:t>
            </a:r>
            <a:r>
              <a:rPr lang="en-US" dirty="0"/>
              <a:t> </a:t>
            </a:r>
            <a:r>
              <a:rPr lang="en-US" dirty="0" err="1"/>
              <a:t>nhau</a:t>
            </a:r>
            <a:r>
              <a:rPr lang="en-US" dirty="0"/>
              <a:t> </a:t>
            </a:r>
            <a:r>
              <a:rPr lang="en-US" dirty="0" err="1"/>
              <a:t>khi</a:t>
            </a:r>
            <a:r>
              <a:rPr lang="en-US" dirty="0"/>
              <a:t> </a:t>
            </a:r>
            <a:r>
              <a:rPr lang="en-US" dirty="0" err="1"/>
              <a:t>gõ</a:t>
            </a:r>
            <a:r>
              <a:rPr lang="en-US" dirty="0"/>
              <a:t> </a:t>
            </a:r>
            <a:r>
              <a:rPr lang="en-US" dirty="0" err="1"/>
              <a:t>tiếng</a:t>
            </a:r>
            <a:r>
              <a:rPr lang="en-US" dirty="0"/>
              <a:t> </a:t>
            </a:r>
            <a:r>
              <a:rPr lang="en-US" dirty="0" err="1"/>
              <a:t>Việt</a:t>
            </a:r>
            <a:r>
              <a:rPr lang="en-US" dirty="0"/>
              <a:t>. </a:t>
            </a:r>
            <a:r>
              <a:rPr lang="en-US" dirty="0" err="1"/>
              <a:t>Cụ</a:t>
            </a:r>
            <a:r>
              <a:rPr lang="en-US" dirty="0"/>
              <a:t> </a:t>
            </a:r>
            <a:r>
              <a:rPr lang="en-US" dirty="0" err="1"/>
              <a:t>thể</a:t>
            </a:r>
            <a:r>
              <a:rPr lang="en-US" dirty="0"/>
              <a:t> </a:t>
            </a:r>
            <a:r>
              <a:rPr lang="en-US" dirty="0" err="1"/>
              <a:t>đa</a:t>
            </a:r>
            <a:r>
              <a:rPr lang="en-US" dirty="0"/>
              <a:t> </a:t>
            </a:r>
            <a:r>
              <a:rPr lang="en-US" dirty="0" err="1"/>
              <a:t>số</a:t>
            </a:r>
            <a:r>
              <a:rPr lang="en-US" dirty="0"/>
              <a:t> </a:t>
            </a:r>
            <a:r>
              <a:rPr lang="en-US" dirty="0" err="1"/>
              <a:t>chúng</a:t>
            </a:r>
            <a:r>
              <a:rPr lang="en-US" dirty="0"/>
              <a:t> ta </a:t>
            </a:r>
            <a:r>
              <a:rPr lang="en-US" dirty="0" err="1"/>
              <a:t>đang</a:t>
            </a:r>
            <a:r>
              <a:rPr lang="en-US" dirty="0"/>
              <a:t> </a:t>
            </a:r>
            <a:r>
              <a:rPr lang="en-US" dirty="0" err="1"/>
              <a:t>dùng</a:t>
            </a:r>
            <a:r>
              <a:rPr lang="en-US" dirty="0"/>
              <a:t> </a:t>
            </a:r>
            <a:r>
              <a:rPr lang="en-US" dirty="0" err="1"/>
              <a:t>Unikey</a:t>
            </a:r>
            <a:r>
              <a:rPr lang="en-US" dirty="0"/>
              <a:t> </a:t>
            </a:r>
            <a:r>
              <a:rPr lang="en-US" dirty="0" err="1"/>
              <a:t>với</a:t>
            </a:r>
            <a:r>
              <a:rPr lang="en-US" dirty="0"/>
              <a:t> </a:t>
            </a:r>
            <a:r>
              <a:rPr lang="en-US" dirty="0" err="1"/>
              <a:t>bộ</a:t>
            </a:r>
            <a:r>
              <a:rPr lang="en-US" dirty="0"/>
              <a:t> </a:t>
            </a:r>
            <a:r>
              <a:rPr lang="en-US" dirty="0" err="1"/>
              <a:t>mã</a:t>
            </a:r>
            <a:r>
              <a:rPr lang="en-US" dirty="0"/>
              <a:t> Unicode (</a:t>
            </a:r>
            <a:r>
              <a:rPr lang="en-US" dirty="0" err="1"/>
              <a:t>dựng</a:t>
            </a:r>
            <a:r>
              <a:rPr lang="en-US" dirty="0"/>
              <a:t> </a:t>
            </a:r>
            <a:r>
              <a:rPr lang="en-US" dirty="0" err="1"/>
              <a:t>sẵn</a:t>
            </a:r>
            <a:r>
              <a:rPr lang="en-US" dirty="0"/>
              <a:t>). </a:t>
            </a:r>
            <a:r>
              <a:rPr lang="en-US" dirty="0" err="1"/>
              <a:t>Nhưng</a:t>
            </a:r>
            <a:r>
              <a:rPr lang="en-US" dirty="0"/>
              <a:t> ở </a:t>
            </a:r>
            <a:r>
              <a:rPr lang="en-US" dirty="0" err="1"/>
              <a:t>đâu</a:t>
            </a:r>
            <a:r>
              <a:rPr lang="en-US" dirty="0"/>
              <a:t> </a:t>
            </a:r>
            <a:r>
              <a:rPr lang="en-US" dirty="0" err="1"/>
              <a:t>đó</a:t>
            </a:r>
            <a:r>
              <a:rPr lang="en-US" dirty="0"/>
              <a:t>, </a:t>
            </a:r>
            <a:r>
              <a:rPr lang="en-US" dirty="0" err="1"/>
              <a:t>bộ</a:t>
            </a:r>
            <a:r>
              <a:rPr lang="en-US" dirty="0"/>
              <a:t> </a:t>
            </a:r>
            <a:r>
              <a:rPr lang="en-US" dirty="0" err="1"/>
              <a:t>mã</a:t>
            </a:r>
            <a:r>
              <a:rPr lang="en-US" dirty="0"/>
              <a:t> Unicode </a:t>
            </a:r>
            <a:r>
              <a:rPr lang="en-US" dirty="0" err="1"/>
              <a:t>tổ</a:t>
            </a:r>
            <a:r>
              <a:rPr lang="en-US" dirty="0"/>
              <a:t> </a:t>
            </a:r>
            <a:r>
              <a:rPr lang="en-US" dirty="0" err="1"/>
              <a:t>hợp</a:t>
            </a:r>
            <a:r>
              <a:rPr lang="en-US" dirty="0"/>
              <a:t> </a:t>
            </a:r>
            <a:r>
              <a:rPr lang="en-US" dirty="0" err="1"/>
              <a:t>vẫn</a:t>
            </a:r>
            <a:r>
              <a:rPr lang="en-US" dirty="0"/>
              <a:t> </a:t>
            </a:r>
            <a:r>
              <a:rPr lang="en-US" dirty="0" err="1"/>
              <a:t>được</a:t>
            </a:r>
            <a:r>
              <a:rPr lang="en-US" dirty="0"/>
              <a:t> </a:t>
            </a:r>
            <a:r>
              <a:rPr lang="en-US" dirty="0" err="1"/>
              <a:t>sử</a:t>
            </a:r>
            <a:r>
              <a:rPr lang="en-US" dirty="0"/>
              <a:t> </a:t>
            </a:r>
            <a:r>
              <a:rPr lang="en-US" dirty="0" err="1"/>
              <a:t>dụng</a:t>
            </a:r>
            <a:r>
              <a:rPr lang="en-US" dirty="0"/>
              <a:t>. Do </a:t>
            </a:r>
            <a:r>
              <a:rPr lang="en-US" dirty="0" err="1"/>
              <a:t>đó</a:t>
            </a:r>
            <a:r>
              <a:rPr lang="en-US" dirty="0"/>
              <a:t>, </a:t>
            </a:r>
            <a:r>
              <a:rPr lang="en-US" dirty="0" err="1"/>
              <a:t>đối</a:t>
            </a:r>
            <a:r>
              <a:rPr lang="en-US" dirty="0"/>
              <a:t> </a:t>
            </a:r>
            <a:r>
              <a:rPr lang="en-US" dirty="0" err="1"/>
              <a:t>với</a:t>
            </a:r>
            <a:r>
              <a:rPr lang="en-US" dirty="0"/>
              <a:t> </a:t>
            </a:r>
            <a:r>
              <a:rPr lang="en-US" dirty="0" err="1"/>
              <a:t>các</a:t>
            </a:r>
            <a:r>
              <a:rPr lang="en-US" dirty="0"/>
              <a:t> </a:t>
            </a:r>
            <a:r>
              <a:rPr lang="en-US" dirty="0" err="1"/>
              <a:t>nguồn</a:t>
            </a:r>
            <a:r>
              <a:rPr lang="en-US" dirty="0"/>
              <a:t> </a:t>
            </a:r>
            <a:r>
              <a:rPr lang="en-US" dirty="0" err="1"/>
              <a:t>dữ</a:t>
            </a:r>
            <a:r>
              <a:rPr lang="en-US" dirty="0"/>
              <a:t> </a:t>
            </a:r>
            <a:r>
              <a:rPr lang="en-US" dirty="0" err="1"/>
              <a:t>liệu</a:t>
            </a:r>
            <a:r>
              <a:rPr lang="en-US" dirty="0"/>
              <a:t> </a:t>
            </a:r>
            <a:r>
              <a:rPr lang="en-US" dirty="0" err="1"/>
              <a:t>thu</a:t>
            </a:r>
            <a:r>
              <a:rPr lang="en-US" dirty="0"/>
              <a:t> </a:t>
            </a:r>
            <a:r>
              <a:rPr lang="en-US" dirty="0" err="1"/>
              <a:t>thập</a:t>
            </a:r>
            <a:r>
              <a:rPr lang="en-US" dirty="0"/>
              <a:t> </a:t>
            </a:r>
            <a:r>
              <a:rPr lang="en-US" dirty="0" err="1"/>
              <a:t>trên</a:t>
            </a:r>
            <a:r>
              <a:rPr lang="en-US" dirty="0"/>
              <a:t> internet </a:t>
            </a:r>
            <a:r>
              <a:rPr lang="en-US" dirty="0" err="1"/>
              <a:t>thường</a:t>
            </a:r>
            <a:r>
              <a:rPr lang="en-US" dirty="0"/>
              <a:t> </a:t>
            </a:r>
            <a:r>
              <a:rPr lang="en-US" dirty="0" err="1"/>
              <a:t>bị</a:t>
            </a:r>
            <a:r>
              <a:rPr lang="en-US" dirty="0"/>
              <a:t> </a:t>
            </a:r>
            <a:r>
              <a:rPr lang="en-US" dirty="0" err="1"/>
              <a:t>lẫn</a:t>
            </a:r>
            <a:r>
              <a:rPr lang="en-US" dirty="0"/>
              <a:t> </a:t>
            </a:r>
            <a:r>
              <a:rPr lang="en-US" dirty="0" err="1"/>
              <a:t>cả</a:t>
            </a:r>
            <a:r>
              <a:rPr lang="en-US" dirty="0"/>
              <a:t> 2 </a:t>
            </a:r>
            <a:r>
              <a:rPr lang="en-US" dirty="0" err="1"/>
              <a:t>cách</a:t>
            </a:r>
            <a:r>
              <a:rPr lang="en-US" dirty="0"/>
              <a:t> </a:t>
            </a:r>
            <a:r>
              <a:rPr lang="en-US" dirty="0" err="1"/>
              <a:t>gõ</a:t>
            </a:r>
            <a:r>
              <a:rPr lang="en-US" dirty="0"/>
              <a:t> </a:t>
            </a:r>
            <a:r>
              <a:rPr lang="en-US" dirty="0" err="1"/>
              <a:t>này</a:t>
            </a:r>
            <a:r>
              <a:rPr lang="en-US" dirty="0"/>
              <a:t>.</a:t>
            </a:r>
            <a:endParaRPr dirty="0"/>
          </a:p>
          <a:p>
            <a:pPr marL="0" lvl="0" indent="0" algn="l" rtl="0">
              <a:spcBef>
                <a:spcPts val="0"/>
              </a:spcBef>
              <a:spcAft>
                <a:spcPts val="0"/>
              </a:spcAft>
              <a:buNone/>
            </a:pPr>
            <a:r>
              <a:rPr lang="en-US" dirty="0" err="1"/>
              <a:t>Khi</a:t>
            </a:r>
            <a:r>
              <a:rPr lang="en-US" dirty="0"/>
              <a:t> </a:t>
            </a:r>
            <a:r>
              <a:rPr lang="en-US" dirty="0" err="1"/>
              <a:t>gõ</a:t>
            </a:r>
            <a:r>
              <a:rPr lang="en-US" dirty="0"/>
              <a:t> </a:t>
            </a:r>
            <a:r>
              <a:rPr lang="en-US" dirty="0" err="1"/>
              <a:t>chữ</a:t>
            </a:r>
            <a:r>
              <a:rPr lang="en-US" dirty="0"/>
              <a:t>, hay </a:t>
            </a:r>
            <a:r>
              <a:rPr lang="en-US" dirty="0" err="1"/>
              <a:t>bị</a:t>
            </a:r>
            <a:r>
              <a:rPr lang="en-US" dirty="0"/>
              <a:t> </a:t>
            </a:r>
            <a:r>
              <a:rPr lang="en-US" dirty="0" err="1"/>
              <a:t>thiếu</a:t>
            </a:r>
            <a:r>
              <a:rPr lang="en-US" dirty="0"/>
              <a:t> </a:t>
            </a:r>
            <a:r>
              <a:rPr lang="en-US" dirty="0" err="1"/>
              <a:t>dấu</a:t>
            </a:r>
            <a:r>
              <a:rPr lang="en-US" dirty="0"/>
              <a:t>, </a:t>
            </a:r>
            <a:r>
              <a:rPr lang="en-US" dirty="0" err="1"/>
              <a:t>thiếu</a:t>
            </a:r>
            <a:r>
              <a:rPr lang="en-US" dirty="0"/>
              <a:t> </a:t>
            </a:r>
            <a:r>
              <a:rPr lang="en-US" dirty="0" err="1"/>
              <a:t>kỹ</a:t>
            </a:r>
            <a:r>
              <a:rPr lang="en-US" dirty="0"/>
              <a:t> </a:t>
            </a:r>
            <a:r>
              <a:rPr lang="en-US" dirty="0" err="1"/>
              <a:t>tự</a:t>
            </a:r>
            <a:endParaRPr dirty="0"/>
          </a:p>
          <a:p>
            <a:pPr marL="0" lvl="0" indent="0" algn="l" rtl="0">
              <a:spcBef>
                <a:spcPts val="0"/>
              </a:spcBef>
              <a:spcAft>
                <a:spcPts val="0"/>
              </a:spcAft>
              <a:buNone/>
            </a:pPr>
            <a:endParaRPr dirty="0"/>
          </a:p>
          <a:p>
            <a:pPr marL="457200" lvl="0" indent="0" algn="l" rtl="0">
              <a:spcBef>
                <a:spcPts val="0"/>
              </a:spcBef>
              <a:spcAft>
                <a:spcPts val="0"/>
              </a:spcAft>
              <a:buClr>
                <a:schemeClr val="dk1"/>
              </a:buClr>
              <a:buSzPts val="1100"/>
              <a:buFont typeface="Arial"/>
              <a:buNone/>
            </a:pPr>
            <a:r>
              <a:rPr lang="en-US" sz="1400" dirty="0" err="1">
                <a:solidFill>
                  <a:schemeClr val="dk1"/>
                </a:solidFill>
                <a:latin typeface="Courier New"/>
                <a:ea typeface="Courier New"/>
                <a:cs typeface="Courier New"/>
                <a:sym typeface="Courier New"/>
              </a:rPr>
              <a:t>Ví</a:t>
            </a:r>
            <a:r>
              <a:rPr lang="en-US" sz="1400" dirty="0">
                <a:solidFill>
                  <a:schemeClr val="dk1"/>
                </a:solidFill>
                <a:latin typeface="Courier New"/>
                <a:ea typeface="Courier New"/>
                <a:cs typeface="Courier New"/>
                <a:sym typeface="Courier New"/>
              </a:rPr>
              <a:t> </a:t>
            </a:r>
            <a:r>
              <a:rPr lang="en-US" sz="1400" dirty="0" err="1">
                <a:solidFill>
                  <a:schemeClr val="dk1"/>
                </a:solidFill>
                <a:latin typeface="Courier New"/>
                <a:ea typeface="Courier New"/>
                <a:cs typeface="Courier New"/>
                <a:sym typeface="Courier New"/>
              </a:rPr>
              <a:t>dụ</a:t>
            </a:r>
            <a:r>
              <a:rPr lang="en-US" sz="1400" dirty="0">
                <a:solidFill>
                  <a:schemeClr val="dk1"/>
                </a:solidFill>
                <a:latin typeface="Courier New"/>
                <a:ea typeface="Courier New"/>
                <a:cs typeface="Courier New"/>
                <a:sym typeface="Courier New"/>
              </a:rPr>
              <a:t> : </a:t>
            </a:r>
            <a:r>
              <a:rPr lang="en-US" sz="1400" dirty="0" err="1">
                <a:solidFill>
                  <a:schemeClr val="dk1"/>
                </a:solidFill>
                <a:latin typeface="Courier New"/>
                <a:ea typeface="Courier New"/>
                <a:cs typeface="Courier New"/>
                <a:sym typeface="Courier New"/>
              </a:rPr>
              <a:t>tôi</a:t>
            </a:r>
            <a:r>
              <a:rPr lang="en-US" sz="1400" dirty="0">
                <a:solidFill>
                  <a:schemeClr val="dk1"/>
                </a:solidFill>
                <a:latin typeface="Courier New"/>
                <a:ea typeface="Courier New"/>
                <a:cs typeface="Courier New"/>
                <a:sym typeface="Courier New"/>
              </a:rPr>
              <a:t> </a:t>
            </a:r>
            <a:r>
              <a:rPr lang="en-US" sz="1400" dirty="0" err="1">
                <a:solidFill>
                  <a:schemeClr val="dk1"/>
                </a:solidFill>
                <a:latin typeface="Courier New"/>
                <a:ea typeface="Courier New"/>
                <a:cs typeface="Courier New"/>
                <a:sym typeface="Courier New"/>
              </a:rPr>
              <a:t>làm</a:t>
            </a:r>
            <a:r>
              <a:rPr lang="en-US" sz="1400" dirty="0">
                <a:solidFill>
                  <a:schemeClr val="dk1"/>
                </a:solidFill>
                <a:latin typeface="Courier New"/>
                <a:ea typeface="Courier New"/>
                <a:cs typeface="Courier New"/>
                <a:sym typeface="Courier New"/>
              </a:rPr>
              <a:t> </a:t>
            </a:r>
            <a:r>
              <a:rPr lang="en-US" sz="1400" dirty="0" err="1">
                <a:solidFill>
                  <a:schemeClr val="dk1"/>
                </a:solidFill>
                <a:latin typeface="Courier New"/>
                <a:ea typeface="Courier New"/>
                <a:cs typeface="Courier New"/>
                <a:sym typeface="Courier New"/>
              </a:rPr>
              <a:t>việ</a:t>
            </a:r>
            <a:r>
              <a:rPr lang="en-US" sz="1400" dirty="0">
                <a:solidFill>
                  <a:schemeClr val="dk1"/>
                </a:solidFill>
                <a:latin typeface="Courier New"/>
                <a:ea typeface="Courier New"/>
                <a:cs typeface="Courier New"/>
                <a:sym typeface="Courier New"/>
              </a:rPr>
              <a:t> ở ban </a:t>
            </a:r>
            <a:r>
              <a:rPr lang="en-US" sz="1400" dirty="0" err="1">
                <a:solidFill>
                  <a:schemeClr val="dk1"/>
                </a:solidFill>
                <a:latin typeface="Courier New"/>
                <a:ea typeface="Courier New"/>
                <a:cs typeface="Courier New"/>
                <a:sym typeface="Courier New"/>
              </a:rPr>
              <a:t>công</a:t>
            </a:r>
            <a:r>
              <a:rPr lang="en-US" sz="1400" dirty="0">
                <a:solidFill>
                  <a:schemeClr val="dk1"/>
                </a:solidFill>
                <a:latin typeface="Courier New"/>
                <a:ea typeface="Courier New"/>
                <a:cs typeface="Courier New"/>
                <a:sym typeface="Courier New"/>
              </a:rPr>
              <a:t> </a:t>
            </a:r>
            <a:r>
              <a:rPr lang="en-US" sz="1400" dirty="0" err="1">
                <a:solidFill>
                  <a:schemeClr val="dk1"/>
                </a:solidFill>
                <a:latin typeface="Courier New"/>
                <a:ea typeface="Courier New"/>
                <a:cs typeface="Courier New"/>
                <a:sym typeface="Courier New"/>
              </a:rPr>
              <a:t>ngệ</a:t>
            </a:r>
            <a:r>
              <a:rPr lang="en-US" sz="1400" dirty="0">
                <a:solidFill>
                  <a:schemeClr val="dk1"/>
                </a:solidFill>
                <a:latin typeface="Courier New"/>
                <a:ea typeface="Courier New"/>
                <a:cs typeface="Courier New"/>
                <a:sym typeface="Courier New"/>
              </a:rPr>
              <a:t> FPT, </a:t>
            </a:r>
            <a:r>
              <a:rPr lang="en-US" sz="1400" dirty="0" err="1">
                <a:solidFill>
                  <a:schemeClr val="dk1"/>
                </a:solidFill>
                <a:latin typeface="Courier New"/>
                <a:ea typeface="Courier New"/>
                <a:cs typeface="Courier New"/>
                <a:sym typeface="Courier New"/>
              </a:rPr>
              <a:t>tôi</a:t>
            </a:r>
            <a:r>
              <a:rPr lang="en-US" sz="1400" dirty="0">
                <a:solidFill>
                  <a:schemeClr val="dk1"/>
                </a:solidFill>
                <a:latin typeface="Courier New"/>
                <a:ea typeface="Courier New"/>
                <a:cs typeface="Courier New"/>
                <a:sym typeface="Courier New"/>
              </a:rPr>
              <a:t> </a:t>
            </a:r>
            <a:r>
              <a:rPr lang="en-US" sz="1400" dirty="0" err="1">
                <a:solidFill>
                  <a:schemeClr val="dk1"/>
                </a:solidFill>
                <a:latin typeface="Courier New"/>
                <a:ea typeface="Courier New"/>
                <a:cs typeface="Courier New"/>
                <a:sym typeface="Courier New"/>
              </a:rPr>
              <a:t>là</a:t>
            </a:r>
            <a:r>
              <a:rPr lang="en-US" sz="1400" dirty="0">
                <a:solidFill>
                  <a:schemeClr val="dk1"/>
                </a:solidFill>
                <a:latin typeface="Courier New"/>
                <a:ea typeface="Courier New"/>
                <a:cs typeface="Courier New"/>
                <a:sym typeface="Courier New"/>
              </a:rPr>
              <a:t> </a:t>
            </a:r>
            <a:r>
              <a:rPr lang="en-US" sz="1400" dirty="0" err="1">
                <a:solidFill>
                  <a:schemeClr val="dk1"/>
                </a:solidFill>
                <a:latin typeface="Courier New"/>
                <a:ea typeface="Courier New"/>
                <a:cs typeface="Courier New"/>
                <a:sym typeface="Courier New"/>
              </a:rPr>
              <a:t>người</a:t>
            </a:r>
            <a:r>
              <a:rPr lang="en-US" sz="1400" dirty="0">
                <a:solidFill>
                  <a:schemeClr val="dk1"/>
                </a:solidFill>
                <a:latin typeface="Courier New"/>
                <a:ea typeface="Courier New"/>
                <a:cs typeface="Courier New"/>
                <a:sym typeface="Courier New"/>
              </a:rPr>
              <a:t> </a:t>
            </a:r>
            <a:r>
              <a:rPr lang="en-US" sz="1400" dirty="0" err="1">
                <a:solidFill>
                  <a:schemeClr val="dk1"/>
                </a:solidFill>
                <a:latin typeface="Courier New"/>
                <a:ea typeface="Courier New"/>
                <a:cs typeface="Courier New"/>
                <a:sym typeface="Courier New"/>
              </a:rPr>
              <a:t>viêt</a:t>
            </a:r>
            <a:r>
              <a:rPr lang="en-US" sz="1400" dirty="0">
                <a:solidFill>
                  <a:schemeClr val="dk1"/>
                </a:solidFill>
                <a:latin typeface="Courier New"/>
                <a:ea typeface="Courier New"/>
                <a:cs typeface="Courier New"/>
                <a:sym typeface="Courier New"/>
              </a:rPr>
              <a:t> </a:t>
            </a:r>
            <a:r>
              <a:rPr lang="en-US" sz="1400" dirty="0" err="1">
                <a:solidFill>
                  <a:schemeClr val="dk1"/>
                </a:solidFill>
                <a:latin typeface="Courier New"/>
                <a:ea typeface="Courier New"/>
                <a:cs typeface="Courier New"/>
                <a:sym typeface="Courier New"/>
              </a:rPr>
              <a:t>nam</a:t>
            </a:r>
            <a:r>
              <a:rPr lang="en-US" sz="1400" dirty="0">
                <a:solidFill>
                  <a:schemeClr val="dk1"/>
                </a:solidFill>
                <a:latin typeface="Courier New"/>
                <a:ea typeface="Courier New"/>
                <a:cs typeface="Courier New"/>
                <a:sym typeface="Courier New"/>
              </a:rPr>
              <a:t> </a:t>
            </a:r>
            <a:endParaRPr sz="1400" dirty="0">
              <a:solidFill>
                <a:schemeClr val="dk1"/>
              </a:solidFill>
              <a:latin typeface="Courier New"/>
              <a:ea typeface="Courier New"/>
              <a:cs typeface="Courier New"/>
              <a:sym typeface="Courier New"/>
            </a:endParaRPr>
          </a:p>
          <a:p>
            <a:pPr marL="457200" lvl="0" indent="0" algn="l" rtl="0">
              <a:spcBef>
                <a:spcPts val="0"/>
              </a:spcBef>
              <a:spcAft>
                <a:spcPts val="0"/>
              </a:spcAft>
              <a:buClr>
                <a:schemeClr val="dk1"/>
              </a:buClr>
              <a:buSzPts val="1100"/>
              <a:buFont typeface="Arial"/>
              <a:buNone/>
            </a:pPr>
            <a:r>
              <a:rPr lang="en-US" sz="1400" dirty="0">
                <a:solidFill>
                  <a:schemeClr val="dk1"/>
                </a:solidFill>
                <a:latin typeface="Courier New"/>
                <a:ea typeface="Courier New"/>
                <a:cs typeface="Courier New"/>
                <a:sym typeface="Courier New"/>
              </a:rPr>
              <a:t>-&gt; </a:t>
            </a:r>
            <a:r>
              <a:rPr lang="en-US" sz="1400" dirty="0" err="1">
                <a:solidFill>
                  <a:schemeClr val="dk1"/>
                </a:solidFill>
                <a:latin typeface="Courier New"/>
                <a:ea typeface="Courier New"/>
                <a:cs typeface="Courier New"/>
                <a:sym typeface="Courier New"/>
              </a:rPr>
              <a:t>tôi</a:t>
            </a:r>
            <a:r>
              <a:rPr lang="en-US" sz="1400" dirty="0">
                <a:solidFill>
                  <a:schemeClr val="dk1"/>
                </a:solidFill>
                <a:latin typeface="Courier New"/>
                <a:ea typeface="Courier New"/>
                <a:cs typeface="Courier New"/>
                <a:sym typeface="Courier New"/>
              </a:rPr>
              <a:t> </a:t>
            </a:r>
            <a:r>
              <a:rPr lang="en-US" sz="1400" dirty="0" err="1">
                <a:solidFill>
                  <a:schemeClr val="dk1"/>
                </a:solidFill>
                <a:latin typeface="Courier New"/>
                <a:ea typeface="Courier New"/>
                <a:cs typeface="Courier New"/>
                <a:sym typeface="Courier New"/>
              </a:rPr>
              <a:t>làm</a:t>
            </a:r>
            <a:r>
              <a:rPr lang="en-US" sz="1400" dirty="0">
                <a:solidFill>
                  <a:schemeClr val="dk1"/>
                </a:solidFill>
                <a:latin typeface="Courier New"/>
                <a:ea typeface="Courier New"/>
                <a:cs typeface="Courier New"/>
                <a:sym typeface="Courier New"/>
              </a:rPr>
              <a:t> </a:t>
            </a:r>
            <a:r>
              <a:rPr lang="en-US" sz="1400" dirty="0" err="1">
                <a:solidFill>
                  <a:schemeClr val="dk1"/>
                </a:solidFill>
                <a:latin typeface="Courier New"/>
                <a:ea typeface="Courier New"/>
                <a:cs typeface="Courier New"/>
                <a:sym typeface="Courier New"/>
              </a:rPr>
              <a:t>việc</a:t>
            </a:r>
            <a:r>
              <a:rPr lang="en-US" sz="1400" dirty="0">
                <a:solidFill>
                  <a:schemeClr val="dk1"/>
                </a:solidFill>
                <a:latin typeface="Courier New"/>
                <a:ea typeface="Courier New"/>
                <a:cs typeface="Courier New"/>
                <a:sym typeface="Courier New"/>
              </a:rPr>
              <a:t> ở ban </a:t>
            </a:r>
            <a:r>
              <a:rPr lang="en-US" sz="1400" dirty="0" err="1">
                <a:solidFill>
                  <a:schemeClr val="dk1"/>
                </a:solidFill>
                <a:latin typeface="Courier New"/>
                <a:ea typeface="Courier New"/>
                <a:cs typeface="Courier New"/>
                <a:sym typeface="Courier New"/>
              </a:rPr>
              <a:t>công</a:t>
            </a:r>
            <a:r>
              <a:rPr lang="en-US" sz="1400" dirty="0">
                <a:solidFill>
                  <a:schemeClr val="dk1"/>
                </a:solidFill>
                <a:latin typeface="Courier New"/>
                <a:ea typeface="Courier New"/>
                <a:cs typeface="Courier New"/>
                <a:sym typeface="Courier New"/>
              </a:rPr>
              <a:t> </a:t>
            </a:r>
            <a:r>
              <a:rPr lang="en-US" sz="1400" dirty="0" err="1">
                <a:solidFill>
                  <a:schemeClr val="dk1"/>
                </a:solidFill>
                <a:latin typeface="Courier New"/>
                <a:ea typeface="Courier New"/>
                <a:cs typeface="Courier New"/>
                <a:sym typeface="Courier New"/>
              </a:rPr>
              <a:t>nghệ</a:t>
            </a:r>
            <a:r>
              <a:rPr lang="en-US" sz="1400" dirty="0">
                <a:solidFill>
                  <a:schemeClr val="dk1"/>
                </a:solidFill>
                <a:latin typeface="Courier New"/>
                <a:ea typeface="Courier New"/>
                <a:cs typeface="Courier New"/>
                <a:sym typeface="Courier New"/>
              </a:rPr>
              <a:t> FPT, </a:t>
            </a:r>
            <a:r>
              <a:rPr lang="en-US" sz="1400" dirty="0" err="1">
                <a:solidFill>
                  <a:schemeClr val="dk1"/>
                </a:solidFill>
                <a:latin typeface="Courier New"/>
                <a:ea typeface="Courier New"/>
                <a:cs typeface="Courier New"/>
                <a:sym typeface="Courier New"/>
              </a:rPr>
              <a:t>tôi</a:t>
            </a:r>
            <a:r>
              <a:rPr lang="en-US" sz="1400" dirty="0">
                <a:solidFill>
                  <a:schemeClr val="dk1"/>
                </a:solidFill>
                <a:latin typeface="Courier New"/>
                <a:ea typeface="Courier New"/>
                <a:cs typeface="Courier New"/>
                <a:sym typeface="Courier New"/>
              </a:rPr>
              <a:t> </a:t>
            </a:r>
            <a:r>
              <a:rPr lang="en-US" sz="1400" dirty="0" err="1">
                <a:solidFill>
                  <a:schemeClr val="dk1"/>
                </a:solidFill>
                <a:latin typeface="Courier New"/>
                <a:ea typeface="Courier New"/>
                <a:cs typeface="Courier New"/>
                <a:sym typeface="Courier New"/>
              </a:rPr>
              <a:t>là</a:t>
            </a:r>
            <a:r>
              <a:rPr lang="en-US" sz="1400" dirty="0">
                <a:solidFill>
                  <a:schemeClr val="dk1"/>
                </a:solidFill>
                <a:latin typeface="Courier New"/>
                <a:ea typeface="Courier New"/>
                <a:cs typeface="Courier New"/>
                <a:sym typeface="Courier New"/>
              </a:rPr>
              <a:t> </a:t>
            </a:r>
            <a:r>
              <a:rPr lang="en-US" sz="1400" dirty="0" err="1">
                <a:solidFill>
                  <a:schemeClr val="dk1"/>
                </a:solidFill>
                <a:latin typeface="Courier New"/>
                <a:ea typeface="Courier New"/>
                <a:cs typeface="Courier New"/>
                <a:sym typeface="Courier New"/>
              </a:rPr>
              <a:t>người</a:t>
            </a:r>
            <a:r>
              <a:rPr lang="en-US" sz="1400" dirty="0">
                <a:solidFill>
                  <a:schemeClr val="dk1"/>
                </a:solidFill>
                <a:latin typeface="Courier New"/>
                <a:ea typeface="Courier New"/>
                <a:cs typeface="Courier New"/>
                <a:sym typeface="Courier New"/>
              </a:rPr>
              <a:t> </a:t>
            </a:r>
            <a:r>
              <a:rPr lang="en-US" sz="1400" dirty="0" err="1">
                <a:solidFill>
                  <a:schemeClr val="dk1"/>
                </a:solidFill>
                <a:latin typeface="Courier New"/>
                <a:ea typeface="Courier New"/>
                <a:cs typeface="Courier New"/>
                <a:sym typeface="Courier New"/>
              </a:rPr>
              <a:t>việt</a:t>
            </a:r>
            <a:r>
              <a:rPr lang="en-US" sz="1400" dirty="0">
                <a:solidFill>
                  <a:schemeClr val="dk1"/>
                </a:solidFill>
                <a:latin typeface="Courier New"/>
                <a:ea typeface="Courier New"/>
                <a:cs typeface="Courier New"/>
                <a:sym typeface="Courier New"/>
              </a:rPr>
              <a:t> </a:t>
            </a:r>
            <a:r>
              <a:rPr lang="en-US" sz="1400" dirty="0" err="1">
                <a:solidFill>
                  <a:schemeClr val="dk1"/>
                </a:solidFill>
                <a:latin typeface="Courier New"/>
                <a:ea typeface="Courier New"/>
                <a:cs typeface="Courier New"/>
                <a:sym typeface="Courier New"/>
              </a:rPr>
              <a:t>nam</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US" u="sng" dirty="0">
                <a:solidFill>
                  <a:srgbClr val="CC9900"/>
                </a:solid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https://ichi.pro/vi/tien-xu-ly-van-ban-bang-python-cac-buoc-cong-cu-va-vi-du-210016913533192</a:t>
            </a:r>
            <a:endParaRPr dirty="0">
              <a:solidFill>
                <a:schemeClr val="dk1"/>
              </a:solidFill>
            </a:endParaRPr>
          </a:p>
          <a:p>
            <a:pPr marL="0" lvl="0" indent="0" algn="l" rtl="0">
              <a:spcBef>
                <a:spcPts val="0"/>
              </a:spcBef>
              <a:spcAft>
                <a:spcPts val="0"/>
              </a:spcAft>
              <a:buClr>
                <a:schemeClr val="dk1"/>
              </a:buClr>
              <a:buSzPts val="1100"/>
              <a:buFont typeface="Arial"/>
              <a:buNone/>
            </a:pPr>
            <a:r>
              <a:rPr lang="en-US" u="sng" dirty="0">
                <a:solidFill>
                  <a:srgbClr val="CC9900"/>
                </a:solid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https://nguyenvanhieu.vn/xu-ly-tieng-viet-trong-python/#su-dung-regex-voi-tieng-viet</a:t>
            </a:r>
            <a:endParaRPr dirty="0">
              <a:solidFill>
                <a:schemeClr val="dk1"/>
              </a:solidFill>
            </a:endParaRPr>
          </a:p>
          <a:p>
            <a:pPr marL="0" lvl="0" indent="0" algn="l" rtl="0">
              <a:spcBef>
                <a:spcPts val="0"/>
              </a:spcBef>
              <a:spcAft>
                <a:spcPts val="0"/>
              </a:spcAft>
              <a:buClr>
                <a:schemeClr val="dk1"/>
              </a:buClr>
              <a:buSzPts val="1100"/>
              <a:buFont typeface="Arial"/>
              <a:buNone/>
            </a:pPr>
            <a:r>
              <a:rPr lang="en-US" u="sng" dirty="0">
                <a:solidFill>
                  <a:srgbClr val="CC9900"/>
                </a:solidFil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https://forum.machinelearningcoban.com/t/thac-mac-preprocessing-text-in-deep-learning/2001/3</a:t>
            </a:r>
            <a:endParaRPr dirty="0"/>
          </a:p>
        </p:txBody>
      </p:sp>
      <p:sp>
        <p:nvSpPr>
          <p:cNvPr id="249" name="Google Shape;249;gb6b2457596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de7f227860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de7f227860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b6b2457596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gb6b2457596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b6b2457596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Có thể điền các Stop word vào tham số stopWords</a:t>
            </a:r>
            <a:endParaRPr/>
          </a:p>
          <a:p>
            <a:pPr marL="0" lvl="0" indent="0" algn="l" rtl="0">
              <a:spcBef>
                <a:spcPts val="0"/>
              </a:spcBef>
              <a:spcAft>
                <a:spcPts val="0"/>
              </a:spcAft>
              <a:buNone/>
            </a:pPr>
            <a:r>
              <a:rPr lang="en-US"/>
              <a:t>Xử lý với tiếng việt như thế nào?</a:t>
            </a:r>
            <a:endParaRPr/>
          </a:p>
        </p:txBody>
      </p:sp>
      <p:sp>
        <p:nvSpPr>
          <p:cNvPr id="300" name="Google Shape;300;gb6b2457596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de7f227860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a:solidFill>
                  <a:schemeClr val="hlink"/>
                </a:solidFill>
                <a:hlinkClick r:id="rId3"/>
              </a:rPr>
              <a:t>https://towardsdatascience.com/text-normalization-for-natural-language-processing-nlp-70a314bfa646</a:t>
            </a:r>
            <a:endParaRPr/>
          </a:p>
          <a:p>
            <a:pPr marL="0" lvl="0" indent="0" algn="l" rtl="0">
              <a:spcBef>
                <a:spcPts val="0"/>
              </a:spcBef>
              <a:spcAft>
                <a:spcPts val="0"/>
              </a:spcAft>
              <a:buNone/>
            </a:pPr>
            <a:r>
              <a:rPr lang="en-US"/>
              <a:t>https://towardsdatascience.com/natural-language-processing-nlp-for-machine-learning-d44498845d5b</a:t>
            </a:r>
            <a:endParaRPr/>
          </a:p>
        </p:txBody>
      </p:sp>
      <p:sp>
        <p:nvSpPr>
          <p:cNvPr id="316" name="Google Shape;316;gde7f227860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b6b2457596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a:solidFill>
                  <a:schemeClr val="hlink"/>
                </a:solidFill>
                <a:hlinkClick r:id="rId3"/>
              </a:rPr>
              <a:t>https://towardsdatascience.com/text-normalization-for-natural-language-processing-nlp-70a314bfa646</a:t>
            </a:r>
            <a:endParaRPr/>
          </a:p>
          <a:p>
            <a:pPr marL="0" lvl="0" indent="0" algn="l" rtl="0">
              <a:spcBef>
                <a:spcPts val="0"/>
              </a:spcBef>
              <a:spcAft>
                <a:spcPts val="0"/>
              </a:spcAft>
              <a:buNone/>
            </a:pPr>
            <a:r>
              <a:rPr lang="en-US"/>
              <a:t>https://towardsdatascience.com/natural-language-processing-nlp-for-machine-learning-d44498845d5b</a:t>
            </a:r>
            <a:endParaRPr/>
          </a:p>
        </p:txBody>
      </p:sp>
      <p:sp>
        <p:nvSpPr>
          <p:cNvPr id="331" name="Google Shape;331;gb6b2457596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b6b2457596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gb6b2457596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b6b2457596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Bạn có đoán được vấn đề ở đây là gì không? Câu 2 là câu phủ định và câu 1 là câu khẳng định. Điều này có phản ánh theo bất kỳ cách nào trong các vectơ trên không? Không có gì. Vì vậy, làm thế nào chúng ta có thể giải quyết vấn đề này? Đây là N-gram để giải cứu chúng ta.</a:t>
            </a:r>
            <a:endParaRPr sz="1350">
              <a:solidFill>
                <a:schemeClr val="dk1"/>
              </a:solidFill>
              <a:highlight>
                <a:srgbClr val="FFFFFF"/>
              </a:highlight>
            </a:endParaRPr>
          </a:p>
          <a:p>
            <a:pPr marL="0" lvl="0" indent="0" algn="l" rtl="0">
              <a:spcBef>
                <a:spcPts val="0"/>
              </a:spcBef>
              <a:spcAft>
                <a:spcPts val="0"/>
              </a:spcAft>
              <a:buNone/>
            </a:pPr>
            <a:endParaRPr/>
          </a:p>
        </p:txBody>
      </p:sp>
      <p:sp>
        <p:nvSpPr>
          <p:cNvPr id="362" name="Google Shape;362;gb6b2457596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b6b2457596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Vì các vector đặc trưng dựa trên tần số tuyệt đối, có thể sẽ có một số từ xuất hiện thường xuyên trên tất cả các mẫu và chúng sẽ có xu hướng làm lu mờ các từ khác.</a:t>
            </a:r>
            <a:endParaRPr/>
          </a:p>
          <a:p>
            <a:pPr marL="0" lvl="0" indent="0" algn="l" rtl="0">
              <a:spcBef>
                <a:spcPts val="0"/>
              </a:spcBef>
              <a:spcAft>
                <a:spcPts val="0"/>
              </a:spcAft>
              <a:buNone/>
            </a:pPr>
            <a:endParaRPr/>
          </a:p>
          <a:p>
            <a:pPr marL="0" lvl="0" indent="0" algn="l" rtl="0">
              <a:spcBef>
                <a:spcPts val="0"/>
              </a:spcBef>
              <a:spcAft>
                <a:spcPts val="0"/>
              </a:spcAft>
              <a:buNone/>
            </a:pPr>
            <a:r>
              <a:rPr lang="en-US"/>
              <a:t> TF-IDF: tăng trọng số các thuật ngữ ít thường xuyên hơn và giảm trọng số các thuật ngữ thường xuyên hơn. Giá trị cao thể hiện độ quan trọng cao và nó phụ thuộc vào số lần từ xuất hiện trong văn bản nhưng bù lại bởi tần suất của từ đó trong tập dữ liệu.</a:t>
            </a:r>
            <a:endParaRPr/>
          </a:p>
          <a:p>
            <a:pPr marL="0" lvl="0" indent="0" algn="l" rtl="0">
              <a:spcBef>
                <a:spcPts val="0"/>
              </a:spcBef>
              <a:spcAft>
                <a:spcPts val="0"/>
              </a:spcAft>
              <a:buNone/>
            </a:pPr>
            <a:r>
              <a:rPr lang="en-US"/>
              <a:t>Tf-idf cũng được sử dụng để lọc những từ stopwords trong các bài toán như tóm tắt văn bản và phân loại văn bản.</a:t>
            </a:r>
            <a:endParaRPr/>
          </a:p>
          <a:p>
            <a:pPr marL="0" lvl="0" indent="0" algn="l" rtl="0">
              <a:spcBef>
                <a:spcPts val="0"/>
              </a:spcBef>
              <a:spcAft>
                <a:spcPts val="0"/>
              </a:spcAft>
              <a:buNone/>
            </a:pPr>
            <a:r>
              <a:rPr lang="en-US" sz="1150">
                <a:solidFill>
                  <a:srgbClr val="222222"/>
                </a:solidFill>
                <a:highlight>
                  <a:srgbClr val="FFFFFF"/>
                </a:highlight>
                <a:latin typeface="Verdana"/>
                <a:ea typeface="Verdana"/>
                <a:cs typeface="Verdana"/>
                <a:sym typeface="Verdana"/>
              </a:rPr>
              <a:t>Những từ có giá trị TF-IDF cao là những từ xuất hiện nhiều trong văn bản này, và xuất hiện ít trong các văn bản khác. Việc này giúp lọc ra những từ phổ biến và giữ lại những từ có giá trị cao (từ khoá của văn bản đó).</a:t>
            </a:r>
            <a:endParaRPr/>
          </a:p>
          <a:p>
            <a:pPr marL="0" lvl="0" indent="0" algn="l" rtl="0">
              <a:spcBef>
                <a:spcPts val="0"/>
              </a:spcBef>
              <a:spcAft>
                <a:spcPts val="0"/>
              </a:spcAft>
              <a:buNone/>
            </a:pPr>
            <a:endParaRPr/>
          </a:p>
          <a:p>
            <a:pPr marL="0" lvl="0" indent="0" algn="l" rtl="0">
              <a:spcBef>
                <a:spcPts val="0"/>
              </a:spcBef>
              <a:spcAft>
                <a:spcPts val="0"/>
              </a:spcAft>
              <a:buNone/>
            </a:pPr>
            <a:r>
              <a:rPr lang="en-US"/>
              <a:t>TF: Term Frequency(Tần suất xuất hiện của từ) là số lần từ xuất hiện trong văn bản. Vì các văn bản có thể có độ dài ngắn khác nhau nên một số từ có thể xuất hiện nhiều lần trong một văn bản dài hơn là một văn bản ngắn. Như vậy, term frequency thường được chia cho độ dài văn bản( tổng số từ trong một văn bản).</a:t>
            </a:r>
            <a:endParaRPr/>
          </a:p>
          <a:p>
            <a:pPr marL="0" lvl="0" indent="0" algn="l" rtl="0">
              <a:spcBef>
                <a:spcPts val="0"/>
              </a:spcBef>
              <a:spcAft>
                <a:spcPts val="0"/>
              </a:spcAft>
              <a:buNone/>
            </a:pPr>
            <a:r>
              <a:rPr lang="en-US"/>
              <a:t>IDF: Inverse Document Frequency(Nghịch đảo tần suất của văn bản), giúp đánh giá tầm quan trọng của một từ . Khi tính toán TF , tất cả các từ được coi như có độ quan trọng bằng nhau. Nhưng  một số từ như “is”, “of” và “that” thường xuất hiện rất nhiều lần nhưng độ quan trọng là không cao. Như thế chúng ta cần giảm độ quan trọng của những từ này xuống.</a:t>
            </a:r>
            <a:endParaRPr/>
          </a:p>
          <a:p>
            <a:pPr marL="0" lvl="0" indent="0" algn="l" rtl="0">
              <a:spcBef>
                <a:spcPts val="0"/>
              </a:spcBef>
              <a:spcAft>
                <a:spcPts val="0"/>
              </a:spcAft>
              <a:buNone/>
            </a:pPr>
            <a:r>
              <a:rPr lang="en-US"/>
              <a:t>Cơ số logarit trong công thức này không thay đổi giá trị idf của từ mà chỉ thu hẹp khoảng giá trị của từ đó. Vì thay đổi cơ số sẽ dẫn đến việc giá trị của các từ thay đổi bởi một số nhất định và tỷ lệ giữa các trọng lượng với nhau sẽ không thay đổi. (nói cách khác, thay đổi cơ số sẽ không ảnh hưởng đến tỷ lệ giữa các giá trị IDF). Việc sử dụng logarit nhằm giúp giá trị tf-idf của một từ nhỏ hơn, do chúng ta có công thức tính tf-idf của một từ trong 1 văn bản là tích của tf và idf của từ đó.Vì logarit được sử dụng, nếu một thuật ngữ xuất hiện trong tất cả các tài liệu, giá trị IDF của nó sẽ trở thành 0.</a:t>
            </a:r>
            <a:endParaRPr/>
          </a:p>
          <a:p>
            <a:pPr marL="0" lvl="0" indent="0" algn="l" rtl="0">
              <a:spcBef>
                <a:spcPts val="0"/>
              </a:spcBef>
              <a:spcAft>
                <a:spcPts val="0"/>
              </a:spcAft>
              <a:buNone/>
            </a:pPr>
            <a:endParaRPr/>
          </a:p>
        </p:txBody>
      </p:sp>
      <p:sp>
        <p:nvSpPr>
          <p:cNvPr id="378" name="Google Shape;378;gb6b2457596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b6b2457596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3" name="Google Shape;393;gb6b2457596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b6b2457596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8" name="Google Shape;408;gb6b2457596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b6b2457596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 Độ dài văn bản </a:t>
            </a:r>
            <a:endParaRPr/>
          </a:p>
          <a:p>
            <a:pPr marL="0" lvl="0" indent="0" algn="l" rtl="0">
              <a:spcBef>
                <a:spcPts val="0"/>
              </a:spcBef>
              <a:spcAft>
                <a:spcPts val="0"/>
              </a:spcAft>
              <a:buNone/>
            </a:pPr>
            <a:r>
              <a:rPr lang="en-US"/>
              <a:t>m: kích thước cửa sổ ngữ cảnh</a:t>
            </a:r>
            <a:endParaRPr/>
          </a:p>
          <a:p>
            <a:pPr marL="0" lvl="0" indent="0" algn="l" rtl="0">
              <a:spcBef>
                <a:spcPts val="0"/>
              </a:spcBef>
              <a:spcAft>
                <a:spcPts val="0"/>
              </a:spcAft>
              <a:buNone/>
            </a:pPr>
            <a:r>
              <a:rPr lang="en-US"/>
              <a:t> Xác suất kết hợp sinh ra tất cả các từ ngữ cảnh với bất kỳ từ trung tâm cho trước nào</a:t>
            </a:r>
            <a:endParaRPr/>
          </a:p>
          <a:p>
            <a:pPr marL="0" lvl="0" indent="0" algn="l" rtl="0">
              <a:spcBef>
                <a:spcPts val="0"/>
              </a:spcBef>
              <a:spcAft>
                <a:spcPts val="0"/>
              </a:spcAft>
              <a:buNone/>
            </a:pPr>
            <a:r>
              <a:rPr lang="en-US" b="1"/>
              <a:t>Ta cần tối đa hóa việc từ những từ ngữ cảnh sinh ra được các từ trung tâm</a:t>
            </a:r>
            <a:endParaRPr b="1"/>
          </a:p>
        </p:txBody>
      </p:sp>
      <p:sp>
        <p:nvSpPr>
          <p:cNvPr id="424" name="Google Shape;424;gb6b2457596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b6b2457596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Với 1 từ, Vi là biểu diễn từ đích trung tâm của nó. Ui là vector từ ngữ cảnh của nó. </a:t>
            </a:r>
            <a:endParaRPr/>
          </a:p>
          <a:p>
            <a:pPr marL="0" lvl="0" indent="0" algn="l" rtl="0">
              <a:spcBef>
                <a:spcPts val="0"/>
              </a:spcBef>
              <a:spcAft>
                <a:spcPts val="0"/>
              </a:spcAft>
              <a:buNone/>
            </a:pPr>
            <a:r>
              <a:rPr lang="en-US"/>
              <a:t>Trong mô hình skip-gam, mỗi từ được biểu diễn bằng hai vector  d -chiều để tính xác suất có điều kiện. Giả sử chỉ số của một từ trong từ điển là  i , vector của từ được biểu diễn là  vi∈Rd  khi từ này là từ đích trung tâm và là  ui∈Rd  khi từ này là một từ ngữ cảnh. Gọi  c  và  o  lần lượt là chỉ số của từ đích trung tâm  wc  và từ ngữ cảnh  wo  trong từ điển. Có thể thu được xác suất có điều kiện sinh ra từ ngữ cảnh cho một từ đích trung tâm cho trước bằng phép toán softmax trên tích vô hướng của vector:</a:t>
            </a:r>
            <a:endParaRPr/>
          </a:p>
        </p:txBody>
      </p:sp>
      <p:sp>
        <p:nvSpPr>
          <p:cNvPr id="440" name="Google Shape;440;gb6b2457596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b6b2457596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Vì có quá nhiều từ ngữ cảnh trong mô hình CBOW, ta sẽ lấy trung bình các vector từ của chúng và sau đó sử dụng phương pháp tương tự như trong mô hình skip-gram để tính xác suất có điều kiện. Giả sử  vi∈Rd  và  ui∈Rd  là vector từ ngữ cảnh và vector từ đích trung tâm của từ có chỉ số  i  trong từ điển (lưu ý rằng các ký hiệu này ngược với các ký hiệu trong mô hình skip-gram). Gọi  c  là chỉ số của từ đích trung tâm  wc , và  o1,…,o2m  là chỉ số các từ ngữ cảnh  wo1,…,wo2m  trong từ điển. Do đó, xác suất có điều kiện sinh ra từ đích trung tâm dựa vào các từ ngữ cảnh cho trước là</a:t>
            </a:r>
            <a:endParaRPr/>
          </a:p>
        </p:txBody>
      </p:sp>
      <p:sp>
        <p:nvSpPr>
          <p:cNvPr id="458" name="Google Shape;458;gb6b2457596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b6b2457596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5" name="Google Shape;475;gb6b2457596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b6b2457596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1" name="Google Shape;491;gb6b2457596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de7f22786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err="1"/>
              <a:t>spaCy</a:t>
            </a:r>
            <a:r>
              <a:rPr lang="en-US" dirty="0"/>
              <a:t> (website, blog) </a:t>
            </a:r>
            <a:r>
              <a:rPr lang="en-US" dirty="0" err="1"/>
              <a:t>Phần</a:t>
            </a:r>
            <a:r>
              <a:rPr lang="en-US" dirty="0"/>
              <a:t> </a:t>
            </a:r>
            <a:r>
              <a:rPr lang="en-US" dirty="0" err="1"/>
              <a:t>mềm</a:t>
            </a:r>
            <a:r>
              <a:rPr lang="en-US" dirty="0"/>
              <a:t> </a:t>
            </a:r>
            <a:r>
              <a:rPr lang="en-US" dirty="0" err="1"/>
              <a:t>nguồn</a:t>
            </a:r>
            <a:r>
              <a:rPr lang="en-US" dirty="0"/>
              <a:t> </a:t>
            </a:r>
            <a:r>
              <a:rPr lang="en-US" dirty="0" err="1"/>
              <a:t>mở</a:t>
            </a:r>
            <a:r>
              <a:rPr lang="en-US" dirty="0"/>
              <a:t> </a:t>
            </a:r>
            <a:r>
              <a:rPr lang="en-US" dirty="0" err="1"/>
              <a:t>về</a:t>
            </a:r>
            <a:r>
              <a:rPr lang="en-US" dirty="0"/>
              <a:t> </a:t>
            </a:r>
            <a:r>
              <a:rPr lang="en-US" dirty="0" err="1"/>
              <a:t>xử</a:t>
            </a:r>
            <a:r>
              <a:rPr lang="en-US" dirty="0"/>
              <a:t> </a:t>
            </a:r>
            <a:r>
              <a:rPr lang="en-US" dirty="0" err="1"/>
              <a:t>lý</a:t>
            </a:r>
            <a:r>
              <a:rPr lang="en-US" dirty="0"/>
              <a:t> </a:t>
            </a:r>
            <a:r>
              <a:rPr lang="en-US" dirty="0" err="1"/>
              <a:t>ngôn</a:t>
            </a:r>
            <a:r>
              <a:rPr lang="en-US" dirty="0"/>
              <a:t> </a:t>
            </a:r>
            <a:r>
              <a:rPr lang="en-US" dirty="0" err="1"/>
              <a:t>ngữ</a:t>
            </a:r>
            <a:r>
              <a:rPr lang="en-US" dirty="0"/>
              <a:t> </a:t>
            </a:r>
            <a:r>
              <a:rPr lang="en-US" dirty="0" err="1"/>
              <a:t>tự</a:t>
            </a:r>
            <a:r>
              <a:rPr lang="en-US" dirty="0"/>
              <a:t> </a:t>
            </a:r>
            <a:r>
              <a:rPr lang="en-US" dirty="0" err="1"/>
              <a:t>nhiên</a:t>
            </a:r>
            <a:r>
              <a:rPr lang="en-US" dirty="0"/>
              <a:t>, </a:t>
            </a:r>
            <a:r>
              <a:rPr lang="en-US" dirty="0" err="1"/>
              <a:t>được</a:t>
            </a:r>
            <a:r>
              <a:rPr lang="en-US" dirty="0"/>
              <a:t> </a:t>
            </a:r>
            <a:r>
              <a:rPr lang="en-US" dirty="0" err="1"/>
              <a:t>viết</a:t>
            </a:r>
            <a:r>
              <a:rPr lang="en-US" dirty="0"/>
              <a:t> </a:t>
            </a:r>
            <a:r>
              <a:rPr lang="en-US" dirty="0" err="1"/>
              <a:t>bằng</a:t>
            </a:r>
            <a:r>
              <a:rPr lang="en-US" dirty="0"/>
              <a:t> </a:t>
            </a:r>
            <a:r>
              <a:rPr lang="en-US" dirty="0" err="1"/>
              <a:t>ngôn</a:t>
            </a:r>
            <a:r>
              <a:rPr lang="en-US" dirty="0"/>
              <a:t> </a:t>
            </a:r>
            <a:r>
              <a:rPr lang="en-US" dirty="0" err="1"/>
              <a:t>ngữ</a:t>
            </a:r>
            <a:r>
              <a:rPr lang="en-US" dirty="0"/>
              <a:t> Python. </a:t>
            </a:r>
            <a:r>
              <a:rPr lang="en-US" dirty="0" err="1"/>
              <a:t>Được</a:t>
            </a:r>
            <a:r>
              <a:rPr lang="en-US" dirty="0"/>
              <a:t> </a:t>
            </a:r>
            <a:r>
              <a:rPr lang="en-US" dirty="0" err="1"/>
              <a:t>sử</a:t>
            </a:r>
            <a:r>
              <a:rPr lang="en-US" dirty="0"/>
              <a:t> </a:t>
            </a:r>
            <a:r>
              <a:rPr lang="en-US" dirty="0" err="1"/>
              <a:t>dụng</a:t>
            </a:r>
            <a:r>
              <a:rPr lang="en-US" dirty="0"/>
              <a:t> </a:t>
            </a:r>
            <a:r>
              <a:rPr lang="en-US" dirty="0" err="1"/>
              <a:t>nhiều</a:t>
            </a:r>
            <a:r>
              <a:rPr lang="en-US" dirty="0"/>
              <a:t> </a:t>
            </a:r>
            <a:r>
              <a:rPr lang="en-US" dirty="0" err="1"/>
              <a:t>trong</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công</a:t>
            </a:r>
            <a:r>
              <a:rPr lang="en-US" dirty="0"/>
              <a:t> </a:t>
            </a:r>
            <a:r>
              <a:rPr lang="en-US" dirty="0" err="1"/>
              <a:t>nghiệp</a:t>
            </a:r>
            <a:r>
              <a:rPr lang="en-US" dirty="0"/>
              <a:t> </a:t>
            </a:r>
            <a:r>
              <a:rPr lang="en-US" dirty="0" err="1"/>
              <a:t>với</a:t>
            </a:r>
            <a:r>
              <a:rPr lang="en-US" dirty="0"/>
              <a:t> </a:t>
            </a:r>
            <a:r>
              <a:rPr lang="en-US" dirty="0" err="1"/>
              <a:t>độ</a:t>
            </a:r>
            <a:r>
              <a:rPr lang="en-US" dirty="0"/>
              <a:t> </a:t>
            </a:r>
            <a:r>
              <a:rPr lang="en-US" dirty="0" err="1"/>
              <a:t>chính</a:t>
            </a:r>
            <a:r>
              <a:rPr lang="en-US" dirty="0"/>
              <a:t> </a:t>
            </a:r>
            <a:r>
              <a:rPr lang="en-US" dirty="0" err="1"/>
              <a:t>xác</a:t>
            </a:r>
            <a:r>
              <a:rPr lang="en-US" dirty="0"/>
              <a:t> </a:t>
            </a:r>
            <a:r>
              <a:rPr lang="en-US" dirty="0" err="1"/>
              <a:t>và</a:t>
            </a:r>
            <a:r>
              <a:rPr lang="en-US" dirty="0"/>
              <a:t> </a:t>
            </a:r>
            <a:r>
              <a:rPr lang="en-US" dirty="0" err="1"/>
              <a:t>tốc</a:t>
            </a:r>
            <a:r>
              <a:rPr lang="en-US" dirty="0"/>
              <a:t> </a:t>
            </a:r>
            <a:r>
              <a:rPr lang="en-US" dirty="0" err="1"/>
              <a:t>độ</a:t>
            </a:r>
            <a:r>
              <a:rPr lang="en-US" dirty="0"/>
              <a:t> </a:t>
            </a:r>
            <a:r>
              <a:rPr lang="en-US" dirty="0" err="1"/>
              <a:t>cao</a:t>
            </a:r>
            <a:r>
              <a:rPr lang="en-US" dirty="0" smtClean="0"/>
              <a:t>.</a:t>
            </a:r>
          </a:p>
          <a:p>
            <a:pPr marL="0" lvl="0" indent="0" algn="l" rtl="0">
              <a:spcBef>
                <a:spcPts val="0"/>
              </a:spcBef>
              <a:spcAft>
                <a:spcPts val="0"/>
              </a:spcAft>
              <a:buClr>
                <a:schemeClr val="dk1"/>
              </a:buClr>
              <a:buSzPts val="1100"/>
              <a:buFont typeface="Arial"/>
              <a:buNone/>
            </a:pPr>
            <a:r>
              <a:rPr lang="vi-VN" sz="1100" b="0" i="0" u="none" strike="noStrike" cap="none" dirty="0" smtClean="0">
                <a:solidFill>
                  <a:srgbClr val="000000"/>
                </a:solidFill>
                <a:effectLst/>
                <a:latin typeface="Arial"/>
                <a:ea typeface="Arial"/>
                <a:cs typeface="Arial"/>
                <a:sym typeface="Arial"/>
              </a:rPr>
              <a:t>Giải thích: Spacy là thư viện tiền xử lý văn bản phổ biến nhất và tiện lợi nhất mà bạn từng tìm thấy ở đó. Nó chứa rất nhiều chức năng dễ sử dụng để mã hóa, gắn thẻ một phần giọng nói, nhận dạng thực thể được đặt tên và hơn thế nữa. Nó cũng hỗ trợ hơn 59 ngôn ngữ và một số vectơ từ được đào tạo trước mà bạn có thể bắt đầu nhanh chóng!</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US" dirty="0"/>
              <a:t>Natural Language Toolkit (NLTK) (website, book) - </a:t>
            </a:r>
            <a:r>
              <a:rPr lang="en-US" dirty="0" err="1"/>
              <a:t>Phần</a:t>
            </a:r>
            <a:r>
              <a:rPr lang="en-US" dirty="0"/>
              <a:t> </a:t>
            </a:r>
            <a:r>
              <a:rPr lang="en-US" dirty="0" err="1"/>
              <a:t>mềm</a:t>
            </a:r>
            <a:r>
              <a:rPr lang="en-US" dirty="0"/>
              <a:t> </a:t>
            </a:r>
            <a:r>
              <a:rPr lang="en-US" dirty="0" err="1"/>
              <a:t>về</a:t>
            </a:r>
            <a:r>
              <a:rPr lang="en-US" dirty="0"/>
              <a:t> </a:t>
            </a:r>
            <a:r>
              <a:rPr lang="en-US" dirty="0" err="1"/>
              <a:t>xử</a:t>
            </a:r>
            <a:r>
              <a:rPr lang="en-US" dirty="0"/>
              <a:t> </a:t>
            </a:r>
            <a:r>
              <a:rPr lang="en-US" dirty="0" err="1"/>
              <a:t>lý</a:t>
            </a:r>
            <a:r>
              <a:rPr lang="en-US" dirty="0"/>
              <a:t> </a:t>
            </a:r>
            <a:r>
              <a:rPr lang="en-US" dirty="0" err="1"/>
              <a:t>ngôn</a:t>
            </a:r>
            <a:r>
              <a:rPr lang="en-US" dirty="0"/>
              <a:t> </a:t>
            </a:r>
            <a:r>
              <a:rPr lang="en-US" dirty="0" err="1"/>
              <a:t>ngữ</a:t>
            </a:r>
            <a:r>
              <a:rPr lang="en-US" dirty="0"/>
              <a:t>, </a:t>
            </a:r>
            <a:r>
              <a:rPr lang="en-US" dirty="0" err="1"/>
              <a:t>được</a:t>
            </a:r>
            <a:r>
              <a:rPr lang="en-US" dirty="0"/>
              <a:t> </a:t>
            </a:r>
            <a:r>
              <a:rPr lang="en-US" dirty="0" err="1"/>
              <a:t>viết</a:t>
            </a:r>
            <a:r>
              <a:rPr lang="en-US" dirty="0"/>
              <a:t> </a:t>
            </a:r>
            <a:r>
              <a:rPr lang="en-US" dirty="0" err="1"/>
              <a:t>bằng</a:t>
            </a:r>
            <a:r>
              <a:rPr lang="en-US" dirty="0"/>
              <a:t> Python. </a:t>
            </a:r>
            <a:r>
              <a:rPr lang="en-US" dirty="0" err="1"/>
              <a:t>Thường</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cho</a:t>
            </a:r>
            <a:r>
              <a:rPr lang="en-US" dirty="0"/>
              <a:t> </a:t>
            </a:r>
            <a:r>
              <a:rPr lang="en-US" dirty="0" err="1"/>
              <a:t>mục</a:t>
            </a:r>
            <a:r>
              <a:rPr lang="en-US" dirty="0"/>
              <a:t> </a:t>
            </a:r>
            <a:r>
              <a:rPr lang="en-US" dirty="0" err="1"/>
              <a:t>đích</a:t>
            </a:r>
            <a:r>
              <a:rPr lang="en-US" dirty="0"/>
              <a:t> </a:t>
            </a:r>
            <a:r>
              <a:rPr lang="en-US" dirty="0" err="1"/>
              <a:t>giảng</a:t>
            </a:r>
            <a:r>
              <a:rPr lang="en-US" dirty="0"/>
              <a:t> </a:t>
            </a:r>
            <a:r>
              <a:rPr lang="en-US" dirty="0" err="1"/>
              <a:t>dạy</a:t>
            </a:r>
            <a:r>
              <a:rPr lang="en-US" dirty="0" smtClean="0"/>
              <a:t>.</a:t>
            </a:r>
          </a:p>
          <a:p>
            <a:pPr marL="0" lvl="0" indent="0" algn="l" rtl="0">
              <a:spcBef>
                <a:spcPts val="0"/>
              </a:spcBef>
              <a:spcAft>
                <a:spcPts val="0"/>
              </a:spcAft>
              <a:buClr>
                <a:schemeClr val="dk1"/>
              </a:buClr>
              <a:buSzPts val="1100"/>
              <a:buFont typeface="Arial"/>
              <a:buNone/>
            </a:pPr>
            <a:endParaRPr dirty="0"/>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dirty="0" err="1" smtClean="0"/>
              <a:t>gensim</a:t>
            </a:r>
            <a:r>
              <a:rPr lang="en-US" dirty="0" smtClean="0"/>
              <a:t> (website) - </a:t>
            </a:r>
            <a:r>
              <a:rPr lang="en-US" dirty="0" err="1" smtClean="0"/>
              <a:t>Công</a:t>
            </a:r>
            <a:r>
              <a:rPr lang="en-US" dirty="0" smtClean="0"/>
              <a:t> </a:t>
            </a:r>
            <a:r>
              <a:rPr lang="en-US" dirty="0" err="1" smtClean="0"/>
              <a:t>cụ</a:t>
            </a:r>
            <a:r>
              <a:rPr lang="en-US" dirty="0" smtClean="0"/>
              <a:t> </a:t>
            </a:r>
            <a:r>
              <a:rPr lang="en-US" dirty="0" err="1" smtClean="0"/>
              <a:t>chuyên</a:t>
            </a:r>
            <a:r>
              <a:rPr lang="en-US" dirty="0" smtClean="0"/>
              <a:t> </a:t>
            </a:r>
            <a:r>
              <a:rPr lang="en-US" dirty="0" err="1" smtClean="0"/>
              <a:t>về</a:t>
            </a:r>
            <a:r>
              <a:rPr lang="en-US" dirty="0" smtClean="0"/>
              <a:t> </a:t>
            </a:r>
            <a:r>
              <a:rPr lang="en-US" dirty="0" err="1" smtClean="0"/>
              <a:t>lĩnh</a:t>
            </a:r>
            <a:r>
              <a:rPr lang="en-US" dirty="0" smtClean="0"/>
              <a:t> </a:t>
            </a:r>
            <a:r>
              <a:rPr lang="en-US" dirty="0" err="1" smtClean="0"/>
              <a:t>vực</a:t>
            </a:r>
            <a:r>
              <a:rPr lang="en-US" dirty="0" smtClean="0"/>
              <a:t> Topic Modelling</a:t>
            </a:r>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US" dirty="0" err="1"/>
              <a:t>AllenNLP</a:t>
            </a:r>
            <a:r>
              <a:rPr lang="en-US" dirty="0"/>
              <a:t> (website) - </a:t>
            </a:r>
            <a:r>
              <a:rPr lang="en-US" dirty="0" err="1"/>
              <a:t>Công</a:t>
            </a:r>
            <a:r>
              <a:rPr lang="en-US" dirty="0"/>
              <a:t> </a:t>
            </a:r>
            <a:r>
              <a:rPr lang="en-US" dirty="0" err="1"/>
              <a:t>cụ</a:t>
            </a:r>
            <a:r>
              <a:rPr lang="en-US" dirty="0"/>
              <a:t> </a:t>
            </a:r>
            <a:r>
              <a:rPr lang="en-US" dirty="0" err="1"/>
              <a:t>xử</a:t>
            </a:r>
            <a:r>
              <a:rPr lang="en-US" dirty="0"/>
              <a:t> </a:t>
            </a:r>
            <a:r>
              <a:rPr lang="en-US" dirty="0" err="1"/>
              <a:t>lý</a:t>
            </a:r>
            <a:r>
              <a:rPr lang="en-US" dirty="0"/>
              <a:t> </a:t>
            </a:r>
            <a:r>
              <a:rPr lang="en-US" dirty="0" err="1"/>
              <a:t>ngôn</a:t>
            </a:r>
            <a:r>
              <a:rPr lang="en-US" dirty="0"/>
              <a:t> </a:t>
            </a:r>
            <a:r>
              <a:rPr lang="en-US" dirty="0" err="1"/>
              <a:t>ngữ</a:t>
            </a:r>
            <a:r>
              <a:rPr lang="en-US" dirty="0"/>
              <a:t> </a:t>
            </a:r>
            <a:r>
              <a:rPr lang="en-US" dirty="0" err="1"/>
              <a:t>tự</a:t>
            </a:r>
            <a:r>
              <a:rPr lang="en-US" dirty="0"/>
              <a:t> </a:t>
            </a:r>
            <a:r>
              <a:rPr lang="en-US" dirty="0" err="1"/>
              <a:t>nhiên</a:t>
            </a:r>
            <a:r>
              <a:rPr lang="en-US" dirty="0"/>
              <a:t> </a:t>
            </a:r>
            <a:r>
              <a:rPr lang="en-US" dirty="0" err="1"/>
              <a:t>với</a:t>
            </a:r>
            <a:r>
              <a:rPr lang="en-US" dirty="0"/>
              <a:t> </a:t>
            </a:r>
            <a:r>
              <a:rPr lang="en-US" dirty="0" err="1"/>
              <a:t>bằng</a:t>
            </a:r>
            <a:r>
              <a:rPr lang="en-US" dirty="0"/>
              <a:t> </a:t>
            </a:r>
            <a:r>
              <a:rPr lang="en-US" dirty="0" err="1"/>
              <a:t>Pytorch</a:t>
            </a:r>
            <a:r>
              <a:rPr lang="en-US" dirty="0"/>
              <a:t>, </a:t>
            </a:r>
            <a:r>
              <a:rPr lang="en-US" dirty="0" err="1"/>
              <a:t>tập</a:t>
            </a:r>
            <a:r>
              <a:rPr lang="en-US" dirty="0"/>
              <a:t> </a:t>
            </a:r>
            <a:r>
              <a:rPr lang="en-US" dirty="0" err="1"/>
              <a:t>trung</a:t>
            </a:r>
            <a:r>
              <a:rPr lang="en-US" dirty="0"/>
              <a:t> </a:t>
            </a:r>
            <a:r>
              <a:rPr lang="en-US" dirty="0" err="1"/>
              <a:t>vào</a:t>
            </a:r>
            <a:r>
              <a:rPr lang="en-US" dirty="0"/>
              <a:t> </a:t>
            </a:r>
            <a:r>
              <a:rPr lang="en-US" dirty="0" err="1"/>
              <a:t>các</a:t>
            </a:r>
            <a:r>
              <a:rPr lang="en-US" dirty="0"/>
              <a:t> </a:t>
            </a:r>
            <a:r>
              <a:rPr lang="en-US" dirty="0" err="1"/>
              <a:t>bài</a:t>
            </a:r>
            <a:r>
              <a:rPr lang="en-US" dirty="0"/>
              <a:t> </a:t>
            </a:r>
            <a:r>
              <a:rPr lang="en-US" dirty="0" err="1"/>
              <a:t>toán</a:t>
            </a:r>
            <a:r>
              <a:rPr lang="en-US" dirty="0"/>
              <a:t> </a:t>
            </a:r>
            <a:r>
              <a:rPr lang="en-US" dirty="0" err="1"/>
              <a:t>mức</a:t>
            </a:r>
            <a:r>
              <a:rPr lang="en-US" dirty="0"/>
              <a:t> </a:t>
            </a:r>
            <a:r>
              <a:rPr lang="en-US" dirty="0" err="1"/>
              <a:t>cao</a:t>
            </a:r>
            <a:r>
              <a:rPr lang="en-US" dirty="0"/>
              <a:t> </a:t>
            </a:r>
            <a:r>
              <a:rPr lang="en-US" dirty="0" err="1"/>
              <a:t>như</a:t>
            </a:r>
            <a:r>
              <a:rPr lang="en-US" dirty="0"/>
              <a:t> </a:t>
            </a:r>
            <a:r>
              <a:rPr lang="en-US" dirty="0" err="1"/>
              <a:t>máy</a:t>
            </a:r>
            <a:r>
              <a:rPr lang="en-US" dirty="0"/>
              <a:t> </a:t>
            </a:r>
            <a:r>
              <a:rPr lang="en-US" dirty="0" err="1"/>
              <a:t>đọc</a:t>
            </a:r>
            <a:r>
              <a:rPr lang="en-US" dirty="0"/>
              <a:t>, </a:t>
            </a:r>
            <a:r>
              <a:rPr lang="en-US" dirty="0" err="1"/>
              <a:t>gán</a:t>
            </a:r>
            <a:r>
              <a:rPr lang="en-US" dirty="0"/>
              <a:t> </a:t>
            </a:r>
            <a:r>
              <a:rPr lang="en-US" dirty="0" err="1"/>
              <a:t>vai</a:t>
            </a:r>
            <a:r>
              <a:rPr lang="en-US" dirty="0"/>
              <a:t> </a:t>
            </a:r>
            <a:r>
              <a:rPr lang="en-US" dirty="0" err="1"/>
              <a:t>nghĩa</a:t>
            </a:r>
            <a:r>
              <a:rPr lang="en-US" dirty="0"/>
              <a:t>, </a:t>
            </a:r>
            <a:r>
              <a:rPr lang="en-US" dirty="0" err="1"/>
              <a:t>phân</a:t>
            </a:r>
            <a:r>
              <a:rPr lang="en-US" dirty="0"/>
              <a:t> </a:t>
            </a:r>
            <a:r>
              <a:rPr lang="en-US" dirty="0" err="1"/>
              <a:t>giải</a:t>
            </a:r>
            <a:r>
              <a:rPr lang="en-US" dirty="0"/>
              <a:t> </a:t>
            </a:r>
            <a:r>
              <a:rPr lang="en-US" dirty="0" err="1"/>
              <a:t>đồng</a:t>
            </a:r>
            <a:r>
              <a:rPr lang="en-US" dirty="0"/>
              <a:t> </a:t>
            </a:r>
            <a:r>
              <a:rPr lang="en-US" dirty="0" err="1"/>
              <a:t>tham</a:t>
            </a:r>
            <a:r>
              <a:rPr lang="en-US" dirty="0"/>
              <a:t> </a:t>
            </a:r>
            <a:r>
              <a:rPr lang="en-US" dirty="0" err="1"/>
              <a:t>chiếu</a:t>
            </a:r>
            <a:r>
              <a:rPr lang="en-US" dirty="0"/>
              <a:t>, </a:t>
            </a:r>
            <a:r>
              <a:rPr lang="en-US" dirty="0" err="1"/>
              <a:t>suy</a:t>
            </a:r>
            <a:r>
              <a:rPr lang="en-US" dirty="0"/>
              <a:t> </a:t>
            </a:r>
            <a:r>
              <a:rPr lang="en-US" dirty="0" err="1"/>
              <a:t>diễn</a:t>
            </a:r>
            <a:r>
              <a:rPr lang="en-US" dirty="0"/>
              <a:t> </a:t>
            </a:r>
            <a:r>
              <a:rPr lang="en-US" dirty="0" err="1"/>
              <a:t>văn</a:t>
            </a:r>
            <a:r>
              <a:rPr lang="en-US" dirty="0"/>
              <a:t> </a:t>
            </a:r>
            <a:r>
              <a:rPr lang="en-US" dirty="0" err="1"/>
              <a:t>bản</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US" dirty="0" err="1"/>
              <a:t>fastText</a:t>
            </a:r>
            <a:r>
              <a:rPr lang="en-US" dirty="0"/>
              <a:t> (website) - </a:t>
            </a:r>
            <a:r>
              <a:rPr lang="en-US" dirty="0" err="1"/>
              <a:t>Công</a:t>
            </a:r>
            <a:r>
              <a:rPr lang="en-US" dirty="0"/>
              <a:t> </a:t>
            </a:r>
            <a:r>
              <a:rPr lang="en-US" dirty="0" err="1"/>
              <a:t>cụ</a:t>
            </a:r>
            <a:r>
              <a:rPr lang="en-US" dirty="0"/>
              <a:t> </a:t>
            </a:r>
            <a:r>
              <a:rPr lang="en-US" dirty="0" err="1"/>
              <a:t>xử</a:t>
            </a:r>
            <a:r>
              <a:rPr lang="en-US" dirty="0"/>
              <a:t> </a:t>
            </a:r>
            <a:r>
              <a:rPr lang="en-US" dirty="0" err="1"/>
              <a:t>lý</a:t>
            </a:r>
            <a:r>
              <a:rPr lang="en-US" dirty="0"/>
              <a:t> </a:t>
            </a:r>
            <a:r>
              <a:rPr lang="en-US" dirty="0" err="1"/>
              <a:t>ngôn</a:t>
            </a:r>
            <a:r>
              <a:rPr lang="en-US" dirty="0"/>
              <a:t> </a:t>
            </a:r>
            <a:r>
              <a:rPr lang="en-US" dirty="0" err="1"/>
              <a:t>ngữ</a:t>
            </a:r>
            <a:r>
              <a:rPr lang="en-US" dirty="0"/>
              <a:t> </a:t>
            </a:r>
            <a:r>
              <a:rPr lang="en-US" dirty="0" err="1"/>
              <a:t>tự</a:t>
            </a:r>
            <a:r>
              <a:rPr lang="en-US" dirty="0"/>
              <a:t> </a:t>
            </a:r>
            <a:r>
              <a:rPr lang="en-US" dirty="0" err="1"/>
              <a:t>nhiên</a:t>
            </a:r>
            <a:r>
              <a:rPr lang="en-US" dirty="0"/>
              <a:t> </a:t>
            </a:r>
            <a:r>
              <a:rPr lang="en-US" dirty="0" err="1"/>
              <a:t>tiện</a:t>
            </a:r>
            <a:r>
              <a:rPr lang="en-US" dirty="0"/>
              <a:t> </a:t>
            </a:r>
            <a:r>
              <a:rPr lang="en-US" dirty="0" err="1"/>
              <a:t>dụng</a:t>
            </a:r>
            <a:r>
              <a:rPr lang="en-US" dirty="0"/>
              <a:t>, </a:t>
            </a:r>
            <a:r>
              <a:rPr lang="en-US" dirty="0" err="1"/>
              <a:t>tốc</a:t>
            </a:r>
            <a:r>
              <a:rPr lang="en-US" dirty="0"/>
              <a:t> </a:t>
            </a:r>
            <a:r>
              <a:rPr lang="en-US" dirty="0" err="1"/>
              <a:t>độ</a:t>
            </a:r>
            <a:r>
              <a:rPr lang="en-US" dirty="0"/>
              <a:t> </a:t>
            </a:r>
            <a:r>
              <a:rPr lang="en-US" dirty="0" err="1"/>
              <a:t>cao</a:t>
            </a:r>
            <a:r>
              <a:rPr lang="en-US" dirty="0"/>
              <a:t>, </a:t>
            </a:r>
            <a:r>
              <a:rPr lang="en-US" dirty="0" err="1"/>
              <a:t>thích</a:t>
            </a:r>
            <a:r>
              <a:rPr lang="en-US" dirty="0"/>
              <a:t> </a:t>
            </a:r>
            <a:r>
              <a:rPr lang="en-US" dirty="0" err="1"/>
              <a:t>hợp</a:t>
            </a:r>
            <a:r>
              <a:rPr lang="en-US" dirty="0"/>
              <a:t> </a:t>
            </a:r>
            <a:r>
              <a:rPr lang="en-US" dirty="0" err="1"/>
              <a:t>cho</a:t>
            </a:r>
            <a:r>
              <a:rPr lang="en-US" dirty="0"/>
              <a:t> </a:t>
            </a:r>
            <a:r>
              <a:rPr lang="en-US" dirty="0" err="1"/>
              <a:t>bài</a:t>
            </a:r>
            <a:r>
              <a:rPr lang="en-US" dirty="0"/>
              <a:t> </a:t>
            </a:r>
            <a:r>
              <a:rPr lang="en-US" dirty="0" err="1"/>
              <a:t>toán</a:t>
            </a:r>
            <a:r>
              <a:rPr lang="en-US" dirty="0"/>
              <a:t> </a:t>
            </a:r>
            <a:r>
              <a:rPr lang="en-US" dirty="0" err="1"/>
              <a:t>phân</a:t>
            </a:r>
            <a:r>
              <a:rPr lang="en-US" dirty="0"/>
              <a:t> </a:t>
            </a:r>
            <a:r>
              <a:rPr lang="en-US" dirty="0" err="1"/>
              <a:t>loại</a:t>
            </a:r>
            <a:r>
              <a:rPr lang="en-US" dirty="0"/>
              <a:t>, </a:t>
            </a:r>
            <a:r>
              <a:rPr lang="en-US" dirty="0" err="1"/>
              <a:t>được</a:t>
            </a:r>
            <a:r>
              <a:rPr lang="en-US" dirty="0"/>
              <a:t> </a:t>
            </a:r>
            <a:r>
              <a:rPr lang="en-US" dirty="0" err="1"/>
              <a:t>phát</a:t>
            </a:r>
            <a:r>
              <a:rPr lang="en-US" dirty="0"/>
              <a:t> </a:t>
            </a:r>
            <a:r>
              <a:rPr lang="en-US" dirty="0" err="1"/>
              <a:t>triển</a:t>
            </a:r>
            <a:r>
              <a:rPr lang="en-US" dirty="0"/>
              <a:t> </a:t>
            </a:r>
            <a:r>
              <a:rPr lang="en-US" dirty="0" err="1"/>
              <a:t>bởi</a:t>
            </a:r>
            <a:r>
              <a:rPr lang="en-US" dirty="0"/>
              <a:t> </a:t>
            </a:r>
            <a:r>
              <a:rPr lang="en-US" dirty="0" smtClean="0"/>
              <a:t>Facebook</a:t>
            </a:r>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
        <p:nvSpPr>
          <p:cNvPr id="149" name="Google Shape;149;gde7f22786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b6b2457596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b6b2457596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7"/>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7"/>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4" name="Google Shape;14;p2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36"/>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36"/>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73" name="Google Shape;73;p36"/>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74" name="Google Shape;74;p3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37"/>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37"/>
          <p:cNvSpPr>
            <a:spLocks noGrp="1"/>
          </p:cNvSpPr>
          <p:nvPr>
            <p:ph type="pic" idx="2"/>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80" name="Google Shape;80;p37"/>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81" name="Google Shape;81;p3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38"/>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38"/>
          <p:cNvSpPr txBox="1">
            <a:spLocks noGrp="1"/>
          </p:cNvSpPr>
          <p:nvPr>
            <p:ph type="body" idx="1"/>
          </p:nvPr>
        </p:nvSpPr>
        <p:spPr>
          <a:xfrm rot="5400000">
            <a:off x="2940248" y="-942379"/>
            <a:ext cx="3263504"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7" name="Google Shape;87;p3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39"/>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39"/>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3" name="Google Shape;93;p3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icture at left 03">
  <p:cSld name="Picture at left 03">
    <p:spTree>
      <p:nvGrpSpPr>
        <p:cNvPr id="1" name="Shape 17"/>
        <p:cNvGrpSpPr/>
        <p:nvPr/>
      </p:nvGrpSpPr>
      <p:grpSpPr>
        <a:xfrm>
          <a:off x="0" y="0"/>
          <a:ext cx="0" cy="0"/>
          <a:chOff x="0" y="0"/>
          <a:chExt cx="0" cy="0"/>
        </a:xfrm>
      </p:grpSpPr>
      <p:sp>
        <p:nvSpPr>
          <p:cNvPr id="18" name="Google Shape;18;p28"/>
          <p:cNvSpPr txBox="1">
            <a:spLocks noGrp="1"/>
          </p:cNvSpPr>
          <p:nvPr>
            <p:ph type="title"/>
          </p:nvPr>
        </p:nvSpPr>
        <p:spPr>
          <a:xfrm>
            <a:off x="5150167" y="515662"/>
            <a:ext cx="3365183" cy="381134"/>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2700"/>
              <a:buFont typeface="Open Sans"/>
              <a:buNone/>
              <a:defRPr sz="2700" b="1">
                <a:solidFill>
                  <a:schemeClr val="accent1"/>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8"/>
          <p:cNvSpPr>
            <a:spLocks noGrp="1"/>
          </p:cNvSpPr>
          <p:nvPr>
            <p:ph type="pic" idx="2"/>
          </p:nvPr>
        </p:nvSpPr>
        <p:spPr>
          <a:xfrm>
            <a:off x="0" y="0"/>
            <a:ext cx="4471988" cy="5143500"/>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750"/>
              </a:spcBef>
              <a:spcAft>
                <a:spcPts val="0"/>
              </a:spcAft>
              <a:buClr>
                <a:schemeClr val="dk1"/>
              </a:buClr>
              <a:buSzPts val="975"/>
              <a:buFont typeface="Arial"/>
              <a:buNone/>
              <a:defRPr sz="975" b="0" i="0" u="none" strike="noStrike" cap="none">
                <a:solidFill>
                  <a:schemeClr val="dk1"/>
                </a:solidFill>
                <a:latin typeface="Open Sans"/>
                <a:ea typeface="Open Sans"/>
                <a:cs typeface="Open Sans"/>
                <a:sym typeface="Open Sans"/>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 name="Google Shape;20;p28"/>
          <p:cNvSpPr/>
          <p:nvPr/>
        </p:nvSpPr>
        <p:spPr>
          <a:xfrm>
            <a:off x="8707161" y="300038"/>
            <a:ext cx="254794" cy="254794"/>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4">
              <a:solidFill>
                <a:schemeClr val="lt1"/>
              </a:solidFill>
              <a:latin typeface="Open Sans"/>
              <a:ea typeface="Open Sans"/>
              <a:cs typeface="Open Sans"/>
              <a:sym typeface="Open Sans"/>
            </a:endParaRPr>
          </a:p>
        </p:txBody>
      </p:sp>
      <p:sp>
        <p:nvSpPr>
          <p:cNvPr id="21" name="Google Shape;21;p28"/>
          <p:cNvSpPr txBox="1"/>
          <p:nvPr/>
        </p:nvSpPr>
        <p:spPr>
          <a:xfrm>
            <a:off x="8729186" y="359569"/>
            <a:ext cx="202406" cy="126958"/>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fld id="{00000000-1234-1234-1234-123412341234}" type="slidenum">
              <a:rPr lang="en-US" sz="825" b="0">
                <a:solidFill>
                  <a:schemeClr val="lt1"/>
                </a:solidFill>
                <a:latin typeface="Open Sans"/>
                <a:ea typeface="Open Sans"/>
                <a:cs typeface="Open Sans"/>
                <a:sym typeface="Open Sans"/>
              </a:rPr>
              <a:t>‹#›</a:t>
            </a:fld>
            <a:endParaRPr sz="825" b="0">
              <a:solidFill>
                <a:schemeClr val="lt1"/>
              </a:solidFill>
              <a:latin typeface="Open Sans"/>
              <a:ea typeface="Open Sans"/>
              <a:cs typeface="Open Sans"/>
              <a:sym typeface="Open Sans"/>
            </a:endParaRPr>
          </a:p>
        </p:txBody>
      </p:sp>
      <p:sp>
        <p:nvSpPr>
          <p:cNvPr id="22" name="Google Shape;22;p28"/>
          <p:cNvSpPr txBox="1">
            <a:spLocks noGrp="1"/>
          </p:cNvSpPr>
          <p:nvPr>
            <p:ph type="body" idx="1"/>
          </p:nvPr>
        </p:nvSpPr>
        <p:spPr>
          <a:xfrm>
            <a:off x="5150167" y="313172"/>
            <a:ext cx="3365183" cy="11426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2"/>
              </a:buClr>
              <a:buSzPts val="825"/>
              <a:buNone/>
              <a:defRPr sz="825" cap="none">
                <a:solidFill>
                  <a:schemeClr val="dk2"/>
                </a:solidFill>
                <a:latin typeface="Open Sans"/>
                <a:ea typeface="Open Sans"/>
                <a:cs typeface="Open Sans"/>
                <a:sym typeface="Open Sans"/>
              </a:defRPr>
            </a:lvl1pPr>
            <a:lvl2pPr marL="914400" lvl="1" indent="-228600" algn="l">
              <a:lnSpc>
                <a:spcPct val="90000"/>
              </a:lnSpc>
              <a:spcBef>
                <a:spcPts val="375"/>
              </a:spcBef>
              <a:spcAft>
                <a:spcPts val="0"/>
              </a:spcAft>
              <a:buClr>
                <a:schemeClr val="accent4"/>
              </a:buClr>
              <a:buSzPts val="825"/>
              <a:buNone/>
              <a:defRPr sz="825" cap="none">
                <a:solidFill>
                  <a:schemeClr val="accent4"/>
                </a:solidFill>
                <a:latin typeface="Open Sans Light"/>
                <a:ea typeface="Open Sans Light"/>
                <a:cs typeface="Open Sans Light"/>
                <a:sym typeface="Open Sans Light"/>
              </a:defRPr>
            </a:lvl2pPr>
            <a:lvl3pPr marL="1371600" lvl="2" indent="-228600" algn="l">
              <a:lnSpc>
                <a:spcPct val="90000"/>
              </a:lnSpc>
              <a:spcBef>
                <a:spcPts val="375"/>
              </a:spcBef>
              <a:spcAft>
                <a:spcPts val="0"/>
              </a:spcAft>
              <a:buClr>
                <a:schemeClr val="accent4"/>
              </a:buClr>
              <a:buSzPts val="825"/>
              <a:buNone/>
              <a:defRPr sz="825" cap="none">
                <a:solidFill>
                  <a:schemeClr val="accent4"/>
                </a:solidFill>
                <a:latin typeface="Open Sans Light"/>
                <a:ea typeface="Open Sans Light"/>
                <a:cs typeface="Open Sans Light"/>
                <a:sym typeface="Open Sans Light"/>
              </a:defRPr>
            </a:lvl3pPr>
            <a:lvl4pPr marL="1828800" lvl="3" indent="-228600" algn="l">
              <a:lnSpc>
                <a:spcPct val="90000"/>
              </a:lnSpc>
              <a:spcBef>
                <a:spcPts val="375"/>
              </a:spcBef>
              <a:spcAft>
                <a:spcPts val="0"/>
              </a:spcAft>
              <a:buClr>
                <a:schemeClr val="accent4"/>
              </a:buClr>
              <a:buSzPts val="825"/>
              <a:buNone/>
              <a:defRPr sz="825" cap="none">
                <a:solidFill>
                  <a:schemeClr val="accent4"/>
                </a:solidFill>
                <a:latin typeface="Open Sans Light"/>
                <a:ea typeface="Open Sans Light"/>
                <a:cs typeface="Open Sans Light"/>
                <a:sym typeface="Open Sans Light"/>
              </a:defRPr>
            </a:lvl4pPr>
            <a:lvl5pPr marL="2286000" lvl="4" indent="-228600" algn="l">
              <a:lnSpc>
                <a:spcPct val="90000"/>
              </a:lnSpc>
              <a:spcBef>
                <a:spcPts val="375"/>
              </a:spcBef>
              <a:spcAft>
                <a:spcPts val="0"/>
              </a:spcAft>
              <a:buClr>
                <a:schemeClr val="accent4"/>
              </a:buClr>
              <a:buSzPts val="825"/>
              <a:buNone/>
              <a:defRPr sz="825" cap="none">
                <a:solidFill>
                  <a:schemeClr val="accent4"/>
                </a:solidFill>
                <a:latin typeface="Open Sans Light"/>
                <a:ea typeface="Open Sans Light"/>
                <a:cs typeface="Open Sans Light"/>
                <a:sym typeface="Open Sans Light"/>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3" name="Google Shape;23;p28"/>
          <p:cNvSpPr txBox="1">
            <a:spLocks noGrp="1"/>
          </p:cNvSpPr>
          <p:nvPr>
            <p:ph type="body" idx="3"/>
          </p:nvPr>
        </p:nvSpPr>
        <p:spPr>
          <a:xfrm>
            <a:off x="5150167" y="938788"/>
            <a:ext cx="3365183" cy="15926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900"/>
              <a:buNone/>
              <a:defRPr sz="900" cap="none">
                <a:solidFill>
                  <a:schemeClr val="dk1"/>
                </a:solidFill>
                <a:latin typeface="Open Sans Light"/>
                <a:ea typeface="Open Sans Light"/>
                <a:cs typeface="Open Sans Light"/>
                <a:sym typeface="Open Sans Light"/>
              </a:defRPr>
            </a:lvl1pPr>
            <a:lvl2pPr marL="914400" lvl="1" indent="-228600" algn="l">
              <a:lnSpc>
                <a:spcPct val="90000"/>
              </a:lnSpc>
              <a:spcBef>
                <a:spcPts val="375"/>
              </a:spcBef>
              <a:spcAft>
                <a:spcPts val="0"/>
              </a:spcAft>
              <a:buClr>
                <a:schemeClr val="accent4"/>
              </a:buClr>
              <a:buSzPts val="825"/>
              <a:buNone/>
              <a:defRPr sz="825" cap="none">
                <a:solidFill>
                  <a:schemeClr val="accent4"/>
                </a:solidFill>
                <a:latin typeface="Open Sans Light"/>
                <a:ea typeface="Open Sans Light"/>
                <a:cs typeface="Open Sans Light"/>
                <a:sym typeface="Open Sans Light"/>
              </a:defRPr>
            </a:lvl2pPr>
            <a:lvl3pPr marL="1371600" lvl="2" indent="-228600" algn="l">
              <a:lnSpc>
                <a:spcPct val="90000"/>
              </a:lnSpc>
              <a:spcBef>
                <a:spcPts val="375"/>
              </a:spcBef>
              <a:spcAft>
                <a:spcPts val="0"/>
              </a:spcAft>
              <a:buClr>
                <a:schemeClr val="accent4"/>
              </a:buClr>
              <a:buSzPts val="825"/>
              <a:buNone/>
              <a:defRPr sz="825" cap="none">
                <a:solidFill>
                  <a:schemeClr val="accent4"/>
                </a:solidFill>
                <a:latin typeface="Open Sans Light"/>
                <a:ea typeface="Open Sans Light"/>
                <a:cs typeface="Open Sans Light"/>
                <a:sym typeface="Open Sans Light"/>
              </a:defRPr>
            </a:lvl3pPr>
            <a:lvl4pPr marL="1828800" lvl="3" indent="-228600" algn="l">
              <a:lnSpc>
                <a:spcPct val="90000"/>
              </a:lnSpc>
              <a:spcBef>
                <a:spcPts val="375"/>
              </a:spcBef>
              <a:spcAft>
                <a:spcPts val="0"/>
              </a:spcAft>
              <a:buClr>
                <a:schemeClr val="accent4"/>
              </a:buClr>
              <a:buSzPts val="825"/>
              <a:buNone/>
              <a:defRPr sz="825" cap="none">
                <a:solidFill>
                  <a:schemeClr val="accent4"/>
                </a:solidFill>
                <a:latin typeface="Open Sans Light"/>
                <a:ea typeface="Open Sans Light"/>
                <a:cs typeface="Open Sans Light"/>
                <a:sym typeface="Open Sans Light"/>
              </a:defRPr>
            </a:lvl4pPr>
            <a:lvl5pPr marL="2286000" lvl="4" indent="-228600" algn="l">
              <a:lnSpc>
                <a:spcPct val="90000"/>
              </a:lnSpc>
              <a:spcBef>
                <a:spcPts val="375"/>
              </a:spcBef>
              <a:spcAft>
                <a:spcPts val="0"/>
              </a:spcAft>
              <a:buClr>
                <a:schemeClr val="accent4"/>
              </a:buClr>
              <a:buSzPts val="825"/>
              <a:buNone/>
              <a:defRPr sz="825" cap="none">
                <a:solidFill>
                  <a:schemeClr val="accent4"/>
                </a:solidFill>
                <a:latin typeface="Open Sans Light"/>
                <a:ea typeface="Open Sans Light"/>
                <a:cs typeface="Open Sans Light"/>
                <a:sym typeface="Open Sans Light"/>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
        <p:cNvGrpSpPr/>
        <p:nvPr/>
      </p:nvGrpSpPr>
      <p:grpSpPr>
        <a:xfrm>
          <a:off x="0" y="0"/>
          <a:ext cx="0" cy="0"/>
          <a:chOff x="0" y="0"/>
          <a:chExt cx="0" cy="0"/>
        </a:xfrm>
      </p:grpSpPr>
      <p:sp>
        <p:nvSpPr>
          <p:cNvPr id="25" name="Google Shape;25;p2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30"/>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1" name="Google Shape;31;p3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34"/>
        <p:cNvGrpSpPr/>
        <p:nvPr/>
      </p:nvGrpSpPr>
      <p:grpSpPr>
        <a:xfrm>
          <a:off x="0" y="0"/>
          <a:ext cx="0" cy="0"/>
          <a:chOff x="0" y="0"/>
          <a:chExt cx="0" cy="0"/>
        </a:xfrm>
      </p:grpSpPr>
      <p:grpSp>
        <p:nvGrpSpPr>
          <p:cNvPr id="35" name="Google Shape;35;p31"/>
          <p:cNvGrpSpPr/>
          <p:nvPr/>
        </p:nvGrpSpPr>
        <p:grpSpPr>
          <a:xfrm>
            <a:off x="0" y="678279"/>
            <a:ext cx="407670" cy="28748"/>
            <a:chOff x="3244850" y="3002280"/>
            <a:chExt cx="1752600" cy="152400"/>
          </a:xfrm>
        </p:grpSpPr>
        <p:sp>
          <p:nvSpPr>
            <p:cNvPr id="36" name="Google Shape;36;p31"/>
            <p:cNvSpPr/>
            <p:nvPr/>
          </p:nvSpPr>
          <p:spPr>
            <a:xfrm>
              <a:off x="4121150" y="3002280"/>
              <a:ext cx="876300" cy="1524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4">
                <a:solidFill>
                  <a:srgbClr val="FFFFFF"/>
                </a:solidFill>
                <a:latin typeface="Calibri"/>
                <a:ea typeface="Calibri"/>
                <a:cs typeface="Calibri"/>
                <a:sym typeface="Calibri"/>
              </a:endParaRPr>
            </a:p>
          </p:txBody>
        </p:sp>
        <p:sp>
          <p:nvSpPr>
            <p:cNvPr id="37" name="Google Shape;37;p31"/>
            <p:cNvSpPr/>
            <p:nvPr/>
          </p:nvSpPr>
          <p:spPr>
            <a:xfrm>
              <a:off x="3244850" y="3002280"/>
              <a:ext cx="876300" cy="1524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4">
                <a:solidFill>
                  <a:srgbClr val="FFFFFF"/>
                </a:solidFill>
                <a:latin typeface="Calibri"/>
                <a:ea typeface="Calibri"/>
                <a:cs typeface="Calibri"/>
                <a:sym typeface="Calibri"/>
              </a:endParaRPr>
            </a:p>
          </p:txBody>
        </p:sp>
      </p:grpSp>
      <p:sp>
        <p:nvSpPr>
          <p:cNvPr id="38" name="Google Shape;38;p31"/>
          <p:cNvSpPr txBox="1">
            <a:spLocks noGrp="1"/>
          </p:cNvSpPr>
          <p:nvPr>
            <p:ph type="title"/>
          </p:nvPr>
        </p:nvSpPr>
        <p:spPr>
          <a:xfrm>
            <a:off x="611505" y="515662"/>
            <a:ext cx="7903845" cy="381134"/>
          </a:xfrm>
          <a:prstGeom prst="rect">
            <a:avLst/>
          </a:prstGeom>
          <a:noFill/>
          <a:ln>
            <a:noFill/>
          </a:ln>
        </p:spPr>
        <p:txBody>
          <a:bodyPr spcFirstLastPara="1" wrap="square" lIns="0" tIns="0" rIns="0" bIns="0" anchor="t" anchorCtr="0">
            <a:normAutofit/>
          </a:bodyPr>
          <a:lstStyle>
            <a:lvl1pPr lvl="0" algn="l">
              <a:lnSpc>
                <a:spcPct val="90000"/>
              </a:lnSpc>
              <a:spcBef>
                <a:spcPts val="0"/>
              </a:spcBef>
              <a:spcAft>
                <a:spcPts val="0"/>
              </a:spcAft>
              <a:buClr>
                <a:schemeClr val="accent1"/>
              </a:buClr>
              <a:buSzPts val="2700"/>
              <a:buFont typeface="Open Sans"/>
              <a:buNone/>
              <a:defRPr sz="2700" b="1">
                <a:solidFill>
                  <a:schemeClr val="accent1"/>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31"/>
          <p:cNvSpPr txBox="1">
            <a:spLocks noGrp="1"/>
          </p:cNvSpPr>
          <p:nvPr>
            <p:ph type="body" idx="1"/>
          </p:nvPr>
        </p:nvSpPr>
        <p:spPr>
          <a:xfrm>
            <a:off x="628650" y="313172"/>
            <a:ext cx="7886700" cy="11426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2"/>
              </a:buClr>
              <a:buSzPts val="825"/>
              <a:buNone/>
              <a:defRPr sz="825" cap="none">
                <a:solidFill>
                  <a:schemeClr val="dk2"/>
                </a:solidFill>
                <a:latin typeface="Open Sans"/>
                <a:ea typeface="Open Sans"/>
                <a:cs typeface="Open Sans"/>
                <a:sym typeface="Open Sans"/>
              </a:defRPr>
            </a:lvl1pPr>
            <a:lvl2pPr marL="914400" lvl="1" indent="-228600" algn="l">
              <a:lnSpc>
                <a:spcPct val="90000"/>
              </a:lnSpc>
              <a:spcBef>
                <a:spcPts val="375"/>
              </a:spcBef>
              <a:spcAft>
                <a:spcPts val="0"/>
              </a:spcAft>
              <a:buClr>
                <a:schemeClr val="accent4"/>
              </a:buClr>
              <a:buSzPts val="825"/>
              <a:buNone/>
              <a:defRPr sz="825" cap="none">
                <a:solidFill>
                  <a:schemeClr val="accent4"/>
                </a:solidFill>
                <a:latin typeface="Open Sans Light"/>
                <a:ea typeface="Open Sans Light"/>
                <a:cs typeface="Open Sans Light"/>
                <a:sym typeface="Open Sans Light"/>
              </a:defRPr>
            </a:lvl2pPr>
            <a:lvl3pPr marL="1371600" lvl="2" indent="-228600" algn="l">
              <a:lnSpc>
                <a:spcPct val="90000"/>
              </a:lnSpc>
              <a:spcBef>
                <a:spcPts val="375"/>
              </a:spcBef>
              <a:spcAft>
                <a:spcPts val="0"/>
              </a:spcAft>
              <a:buClr>
                <a:schemeClr val="accent4"/>
              </a:buClr>
              <a:buSzPts val="825"/>
              <a:buNone/>
              <a:defRPr sz="825" cap="none">
                <a:solidFill>
                  <a:schemeClr val="accent4"/>
                </a:solidFill>
                <a:latin typeface="Open Sans Light"/>
                <a:ea typeface="Open Sans Light"/>
                <a:cs typeface="Open Sans Light"/>
                <a:sym typeface="Open Sans Light"/>
              </a:defRPr>
            </a:lvl3pPr>
            <a:lvl4pPr marL="1828800" lvl="3" indent="-228600" algn="l">
              <a:lnSpc>
                <a:spcPct val="90000"/>
              </a:lnSpc>
              <a:spcBef>
                <a:spcPts val="375"/>
              </a:spcBef>
              <a:spcAft>
                <a:spcPts val="0"/>
              </a:spcAft>
              <a:buClr>
                <a:schemeClr val="accent4"/>
              </a:buClr>
              <a:buSzPts val="825"/>
              <a:buNone/>
              <a:defRPr sz="825" cap="none">
                <a:solidFill>
                  <a:schemeClr val="accent4"/>
                </a:solidFill>
                <a:latin typeface="Open Sans Light"/>
                <a:ea typeface="Open Sans Light"/>
                <a:cs typeface="Open Sans Light"/>
                <a:sym typeface="Open Sans Light"/>
              </a:defRPr>
            </a:lvl4pPr>
            <a:lvl5pPr marL="2286000" lvl="4" indent="-228600" algn="l">
              <a:lnSpc>
                <a:spcPct val="90000"/>
              </a:lnSpc>
              <a:spcBef>
                <a:spcPts val="375"/>
              </a:spcBef>
              <a:spcAft>
                <a:spcPts val="0"/>
              </a:spcAft>
              <a:buClr>
                <a:schemeClr val="accent4"/>
              </a:buClr>
              <a:buSzPts val="825"/>
              <a:buNone/>
              <a:defRPr sz="825" cap="none">
                <a:solidFill>
                  <a:schemeClr val="accent4"/>
                </a:solidFill>
                <a:latin typeface="Open Sans Light"/>
                <a:ea typeface="Open Sans Light"/>
                <a:cs typeface="Open Sans Light"/>
                <a:sym typeface="Open Sans Light"/>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31"/>
          <p:cNvSpPr txBox="1">
            <a:spLocks noGrp="1"/>
          </p:cNvSpPr>
          <p:nvPr>
            <p:ph type="body" idx="2"/>
          </p:nvPr>
        </p:nvSpPr>
        <p:spPr>
          <a:xfrm>
            <a:off x="628650" y="938788"/>
            <a:ext cx="7886700" cy="15926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900"/>
              <a:buNone/>
              <a:defRPr sz="900" cap="none">
                <a:solidFill>
                  <a:schemeClr val="dk1"/>
                </a:solidFill>
                <a:latin typeface="Open Sans Light"/>
                <a:ea typeface="Open Sans Light"/>
                <a:cs typeface="Open Sans Light"/>
                <a:sym typeface="Open Sans Light"/>
              </a:defRPr>
            </a:lvl1pPr>
            <a:lvl2pPr marL="914400" lvl="1" indent="-228600" algn="l">
              <a:lnSpc>
                <a:spcPct val="90000"/>
              </a:lnSpc>
              <a:spcBef>
                <a:spcPts val="375"/>
              </a:spcBef>
              <a:spcAft>
                <a:spcPts val="0"/>
              </a:spcAft>
              <a:buClr>
                <a:schemeClr val="accent4"/>
              </a:buClr>
              <a:buSzPts val="825"/>
              <a:buNone/>
              <a:defRPr sz="825" cap="none">
                <a:solidFill>
                  <a:schemeClr val="accent4"/>
                </a:solidFill>
                <a:latin typeface="Open Sans Light"/>
                <a:ea typeface="Open Sans Light"/>
                <a:cs typeface="Open Sans Light"/>
                <a:sym typeface="Open Sans Light"/>
              </a:defRPr>
            </a:lvl2pPr>
            <a:lvl3pPr marL="1371600" lvl="2" indent="-228600" algn="l">
              <a:lnSpc>
                <a:spcPct val="90000"/>
              </a:lnSpc>
              <a:spcBef>
                <a:spcPts val="375"/>
              </a:spcBef>
              <a:spcAft>
                <a:spcPts val="0"/>
              </a:spcAft>
              <a:buClr>
                <a:schemeClr val="accent4"/>
              </a:buClr>
              <a:buSzPts val="825"/>
              <a:buNone/>
              <a:defRPr sz="825" cap="none">
                <a:solidFill>
                  <a:schemeClr val="accent4"/>
                </a:solidFill>
                <a:latin typeface="Open Sans Light"/>
                <a:ea typeface="Open Sans Light"/>
                <a:cs typeface="Open Sans Light"/>
                <a:sym typeface="Open Sans Light"/>
              </a:defRPr>
            </a:lvl3pPr>
            <a:lvl4pPr marL="1828800" lvl="3" indent="-228600" algn="l">
              <a:lnSpc>
                <a:spcPct val="90000"/>
              </a:lnSpc>
              <a:spcBef>
                <a:spcPts val="375"/>
              </a:spcBef>
              <a:spcAft>
                <a:spcPts val="0"/>
              </a:spcAft>
              <a:buClr>
                <a:schemeClr val="accent4"/>
              </a:buClr>
              <a:buSzPts val="825"/>
              <a:buNone/>
              <a:defRPr sz="825" cap="none">
                <a:solidFill>
                  <a:schemeClr val="accent4"/>
                </a:solidFill>
                <a:latin typeface="Open Sans Light"/>
                <a:ea typeface="Open Sans Light"/>
                <a:cs typeface="Open Sans Light"/>
                <a:sym typeface="Open Sans Light"/>
              </a:defRPr>
            </a:lvl4pPr>
            <a:lvl5pPr marL="2286000" lvl="4" indent="-228600" algn="l">
              <a:lnSpc>
                <a:spcPct val="90000"/>
              </a:lnSpc>
              <a:spcBef>
                <a:spcPts val="375"/>
              </a:spcBef>
              <a:spcAft>
                <a:spcPts val="0"/>
              </a:spcAft>
              <a:buClr>
                <a:schemeClr val="accent4"/>
              </a:buClr>
              <a:buSzPts val="825"/>
              <a:buNone/>
              <a:defRPr sz="825" cap="none">
                <a:solidFill>
                  <a:schemeClr val="accent4"/>
                </a:solidFill>
                <a:latin typeface="Open Sans Light"/>
                <a:ea typeface="Open Sans Light"/>
                <a:cs typeface="Open Sans Light"/>
                <a:sym typeface="Open Sans Light"/>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1" name="Google Shape;41;p31"/>
          <p:cNvSpPr/>
          <p:nvPr/>
        </p:nvSpPr>
        <p:spPr>
          <a:xfrm>
            <a:off x="8707161" y="300038"/>
            <a:ext cx="254794" cy="254794"/>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4">
              <a:solidFill>
                <a:srgbClr val="FFFFFF"/>
              </a:solidFill>
              <a:latin typeface="Open Sans"/>
              <a:ea typeface="Open Sans"/>
              <a:cs typeface="Open Sans"/>
              <a:sym typeface="Open Sans"/>
            </a:endParaRPr>
          </a:p>
        </p:txBody>
      </p:sp>
      <p:sp>
        <p:nvSpPr>
          <p:cNvPr id="42" name="Google Shape;42;p31"/>
          <p:cNvSpPr txBox="1"/>
          <p:nvPr/>
        </p:nvSpPr>
        <p:spPr>
          <a:xfrm>
            <a:off x="8729186" y="359569"/>
            <a:ext cx="202406" cy="126958"/>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fld id="{00000000-1234-1234-1234-123412341234}" type="slidenum">
              <a:rPr lang="en-US" sz="825">
                <a:solidFill>
                  <a:srgbClr val="FFFFFF"/>
                </a:solidFill>
                <a:latin typeface="Open Sans"/>
                <a:ea typeface="Open Sans"/>
                <a:cs typeface="Open Sans"/>
                <a:sym typeface="Open Sans"/>
              </a:rPr>
              <a:t>‹#›</a:t>
            </a:fld>
            <a:endParaRPr sz="825">
              <a:solidFill>
                <a:srgbClr val="FFFFFF"/>
              </a:solidFill>
              <a:latin typeface="Open Sans"/>
              <a:ea typeface="Open Sans"/>
              <a:cs typeface="Open Sans"/>
              <a:sym typeface="Open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32"/>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32"/>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46" name="Google Shape;46;p3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3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3"/>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2" name="Google Shape;52;p33"/>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3" name="Google Shape;53;p3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34"/>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4"/>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9" name="Google Shape;59;p34"/>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0" name="Google Shape;60;p34"/>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61" name="Google Shape;61;p34"/>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2" name="Google Shape;62;p3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sp>
        <p:nvSpPr>
          <p:cNvPr id="66" name="Google Shape;66;p3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6"/>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6"/>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Google Shape;8;p2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9" name="Google Shape;9;p2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10" name="Google Shape;10;p2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4.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4.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4.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4.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4.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4.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4.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4.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5.xml"/><Relationship Id="rId6" Type="http://schemas.openxmlformats.org/officeDocument/2006/relationships/image" Target="../media/image26.jpg"/><Relationship Id="rId5" Type="http://schemas.openxmlformats.org/officeDocument/2006/relationships/image" Target="../media/image4.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9.png"/><Relationship Id="rId7"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4.png"/><Relationship Id="rId4" Type="http://schemas.openxmlformats.org/officeDocument/2006/relationships/image" Target="../media/image10.png"/><Relationship Id="rId9" Type="http://schemas.openxmlformats.org/officeDocument/2006/relationships/image" Target="../media/image31.png"/></Relationships>
</file>

<file path=ppt/slides/_rels/slide2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9.png"/><Relationship Id="rId7"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4.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image" Target="../media/image35.png"/><Relationship Id="rId5" Type="http://schemas.openxmlformats.org/officeDocument/2006/relationships/image" Target="../media/image4.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5.xml"/><Relationship Id="rId6" Type="http://schemas.openxmlformats.org/officeDocument/2006/relationships/image" Target="../media/image36.png"/><Relationship Id="rId5" Type="http://schemas.openxmlformats.org/officeDocument/2006/relationships/image" Target="../media/image4.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4.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9.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4.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4.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
          <p:cNvPicPr preferRelativeResize="0"/>
          <p:nvPr/>
        </p:nvPicPr>
        <p:blipFill rotWithShape="1">
          <a:blip r:embed="rId3">
            <a:alphaModFix/>
          </a:blip>
          <a:srcRect/>
          <a:stretch/>
        </p:blipFill>
        <p:spPr>
          <a:xfrm>
            <a:off x="0" y="1407430"/>
            <a:ext cx="5222241" cy="1771299"/>
          </a:xfrm>
          <a:prstGeom prst="rect">
            <a:avLst/>
          </a:prstGeom>
          <a:noFill/>
          <a:ln>
            <a:noFill/>
          </a:ln>
        </p:spPr>
      </p:pic>
      <p:pic>
        <p:nvPicPr>
          <p:cNvPr id="101" name="Google Shape;101;p1"/>
          <p:cNvPicPr preferRelativeResize="0"/>
          <p:nvPr/>
        </p:nvPicPr>
        <p:blipFill rotWithShape="1">
          <a:blip r:embed="rId4">
            <a:alphaModFix/>
          </a:blip>
          <a:srcRect/>
          <a:stretch/>
        </p:blipFill>
        <p:spPr>
          <a:xfrm>
            <a:off x="477768" y="1622343"/>
            <a:ext cx="3922025" cy="988573"/>
          </a:xfrm>
          <a:prstGeom prst="rect">
            <a:avLst/>
          </a:prstGeom>
          <a:noFill/>
          <a:ln>
            <a:noFill/>
          </a:ln>
        </p:spPr>
      </p:pic>
      <p:sp>
        <p:nvSpPr>
          <p:cNvPr id="102" name="Google Shape;102;p1"/>
          <p:cNvSpPr txBox="1"/>
          <p:nvPr/>
        </p:nvSpPr>
        <p:spPr>
          <a:xfrm>
            <a:off x="590540" y="1757573"/>
            <a:ext cx="3696600" cy="769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200" b="1" i="0" u="none" strike="noStrike" cap="none">
                <a:solidFill>
                  <a:schemeClr val="lt1"/>
                </a:solidFill>
                <a:latin typeface="Arial"/>
                <a:ea typeface="Arial"/>
                <a:cs typeface="Arial"/>
                <a:sym typeface="Arial"/>
              </a:rPr>
              <a:t>PYSPARK DATA MANIPULATION 2</a:t>
            </a:r>
            <a:endParaRPr/>
          </a:p>
        </p:txBody>
      </p:sp>
      <p:sp>
        <p:nvSpPr>
          <p:cNvPr id="103" name="Google Shape;103;p1"/>
          <p:cNvSpPr txBox="1"/>
          <p:nvPr/>
        </p:nvSpPr>
        <p:spPr>
          <a:xfrm>
            <a:off x="936626" y="2746146"/>
            <a:ext cx="3635374"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err="1" smtClean="0">
                <a:solidFill>
                  <a:srgbClr val="EE0033"/>
                </a:solidFill>
                <a:latin typeface="Courier New"/>
                <a:ea typeface="Courier New"/>
                <a:cs typeface="Courier New"/>
                <a:sym typeface="Courier New"/>
              </a:rPr>
              <a:t>Biến</a:t>
            </a:r>
            <a:r>
              <a:rPr lang="en-US" sz="1800" b="1" dirty="0" smtClean="0">
                <a:solidFill>
                  <a:srgbClr val="EE0033"/>
                </a:solidFill>
                <a:latin typeface="Courier New"/>
                <a:ea typeface="Courier New"/>
                <a:cs typeface="Courier New"/>
                <a:sym typeface="Courier New"/>
              </a:rPr>
              <a:t> </a:t>
            </a:r>
            <a:r>
              <a:rPr lang="en-US" sz="1800" b="1" dirty="0" err="1" smtClean="0">
                <a:solidFill>
                  <a:srgbClr val="EE0033"/>
                </a:solidFill>
                <a:latin typeface="Courier New"/>
                <a:ea typeface="Courier New"/>
                <a:cs typeface="Courier New"/>
                <a:sym typeface="Courier New"/>
              </a:rPr>
              <a:t>đổi</a:t>
            </a:r>
            <a:r>
              <a:rPr lang="en-US" sz="1800" b="1" dirty="0" smtClean="0">
                <a:solidFill>
                  <a:srgbClr val="EE0033"/>
                </a:solidFill>
                <a:latin typeface="Courier New"/>
                <a:ea typeface="Courier New"/>
                <a:cs typeface="Courier New"/>
                <a:sym typeface="Courier New"/>
              </a:rPr>
              <a:t> </a:t>
            </a:r>
            <a:r>
              <a:rPr lang="en-US" sz="1800" b="1" dirty="0" err="1" smtClean="0">
                <a:solidFill>
                  <a:srgbClr val="EE0033"/>
                </a:solidFill>
                <a:latin typeface="Courier New"/>
                <a:ea typeface="Courier New"/>
                <a:cs typeface="Courier New"/>
                <a:sym typeface="Courier New"/>
              </a:rPr>
              <a:t>dữ</a:t>
            </a:r>
            <a:r>
              <a:rPr lang="en-US" sz="1800" b="1" dirty="0" smtClean="0">
                <a:solidFill>
                  <a:srgbClr val="EE0033"/>
                </a:solidFill>
                <a:latin typeface="Courier New"/>
                <a:ea typeface="Courier New"/>
                <a:cs typeface="Courier New"/>
                <a:sym typeface="Courier New"/>
              </a:rPr>
              <a:t> </a:t>
            </a:r>
            <a:r>
              <a:rPr lang="en-US" sz="1800" b="1" dirty="0" err="1" smtClean="0">
                <a:solidFill>
                  <a:srgbClr val="EE0033"/>
                </a:solidFill>
                <a:latin typeface="Courier New"/>
                <a:ea typeface="Courier New"/>
                <a:cs typeface="Courier New"/>
                <a:sym typeface="Courier New"/>
              </a:rPr>
              <a:t>liệu</a:t>
            </a:r>
            <a:r>
              <a:rPr lang="en-US" sz="1800" b="1" dirty="0" smtClean="0">
                <a:solidFill>
                  <a:srgbClr val="EE0033"/>
                </a:solidFill>
                <a:latin typeface="Courier New"/>
                <a:ea typeface="Courier New"/>
                <a:cs typeface="Courier New"/>
                <a:sym typeface="Courier New"/>
              </a:rPr>
              <a:t> Text</a:t>
            </a:r>
            <a:endParaRPr b="1" dirty="0">
              <a:latin typeface="Courier New"/>
              <a:ea typeface="Courier New"/>
              <a:cs typeface="Courier New"/>
              <a:sym typeface="Courier New"/>
            </a:endParaRPr>
          </a:p>
        </p:txBody>
      </p:sp>
      <p:pic>
        <p:nvPicPr>
          <p:cNvPr id="104" name="Google Shape;104;p1"/>
          <p:cNvPicPr preferRelativeResize="0"/>
          <p:nvPr/>
        </p:nvPicPr>
        <p:blipFill rotWithShape="1">
          <a:blip r:embed="rId5">
            <a:alphaModFix/>
          </a:blip>
          <a:srcRect/>
          <a:stretch/>
        </p:blipFill>
        <p:spPr>
          <a:xfrm>
            <a:off x="0" y="4603247"/>
            <a:ext cx="9144000" cy="540254"/>
          </a:xfrm>
          <a:prstGeom prst="rect">
            <a:avLst/>
          </a:prstGeom>
          <a:noFill/>
          <a:ln>
            <a:noFill/>
          </a:ln>
        </p:spPr>
      </p:pic>
      <p:sp>
        <p:nvSpPr>
          <p:cNvPr id="105" name="Google Shape;105;p1"/>
          <p:cNvSpPr txBox="1"/>
          <p:nvPr/>
        </p:nvSpPr>
        <p:spPr>
          <a:xfrm>
            <a:off x="374650" y="4756150"/>
            <a:ext cx="3968750"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b="1" i="0" u="none" strike="noStrike" cap="none">
                <a:solidFill>
                  <a:schemeClr val="dk1"/>
                </a:solidFill>
                <a:latin typeface="Arial"/>
                <a:ea typeface="Arial"/>
                <a:cs typeface="Arial"/>
                <a:sym typeface="Arial"/>
              </a:rPr>
              <a:t>TRUNG TÂM PHÂN TÍCH DỮ LIỆU - VIETTEL DAC</a:t>
            </a:r>
            <a:endParaRPr sz="1050" b="1">
              <a:solidFill>
                <a:schemeClr val="dk1"/>
              </a:solidFill>
              <a:latin typeface="Calibri"/>
              <a:ea typeface="Calibri"/>
              <a:cs typeface="Calibri"/>
              <a:sym typeface="Calibri"/>
            </a:endParaRPr>
          </a:p>
        </p:txBody>
      </p:sp>
      <p:pic>
        <p:nvPicPr>
          <p:cNvPr id="106" name="Google Shape;106;p1"/>
          <p:cNvPicPr preferRelativeResize="0"/>
          <p:nvPr/>
        </p:nvPicPr>
        <p:blipFill rotWithShape="1">
          <a:blip r:embed="rId6">
            <a:alphaModFix/>
          </a:blip>
          <a:srcRect/>
          <a:stretch/>
        </p:blipFill>
        <p:spPr>
          <a:xfrm>
            <a:off x="7663175" y="4756150"/>
            <a:ext cx="975214" cy="21476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222" name="Google Shape;222;gb6b2457596_0_21"/>
          <p:cNvPicPr preferRelativeResize="0"/>
          <p:nvPr/>
        </p:nvPicPr>
        <p:blipFill rotWithShape="1">
          <a:blip r:embed="rId3">
            <a:alphaModFix/>
          </a:blip>
          <a:srcRect/>
          <a:stretch/>
        </p:blipFill>
        <p:spPr>
          <a:xfrm>
            <a:off x="2" y="193289"/>
            <a:ext cx="3579268" cy="465562"/>
          </a:xfrm>
          <a:prstGeom prst="rect">
            <a:avLst/>
          </a:prstGeom>
          <a:noFill/>
          <a:ln>
            <a:noFill/>
          </a:ln>
        </p:spPr>
      </p:pic>
      <p:sp>
        <p:nvSpPr>
          <p:cNvPr id="223" name="Google Shape;223;gb6b2457596_0_21"/>
          <p:cNvSpPr txBox="1"/>
          <p:nvPr/>
        </p:nvSpPr>
        <p:spPr>
          <a:xfrm>
            <a:off x="448571" y="272181"/>
            <a:ext cx="28182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EE0033"/>
                </a:solidFill>
                <a:latin typeface="Courier New"/>
                <a:ea typeface="Courier New"/>
                <a:cs typeface="Courier New"/>
                <a:sym typeface="Courier New"/>
              </a:rPr>
              <a:t>TEXT PROCESSING</a:t>
            </a:r>
            <a:endParaRPr sz="1600" b="1">
              <a:solidFill>
                <a:srgbClr val="EE0033"/>
              </a:solidFill>
              <a:latin typeface="Courier New"/>
              <a:ea typeface="Courier New"/>
              <a:cs typeface="Courier New"/>
              <a:sym typeface="Courier New"/>
            </a:endParaRPr>
          </a:p>
        </p:txBody>
      </p:sp>
      <p:grpSp>
        <p:nvGrpSpPr>
          <p:cNvPr id="224" name="Google Shape;224;gb6b2457596_0_21"/>
          <p:cNvGrpSpPr/>
          <p:nvPr/>
        </p:nvGrpSpPr>
        <p:grpSpPr>
          <a:xfrm>
            <a:off x="0" y="4812071"/>
            <a:ext cx="9143998" cy="331429"/>
            <a:chOff x="0" y="4812071"/>
            <a:chExt cx="9143998" cy="331429"/>
          </a:xfrm>
        </p:grpSpPr>
        <p:grpSp>
          <p:nvGrpSpPr>
            <p:cNvPr id="225" name="Google Shape;225;gb6b2457596_0_21"/>
            <p:cNvGrpSpPr/>
            <p:nvPr/>
          </p:nvGrpSpPr>
          <p:grpSpPr>
            <a:xfrm>
              <a:off x="0" y="4812071"/>
              <a:ext cx="9143998" cy="331429"/>
              <a:chOff x="0" y="4812071"/>
              <a:chExt cx="9143998" cy="331429"/>
            </a:xfrm>
          </p:grpSpPr>
          <p:pic>
            <p:nvPicPr>
              <p:cNvPr id="226" name="Google Shape;226;gb6b2457596_0_21"/>
              <p:cNvPicPr preferRelativeResize="0"/>
              <p:nvPr/>
            </p:nvPicPr>
            <p:blipFill rotWithShape="1">
              <a:blip r:embed="rId4">
                <a:alphaModFix/>
              </a:blip>
              <a:srcRect/>
              <a:stretch/>
            </p:blipFill>
            <p:spPr>
              <a:xfrm>
                <a:off x="0" y="4812071"/>
                <a:ext cx="9143998" cy="331429"/>
              </a:xfrm>
              <a:prstGeom prst="rect">
                <a:avLst/>
              </a:prstGeom>
              <a:noFill/>
              <a:ln>
                <a:noFill/>
              </a:ln>
            </p:spPr>
          </p:pic>
          <p:sp>
            <p:nvSpPr>
              <p:cNvPr id="227" name="Google Shape;227;gb6b2457596_0_21"/>
              <p:cNvSpPr txBox="1"/>
              <p:nvPr/>
            </p:nvSpPr>
            <p:spPr>
              <a:xfrm>
                <a:off x="374649" y="4889882"/>
                <a:ext cx="2006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4B4B4"/>
                  </a:buClr>
                  <a:buSzPts val="800"/>
                  <a:buFont typeface="Arial"/>
                  <a:buNone/>
                </a:pPr>
                <a:r>
                  <a:rPr lang="en-US" sz="800" b="0" i="0" u="none" strike="noStrike" cap="none">
                    <a:solidFill>
                      <a:srgbClr val="B4B4B4"/>
                    </a:solidFill>
                    <a:latin typeface="Arial"/>
                    <a:ea typeface="Arial"/>
                    <a:cs typeface="Arial"/>
                    <a:sym typeface="Arial"/>
                  </a:rPr>
                  <a:t>www.viette.vn</a:t>
                </a:r>
                <a:endParaRPr sz="800" b="0" i="0" u="none" strike="noStrike" cap="none">
                  <a:solidFill>
                    <a:srgbClr val="B4B4B4"/>
                  </a:solidFill>
                  <a:latin typeface="Arial"/>
                  <a:ea typeface="Arial"/>
                  <a:cs typeface="Arial"/>
                  <a:sym typeface="Arial"/>
                </a:endParaRPr>
              </a:p>
            </p:txBody>
          </p:sp>
        </p:grpSp>
        <p:pic>
          <p:nvPicPr>
            <p:cNvPr id="228" name="Google Shape;228;gb6b2457596_0_21"/>
            <p:cNvPicPr preferRelativeResize="0"/>
            <p:nvPr/>
          </p:nvPicPr>
          <p:blipFill rotWithShape="1">
            <a:blip r:embed="rId5">
              <a:alphaModFix/>
            </a:blip>
            <a:srcRect/>
            <a:stretch/>
          </p:blipFill>
          <p:spPr>
            <a:xfrm>
              <a:off x="7834010" y="4887636"/>
              <a:ext cx="716032" cy="157684"/>
            </a:xfrm>
            <a:prstGeom prst="rect">
              <a:avLst/>
            </a:prstGeom>
            <a:noFill/>
            <a:ln>
              <a:noFill/>
            </a:ln>
          </p:spPr>
        </p:pic>
      </p:grpSp>
      <p:sp>
        <p:nvSpPr>
          <p:cNvPr id="229" name="Google Shape;229;gb6b2457596_0_21" descr="https://databricks.com/wp-content/uploads/2017/10/image1-4.png"/>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230" name="Google Shape;230;gb6b2457596_0_21"/>
          <p:cNvSpPr txBox="1"/>
          <p:nvPr/>
        </p:nvSpPr>
        <p:spPr>
          <a:xfrm>
            <a:off x="448578" y="637375"/>
            <a:ext cx="4695000" cy="292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00" i="1">
                <a:solidFill>
                  <a:srgbClr val="EE0033"/>
                </a:solidFill>
                <a:latin typeface="Courier New"/>
                <a:ea typeface="Courier New"/>
                <a:cs typeface="Courier New"/>
                <a:sym typeface="Courier New"/>
              </a:rPr>
              <a:t>Những trường hợp xử lý thông dụng</a:t>
            </a:r>
            <a:endParaRPr sz="1300" i="1">
              <a:solidFill>
                <a:srgbClr val="EE0033"/>
              </a:solidFill>
              <a:latin typeface="Courier New"/>
              <a:ea typeface="Courier New"/>
              <a:cs typeface="Courier New"/>
              <a:sym typeface="Courier New"/>
            </a:endParaRPr>
          </a:p>
        </p:txBody>
      </p:sp>
      <p:graphicFrame>
        <p:nvGraphicFramePr>
          <p:cNvPr id="231" name="Google Shape;231;gb6b2457596_0_21"/>
          <p:cNvGraphicFramePr/>
          <p:nvPr/>
        </p:nvGraphicFramePr>
        <p:xfrm>
          <a:off x="714100" y="1018950"/>
          <a:ext cx="7715800" cy="3793116"/>
        </p:xfrm>
        <a:graphic>
          <a:graphicData uri="http://schemas.openxmlformats.org/drawingml/2006/table">
            <a:tbl>
              <a:tblPr>
                <a:noFill/>
                <a:tableStyleId>{545721B8-E798-4D0F-8615-14FDA1AFFAC5}</a:tableStyleId>
              </a:tblPr>
              <a:tblGrid>
                <a:gridCol w="3159575">
                  <a:extLst>
                    <a:ext uri="{9D8B030D-6E8A-4147-A177-3AD203B41FA5}">
                      <a16:colId xmlns:a16="http://schemas.microsoft.com/office/drawing/2014/main" val="20000"/>
                    </a:ext>
                  </a:extLst>
                </a:gridCol>
                <a:gridCol w="4556225">
                  <a:extLst>
                    <a:ext uri="{9D8B030D-6E8A-4147-A177-3AD203B41FA5}">
                      <a16:colId xmlns:a16="http://schemas.microsoft.com/office/drawing/2014/main" val="20001"/>
                    </a:ext>
                  </a:extLst>
                </a:gridCol>
              </a:tblGrid>
              <a:tr h="651850">
                <a:tc>
                  <a:txBody>
                    <a:bodyPr/>
                    <a:lstStyle/>
                    <a:p>
                      <a:pPr marL="0" lvl="0" indent="0" algn="l" rtl="0">
                        <a:lnSpc>
                          <a:spcPct val="115000"/>
                        </a:lnSpc>
                        <a:spcBef>
                          <a:spcPts val="0"/>
                        </a:spcBef>
                        <a:spcAft>
                          <a:spcPts val="0"/>
                        </a:spcAft>
                        <a:buNone/>
                      </a:pPr>
                      <a:r>
                        <a:rPr lang="en-US">
                          <a:solidFill>
                            <a:schemeClr val="dk1"/>
                          </a:solidFill>
                          <a:highlight>
                            <a:schemeClr val="lt1"/>
                          </a:highlight>
                          <a:latin typeface="Courier New"/>
                          <a:ea typeface="Courier New"/>
                          <a:cs typeface="Courier New"/>
                          <a:sym typeface="Courier New"/>
                        </a:rPr>
                        <a:t>1. Kiểm tra row chỉ chứa whitespace</a:t>
                      </a:r>
                      <a:endParaRPr>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900" b="1">
                          <a:solidFill>
                            <a:srgbClr val="007020"/>
                          </a:solidFill>
                          <a:latin typeface="Consolas"/>
                          <a:ea typeface="Consolas"/>
                          <a:cs typeface="Consolas"/>
                          <a:sym typeface="Consolas"/>
                        </a:rPr>
                        <a:t>def</a:t>
                      </a:r>
                      <a:r>
                        <a:rPr lang="en-US" sz="900">
                          <a:solidFill>
                            <a:srgbClr val="404040"/>
                          </a:solidFill>
                          <a:latin typeface="Consolas"/>
                          <a:ea typeface="Consolas"/>
                          <a:cs typeface="Consolas"/>
                          <a:sym typeface="Consolas"/>
                        </a:rPr>
                        <a:t> </a:t>
                      </a:r>
                      <a:r>
                        <a:rPr lang="en-US" sz="900">
                          <a:solidFill>
                            <a:srgbClr val="06287E"/>
                          </a:solidFill>
                          <a:latin typeface="Consolas"/>
                          <a:ea typeface="Consolas"/>
                          <a:cs typeface="Consolas"/>
                          <a:sym typeface="Consolas"/>
                        </a:rPr>
                        <a:t>check_blanks</a:t>
                      </a:r>
                      <a:r>
                        <a:rPr lang="en-US" sz="900">
                          <a:solidFill>
                            <a:srgbClr val="404040"/>
                          </a:solidFill>
                          <a:latin typeface="Consolas"/>
                          <a:ea typeface="Consolas"/>
                          <a:cs typeface="Consolas"/>
                          <a:sym typeface="Consolas"/>
                        </a:rPr>
                        <a:t>(data_str):</a:t>
                      </a:r>
                      <a:endParaRPr sz="900">
                        <a:solidFill>
                          <a:srgbClr val="404040"/>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US" sz="900">
                          <a:solidFill>
                            <a:srgbClr val="404040"/>
                          </a:solidFill>
                          <a:latin typeface="Consolas"/>
                          <a:ea typeface="Consolas"/>
                          <a:cs typeface="Consolas"/>
                          <a:sym typeface="Consolas"/>
                        </a:rPr>
                        <a:t>    is_blank </a:t>
                      </a:r>
                      <a:r>
                        <a:rPr lang="en-US" sz="900">
                          <a:solidFill>
                            <a:srgbClr val="666666"/>
                          </a:solidFill>
                          <a:latin typeface="Consolas"/>
                          <a:ea typeface="Consolas"/>
                          <a:cs typeface="Consolas"/>
                          <a:sym typeface="Consolas"/>
                        </a:rPr>
                        <a:t>=</a:t>
                      </a:r>
                      <a:r>
                        <a:rPr lang="en-US" sz="900">
                          <a:solidFill>
                            <a:srgbClr val="404040"/>
                          </a:solidFill>
                          <a:latin typeface="Consolas"/>
                          <a:ea typeface="Consolas"/>
                          <a:cs typeface="Consolas"/>
                          <a:sym typeface="Consolas"/>
                        </a:rPr>
                        <a:t> </a:t>
                      </a:r>
                      <a:r>
                        <a:rPr lang="en-US" sz="900">
                          <a:solidFill>
                            <a:srgbClr val="007020"/>
                          </a:solidFill>
                          <a:latin typeface="Consolas"/>
                          <a:ea typeface="Consolas"/>
                          <a:cs typeface="Consolas"/>
                          <a:sym typeface="Consolas"/>
                        </a:rPr>
                        <a:t>str</a:t>
                      </a:r>
                      <a:r>
                        <a:rPr lang="en-US" sz="900">
                          <a:solidFill>
                            <a:srgbClr val="404040"/>
                          </a:solidFill>
                          <a:latin typeface="Consolas"/>
                          <a:ea typeface="Consolas"/>
                          <a:cs typeface="Consolas"/>
                          <a:sym typeface="Consolas"/>
                        </a:rPr>
                        <a:t>(data_str</a:t>
                      </a:r>
                      <a:r>
                        <a:rPr lang="en-US" sz="900">
                          <a:solidFill>
                            <a:srgbClr val="666666"/>
                          </a:solidFill>
                          <a:latin typeface="Consolas"/>
                          <a:ea typeface="Consolas"/>
                          <a:cs typeface="Consolas"/>
                          <a:sym typeface="Consolas"/>
                        </a:rPr>
                        <a:t>.</a:t>
                      </a:r>
                      <a:r>
                        <a:rPr lang="en-US" sz="900">
                          <a:solidFill>
                            <a:srgbClr val="404040"/>
                          </a:solidFill>
                          <a:latin typeface="Consolas"/>
                          <a:ea typeface="Consolas"/>
                          <a:cs typeface="Consolas"/>
                          <a:sym typeface="Consolas"/>
                        </a:rPr>
                        <a:t>isspace())</a:t>
                      </a:r>
                      <a:endParaRPr sz="900">
                        <a:solidFill>
                          <a:srgbClr val="404040"/>
                        </a:solidFill>
                        <a:latin typeface="Consolas"/>
                        <a:ea typeface="Consolas"/>
                        <a:cs typeface="Consolas"/>
                        <a:sym typeface="Consolas"/>
                      </a:endParaRPr>
                    </a:p>
                    <a:p>
                      <a:pPr marL="114300" marR="114300" lvl="0" indent="0" algn="l" rtl="0">
                        <a:lnSpc>
                          <a:spcPct val="140000"/>
                        </a:lnSpc>
                        <a:spcBef>
                          <a:spcPts val="0"/>
                        </a:spcBef>
                        <a:spcAft>
                          <a:spcPts val="0"/>
                        </a:spcAft>
                        <a:buClr>
                          <a:schemeClr val="dk1"/>
                        </a:buClr>
                        <a:buSzPts val="1100"/>
                        <a:buFont typeface="Arial"/>
                        <a:buNone/>
                      </a:pPr>
                      <a:r>
                        <a:rPr lang="en-US" sz="900">
                          <a:solidFill>
                            <a:srgbClr val="404040"/>
                          </a:solidFill>
                          <a:latin typeface="Consolas"/>
                          <a:ea typeface="Consolas"/>
                          <a:cs typeface="Consolas"/>
                          <a:sym typeface="Consolas"/>
                        </a:rPr>
                        <a:t>    </a:t>
                      </a:r>
                      <a:r>
                        <a:rPr lang="en-US" sz="900" b="1">
                          <a:solidFill>
                            <a:srgbClr val="007020"/>
                          </a:solidFill>
                          <a:latin typeface="Consolas"/>
                          <a:ea typeface="Consolas"/>
                          <a:cs typeface="Consolas"/>
                          <a:sym typeface="Consolas"/>
                        </a:rPr>
                        <a:t>return</a:t>
                      </a:r>
                      <a:r>
                        <a:rPr lang="en-US" sz="900">
                          <a:solidFill>
                            <a:srgbClr val="404040"/>
                          </a:solidFill>
                          <a:latin typeface="Consolas"/>
                          <a:ea typeface="Consolas"/>
                          <a:cs typeface="Consolas"/>
                          <a:sym typeface="Consolas"/>
                        </a:rPr>
                        <a:t> is_blank</a:t>
                      </a:r>
                      <a:endParaRPr sz="900">
                        <a:solidFill>
                          <a:srgbClr val="404040"/>
                        </a:solidFill>
                        <a:latin typeface="Consolas"/>
                        <a:ea typeface="Consolas"/>
                        <a:cs typeface="Consolas"/>
                        <a:sym typeface="Consolas"/>
                      </a:endParaRPr>
                    </a:p>
                    <a:p>
                      <a:pPr marL="0" lvl="0" indent="0" algn="l" rtl="0">
                        <a:spcBef>
                          <a:spcPts val="0"/>
                        </a:spcBef>
                        <a:spcAft>
                          <a:spcPts val="0"/>
                        </a:spcAft>
                        <a:buNone/>
                      </a:pPr>
                      <a:r>
                        <a:rPr lang="en-US" i="1">
                          <a:solidFill>
                            <a:srgbClr val="06287E"/>
                          </a:solidFill>
                          <a:latin typeface="Courier New"/>
                          <a:ea typeface="Courier New"/>
                          <a:cs typeface="Courier New"/>
                          <a:sym typeface="Courier New"/>
                        </a:rPr>
                        <a:t>udf()</a:t>
                      </a:r>
                      <a:endParaRPr i="1">
                        <a:solidFill>
                          <a:srgbClr val="06287E"/>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651850">
                <a:tc>
                  <a:txBody>
                    <a:bodyPr/>
                    <a:lstStyle/>
                    <a:p>
                      <a:pPr marL="0" lvl="0" indent="0" algn="l" rtl="0">
                        <a:lnSpc>
                          <a:spcPct val="115000"/>
                        </a:lnSpc>
                        <a:spcBef>
                          <a:spcPts val="0"/>
                        </a:spcBef>
                        <a:spcAft>
                          <a:spcPts val="0"/>
                        </a:spcAft>
                        <a:buNone/>
                      </a:pPr>
                      <a:r>
                        <a:rPr lang="en-US">
                          <a:solidFill>
                            <a:schemeClr val="dk1"/>
                          </a:solidFill>
                          <a:highlight>
                            <a:schemeClr val="lt1"/>
                          </a:highlight>
                          <a:latin typeface="Courier New"/>
                          <a:ea typeface="Courier New"/>
                          <a:cs typeface="Courier New"/>
                          <a:sym typeface="Courier New"/>
                        </a:rPr>
                        <a:t>2. Chuyển đổi tất cả các chữ cái thành chữ thường hoặc chữ hoa </a:t>
                      </a:r>
                      <a:endParaRPr>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US" i="1">
                          <a:solidFill>
                            <a:srgbClr val="06287E"/>
                          </a:solidFill>
                          <a:highlight>
                            <a:schemeClr val="lt1"/>
                          </a:highlight>
                          <a:latin typeface="Courier New"/>
                          <a:ea typeface="Courier New"/>
                          <a:cs typeface="Courier New"/>
                          <a:sym typeface="Courier New"/>
                        </a:rPr>
                        <a:t>lower(), upper()</a:t>
                      </a:r>
                      <a:endParaRPr/>
                    </a:p>
                  </a:txBody>
                  <a:tcPr marL="91425" marR="91425" marT="91425" marB="91425"/>
                </a:tc>
                <a:extLst>
                  <a:ext uri="{0D108BD9-81ED-4DB2-BD59-A6C34878D82A}">
                    <a16:rowId xmlns:a16="http://schemas.microsoft.com/office/drawing/2014/main" val="10001"/>
                  </a:ext>
                </a:extLst>
              </a:tr>
              <a:tr h="651850">
                <a:tc>
                  <a:txBody>
                    <a:bodyPr/>
                    <a:lstStyle/>
                    <a:p>
                      <a:pPr marL="0" lvl="0" indent="0" algn="l" rtl="0">
                        <a:lnSpc>
                          <a:spcPct val="115000"/>
                        </a:lnSpc>
                        <a:spcBef>
                          <a:spcPts val="0"/>
                        </a:spcBef>
                        <a:spcAft>
                          <a:spcPts val="0"/>
                        </a:spcAft>
                        <a:buNone/>
                      </a:pPr>
                      <a:r>
                        <a:rPr lang="en-US">
                          <a:solidFill>
                            <a:schemeClr val="dk1"/>
                          </a:solidFill>
                          <a:highlight>
                            <a:schemeClr val="lt1"/>
                          </a:highlight>
                          <a:latin typeface="Courier New"/>
                          <a:ea typeface="Courier New"/>
                          <a:cs typeface="Courier New"/>
                          <a:sym typeface="Courier New"/>
                        </a:rPr>
                        <a:t>3. Chuyển đổi số thành từ hoặc xóa số</a:t>
                      </a:r>
                      <a:endParaRPr>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US" i="1">
                          <a:solidFill>
                            <a:srgbClr val="06287E"/>
                          </a:solidFill>
                          <a:highlight>
                            <a:schemeClr val="lt1"/>
                          </a:highlight>
                          <a:latin typeface="Courier New"/>
                          <a:ea typeface="Courier New"/>
                          <a:cs typeface="Courier New"/>
                          <a:sym typeface="Courier New"/>
                        </a:rPr>
                        <a:t>regexp_replace('old_col', r'\d+', '')</a:t>
                      </a:r>
                      <a:endParaRPr i="1">
                        <a:solidFill>
                          <a:srgbClr val="06287E"/>
                        </a:solidFill>
                        <a:highlight>
                          <a:schemeClr val="lt1"/>
                        </a:highlight>
                        <a:latin typeface="Courier New"/>
                        <a:ea typeface="Courier New"/>
                        <a:cs typeface="Courier New"/>
                        <a:sym typeface="Courier New"/>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832175">
                <a:tc>
                  <a:txBody>
                    <a:bodyPr/>
                    <a:lstStyle/>
                    <a:p>
                      <a:pPr marL="0" lvl="0" indent="0" algn="l" rtl="0">
                        <a:lnSpc>
                          <a:spcPct val="115000"/>
                        </a:lnSpc>
                        <a:spcBef>
                          <a:spcPts val="0"/>
                        </a:spcBef>
                        <a:spcAft>
                          <a:spcPts val="0"/>
                        </a:spcAft>
                        <a:buNone/>
                      </a:pPr>
                      <a:r>
                        <a:rPr lang="en-US">
                          <a:solidFill>
                            <a:schemeClr val="dk1"/>
                          </a:solidFill>
                          <a:highlight>
                            <a:schemeClr val="lt1"/>
                          </a:highlight>
                          <a:latin typeface="Courier New"/>
                          <a:ea typeface="Courier New"/>
                          <a:cs typeface="Courier New"/>
                          <a:sym typeface="Courier New"/>
                        </a:rPr>
                        <a:t>4. Xóa dấu câu, dấu trọng âm và các dấu phụ khác</a:t>
                      </a:r>
                      <a:endParaRPr>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US" i="1">
                          <a:solidFill>
                            <a:srgbClr val="06287E"/>
                          </a:solidFill>
                          <a:highlight>
                            <a:schemeClr val="lt1"/>
                          </a:highlight>
                          <a:latin typeface="Courier New"/>
                          <a:ea typeface="Courier New"/>
                          <a:cs typeface="Courier New"/>
                          <a:sym typeface="Courier New"/>
                        </a:rPr>
                        <a:t>translate('Name', '!"#$%&amp;\'()*+,-./:;&lt;=&gt;?@[\\]^_`{|}~', '')</a:t>
                      </a:r>
                      <a:endParaRPr i="1">
                        <a:solidFill>
                          <a:srgbClr val="06287E"/>
                        </a:solidFill>
                        <a:highlight>
                          <a:schemeClr val="lt1"/>
                        </a:highlight>
                        <a:latin typeface="Courier New"/>
                        <a:ea typeface="Courier New"/>
                        <a:cs typeface="Courier New"/>
                        <a:sym typeface="Courier New"/>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bl>
          </a:graphicData>
        </a:graphic>
      </p:graphicFrame>
      <p:sp>
        <p:nvSpPr>
          <p:cNvPr id="232" name="Google Shape;232;gb6b2457596_0_21"/>
          <p:cNvSpPr txBox="1"/>
          <p:nvPr/>
        </p:nvSpPr>
        <p:spPr>
          <a:xfrm>
            <a:off x="4435700" y="272175"/>
            <a:ext cx="3994200" cy="64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a:solidFill>
                  <a:schemeClr val="dk1"/>
                </a:solidFill>
                <a:highlight>
                  <a:schemeClr val="lt1"/>
                </a:highlight>
                <a:latin typeface="Courier New"/>
                <a:ea typeface="Courier New"/>
                <a:cs typeface="Courier New"/>
                <a:sym typeface="Courier New"/>
              </a:rPr>
              <a:t>Lưu ý: tránh làm mất đặc trưng, tùy từng trường hợp để xử lý</a:t>
            </a:r>
            <a:endParaRPr>
              <a:solidFill>
                <a:schemeClr val="dk1"/>
              </a:solidFill>
              <a:highlight>
                <a:schemeClr val="lt1"/>
              </a:highlight>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Google Shape;237;gb6b2457596_0_36"/>
          <p:cNvPicPr preferRelativeResize="0"/>
          <p:nvPr/>
        </p:nvPicPr>
        <p:blipFill rotWithShape="1">
          <a:blip r:embed="rId3">
            <a:alphaModFix/>
          </a:blip>
          <a:srcRect/>
          <a:stretch/>
        </p:blipFill>
        <p:spPr>
          <a:xfrm>
            <a:off x="2" y="193289"/>
            <a:ext cx="3579268" cy="465562"/>
          </a:xfrm>
          <a:prstGeom prst="rect">
            <a:avLst/>
          </a:prstGeom>
          <a:noFill/>
          <a:ln>
            <a:noFill/>
          </a:ln>
        </p:spPr>
      </p:pic>
      <p:sp>
        <p:nvSpPr>
          <p:cNvPr id="238" name="Google Shape;238;gb6b2457596_0_36"/>
          <p:cNvSpPr txBox="1"/>
          <p:nvPr/>
        </p:nvSpPr>
        <p:spPr>
          <a:xfrm>
            <a:off x="448571" y="272181"/>
            <a:ext cx="28182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EE0033"/>
                </a:solidFill>
                <a:latin typeface="Courier New"/>
                <a:ea typeface="Courier New"/>
                <a:cs typeface="Courier New"/>
                <a:sym typeface="Courier New"/>
              </a:rPr>
              <a:t>TEXT PROCESSING</a:t>
            </a:r>
            <a:endParaRPr sz="1600" b="1">
              <a:solidFill>
                <a:srgbClr val="EE0033"/>
              </a:solidFill>
              <a:latin typeface="Courier New"/>
              <a:ea typeface="Courier New"/>
              <a:cs typeface="Courier New"/>
              <a:sym typeface="Courier New"/>
            </a:endParaRPr>
          </a:p>
        </p:txBody>
      </p:sp>
      <p:grpSp>
        <p:nvGrpSpPr>
          <p:cNvPr id="239" name="Google Shape;239;gb6b2457596_0_36"/>
          <p:cNvGrpSpPr/>
          <p:nvPr/>
        </p:nvGrpSpPr>
        <p:grpSpPr>
          <a:xfrm>
            <a:off x="0" y="4812071"/>
            <a:ext cx="9143998" cy="331429"/>
            <a:chOff x="0" y="4812071"/>
            <a:chExt cx="9143998" cy="331429"/>
          </a:xfrm>
        </p:grpSpPr>
        <p:grpSp>
          <p:nvGrpSpPr>
            <p:cNvPr id="240" name="Google Shape;240;gb6b2457596_0_36"/>
            <p:cNvGrpSpPr/>
            <p:nvPr/>
          </p:nvGrpSpPr>
          <p:grpSpPr>
            <a:xfrm>
              <a:off x="0" y="4812071"/>
              <a:ext cx="9143998" cy="331429"/>
              <a:chOff x="0" y="4812071"/>
              <a:chExt cx="9143998" cy="331429"/>
            </a:xfrm>
          </p:grpSpPr>
          <p:pic>
            <p:nvPicPr>
              <p:cNvPr id="241" name="Google Shape;241;gb6b2457596_0_36"/>
              <p:cNvPicPr preferRelativeResize="0"/>
              <p:nvPr/>
            </p:nvPicPr>
            <p:blipFill rotWithShape="1">
              <a:blip r:embed="rId4">
                <a:alphaModFix/>
              </a:blip>
              <a:srcRect/>
              <a:stretch/>
            </p:blipFill>
            <p:spPr>
              <a:xfrm>
                <a:off x="0" y="4812071"/>
                <a:ext cx="9143998" cy="331429"/>
              </a:xfrm>
              <a:prstGeom prst="rect">
                <a:avLst/>
              </a:prstGeom>
              <a:noFill/>
              <a:ln>
                <a:noFill/>
              </a:ln>
            </p:spPr>
          </p:pic>
          <p:sp>
            <p:nvSpPr>
              <p:cNvPr id="242" name="Google Shape;242;gb6b2457596_0_36"/>
              <p:cNvSpPr txBox="1"/>
              <p:nvPr/>
            </p:nvSpPr>
            <p:spPr>
              <a:xfrm>
                <a:off x="374649" y="4889882"/>
                <a:ext cx="2006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4B4B4"/>
                  </a:buClr>
                  <a:buSzPts val="800"/>
                  <a:buFont typeface="Arial"/>
                  <a:buNone/>
                </a:pPr>
                <a:r>
                  <a:rPr lang="en-US" sz="800" b="0" i="0" u="none" strike="noStrike" cap="none">
                    <a:solidFill>
                      <a:srgbClr val="B4B4B4"/>
                    </a:solidFill>
                    <a:latin typeface="Arial"/>
                    <a:ea typeface="Arial"/>
                    <a:cs typeface="Arial"/>
                    <a:sym typeface="Arial"/>
                  </a:rPr>
                  <a:t>www.viette.vn</a:t>
                </a:r>
                <a:endParaRPr sz="800" b="0" i="0" u="none" strike="noStrike" cap="none">
                  <a:solidFill>
                    <a:srgbClr val="B4B4B4"/>
                  </a:solidFill>
                  <a:latin typeface="Arial"/>
                  <a:ea typeface="Arial"/>
                  <a:cs typeface="Arial"/>
                  <a:sym typeface="Arial"/>
                </a:endParaRPr>
              </a:p>
            </p:txBody>
          </p:sp>
        </p:grpSp>
        <p:pic>
          <p:nvPicPr>
            <p:cNvPr id="243" name="Google Shape;243;gb6b2457596_0_36"/>
            <p:cNvPicPr preferRelativeResize="0"/>
            <p:nvPr/>
          </p:nvPicPr>
          <p:blipFill rotWithShape="1">
            <a:blip r:embed="rId5">
              <a:alphaModFix/>
            </a:blip>
            <a:srcRect/>
            <a:stretch/>
          </p:blipFill>
          <p:spPr>
            <a:xfrm>
              <a:off x="7834010" y="4887636"/>
              <a:ext cx="716032" cy="157684"/>
            </a:xfrm>
            <a:prstGeom prst="rect">
              <a:avLst/>
            </a:prstGeom>
            <a:noFill/>
            <a:ln>
              <a:noFill/>
            </a:ln>
          </p:spPr>
        </p:pic>
      </p:grpSp>
      <p:sp>
        <p:nvSpPr>
          <p:cNvPr id="244" name="Google Shape;244;gb6b2457596_0_36" descr="https://databricks.com/wp-content/uploads/2017/10/image1-4.png"/>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245" name="Google Shape;245;gb6b2457596_0_36"/>
          <p:cNvSpPr txBox="1"/>
          <p:nvPr/>
        </p:nvSpPr>
        <p:spPr>
          <a:xfrm>
            <a:off x="448578" y="637375"/>
            <a:ext cx="4695000" cy="292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00" i="1">
                <a:solidFill>
                  <a:srgbClr val="EE0033"/>
                </a:solidFill>
                <a:latin typeface="Courier New"/>
                <a:ea typeface="Courier New"/>
                <a:cs typeface="Courier New"/>
                <a:sym typeface="Courier New"/>
              </a:rPr>
              <a:t>Những trường hợp xử lý thông dụng</a:t>
            </a:r>
            <a:endParaRPr sz="1300" i="1">
              <a:solidFill>
                <a:srgbClr val="EE0033"/>
              </a:solidFill>
              <a:latin typeface="Courier New"/>
              <a:ea typeface="Courier New"/>
              <a:cs typeface="Courier New"/>
              <a:sym typeface="Courier New"/>
            </a:endParaRPr>
          </a:p>
        </p:txBody>
      </p:sp>
      <p:graphicFrame>
        <p:nvGraphicFramePr>
          <p:cNvPr id="246" name="Google Shape;246;gb6b2457596_0_36"/>
          <p:cNvGraphicFramePr/>
          <p:nvPr/>
        </p:nvGraphicFramePr>
        <p:xfrm>
          <a:off x="714100" y="988963"/>
          <a:ext cx="7715800" cy="3524993"/>
        </p:xfrm>
        <a:graphic>
          <a:graphicData uri="http://schemas.openxmlformats.org/drawingml/2006/table">
            <a:tbl>
              <a:tblPr>
                <a:noFill/>
                <a:tableStyleId>{545721B8-E798-4D0F-8615-14FDA1AFFAC5}</a:tableStyleId>
              </a:tblPr>
              <a:tblGrid>
                <a:gridCol w="3159575">
                  <a:extLst>
                    <a:ext uri="{9D8B030D-6E8A-4147-A177-3AD203B41FA5}">
                      <a16:colId xmlns:a16="http://schemas.microsoft.com/office/drawing/2014/main" val="20000"/>
                    </a:ext>
                  </a:extLst>
                </a:gridCol>
                <a:gridCol w="4556225">
                  <a:extLst>
                    <a:ext uri="{9D8B030D-6E8A-4147-A177-3AD203B41FA5}">
                      <a16:colId xmlns:a16="http://schemas.microsoft.com/office/drawing/2014/main" val="20001"/>
                    </a:ext>
                  </a:extLst>
                </a:gridCol>
              </a:tblGrid>
              <a:tr h="651850">
                <a:tc>
                  <a:txBody>
                    <a:bodyPr/>
                    <a:lstStyle/>
                    <a:p>
                      <a:pPr marL="0" lvl="0" indent="0" algn="l" rtl="0">
                        <a:lnSpc>
                          <a:spcPct val="115000"/>
                        </a:lnSpc>
                        <a:spcBef>
                          <a:spcPts val="0"/>
                        </a:spcBef>
                        <a:spcAft>
                          <a:spcPts val="0"/>
                        </a:spcAft>
                        <a:buNone/>
                      </a:pPr>
                      <a:r>
                        <a:rPr lang="en-US">
                          <a:solidFill>
                            <a:schemeClr val="dk1"/>
                          </a:solidFill>
                          <a:highlight>
                            <a:schemeClr val="lt1"/>
                          </a:highlight>
                          <a:latin typeface="Courier New"/>
                          <a:ea typeface="Courier New"/>
                          <a:cs typeface="Courier New"/>
                          <a:sym typeface="Courier New"/>
                        </a:rPr>
                        <a:t>5. Xóa khoảng trắng</a:t>
                      </a:r>
                      <a:endParaRPr>
                        <a:solidFill>
                          <a:schemeClr val="dk1"/>
                        </a:solidFill>
                        <a:highlight>
                          <a:schemeClr val="lt1"/>
                        </a:highlight>
                        <a:latin typeface="Courier New"/>
                        <a:ea typeface="Courier New"/>
                        <a:cs typeface="Courier New"/>
                        <a:sym typeface="Courier New"/>
                      </a:endParaRPr>
                    </a:p>
                    <a:p>
                      <a:pPr marL="0" lvl="0" indent="0" algn="l" rtl="0">
                        <a:lnSpc>
                          <a:spcPct val="115000"/>
                        </a:lnSpc>
                        <a:spcBef>
                          <a:spcPts val="0"/>
                        </a:spcBef>
                        <a:spcAft>
                          <a:spcPts val="0"/>
                        </a:spcAft>
                        <a:buNone/>
                      </a:pPr>
                      <a:endParaRPr>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US">
                          <a:solidFill>
                            <a:srgbClr val="06287E"/>
                          </a:solidFill>
                          <a:highlight>
                            <a:schemeClr val="lt1"/>
                          </a:highlight>
                          <a:latin typeface="Courier New"/>
                          <a:ea typeface="Courier New"/>
                          <a:cs typeface="Courier New"/>
                          <a:sym typeface="Courier New"/>
                        </a:rPr>
                        <a:t>reg_exp="\\s+"</a:t>
                      </a:r>
                      <a:endParaRPr>
                        <a:solidFill>
                          <a:srgbClr val="06287E"/>
                        </a:solidFill>
                        <a:highlight>
                          <a:schemeClr val="lt1"/>
                        </a:highlight>
                        <a:latin typeface="Courier New"/>
                        <a:ea typeface="Courier New"/>
                        <a:cs typeface="Courier New"/>
                        <a:sym typeface="Courier New"/>
                      </a:endParaRPr>
                    </a:p>
                    <a:p>
                      <a:pPr marL="0" lvl="0" indent="0" algn="l" rtl="0">
                        <a:spcBef>
                          <a:spcPts val="0"/>
                        </a:spcBef>
                        <a:spcAft>
                          <a:spcPts val="0"/>
                        </a:spcAft>
                        <a:buNone/>
                      </a:pPr>
                      <a:endParaRPr sz="900" b="1">
                        <a:solidFill>
                          <a:srgbClr val="007020"/>
                        </a:solidFill>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651850">
                <a:tc>
                  <a:txBody>
                    <a:bodyPr/>
                    <a:lstStyle/>
                    <a:p>
                      <a:pPr marL="0" lvl="0" indent="0" algn="l" rtl="0">
                        <a:lnSpc>
                          <a:spcPct val="115000"/>
                        </a:lnSpc>
                        <a:spcBef>
                          <a:spcPts val="0"/>
                        </a:spcBef>
                        <a:spcAft>
                          <a:spcPts val="0"/>
                        </a:spcAft>
                        <a:buNone/>
                      </a:pPr>
                      <a:r>
                        <a:rPr lang="en-US">
                          <a:solidFill>
                            <a:schemeClr val="dk1"/>
                          </a:solidFill>
                          <a:highlight>
                            <a:schemeClr val="lt1"/>
                          </a:highlight>
                          <a:latin typeface="Courier New"/>
                          <a:ea typeface="Courier New"/>
                          <a:cs typeface="Courier New"/>
                          <a:sym typeface="Courier New"/>
                        </a:rPr>
                        <a:t>6. Xóa các  hyperlinks</a:t>
                      </a:r>
                      <a:endParaRPr>
                        <a:solidFill>
                          <a:schemeClr val="dk1"/>
                        </a:solidFill>
                        <a:highlight>
                          <a:schemeClr val="lt1"/>
                        </a:highlight>
                        <a:latin typeface="Courier New"/>
                        <a:ea typeface="Courier New"/>
                        <a:cs typeface="Courier New"/>
                        <a:sym typeface="Courier New"/>
                      </a:endParaRPr>
                    </a:p>
                    <a:p>
                      <a:pPr marL="0" lvl="0" indent="0" algn="l" rtl="0">
                        <a:lnSpc>
                          <a:spcPct val="115000"/>
                        </a:lnSpc>
                        <a:spcBef>
                          <a:spcPts val="0"/>
                        </a:spcBef>
                        <a:spcAft>
                          <a:spcPts val="0"/>
                        </a:spcAft>
                        <a:buNone/>
                      </a:pPr>
                      <a:endParaRPr>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endParaRPr/>
                    </a:p>
                  </a:txBody>
                  <a:tcPr marL="91425" marR="91425" marT="91425" marB="91425"/>
                </a:tc>
                <a:tc>
                  <a:txBody>
                    <a:bodyPr/>
                    <a:lstStyle/>
                    <a:p>
                      <a:pPr marL="0" lvl="0" indent="0" algn="l" rtl="0">
                        <a:lnSpc>
                          <a:spcPct val="115000"/>
                        </a:lnSpc>
                        <a:spcBef>
                          <a:spcPts val="0"/>
                        </a:spcBef>
                        <a:spcAft>
                          <a:spcPts val="0"/>
                        </a:spcAft>
                        <a:buNone/>
                      </a:pPr>
                      <a:r>
                        <a:rPr lang="en-US" i="1">
                          <a:solidFill>
                            <a:srgbClr val="06287E"/>
                          </a:solidFill>
                          <a:highlight>
                            <a:schemeClr val="lt1"/>
                          </a:highlight>
                          <a:latin typeface="Courier New"/>
                          <a:ea typeface="Courier New"/>
                          <a:cs typeface="Courier New"/>
                          <a:sym typeface="Courier New"/>
                        </a:rPr>
                        <a:t>reg_exp = "https?://(www.)?\w+\.\w+(/\w+)*/?"</a:t>
                      </a:r>
                      <a:endParaRPr i="1">
                        <a:solidFill>
                          <a:srgbClr val="06287E"/>
                        </a:solidFill>
                        <a:highlight>
                          <a:schemeClr val="lt1"/>
                        </a:highlight>
                        <a:latin typeface="Courier New"/>
                        <a:ea typeface="Courier New"/>
                        <a:cs typeface="Courier New"/>
                        <a:sym typeface="Courier New"/>
                      </a:endParaRPr>
                    </a:p>
                    <a:p>
                      <a:pPr marL="0" lvl="0" indent="0" algn="l" rtl="0">
                        <a:lnSpc>
                          <a:spcPct val="115000"/>
                        </a:lnSpc>
                        <a:spcBef>
                          <a:spcPts val="0"/>
                        </a:spcBef>
                        <a:spcAft>
                          <a:spcPts val="0"/>
                        </a:spcAft>
                        <a:buNone/>
                      </a:pPr>
                      <a:endParaRPr i="1">
                        <a:solidFill>
                          <a:srgbClr val="06287E"/>
                        </a:solidFill>
                        <a:highlight>
                          <a:schemeClr val="lt1"/>
                        </a:highlight>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651850">
                <a:tc>
                  <a:txBody>
                    <a:bodyPr/>
                    <a:lstStyle/>
                    <a:p>
                      <a:pPr marL="0" lvl="0" indent="0" algn="l" rtl="0">
                        <a:lnSpc>
                          <a:spcPct val="115000"/>
                        </a:lnSpc>
                        <a:spcBef>
                          <a:spcPts val="0"/>
                        </a:spcBef>
                        <a:spcAft>
                          <a:spcPts val="0"/>
                        </a:spcAft>
                        <a:buNone/>
                      </a:pPr>
                      <a:r>
                        <a:rPr lang="en-US">
                          <a:solidFill>
                            <a:schemeClr val="dk1"/>
                          </a:solidFill>
                          <a:highlight>
                            <a:schemeClr val="lt1"/>
                          </a:highlight>
                          <a:latin typeface="Courier New"/>
                          <a:ea typeface="Courier New"/>
                          <a:cs typeface="Courier New"/>
                          <a:sym typeface="Courier New"/>
                        </a:rPr>
                        <a:t>7. Xóa các @mention</a:t>
                      </a:r>
                      <a:endParaRPr>
                        <a:solidFill>
                          <a:schemeClr val="dk1"/>
                        </a:solidFill>
                        <a:highlight>
                          <a:schemeClr val="lt1"/>
                        </a:highlight>
                        <a:latin typeface="Courier New"/>
                        <a:ea typeface="Courier New"/>
                        <a:cs typeface="Courier New"/>
                        <a:sym typeface="Courier New"/>
                      </a:endParaRPr>
                    </a:p>
                    <a:p>
                      <a:pPr marL="0" lvl="0" indent="0" algn="l" rtl="0">
                        <a:lnSpc>
                          <a:spcPct val="115000"/>
                        </a:lnSpc>
                        <a:spcBef>
                          <a:spcPts val="0"/>
                        </a:spcBef>
                        <a:spcAft>
                          <a:spcPts val="0"/>
                        </a:spcAft>
                        <a:buNone/>
                      </a:pPr>
                      <a:endParaRPr>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endParaRPr/>
                    </a:p>
                  </a:txBody>
                  <a:tcPr marL="91425" marR="91425" marT="91425" marB="91425"/>
                </a:tc>
                <a:tc>
                  <a:txBody>
                    <a:bodyPr/>
                    <a:lstStyle/>
                    <a:p>
                      <a:pPr marL="0" lvl="0" indent="0" algn="l" rtl="0">
                        <a:lnSpc>
                          <a:spcPct val="115000"/>
                        </a:lnSpc>
                        <a:spcBef>
                          <a:spcPts val="0"/>
                        </a:spcBef>
                        <a:spcAft>
                          <a:spcPts val="0"/>
                        </a:spcAft>
                        <a:buNone/>
                      </a:pPr>
                      <a:r>
                        <a:rPr lang="en-US" i="1">
                          <a:solidFill>
                            <a:srgbClr val="06287E"/>
                          </a:solidFill>
                          <a:highlight>
                            <a:schemeClr val="lt1"/>
                          </a:highlight>
                          <a:latin typeface="Courier New"/>
                          <a:ea typeface="Courier New"/>
                          <a:cs typeface="Courier New"/>
                          <a:sym typeface="Courier New"/>
                        </a:rPr>
                        <a:t>reg_exp = "@(\w+)"</a:t>
                      </a:r>
                      <a:endParaRPr i="1">
                        <a:solidFill>
                          <a:srgbClr val="06287E"/>
                        </a:solidFill>
                        <a:highlight>
                          <a:schemeClr val="lt1"/>
                        </a:highlight>
                        <a:latin typeface="Courier New"/>
                        <a:ea typeface="Courier New"/>
                        <a:cs typeface="Courier New"/>
                        <a:sym typeface="Courier New"/>
                      </a:endParaRPr>
                    </a:p>
                    <a:p>
                      <a:pPr marL="0" lvl="0" indent="0" algn="l" rtl="0">
                        <a:lnSpc>
                          <a:spcPct val="115000"/>
                        </a:lnSpc>
                        <a:spcBef>
                          <a:spcPts val="0"/>
                        </a:spcBef>
                        <a:spcAft>
                          <a:spcPts val="0"/>
                        </a:spcAft>
                        <a:buNone/>
                      </a:pPr>
                      <a:endParaRPr i="1">
                        <a:solidFill>
                          <a:srgbClr val="06287E"/>
                        </a:solidFill>
                        <a:highlight>
                          <a:schemeClr val="lt1"/>
                        </a:highlight>
                        <a:latin typeface="Courier New"/>
                        <a:ea typeface="Courier New"/>
                        <a:cs typeface="Courier New"/>
                        <a:sym typeface="Courier New"/>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832175">
                <a:tc>
                  <a:txBody>
                    <a:bodyPr/>
                    <a:lstStyle/>
                    <a:p>
                      <a:pPr marL="0" lvl="0" indent="0" algn="l" rtl="0">
                        <a:spcBef>
                          <a:spcPts val="0"/>
                        </a:spcBef>
                        <a:spcAft>
                          <a:spcPts val="0"/>
                        </a:spcAft>
                        <a:buNone/>
                      </a:pPr>
                      <a:r>
                        <a:rPr lang="en-US">
                          <a:solidFill>
                            <a:schemeClr val="dk1"/>
                          </a:solidFill>
                          <a:highlight>
                            <a:schemeClr val="lt1"/>
                          </a:highlight>
                          <a:latin typeface="Courier New"/>
                          <a:ea typeface="Courier New"/>
                          <a:cs typeface="Courier New"/>
                          <a:sym typeface="Courier New"/>
                        </a:rPr>
                        <a:t>8. Xóa thẻ HTML</a:t>
                      </a:r>
                      <a:endParaRPr/>
                    </a:p>
                  </a:txBody>
                  <a:tcPr marL="91425" marR="91425" marT="91425" marB="91425"/>
                </a:tc>
                <a:tc>
                  <a:txBody>
                    <a:bodyPr/>
                    <a:lstStyle/>
                    <a:p>
                      <a:pPr marL="0" lvl="0" indent="0" algn="l" rtl="0">
                        <a:spcBef>
                          <a:spcPts val="0"/>
                        </a:spcBef>
                        <a:spcAft>
                          <a:spcPts val="0"/>
                        </a:spcAft>
                        <a:buNone/>
                      </a:pPr>
                      <a:r>
                        <a:rPr lang="en-US" i="1">
                          <a:solidFill>
                            <a:srgbClr val="06287E"/>
                          </a:solidFill>
                          <a:highlight>
                            <a:schemeClr val="lt1"/>
                          </a:highlight>
                          <a:latin typeface="Courier New"/>
                          <a:ea typeface="Courier New"/>
                          <a:cs typeface="Courier New"/>
                          <a:sym typeface="Courier New"/>
                        </a:rPr>
                        <a:t>reg_exp = r'&lt;[^&gt;]+&gt;'</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gb6b2457596_0_53"/>
          <p:cNvPicPr preferRelativeResize="0"/>
          <p:nvPr/>
        </p:nvPicPr>
        <p:blipFill rotWithShape="1">
          <a:blip r:embed="rId3">
            <a:alphaModFix/>
          </a:blip>
          <a:srcRect/>
          <a:stretch/>
        </p:blipFill>
        <p:spPr>
          <a:xfrm>
            <a:off x="2" y="193289"/>
            <a:ext cx="3579268" cy="465562"/>
          </a:xfrm>
          <a:prstGeom prst="rect">
            <a:avLst/>
          </a:prstGeom>
          <a:noFill/>
          <a:ln>
            <a:noFill/>
          </a:ln>
        </p:spPr>
      </p:pic>
      <p:sp>
        <p:nvSpPr>
          <p:cNvPr id="252" name="Google Shape;252;gb6b2457596_0_53"/>
          <p:cNvSpPr txBox="1"/>
          <p:nvPr/>
        </p:nvSpPr>
        <p:spPr>
          <a:xfrm>
            <a:off x="448571" y="272181"/>
            <a:ext cx="28182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EE0033"/>
                </a:solidFill>
                <a:latin typeface="Courier New"/>
                <a:ea typeface="Courier New"/>
                <a:cs typeface="Courier New"/>
                <a:sym typeface="Courier New"/>
              </a:rPr>
              <a:t>TEXT PROCESSING</a:t>
            </a:r>
            <a:endParaRPr sz="1600" b="1">
              <a:solidFill>
                <a:srgbClr val="EE0033"/>
              </a:solidFill>
              <a:latin typeface="Courier New"/>
              <a:ea typeface="Courier New"/>
              <a:cs typeface="Courier New"/>
              <a:sym typeface="Courier New"/>
            </a:endParaRPr>
          </a:p>
        </p:txBody>
      </p:sp>
      <p:grpSp>
        <p:nvGrpSpPr>
          <p:cNvPr id="253" name="Google Shape;253;gb6b2457596_0_53"/>
          <p:cNvGrpSpPr/>
          <p:nvPr/>
        </p:nvGrpSpPr>
        <p:grpSpPr>
          <a:xfrm>
            <a:off x="0" y="4812071"/>
            <a:ext cx="9143998" cy="331429"/>
            <a:chOff x="0" y="4812071"/>
            <a:chExt cx="9143998" cy="331429"/>
          </a:xfrm>
        </p:grpSpPr>
        <p:grpSp>
          <p:nvGrpSpPr>
            <p:cNvPr id="254" name="Google Shape;254;gb6b2457596_0_53"/>
            <p:cNvGrpSpPr/>
            <p:nvPr/>
          </p:nvGrpSpPr>
          <p:grpSpPr>
            <a:xfrm>
              <a:off x="0" y="4812071"/>
              <a:ext cx="9143998" cy="331429"/>
              <a:chOff x="0" y="4812071"/>
              <a:chExt cx="9143998" cy="331429"/>
            </a:xfrm>
          </p:grpSpPr>
          <p:pic>
            <p:nvPicPr>
              <p:cNvPr id="255" name="Google Shape;255;gb6b2457596_0_53"/>
              <p:cNvPicPr preferRelativeResize="0"/>
              <p:nvPr/>
            </p:nvPicPr>
            <p:blipFill rotWithShape="1">
              <a:blip r:embed="rId4">
                <a:alphaModFix/>
              </a:blip>
              <a:srcRect/>
              <a:stretch/>
            </p:blipFill>
            <p:spPr>
              <a:xfrm>
                <a:off x="0" y="4812071"/>
                <a:ext cx="9143998" cy="331429"/>
              </a:xfrm>
              <a:prstGeom prst="rect">
                <a:avLst/>
              </a:prstGeom>
              <a:noFill/>
              <a:ln>
                <a:noFill/>
              </a:ln>
            </p:spPr>
          </p:pic>
          <p:sp>
            <p:nvSpPr>
              <p:cNvPr id="256" name="Google Shape;256;gb6b2457596_0_53"/>
              <p:cNvSpPr txBox="1"/>
              <p:nvPr/>
            </p:nvSpPr>
            <p:spPr>
              <a:xfrm>
                <a:off x="374649" y="4889882"/>
                <a:ext cx="2006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4B4B4"/>
                  </a:buClr>
                  <a:buSzPts val="800"/>
                  <a:buFont typeface="Arial"/>
                  <a:buNone/>
                </a:pPr>
                <a:r>
                  <a:rPr lang="en-US" sz="800" b="0" i="0" u="none" strike="noStrike" cap="none">
                    <a:solidFill>
                      <a:srgbClr val="B4B4B4"/>
                    </a:solidFill>
                    <a:latin typeface="Arial"/>
                    <a:ea typeface="Arial"/>
                    <a:cs typeface="Arial"/>
                    <a:sym typeface="Arial"/>
                  </a:rPr>
                  <a:t>www.viette.vn</a:t>
                </a:r>
                <a:endParaRPr sz="800" b="0" i="0" u="none" strike="noStrike" cap="none">
                  <a:solidFill>
                    <a:srgbClr val="B4B4B4"/>
                  </a:solidFill>
                  <a:latin typeface="Arial"/>
                  <a:ea typeface="Arial"/>
                  <a:cs typeface="Arial"/>
                  <a:sym typeface="Arial"/>
                </a:endParaRPr>
              </a:p>
            </p:txBody>
          </p:sp>
        </p:grpSp>
        <p:pic>
          <p:nvPicPr>
            <p:cNvPr id="257" name="Google Shape;257;gb6b2457596_0_53"/>
            <p:cNvPicPr preferRelativeResize="0"/>
            <p:nvPr/>
          </p:nvPicPr>
          <p:blipFill rotWithShape="1">
            <a:blip r:embed="rId5">
              <a:alphaModFix/>
            </a:blip>
            <a:srcRect/>
            <a:stretch/>
          </p:blipFill>
          <p:spPr>
            <a:xfrm>
              <a:off x="7834010" y="4887636"/>
              <a:ext cx="716032" cy="157684"/>
            </a:xfrm>
            <a:prstGeom prst="rect">
              <a:avLst/>
            </a:prstGeom>
            <a:noFill/>
            <a:ln>
              <a:noFill/>
            </a:ln>
          </p:spPr>
        </p:pic>
      </p:grpSp>
      <p:sp>
        <p:nvSpPr>
          <p:cNvPr id="258" name="Google Shape;258;gb6b2457596_0_53" descr="https://databricks.com/wp-content/uploads/2017/10/image1-4.png"/>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259" name="Google Shape;259;gb6b2457596_0_53"/>
          <p:cNvSpPr txBox="1"/>
          <p:nvPr/>
        </p:nvSpPr>
        <p:spPr>
          <a:xfrm>
            <a:off x="448578" y="637375"/>
            <a:ext cx="4695000" cy="692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100"/>
              <a:buFont typeface="Arial"/>
              <a:buNone/>
            </a:pPr>
            <a:r>
              <a:rPr lang="en-US" sz="1300" i="1">
                <a:solidFill>
                  <a:srgbClr val="EE0033"/>
                </a:solidFill>
                <a:latin typeface="Courier New"/>
                <a:ea typeface="Courier New"/>
                <a:cs typeface="Courier New"/>
                <a:sym typeface="Courier New"/>
              </a:rPr>
              <a:t>Xử lý với tiếng việt</a:t>
            </a: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None/>
            </a:pPr>
            <a:endParaRPr sz="1300" i="1">
              <a:solidFill>
                <a:srgbClr val="EE0033"/>
              </a:solidFill>
              <a:latin typeface="Courier New"/>
              <a:ea typeface="Courier New"/>
              <a:cs typeface="Courier New"/>
              <a:sym typeface="Courier New"/>
            </a:endParaRPr>
          </a:p>
        </p:txBody>
      </p:sp>
      <p:sp>
        <p:nvSpPr>
          <p:cNvPr id="260" name="Google Shape;260;gb6b2457596_0_53"/>
          <p:cNvSpPr txBox="1"/>
          <p:nvPr/>
        </p:nvSpPr>
        <p:spPr>
          <a:xfrm>
            <a:off x="448575" y="1141525"/>
            <a:ext cx="5675400" cy="2986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ourier New"/>
              <a:buChar char="-"/>
            </a:pPr>
            <a:r>
              <a:rPr lang="en-US">
                <a:latin typeface="Courier New"/>
                <a:ea typeface="Courier New"/>
                <a:cs typeface="Courier New"/>
                <a:sym typeface="Courier New"/>
              </a:rPr>
              <a:t>Chuẩn hóa bảng mã tiếng Việt</a:t>
            </a: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a:p>
            <a:pPr marL="457200" lvl="0" indent="-317500" algn="l" rtl="0">
              <a:spcBef>
                <a:spcPts val="0"/>
              </a:spcBef>
              <a:spcAft>
                <a:spcPts val="0"/>
              </a:spcAft>
              <a:buSzPts val="1400"/>
              <a:buFont typeface="Courier New"/>
              <a:buChar char="-"/>
            </a:pPr>
            <a:r>
              <a:rPr lang="en-US">
                <a:latin typeface="Courier New"/>
                <a:ea typeface="Courier New"/>
                <a:cs typeface="Courier New"/>
                <a:sym typeface="Courier New"/>
              </a:rPr>
              <a:t>Chuẩn hóa kiểu gõ dấu tiếng Việt</a:t>
            </a:r>
            <a:endParaRPr>
              <a:latin typeface="Courier New"/>
              <a:ea typeface="Courier New"/>
              <a:cs typeface="Courier New"/>
              <a:sym typeface="Courier New"/>
            </a:endParaRPr>
          </a:p>
          <a:p>
            <a:pPr marL="457200" lvl="0" indent="0" algn="l" rtl="0">
              <a:spcBef>
                <a:spcPts val="0"/>
              </a:spcBef>
              <a:spcAft>
                <a:spcPts val="0"/>
              </a:spcAft>
              <a:buNone/>
            </a:pPr>
            <a:endParaRPr>
              <a:latin typeface="Courier New"/>
              <a:ea typeface="Courier New"/>
              <a:cs typeface="Courier New"/>
              <a:sym typeface="Courier New"/>
            </a:endParaRPr>
          </a:p>
          <a:p>
            <a:pPr marL="457200" lvl="0" indent="-317500" algn="l" rtl="0">
              <a:spcBef>
                <a:spcPts val="0"/>
              </a:spcBef>
              <a:spcAft>
                <a:spcPts val="0"/>
              </a:spcAft>
              <a:buSzPts val="1400"/>
              <a:buFont typeface="Courier New"/>
              <a:buChar char="-"/>
            </a:pPr>
            <a:r>
              <a:rPr lang="en-US">
                <a:latin typeface="Courier New"/>
                <a:ea typeface="Courier New"/>
                <a:cs typeface="Courier New"/>
                <a:sym typeface="Courier New"/>
              </a:rPr>
              <a:t>Chuẩn hóa i ngắn y dài</a:t>
            </a: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a:p>
            <a:pPr marL="457200" lvl="0" indent="-317500" algn="l" rtl="0">
              <a:spcBef>
                <a:spcPts val="0"/>
              </a:spcBef>
              <a:spcAft>
                <a:spcPts val="0"/>
              </a:spcAft>
              <a:buSzPts val="1400"/>
              <a:buFont typeface="Courier New"/>
              <a:buChar char="-"/>
            </a:pPr>
            <a:r>
              <a:rPr lang="en-US">
                <a:latin typeface="Courier New"/>
                <a:ea typeface="Courier New"/>
                <a:cs typeface="Courier New"/>
                <a:sym typeface="Courier New"/>
              </a:rPr>
              <a:t>Xử lý teencode</a:t>
            </a: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a:p>
            <a:pPr marL="457200" lvl="0" indent="-317500" algn="l" rtl="0">
              <a:spcBef>
                <a:spcPts val="0"/>
              </a:spcBef>
              <a:spcAft>
                <a:spcPts val="0"/>
              </a:spcAft>
              <a:buSzPts val="1400"/>
              <a:buFont typeface="Courier New"/>
              <a:buChar char="-"/>
            </a:pPr>
            <a:r>
              <a:rPr lang="en-US">
                <a:latin typeface="Courier New"/>
                <a:ea typeface="Courier New"/>
                <a:cs typeface="Courier New"/>
                <a:sym typeface="Courier New"/>
              </a:rPr>
              <a:t>Điền nốt kí tự và dấu còn thiếu</a:t>
            </a:r>
            <a:endParaRPr>
              <a:latin typeface="Courier New"/>
              <a:ea typeface="Courier New"/>
              <a:cs typeface="Courier New"/>
              <a:sym typeface="Courier New"/>
            </a:endParaRPr>
          </a:p>
          <a:p>
            <a:pPr marL="457200" lvl="0" indent="0" algn="l" rtl="0">
              <a:spcBef>
                <a:spcPts val="0"/>
              </a:spcBef>
              <a:spcAft>
                <a:spcPts val="0"/>
              </a:spcAft>
              <a:buNone/>
            </a:pPr>
            <a:endParaRPr>
              <a:latin typeface="Courier New"/>
              <a:ea typeface="Courier New"/>
              <a:cs typeface="Courier New"/>
              <a:sym typeface="Courier New"/>
            </a:endParaRPr>
          </a:p>
          <a:p>
            <a:pPr marL="457200" lvl="0" indent="-317500" algn="l" rtl="0">
              <a:spcBef>
                <a:spcPts val="0"/>
              </a:spcBef>
              <a:spcAft>
                <a:spcPts val="0"/>
              </a:spcAft>
              <a:buSzPts val="1400"/>
              <a:buFont typeface="Courier New"/>
              <a:buChar char="-"/>
            </a:pPr>
            <a:r>
              <a:rPr lang="en-US">
                <a:latin typeface="Courier New"/>
                <a:ea typeface="Courier New"/>
                <a:cs typeface="Courier New"/>
                <a:sym typeface="Courier New"/>
              </a:rPr>
              <a:t>Xóa dấu tiếng Việt: unidecode.unidecode(text)</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p:txBody>
      </p:sp>
      <p:pic>
        <p:nvPicPr>
          <p:cNvPr id="261" name="Google Shape;261;gb6b2457596_0_53"/>
          <p:cNvPicPr preferRelativeResize="0"/>
          <p:nvPr/>
        </p:nvPicPr>
        <p:blipFill>
          <a:blip r:embed="rId6">
            <a:alphaModFix/>
          </a:blip>
          <a:stretch>
            <a:fillRect/>
          </a:stretch>
        </p:blipFill>
        <p:spPr>
          <a:xfrm>
            <a:off x="4651325" y="610875"/>
            <a:ext cx="4400174" cy="1181125"/>
          </a:xfrm>
          <a:prstGeom prst="rect">
            <a:avLst/>
          </a:prstGeom>
          <a:noFill/>
          <a:ln>
            <a:noFill/>
          </a:ln>
        </p:spPr>
      </p:pic>
      <p:sp>
        <p:nvSpPr>
          <p:cNvPr id="262" name="Google Shape;262;gb6b2457596_0_53"/>
          <p:cNvSpPr txBox="1"/>
          <p:nvPr/>
        </p:nvSpPr>
        <p:spPr>
          <a:xfrm>
            <a:off x="265050" y="4141925"/>
            <a:ext cx="8613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ourier New"/>
                <a:ea typeface="Courier New"/>
                <a:cs typeface="Courier New"/>
                <a:sym typeface="Courier New"/>
              </a:rPr>
              <a:t>Thư viện Chuẩn hóa Tiếng Việt:</a:t>
            </a:r>
            <a:endParaRPr>
              <a:latin typeface="Courier New"/>
              <a:ea typeface="Courier New"/>
              <a:cs typeface="Courier New"/>
              <a:sym typeface="Courier New"/>
            </a:endParaRPr>
          </a:p>
          <a:p>
            <a:pPr marL="0" lvl="0" indent="0" algn="l" rtl="0">
              <a:spcBef>
                <a:spcPts val="0"/>
              </a:spcBef>
              <a:spcAft>
                <a:spcPts val="0"/>
              </a:spcAft>
              <a:buNone/>
            </a:pPr>
            <a:r>
              <a:rPr lang="en-US">
                <a:latin typeface="Courier New"/>
                <a:ea typeface="Courier New"/>
                <a:cs typeface="Courier New"/>
                <a:sym typeface="Courier New"/>
              </a:rPr>
              <a:t>https://github.com/langmaninternet/VietnameseTextNormalizer</a:t>
            </a:r>
            <a:endParaRPr>
              <a:latin typeface="Courier New"/>
              <a:ea typeface="Courier New"/>
              <a:cs typeface="Courier New"/>
              <a:sym typeface="Courier New"/>
            </a:endParaRPr>
          </a:p>
        </p:txBody>
      </p:sp>
      <p:pic>
        <p:nvPicPr>
          <p:cNvPr id="263" name="Google Shape;263;gb6b2457596_0_53"/>
          <p:cNvPicPr preferRelativeResize="0"/>
          <p:nvPr/>
        </p:nvPicPr>
        <p:blipFill>
          <a:blip r:embed="rId7">
            <a:alphaModFix/>
          </a:blip>
          <a:stretch>
            <a:fillRect/>
          </a:stretch>
        </p:blipFill>
        <p:spPr>
          <a:xfrm>
            <a:off x="6058575" y="1792012"/>
            <a:ext cx="2910836" cy="134802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Google Shape;268;gde7f227860_0_99"/>
          <p:cNvPicPr preferRelativeResize="0"/>
          <p:nvPr/>
        </p:nvPicPr>
        <p:blipFill rotWithShape="1">
          <a:blip r:embed="rId3">
            <a:alphaModFix/>
          </a:blip>
          <a:srcRect/>
          <a:stretch/>
        </p:blipFill>
        <p:spPr>
          <a:xfrm>
            <a:off x="8192026" y="4871519"/>
            <a:ext cx="651405" cy="233806"/>
          </a:xfrm>
          <a:prstGeom prst="rect">
            <a:avLst/>
          </a:prstGeom>
          <a:noFill/>
          <a:ln>
            <a:noFill/>
          </a:ln>
        </p:spPr>
      </p:pic>
      <p:grpSp>
        <p:nvGrpSpPr>
          <p:cNvPr id="269" name="Google Shape;269;gde7f227860_0_99"/>
          <p:cNvGrpSpPr/>
          <p:nvPr/>
        </p:nvGrpSpPr>
        <p:grpSpPr>
          <a:xfrm>
            <a:off x="1" y="1715931"/>
            <a:ext cx="2634128" cy="444676"/>
            <a:chOff x="661619" y="360328"/>
            <a:chExt cx="5268256" cy="889352"/>
          </a:xfrm>
        </p:grpSpPr>
        <p:pic>
          <p:nvPicPr>
            <p:cNvPr id="270" name="Google Shape;270;gde7f227860_0_99"/>
            <p:cNvPicPr preferRelativeResize="0"/>
            <p:nvPr/>
          </p:nvPicPr>
          <p:blipFill rotWithShape="1">
            <a:blip r:embed="rId4">
              <a:alphaModFix/>
            </a:blip>
            <a:srcRect/>
            <a:stretch/>
          </p:blipFill>
          <p:spPr>
            <a:xfrm>
              <a:off x="1008695" y="360329"/>
              <a:ext cx="4541345" cy="889351"/>
            </a:xfrm>
            <a:prstGeom prst="rect">
              <a:avLst/>
            </a:prstGeom>
            <a:noFill/>
            <a:ln>
              <a:noFill/>
            </a:ln>
          </p:spPr>
        </p:pic>
        <p:pic>
          <p:nvPicPr>
            <p:cNvPr id="271" name="Google Shape;271;gde7f227860_0_99"/>
            <p:cNvPicPr preferRelativeResize="0"/>
            <p:nvPr/>
          </p:nvPicPr>
          <p:blipFill rotWithShape="1">
            <a:blip r:embed="rId5">
              <a:alphaModFix/>
            </a:blip>
            <a:srcRect/>
            <a:stretch/>
          </p:blipFill>
          <p:spPr>
            <a:xfrm>
              <a:off x="5550038" y="360328"/>
              <a:ext cx="379837" cy="889352"/>
            </a:xfrm>
            <a:prstGeom prst="rect">
              <a:avLst/>
            </a:prstGeom>
            <a:noFill/>
            <a:ln>
              <a:noFill/>
            </a:ln>
          </p:spPr>
        </p:pic>
        <p:pic>
          <p:nvPicPr>
            <p:cNvPr id="272" name="Google Shape;272;gde7f227860_0_99"/>
            <p:cNvPicPr preferRelativeResize="0"/>
            <p:nvPr/>
          </p:nvPicPr>
          <p:blipFill rotWithShape="1">
            <a:blip r:embed="rId6">
              <a:alphaModFix/>
            </a:blip>
            <a:srcRect/>
            <a:stretch/>
          </p:blipFill>
          <p:spPr>
            <a:xfrm>
              <a:off x="661619" y="360329"/>
              <a:ext cx="365239" cy="889351"/>
            </a:xfrm>
            <a:prstGeom prst="rect">
              <a:avLst/>
            </a:prstGeom>
            <a:noFill/>
            <a:ln>
              <a:noFill/>
            </a:ln>
          </p:spPr>
        </p:pic>
      </p:grpSp>
      <p:pic>
        <p:nvPicPr>
          <p:cNvPr id="273" name="Google Shape;273;gde7f227860_0_99"/>
          <p:cNvPicPr preferRelativeResize="0"/>
          <p:nvPr/>
        </p:nvPicPr>
        <p:blipFill rotWithShape="1">
          <a:blip r:embed="rId7">
            <a:alphaModFix/>
          </a:blip>
          <a:srcRect/>
          <a:stretch/>
        </p:blipFill>
        <p:spPr>
          <a:xfrm>
            <a:off x="1" y="2176447"/>
            <a:ext cx="5927386" cy="919693"/>
          </a:xfrm>
          <a:prstGeom prst="rect">
            <a:avLst/>
          </a:prstGeom>
          <a:noFill/>
          <a:ln>
            <a:noFill/>
          </a:ln>
        </p:spPr>
      </p:pic>
      <p:sp>
        <p:nvSpPr>
          <p:cNvPr id="274" name="Google Shape;274;gde7f227860_0_99"/>
          <p:cNvSpPr txBox="1"/>
          <p:nvPr/>
        </p:nvSpPr>
        <p:spPr>
          <a:xfrm>
            <a:off x="0" y="2405460"/>
            <a:ext cx="56895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400"/>
              <a:buFont typeface="Arial"/>
              <a:buNone/>
            </a:pPr>
            <a:r>
              <a:rPr lang="en-US" sz="2400" b="1" dirty="0">
                <a:solidFill>
                  <a:srgbClr val="FF0000"/>
                </a:solidFill>
                <a:latin typeface="Courier New"/>
                <a:ea typeface="Courier New"/>
                <a:cs typeface="Courier New"/>
                <a:sym typeface="Courier New"/>
              </a:rPr>
              <a:t>Feature extraction</a:t>
            </a:r>
            <a:endParaRPr dirty="0">
              <a:latin typeface="Courier New"/>
              <a:ea typeface="Courier New"/>
              <a:cs typeface="Courier New"/>
              <a:sym typeface="Courier New"/>
            </a:endParaRPr>
          </a:p>
        </p:txBody>
      </p:sp>
      <p:sp>
        <p:nvSpPr>
          <p:cNvPr id="275" name="Google Shape;275;gde7f227860_0_99"/>
          <p:cNvSpPr txBox="1"/>
          <p:nvPr/>
        </p:nvSpPr>
        <p:spPr>
          <a:xfrm>
            <a:off x="7951" y="1791276"/>
            <a:ext cx="26340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1600"/>
              <a:buFont typeface="Arial"/>
              <a:buNone/>
            </a:pPr>
            <a:r>
              <a:rPr lang="en-US" sz="1600" b="1" i="0" u="none" strike="noStrike" cap="none">
                <a:solidFill>
                  <a:srgbClr val="FFFFFF"/>
                </a:solidFill>
                <a:latin typeface="Courier New"/>
                <a:ea typeface="Courier New"/>
                <a:cs typeface="Courier New"/>
                <a:sym typeface="Courier New"/>
              </a:rPr>
              <a:t>PHẦN III</a:t>
            </a:r>
            <a:endParaRPr sz="1600" b="1" i="0" u="none" strike="noStrike" cap="none">
              <a:solidFill>
                <a:srgbClr val="FFFFFF"/>
              </a:solidFill>
              <a:latin typeface="Courier New"/>
              <a:ea typeface="Courier New"/>
              <a:cs typeface="Courier New"/>
              <a:sym typeface="Courier New"/>
            </a:endParaRPr>
          </a:p>
        </p:txBody>
      </p:sp>
      <p:sp>
        <p:nvSpPr>
          <p:cNvPr id="276" name="Google Shape;276;gde7f227860_0_99"/>
          <p:cNvSpPr/>
          <p:nvPr/>
        </p:nvSpPr>
        <p:spPr>
          <a:xfrm>
            <a:off x="497651" y="3092331"/>
            <a:ext cx="8526000" cy="260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100" i="1">
              <a:solidFill>
                <a:srgbClr val="7F7F7F"/>
              </a:solidFill>
              <a:latin typeface="Calibri"/>
              <a:ea typeface="Calibri"/>
              <a:cs typeface="Calibri"/>
              <a:sym typeface="Calibri"/>
            </a:endParaRPr>
          </a:p>
        </p:txBody>
      </p:sp>
      <p:grpSp>
        <p:nvGrpSpPr>
          <p:cNvPr id="277" name="Google Shape;277;gde7f227860_0_99"/>
          <p:cNvGrpSpPr/>
          <p:nvPr/>
        </p:nvGrpSpPr>
        <p:grpSpPr>
          <a:xfrm>
            <a:off x="0" y="4812071"/>
            <a:ext cx="9143998" cy="331429"/>
            <a:chOff x="0" y="4812071"/>
            <a:chExt cx="9143998" cy="331429"/>
          </a:xfrm>
        </p:grpSpPr>
        <p:grpSp>
          <p:nvGrpSpPr>
            <p:cNvPr id="278" name="Google Shape;278;gde7f227860_0_99"/>
            <p:cNvGrpSpPr/>
            <p:nvPr/>
          </p:nvGrpSpPr>
          <p:grpSpPr>
            <a:xfrm>
              <a:off x="0" y="4812071"/>
              <a:ext cx="9143998" cy="331429"/>
              <a:chOff x="0" y="4812071"/>
              <a:chExt cx="9143998" cy="331429"/>
            </a:xfrm>
          </p:grpSpPr>
          <p:pic>
            <p:nvPicPr>
              <p:cNvPr id="279" name="Google Shape;279;gde7f227860_0_99"/>
              <p:cNvPicPr preferRelativeResize="0"/>
              <p:nvPr/>
            </p:nvPicPr>
            <p:blipFill rotWithShape="1">
              <a:blip r:embed="rId8">
                <a:alphaModFix/>
              </a:blip>
              <a:srcRect/>
              <a:stretch/>
            </p:blipFill>
            <p:spPr>
              <a:xfrm>
                <a:off x="0" y="4812071"/>
                <a:ext cx="9143998" cy="331429"/>
              </a:xfrm>
              <a:prstGeom prst="rect">
                <a:avLst/>
              </a:prstGeom>
              <a:noFill/>
              <a:ln>
                <a:noFill/>
              </a:ln>
            </p:spPr>
          </p:pic>
          <p:sp>
            <p:nvSpPr>
              <p:cNvPr id="280" name="Google Shape;280;gde7f227860_0_99"/>
              <p:cNvSpPr txBox="1"/>
              <p:nvPr/>
            </p:nvSpPr>
            <p:spPr>
              <a:xfrm>
                <a:off x="374649" y="4889882"/>
                <a:ext cx="2006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4B4B4"/>
                  </a:buClr>
                  <a:buSzPts val="800"/>
                  <a:buFont typeface="Arial"/>
                  <a:buNone/>
                </a:pPr>
                <a:r>
                  <a:rPr lang="en-US" sz="800" b="0" i="0" u="none" strike="noStrike" cap="none">
                    <a:solidFill>
                      <a:srgbClr val="B4B4B4"/>
                    </a:solidFill>
                    <a:latin typeface="Arial"/>
                    <a:ea typeface="Arial"/>
                    <a:cs typeface="Arial"/>
                    <a:sym typeface="Arial"/>
                  </a:rPr>
                  <a:t>www.viette.vn</a:t>
                </a:r>
                <a:endParaRPr sz="800" b="0" i="0" u="none" strike="noStrike" cap="none">
                  <a:solidFill>
                    <a:srgbClr val="B4B4B4"/>
                  </a:solidFill>
                  <a:latin typeface="Arial"/>
                  <a:ea typeface="Arial"/>
                  <a:cs typeface="Arial"/>
                  <a:sym typeface="Arial"/>
                </a:endParaRPr>
              </a:p>
            </p:txBody>
          </p:sp>
        </p:grpSp>
        <p:pic>
          <p:nvPicPr>
            <p:cNvPr id="281" name="Google Shape;281;gde7f227860_0_99"/>
            <p:cNvPicPr preferRelativeResize="0"/>
            <p:nvPr/>
          </p:nvPicPr>
          <p:blipFill rotWithShape="1">
            <a:blip r:embed="rId9">
              <a:alphaModFix/>
            </a:blip>
            <a:srcRect/>
            <a:stretch/>
          </p:blipFill>
          <p:spPr>
            <a:xfrm>
              <a:off x="7834010" y="4887636"/>
              <a:ext cx="716032" cy="157684"/>
            </a:xfrm>
            <a:prstGeom prst="rect">
              <a:avLst/>
            </a:prstGeom>
            <a:noFill/>
            <a:ln>
              <a:noFill/>
            </a:ln>
          </p:spPr>
        </p:pic>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gb6b2457596_0_98"/>
          <p:cNvPicPr preferRelativeResize="0"/>
          <p:nvPr/>
        </p:nvPicPr>
        <p:blipFill rotWithShape="1">
          <a:blip r:embed="rId3">
            <a:alphaModFix/>
          </a:blip>
          <a:srcRect/>
          <a:stretch/>
        </p:blipFill>
        <p:spPr>
          <a:xfrm>
            <a:off x="2" y="193289"/>
            <a:ext cx="3579268" cy="465562"/>
          </a:xfrm>
          <a:prstGeom prst="rect">
            <a:avLst/>
          </a:prstGeom>
          <a:noFill/>
          <a:ln>
            <a:noFill/>
          </a:ln>
        </p:spPr>
      </p:pic>
      <p:sp>
        <p:nvSpPr>
          <p:cNvPr id="287" name="Google Shape;287;gb6b2457596_0_98"/>
          <p:cNvSpPr txBox="1"/>
          <p:nvPr/>
        </p:nvSpPr>
        <p:spPr>
          <a:xfrm>
            <a:off x="448571" y="272181"/>
            <a:ext cx="28182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100"/>
              <a:buFont typeface="Arial"/>
              <a:buNone/>
            </a:pPr>
            <a:r>
              <a:rPr lang="en-US" sz="1600" b="1">
                <a:solidFill>
                  <a:srgbClr val="EE0033"/>
                </a:solidFill>
                <a:latin typeface="Courier New"/>
                <a:ea typeface="Courier New"/>
                <a:cs typeface="Courier New"/>
                <a:sym typeface="Courier New"/>
              </a:rPr>
              <a:t>Feature extraction</a:t>
            </a:r>
            <a:endParaRPr sz="1600" b="1">
              <a:solidFill>
                <a:srgbClr val="EE0033"/>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endParaRPr sz="1600" b="1">
              <a:solidFill>
                <a:srgbClr val="EE0033"/>
              </a:solidFill>
              <a:latin typeface="Courier New"/>
              <a:ea typeface="Courier New"/>
              <a:cs typeface="Courier New"/>
              <a:sym typeface="Courier New"/>
            </a:endParaRPr>
          </a:p>
          <a:p>
            <a:pPr marL="0" marR="0" lvl="0" indent="0" algn="l" rtl="0">
              <a:spcBef>
                <a:spcPts val="0"/>
              </a:spcBef>
              <a:spcAft>
                <a:spcPts val="0"/>
              </a:spcAft>
              <a:buNone/>
            </a:pPr>
            <a:endParaRPr sz="1600" b="1">
              <a:solidFill>
                <a:srgbClr val="EE0033"/>
              </a:solidFill>
              <a:latin typeface="Courier New"/>
              <a:ea typeface="Courier New"/>
              <a:cs typeface="Courier New"/>
              <a:sym typeface="Courier New"/>
            </a:endParaRPr>
          </a:p>
        </p:txBody>
      </p:sp>
      <p:grpSp>
        <p:nvGrpSpPr>
          <p:cNvPr id="288" name="Google Shape;288;gb6b2457596_0_98"/>
          <p:cNvGrpSpPr/>
          <p:nvPr/>
        </p:nvGrpSpPr>
        <p:grpSpPr>
          <a:xfrm>
            <a:off x="0" y="4812071"/>
            <a:ext cx="9143998" cy="331429"/>
            <a:chOff x="0" y="4812071"/>
            <a:chExt cx="9143998" cy="331429"/>
          </a:xfrm>
        </p:grpSpPr>
        <p:grpSp>
          <p:nvGrpSpPr>
            <p:cNvPr id="289" name="Google Shape;289;gb6b2457596_0_98"/>
            <p:cNvGrpSpPr/>
            <p:nvPr/>
          </p:nvGrpSpPr>
          <p:grpSpPr>
            <a:xfrm>
              <a:off x="0" y="4812071"/>
              <a:ext cx="9143998" cy="331429"/>
              <a:chOff x="0" y="4812071"/>
              <a:chExt cx="9143998" cy="331429"/>
            </a:xfrm>
          </p:grpSpPr>
          <p:pic>
            <p:nvPicPr>
              <p:cNvPr id="290" name="Google Shape;290;gb6b2457596_0_98"/>
              <p:cNvPicPr preferRelativeResize="0"/>
              <p:nvPr/>
            </p:nvPicPr>
            <p:blipFill rotWithShape="1">
              <a:blip r:embed="rId4">
                <a:alphaModFix/>
              </a:blip>
              <a:srcRect/>
              <a:stretch/>
            </p:blipFill>
            <p:spPr>
              <a:xfrm>
                <a:off x="0" y="4812071"/>
                <a:ext cx="9143998" cy="331429"/>
              </a:xfrm>
              <a:prstGeom prst="rect">
                <a:avLst/>
              </a:prstGeom>
              <a:noFill/>
              <a:ln>
                <a:noFill/>
              </a:ln>
            </p:spPr>
          </p:pic>
          <p:sp>
            <p:nvSpPr>
              <p:cNvPr id="291" name="Google Shape;291;gb6b2457596_0_98"/>
              <p:cNvSpPr txBox="1"/>
              <p:nvPr/>
            </p:nvSpPr>
            <p:spPr>
              <a:xfrm>
                <a:off x="374649" y="4889882"/>
                <a:ext cx="2006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4B4B4"/>
                  </a:buClr>
                  <a:buSzPts val="800"/>
                  <a:buFont typeface="Arial"/>
                  <a:buNone/>
                </a:pPr>
                <a:r>
                  <a:rPr lang="en-US" sz="800" b="0" i="0" u="none" strike="noStrike" cap="none">
                    <a:solidFill>
                      <a:srgbClr val="B4B4B4"/>
                    </a:solidFill>
                    <a:latin typeface="Arial"/>
                    <a:ea typeface="Arial"/>
                    <a:cs typeface="Arial"/>
                    <a:sym typeface="Arial"/>
                  </a:rPr>
                  <a:t>www.viette.vn</a:t>
                </a:r>
                <a:endParaRPr sz="800" b="0" i="0" u="none" strike="noStrike" cap="none">
                  <a:solidFill>
                    <a:srgbClr val="B4B4B4"/>
                  </a:solidFill>
                  <a:latin typeface="Arial"/>
                  <a:ea typeface="Arial"/>
                  <a:cs typeface="Arial"/>
                  <a:sym typeface="Arial"/>
                </a:endParaRPr>
              </a:p>
            </p:txBody>
          </p:sp>
        </p:grpSp>
        <p:pic>
          <p:nvPicPr>
            <p:cNvPr id="292" name="Google Shape;292;gb6b2457596_0_98"/>
            <p:cNvPicPr preferRelativeResize="0"/>
            <p:nvPr/>
          </p:nvPicPr>
          <p:blipFill rotWithShape="1">
            <a:blip r:embed="rId5">
              <a:alphaModFix/>
            </a:blip>
            <a:srcRect/>
            <a:stretch/>
          </p:blipFill>
          <p:spPr>
            <a:xfrm>
              <a:off x="7834010" y="4887636"/>
              <a:ext cx="716032" cy="157684"/>
            </a:xfrm>
            <a:prstGeom prst="rect">
              <a:avLst/>
            </a:prstGeom>
            <a:noFill/>
            <a:ln>
              <a:noFill/>
            </a:ln>
          </p:spPr>
        </p:pic>
      </p:grpSp>
      <p:sp>
        <p:nvSpPr>
          <p:cNvPr id="293" name="Google Shape;293;gb6b2457596_0_98" descr="https://databricks.com/wp-content/uploads/2017/10/image1-4.png"/>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294" name="Google Shape;294;gb6b2457596_0_98"/>
          <p:cNvSpPr txBox="1"/>
          <p:nvPr/>
        </p:nvSpPr>
        <p:spPr>
          <a:xfrm>
            <a:off x="448578" y="637375"/>
            <a:ext cx="4695000" cy="692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SzPts val="1100"/>
              <a:buNone/>
            </a:pPr>
            <a:r>
              <a:rPr lang="en-US" sz="1300" i="1">
                <a:solidFill>
                  <a:srgbClr val="EE0033"/>
                </a:solidFill>
                <a:latin typeface="Courier New"/>
                <a:ea typeface="Courier New"/>
                <a:cs typeface="Courier New"/>
                <a:sym typeface="Courier New"/>
              </a:rPr>
              <a:t>Tokenization</a:t>
            </a: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SzPts val="1100"/>
              <a:buNone/>
            </a:pP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None/>
            </a:pPr>
            <a:endParaRPr sz="1300" i="1">
              <a:solidFill>
                <a:srgbClr val="EE0033"/>
              </a:solidFill>
              <a:latin typeface="Courier New"/>
              <a:ea typeface="Courier New"/>
              <a:cs typeface="Courier New"/>
              <a:sym typeface="Courier New"/>
            </a:endParaRPr>
          </a:p>
        </p:txBody>
      </p:sp>
      <p:sp>
        <p:nvSpPr>
          <p:cNvPr id="295" name="Google Shape;295;gb6b2457596_0_98"/>
          <p:cNvSpPr txBox="1"/>
          <p:nvPr/>
        </p:nvSpPr>
        <p:spPr>
          <a:xfrm>
            <a:off x="448575" y="1049950"/>
            <a:ext cx="47712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Courier New"/>
                <a:ea typeface="Courier New"/>
                <a:cs typeface="Courier New"/>
                <a:sym typeface="Courier New"/>
              </a:rPr>
              <a:t>Tokenization </a:t>
            </a:r>
            <a:r>
              <a:rPr lang="en-US" dirty="0" err="1">
                <a:latin typeface="Courier New"/>
                <a:ea typeface="Courier New"/>
                <a:cs typeface="Courier New"/>
                <a:sym typeface="Courier New"/>
              </a:rPr>
              <a:t>là</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quá</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trình</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tách</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văn</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bản</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thành</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các</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phần</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nhỏ</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hơn</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ví</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dụ</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như</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tách</a:t>
            </a:r>
            <a:r>
              <a:rPr lang="en-US" dirty="0">
                <a:latin typeface="Courier New"/>
                <a:ea typeface="Courier New"/>
                <a:cs typeface="Courier New"/>
                <a:sym typeface="Courier New"/>
              </a:rPr>
              <a:t> text </a:t>
            </a:r>
            <a:r>
              <a:rPr lang="en-US" dirty="0" err="1">
                <a:latin typeface="Courier New"/>
                <a:ea typeface="Courier New"/>
                <a:cs typeface="Courier New"/>
                <a:sym typeface="Courier New"/>
              </a:rPr>
              <a:t>thành</a:t>
            </a:r>
            <a:r>
              <a:rPr lang="en-US" dirty="0">
                <a:latin typeface="Courier New"/>
                <a:ea typeface="Courier New"/>
                <a:cs typeface="Courier New"/>
                <a:sym typeface="Courier New"/>
              </a:rPr>
              <a:t> sentence, </a:t>
            </a:r>
            <a:r>
              <a:rPr lang="en-US" dirty="0" err="1">
                <a:latin typeface="Courier New"/>
                <a:ea typeface="Courier New"/>
                <a:cs typeface="Courier New"/>
                <a:sym typeface="Courier New"/>
              </a:rPr>
              <a:t>tách</a:t>
            </a:r>
            <a:r>
              <a:rPr lang="en-US" dirty="0">
                <a:latin typeface="Courier New"/>
                <a:ea typeface="Courier New"/>
                <a:cs typeface="Courier New"/>
                <a:sym typeface="Courier New"/>
              </a:rPr>
              <a:t> sentence </a:t>
            </a:r>
            <a:r>
              <a:rPr lang="en-US" dirty="0" err="1">
                <a:latin typeface="Courier New"/>
                <a:ea typeface="Courier New"/>
                <a:cs typeface="Courier New"/>
                <a:sym typeface="Courier New"/>
              </a:rPr>
              <a:t>thành</a:t>
            </a:r>
            <a:r>
              <a:rPr lang="en-US" dirty="0">
                <a:latin typeface="Courier New"/>
                <a:ea typeface="Courier New"/>
                <a:cs typeface="Courier New"/>
                <a:sym typeface="Courier New"/>
              </a:rPr>
              <a:t> words. </a:t>
            </a:r>
            <a:r>
              <a:rPr lang="en-US" dirty="0" err="1">
                <a:latin typeface="Courier New"/>
                <a:ea typeface="Courier New"/>
                <a:cs typeface="Courier New"/>
                <a:sym typeface="Courier New"/>
              </a:rPr>
              <a:t>Từ</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số</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dấu</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chấm</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câu</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và</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những</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thứ</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khác</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có</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thể</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được</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coi</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để</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tách</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từ</a:t>
            </a:r>
            <a:r>
              <a:rPr lang="en-US" dirty="0">
                <a:latin typeface="Courier New"/>
                <a:ea typeface="Courier New"/>
                <a:cs typeface="Courier New"/>
                <a:sym typeface="Courier New"/>
              </a:rPr>
              <a:t>.</a:t>
            </a:r>
            <a:endParaRPr dirty="0">
              <a:latin typeface="Courier New"/>
              <a:ea typeface="Courier New"/>
              <a:cs typeface="Courier New"/>
              <a:sym typeface="Courier New"/>
            </a:endParaRPr>
          </a:p>
          <a:p>
            <a:pPr marL="0" lvl="0" indent="0" algn="l" rtl="0">
              <a:spcBef>
                <a:spcPts val="0"/>
              </a:spcBef>
              <a:spcAft>
                <a:spcPts val="0"/>
              </a:spcAft>
              <a:buNone/>
            </a:pPr>
            <a:endParaRPr dirty="0">
              <a:latin typeface="Courier New"/>
              <a:ea typeface="Courier New"/>
              <a:cs typeface="Courier New"/>
              <a:sym typeface="Courier New"/>
            </a:endParaRPr>
          </a:p>
          <a:p>
            <a:pPr marL="0" lvl="0" indent="0" algn="l" rtl="0">
              <a:spcBef>
                <a:spcPts val="0"/>
              </a:spcBef>
              <a:spcAft>
                <a:spcPts val="0"/>
              </a:spcAft>
              <a:buNone/>
            </a:pPr>
            <a:r>
              <a:rPr lang="en-US" dirty="0" err="1">
                <a:latin typeface="Courier New"/>
                <a:ea typeface="Courier New"/>
                <a:cs typeface="Courier New"/>
                <a:sym typeface="Courier New"/>
              </a:rPr>
              <a:t>Tách</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từ</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tiếng</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Việt</a:t>
            </a:r>
            <a:r>
              <a:rPr lang="en-US" dirty="0">
                <a:latin typeface="Courier New"/>
                <a:ea typeface="Courier New"/>
                <a:cs typeface="Courier New"/>
                <a:sym typeface="Courier New"/>
              </a:rPr>
              <a:t>:</a:t>
            </a:r>
            <a:endParaRPr dirty="0">
              <a:latin typeface="Courier New"/>
              <a:ea typeface="Courier New"/>
              <a:cs typeface="Courier New"/>
              <a:sym typeface="Courier New"/>
            </a:endParaRPr>
          </a:p>
          <a:p>
            <a:pPr marL="0" lvl="0" indent="0" algn="l" rtl="0">
              <a:spcBef>
                <a:spcPts val="0"/>
              </a:spcBef>
              <a:spcAft>
                <a:spcPts val="0"/>
              </a:spcAft>
              <a:buNone/>
            </a:pPr>
            <a:r>
              <a:rPr lang="en-US" dirty="0" err="1">
                <a:latin typeface="Courier New"/>
                <a:ea typeface="Courier New"/>
                <a:cs typeface="Courier New"/>
                <a:sym typeface="Courier New"/>
              </a:rPr>
              <a:t>Học</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sinh</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học</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sinh</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học</a:t>
            </a:r>
            <a:r>
              <a:rPr lang="en-US" dirty="0">
                <a:latin typeface="Courier New"/>
                <a:ea typeface="Courier New"/>
                <a:cs typeface="Courier New"/>
                <a:sym typeface="Courier New"/>
              </a:rPr>
              <a:t> </a:t>
            </a:r>
            <a:endParaRPr dirty="0">
              <a:latin typeface="Courier New"/>
              <a:ea typeface="Courier New"/>
              <a:cs typeface="Courier New"/>
              <a:sym typeface="Courier New"/>
            </a:endParaRPr>
          </a:p>
          <a:p>
            <a:pPr marL="0" lvl="0" indent="0" algn="l" rtl="0">
              <a:spcBef>
                <a:spcPts val="0"/>
              </a:spcBef>
              <a:spcAft>
                <a:spcPts val="0"/>
              </a:spcAft>
              <a:buNone/>
            </a:pPr>
            <a:r>
              <a:rPr lang="en-US" dirty="0">
                <a:latin typeface="Courier New"/>
                <a:ea typeface="Courier New"/>
                <a:cs typeface="Courier New"/>
                <a:sym typeface="Courier New"/>
              </a:rPr>
              <a:t>⇒ </a:t>
            </a:r>
            <a:r>
              <a:rPr lang="en-US" dirty="0" err="1">
                <a:latin typeface="Courier New"/>
                <a:ea typeface="Courier New"/>
                <a:cs typeface="Courier New"/>
                <a:sym typeface="Courier New"/>
              </a:rPr>
              <a:t>Học_sinh</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học</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sinh_học</a:t>
            </a:r>
            <a:endParaRPr dirty="0">
              <a:latin typeface="Courier New"/>
              <a:ea typeface="Courier New"/>
              <a:cs typeface="Courier New"/>
              <a:sym typeface="Courier New"/>
            </a:endParaRPr>
          </a:p>
          <a:p>
            <a:pPr marL="0" lvl="0" indent="0" algn="l" rtl="0">
              <a:spcBef>
                <a:spcPts val="0"/>
              </a:spcBef>
              <a:spcAft>
                <a:spcPts val="0"/>
              </a:spcAft>
              <a:buNone/>
            </a:pPr>
            <a:r>
              <a:rPr lang="en-US" dirty="0" err="1">
                <a:latin typeface="Courier New"/>
                <a:ea typeface="Courier New"/>
                <a:cs typeface="Courier New"/>
                <a:sym typeface="Courier New"/>
              </a:rPr>
              <a:t>undertheseanlp</a:t>
            </a:r>
            <a:r>
              <a:rPr lang="en-US" dirty="0">
                <a:latin typeface="Courier New"/>
                <a:ea typeface="Courier New"/>
                <a:cs typeface="Courier New"/>
                <a:sym typeface="Courier New"/>
              </a:rPr>
              <a:t>/</a:t>
            </a:r>
            <a:r>
              <a:rPr lang="en-US" dirty="0" err="1">
                <a:latin typeface="Courier New"/>
                <a:ea typeface="Courier New"/>
                <a:cs typeface="Courier New"/>
                <a:sym typeface="Courier New"/>
              </a:rPr>
              <a:t>word_tokenize</a:t>
            </a:r>
            <a:endParaRPr dirty="0">
              <a:latin typeface="Courier New"/>
              <a:ea typeface="Courier New"/>
              <a:cs typeface="Courier New"/>
              <a:sym typeface="Courier New"/>
            </a:endParaRPr>
          </a:p>
          <a:p>
            <a:pPr marL="0" lvl="0" indent="0" algn="l" rtl="0">
              <a:spcBef>
                <a:spcPts val="0"/>
              </a:spcBef>
              <a:spcAft>
                <a:spcPts val="0"/>
              </a:spcAft>
              <a:buNone/>
            </a:pPr>
            <a:endParaRPr dirty="0">
              <a:latin typeface="Courier New"/>
              <a:ea typeface="Courier New"/>
              <a:cs typeface="Courier New"/>
              <a:sym typeface="Courier New"/>
            </a:endParaRPr>
          </a:p>
        </p:txBody>
      </p:sp>
      <p:pic>
        <p:nvPicPr>
          <p:cNvPr id="296" name="Google Shape;296;gb6b2457596_0_98"/>
          <p:cNvPicPr preferRelativeResize="0"/>
          <p:nvPr/>
        </p:nvPicPr>
        <p:blipFill>
          <a:blip r:embed="rId6">
            <a:alphaModFix/>
          </a:blip>
          <a:stretch>
            <a:fillRect/>
          </a:stretch>
        </p:blipFill>
        <p:spPr>
          <a:xfrm>
            <a:off x="778150" y="3565100"/>
            <a:ext cx="5886450" cy="1038225"/>
          </a:xfrm>
          <a:prstGeom prst="rect">
            <a:avLst/>
          </a:prstGeom>
          <a:noFill/>
          <a:ln>
            <a:noFill/>
          </a:ln>
        </p:spPr>
      </p:pic>
      <p:sp>
        <p:nvSpPr>
          <p:cNvPr id="297" name="Google Shape;297;gb6b2457596_0_98"/>
          <p:cNvSpPr txBox="1"/>
          <p:nvPr/>
        </p:nvSpPr>
        <p:spPr>
          <a:xfrm>
            <a:off x="5143575" y="989650"/>
            <a:ext cx="3579300" cy="23667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US" sz="1350">
                <a:solidFill>
                  <a:schemeClr val="dk1"/>
                </a:solidFill>
                <a:highlight>
                  <a:srgbClr val="FFFFFE"/>
                </a:highlight>
                <a:latin typeface="Courier New"/>
                <a:ea typeface="Courier New"/>
                <a:cs typeface="Courier New"/>
                <a:sym typeface="Courier New"/>
              </a:rPr>
              <a:t>tokenizer = Tokenizer(inputCol=</a:t>
            </a:r>
            <a:r>
              <a:rPr lang="en-US" sz="1350">
                <a:solidFill>
                  <a:srgbClr val="A31515"/>
                </a:solidFill>
                <a:highlight>
                  <a:srgbClr val="FFFFFE"/>
                </a:highlight>
                <a:latin typeface="Courier New"/>
                <a:ea typeface="Courier New"/>
                <a:cs typeface="Courier New"/>
                <a:sym typeface="Courier New"/>
              </a:rPr>
              <a:t>"sentence"</a:t>
            </a:r>
            <a:r>
              <a:rPr lang="en-US" sz="1350">
                <a:solidFill>
                  <a:schemeClr val="dk1"/>
                </a:solidFill>
                <a:highlight>
                  <a:srgbClr val="FFFFFE"/>
                </a:highlight>
                <a:latin typeface="Courier New"/>
                <a:ea typeface="Courier New"/>
                <a:cs typeface="Courier New"/>
                <a:sym typeface="Courier New"/>
              </a:rPr>
              <a:t>, outputCol=</a:t>
            </a:r>
            <a:r>
              <a:rPr lang="en-US" sz="1350">
                <a:solidFill>
                  <a:srgbClr val="A31515"/>
                </a:solidFill>
                <a:highlight>
                  <a:srgbClr val="FFFFFE"/>
                </a:highlight>
                <a:latin typeface="Courier New"/>
                <a:ea typeface="Courier New"/>
                <a:cs typeface="Courier New"/>
                <a:sym typeface="Courier New"/>
              </a:rPr>
              <a:t>"words"</a:t>
            </a:r>
            <a:r>
              <a:rPr lang="en-US" sz="1350">
                <a:solidFill>
                  <a:schemeClr val="dk1"/>
                </a:solidFill>
                <a:highlight>
                  <a:srgbClr val="FFFFFE"/>
                </a:highlight>
                <a:latin typeface="Courier New"/>
                <a:ea typeface="Courier New"/>
                <a:cs typeface="Courier New"/>
                <a:sym typeface="Courier New"/>
              </a:rPr>
              <a:t>)</a:t>
            </a:r>
            <a:endParaRPr sz="13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3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350">
                <a:solidFill>
                  <a:schemeClr val="dk1"/>
                </a:solidFill>
                <a:highlight>
                  <a:srgbClr val="FFFFFE"/>
                </a:highlight>
                <a:latin typeface="Courier New"/>
                <a:ea typeface="Courier New"/>
                <a:cs typeface="Courier New"/>
                <a:sym typeface="Courier New"/>
              </a:rPr>
              <a:t>regexTokenizer = RegexTokenizer(inputCol=</a:t>
            </a:r>
            <a:r>
              <a:rPr lang="en-US" sz="1350">
                <a:solidFill>
                  <a:srgbClr val="A31515"/>
                </a:solidFill>
                <a:highlight>
                  <a:srgbClr val="FFFFFE"/>
                </a:highlight>
                <a:latin typeface="Courier New"/>
                <a:ea typeface="Courier New"/>
                <a:cs typeface="Courier New"/>
                <a:sym typeface="Courier New"/>
              </a:rPr>
              <a:t>"sentence"</a:t>
            </a:r>
            <a:r>
              <a:rPr lang="en-US" sz="1350">
                <a:solidFill>
                  <a:schemeClr val="dk1"/>
                </a:solidFill>
                <a:highlight>
                  <a:srgbClr val="FFFFFE"/>
                </a:highlight>
                <a:latin typeface="Courier New"/>
                <a:ea typeface="Courier New"/>
                <a:cs typeface="Courier New"/>
                <a:sym typeface="Courier New"/>
              </a:rPr>
              <a:t>, outputCol=</a:t>
            </a:r>
            <a:r>
              <a:rPr lang="en-US" sz="1350">
                <a:solidFill>
                  <a:srgbClr val="A31515"/>
                </a:solidFill>
                <a:highlight>
                  <a:srgbClr val="FFFFFE"/>
                </a:highlight>
                <a:latin typeface="Courier New"/>
                <a:ea typeface="Courier New"/>
                <a:cs typeface="Courier New"/>
                <a:sym typeface="Courier New"/>
              </a:rPr>
              <a:t>"words"</a:t>
            </a:r>
            <a:r>
              <a:rPr lang="en-US" sz="1350">
                <a:solidFill>
                  <a:schemeClr val="dk1"/>
                </a:solidFill>
                <a:highlight>
                  <a:srgbClr val="FFFFFE"/>
                </a:highlight>
                <a:latin typeface="Courier New"/>
                <a:ea typeface="Courier New"/>
                <a:cs typeface="Courier New"/>
                <a:sym typeface="Courier New"/>
              </a:rPr>
              <a:t>, pattern=</a:t>
            </a:r>
            <a:r>
              <a:rPr lang="en-US" sz="1350">
                <a:solidFill>
                  <a:srgbClr val="A31515"/>
                </a:solidFill>
                <a:highlight>
                  <a:srgbClr val="FFFFFE"/>
                </a:highlight>
                <a:latin typeface="Courier New"/>
                <a:ea typeface="Courier New"/>
                <a:cs typeface="Courier New"/>
                <a:sym typeface="Courier New"/>
              </a:rPr>
              <a:t>"\\W+"</a:t>
            </a:r>
            <a:r>
              <a:rPr lang="en-US" sz="1350">
                <a:solidFill>
                  <a:schemeClr val="dk1"/>
                </a:solidFill>
                <a:highlight>
                  <a:srgbClr val="FFFFFE"/>
                </a:highlight>
                <a:latin typeface="Courier New"/>
                <a:ea typeface="Courier New"/>
                <a:cs typeface="Courier New"/>
                <a:sym typeface="Courier New"/>
              </a:rPr>
              <a:t>)</a:t>
            </a:r>
            <a:endParaRPr sz="1350">
              <a:solidFill>
                <a:schemeClr val="dk1"/>
              </a:solidFill>
              <a:highlight>
                <a:srgbClr val="FFFFFE"/>
              </a:highlight>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pic>
        <p:nvPicPr>
          <p:cNvPr id="302" name="Google Shape;302;gb6b2457596_0_122"/>
          <p:cNvPicPr preferRelativeResize="0"/>
          <p:nvPr/>
        </p:nvPicPr>
        <p:blipFill rotWithShape="1">
          <a:blip r:embed="rId3">
            <a:alphaModFix/>
          </a:blip>
          <a:srcRect/>
          <a:stretch/>
        </p:blipFill>
        <p:spPr>
          <a:xfrm>
            <a:off x="2" y="193289"/>
            <a:ext cx="3579268" cy="465562"/>
          </a:xfrm>
          <a:prstGeom prst="rect">
            <a:avLst/>
          </a:prstGeom>
          <a:noFill/>
          <a:ln>
            <a:noFill/>
          </a:ln>
        </p:spPr>
      </p:pic>
      <p:sp>
        <p:nvSpPr>
          <p:cNvPr id="303" name="Google Shape;303;gb6b2457596_0_122"/>
          <p:cNvSpPr txBox="1"/>
          <p:nvPr/>
        </p:nvSpPr>
        <p:spPr>
          <a:xfrm>
            <a:off x="448571" y="272181"/>
            <a:ext cx="28182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100"/>
              <a:buFont typeface="Arial"/>
              <a:buNone/>
            </a:pPr>
            <a:r>
              <a:rPr lang="en-US" sz="1600" b="1">
                <a:solidFill>
                  <a:srgbClr val="EE0033"/>
                </a:solidFill>
                <a:latin typeface="Courier New"/>
                <a:ea typeface="Courier New"/>
                <a:cs typeface="Courier New"/>
                <a:sym typeface="Courier New"/>
              </a:rPr>
              <a:t>Feature extraction</a:t>
            </a:r>
            <a:endParaRPr sz="1600" b="1">
              <a:solidFill>
                <a:srgbClr val="EE0033"/>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endParaRPr sz="1600" b="1">
              <a:solidFill>
                <a:srgbClr val="EE0033"/>
              </a:solidFill>
              <a:latin typeface="Courier New"/>
              <a:ea typeface="Courier New"/>
              <a:cs typeface="Courier New"/>
              <a:sym typeface="Courier New"/>
            </a:endParaRPr>
          </a:p>
          <a:p>
            <a:pPr marL="0" marR="0" lvl="0" indent="0" algn="l" rtl="0">
              <a:spcBef>
                <a:spcPts val="0"/>
              </a:spcBef>
              <a:spcAft>
                <a:spcPts val="0"/>
              </a:spcAft>
              <a:buNone/>
            </a:pPr>
            <a:endParaRPr sz="1600" b="1">
              <a:solidFill>
                <a:srgbClr val="EE0033"/>
              </a:solidFill>
              <a:latin typeface="Courier New"/>
              <a:ea typeface="Courier New"/>
              <a:cs typeface="Courier New"/>
              <a:sym typeface="Courier New"/>
            </a:endParaRPr>
          </a:p>
        </p:txBody>
      </p:sp>
      <p:grpSp>
        <p:nvGrpSpPr>
          <p:cNvPr id="304" name="Google Shape;304;gb6b2457596_0_122"/>
          <p:cNvGrpSpPr/>
          <p:nvPr/>
        </p:nvGrpSpPr>
        <p:grpSpPr>
          <a:xfrm>
            <a:off x="0" y="4812071"/>
            <a:ext cx="9143998" cy="331429"/>
            <a:chOff x="0" y="4812071"/>
            <a:chExt cx="9143998" cy="331429"/>
          </a:xfrm>
        </p:grpSpPr>
        <p:grpSp>
          <p:nvGrpSpPr>
            <p:cNvPr id="305" name="Google Shape;305;gb6b2457596_0_122"/>
            <p:cNvGrpSpPr/>
            <p:nvPr/>
          </p:nvGrpSpPr>
          <p:grpSpPr>
            <a:xfrm>
              <a:off x="0" y="4812071"/>
              <a:ext cx="9143998" cy="331429"/>
              <a:chOff x="0" y="4812071"/>
              <a:chExt cx="9143998" cy="331429"/>
            </a:xfrm>
          </p:grpSpPr>
          <p:pic>
            <p:nvPicPr>
              <p:cNvPr id="306" name="Google Shape;306;gb6b2457596_0_122"/>
              <p:cNvPicPr preferRelativeResize="0"/>
              <p:nvPr/>
            </p:nvPicPr>
            <p:blipFill rotWithShape="1">
              <a:blip r:embed="rId4">
                <a:alphaModFix/>
              </a:blip>
              <a:srcRect/>
              <a:stretch/>
            </p:blipFill>
            <p:spPr>
              <a:xfrm>
                <a:off x="0" y="4812071"/>
                <a:ext cx="9143998" cy="331429"/>
              </a:xfrm>
              <a:prstGeom prst="rect">
                <a:avLst/>
              </a:prstGeom>
              <a:noFill/>
              <a:ln>
                <a:noFill/>
              </a:ln>
            </p:spPr>
          </p:pic>
          <p:sp>
            <p:nvSpPr>
              <p:cNvPr id="307" name="Google Shape;307;gb6b2457596_0_122"/>
              <p:cNvSpPr txBox="1"/>
              <p:nvPr/>
            </p:nvSpPr>
            <p:spPr>
              <a:xfrm>
                <a:off x="374649" y="4889882"/>
                <a:ext cx="2006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4B4B4"/>
                  </a:buClr>
                  <a:buSzPts val="800"/>
                  <a:buFont typeface="Arial"/>
                  <a:buNone/>
                </a:pPr>
                <a:r>
                  <a:rPr lang="en-US" sz="800" b="0" i="0" u="none" strike="noStrike" cap="none">
                    <a:solidFill>
                      <a:srgbClr val="B4B4B4"/>
                    </a:solidFill>
                    <a:latin typeface="Arial"/>
                    <a:ea typeface="Arial"/>
                    <a:cs typeface="Arial"/>
                    <a:sym typeface="Arial"/>
                  </a:rPr>
                  <a:t>www.viette.vn</a:t>
                </a:r>
                <a:endParaRPr sz="800" b="0" i="0" u="none" strike="noStrike" cap="none">
                  <a:solidFill>
                    <a:srgbClr val="B4B4B4"/>
                  </a:solidFill>
                  <a:latin typeface="Arial"/>
                  <a:ea typeface="Arial"/>
                  <a:cs typeface="Arial"/>
                  <a:sym typeface="Arial"/>
                </a:endParaRPr>
              </a:p>
            </p:txBody>
          </p:sp>
        </p:grpSp>
        <p:pic>
          <p:nvPicPr>
            <p:cNvPr id="308" name="Google Shape;308;gb6b2457596_0_122"/>
            <p:cNvPicPr preferRelativeResize="0"/>
            <p:nvPr/>
          </p:nvPicPr>
          <p:blipFill rotWithShape="1">
            <a:blip r:embed="rId5">
              <a:alphaModFix/>
            </a:blip>
            <a:srcRect/>
            <a:stretch/>
          </p:blipFill>
          <p:spPr>
            <a:xfrm>
              <a:off x="7834010" y="4887636"/>
              <a:ext cx="716032" cy="157684"/>
            </a:xfrm>
            <a:prstGeom prst="rect">
              <a:avLst/>
            </a:prstGeom>
            <a:noFill/>
            <a:ln>
              <a:noFill/>
            </a:ln>
          </p:spPr>
        </p:pic>
      </p:grpSp>
      <p:sp>
        <p:nvSpPr>
          <p:cNvPr id="309" name="Google Shape;309;gb6b2457596_0_122" descr="https://databricks.com/wp-content/uploads/2017/10/image1-4.png"/>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310" name="Google Shape;310;gb6b2457596_0_122"/>
          <p:cNvSpPr txBox="1"/>
          <p:nvPr/>
        </p:nvSpPr>
        <p:spPr>
          <a:xfrm>
            <a:off x="448578" y="637375"/>
            <a:ext cx="4695000" cy="692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SzPts val="1100"/>
              <a:buNone/>
            </a:pPr>
            <a:r>
              <a:rPr lang="en-US" sz="1300" i="1">
                <a:solidFill>
                  <a:srgbClr val="EE0033"/>
                </a:solidFill>
                <a:latin typeface="Courier New"/>
                <a:ea typeface="Courier New"/>
                <a:cs typeface="Courier New"/>
                <a:sym typeface="Courier New"/>
              </a:rPr>
              <a:t>Xóa bỏ Stop Word</a:t>
            </a: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SzPts val="1100"/>
              <a:buNone/>
            </a:pP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None/>
            </a:pPr>
            <a:endParaRPr sz="1300" i="1">
              <a:solidFill>
                <a:srgbClr val="EE0033"/>
              </a:solidFill>
              <a:latin typeface="Courier New"/>
              <a:ea typeface="Courier New"/>
              <a:cs typeface="Courier New"/>
              <a:sym typeface="Courier New"/>
            </a:endParaRPr>
          </a:p>
        </p:txBody>
      </p:sp>
      <p:sp>
        <p:nvSpPr>
          <p:cNvPr id="311" name="Google Shape;311;gb6b2457596_0_122"/>
          <p:cNvSpPr txBox="1"/>
          <p:nvPr/>
        </p:nvSpPr>
        <p:spPr>
          <a:xfrm>
            <a:off x="448571" y="1302951"/>
            <a:ext cx="4275825" cy="212362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err="1">
                <a:latin typeface="Courier New"/>
                <a:ea typeface="Courier New"/>
                <a:cs typeface="Courier New"/>
                <a:sym typeface="Courier New"/>
              </a:rPr>
              <a:t>Stopwords</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là</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các</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từ</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có</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ít</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hoặc</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không</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có</a:t>
            </a:r>
            <a:r>
              <a:rPr lang="en-US" dirty="0">
                <a:latin typeface="Courier New"/>
                <a:ea typeface="Courier New"/>
                <a:cs typeface="Courier New"/>
                <a:sym typeface="Courier New"/>
              </a:rPr>
              <a:t> ý </a:t>
            </a:r>
            <a:r>
              <a:rPr lang="en-US" dirty="0" err="1">
                <a:latin typeface="Courier New"/>
                <a:ea typeface="Courier New"/>
                <a:cs typeface="Courier New"/>
                <a:sym typeface="Courier New"/>
              </a:rPr>
              <a:t>nghĩa</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gì</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đặc</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biệt</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khi</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xây</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dựng</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các</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đặc</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trưng</a:t>
            </a:r>
            <a:r>
              <a:rPr lang="en-US" dirty="0">
                <a:latin typeface="Courier New"/>
                <a:ea typeface="Courier New"/>
                <a:cs typeface="Courier New"/>
                <a:sym typeface="Courier New"/>
              </a:rPr>
              <a:t>. </a:t>
            </a:r>
            <a:endParaRPr lang="en-US" dirty="0" smtClean="0">
              <a:latin typeface="Courier New"/>
              <a:ea typeface="Courier New"/>
              <a:cs typeface="Courier New"/>
              <a:sym typeface="Courier New"/>
            </a:endParaRPr>
          </a:p>
          <a:p>
            <a:pPr marL="0" lvl="0" indent="0" algn="l" rtl="0">
              <a:spcBef>
                <a:spcPts val="0"/>
              </a:spcBef>
              <a:spcAft>
                <a:spcPts val="0"/>
              </a:spcAft>
              <a:buNone/>
            </a:pPr>
            <a:endParaRPr lang="en-US" dirty="0" smtClean="0">
              <a:latin typeface="Courier New"/>
              <a:ea typeface="Courier New"/>
              <a:cs typeface="Courier New"/>
              <a:sym typeface="Courier New"/>
            </a:endParaRPr>
          </a:p>
          <a:p>
            <a:pPr marL="0" lvl="0" indent="0" algn="l" rtl="0">
              <a:spcBef>
                <a:spcPts val="0"/>
              </a:spcBef>
              <a:spcAft>
                <a:spcPts val="0"/>
              </a:spcAft>
              <a:buNone/>
            </a:pPr>
            <a:r>
              <a:rPr lang="en-US" dirty="0" err="1" smtClean="0">
                <a:latin typeface="Courier New"/>
                <a:ea typeface="Courier New"/>
                <a:cs typeface="Courier New"/>
                <a:sym typeface="Courier New"/>
              </a:rPr>
              <a:t>Là</a:t>
            </a:r>
            <a:r>
              <a:rPr lang="en-US" dirty="0" smtClean="0">
                <a:latin typeface="Courier New"/>
                <a:ea typeface="Courier New"/>
                <a:cs typeface="Courier New"/>
                <a:sym typeface="Courier New"/>
              </a:rPr>
              <a:t> </a:t>
            </a:r>
            <a:r>
              <a:rPr lang="en-US" dirty="0" err="1">
                <a:latin typeface="Courier New"/>
                <a:ea typeface="Courier New"/>
                <a:cs typeface="Courier New"/>
                <a:sym typeface="Courier New"/>
              </a:rPr>
              <a:t>những</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từ</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giới</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từ</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trợ</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từ</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có</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tần</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suất</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xuất</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hiện</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tương</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đối</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cao</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trong</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một</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văn</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bản</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thông</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thường</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ví</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dụ</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như</a:t>
            </a:r>
            <a:r>
              <a:rPr lang="en-US" dirty="0">
                <a:latin typeface="Courier New"/>
                <a:ea typeface="Courier New"/>
                <a:cs typeface="Courier New"/>
                <a:sym typeface="Courier New"/>
              </a:rPr>
              <a:t>: a, an, the...</a:t>
            </a:r>
            <a:endParaRPr dirty="0">
              <a:latin typeface="Courier New"/>
              <a:ea typeface="Courier New"/>
              <a:cs typeface="Courier New"/>
              <a:sym typeface="Courier New"/>
            </a:endParaRPr>
          </a:p>
          <a:p>
            <a:pPr marL="0" lvl="0" indent="0" algn="l" rtl="0">
              <a:spcBef>
                <a:spcPts val="0"/>
              </a:spcBef>
              <a:spcAft>
                <a:spcPts val="0"/>
              </a:spcAft>
              <a:buNone/>
            </a:pPr>
            <a:endParaRPr dirty="0">
              <a:latin typeface="Courier New"/>
              <a:ea typeface="Courier New"/>
              <a:cs typeface="Courier New"/>
              <a:sym typeface="Courier New"/>
            </a:endParaRPr>
          </a:p>
        </p:txBody>
      </p:sp>
      <p:sp>
        <p:nvSpPr>
          <p:cNvPr id="312" name="Google Shape;312;gb6b2457596_0_122"/>
          <p:cNvSpPr txBox="1"/>
          <p:nvPr/>
        </p:nvSpPr>
        <p:spPr>
          <a:xfrm>
            <a:off x="5143575" y="989650"/>
            <a:ext cx="3579300" cy="14709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US" sz="1300">
                <a:solidFill>
                  <a:schemeClr val="dk1"/>
                </a:solidFill>
                <a:highlight>
                  <a:srgbClr val="FFFFFE"/>
                </a:highlight>
                <a:latin typeface="Courier New"/>
                <a:ea typeface="Courier New"/>
                <a:cs typeface="Courier New"/>
                <a:sym typeface="Courier New"/>
              </a:rPr>
              <a:t>remover = StopWordsRemover(inputCol=</a:t>
            </a:r>
            <a:r>
              <a:rPr lang="en-US" sz="1300">
                <a:solidFill>
                  <a:srgbClr val="A31515"/>
                </a:solidFill>
                <a:highlight>
                  <a:srgbClr val="FFFFFE"/>
                </a:highlight>
                <a:latin typeface="Courier New"/>
                <a:ea typeface="Courier New"/>
                <a:cs typeface="Courier New"/>
                <a:sym typeface="Courier New"/>
              </a:rPr>
              <a:t>"raw"</a:t>
            </a:r>
            <a:r>
              <a:rPr lang="en-US" sz="1300">
                <a:solidFill>
                  <a:schemeClr val="dk1"/>
                </a:solidFill>
                <a:highlight>
                  <a:srgbClr val="FFFFFE"/>
                </a:highlight>
                <a:latin typeface="Courier New"/>
                <a:ea typeface="Courier New"/>
                <a:cs typeface="Courier New"/>
                <a:sym typeface="Courier New"/>
              </a:rPr>
              <a:t>, outputCol=</a:t>
            </a:r>
            <a:r>
              <a:rPr lang="en-US" sz="1300">
                <a:solidFill>
                  <a:srgbClr val="A31515"/>
                </a:solidFill>
                <a:highlight>
                  <a:srgbClr val="FFFFFE"/>
                </a:highlight>
                <a:latin typeface="Courier New"/>
                <a:ea typeface="Courier New"/>
                <a:cs typeface="Courier New"/>
                <a:sym typeface="Courier New"/>
              </a:rPr>
              <a:t>"filtered"</a:t>
            </a:r>
            <a:r>
              <a:rPr lang="en-US" sz="1300">
                <a:solidFill>
                  <a:schemeClr val="dk1"/>
                </a:solidFill>
                <a:highlight>
                  <a:srgbClr val="FFFFFE"/>
                </a:highlight>
                <a:latin typeface="Courier New"/>
                <a:ea typeface="Courier New"/>
                <a:cs typeface="Courier New"/>
                <a:sym typeface="Courier New"/>
              </a:rPr>
              <a:t>)</a:t>
            </a:r>
            <a:endParaRPr sz="130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30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300">
                <a:solidFill>
                  <a:schemeClr val="dk1"/>
                </a:solidFill>
                <a:highlight>
                  <a:srgbClr val="FFFFFE"/>
                </a:highlight>
                <a:latin typeface="Courier New"/>
                <a:ea typeface="Courier New"/>
                <a:cs typeface="Courier New"/>
                <a:sym typeface="Courier New"/>
              </a:rPr>
              <a:t>stopWords </a:t>
            </a:r>
            <a:endParaRPr sz="1300">
              <a:solidFill>
                <a:schemeClr val="dk1"/>
              </a:solidFill>
              <a:highlight>
                <a:srgbClr val="FFFFFE"/>
              </a:highlight>
              <a:latin typeface="Courier New"/>
              <a:ea typeface="Courier New"/>
              <a:cs typeface="Courier New"/>
              <a:sym typeface="Courier New"/>
            </a:endParaRPr>
          </a:p>
        </p:txBody>
      </p:sp>
      <p:pic>
        <p:nvPicPr>
          <p:cNvPr id="313" name="Google Shape;313;gb6b2457596_0_122"/>
          <p:cNvPicPr preferRelativeResize="0"/>
          <p:nvPr/>
        </p:nvPicPr>
        <p:blipFill>
          <a:blip r:embed="rId6">
            <a:alphaModFix/>
          </a:blip>
          <a:stretch>
            <a:fillRect/>
          </a:stretch>
        </p:blipFill>
        <p:spPr>
          <a:xfrm>
            <a:off x="5143575" y="2920131"/>
            <a:ext cx="3876675" cy="85725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pic>
        <p:nvPicPr>
          <p:cNvPr id="318" name="Google Shape;318;gde7f227860_0_134"/>
          <p:cNvPicPr preferRelativeResize="0"/>
          <p:nvPr/>
        </p:nvPicPr>
        <p:blipFill rotWithShape="1">
          <a:blip r:embed="rId3">
            <a:alphaModFix/>
          </a:blip>
          <a:srcRect/>
          <a:stretch/>
        </p:blipFill>
        <p:spPr>
          <a:xfrm>
            <a:off x="2" y="193289"/>
            <a:ext cx="3579268" cy="465562"/>
          </a:xfrm>
          <a:prstGeom prst="rect">
            <a:avLst/>
          </a:prstGeom>
          <a:noFill/>
          <a:ln>
            <a:noFill/>
          </a:ln>
        </p:spPr>
      </p:pic>
      <p:sp>
        <p:nvSpPr>
          <p:cNvPr id="319" name="Google Shape;319;gde7f227860_0_134"/>
          <p:cNvSpPr txBox="1"/>
          <p:nvPr/>
        </p:nvSpPr>
        <p:spPr>
          <a:xfrm>
            <a:off x="448571" y="272181"/>
            <a:ext cx="2818200" cy="738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100"/>
              <a:buFont typeface="Arial"/>
              <a:buNone/>
            </a:pPr>
            <a:r>
              <a:rPr lang="en-US" b="1">
                <a:solidFill>
                  <a:srgbClr val="EE0033"/>
                </a:solidFill>
                <a:latin typeface="Courier New"/>
                <a:ea typeface="Courier New"/>
                <a:cs typeface="Courier New"/>
                <a:sym typeface="Courier New"/>
              </a:rPr>
              <a:t>Feature extraction</a:t>
            </a:r>
            <a:endParaRPr b="1">
              <a:solidFill>
                <a:srgbClr val="EE0033"/>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endParaRPr b="1">
              <a:solidFill>
                <a:srgbClr val="EE0033"/>
              </a:solidFill>
              <a:latin typeface="Courier New"/>
              <a:ea typeface="Courier New"/>
              <a:cs typeface="Courier New"/>
              <a:sym typeface="Courier New"/>
            </a:endParaRPr>
          </a:p>
          <a:p>
            <a:pPr marL="0" marR="0" lvl="0" indent="0" algn="l" rtl="0">
              <a:spcBef>
                <a:spcPts val="0"/>
              </a:spcBef>
              <a:spcAft>
                <a:spcPts val="0"/>
              </a:spcAft>
              <a:buNone/>
            </a:pPr>
            <a:endParaRPr b="1">
              <a:solidFill>
                <a:srgbClr val="EE0033"/>
              </a:solidFill>
              <a:latin typeface="Courier New"/>
              <a:ea typeface="Courier New"/>
              <a:cs typeface="Courier New"/>
              <a:sym typeface="Courier New"/>
            </a:endParaRPr>
          </a:p>
        </p:txBody>
      </p:sp>
      <p:grpSp>
        <p:nvGrpSpPr>
          <p:cNvPr id="320" name="Google Shape;320;gde7f227860_0_134"/>
          <p:cNvGrpSpPr/>
          <p:nvPr/>
        </p:nvGrpSpPr>
        <p:grpSpPr>
          <a:xfrm>
            <a:off x="0" y="4812071"/>
            <a:ext cx="9143998" cy="331429"/>
            <a:chOff x="0" y="4812071"/>
            <a:chExt cx="9143998" cy="331429"/>
          </a:xfrm>
        </p:grpSpPr>
        <p:grpSp>
          <p:nvGrpSpPr>
            <p:cNvPr id="321" name="Google Shape;321;gde7f227860_0_134"/>
            <p:cNvGrpSpPr/>
            <p:nvPr/>
          </p:nvGrpSpPr>
          <p:grpSpPr>
            <a:xfrm>
              <a:off x="0" y="4812071"/>
              <a:ext cx="9143998" cy="331429"/>
              <a:chOff x="0" y="4812071"/>
              <a:chExt cx="9143998" cy="331429"/>
            </a:xfrm>
          </p:grpSpPr>
          <p:pic>
            <p:nvPicPr>
              <p:cNvPr id="322" name="Google Shape;322;gde7f227860_0_134"/>
              <p:cNvPicPr preferRelativeResize="0"/>
              <p:nvPr/>
            </p:nvPicPr>
            <p:blipFill rotWithShape="1">
              <a:blip r:embed="rId4">
                <a:alphaModFix/>
              </a:blip>
              <a:srcRect/>
              <a:stretch/>
            </p:blipFill>
            <p:spPr>
              <a:xfrm>
                <a:off x="0" y="4812071"/>
                <a:ext cx="9143998" cy="331429"/>
              </a:xfrm>
              <a:prstGeom prst="rect">
                <a:avLst/>
              </a:prstGeom>
              <a:noFill/>
              <a:ln>
                <a:noFill/>
              </a:ln>
            </p:spPr>
          </p:pic>
          <p:sp>
            <p:nvSpPr>
              <p:cNvPr id="323" name="Google Shape;323;gde7f227860_0_134"/>
              <p:cNvSpPr txBox="1"/>
              <p:nvPr/>
            </p:nvSpPr>
            <p:spPr>
              <a:xfrm>
                <a:off x="374649" y="4889882"/>
                <a:ext cx="2006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4B4B4"/>
                  </a:buClr>
                  <a:buSzPts val="800"/>
                  <a:buFont typeface="Arial"/>
                  <a:buNone/>
                </a:pPr>
                <a:r>
                  <a:rPr lang="en-US" sz="800" b="0" i="0" u="none" strike="noStrike" cap="none">
                    <a:solidFill>
                      <a:srgbClr val="B4B4B4"/>
                    </a:solidFill>
                    <a:latin typeface="Arial"/>
                    <a:ea typeface="Arial"/>
                    <a:cs typeface="Arial"/>
                    <a:sym typeface="Arial"/>
                  </a:rPr>
                  <a:t>www.viette.vn</a:t>
                </a:r>
                <a:endParaRPr sz="800" b="0" i="0" u="none" strike="noStrike" cap="none">
                  <a:solidFill>
                    <a:srgbClr val="B4B4B4"/>
                  </a:solidFill>
                  <a:latin typeface="Arial"/>
                  <a:ea typeface="Arial"/>
                  <a:cs typeface="Arial"/>
                  <a:sym typeface="Arial"/>
                </a:endParaRPr>
              </a:p>
            </p:txBody>
          </p:sp>
        </p:grpSp>
        <p:pic>
          <p:nvPicPr>
            <p:cNvPr id="324" name="Google Shape;324;gde7f227860_0_134"/>
            <p:cNvPicPr preferRelativeResize="0"/>
            <p:nvPr/>
          </p:nvPicPr>
          <p:blipFill rotWithShape="1">
            <a:blip r:embed="rId5">
              <a:alphaModFix/>
            </a:blip>
            <a:srcRect/>
            <a:stretch/>
          </p:blipFill>
          <p:spPr>
            <a:xfrm>
              <a:off x="7834010" y="4887636"/>
              <a:ext cx="716032" cy="157684"/>
            </a:xfrm>
            <a:prstGeom prst="rect">
              <a:avLst/>
            </a:prstGeom>
            <a:noFill/>
            <a:ln>
              <a:noFill/>
            </a:ln>
          </p:spPr>
        </p:pic>
      </p:grpSp>
      <p:sp>
        <p:nvSpPr>
          <p:cNvPr id="325" name="Google Shape;325;gde7f227860_0_134" descr="https://databricks.com/wp-content/uploads/2017/10/image1-4.png"/>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326" name="Google Shape;326;gde7f227860_0_134"/>
          <p:cNvSpPr txBox="1"/>
          <p:nvPr/>
        </p:nvSpPr>
        <p:spPr>
          <a:xfrm>
            <a:off x="448570" y="637370"/>
            <a:ext cx="2818200" cy="292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00" i="1">
                <a:solidFill>
                  <a:srgbClr val="EE0033"/>
                </a:solidFill>
                <a:latin typeface="Courier New"/>
                <a:ea typeface="Courier New"/>
                <a:cs typeface="Courier New"/>
                <a:sym typeface="Courier New"/>
              </a:rPr>
              <a:t>Stemming </a:t>
            </a:r>
            <a:endParaRPr sz="1300" i="1">
              <a:solidFill>
                <a:srgbClr val="EE0033"/>
              </a:solidFill>
              <a:latin typeface="Courier New"/>
              <a:ea typeface="Courier New"/>
              <a:cs typeface="Courier New"/>
              <a:sym typeface="Courier New"/>
            </a:endParaRPr>
          </a:p>
        </p:txBody>
      </p:sp>
      <p:sp>
        <p:nvSpPr>
          <p:cNvPr id="327" name="Google Shape;327;gde7f227860_0_134"/>
          <p:cNvSpPr txBox="1"/>
          <p:nvPr/>
        </p:nvSpPr>
        <p:spPr>
          <a:xfrm>
            <a:off x="460375" y="1202575"/>
            <a:ext cx="4283075" cy="2554515"/>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dirty="0">
                <a:latin typeface="Courier New"/>
                <a:ea typeface="Courier New"/>
                <a:cs typeface="Courier New"/>
                <a:sym typeface="Courier New"/>
              </a:rPr>
              <a:t>Stemming </a:t>
            </a:r>
            <a:r>
              <a:rPr lang="en-US" dirty="0" err="1">
                <a:latin typeface="Courier New"/>
                <a:ea typeface="Courier New"/>
                <a:cs typeface="Courier New"/>
                <a:sym typeface="Courier New"/>
              </a:rPr>
              <a:t>là</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kỹ</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thuật</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dùng</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để</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biến</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đổi</a:t>
            </a:r>
            <a:r>
              <a:rPr lang="en-US" dirty="0">
                <a:latin typeface="Courier New"/>
                <a:ea typeface="Courier New"/>
                <a:cs typeface="Courier New"/>
                <a:sym typeface="Courier New"/>
              </a:rPr>
              <a:t> 1 </a:t>
            </a:r>
            <a:r>
              <a:rPr lang="en-US" dirty="0" err="1">
                <a:latin typeface="Courier New"/>
                <a:ea typeface="Courier New"/>
                <a:cs typeface="Courier New"/>
                <a:sym typeface="Courier New"/>
              </a:rPr>
              <a:t>từ</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về</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dạng</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gốc</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bằng</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cách</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loại</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bỏ</a:t>
            </a:r>
            <a:r>
              <a:rPr lang="en-US" dirty="0">
                <a:latin typeface="Courier New"/>
                <a:ea typeface="Courier New"/>
                <a:cs typeface="Courier New"/>
                <a:sym typeface="Courier New"/>
              </a:rPr>
              <a:t> 1 </a:t>
            </a:r>
            <a:r>
              <a:rPr lang="en-US" dirty="0" err="1">
                <a:latin typeface="Courier New"/>
                <a:ea typeface="Courier New"/>
                <a:cs typeface="Courier New"/>
                <a:sym typeface="Courier New"/>
              </a:rPr>
              <a:t>số</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ký</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tự</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nằm</a:t>
            </a:r>
            <a:r>
              <a:rPr lang="en-US" dirty="0">
                <a:latin typeface="Courier New"/>
                <a:ea typeface="Courier New"/>
                <a:cs typeface="Courier New"/>
                <a:sym typeface="Courier New"/>
              </a:rPr>
              <a:t> ở </a:t>
            </a:r>
            <a:r>
              <a:rPr lang="en-US" dirty="0" err="1">
                <a:latin typeface="Courier New"/>
                <a:ea typeface="Courier New"/>
                <a:cs typeface="Courier New"/>
                <a:sym typeface="Courier New"/>
              </a:rPr>
              <a:t>cuối</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từ</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mà</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nó</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nghĩ</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rằng</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là</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biến</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thể</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của</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từ</a:t>
            </a:r>
            <a:r>
              <a:rPr lang="en-US" dirty="0" smtClean="0">
                <a:latin typeface="Courier New"/>
                <a:ea typeface="Courier New"/>
                <a:cs typeface="Courier New"/>
                <a:sym typeface="Courier New"/>
              </a:rPr>
              <a:t>.</a:t>
            </a:r>
          </a:p>
          <a:p>
            <a:pPr marL="0" lvl="0" indent="0" algn="just" rtl="0">
              <a:spcBef>
                <a:spcPts val="0"/>
              </a:spcBef>
              <a:spcAft>
                <a:spcPts val="0"/>
              </a:spcAft>
              <a:buNone/>
            </a:pPr>
            <a:endParaRPr dirty="0">
              <a:latin typeface="Courier New"/>
              <a:ea typeface="Courier New"/>
              <a:cs typeface="Courier New"/>
              <a:sym typeface="Courier New"/>
            </a:endParaRPr>
          </a:p>
          <a:p>
            <a:pPr marL="0" lvl="0" indent="0" algn="just" rtl="0">
              <a:spcBef>
                <a:spcPts val="0"/>
              </a:spcBef>
              <a:spcAft>
                <a:spcPts val="0"/>
              </a:spcAft>
              <a:buNone/>
            </a:pPr>
            <a:r>
              <a:rPr lang="en-US" dirty="0" err="1">
                <a:latin typeface="Courier New"/>
                <a:ea typeface="Courier New"/>
                <a:cs typeface="Courier New"/>
                <a:sym typeface="Courier New"/>
              </a:rPr>
              <a:t>Ví</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dụ</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như</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chúng</a:t>
            </a:r>
            <a:r>
              <a:rPr lang="en-US" dirty="0">
                <a:latin typeface="Courier New"/>
                <a:ea typeface="Courier New"/>
                <a:cs typeface="Courier New"/>
                <a:sym typeface="Courier New"/>
              </a:rPr>
              <a:t> ta </a:t>
            </a:r>
            <a:r>
              <a:rPr lang="en-US" dirty="0" err="1">
                <a:latin typeface="Courier New"/>
                <a:ea typeface="Courier New"/>
                <a:cs typeface="Courier New"/>
                <a:sym typeface="Courier New"/>
              </a:rPr>
              <a:t>thấy</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các</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từ</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như</a:t>
            </a:r>
            <a:r>
              <a:rPr lang="en-US" dirty="0">
                <a:latin typeface="Courier New"/>
                <a:ea typeface="Courier New"/>
                <a:cs typeface="Courier New"/>
                <a:sym typeface="Courier New"/>
              </a:rPr>
              <a:t> walked, walking, walks </a:t>
            </a:r>
            <a:r>
              <a:rPr lang="en-US" dirty="0" err="1">
                <a:latin typeface="Courier New"/>
                <a:ea typeface="Courier New"/>
                <a:cs typeface="Courier New"/>
                <a:sym typeface="Courier New"/>
              </a:rPr>
              <a:t>chỉ</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khác</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nhau</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là</a:t>
            </a:r>
            <a:r>
              <a:rPr lang="en-US" dirty="0">
                <a:latin typeface="Courier New"/>
                <a:ea typeface="Courier New"/>
                <a:cs typeface="Courier New"/>
                <a:sym typeface="Courier New"/>
              </a:rPr>
              <a:t> ở </a:t>
            </a:r>
            <a:r>
              <a:rPr lang="en-US" dirty="0" err="1">
                <a:latin typeface="Courier New"/>
                <a:ea typeface="Courier New"/>
                <a:cs typeface="Courier New"/>
                <a:sym typeface="Courier New"/>
              </a:rPr>
              <a:t>những</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ký</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tự</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cuối</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cùng</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bằng</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cách</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bỏ</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đi</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các</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hậu</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tố</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ed</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ing</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hoặc</a:t>
            </a:r>
            <a:r>
              <a:rPr lang="en-US" dirty="0">
                <a:latin typeface="Courier New"/>
                <a:ea typeface="Courier New"/>
                <a:cs typeface="Courier New"/>
                <a:sym typeface="Courier New"/>
              </a:rPr>
              <a:t> -s, </a:t>
            </a:r>
            <a:r>
              <a:rPr lang="en-US" dirty="0" err="1">
                <a:latin typeface="Courier New"/>
                <a:ea typeface="Courier New"/>
                <a:cs typeface="Courier New"/>
                <a:sym typeface="Courier New"/>
              </a:rPr>
              <a:t>chúng</a:t>
            </a:r>
            <a:r>
              <a:rPr lang="en-US" dirty="0">
                <a:latin typeface="Courier New"/>
                <a:ea typeface="Courier New"/>
                <a:cs typeface="Courier New"/>
                <a:sym typeface="Courier New"/>
              </a:rPr>
              <a:t> ta </a:t>
            </a:r>
            <a:r>
              <a:rPr lang="en-US" dirty="0" err="1">
                <a:latin typeface="Courier New"/>
                <a:ea typeface="Courier New"/>
                <a:cs typeface="Courier New"/>
                <a:sym typeface="Courier New"/>
              </a:rPr>
              <a:t>sẽ</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được</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từ</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nguyên</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gốc</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là</a:t>
            </a:r>
            <a:r>
              <a:rPr lang="en-US" dirty="0">
                <a:latin typeface="Courier New"/>
                <a:ea typeface="Courier New"/>
                <a:cs typeface="Courier New"/>
                <a:sym typeface="Courier New"/>
              </a:rPr>
              <a:t> walk.</a:t>
            </a:r>
            <a:endParaRPr dirty="0">
              <a:latin typeface="Courier New"/>
              <a:ea typeface="Courier New"/>
              <a:cs typeface="Courier New"/>
              <a:sym typeface="Courier New"/>
            </a:endParaRPr>
          </a:p>
        </p:txBody>
      </p:sp>
      <p:sp>
        <p:nvSpPr>
          <p:cNvPr id="328" name="Google Shape;328;gde7f227860_0_134"/>
          <p:cNvSpPr txBox="1"/>
          <p:nvPr/>
        </p:nvSpPr>
        <p:spPr>
          <a:xfrm>
            <a:off x="5540325" y="1202575"/>
            <a:ext cx="3464700" cy="14709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US" sz="1300">
                <a:solidFill>
                  <a:srgbClr val="AF00DB"/>
                </a:solidFill>
                <a:highlight>
                  <a:srgbClr val="FFFFFE"/>
                </a:highlight>
                <a:latin typeface="Courier New"/>
                <a:ea typeface="Courier New"/>
                <a:cs typeface="Courier New"/>
                <a:sym typeface="Courier New"/>
              </a:rPr>
              <a:t>from</a:t>
            </a:r>
            <a:r>
              <a:rPr lang="en-US" sz="1300">
                <a:solidFill>
                  <a:schemeClr val="dk1"/>
                </a:solidFill>
                <a:highlight>
                  <a:srgbClr val="FFFFFE"/>
                </a:highlight>
                <a:latin typeface="Courier New"/>
                <a:ea typeface="Courier New"/>
                <a:cs typeface="Courier New"/>
                <a:sym typeface="Courier New"/>
              </a:rPr>
              <a:t> nltk.stem.porter </a:t>
            </a:r>
            <a:r>
              <a:rPr lang="en-US" sz="1300">
                <a:solidFill>
                  <a:srgbClr val="AF00DB"/>
                </a:solidFill>
                <a:highlight>
                  <a:srgbClr val="FFFFFE"/>
                </a:highlight>
                <a:latin typeface="Courier New"/>
                <a:ea typeface="Courier New"/>
                <a:cs typeface="Courier New"/>
                <a:sym typeface="Courier New"/>
              </a:rPr>
              <a:t>import</a:t>
            </a:r>
            <a:r>
              <a:rPr lang="en-US" sz="1300">
                <a:solidFill>
                  <a:schemeClr val="dk1"/>
                </a:solidFill>
                <a:highlight>
                  <a:srgbClr val="FFFFFE"/>
                </a:highlight>
                <a:latin typeface="Courier New"/>
                <a:ea typeface="Courier New"/>
                <a:cs typeface="Courier New"/>
                <a:sym typeface="Courier New"/>
              </a:rPr>
              <a:t> *</a:t>
            </a:r>
            <a:endParaRPr sz="130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300">
                <a:solidFill>
                  <a:schemeClr val="dk1"/>
                </a:solidFill>
                <a:highlight>
                  <a:srgbClr val="FFFFFE"/>
                </a:highlight>
                <a:latin typeface="Courier New"/>
                <a:ea typeface="Courier New"/>
                <a:cs typeface="Courier New"/>
                <a:sym typeface="Courier New"/>
              </a:rPr>
              <a:t>stemmer = PorterStemmer()</a:t>
            </a:r>
            <a:endParaRPr sz="130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300">
                <a:solidFill>
                  <a:schemeClr val="dk1"/>
                </a:solidFill>
                <a:highlight>
                  <a:srgbClr val="FFFFFE"/>
                </a:highlight>
                <a:latin typeface="Courier New"/>
                <a:ea typeface="Courier New"/>
                <a:cs typeface="Courier New"/>
                <a:sym typeface="Courier New"/>
              </a:rPr>
              <a:t>stemmer_udf = udf(</a:t>
            </a:r>
            <a:r>
              <a:rPr lang="en-US" sz="1300">
                <a:solidFill>
                  <a:srgbClr val="0000FF"/>
                </a:solidFill>
                <a:highlight>
                  <a:srgbClr val="FFFFFE"/>
                </a:highlight>
                <a:latin typeface="Courier New"/>
                <a:ea typeface="Courier New"/>
                <a:cs typeface="Courier New"/>
                <a:sym typeface="Courier New"/>
              </a:rPr>
              <a:t>lambda</a:t>
            </a:r>
            <a:r>
              <a:rPr lang="en-US" sz="1300">
                <a:solidFill>
                  <a:schemeClr val="dk1"/>
                </a:solidFill>
                <a:highlight>
                  <a:srgbClr val="FFFFFE"/>
                </a:highlight>
                <a:latin typeface="Courier New"/>
                <a:ea typeface="Courier New"/>
                <a:cs typeface="Courier New"/>
                <a:sym typeface="Courier New"/>
              </a:rPr>
              <a:t> tokens: [stemmer.stem(token) </a:t>
            </a:r>
            <a:r>
              <a:rPr lang="en-US" sz="1300">
                <a:solidFill>
                  <a:srgbClr val="AF00DB"/>
                </a:solidFill>
                <a:highlight>
                  <a:srgbClr val="FFFFFE"/>
                </a:highlight>
                <a:latin typeface="Courier New"/>
                <a:ea typeface="Courier New"/>
                <a:cs typeface="Courier New"/>
                <a:sym typeface="Courier New"/>
              </a:rPr>
              <a:t>for</a:t>
            </a:r>
            <a:r>
              <a:rPr lang="en-US" sz="1300">
                <a:solidFill>
                  <a:schemeClr val="dk1"/>
                </a:solidFill>
                <a:highlight>
                  <a:srgbClr val="FFFFFE"/>
                </a:highlight>
                <a:latin typeface="Courier New"/>
                <a:ea typeface="Courier New"/>
                <a:cs typeface="Courier New"/>
                <a:sym typeface="Courier New"/>
              </a:rPr>
              <a:t> token </a:t>
            </a:r>
            <a:r>
              <a:rPr lang="en-US" sz="1300">
                <a:solidFill>
                  <a:srgbClr val="0000FF"/>
                </a:solidFill>
                <a:highlight>
                  <a:srgbClr val="FFFFFE"/>
                </a:highlight>
                <a:latin typeface="Courier New"/>
                <a:ea typeface="Courier New"/>
                <a:cs typeface="Courier New"/>
                <a:sym typeface="Courier New"/>
              </a:rPr>
              <a:t>in</a:t>
            </a:r>
            <a:r>
              <a:rPr lang="en-US" sz="1300">
                <a:solidFill>
                  <a:schemeClr val="dk1"/>
                </a:solidFill>
                <a:highlight>
                  <a:srgbClr val="FFFFFE"/>
                </a:highlight>
                <a:latin typeface="Courier New"/>
                <a:ea typeface="Courier New"/>
                <a:cs typeface="Courier New"/>
                <a:sym typeface="Courier New"/>
              </a:rPr>
              <a:t> tokens])</a:t>
            </a:r>
            <a:endParaRPr sz="1300">
              <a:solidFill>
                <a:schemeClr val="dk1"/>
              </a:solidFill>
              <a:highlight>
                <a:srgbClr val="FFFFFE"/>
              </a:highlight>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pic>
        <p:nvPicPr>
          <p:cNvPr id="333" name="Google Shape;333;gb6b2457596_0_402"/>
          <p:cNvPicPr preferRelativeResize="0"/>
          <p:nvPr/>
        </p:nvPicPr>
        <p:blipFill rotWithShape="1">
          <a:blip r:embed="rId3">
            <a:alphaModFix/>
          </a:blip>
          <a:srcRect/>
          <a:stretch/>
        </p:blipFill>
        <p:spPr>
          <a:xfrm>
            <a:off x="2" y="193289"/>
            <a:ext cx="3579268" cy="465562"/>
          </a:xfrm>
          <a:prstGeom prst="rect">
            <a:avLst/>
          </a:prstGeom>
          <a:noFill/>
          <a:ln>
            <a:noFill/>
          </a:ln>
        </p:spPr>
      </p:pic>
      <p:sp>
        <p:nvSpPr>
          <p:cNvPr id="334" name="Google Shape;334;gb6b2457596_0_402"/>
          <p:cNvSpPr txBox="1"/>
          <p:nvPr/>
        </p:nvSpPr>
        <p:spPr>
          <a:xfrm>
            <a:off x="448571" y="272181"/>
            <a:ext cx="2818200" cy="738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100"/>
              <a:buFont typeface="Arial"/>
              <a:buNone/>
            </a:pPr>
            <a:r>
              <a:rPr lang="en-US" b="1">
                <a:solidFill>
                  <a:srgbClr val="EE0033"/>
                </a:solidFill>
                <a:latin typeface="Courier New"/>
                <a:ea typeface="Courier New"/>
                <a:cs typeface="Courier New"/>
                <a:sym typeface="Courier New"/>
              </a:rPr>
              <a:t>Feature extraction</a:t>
            </a:r>
            <a:endParaRPr b="1">
              <a:solidFill>
                <a:srgbClr val="EE0033"/>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endParaRPr b="1">
              <a:solidFill>
                <a:srgbClr val="EE0033"/>
              </a:solidFill>
              <a:latin typeface="Courier New"/>
              <a:ea typeface="Courier New"/>
              <a:cs typeface="Courier New"/>
              <a:sym typeface="Courier New"/>
            </a:endParaRPr>
          </a:p>
          <a:p>
            <a:pPr marL="0" marR="0" lvl="0" indent="0" algn="l" rtl="0">
              <a:spcBef>
                <a:spcPts val="0"/>
              </a:spcBef>
              <a:spcAft>
                <a:spcPts val="0"/>
              </a:spcAft>
              <a:buNone/>
            </a:pPr>
            <a:endParaRPr b="1">
              <a:solidFill>
                <a:srgbClr val="EE0033"/>
              </a:solidFill>
              <a:latin typeface="Courier New"/>
              <a:ea typeface="Courier New"/>
              <a:cs typeface="Courier New"/>
              <a:sym typeface="Courier New"/>
            </a:endParaRPr>
          </a:p>
        </p:txBody>
      </p:sp>
      <p:grpSp>
        <p:nvGrpSpPr>
          <p:cNvPr id="335" name="Google Shape;335;gb6b2457596_0_402"/>
          <p:cNvGrpSpPr/>
          <p:nvPr/>
        </p:nvGrpSpPr>
        <p:grpSpPr>
          <a:xfrm>
            <a:off x="0" y="4812071"/>
            <a:ext cx="9143998" cy="331429"/>
            <a:chOff x="0" y="4812071"/>
            <a:chExt cx="9143998" cy="331429"/>
          </a:xfrm>
        </p:grpSpPr>
        <p:grpSp>
          <p:nvGrpSpPr>
            <p:cNvPr id="336" name="Google Shape;336;gb6b2457596_0_402"/>
            <p:cNvGrpSpPr/>
            <p:nvPr/>
          </p:nvGrpSpPr>
          <p:grpSpPr>
            <a:xfrm>
              <a:off x="0" y="4812071"/>
              <a:ext cx="9143998" cy="331429"/>
              <a:chOff x="0" y="4812071"/>
              <a:chExt cx="9143998" cy="331429"/>
            </a:xfrm>
          </p:grpSpPr>
          <p:pic>
            <p:nvPicPr>
              <p:cNvPr id="337" name="Google Shape;337;gb6b2457596_0_402"/>
              <p:cNvPicPr preferRelativeResize="0"/>
              <p:nvPr/>
            </p:nvPicPr>
            <p:blipFill rotWithShape="1">
              <a:blip r:embed="rId4">
                <a:alphaModFix/>
              </a:blip>
              <a:srcRect/>
              <a:stretch/>
            </p:blipFill>
            <p:spPr>
              <a:xfrm>
                <a:off x="0" y="4812071"/>
                <a:ext cx="9143998" cy="331429"/>
              </a:xfrm>
              <a:prstGeom prst="rect">
                <a:avLst/>
              </a:prstGeom>
              <a:noFill/>
              <a:ln>
                <a:noFill/>
              </a:ln>
            </p:spPr>
          </p:pic>
          <p:sp>
            <p:nvSpPr>
              <p:cNvPr id="338" name="Google Shape;338;gb6b2457596_0_402"/>
              <p:cNvSpPr txBox="1"/>
              <p:nvPr/>
            </p:nvSpPr>
            <p:spPr>
              <a:xfrm>
                <a:off x="374649" y="4889882"/>
                <a:ext cx="2006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4B4B4"/>
                  </a:buClr>
                  <a:buSzPts val="800"/>
                  <a:buFont typeface="Arial"/>
                  <a:buNone/>
                </a:pPr>
                <a:r>
                  <a:rPr lang="en-US" sz="800" b="0" i="0" u="none" strike="noStrike" cap="none">
                    <a:solidFill>
                      <a:srgbClr val="B4B4B4"/>
                    </a:solidFill>
                    <a:latin typeface="Arial"/>
                    <a:ea typeface="Arial"/>
                    <a:cs typeface="Arial"/>
                    <a:sym typeface="Arial"/>
                  </a:rPr>
                  <a:t>www.viette.vn</a:t>
                </a:r>
                <a:endParaRPr sz="800" b="0" i="0" u="none" strike="noStrike" cap="none">
                  <a:solidFill>
                    <a:srgbClr val="B4B4B4"/>
                  </a:solidFill>
                  <a:latin typeface="Arial"/>
                  <a:ea typeface="Arial"/>
                  <a:cs typeface="Arial"/>
                  <a:sym typeface="Arial"/>
                </a:endParaRPr>
              </a:p>
            </p:txBody>
          </p:sp>
        </p:grpSp>
        <p:pic>
          <p:nvPicPr>
            <p:cNvPr id="339" name="Google Shape;339;gb6b2457596_0_402"/>
            <p:cNvPicPr preferRelativeResize="0"/>
            <p:nvPr/>
          </p:nvPicPr>
          <p:blipFill rotWithShape="1">
            <a:blip r:embed="rId5">
              <a:alphaModFix/>
            </a:blip>
            <a:srcRect/>
            <a:stretch/>
          </p:blipFill>
          <p:spPr>
            <a:xfrm>
              <a:off x="7834010" y="4887636"/>
              <a:ext cx="716032" cy="157684"/>
            </a:xfrm>
            <a:prstGeom prst="rect">
              <a:avLst/>
            </a:prstGeom>
            <a:noFill/>
            <a:ln>
              <a:noFill/>
            </a:ln>
          </p:spPr>
        </p:pic>
      </p:grpSp>
      <p:sp>
        <p:nvSpPr>
          <p:cNvPr id="340" name="Google Shape;340;gb6b2457596_0_402" descr="https://databricks.com/wp-content/uploads/2017/10/image1-4.png"/>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341" name="Google Shape;341;gb6b2457596_0_402"/>
          <p:cNvSpPr txBox="1"/>
          <p:nvPr/>
        </p:nvSpPr>
        <p:spPr>
          <a:xfrm>
            <a:off x="448570" y="637370"/>
            <a:ext cx="2818200" cy="292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00" i="1" dirty="0">
                <a:solidFill>
                  <a:srgbClr val="EE0033"/>
                </a:solidFill>
                <a:latin typeface="Courier New"/>
                <a:ea typeface="Courier New"/>
                <a:cs typeface="Courier New"/>
                <a:sym typeface="Courier New"/>
              </a:rPr>
              <a:t>Lemmatization</a:t>
            </a:r>
            <a:endParaRPr sz="1300" i="1" dirty="0">
              <a:solidFill>
                <a:srgbClr val="EE0033"/>
              </a:solidFill>
              <a:latin typeface="Courier New"/>
              <a:ea typeface="Courier New"/>
              <a:cs typeface="Courier New"/>
              <a:sym typeface="Courier New"/>
            </a:endParaRPr>
          </a:p>
        </p:txBody>
      </p:sp>
      <p:sp>
        <p:nvSpPr>
          <p:cNvPr id="342" name="Google Shape;342;gb6b2457596_0_402"/>
          <p:cNvSpPr txBox="1"/>
          <p:nvPr/>
        </p:nvSpPr>
        <p:spPr>
          <a:xfrm>
            <a:off x="460375" y="1202575"/>
            <a:ext cx="3692525" cy="1477297"/>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dirty="0">
                <a:latin typeface="Courier New"/>
                <a:ea typeface="Courier New"/>
                <a:cs typeface="Courier New"/>
                <a:sym typeface="Courier New"/>
              </a:rPr>
              <a:t>Lemmatization </a:t>
            </a:r>
            <a:r>
              <a:rPr lang="en-US" dirty="0" err="1">
                <a:latin typeface="Courier New"/>
                <a:ea typeface="Courier New"/>
                <a:cs typeface="Courier New"/>
                <a:sym typeface="Courier New"/>
              </a:rPr>
              <a:t>sẽ</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xử</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lý</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thông</a:t>
            </a:r>
            <a:r>
              <a:rPr lang="en-US" dirty="0">
                <a:latin typeface="Courier New"/>
                <a:ea typeface="Courier New"/>
                <a:cs typeface="Courier New"/>
                <a:sym typeface="Courier New"/>
              </a:rPr>
              <a:t> minh </a:t>
            </a:r>
            <a:r>
              <a:rPr lang="en-US" dirty="0" err="1">
                <a:latin typeface="Courier New"/>
                <a:ea typeface="Courier New"/>
                <a:cs typeface="Courier New"/>
                <a:sym typeface="Courier New"/>
              </a:rPr>
              <a:t>hơn</a:t>
            </a:r>
            <a:r>
              <a:rPr lang="en-US" dirty="0">
                <a:latin typeface="Courier New"/>
                <a:ea typeface="Courier New"/>
                <a:cs typeface="Courier New"/>
                <a:sym typeface="Courier New"/>
              </a:rPr>
              <a:t> Stemming </a:t>
            </a:r>
            <a:r>
              <a:rPr lang="en-US" dirty="0" err="1">
                <a:latin typeface="Courier New"/>
                <a:ea typeface="Courier New"/>
                <a:cs typeface="Courier New"/>
                <a:sym typeface="Courier New"/>
              </a:rPr>
              <a:t>bằng</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một</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bộ</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từ</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điển</a:t>
            </a:r>
            <a:r>
              <a:rPr lang="en-US" dirty="0">
                <a:latin typeface="Courier New"/>
                <a:ea typeface="Courier New"/>
                <a:cs typeface="Courier New"/>
                <a:sym typeface="Courier New"/>
              </a:rPr>
              <a:t>. </a:t>
            </a:r>
            <a:endParaRPr lang="en-US" dirty="0" smtClean="0">
              <a:latin typeface="Courier New"/>
              <a:ea typeface="Courier New"/>
              <a:cs typeface="Courier New"/>
              <a:sym typeface="Courier New"/>
            </a:endParaRPr>
          </a:p>
          <a:p>
            <a:pPr marL="0" lvl="0" indent="0" algn="just" rtl="0">
              <a:spcBef>
                <a:spcPts val="0"/>
              </a:spcBef>
              <a:spcAft>
                <a:spcPts val="0"/>
              </a:spcAft>
              <a:buNone/>
            </a:pPr>
            <a:r>
              <a:rPr lang="en-US" dirty="0" err="1" smtClean="0">
                <a:latin typeface="Courier New"/>
                <a:ea typeface="Courier New"/>
                <a:cs typeface="Courier New"/>
                <a:sym typeface="Courier New"/>
              </a:rPr>
              <a:t>Đảm</a:t>
            </a:r>
            <a:r>
              <a:rPr lang="en-US" dirty="0" smtClean="0">
                <a:latin typeface="Courier New"/>
                <a:ea typeface="Courier New"/>
                <a:cs typeface="Courier New"/>
                <a:sym typeface="Courier New"/>
              </a:rPr>
              <a:t> </a:t>
            </a:r>
            <a:r>
              <a:rPr lang="en-US" dirty="0" err="1">
                <a:latin typeface="Courier New"/>
                <a:ea typeface="Courier New"/>
                <a:cs typeface="Courier New"/>
                <a:sym typeface="Courier New"/>
              </a:rPr>
              <a:t>bảo</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rằng</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các</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từ</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như</a:t>
            </a:r>
            <a:r>
              <a:rPr lang="en-US" dirty="0">
                <a:latin typeface="Courier New"/>
                <a:ea typeface="Courier New"/>
                <a:cs typeface="Courier New"/>
                <a:sym typeface="Courier New"/>
              </a:rPr>
              <a:t> “goes“, “went” </a:t>
            </a:r>
            <a:r>
              <a:rPr lang="en-US" dirty="0" err="1">
                <a:latin typeface="Courier New"/>
                <a:ea typeface="Courier New"/>
                <a:cs typeface="Courier New"/>
                <a:sym typeface="Courier New"/>
              </a:rPr>
              <a:t>và</a:t>
            </a:r>
            <a:r>
              <a:rPr lang="en-US" dirty="0">
                <a:latin typeface="Courier New"/>
                <a:ea typeface="Courier New"/>
                <a:cs typeface="Courier New"/>
                <a:sym typeface="Courier New"/>
              </a:rPr>
              <a:t> “go” </a:t>
            </a:r>
            <a:r>
              <a:rPr lang="en-US" dirty="0" err="1">
                <a:latin typeface="Courier New"/>
                <a:ea typeface="Courier New"/>
                <a:cs typeface="Courier New"/>
                <a:sym typeface="Courier New"/>
              </a:rPr>
              <a:t>sẽ</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chắc</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chắn</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có</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kết</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quả</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trả</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về</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là</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như</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nhau</a:t>
            </a:r>
            <a:r>
              <a:rPr lang="en-US" dirty="0">
                <a:latin typeface="Courier New"/>
                <a:ea typeface="Courier New"/>
                <a:cs typeface="Courier New"/>
                <a:sym typeface="Courier New"/>
              </a:rPr>
              <a:t>.</a:t>
            </a:r>
            <a:endParaRPr dirty="0">
              <a:latin typeface="Courier New"/>
              <a:ea typeface="Courier New"/>
              <a:cs typeface="Courier New"/>
              <a:sym typeface="Courier New"/>
            </a:endParaRPr>
          </a:p>
        </p:txBody>
      </p:sp>
      <p:sp>
        <p:nvSpPr>
          <p:cNvPr id="343" name="Google Shape;343;gb6b2457596_0_402"/>
          <p:cNvSpPr txBox="1"/>
          <p:nvPr/>
        </p:nvSpPr>
        <p:spPr>
          <a:xfrm>
            <a:off x="5250350" y="1202575"/>
            <a:ext cx="3000000" cy="22857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US" sz="1300">
                <a:solidFill>
                  <a:srgbClr val="AF00DB"/>
                </a:solidFill>
                <a:highlight>
                  <a:srgbClr val="FFFFFE"/>
                </a:highlight>
                <a:latin typeface="Courier New"/>
                <a:ea typeface="Courier New"/>
                <a:cs typeface="Courier New"/>
                <a:sym typeface="Courier New"/>
              </a:rPr>
              <a:t>from</a:t>
            </a:r>
            <a:r>
              <a:rPr lang="en-US" sz="1300">
                <a:solidFill>
                  <a:schemeClr val="dk1"/>
                </a:solidFill>
                <a:highlight>
                  <a:srgbClr val="FFFFFE"/>
                </a:highlight>
                <a:latin typeface="Courier New"/>
                <a:ea typeface="Courier New"/>
                <a:cs typeface="Courier New"/>
                <a:sym typeface="Courier New"/>
              </a:rPr>
              <a:t> nltk.stem.wordnet </a:t>
            </a:r>
            <a:r>
              <a:rPr lang="en-US" sz="1300">
                <a:solidFill>
                  <a:srgbClr val="AF00DB"/>
                </a:solidFill>
                <a:highlight>
                  <a:srgbClr val="FFFFFE"/>
                </a:highlight>
                <a:latin typeface="Courier New"/>
                <a:ea typeface="Courier New"/>
                <a:cs typeface="Courier New"/>
                <a:sym typeface="Courier New"/>
              </a:rPr>
              <a:t>import</a:t>
            </a:r>
            <a:r>
              <a:rPr lang="en-US" sz="1300">
                <a:solidFill>
                  <a:schemeClr val="dk1"/>
                </a:solidFill>
                <a:highlight>
                  <a:srgbClr val="FFFFFE"/>
                </a:highlight>
                <a:latin typeface="Courier New"/>
                <a:ea typeface="Courier New"/>
                <a:cs typeface="Courier New"/>
                <a:sym typeface="Courier New"/>
              </a:rPr>
              <a:t> WordNetLemmatizer</a:t>
            </a:r>
            <a:endParaRPr sz="130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300">
                <a:solidFill>
                  <a:schemeClr val="dk1"/>
                </a:solidFill>
                <a:highlight>
                  <a:srgbClr val="FFFFFE"/>
                </a:highlight>
                <a:latin typeface="Courier New"/>
                <a:ea typeface="Courier New"/>
                <a:cs typeface="Courier New"/>
                <a:sym typeface="Courier New"/>
              </a:rPr>
              <a:t>lemmatizer = WordNetLemmatizer()</a:t>
            </a:r>
            <a:endParaRPr sz="130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300">
                <a:solidFill>
                  <a:schemeClr val="dk1"/>
                </a:solidFill>
                <a:highlight>
                  <a:srgbClr val="FFFFFE"/>
                </a:highlight>
                <a:latin typeface="Courier New"/>
                <a:ea typeface="Courier New"/>
                <a:cs typeface="Courier New"/>
                <a:sym typeface="Courier New"/>
              </a:rPr>
              <a:t>stemmer_udf = udf(</a:t>
            </a:r>
            <a:r>
              <a:rPr lang="en-US" sz="1300">
                <a:solidFill>
                  <a:srgbClr val="0000FF"/>
                </a:solidFill>
                <a:highlight>
                  <a:srgbClr val="FFFFFE"/>
                </a:highlight>
                <a:latin typeface="Courier New"/>
                <a:ea typeface="Courier New"/>
                <a:cs typeface="Courier New"/>
                <a:sym typeface="Courier New"/>
              </a:rPr>
              <a:t>lambda</a:t>
            </a:r>
            <a:r>
              <a:rPr lang="en-US" sz="1300">
                <a:solidFill>
                  <a:schemeClr val="dk1"/>
                </a:solidFill>
                <a:highlight>
                  <a:srgbClr val="FFFFFE"/>
                </a:highlight>
                <a:latin typeface="Courier New"/>
                <a:ea typeface="Courier New"/>
                <a:cs typeface="Courier New"/>
                <a:sym typeface="Courier New"/>
              </a:rPr>
              <a:t> tokens: [lemmatizer.lemmatize(token) </a:t>
            </a:r>
            <a:r>
              <a:rPr lang="en-US" sz="1300">
                <a:solidFill>
                  <a:srgbClr val="AF00DB"/>
                </a:solidFill>
                <a:highlight>
                  <a:srgbClr val="FFFFFE"/>
                </a:highlight>
                <a:latin typeface="Courier New"/>
                <a:ea typeface="Courier New"/>
                <a:cs typeface="Courier New"/>
                <a:sym typeface="Courier New"/>
              </a:rPr>
              <a:t>for</a:t>
            </a:r>
            <a:r>
              <a:rPr lang="en-US" sz="1300">
                <a:solidFill>
                  <a:schemeClr val="dk1"/>
                </a:solidFill>
                <a:highlight>
                  <a:srgbClr val="FFFFFE"/>
                </a:highlight>
                <a:latin typeface="Courier New"/>
                <a:ea typeface="Courier New"/>
                <a:cs typeface="Courier New"/>
                <a:sym typeface="Courier New"/>
              </a:rPr>
              <a:t> token </a:t>
            </a:r>
            <a:r>
              <a:rPr lang="en-US" sz="1300">
                <a:solidFill>
                  <a:srgbClr val="0000FF"/>
                </a:solidFill>
                <a:highlight>
                  <a:srgbClr val="FFFFFE"/>
                </a:highlight>
                <a:latin typeface="Courier New"/>
                <a:ea typeface="Courier New"/>
                <a:cs typeface="Courier New"/>
                <a:sym typeface="Courier New"/>
              </a:rPr>
              <a:t>in</a:t>
            </a:r>
            <a:r>
              <a:rPr lang="en-US" sz="1300">
                <a:solidFill>
                  <a:schemeClr val="dk1"/>
                </a:solidFill>
                <a:highlight>
                  <a:srgbClr val="FFFFFE"/>
                </a:highlight>
                <a:latin typeface="Courier New"/>
                <a:ea typeface="Courier New"/>
                <a:cs typeface="Courier New"/>
                <a:sym typeface="Courier New"/>
              </a:rPr>
              <a:t> tokens])</a:t>
            </a:r>
            <a:endParaRPr sz="1300">
              <a:solidFill>
                <a:schemeClr val="dk1"/>
              </a:solidFill>
              <a:highlight>
                <a:srgbClr val="FFFFFE"/>
              </a:highlight>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gb6b2457596_0_146"/>
          <p:cNvPicPr preferRelativeResize="0"/>
          <p:nvPr/>
        </p:nvPicPr>
        <p:blipFill rotWithShape="1">
          <a:blip r:embed="rId3">
            <a:alphaModFix/>
          </a:blip>
          <a:srcRect/>
          <a:stretch/>
        </p:blipFill>
        <p:spPr>
          <a:xfrm>
            <a:off x="2" y="193289"/>
            <a:ext cx="3579268" cy="465562"/>
          </a:xfrm>
          <a:prstGeom prst="rect">
            <a:avLst/>
          </a:prstGeom>
          <a:noFill/>
          <a:ln>
            <a:noFill/>
          </a:ln>
        </p:spPr>
      </p:pic>
      <p:sp>
        <p:nvSpPr>
          <p:cNvPr id="349" name="Google Shape;349;gb6b2457596_0_146"/>
          <p:cNvSpPr txBox="1"/>
          <p:nvPr/>
        </p:nvSpPr>
        <p:spPr>
          <a:xfrm>
            <a:off x="448571" y="272181"/>
            <a:ext cx="28182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100"/>
              <a:buFont typeface="Arial"/>
              <a:buNone/>
            </a:pPr>
            <a:r>
              <a:rPr lang="en-US" sz="1600" b="1">
                <a:solidFill>
                  <a:srgbClr val="EE0033"/>
                </a:solidFill>
                <a:latin typeface="Courier New"/>
                <a:ea typeface="Courier New"/>
                <a:cs typeface="Courier New"/>
                <a:sym typeface="Courier New"/>
              </a:rPr>
              <a:t>Feature extraction</a:t>
            </a:r>
            <a:endParaRPr sz="1600" b="1">
              <a:solidFill>
                <a:srgbClr val="EE0033"/>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endParaRPr sz="1600" b="1">
              <a:solidFill>
                <a:srgbClr val="EE0033"/>
              </a:solidFill>
              <a:latin typeface="Courier New"/>
              <a:ea typeface="Courier New"/>
              <a:cs typeface="Courier New"/>
              <a:sym typeface="Courier New"/>
            </a:endParaRPr>
          </a:p>
          <a:p>
            <a:pPr marL="0" marR="0" lvl="0" indent="0" algn="l" rtl="0">
              <a:spcBef>
                <a:spcPts val="0"/>
              </a:spcBef>
              <a:spcAft>
                <a:spcPts val="0"/>
              </a:spcAft>
              <a:buNone/>
            </a:pPr>
            <a:endParaRPr sz="1600" b="1">
              <a:solidFill>
                <a:srgbClr val="EE0033"/>
              </a:solidFill>
              <a:latin typeface="Courier New"/>
              <a:ea typeface="Courier New"/>
              <a:cs typeface="Courier New"/>
              <a:sym typeface="Courier New"/>
            </a:endParaRPr>
          </a:p>
        </p:txBody>
      </p:sp>
      <p:grpSp>
        <p:nvGrpSpPr>
          <p:cNvPr id="350" name="Google Shape;350;gb6b2457596_0_146"/>
          <p:cNvGrpSpPr/>
          <p:nvPr/>
        </p:nvGrpSpPr>
        <p:grpSpPr>
          <a:xfrm>
            <a:off x="0" y="4812071"/>
            <a:ext cx="9143998" cy="331429"/>
            <a:chOff x="0" y="4812071"/>
            <a:chExt cx="9143998" cy="331429"/>
          </a:xfrm>
        </p:grpSpPr>
        <p:grpSp>
          <p:nvGrpSpPr>
            <p:cNvPr id="351" name="Google Shape;351;gb6b2457596_0_146"/>
            <p:cNvGrpSpPr/>
            <p:nvPr/>
          </p:nvGrpSpPr>
          <p:grpSpPr>
            <a:xfrm>
              <a:off x="0" y="4812071"/>
              <a:ext cx="9143998" cy="331429"/>
              <a:chOff x="0" y="4812071"/>
              <a:chExt cx="9143998" cy="331429"/>
            </a:xfrm>
          </p:grpSpPr>
          <p:pic>
            <p:nvPicPr>
              <p:cNvPr id="352" name="Google Shape;352;gb6b2457596_0_146"/>
              <p:cNvPicPr preferRelativeResize="0"/>
              <p:nvPr/>
            </p:nvPicPr>
            <p:blipFill rotWithShape="1">
              <a:blip r:embed="rId4">
                <a:alphaModFix/>
              </a:blip>
              <a:srcRect/>
              <a:stretch/>
            </p:blipFill>
            <p:spPr>
              <a:xfrm>
                <a:off x="0" y="4812071"/>
                <a:ext cx="9143998" cy="331429"/>
              </a:xfrm>
              <a:prstGeom prst="rect">
                <a:avLst/>
              </a:prstGeom>
              <a:noFill/>
              <a:ln>
                <a:noFill/>
              </a:ln>
            </p:spPr>
          </p:pic>
          <p:sp>
            <p:nvSpPr>
              <p:cNvPr id="353" name="Google Shape;353;gb6b2457596_0_146"/>
              <p:cNvSpPr txBox="1"/>
              <p:nvPr/>
            </p:nvSpPr>
            <p:spPr>
              <a:xfrm>
                <a:off x="374649" y="4889882"/>
                <a:ext cx="2006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4B4B4"/>
                  </a:buClr>
                  <a:buSzPts val="800"/>
                  <a:buFont typeface="Arial"/>
                  <a:buNone/>
                </a:pPr>
                <a:r>
                  <a:rPr lang="en-US" sz="800" b="0" i="0" u="none" strike="noStrike" cap="none">
                    <a:solidFill>
                      <a:srgbClr val="B4B4B4"/>
                    </a:solidFill>
                    <a:latin typeface="Arial"/>
                    <a:ea typeface="Arial"/>
                    <a:cs typeface="Arial"/>
                    <a:sym typeface="Arial"/>
                  </a:rPr>
                  <a:t>www.viette.vn</a:t>
                </a:r>
                <a:endParaRPr sz="800" b="0" i="0" u="none" strike="noStrike" cap="none">
                  <a:solidFill>
                    <a:srgbClr val="B4B4B4"/>
                  </a:solidFill>
                  <a:latin typeface="Arial"/>
                  <a:ea typeface="Arial"/>
                  <a:cs typeface="Arial"/>
                  <a:sym typeface="Arial"/>
                </a:endParaRPr>
              </a:p>
            </p:txBody>
          </p:sp>
        </p:grpSp>
        <p:pic>
          <p:nvPicPr>
            <p:cNvPr id="354" name="Google Shape;354;gb6b2457596_0_146"/>
            <p:cNvPicPr preferRelativeResize="0"/>
            <p:nvPr/>
          </p:nvPicPr>
          <p:blipFill rotWithShape="1">
            <a:blip r:embed="rId5">
              <a:alphaModFix/>
            </a:blip>
            <a:srcRect/>
            <a:stretch/>
          </p:blipFill>
          <p:spPr>
            <a:xfrm>
              <a:off x="7834010" y="4887636"/>
              <a:ext cx="716032" cy="157684"/>
            </a:xfrm>
            <a:prstGeom prst="rect">
              <a:avLst/>
            </a:prstGeom>
            <a:noFill/>
            <a:ln>
              <a:noFill/>
            </a:ln>
          </p:spPr>
        </p:pic>
      </p:grpSp>
      <p:sp>
        <p:nvSpPr>
          <p:cNvPr id="355" name="Google Shape;355;gb6b2457596_0_146" descr="https://databricks.com/wp-content/uploads/2017/10/image1-4.png"/>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356" name="Google Shape;356;gb6b2457596_0_146"/>
          <p:cNvSpPr txBox="1"/>
          <p:nvPr/>
        </p:nvSpPr>
        <p:spPr>
          <a:xfrm>
            <a:off x="448578" y="637375"/>
            <a:ext cx="4695000" cy="692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SzPts val="1100"/>
              <a:buNone/>
            </a:pPr>
            <a:r>
              <a:rPr lang="en-US" sz="1300" i="1">
                <a:solidFill>
                  <a:srgbClr val="EE0033"/>
                </a:solidFill>
                <a:latin typeface="Courier New"/>
                <a:ea typeface="Courier New"/>
                <a:cs typeface="Courier New"/>
                <a:sym typeface="Courier New"/>
              </a:rPr>
              <a:t>Bag of Words</a:t>
            </a: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SzPts val="1100"/>
              <a:buNone/>
            </a:pP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None/>
            </a:pPr>
            <a:endParaRPr sz="1300" i="1">
              <a:solidFill>
                <a:srgbClr val="EE0033"/>
              </a:solidFill>
              <a:latin typeface="Courier New"/>
              <a:ea typeface="Courier New"/>
              <a:cs typeface="Courier New"/>
              <a:sym typeface="Courier New"/>
            </a:endParaRPr>
          </a:p>
        </p:txBody>
      </p:sp>
      <p:sp>
        <p:nvSpPr>
          <p:cNvPr id="357" name="Google Shape;357;gb6b2457596_0_146"/>
          <p:cNvSpPr txBox="1"/>
          <p:nvPr/>
        </p:nvSpPr>
        <p:spPr>
          <a:xfrm>
            <a:off x="448575" y="1049950"/>
            <a:ext cx="4313925" cy="1477297"/>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dirty="0" err="1">
                <a:latin typeface="Courier New"/>
                <a:ea typeface="Courier New"/>
                <a:cs typeface="Courier New"/>
                <a:sym typeface="Courier New"/>
              </a:rPr>
              <a:t>Mô</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hình</a:t>
            </a:r>
            <a:r>
              <a:rPr lang="en-US" dirty="0">
                <a:latin typeface="Courier New"/>
                <a:ea typeface="Courier New"/>
                <a:cs typeface="Courier New"/>
                <a:sym typeface="Courier New"/>
              </a:rPr>
              <a:t> Bag of words </a:t>
            </a:r>
            <a:r>
              <a:rPr lang="en-US" dirty="0" err="1">
                <a:latin typeface="Courier New"/>
                <a:ea typeface="Courier New"/>
                <a:cs typeface="Courier New"/>
                <a:sym typeface="Courier New"/>
              </a:rPr>
              <a:t>biểu</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diễn</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cho</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mỗi</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mẫu</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dữ</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liệu</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văn</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bản</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dưới</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dạng</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một</a:t>
            </a:r>
            <a:r>
              <a:rPr lang="en-US" dirty="0">
                <a:latin typeface="Courier New"/>
                <a:ea typeface="Courier New"/>
                <a:cs typeface="Courier New"/>
                <a:sym typeface="Courier New"/>
              </a:rPr>
              <a:t> vector </a:t>
            </a:r>
            <a:r>
              <a:rPr lang="en-US" dirty="0" err="1">
                <a:latin typeface="Courier New"/>
                <a:ea typeface="Courier New"/>
                <a:cs typeface="Courier New"/>
                <a:sym typeface="Courier New"/>
              </a:rPr>
              <a:t>số</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trong</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đó</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mỗi</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chiều</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là</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một</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từ</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cụ</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thể</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trong</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kho</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dữ</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liệu</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và</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giá</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trị</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có</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thể</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là</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tần</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số</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của</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nó</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xuất</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hiện</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trong</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đoạn</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văn</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bản</a:t>
            </a:r>
            <a:r>
              <a:rPr lang="en-US" dirty="0">
                <a:latin typeface="Courier New"/>
                <a:ea typeface="Courier New"/>
                <a:cs typeface="Courier New"/>
                <a:sym typeface="Courier New"/>
              </a:rPr>
              <a:t>.</a:t>
            </a:r>
            <a:endParaRPr dirty="0">
              <a:latin typeface="Courier New"/>
              <a:ea typeface="Courier New"/>
              <a:cs typeface="Courier New"/>
              <a:sym typeface="Courier New"/>
            </a:endParaRPr>
          </a:p>
        </p:txBody>
      </p:sp>
      <p:sp>
        <p:nvSpPr>
          <p:cNvPr id="358" name="Google Shape;358;gb6b2457596_0_146"/>
          <p:cNvSpPr txBox="1"/>
          <p:nvPr/>
        </p:nvSpPr>
        <p:spPr>
          <a:xfrm>
            <a:off x="5235075" y="637375"/>
            <a:ext cx="3464700" cy="27639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US" sz="1150">
                <a:solidFill>
                  <a:schemeClr val="dk1"/>
                </a:solidFill>
                <a:highlight>
                  <a:srgbClr val="FFFFFE"/>
                </a:highlight>
                <a:latin typeface="Courier New"/>
                <a:ea typeface="Courier New"/>
                <a:cs typeface="Courier New"/>
                <a:sym typeface="Courier New"/>
              </a:rPr>
              <a:t>df = spark.createDataFrame([</a:t>
            </a:r>
            <a:endParaRPr sz="11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150">
                <a:solidFill>
                  <a:schemeClr val="dk1"/>
                </a:solidFill>
                <a:highlight>
                  <a:srgbClr val="FFFFFE"/>
                </a:highlight>
                <a:latin typeface="Courier New"/>
                <a:ea typeface="Courier New"/>
                <a:cs typeface="Courier New"/>
                <a:sym typeface="Courier New"/>
              </a:rPr>
              <a:t>    (</a:t>
            </a:r>
            <a:r>
              <a:rPr lang="en-US" sz="1150">
                <a:solidFill>
                  <a:srgbClr val="09885A"/>
                </a:solidFill>
                <a:highlight>
                  <a:srgbClr val="FFFFFE"/>
                </a:highlight>
                <a:latin typeface="Courier New"/>
                <a:ea typeface="Courier New"/>
                <a:cs typeface="Courier New"/>
                <a:sym typeface="Courier New"/>
              </a:rPr>
              <a:t>0</a:t>
            </a:r>
            <a:r>
              <a:rPr lang="en-US" sz="1150">
                <a:solidFill>
                  <a:schemeClr val="dk1"/>
                </a:solidFill>
                <a:highlight>
                  <a:srgbClr val="FFFFFE"/>
                </a:highlight>
                <a:latin typeface="Courier New"/>
                <a:ea typeface="Courier New"/>
                <a:cs typeface="Courier New"/>
                <a:sym typeface="Courier New"/>
              </a:rPr>
              <a:t>, </a:t>
            </a:r>
            <a:r>
              <a:rPr lang="en-US" sz="1150">
                <a:solidFill>
                  <a:srgbClr val="A31515"/>
                </a:solidFill>
                <a:highlight>
                  <a:srgbClr val="FFFFFE"/>
                </a:highlight>
                <a:latin typeface="Courier New"/>
                <a:ea typeface="Courier New"/>
                <a:cs typeface="Courier New"/>
                <a:sym typeface="Courier New"/>
              </a:rPr>
              <a:t>"a b c "</a:t>
            </a:r>
            <a:r>
              <a:rPr lang="en-US" sz="1150">
                <a:solidFill>
                  <a:schemeClr val="dk1"/>
                </a:solidFill>
                <a:highlight>
                  <a:srgbClr val="FFFFFE"/>
                </a:highlight>
                <a:latin typeface="Courier New"/>
                <a:ea typeface="Courier New"/>
                <a:cs typeface="Courier New"/>
                <a:sym typeface="Courier New"/>
              </a:rPr>
              <a:t>.split(</a:t>
            </a:r>
            <a:r>
              <a:rPr lang="en-US" sz="1150">
                <a:solidFill>
                  <a:srgbClr val="A31515"/>
                </a:solidFill>
                <a:highlight>
                  <a:srgbClr val="FFFFFE"/>
                </a:highlight>
                <a:latin typeface="Courier New"/>
                <a:ea typeface="Courier New"/>
                <a:cs typeface="Courier New"/>
                <a:sym typeface="Courier New"/>
              </a:rPr>
              <a:t>" "</a:t>
            </a:r>
            <a:r>
              <a:rPr lang="en-US" sz="1150">
                <a:solidFill>
                  <a:schemeClr val="dk1"/>
                </a:solidFill>
                <a:highlight>
                  <a:srgbClr val="FFFFFE"/>
                </a:highlight>
                <a:latin typeface="Courier New"/>
                <a:ea typeface="Courier New"/>
                <a:cs typeface="Courier New"/>
                <a:sym typeface="Courier New"/>
              </a:rPr>
              <a:t>)),</a:t>
            </a:r>
            <a:endParaRPr sz="11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150">
                <a:solidFill>
                  <a:schemeClr val="dk1"/>
                </a:solidFill>
                <a:highlight>
                  <a:srgbClr val="FFFFFE"/>
                </a:highlight>
                <a:latin typeface="Courier New"/>
                <a:ea typeface="Courier New"/>
                <a:cs typeface="Courier New"/>
                <a:sym typeface="Courier New"/>
              </a:rPr>
              <a:t>    (</a:t>
            </a:r>
            <a:r>
              <a:rPr lang="en-US" sz="1150">
                <a:solidFill>
                  <a:srgbClr val="09885A"/>
                </a:solidFill>
                <a:highlight>
                  <a:srgbClr val="FFFFFE"/>
                </a:highlight>
                <a:latin typeface="Courier New"/>
                <a:ea typeface="Courier New"/>
                <a:cs typeface="Courier New"/>
                <a:sym typeface="Courier New"/>
              </a:rPr>
              <a:t>1</a:t>
            </a:r>
            <a:r>
              <a:rPr lang="en-US" sz="1150">
                <a:solidFill>
                  <a:schemeClr val="dk1"/>
                </a:solidFill>
                <a:highlight>
                  <a:srgbClr val="FFFFFE"/>
                </a:highlight>
                <a:latin typeface="Courier New"/>
                <a:ea typeface="Courier New"/>
                <a:cs typeface="Courier New"/>
                <a:sym typeface="Courier New"/>
              </a:rPr>
              <a:t>, </a:t>
            </a:r>
            <a:r>
              <a:rPr lang="en-US" sz="1150">
                <a:solidFill>
                  <a:srgbClr val="A31515"/>
                </a:solidFill>
                <a:highlight>
                  <a:srgbClr val="FFFFFE"/>
                </a:highlight>
                <a:latin typeface="Courier New"/>
                <a:ea typeface="Courier New"/>
                <a:cs typeface="Courier New"/>
                <a:sym typeface="Courier New"/>
              </a:rPr>
              <a:t>"a b b c a d"</a:t>
            </a:r>
            <a:r>
              <a:rPr lang="en-US" sz="1150">
                <a:solidFill>
                  <a:schemeClr val="dk1"/>
                </a:solidFill>
                <a:highlight>
                  <a:srgbClr val="FFFFFE"/>
                </a:highlight>
                <a:latin typeface="Courier New"/>
                <a:ea typeface="Courier New"/>
                <a:cs typeface="Courier New"/>
                <a:sym typeface="Courier New"/>
              </a:rPr>
              <a:t>.split(</a:t>
            </a:r>
            <a:r>
              <a:rPr lang="en-US" sz="1150">
                <a:solidFill>
                  <a:srgbClr val="A31515"/>
                </a:solidFill>
                <a:highlight>
                  <a:srgbClr val="FFFFFE"/>
                </a:highlight>
                <a:latin typeface="Courier New"/>
                <a:ea typeface="Courier New"/>
                <a:cs typeface="Courier New"/>
                <a:sym typeface="Courier New"/>
              </a:rPr>
              <a:t>" "</a:t>
            </a:r>
            <a:r>
              <a:rPr lang="en-US" sz="1150">
                <a:solidFill>
                  <a:schemeClr val="dk1"/>
                </a:solidFill>
                <a:highlight>
                  <a:srgbClr val="FFFFFE"/>
                </a:highlight>
                <a:latin typeface="Courier New"/>
                <a:ea typeface="Courier New"/>
                <a:cs typeface="Courier New"/>
                <a:sym typeface="Courier New"/>
              </a:rPr>
              <a:t>))</a:t>
            </a:r>
            <a:endParaRPr sz="11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150">
                <a:solidFill>
                  <a:schemeClr val="dk1"/>
                </a:solidFill>
                <a:highlight>
                  <a:srgbClr val="FFFFFE"/>
                </a:highlight>
                <a:latin typeface="Courier New"/>
                <a:ea typeface="Courier New"/>
                <a:cs typeface="Courier New"/>
                <a:sym typeface="Courier New"/>
              </a:rPr>
              <a:t>], [</a:t>
            </a:r>
            <a:r>
              <a:rPr lang="en-US" sz="1150">
                <a:solidFill>
                  <a:srgbClr val="A31515"/>
                </a:solidFill>
                <a:highlight>
                  <a:srgbClr val="FFFFFE"/>
                </a:highlight>
                <a:latin typeface="Courier New"/>
                <a:ea typeface="Courier New"/>
                <a:cs typeface="Courier New"/>
                <a:sym typeface="Courier New"/>
              </a:rPr>
              <a:t>"id"</a:t>
            </a:r>
            <a:r>
              <a:rPr lang="en-US" sz="1150">
                <a:solidFill>
                  <a:schemeClr val="dk1"/>
                </a:solidFill>
                <a:highlight>
                  <a:srgbClr val="FFFFFE"/>
                </a:highlight>
                <a:latin typeface="Courier New"/>
                <a:ea typeface="Courier New"/>
                <a:cs typeface="Courier New"/>
                <a:sym typeface="Courier New"/>
              </a:rPr>
              <a:t>, </a:t>
            </a:r>
            <a:r>
              <a:rPr lang="en-US" sz="1150">
                <a:solidFill>
                  <a:srgbClr val="A31515"/>
                </a:solidFill>
                <a:highlight>
                  <a:srgbClr val="FFFFFE"/>
                </a:highlight>
                <a:latin typeface="Courier New"/>
                <a:ea typeface="Courier New"/>
                <a:cs typeface="Courier New"/>
                <a:sym typeface="Courier New"/>
              </a:rPr>
              <a:t>"words"</a:t>
            </a:r>
            <a:r>
              <a:rPr lang="en-US" sz="1150">
                <a:solidFill>
                  <a:schemeClr val="dk1"/>
                </a:solidFill>
                <a:highlight>
                  <a:srgbClr val="FFFFFE"/>
                </a:highlight>
                <a:latin typeface="Courier New"/>
                <a:ea typeface="Courier New"/>
                <a:cs typeface="Courier New"/>
                <a:sym typeface="Courier New"/>
              </a:rPr>
              <a:t>])</a:t>
            </a:r>
            <a:endParaRPr sz="11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1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150">
                <a:solidFill>
                  <a:srgbClr val="008000"/>
                </a:solidFill>
                <a:highlight>
                  <a:srgbClr val="FFFFFE"/>
                </a:highlight>
                <a:latin typeface="Courier New"/>
                <a:ea typeface="Courier New"/>
                <a:cs typeface="Courier New"/>
                <a:sym typeface="Courier New"/>
              </a:rPr>
              <a:t># fit a CountVectorizerModel from the corpus.</a:t>
            </a:r>
            <a:endParaRPr sz="1150">
              <a:solidFill>
                <a:srgbClr val="008000"/>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150">
                <a:solidFill>
                  <a:schemeClr val="dk1"/>
                </a:solidFill>
                <a:highlight>
                  <a:srgbClr val="FFFFFE"/>
                </a:highlight>
                <a:latin typeface="Courier New"/>
                <a:ea typeface="Courier New"/>
                <a:cs typeface="Courier New"/>
                <a:sym typeface="Courier New"/>
              </a:rPr>
              <a:t>cv = CountVectorizer(inputCol=</a:t>
            </a:r>
            <a:r>
              <a:rPr lang="en-US" sz="1150">
                <a:solidFill>
                  <a:srgbClr val="A31515"/>
                </a:solidFill>
                <a:highlight>
                  <a:srgbClr val="FFFFFE"/>
                </a:highlight>
                <a:latin typeface="Courier New"/>
                <a:ea typeface="Courier New"/>
                <a:cs typeface="Courier New"/>
                <a:sym typeface="Courier New"/>
              </a:rPr>
              <a:t>"words"</a:t>
            </a:r>
            <a:r>
              <a:rPr lang="en-US" sz="1150">
                <a:solidFill>
                  <a:schemeClr val="dk1"/>
                </a:solidFill>
                <a:highlight>
                  <a:srgbClr val="FFFFFE"/>
                </a:highlight>
                <a:latin typeface="Courier New"/>
                <a:ea typeface="Courier New"/>
                <a:cs typeface="Courier New"/>
                <a:sym typeface="Courier New"/>
              </a:rPr>
              <a:t>, outputCol=</a:t>
            </a:r>
            <a:r>
              <a:rPr lang="en-US" sz="1150">
                <a:solidFill>
                  <a:srgbClr val="A31515"/>
                </a:solidFill>
                <a:highlight>
                  <a:srgbClr val="FFFFFE"/>
                </a:highlight>
                <a:latin typeface="Courier New"/>
                <a:ea typeface="Courier New"/>
                <a:cs typeface="Courier New"/>
                <a:sym typeface="Courier New"/>
              </a:rPr>
              <a:t>"features"</a:t>
            </a:r>
            <a:r>
              <a:rPr lang="en-US" sz="1150">
                <a:solidFill>
                  <a:schemeClr val="dk1"/>
                </a:solidFill>
                <a:highlight>
                  <a:srgbClr val="FFFFFE"/>
                </a:highlight>
                <a:latin typeface="Courier New"/>
                <a:ea typeface="Courier New"/>
                <a:cs typeface="Courier New"/>
                <a:sym typeface="Courier New"/>
              </a:rPr>
              <a:t>, vocabSize=</a:t>
            </a:r>
            <a:r>
              <a:rPr lang="en-US" sz="1150">
                <a:solidFill>
                  <a:srgbClr val="09885A"/>
                </a:solidFill>
                <a:highlight>
                  <a:srgbClr val="FFFFFE"/>
                </a:highlight>
                <a:latin typeface="Courier New"/>
                <a:ea typeface="Courier New"/>
                <a:cs typeface="Courier New"/>
                <a:sym typeface="Courier New"/>
              </a:rPr>
              <a:t>4</a:t>
            </a:r>
            <a:r>
              <a:rPr lang="en-US" sz="1150">
                <a:solidFill>
                  <a:schemeClr val="dk1"/>
                </a:solidFill>
                <a:highlight>
                  <a:srgbClr val="FFFFFE"/>
                </a:highlight>
                <a:latin typeface="Courier New"/>
                <a:ea typeface="Courier New"/>
                <a:cs typeface="Courier New"/>
                <a:sym typeface="Courier New"/>
              </a:rPr>
              <a:t>, minDF=</a:t>
            </a:r>
            <a:r>
              <a:rPr lang="en-US" sz="1150">
                <a:solidFill>
                  <a:srgbClr val="09885A"/>
                </a:solidFill>
                <a:highlight>
                  <a:srgbClr val="FFFFFE"/>
                </a:highlight>
                <a:latin typeface="Courier New"/>
                <a:ea typeface="Courier New"/>
                <a:cs typeface="Courier New"/>
                <a:sym typeface="Courier New"/>
              </a:rPr>
              <a:t>0.0</a:t>
            </a:r>
            <a:r>
              <a:rPr lang="en-US" sz="1150">
                <a:solidFill>
                  <a:schemeClr val="dk1"/>
                </a:solidFill>
                <a:highlight>
                  <a:srgbClr val="FFFFFE"/>
                </a:highlight>
                <a:latin typeface="Courier New"/>
                <a:ea typeface="Courier New"/>
                <a:cs typeface="Courier New"/>
                <a:sym typeface="Courier New"/>
              </a:rPr>
              <a:t>)</a:t>
            </a:r>
            <a:endParaRPr sz="1150">
              <a:solidFill>
                <a:schemeClr val="dk1"/>
              </a:solidFill>
              <a:highlight>
                <a:srgbClr val="FFFFFE"/>
              </a:highlight>
              <a:latin typeface="Courier New"/>
              <a:ea typeface="Courier New"/>
              <a:cs typeface="Courier New"/>
              <a:sym typeface="Courier New"/>
            </a:endParaRPr>
          </a:p>
        </p:txBody>
      </p:sp>
      <p:pic>
        <p:nvPicPr>
          <p:cNvPr id="359" name="Google Shape;359;gb6b2457596_0_146"/>
          <p:cNvPicPr preferRelativeResize="0"/>
          <p:nvPr/>
        </p:nvPicPr>
        <p:blipFill>
          <a:blip r:embed="rId6">
            <a:alphaModFix/>
          </a:blip>
          <a:stretch>
            <a:fillRect/>
          </a:stretch>
        </p:blipFill>
        <p:spPr>
          <a:xfrm>
            <a:off x="381325" y="3201675"/>
            <a:ext cx="4604349" cy="116205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pic>
        <p:nvPicPr>
          <p:cNvPr id="364" name="Google Shape;364;gb6b2457596_0_168"/>
          <p:cNvPicPr preferRelativeResize="0"/>
          <p:nvPr/>
        </p:nvPicPr>
        <p:blipFill rotWithShape="1">
          <a:blip r:embed="rId3">
            <a:alphaModFix/>
          </a:blip>
          <a:srcRect/>
          <a:stretch/>
        </p:blipFill>
        <p:spPr>
          <a:xfrm>
            <a:off x="2" y="193289"/>
            <a:ext cx="3579268" cy="465562"/>
          </a:xfrm>
          <a:prstGeom prst="rect">
            <a:avLst/>
          </a:prstGeom>
          <a:noFill/>
          <a:ln>
            <a:noFill/>
          </a:ln>
        </p:spPr>
      </p:pic>
      <p:sp>
        <p:nvSpPr>
          <p:cNvPr id="365" name="Google Shape;365;gb6b2457596_0_168"/>
          <p:cNvSpPr txBox="1"/>
          <p:nvPr/>
        </p:nvSpPr>
        <p:spPr>
          <a:xfrm>
            <a:off x="448571" y="272181"/>
            <a:ext cx="28182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100"/>
              <a:buFont typeface="Arial"/>
              <a:buNone/>
            </a:pPr>
            <a:r>
              <a:rPr lang="en-US" sz="1600" b="1">
                <a:solidFill>
                  <a:srgbClr val="EE0033"/>
                </a:solidFill>
                <a:latin typeface="Courier New"/>
                <a:ea typeface="Courier New"/>
                <a:cs typeface="Courier New"/>
                <a:sym typeface="Courier New"/>
              </a:rPr>
              <a:t>Feature extraction</a:t>
            </a:r>
            <a:endParaRPr sz="1600" b="1">
              <a:solidFill>
                <a:srgbClr val="EE0033"/>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endParaRPr sz="1600" b="1">
              <a:solidFill>
                <a:srgbClr val="EE0033"/>
              </a:solidFill>
              <a:latin typeface="Courier New"/>
              <a:ea typeface="Courier New"/>
              <a:cs typeface="Courier New"/>
              <a:sym typeface="Courier New"/>
            </a:endParaRPr>
          </a:p>
          <a:p>
            <a:pPr marL="0" marR="0" lvl="0" indent="0" algn="l" rtl="0">
              <a:spcBef>
                <a:spcPts val="0"/>
              </a:spcBef>
              <a:spcAft>
                <a:spcPts val="0"/>
              </a:spcAft>
              <a:buNone/>
            </a:pPr>
            <a:endParaRPr sz="1600" b="1">
              <a:solidFill>
                <a:srgbClr val="EE0033"/>
              </a:solidFill>
              <a:latin typeface="Courier New"/>
              <a:ea typeface="Courier New"/>
              <a:cs typeface="Courier New"/>
              <a:sym typeface="Courier New"/>
            </a:endParaRPr>
          </a:p>
        </p:txBody>
      </p:sp>
      <p:grpSp>
        <p:nvGrpSpPr>
          <p:cNvPr id="366" name="Google Shape;366;gb6b2457596_0_168"/>
          <p:cNvGrpSpPr/>
          <p:nvPr/>
        </p:nvGrpSpPr>
        <p:grpSpPr>
          <a:xfrm>
            <a:off x="0" y="4812071"/>
            <a:ext cx="9143998" cy="331429"/>
            <a:chOff x="0" y="4812071"/>
            <a:chExt cx="9143998" cy="331429"/>
          </a:xfrm>
        </p:grpSpPr>
        <p:grpSp>
          <p:nvGrpSpPr>
            <p:cNvPr id="367" name="Google Shape;367;gb6b2457596_0_168"/>
            <p:cNvGrpSpPr/>
            <p:nvPr/>
          </p:nvGrpSpPr>
          <p:grpSpPr>
            <a:xfrm>
              <a:off x="0" y="4812071"/>
              <a:ext cx="9143998" cy="331429"/>
              <a:chOff x="0" y="4812071"/>
              <a:chExt cx="9143998" cy="331429"/>
            </a:xfrm>
          </p:grpSpPr>
          <p:pic>
            <p:nvPicPr>
              <p:cNvPr id="368" name="Google Shape;368;gb6b2457596_0_168"/>
              <p:cNvPicPr preferRelativeResize="0"/>
              <p:nvPr/>
            </p:nvPicPr>
            <p:blipFill rotWithShape="1">
              <a:blip r:embed="rId4">
                <a:alphaModFix/>
              </a:blip>
              <a:srcRect/>
              <a:stretch/>
            </p:blipFill>
            <p:spPr>
              <a:xfrm>
                <a:off x="0" y="4812071"/>
                <a:ext cx="9143998" cy="331429"/>
              </a:xfrm>
              <a:prstGeom prst="rect">
                <a:avLst/>
              </a:prstGeom>
              <a:noFill/>
              <a:ln>
                <a:noFill/>
              </a:ln>
            </p:spPr>
          </p:pic>
          <p:sp>
            <p:nvSpPr>
              <p:cNvPr id="369" name="Google Shape;369;gb6b2457596_0_168"/>
              <p:cNvSpPr txBox="1"/>
              <p:nvPr/>
            </p:nvSpPr>
            <p:spPr>
              <a:xfrm>
                <a:off x="374649" y="4889882"/>
                <a:ext cx="2006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4B4B4"/>
                  </a:buClr>
                  <a:buSzPts val="800"/>
                  <a:buFont typeface="Arial"/>
                  <a:buNone/>
                </a:pPr>
                <a:r>
                  <a:rPr lang="en-US" sz="800" b="0" i="0" u="none" strike="noStrike" cap="none">
                    <a:solidFill>
                      <a:srgbClr val="B4B4B4"/>
                    </a:solidFill>
                    <a:latin typeface="Arial"/>
                    <a:ea typeface="Arial"/>
                    <a:cs typeface="Arial"/>
                    <a:sym typeface="Arial"/>
                  </a:rPr>
                  <a:t>www.viette.vn</a:t>
                </a:r>
                <a:endParaRPr sz="800" b="0" i="0" u="none" strike="noStrike" cap="none">
                  <a:solidFill>
                    <a:srgbClr val="B4B4B4"/>
                  </a:solidFill>
                  <a:latin typeface="Arial"/>
                  <a:ea typeface="Arial"/>
                  <a:cs typeface="Arial"/>
                  <a:sym typeface="Arial"/>
                </a:endParaRPr>
              </a:p>
            </p:txBody>
          </p:sp>
        </p:grpSp>
        <p:pic>
          <p:nvPicPr>
            <p:cNvPr id="370" name="Google Shape;370;gb6b2457596_0_168"/>
            <p:cNvPicPr preferRelativeResize="0"/>
            <p:nvPr/>
          </p:nvPicPr>
          <p:blipFill rotWithShape="1">
            <a:blip r:embed="rId5">
              <a:alphaModFix/>
            </a:blip>
            <a:srcRect/>
            <a:stretch/>
          </p:blipFill>
          <p:spPr>
            <a:xfrm>
              <a:off x="7834010" y="4887636"/>
              <a:ext cx="716032" cy="157684"/>
            </a:xfrm>
            <a:prstGeom prst="rect">
              <a:avLst/>
            </a:prstGeom>
            <a:noFill/>
            <a:ln>
              <a:noFill/>
            </a:ln>
          </p:spPr>
        </p:pic>
      </p:grpSp>
      <p:sp>
        <p:nvSpPr>
          <p:cNvPr id="371" name="Google Shape;371;gb6b2457596_0_168" descr="https://databricks.com/wp-content/uploads/2017/10/image1-4.png"/>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372" name="Google Shape;372;gb6b2457596_0_168"/>
          <p:cNvSpPr txBox="1"/>
          <p:nvPr/>
        </p:nvSpPr>
        <p:spPr>
          <a:xfrm>
            <a:off x="448578" y="637375"/>
            <a:ext cx="4695000" cy="692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SzPts val="1100"/>
              <a:buNone/>
            </a:pPr>
            <a:r>
              <a:rPr lang="en-US" sz="1300" i="1">
                <a:solidFill>
                  <a:srgbClr val="EE0033"/>
                </a:solidFill>
                <a:latin typeface="Courier New"/>
                <a:ea typeface="Courier New"/>
                <a:cs typeface="Courier New"/>
                <a:sym typeface="Courier New"/>
              </a:rPr>
              <a:t>Bag of N-Grams</a:t>
            </a: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SzPts val="1100"/>
              <a:buNone/>
            </a:pP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None/>
            </a:pPr>
            <a:endParaRPr sz="1300" i="1">
              <a:solidFill>
                <a:srgbClr val="EE0033"/>
              </a:solidFill>
              <a:latin typeface="Courier New"/>
              <a:ea typeface="Courier New"/>
              <a:cs typeface="Courier New"/>
              <a:sym typeface="Courier New"/>
            </a:endParaRPr>
          </a:p>
        </p:txBody>
      </p:sp>
      <p:sp>
        <p:nvSpPr>
          <p:cNvPr id="373" name="Google Shape;373;gb6b2457596_0_168"/>
          <p:cNvSpPr txBox="1"/>
          <p:nvPr/>
        </p:nvSpPr>
        <p:spPr>
          <a:xfrm>
            <a:off x="448575" y="1049950"/>
            <a:ext cx="4695000" cy="3201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dirty="0" err="1">
                <a:latin typeface="Courier New"/>
                <a:ea typeface="Courier New"/>
                <a:cs typeface="Courier New"/>
                <a:sym typeface="Courier New"/>
              </a:rPr>
              <a:t>Mô</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hình</a:t>
            </a:r>
            <a:r>
              <a:rPr lang="en-US" dirty="0">
                <a:latin typeface="Courier New"/>
                <a:ea typeface="Courier New"/>
                <a:cs typeface="Courier New"/>
                <a:sym typeface="Courier New"/>
              </a:rPr>
              <a:t> Bag of words </a:t>
            </a:r>
            <a:r>
              <a:rPr lang="en-US" dirty="0" err="1">
                <a:latin typeface="Courier New"/>
                <a:ea typeface="Courier New"/>
                <a:cs typeface="Courier New"/>
                <a:sym typeface="Courier New"/>
              </a:rPr>
              <a:t>không</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xem</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xét</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đến</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thứ</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tự</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các</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từ</a:t>
            </a:r>
            <a:r>
              <a:rPr lang="en-US" dirty="0">
                <a:latin typeface="Courier New"/>
                <a:ea typeface="Courier New"/>
                <a:cs typeface="Courier New"/>
                <a:sym typeface="Courier New"/>
              </a:rPr>
              <a:t>. </a:t>
            </a:r>
            <a:endParaRPr dirty="0">
              <a:latin typeface="Courier New"/>
              <a:ea typeface="Courier New"/>
              <a:cs typeface="Courier New"/>
              <a:sym typeface="Courier New"/>
            </a:endParaRPr>
          </a:p>
          <a:p>
            <a:pPr marL="0" lvl="0" indent="0" algn="just" rtl="0">
              <a:spcBef>
                <a:spcPts val="0"/>
              </a:spcBef>
              <a:spcAft>
                <a:spcPts val="0"/>
              </a:spcAft>
              <a:buNone/>
            </a:pPr>
            <a:r>
              <a:rPr lang="en-US" dirty="0" err="1">
                <a:latin typeface="Courier New"/>
                <a:ea typeface="Courier New"/>
                <a:cs typeface="Courier New"/>
                <a:sym typeface="Courier New"/>
              </a:rPr>
              <a:t>Một</a:t>
            </a:r>
            <a:r>
              <a:rPr lang="en-US" dirty="0">
                <a:latin typeface="Courier New"/>
                <a:ea typeface="Courier New"/>
                <a:cs typeface="Courier New"/>
                <a:sym typeface="Courier New"/>
              </a:rPr>
              <a:t> n-gram </a:t>
            </a:r>
            <a:r>
              <a:rPr lang="en-US" dirty="0" err="1">
                <a:latin typeface="Courier New"/>
                <a:ea typeface="Courier New"/>
                <a:cs typeface="Courier New"/>
                <a:sym typeface="Courier New"/>
              </a:rPr>
              <a:t>về</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cơ</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bản</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là</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một</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tập</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hợp</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các</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âm</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tiết</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đứng</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cạnh</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nhau</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và</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xuất</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hiện</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trong</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các</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mẫu</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dữ</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liệu</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văn</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bản</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Thông</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thường</a:t>
            </a:r>
            <a:r>
              <a:rPr lang="en-US" dirty="0">
                <a:latin typeface="Courier New"/>
                <a:ea typeface="Courier New"/>
                <a:cs typeface="Courier New"/>
                <a:sym typeface="Courier New"/>
              </a:rPr>
              <a:t> ta </a:t>
            </a:r>
            <a:r>
              <a:rPr lang="en-US" dirty="0" err="1">
                <a:latin typeface="Courier New"/>
                <a:ea typeface="Courier New"/>
                <a:cs typeface="Courier New"/>
                <a:sym typeface="Courier New"/>
              </a:rPr>
              <a:t>sẽ</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có</a:t>
            </a:r>
            <a:r>
              <a:rPr lang="en-US" dirty="0">
                <a:latin typeface="Courier New"/>
                <a:ea typeface="Courier New"/>
                <a:cs typeface="Courier New"/>
                <a:sym typeface="Courier New"/>
              </a:rPr>
              <a:t> Bi-gram (</a:t>
            </a:r>
            <a:r>
              <a:rPr lang="en-US" dirty="0" err="1">
                <a:latin typeface="Courier New"/>
                <a:ea typeface="Courier New"/>
                <a:cs typeface="Courier New"/>
                <a:sym typeface="Courier New"/>
              </a:rPr>
              <a:t>từ</a:t>
            </a:r>
            <a:r>
              <a:rPr lang="en-US" dirty="0">
                <a:latin typeface="Courier New"/>
                <a:ea typeface="Courier New"/>
                <a:cs typeface="Courier New"/>
                <a:sym typeface="Courier New"/>
              </a:rPr>
              <a:t> 2 </a:t>
            </a:r>
            <a:r>
              <a:rPr lang="en-US" dirty="0" err="1">
                <a:latin typeface="Courier New"/>
                <a:ea typeface="Courier New"/>
                <a:cs typeface="Courier New"/>
                <a:sym typeface="Courier New"/>
              </a:rPr>
              <a:t>âm</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tiết</a:t>
            </a:r>
            <a:r>
              <a:rPr lang="en-US" dirty="0">
                <a:latin typeface="Courier New"/>
                <a:ea typeface="Courier New"/>
                <a:cs typeface="Courier New"/>
                <a:sym typeface="Courier New"/>
              </a:rPr>
              <a:t>), Tri-gram (</a:t>
            </a:r>
            <a:r>
              <a:rPr lang="en-US" dirty="0" err="1">
                <a:latin typeface="Courier New"/>
                <a:ea typeface="Courier New"/>
                <a:cs typeface="Courier New"/>
                <a:sym typeface="Courier New"/>
              </a:rPr>
              <a:t>từ</a:t>
            </a:r>
            <a:r>
              <a:rPr lang="en-US" dirty="0">
                <a:latin typeface="Courier New"/>
                <a:ea typeface="Courier New"/>
                <a:cs typeface="Courier New"/>
                <a:sym typeface="Courier New"/>
              </a:rPr>
              <a:t> 3 </a:t>
            </a:r>
            <a:r>
              <a:rPr lang="en-US" dirty="0" err="1">
                <a:latin typeface="Courier New"/>
                <a:ea typeface="Courier New"/>
                <a:cs typeface="Courier New"/>
                <a:sym typeface="Courier New"/>
              </a:rPr>
              <a:t>âm</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tiết</a:t>
            </a:r>
            <a:r>
              <a:rPr lang="en-US" dirty="0">
                <a:latin typeface="Courier New"/>
                <a:ea typeface="Courier New"/>
                <a:cs typeface="Courier New"/>
                <a:sym typeface="Courier New"/>
              </a:rPr>
              <a:t>). </a:t>
            </a:r>
            <a:endParaRPr dirty="0">
              <a:latin typeface="Courier New"/>
              <a:ea typeface="Courier New"/>
              <a:cs typeface="Courier New"/>
              <a:sym typeface="Courier New"/>
            </a:endParaRPr>
          </a:p>
          <a:p>
            <a:pPr marL="0" lvl="0" indent="0" algn="just" rtl="0">
              <a:spcBef>
                <a:spcPts val="0"/>
              </a:spcBef>
              <a:spcAft>
                <a:spcPts val="0"/>
              </a:spcAft>
              <a:buNone/>
            </a:pPr>
            <a:endParaRPr dirty="0">
              <a:latin typeface="Courier New"/>
              <a:ea typeface="Courier New"/>
              <a:cs typeface="Courier New"/>
              <a:sym typeface="Courier New"/>
            </a:endParaRPr>
          </a:p>
          <a:p>
            <a:pPr marL="0" lvl="0" indent="0" algn="just" rtl="0">
              <a:spcBef>
                <a:spcPts val="0"/>
              </a:spcBef>
              <a:spcAft>
                <a:spcPts val="0"/>
              </a:spcAft>
              <a:buClr>
                <a:schemeClr val="dk1"/>
              </a:buClr>
              <a:buSzPts val="1100"/>
              <a:buFont typeface="Arial"/>
              <a:buNone/>
            </a:pPr>
            <a:r>
              <a:rPr lang="en-US" dirty="0">
                <a:latin typeface="Courier New"/>
                <a:ea typeface="Courier New"/>
                <a:cs typeface="Courier New"/>
                <a:sym typeface="Courier New"/>
              </a:rPr>
              <a:t>“This is a good job. I will not miss it for anything”=[1,1,1,1,0]</a:t>
            </a:r>
            <a:endParaRPr dirty="0">
              <a:latin typeface="Courier New"/>
              <a:ea typeface="Courier New"/>
              <a:cs typeface="Courier New"/>
              <a:sym typeface="Courier New"/>
            </a:endParaRPr>
          </a:p>
          <a:p>
            <a:pPr marL="0" lvl="0" indent="0" algn="just" rtl="0">
              <a:spcBef>
                <a:spcPts val="0"/>
              </a:spcBef>
              <a:spcAft>
                <a:spcPts val="0"/>
              </a:spcAft>
              <a:buNone/>
            </a:pPr>
            <a:r>
              <a:rPr lang="en-US" dirty="0">
                <a:latin typeface="Courier New"/>
                <a:ea typeface="Courier New"/>
                <a:cs typeface="Courier New"/>
                <a:sym typeface="Courier New"/>
              </a:rPr>
              <a:t>”This is not good at all”=[1,0,0,1,1]</a:t>
            </a:r>
            <a:endParaRPr dirty="0">
              <a:latin typeface="Courier New"/>
              <a:ea typeface="Courier New"/>
              <a:cs typeface="Courier New"/>
              <a:sym typeface="Courier New"/>
            </a:endParaRPr>
          </a:p>
          <a:p>
            <a:pPr marL="0" lvl="0" indent="0" algn="just" rtl="0">
              <a:spcBef>
                <a:spcPts val="0"/>
              </a:spcBef>
              <a:spcAft>
                <a:spcPts val="0"/>
              </a:spcAft>
              <a:buNone/>
            </a:pPr>
            <a:endParaRPr dirty="0">
              <a:latin typeface="Courier New"/>
              <a:ea typeface="Courier New"/>
              <a:cs typeface="Courier New"/>
              <a:sym typeface="Courier New"/>
            </a:endParaRPr>
          </a:p>
          <a:p>
            <a:pPr marL="0" lvl="0" indent="0" algn="just" rtl="0">
              <a:spcBef>
                <a:spcPts val="0"/>
              </a:spcBef>
              <a:spcAft>
                <a:spcPts val="0"/>
              </a:spcAft>
              <a:buClr>
                <a:schemeClr val="dk1"/>
              </a:buClr>
              <a:buSzPts val="1100"/>
              <a:buFont typeface="Arial"/>
              <a:buNone/>
            </a:pPr>
            <a:r>
              <a:rPr lang="en-US" dirty="0">
                <a:latin typeface="Courier New"/>
                <a:ea typeface="Courier New"/>
                <a:cs typeface="Courier New"/>
                <a:sym typeface="Courier New"/>
              </a:rPr>
              <a:t>[good, job, miss, not, all]</a:t>
            </a:r>
            <a:endParaRPr dirty="0">
              <a:latin typeface="Courier New"/>
              <a:ea typeface="Courier New"/>
              <a:cs typeface="Courier New"/>
              <a:sym typeface="Courier New"/>
            </a:endParaRPr>
          </a:p>
          <a:p>
            <a:pPr marL="0" lvl="0" indent="0" algn="just" rtl="0">
              <a:spcBef>
                <a:spcPts val="0"/>
              </a:spcBef>
              <a:spcAft>
                <a:spcPts val="0"/>
              </a:spcAft>
              <a:buNone/>
            </a:pPr>
            <a:endParaRPr dirty="0">
              <a:latin typeface="Courier New"/>
              <a:ea typeface="Courier New"/>
              <a:cs typeface="Courier New"/>
              <a:sym typeface="Courier New"/>
            </a:endParaRPr>
          </a:p>
        </p:txBody>
      </p:sp>
      <p:sp>
        <p:nvSpPr>
          <p:cNvPr id="374" name="Google Shape;374;gb6b2457596_0_168"/>
          <p:cNvSpPr txBox="1"/>
          <p:nvPr/>
        </p:nvSpPr>
        <p:spPr>
          <a:xfrm>
            <a:off x="5235075" y="637375"/>
            <a:ext cx="3464700" cy="27639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US" sz="1150">
                <a:solidFill>
                  <a:schemeClr val="dk1"/>
                </a:solidFill>
                <a:highlight>
                  <a:srgbClr val="FFFFFE"/>
                </a:highlight>
                <a:latin typeface="Courier New"/>
                <a:ea typeface="Courier New"/>
                <a:cs typeface="Courier New"/>
                <a:sym typeface="Courier New"/>
              </a:rPr>
              <a:t>df = spark.createDataFrame([</a:t>
            </a:r>
            <a:endParaRPr sz="11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150">
                <a:solidFill>
                  <a:schemeClr val="dk1"/>
                </a:solidFill>
                <a:highlight>
                  <a:srgbClr val="FFFFFE"/>
                </a:highlight>
                <a:latin typeface="Courier New"/>
                <a:ea typeface="Courier New"/>
                <a:cs typeface="Courier New"/>
                <a:sym typeface="Courier New"/>
              </a:rPr>
              <a:t>    (</a:t>
            </a:r>
            <a:r>
              <a:rPr lang="en-US" sz="1150">
                <a:solidFill>
                  <a:srgbClr val="09885A"/>
                </a:solidFill>
                <a:highlight>
                  <a:srgbClr val="FFFFFE"/>
                </a:highlight>
                <a:latin typeface="Courier New"/>
                <a:ea typeface="Courier New"/>
                <a:cs typeface="Courier New"/>
                <a:sym typeface="Courier New"/>
              </a:rPr>
              <a:t>0</a:t>
            </a:r>
            <a:r>
              <a:rPr lang="en-US" sz="1150">
                <a:solidFill>
                  <a:schemeClr val="dk1"/>
                </a:solidFill>
                <a:highlight>
                  <a:srgbClr val="FFFFFE"/>
                </a:highlight>
                <a:latin typeface="Courier New"/>
                <a:ea typeface="Courier New"/>
                <a:cs typeface="Courier New"/>
                <a:sym typeface="Courier New"/>
              </a:rPr>
              <a:t>, </a:t>
            </a:r>
            <a:r>
              <a:rPr lang="en-US" sz="1150">
                <a:solidFill>
                  <a:srgbClr val="A31515"/>
                </a:solidFill>
                <a:highlight>
                  <a:srgbClr val="FFFFFE"/>
                </a:highlight>
                <a:latin typeface="Courier New"/>
                <a:ea typeface="Courier New"/>
                <a:cs typeface="Courier New"/>
                <a:sym typeface="Courier New"/>
              </a:rPr>
              <a:t>"a b c "</a:t>
            </a:r>
            <a:r>
              <a:rPr lang="en-US" sz="1150">
                <a:solidFill>
                  <a:schemeClr val="dk1"/>
                </a:solidFill>
                <a:highlight>
                  <a:srgbClr val="FFFFFE"/>
                </a:highlight>
                <a:latin typeface="Courier New"/>
                <a:ea typeface="Courier New"/>
                <a:cs typeface="Courier New"/>
                <a:sym typeface="Courier New"/>
              </a:rPr>
              <a:t>.split(</a:t>
            </a:r>
            <a:r>
              <a:rPr lang="en-US" sz="1150">
                <a:solidFill>
                  <a:srgbClr val="A31515"/>
                </a:solidFill>
                <a:highlight>
                  <a:srgbClr val="FFFFFE"/>
                </a:highlight>
                <a:latin typeface="Courier New"/>
                <a:ea typeface="Courier New"/>
                <a:cs typeface="Courier New"/>
                <a:sym typeface="Courier New"/>
              </a:rPr>
              <a:t>" "</a:t>
            </a:r>
            <a:r>
              <a:rPr lang="en-US" sz="1150">
                <a:solidFill>
                  <a:schemeClr val="dk1"/>
                </a:solidFill>
                <a:highlight>
                  <a:srgbClr val="FFFFFE"/>
                </a:highlight>
                <a:latin typeface="Courier New"/>
                <a:ea typeface="Courier New"/>
                <a:cs typeface="Courier New"/>
                <a:sym typeface="Courier New"/>
              </a:rPr>
              <a:t>)),</a:t>
            </a:r>
            <a:endParaRPr sz="11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150">
                <a:solidFill>
                  <a:schemeClr val="dk1"/>
                </a:solidFill>
                <a:highlight>
                  <a:srgbClr val="FFFFFE"/>
                </a:highlight>
                <a:latin typeface="Courier New"/>
                <a:ea typeface="Courier New"/>
                <a:cs typeface="Courier New"/>
                <a:sym typeface="Courier New"/>
              </a:rPr>
              <a:t>    (</a:t>
            </a:r>
            <a:r>
              <a:rPr lang="en-US" sz="1150">
                <a:solidFill>
                  <a:srgbClr val="09885A"/>
                </a:solidFill>
                <a:highlight>
                  <a:srgbClr val="FFFFFE"/>
                </a:highlight>
                <a:latin typeface="Courier New"/>
                <a:ea typeface="Courier New"/>
                <a:cs typeface="Courier New"/>
                <a:sym typeface="Courier New"/>
              </a:rPr>
              <a:t>1</a:t>
            </a:r>
            <a:r>
              <a:rPr lang="en-US" sz="1150">
                <a:solidFill>
                  <a:schemeClr val="dk1"/>
                </a:solidFill>
                <a:highlight>
                  <a:srgbClr val="FFFFFE"/>
                </a:highlight>
                <a:latin typeface="Courier New"/>
                <a:ea typeface="Courier New"/>
                <a:cs typeface="Courier New"/>
                <a:sym typeface="Courier New"/>
              </a:rPr>
              <a:t>, </a:t>
            </a:r>
            <a:r>
              <a:rPr lang="en-US" sz="1150">
                <a:solidFill>
                  <a:srgbClr val="A31515"/>
                </a:solidFill>
                <a:highlight>
                  <a:srgbClr val="FFFFFE"/>
                </a:highlight>
                <a:latin typeface="Courier New"/>
                <a:ea typeface="Courier New"/>
                <a:cs typeface="Courier New"/>
                <a:sym typeface="Courier New"/>
              </a:rPr>
              <a:t>"a b b c a d"</a:t>
            </a:r>
            <a:r>
              <a:rPr lang="en-US" sz="1150">
                <a:solidFill>
                  <a:schemeClr val="dk1"/>
                </a:solidFill>
                <a:highlight>
                  <a:srgbClr val="FFFFFE"/>
                </a:highlight>
                <a:latin typeface="Courier New"/>
                <a:ea typeface="Courier New"/>
                <a:cs typeface="Courier New"/>
                <a:sym typeface="Courier New"/>
              </a:rPr>
              <a:t>.split(</a:t>
            </a:r>
            <a:r>
              <a:rPr lang="en-US" sz="1150">
                <a:solidFill>
                  <a:srgbClr val="A31515"/>
                </a:solidFill>
                <a:highlight>
                  <a:srgbClr val="FFFFFE"/>
                </a:highlight>
                <a:latin typeface="Courier New"/>
                <a:ea typeface="Courier New"/>
                <a:cs typeface="Courier New"/>
                <a:sym typeface="Courier New"/>
              </a:rPr>
              <a:t>" "</a:t>
            </a:r>
            <a:r>
              <a:rPr lang="en-US" sz="1150">
                <a:solidFill>
                  <a:schemeClr val="dk1"/>
                </a:solidFill>
                <a:highlight>
                  <a:srgbClr val="FFFFFE"/>
                </a:highlight>
                <a:latin typeface="Courier New"/>
                <a:ea typeface="Courier New"/>
                <a:cs typeface="Courier New"/>
                <a:sym typeface="Courier New"/>
              </a:rPr>
              <a:t>))</a:t>
            </a:r>
            <a:endParaRPr sz="11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150">
                <a:solidFill>
                  <a:schemeClr val="dk1"/>
                </a:solidFill>
                <a:highlight>
                  <a:srgbClr val="FFFFFE"/>
                </a:highlight>
                <a:latin typeface="Courier New"/>
                <a:ea typeface="Courier New"/>
                <a:cs typeface="Courier New"/>
                <a:sym typeface="Courier New"/>
              </a:rPr>
              <a:t>], [</a:t>
            </a:r>
            <a:r>
              <a:rPr lang="en-US" sz="1150">
                <a:solidFill>
                  <a:srgbClr val="A31515"/>
                </a:solidFill>
                <a:highlight>
                  <a:srgbClr val="FFFFFE"/>
                </a:highlight>
                <a:latin typeface="Courier New"/>
                <a:ea typeface="Courier New"/>
                <a:cs typeface="Courier New"/>
                <a:sym typeface="Courier New"/>
              </a:rPr>
              <a:t>"id"</a:t>
            </a:r>
            <a:r>
              <a:rPr lang="en-US" sz="1150">
                <a:solidFill>
                  <a:schemeClr val="dk1"/>
                </a:solidFill>
                <a:highlight>
                  <a:srgbClr val="FFFFFE"/>
                </a:highlight>
                <a:latin typeface="Courier New"/>
                <a:ea typeface="Courier New"/>
                <a:cs typeface="Courier New"/>
                <a:sym typeface="Courier New"/>
              </a:rPr>
              <a:t>, </a:t>
            </a:r>
            <a:r>
              <a:rPr lang="en-US" sz="1150">
                <a:solidFill>
                  <a:srgbClr val="A31515"/>
                </a:solidFill>
                <a:highlight>
                  <a:srgbClr val="FFFFFE"/>
                </a:highlight>
                <a:latin typeface="Courier New"/>
                <a:ea typeface="Courier New"/>
                <a:cs typeface="Courier New"/>
                <a:sym typeface="Courier New"/>
              </a:rPr>
              <a:t>"words"</a:t>
            </a:r>
            <a:r>
              <a:rPr lang="en-US" sz="1150">
                <a:solidFill>
                  <a:schemeClr val="dk1"/>
                </a:solidFill>
                <a:highlight>
                  <a:srgbClr val="FFFFFE"/>
                </a:highlight>
                <a:latin typeface="Courier New"/>
                <a:ea typeface="Courier New"/>
                <a:cs typeface="Courier New"/>
                <a:sym typeface="Courier New"/>
              </a:rPr>
              <a:t>])</a:t>
            </a:r>
            <a:endParaRPr sz="11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15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150">
                <a:solidFill>
                  <a:srgbClr val="008000"/>
                </a:solidFill>
                <a:highlight>
                  <a:srgbClr val="FFFFFE"/>
                </a:highlight>
                <a:latin typeface="Courier New"/>
                <a:ea typeface="Courier New"/>
                <a:cs typeface="Courier New"/>
                <a:sym typeface="Courier New"/>
              </a:rPr>
              <a:t># fit a CountVectorizerModel from the corpus.</a:t>
            </a:r>
            <a:endParaRPr sz="1150">
              <a:solidFill>
                <a:srgbClr val="008000"/>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150">
                <a:solidFill>
                  <a:schemeClr val="dk1"/>
                </a:solidFill>
                <a:highlight>
                  <a:srgbClr val="FFFFFE"/>
                </a:highlight>
                <a:latin typeface="Courier New"/>
                <a:ea typeface="Courier New"/>
                <a:cs typeface="Courier New"/>
                <a:sym typeface="Courier New"/>
              </a:rPr>
              <a:t>cv = CountVectorizer(inputCol=</a:t>
            </a:r>
            <a:r>
              <a:rPr lang="en-US" sz="1150">
                <a:solidFill>
                  <a:srgbClr val="A31515"/>
                </a:solidFill>
                <a:highlight>
                  <a:srgbClr val="FFFFFE"/>
                </a:highlight>
                <a:latin typeface="Courier New"/>
                <a:ea typeface="Courier New"/>
                <a:cs typeface="Courier New"/>
                <a:sym typeface="Courier New"/>
              </a:rPr>
              <a:t>"words"</a:t>
            </a:r>
            <a:r>
              <a:rPr lang="en-US" sz="1150">
                <a:solidFill>
                  <a:schemeClr val="dk1"/>
                </a:solidFill>
                <a:highlight>
                  <a:srgbClr val="FFFFFE"/>
                </a:highlight>
                <a:latin typeface="Courier New"/>
                <a:ea typeface="Courier New"/>
                <a:cs typeface="Courier New"/>
                <a:sym typeface="Courier New"/>
              </a:rPr>
              <a:t>, outputCol=</a:t>
            </a:r>
            <a:r>
              <a:rPr lang="en-US" sz="1150">
                <a:solidFill>
                  <a:srgbClr val="A31515"/>
                </a:solidFill>
                <a:highlight>
                  <a:srgbClr val="FFFFFE"/>
                </a:highlight>
                <a:latin typeface="Courier New"/>
                <a:ea typeface="Courier New"/>
                <a:cs typeface="Courier New"/>
                <a:sym typeface="Courier New"/>
              </a:rPr>
              <a:t>"features"</a:t>
            </a:r>
            <a:r>
              <a:rPr lang="en-US" sz="1150">
                <a:solidFill>
                  <a:schemeClr val="dk1"/>
                </a:solidFill>
                <a:highlight>
                  <a:srgbClr val="FFFFFE"/>
                </a:highlight>
                <a:latin typeface="Courier New"/>
                <a:ea typeface="Courier New"/>
                <a:cs typeface="Courier New"/>
                <a:sym typeface="Courier New"/>
              </a:rPr>
              <a:t>, vocabSize=</a:t>
            </a:r>
            <a:r>
              <a:rPr lang="en-US" sz="1150">
                <a:solidFill>
                  <a:srgbClr val="09885A"/>
                </a:solidFill>
                <a:highlight>
                  <a:srgbClr val="FFFFFE"/>
                </a:highlight>
                <a:latin typeface="Courier New"/>
                <a:ea typeface="Courier New"/>
                <a:cs typeface="Courier New"/>
                <a:sym typeface="Courier New"/>
              </a:rPr>
              <a:t>4</a:t>
            </a:r>
            <a:r>
              <a:rPr lang="en-US" sz="1150">
                <a:solidFill>
                  <a:schemeClr val="dk1"/>
                </a:solidFill>
                <a:highlight>
                  <a:srgbClr val="FFFFFE"/>
                </a:highlight>
                <a:latin typeface="Courier New"/>
                <a:ea typeface="Courier New"/>
                <a:cs typeface="Courier New"/>
                <a:sym typeface="Courier New"/>
              </a:rPr>
              <a:t>, minDF=</a:t>
            </a:r>
            <a:r>
              <a:rPr lang="en-US" sz="1150">
                <a:solidFill>
                  <a:srgbClr val="09885A"/>
                </a:solidFill>
                <a:highlight>
                  <a:srgbClr val="FFFFFE"/>
                </a:highlight>
                <a:latin typeface="Courier New"/>
                <a:ea typeface="Courier New"/>
                <a:cs typeface="Courier New"/>
                <a:sym typeface="Courier New"/>
              </a:rPr>
              <a:t>0.0</a:t>
            </a:r>
            <a:r>
              <a:rPr lang="en-US" sz="1150">
                <a:solidFill>
                  <a:schemeClr val="dk1"/>
                </a:solidFill>
                <a:highlight>
                  <a:srgbClr val="FFFFFE"/>
                </a:highlight>
                <a:latin typeface="Courier New"/>
                <a:ea typeface="Courier New"/>
                <a:cs typeface="Courier New"/>
                <a:sym typeface="Courier New"/>
              </a:rPr>
              <a:t>)</a:t>
            </a:r>
            <a:endParaRPr sz="1150">
              <a:solidFill>
                <a:schemeClr val="dk1"/>
              </a:solidFill>
              <a:highlight>
                <a:srgbClr val="FFFFFE"/>
              </a:highlight>
              <a:latin typeface="Courier New"/>
              <a:ea typeface="Courier New"/>
              <a:cs typeface="Courier New"/>
              <a:sym typeface="Courier New"/>
            </a:endParaRPr>
          </a:p>
        </p:txBody>
      </p:sp>
      <p:pic>
        <p:nvPicPr>
          <p:cNvPr id="375" name="Google Shape;375;gb6b2457596_0_168"/>
          <p:cNvPicPr preferRelativeResize="0"/>
          <p:nvPr/>
        </p:nvPicPr>
        <p:blipFill>
          <a:blip r:embed="rId6">
            <a:alphaModFix/>
          </a:blip>
          <a:stretch>
            <a:fillRect/>
          </a:stretch>
        </p:blipFill>
        <p:spPr>
          <a:xfrm>
            <a:off x="4349600" y="3525650"/>
            <a:ext cx="4604349" cy="116205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
          <p:cNvSpPr txBox="1">
            <a:spLocks noGrp="1"/>
          </p:cNvSpPr>
          <p:nvPr>
            <p:ph type="title"/>
          </p:nvPr>
        </p:nvSpPr>
        <p:spPr>
          <a:xfrm>
            <a:off x="1017255" y="2019037"/>
            <a:ext cx="3365100" cy="3810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rgbClr val="EE0033"/>
              </a:buClr>
              <a:buSzPts val="2700"/>
              <a:buFont typeface="Arial"/>
              <a:buNone/>
            </a:pPr>
            <a:r>
              <a:rPr lang="en-US">
                <a:solidFill>
                  <a:srgbClr val="EE0033"/>
                </a:solidFill>
                <a:latin typeface="Arial"/>
                <a:ea typeface="Arial"/>
                <a:cs typeface="Arial"/>
                <a:sym typeface="Arial"/>
              </a:rPr>
              <a:t>Nội dung</a:t>
            </a:r>
            <a:endParaRPr>
              <a:solidFill>
                <a:srgbClr val="EE0033"/>
              </a:solidFill>
              <a:latin typeface="Arial"/>
              <a:ea typeface="Arial"/>
              <a:cs typeface="Arial"/>
              <a:sym typeface="Arial"/>
            </a:endParaRPr>
          </a:p>
        </p:txBody>
      </p:sp>
      <p:grpSp>
        <p:nvGrpSpPr>
          <p:cNvPr id="112" name="Google Shape;112;p2"/>
          <p:cNvGrpSpPr/>
          <p:nvPr/>
        </p:nvGrpSpPr>
        <p:grpSpPr>
          <a:xfrm>
            <a:off x="0" y="4603247"/>
            <a:ext cx="9144000" cy="540254"/>
            <a:chOff x="0" y="4603247"/>
            <a:chExt cx="9144000" cy="540254"/>
          </a:xfrm>
        </p:grpSpPr>
        <p:pic>
          <p:nvPicPr>
            <p:cNvPr id="113" name="Google Shape;113;p2"/>
            <p:cNvPicPr preferRelativeResize="0"/>
            <p:nvPr/>
          </p:nvPicPr>
          <p:blipFill rotWithShape="1">
            <a:blip r:embed="rId3">
              <a:alphaModFix/>
            </a:blip>
            <a:srcRect/>
            <a:stretch/>
          </p:blipFill>
          <p:spPr>
            <a:xfrm>
              <a:off x="0" y="4603247"/>
              <a:ext cx="9144000" cy="540254"/>
            </a:xfrm>
            <a:prstGeom prst="rect">
              <a:avLst/>
            </a:prstGeom>
            <a:noFill/>
            <a:ln>
              <a:noFill/>
            </a:ln>
          </p:spPr>
        </p:pic>
        <p:pic>
          <p:nvPicPr>
            <p:cNvPr id="114" name="Google Shape;114;p2"/>
            <p:cNvPicPr preferRelativeResize="0"/>
            <p:nvPr/>
          </p:nvPicPr>
          <p:blipFill rotWithShape="1">
            <a:blip r:embed="rId4">
              <a:alphaModFix/>
            </a:blip>
            <a:srcRect/>
            <a:stretch/>
          </p:blipFill>
          <p:spPr>
            <a:xfrm>
              <a:off x="7663175" y="4756150"/>
              <a:ext cx="975214" cy="214760"/>
            </a:xfrm>
            <a:prstGeom prst="rect">
              <a:avLst/>
            </a:prstGeom>
            <a:noFill/>
            <a:ln>
              <a:noFill/>
            </a:ln>
          </p:spPr>
        </p:pic>
      </p:grpSp>
      <p:sp>
        <p:nvSpPr>
          <p:cNvPr id="115" name="Google Shape;115;p2"/>
          <p:cNvSpPr txBox="1"/>
          <p:nvPr/>
        </p:nvSpPr>
        <p:spPr>
          <a:xfrm>
            <a:off x="413598" y="4770967"/>
            <a:ext cx="3968750"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i="1">
                <a:solidFill>
                  <a:srgbClr val="595959"/>
                </a:solidFill>
                <a:latin typeface="Arial"/>
                <a:ea typeface="Arial"/>
                <a:cs typeface="Arial"/>
                <a:sym typeface="Arial"/>
              </a:rPr>
              <a:t>Data Analytics Center – Viettel Telecom</a:t>
            </a:r>
            <a:endParaRPr sz="900" i="1">
              <a:solidFill>
                <a:srgbClr val="595959"/>
              </a:solidFill>
              <a:latin typeface="Calibri"/>
              <a:ea typeface="Calibri"/>
              <a:cs typeface="Calibri"/>
              <a:sym typeface="Calibri"/>
            </a:endParaRPr>
          </a:p>
        </p:txBody>
      </p:sp>
      <p:sp>
        <p:nvSpPr>
          <p:cNvPr id="116" name="Google Shape;116;p2"/>
          <p:cNvSpPr/>
          <p:nvPr/>
        </p:nvSpPr>
        <p:spPr>
          <a:xfrm>
            <a:off x="4382354" y="1340700"/>
            <a:ext cx="4365600" cy="2462100"/>
          </a:xfrm>
          <a:prstGeom prst="rect">
            <a:avLst/>
          </a:prstGeom>
          <a:noFill/>
          <a:ln>
            <a:noFill/>
          </a:ln>
        </p:spPr>
        <p:txBody>
          <a:bodyPr spcFirstLastPara="1" wrap="square" lIns="91425" tIns="45700" rIns="91425" bIns="45700" anchor="t" anchorCtr="0">
            <a:noAutofit/>
          </a:bodyPr>
          <a:lstStyle/>
          <a:p>
            <a:pPr marL="101600" marR="0" lvl="0" algn="l" rtl="0">
              <a:spcBef>
                <a:spcPts val="0"/>
              </a:spcBef>
              <a:spcAft>
                <a:spcPts val="0"/>
              </a:spcAft>
              <a:buClr>
                <a:srgbClr val="595959"/>
              </a:buClr>
              <a:buSzPts val="2000"/>
            </a:pPr>
            <a:r>
              <a:rPr lang="en-US" sz="2000" dirty="0" smtClean="0">
                <a:solidFill>
                  <a:srgbClr val="595959"/>
                </a:solidFill>
                <a:latin typeface="Courier New"/>
                <a:ea typeface="Courier New"/>
                <a:cs typeface="Courier New"/>
                <a:sym typeface="Courier New"/>
              </a:rPr>
              <a:t>1. </a:t>
            </a:r>
            <a:r>
              <a:rPr lang="en-US" sz="2000" dirty="0" err="1" smtClean="0">
                <a:solidFill>
                  <a:srgbClr val="595959"/>
                </a:solidFill>
                <a:latin typeface="Courier New"/>
                <a:ea typeface="Courier New"/>
                <a:cs typeface="Courier New"/>
                <a:sym typeface="Courier New"/>
              </a:rPr>
              <a:t>Giới</a:t>
            </a:r>
            <a:r>
              <a:rPr lang="en-US" sz="2000" dirty="0" smtClean="0">
                <a:solidFill>
                  <a:srgbClr val="595959"/>
                </a:solidFill>
                <a:latin typeface="Courier New"/>
                <a:ea typeface="Courier New"/>
                <a:cs typeface="Courier New"/>
                <a:sym typeface="Courier New"/>
              </a:rPr>
              <a:t> </a:t>
            </a:r>
            <a:r>
              <a:rPr lang="en-US" sz="2000" dirty="0" err="1">
                <a:solidFill>
                  <a:srgbClr val="595959"/>
                </a:solidFill>
                <a:latin typeface="Courier New"/>
                <a:ea typeface="Courier New"/>
                <a:cs typeface="Courier New"/>
                <a:sym typeface="Courier New"/>
              </a:rPr>
              <a:t>thiệu</a:t>
            </a:r>
            <a:endParaRPr sz="2000" dirty="0">
              <a:solidFill>
                <a:srgbClr val="595959"/>
              </a:solidFill>
              <a:latin typeface="Courier New"/>
              <a:ea typeface="Courier New"/>
              <a:cs typeface="Courier New"/>
              <a:sym typeface="Courier New"/>
            </a:endParaRPr>
          </a:p>
          <a:p>
            <a:pPr marL="0" marR="0" lvl="0" indent="0" algn="l" rtl="0">
              <a:spcBef>
                <a:spcPts val="0"/>
              </a:spcBef>
              <a:spcAft>
                <a:spcPts val="0"/>
              </a:spcAft>
              <a:buNone/>
            </a:pPr>
            <a:endParaRPr sz="2000" dirty="0">
              <a:solidFill>
                <a:srgbClr val="595959"/>
              </a:solidFill>
              <a:latin typeface="Courier New"/>
              <a:ea typeface="Courier New"/>
              <a:cs typeface="Courier New"/>
              <a:sym typeface="Courier New"/>
            </a:endParaRPr>
          </a:p>
          <a:p>
            <a:pPr marL="101600" marR="0" lvl="0" algn="l" rtl="0">
              <a:spcBef>
                <a:spcPts val="0"/>
              </a:spcBef>
              <a:spcAft>
                <a:spcPts val="0"/>
              </a:spcAft>
              <a:buClr>
                <a:srgbClr val="595959"/>
              </a:buClr>
              <a:buSzPts val="2000"/>
            </a:pPr>
            <a:r>
              <a:rPr lang="en-US" sz="2000" dirty="0" smtClean="0">
                <a:solidFill>
                  <a:srgbClr val="595959"/>
                </a:solidFill>
                <a:latin typeface="Courier New"/>
                <a:ea typeface="Courier New"/>
                <a:cs typeface="Courier New"/>
                <a:sym typeface="Courier New"/>
              </a:rPr>
              <a:t>2. Text </a:t>
            </a:r>
            <a:r>
              <a:rPr lang="en-US" sz="2000" dirty="0">
                <a:solidFill>
                  <a:srgbClr val="595959"/>
                </a:solidFill>
                <a:latin typeface="Courier New"/>
                <a:ea typeface="Courier New"/>
                <a:cs typeface="Courier New"/>
                <a:sym typeface="Courier New"/>
              </a:rPr>
              <a:t>Preprocessing</a:t>
            </a:r>
            <a:endParaRPr sz="2000" dirty="0">
              <a:solidFill>
                <a:srgbClr val="595959"/>
              </a:solidFill>
              <a:latin typeface="Courier New"/>
              <a:ea typeface="Courier New"/>
              <a:cs typeface="Courier New"/>
              <a:sym typeface="Courier New"/>
            </a:endParaRPr>
          </a:p>
          <a:p>
            <a:pPr marL="0" marR="0" lvl="0" indent="0" algn="l" rtl="0">
              <a:spcBef>
                <a:spcPts val="0"/>
              </a:spcBef>
              <a:spcAft>
                <a:spcPts val="0"/>
              </a:spcAft>
              <a:buNone/>
            </a:pPr>
            <a:endParaRPr sz="2000" dirty="0">
              <a:solidFill>
                <a:srgbClr val="595959"/>
              </a:solidFill>
              <a:latin typeface="Courier New"/>
              <a:ea typeface="Courier New"/>
              <a:cs typeface="Courier New"/>
              <a:sym typeface="Courier New"/>
            </a:endParaRPr>
          </a:p>
          <a:p>
            <a:pPr marL="101600" marR="0" lvl="0" algn="l" rtl="0">
              <a:spcBef>
                <a:spcPts val="0"/>
              </a:spcBef>
              <a:spcAft>
                <a:spcPts val="0"/>
              </a:spcAft>
              <a:buClr>
                <a:srgbClr val="595959"/>
              </a:buClr>
              <a:buSzPts val="2000"/>
            </a:pPr>
            <a:r>
              <a:rPr lang="en-US" sz="2000" dirty="0" smtClean="0">
                <a:solidFill>
                  <a:srgbClr val="595959"/>
                </a:solidFill>
                <a:latin typeface="Courier New"/>
                <a:ea typeface="Courier New"/>
                <a:cs typeface="Courier New"/>
                <a:sym typeface="Courier New"/>
              </a:rPr>
              <a:t>3. Feature </a:t>
            </a:r>
            <a:r>
              <a:rPr lang="en-US" sz="2000" dirty="0">
                <a:solidFill>
                  <a:srgbClr val="595959"/>
                </a:solidFill>
                <a:latin typeface="Courier New"/>
                <a:ea typeface="Courier New"/>
                <a:cs typeface="Courier New"/>
                <a:sym typeface="Courier New"/>
              </a:rPr>
              <a:t>extraction</a:t>
            </a:r>
            <a:endParaRPr sz="2000" dirty="0">
              <a:solidFill>
                <a:srgbClr val="595959"/>
              </a:solidFill>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380" name="Google Shape;380;gb6b2457596_0_195"/>
          <p:cNvPicPr preferRelativeResize="0"/>
          <p:nvPr/>
        </p:nvPicPr>
        <p:blipFill rotWithShape="1">
          <a:blip r:embed="rId3">
            <a:alphaModFix/>
          </a:blip>
          <a:srcRect/>
          <a:stretch/>
        </p:blipFill>
        <p:spPr>
          <a:xfrm>
            <a:off x="2" y="193289"/>
            <a:ext cx="3579268" cy="465562"/>
          </a:xfrm>
          <a:prstGeom prst="rect">
            <a:avLst/>
          </a:prstGeom>
          <a:noFill/>
          <a:ln>
            <a:noFill/>
          </a:ln>
        </p:spPr>
      </p:pic>
      <p:sp>
        <p:nvSpPr>
          <p:cNvPr id="381" name="Google Shape;381;gb6b2457596_0_195"/>
          <p:cNvSpPr txBox="1"/>
          <p:nvPr/>
        </p:nvSpPr>
        <p:spPr>
          <a:xfrm>
            <a:off x="448571" y="272181"/>
            <a:ext cx="28182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100"/>
              <a:buFont typeface="Arial"/>
              <a:buNone/>
            </a:pPr>
            <a:r>
              <a:rPr lang="en-US" sz="1600" b="1">
                <a:solidFill>
                  <a:srgbClr val="EE0033"/>
                </a:solidFill>
                <a:latin typeface="Courier New"/>
                <a:ea typeface="Courier New"/>
                <a:cs typeface="Courier New"/>
                <a:sym typeface="Courier New"/>
              </a:rPr>
              <a:t>Feature extraction</a:t>
            </a:r>
            <a:endParaRPr sz="1600" b="1">
              <a:solidFill>
                <a:srgbClr val="EE0033"/>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endParaRPr sz="1600" b="1">
              <a:solidFill>
                <a:srgbClr val="EE0033"/>
              </a:solidFill>
              <a:latin typeface="Courier New"/>
              <a:ea typeface="Courier New"/>
              <a:cs typeface="Courier New"/>
              <a:sym typeface="Courier New"/>
            </a:endParaRPr>
          </a:p>
          <a:p>
            <a:pPr marL="0" marR="0" lvl="0" indent="0" algn="l" rtl="0">
              <a:spcBef>
                <a:spcPts val="0"/>
              </a:spcBef>
              <a:spcAft>
                <a:spcPts val="0"/>
              </a:spcAft>
              <a:buNone/>
            </a:pPr>
            <a:endParaRPr sz="1600" b="1">
              <a:solidFill>
                <a:srgbClr val="EE0033"/>
              </a:solidFill>
              <a:latin typeface="Courier New"/>
              <a:ea typeface="Courier New"/>
              <a:cs typeface="Courier New"/>
              <a:sym typeface="Courier New"/>
            </a:endParaRPr>
          </a:p>
        </p:txBody>
      </p:sp>
      <p:grpSp>
        <p:nvGrpSpPr>
          <p:cNvPr id="382" name="Google Shape;382;gb6b2457596_0_195"/>
          <p:cNvGrpSpPr/>
          <p:nvPr/>
        </p:nvGrpSpPr>
        <p:grpSpPr>
          <a:xfrm>
            <a:off x="0" y="4812071"/>
            <a:ext cx="9143998" cy="331429"/>
            <a:chOff x="0" y="4812071"/>
            <a:chExt cx="9143998" cy="331429"/>
          </a:xfrm>
        </p:grpSpPr>
        <p:grpSp>
          <p:nvGrpSpPr>
            <p:cNvPr id="383" name="Google Shape;383;gb6b2457596_0_195"/>
            <p:cNvGrpSpPr/>
            <p:nvPr/>
          </p:nvGrpSpPr>
          <p:grpSpPr>
            <a:xfrm>
              <a:off x="0" y="4812071"/>
              <a:ext cx="9143998" cy="331429"/>
              <a:chOff x="0" y="4812071"/>
              <a:chExt cx="9143998" cy="331429"/>
            </a:xfrm>
          </p:grpSpPr>
          <p:pic>
            <p:nvPicPr>
              <p:cNvPr id="384" name="Google Shape;384;gb6b2457596_0_195"/>
              <p:cNvPicPr preferRelativeResize="0"/>
              <p:nvPr/>
            </p:nvPicPr>
            <p:blipFill rotWithShape="1">
              <a:blip r:embed="rId4">
                <a:alphaModFix/>
              </a:blip>
              <a:srcRect/>
              <a:stretch/>
            </p:blipFill>
            <p:spPr>
              <a:xfrm>
                <a:off x="0" y="4812071"/>
                <a:ext cx="9143998" cy="331429"/>
              </a:xfrm>
              <a:prstGeom prst="rect">
                <a:avLst/>
              </a:prstGeom>
              <a:noFill/>
              <a:ln>
                <a:noFill/>
              </a:ln>
            </p:spPr>
          </p:pic>
          <p:sp>
            <p:nvSpPr>
              <p:cNvPr id="385" name="Google Shape;385;gb6b2457596_0_195"/>
              <p:cNvSpPr txBox="1"/>
              <p:nvPr/>
            </p:nvSpPr>
            <p:spPr>
              <a:xfrm>
                <a:off x="374649" y="4889882"/>
                <a:ext cx="2006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4B4B4"/>
                  </a:buClr>
                  <a:buSzPts val="800"/>
                  <a:buFont typeface="Arial"/>
                  <a:buNone/>
                </a:pPr>
                <a:r>
                  <a:rPr lang="en-US" sz="800" b="0" i="0" u="none" strike="noStrike" cap="none">
                    <a:solidFill>
                      <a:srgbClr val="B4B4B4"/>
                    </a:solidFill>
                    <a:latin typeface="Arial"/>
                    <a:ea typeface="Arial"/>
                    <a:cs typeface="Arial"/>
                    <a:sym typeface="Arial"/>
                  </a:rPr>
                  <a:t>www.viette.vn</a:t>
                </a:r>
                <a:endParaRPr sz="800" b="0" i="0" u="none" strike="noStrike" cap="none">
                  <a:solidFill>
                    <a:srgbClr val="B4B4B4"/>
                  </a:solidFill>
                  <a:latin typeface="Arial"/>
                  <a:ea typeface="Arial"/>
                  <a:cs typeface="Arial"/>
                  <a:sym typeface="Arial"/>
                </a:endParaRPr>
              </a:p>
            </p:txBody>
          </p:sp>
        </p:grpSp>
        <p:pic>
          <p:nvPicPr>
            <p:cNvPr id="386" name="Google Shape;386;gb6b2457596_0_195"/>
            <p:cNvPicPr preferRelativeResize="0"/>
            <p:nvPr/>
          </p:nvPicPr>
          <p:blipFill rotWithShape="1">
            <a:blip r:embed="rId5">
              <a:alphaModFix/>
            </a:blip>
            <a:srcRect/>
            <a:stretch/>
          </p:blipFill>
          <p:spPr>
            <a:xfrm>
              <a:off x="7834010" y="4887636"/>
              <a:ext cx="716032" cy="157684"/>
            </a:xfrm>
            <a:prstGeom prst="rect">
              <a:avLst/>
            </a:prstGeom>
            <a:noFill/>
            <a:ln>
              <a:noFill/>
            </a:ln>
          </p:spPr>
        </p:pic>
      </p:grpSp>
      <p:sp>
        <p:nvSpPr>
          <p:cNvPr id="387" name="Google Shape;387;gb6b2457596_0_195" descr="https://databricks.com/wp-content/uploads/2017/10/image1-4.png"/>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388" name="Google Shape;388;gb6b2457596_0_195"/>
          <p:cNvSpPr txBox="1"/>
          <p:nvPr/>
        </p:nvSpPr>
        <p:spPr>
          <a:xfrm>
            <a:off x="448578" y="637375"/>
            <a:ext cx="4695000" cy="1092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SzPts val="1100"/>
              <a:buNone/>
            </a:pPr>
            <a:r>
              <a:rPr lang="en-US" sz="1300" i="1">
                <a:solidFill>
                  <a:srgbClr val="EE0033"/>
                </a:solidFill>
                <a:latin typeface="Courier New"/>
                <a:ea typeface="Courier New"/>
                <a:cs typeface="Courier New"/>
                <a:sym typeface="Courier New"/>
              </a:rPr>
              <a:t>TF-IDF</a:t>
            </a: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SzPts val="1100"/>
              <a:buNone/>
            </a:pP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SzPts val="1100"/>
              <a:buNone/>
            </a:pP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SzPts val="1100"/>
              <a:buNone/>
            </a:pP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None/>
            </a:pPr>
            <a:endParaRPr sz="1300" i="1">
              <a:solidFill>
                <a:srgbClr val="EE0033"/>
              </a:solidFill>
              <a:latin typeface="Courier New"/>
              <a:ea typeface="Courier New"/>
              <a:cs typeface="Courier New"/>
              <a:sym typeface="Courier New"/>
            </a:endParaRPr>
          </a:p>
        </p:txBody>
      </p:sp>
      <p:sp>
        <p:nvSpPr>
          <p:cNvPr id="389" name="Google Shape;389;gb6b2457596_0_195"/>
          <p:cNvSpPr txBox="1"/>
          <p:nvPr/>
        </p:nvSpPr>
        <p:spPr>
          <a:xfrm>
            <a:off x="448575" y="1049950"/>
            <a:ext cx="4695000" cy="2770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a:latin typeface="Courier New"/>
                <a:ea typeface="Courier New"/>
                <a:cs typeface="Courier New"/>
                <a:sym typeface="Courier New"/>
              </a:rPr>
              <a:t>Các từ xuất hiện thường xuyên hơn thì thật sự quan trọng không?</a:t>
            </a:r>
            <a:endParaRPr>
              <a:latin typeface="Courier New"/>
              <a:ea typeface="Courier New"/>
              <a:cs typeface="Courier New"/>
              <a:sym typeface="Courier New"/>
            </a:endParaRPr>
          </a:p>
          <a:p>
            <a:pPr marL="0" lvl="0" indent="0" algn="just" rtl="0">
              <a:spcBef>
                <a:spcPts val="0"/>
              </a:spcBef>
              <a:spcAft>
                <a:spcPts val="0"/>
              </a:spcAft>
              <a:buNone/>
            </a:pPr>
            <a:endParaRPr>
              <a:latin typeface="Courier New"/>
              <a:ea typeface="Courier New"/>
              <a:cs typeface="Courier New"/>
              <a:sym typeface="Courier New"/>
            </a:endParaRPr>
          </a:p>
          <a:p>
            <a:pPr marL="0" lvl="0" indent="0" algn="just" rtl="0">
              <a:spcBef>
                <a:spcPts val="0"/>
              </a:spcBef>
              <a:spcAft>
                <a:spcPts val="0"/>
              </a:spcAft>
              <a:buNone/>
            </a:pPr>
            <a:r>
              <a:rPr lang="en-US">
                <a:latin typeface="Courier New"/>
                <a:ea typeface="Courier New"/>
                <a:cs typeface="Courier New"/>
                <a:sym typeface="Courier New"/>
              </a:rPr>
              <a:t>TF-IDF: Trọng số đánh giá tầm quan trọng của một từ trong một văn bản. </a:t>
            </a:r>
            <a:endParaRPr>
              <a:latin typeface="Courier New"/>
              <a:ea typeface="Courier New"/>
              <a:cs typeface="Courier New"/>
              <a:sym typeface="Courier New"/>
            </a:endParaRPr>
          </a:p>
          <a:p>
            <a:pPr marL="0" lvl="0" indent="0" algn="just" rtl="0">
              <a:spcBef>
                <a:spcPts val="0"/>
              </a:spcBef>
              <a:spcAft>
                <a:spcPts val="0"/>
              </a:spcAft>
              <a:buNone/>
            </a:pPr>
            <a:endParaRPr>
              <a:latin typeface="Courier New"/>
              <a:ea typeface="Courier New"/>
              <a:cs typeface="Courier New"/>
              <a:sym typeface="Courier New"/>
            </a:endParaRPr>
          </a:p>
          <a:p>
            <a:pPr marL="0" lvl="0" indent="0" algn="just" rtl="0">
              <a:spcBef>
                <a:spcPts val="0"/>
              </a:spcBef>
              <a:spcAft>
                <a:spcPts val="0"/>
              </a:spcAft>
              <a:buNone/>
            </a:pPr>
            <a:r>
              <a:rPr lang="en-US">
                <a:latin typeface="Courier New"/>
                <a:ea typeface="Courier New"/>
                <a:cs typeface="Courier New"/>
                <a:sym typeface="Courier New"/>
              </a:rPr>
              <a:t>TF (Term Frequency): Tần suất xuất hiện của từ trong văn bản.</a:t>
            </a:r>
            <a:endParaRPr>
              <a:latin typeface="Courier New"/>
              <a:ea typeface="Courier New"/>
              <a:cs typeface="Courier New"/>
              <a:sym typeface="Courier New"/>
            </a:endParaRPr>
          </a:p>
          <a:p>
            <a:pPr marL="0" lvl="0" indent="0" algn="just" rtl="0">
              <a:spcBef>
                <a:spcPts val="0"/>
              </a:spcBef>
              <a:spcAft>
                <a:spcPts val="0"/>
              </a:spcAft>
              <a:buNone/>
            </a:pPr>
            <a:endParaRPr>
              <a:latin typeface="Courier New"/>
              <a:ea typeface="Courier New"/>
              <a:cs typeface="Courier New"/>
              <a:sym typeface="Courier New"/>
            </a:endParaRPr>
          </a:p>
          <a:p>
            <a:pPr marL="0" lvl="0" indent="0" algn="just" rtl="0">
              <a:spcBef>
                <a:spcPts val="0"/>
              </a:spcBef>
              <a:spcAft>
                <a:spcPts val="0"/>
              </a:spcAft>
              <a:buNone/>
            </a:pPr>
            <a:r>
              <a:rPr lang="en-US">
                <a:latin typeface="Courier New"/>
                <a:ea typeface="Courier New"/>
                <a:cs typeface="Courier New"/>
                <a:sym typeface="Courier New"/>
              </a:rPr>
              <a:t>IDF (Inverse Document Frequency): Nghịch đảo tần suất của văn bản, giúp đánh giá tầm quan trọng của một từ.</a:t>
            </a:r>
            <a:endParaRPr>
              <a:latin typeface="Courier New"/>
              <a:ea typeface="Courier New"/>
              <a:cs typeface="Courier New"/>
              <a:sym typeface="Courier New"/>
            </a:endParaRPr>
          </a:p>
        </p:txBody>
      </p:sp>
      <p:pic>
        <p:nvPicPr>
          <p:cNvPr id="390" name="Google Shape;390;gb6b2457596_0_195"/>
          <p:cNvPicPr preferRelativeResize="0"/>
          <p:nvPr/>
        </p:nvPicPr>
        <p:blipFill>
          <a:blip r:embed="rId6">
            <a:alphaModFix/>
          </a:blip>
          <a:stretch>
            <a:fillRect/>
          </a:stretch>
        </p:blipFill>
        <p:spPr>
          <a:xfrm>
            <a:off x="5143575" y="1315563"/>
            <a:ext cx="3695625" cy="2512376"/>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pic>
        <p:nvPicPr>
          <p:cNvPr id="395" name="Google Shape;395;gb6b2457596_0_236"/>
          <p:cNvPicPr preferRelativeResize="0"/>
          <p:nvPr/>
        </p:nvPicPr>
        <p:blipFill rotWithShape="1">
          <a:blip r:embed="rId3">
            <a:alphaModFix/>
          </a:blip>
          <a:srcRect/>
          <a:stretch/>
        </p:blipFill>
        <p:spPr>
          <a:xfrm>
            <a:off x="2" y="193289"/>
            <a:ext cx="3579268" cy="465562"/>
          </a:xfrm>
          <a:prstGeom prst="rect">
            <a:avLst/>
          </a:prstGeom>
          <a:noFill/>
          <a:ln>
            <a:noFill/>
          </a:ln>
        </p:spPr>
      </p:pic>
      <p:sp>
        <p:nvSpPr>
          <p:cNvPr id="396" name="Google Shape;396;gb6b2457596_0_236"/>
          <p:cNvSpPr txBox="1"/>
          <p:nvPr/>
        </p:nvSpPr>
        <p:spPr>
          <a:xfrm>
            <a:off x="448571" y="272181"/>
            <a:ext cx="28182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100"/>
              <a:buFont typeface="Arial"/>
              <a:buNone/>
            </a:pPr>
            <a:r>
              <a:rPr lang="en-US" sz="1600" b="1">
                <a:solidFill>
                  <a:srgbClr val="EE0033"/>
                </a:solidFill>
                <a:latin typeface="Courier New"/>
                <a:ea typeface="Courier New"/>
                <a:cs typeface="Courier New"/>
                <a:sym typeface="Courier New"/>
              </a:rPr>
              <a:t>Feature extraction</a:t>
            </a:r>
            <a:endParaRPr sz="1600" b="1">
              <a:solidFill>
                <a:srgbClr val="EE0033"/>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endParaRPr sz="1600" b="1">
              <a:solidFill>
                <a:srgbClr val="EE0033"/>
              </a:solidFill>
              <a:latin typeface="Courier New"/>
              <a:ea typeface="Courier New"/>
              <a:cs typeface="Courier New"/>
              <a:sym typeface="Courier New"/>
            </a:endParaRPr>
          </a:p>
          <a:p>
            <a:pPr marL="0" marR="0" lvl="0" indent="0" algn="l" rtl="0">
              <a:spcBef>
                <a:spcPts val="0"/>
              </a:spcBef>
              <a:spcAft>
                <a:spcPts val="0"/>
              </a:spcAft>
              <a:buNone/>
            </a:pPr>
            <a:endParaRPr sz="1600" b="1">
              <a:solidFill>
                <a:srgbClr val="EE0033"/>
              </a:solidFill>
              <a:latin typeface="Courier New"/>
              <a:ea typeface="Courier New"/>
              <a:cs typeface="Courier New"/>
              <a:sym typeface="Courier New"/>
            </a:endParaRPr>
          </a:p>
        </p:txBody>
      </p:sp>
      <p:grpSp>
        <p:nvGrpSpPr>
          <p:cNvPr id="397" name="Google Shape;397;gb6b2457596_0_236"/>
          <p:cNvGrpSpPr/>
          <p:nvPr/>
        </p:nvGrpSpPr>
        <p:grpSpPr>
          <a:xfrm>
            <a:off x="0" y="4812071"/>
            <a:ext cx="9143998" cy="331429"/>
            <a:chOff x="0" y="4812071"/>
            <a:chExt cx="9143998" cy="331429"/>
          </a:xfrm>
        </p:grpSpPr>
        <p:grpSp>
          <p:nvGrpSpPr>
            <p:cNvPr id="398" name="Google Shape;398;gb6b2457596_0_236"/>
            <p:cNvGrpSpPr/>
            <p:nvPr/>
          </p:nvGrpSpPr>
          <p:grpSpPr>
            <a:xfrm>
              <a:off x="0" y="4812071"/>
              <a:ext cx="9143998" cy="331429"/>
              <a:chOff x="0" y="4812071"/>
              <a:chExt cx="9143998" cy="331429"/>
            </a:xfrm>
          </p:grpSpPr>
          <p:pic>
            <p:nvPicPr>
              <p:cNvPr id="399" name="Google Shape;399;gb6b2457596_0_236"/>
              <p:cNvPicPr preferRelativeResize="0"/>
              <p:nvPr/>
            </p:nvPicPr>
            <p:blipFill rotWithShape="1">
              <a:blip r:embed="rId4">
                <a:alphaModFix/>
              </a:blip>
              <a:srcRect/>
              <a:stretch/>
            </p:blipFill>
            <p:spPr>
              <a:xfrm>
                <a:off x="0" y="4812071"/>
                <a:ext cx="9143998" cy="331429"/>
              </a:xfrm>
              <a:prstGeom prst="rect">
                <a:avLst/>
              </a:prstGeom>
              <a:noFill/>
              <a:ln>
                <a:noFill/>
              </a:ln>
            </p:spPr>
          </p:pic>
          <p:sp>
            <p:nvSpPr>
              <p:cNvPr id="400" name="Google Shape;400;gb6b2457596_0_236"/>
              <p:cNvSpPr txBox="1"/>
              <p:nvPr/>
            </p:nvSpPr>
            <p:spPr>
              <a:xfrm>
                <a:off x="374649" y="4889882"/>
                <a:ext cx="2006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4B4B4"/>
                  </a:buClr>
                  <a:buSzPts val="800"/>
                  <a:buFont typeface="Arial"/>
                  <a:buNone/>
                </a:pPr>
                <a:r>
                  <a:rPr lang="en-US" sz="800" b="0" i="0" u="none" strike="noStrike" cap="none">
                    <a:solidFill>
                      <a:srgbClr val="B4B4B4"/>
                    </a:solidFill>
                    <a:latin typeface="Arial"/>
                    <a:ea typeface="Arial"/>
                    <a:cs typeface="Arial"/>
                    <a:sym typeface="Arial"/>
                  </a:rPr>
                  <a:t>www.viette.vn</a:t>
                </a:r>
                <a:endParaRPr sz="800" b="0" i="0" u="none" strike="noStrike" cap="none">
                  <a:solidFill>
                    <a:srgbClr val="B4B4B4"/>
                  </a:solidFill>
                  <a:latin typeface="Arial"/>
                  <a:ea typeface="Arial"/>
                  <a:cs typeface="Arial"/>
                  <a:sym typeface="Arial"/>
                </a:endParaRPr>
              </a:p>
            </p:txBody>
          </p:sp>
        </p:grpSp>
        <p:pic>
          <p:nvPicPr>
            <p:cNvPr id="401" name="Google Shape;401;gb6b2457596_0_236"/>
            <p:cNvPicPr preferRelativeResize="0"/>
            <p:nvPr/>
          </p:nvPicPr>
          <p:blipFill rotWithShape="1">
            <a:blip r:embed="rId5">
              <a:alphaModFix/>
            </a:blip>
            <a:srcRect/>
            <a:stretch/>
          </p:blipFill>
          <p:spPr>
            <a:xfrm>
              <a:off x="7834010" y="4887636"/>
              <a:ext cx="716032" cy="157684"/>
            </a:xfrm>
            <a:prstGeom prst="rect">
              <a:avLst/>
            </a:prstGeom>
            <a:noFill/>
            <a:ln>
              <a:noFill/>
            </a:ln>
          </p:spPr>
        </p:pic>
      </p:grpSp>
      <p:sp>
        <p:nvSpPr>
          <p:cNvPr id="402" name="Google Shape;402;gb6b2457596_0_236" descr="https://databricks.com/wp-content/uploads/2017/10/image1-4.png"/>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403" name="Google Shape;403;gb6b2457596_0_236"/>
          <p:cNvSpPr txBox="1"/>
          <p:nvPr/>
        </p:nvSpPr>
        <p:spPr>
          <a:xfrm>
            <a:off x="448578" y="637375"/>
            <a:ext cx="4695000" cy="1092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SzPts val="1100"/>
              <a:buNone/>
            </a:pPr>
            <a:r>
              <a:rPr lang="en-US" sz="1300" i="1">
                <a:solidFill>
                  <a:srgbClr val="EE0033"/>
                </a:solidFill>
                <a:latin typeface="Courier New"/>
                <a:ea typeface="Courier New"/>
                <a:cs typeface="Courier New"/>
                <a:sym typeface="Courier New"/>
              </a:rPr>
              <a:t>TF-IDF</a:t>
            </a: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SzPts val="1100"/>
              <a:buNone/>
            </a:pP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SzPts val="1100"/>
              <a:buNone/>
            </a:pP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SzPts val="1100"/>
              <a:buNone/>
            </a:pP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None/>
            </a:pPr>
            <a:endParaRPr sz="1300" i="1">
              <a:solidFill>
                <a:srgbClr val="EE0033"/>
              </a:solidFill>
              <a:latin typeface="Courier New"/>
              <a:ea typeface="Courier New"/>
              <a:cs typeface="Courier New"/>
              <a:sym typeface="Courier New"/>
            </a:endParaRPr>
          </a:p>
        </p:txBody>
      </p:sp>
      <p:sp>
        <p:nvSpPr>
          <p:cNvPr id="404" name="Google Shape;404;gb6b2457596_0_236"/>
          <p:cNvSpPr txBox="1"/>
          <p:nvPr/>
        </p:nvSpPr>
        <p:spPr>
          <a:xfrm>
            <a:off x="283200" y="1022600"/>
            <a:ext cx="8577600" cy="22836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US" sz="1150" dirty="0">
                <a:solidFill>
                  <a:schemeClr val="dk1"/>
                </a:solidFill>
                <a:highlight>
                  <a:srgbClr val="FFFFFE"/>
                </a:highlight>
                <a:latin typeface="Courier New"/>
                <a:ea typeface="Courier New"/>
                <a:cs typeface="Courier New"/>
                <a:sym typeface="Courier New"/>
              </a:rPr>
              <a:t>tokenizer = Tokenizer(</a:t>
            </a:r>
            <a:r>
              <a:rPr lang="en-US" sz="1150" dirty="0" err="1">
                <a:solidFill>
                  <a:schemeClr val="dk1"/>
                </a:solidFill>
                <a:highlight>
                  <a:srgbClr val="FFFFFE"/>
                </a:highlight>
                <a:latin typeface="Courier New"/>
                <a:ea typeface="Courier New"/>
                <a:cs typeface="Courier New"/>
                <a:sym typeface="Courier New"/>
              </a:rPr>
              <a:t>inputCol</a:t>
            </a:r>
            <a:r>
              <a:rPr lang="en-US" sz="1150" dirty="0">
                <a:solidFill>
                  <a:schemeClr val="dk1"/>
                </a:solidFill>
                <a:highlight>
                  <a:srgbClr val="FFFFFE"/>
                </a:highlight>
                <a:latin typeface="Courier New"/>
                <a:ea typeface="Courier New"/>
                <a:cs typeface="Courier New"/>
                <a:sym typeface="Courier New"/>
              </a:rPr>
              <a:t>=</a:t>
            </a:r>
            <a:r>
              <a:rPr lang="en-US" sz="1150" dirty="0">
                <a:solidFill>
                  <a:srgbClr val="A31515"/>
                </a:solidFill>
                <a:highlight>
                  <a:srgbClr val="FFFFFE"/>
                </a:highlight>
                <a:latin typeface="Courier New"/>
                <a:ea typeface="Courier New"/>
                <a:cs typeface="Courier New"/>
                <a:sym typeface="Courier New"/>
              </a:rPr>
              <a:t>"sentence"</a:t>
            </a:r>
            <a:r>
              <a:rPr lang="en-US" sz="1150" dirty="0">
                <a:solidFill>
                  <a:schemeClr val="dk1"/>
                </a:solidFill>
                <a:highlight>
                  <a:srgbClr val="FFFFFE"/>
                </a:highlight>
                <a:latin typeface="Courier New"/>
                <a:ea typeface="Courier New"/>
                <a:cs typeface="Courier New"/>
                <a:sym typeface="Courier New"/>
              </a:rPr>
              <a:t>, </a:t>
            </a:r>
            <a:r>
              <a:rPr lang="en-US" sz="1150" dirty="0" err="1">
                <a:solidFill>
                  <a:schemeClr val="dk1"/>
                </a:solidFill>
                <a:highlight>
                  <a:srgbClr val="FFFFFE"/>
                </a:highlight>
                <a:latin typeface="Courier New"/>
                <a:ea typeface="Courier New"/>
                <a:cs typeface="Courier New"/>
                <a:sym typeface="Courier New"/>
              </a:rPr>
              <a:t>outputCol</a:t>
            </a:r>
            <a:r>
              <a:rPr lang="en-US" sz="1150" dirty="0">
                <a:solidFill>
                  <a:schemeClr val="dk1"/>
                </a:solidFill>
                <a:highlight>
                  <a:srgbClr val="FFFFFE"/>
                </a:highlight>
                <a:latin typeface="Courier New"/>
                <a:ea typeface="Courier New"/>
                <a:cs typeface="Courier New"/>
                <a:sym typeface="Courier New"/>
              </a:rPr>
              <a:t>=</a:t>
            </a:r>
            <a:r>
              <a:rPr lang="en-US" sz="1150" dirty="0">
                <a:solidFill>
                  <a:srgbClr val="A31515"/>
                </a:solidFill>
                <a:highlight>
                  <a:srgbClr val="FFFFFE"/>
                </a:highlight>
                <a:latin typeface="Courier New"/>
                <a:ea typeface="Courier New"/>
                <a:cs typeface="Courier New"/>
                <a:sym typeface="Courier New"/>
              </a:rPr>
              <a:t>"words"</a:t>
            </a:r>
            <a:r>
              <a:rPr lang="en-US" sz="1150" dirty="0">
                <a:solidFill>
                  <a:schemeClr val="dk1"/>
                </a:solidFill>
                <a:highlight>
                  <a:srgbClr val="FFFFFE"/>
                </a:highlight>
                <a:latin typeface="Courier New"/>
                <a:ea typeface="Courier New"/>
                <a:cs typeface="Courier New"/>
                <a:sym typeface="Courier New"/>
              </a:rPr>
              <a:t>)</a:t>
            </a:r>
            <a:endParaRPr sz="1150"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150" dirty="0" err="1">
                <a:solidFill>
                  <a:schemeClr val="dk1"/>
                </a:solidFill>
                <a:highlight>
                  <a:srgbClr val="FFFFFE"/>
                </a:highlight>
                <a:latin typeface="Courier New"/>
                <a:ea typeface="Courier New"/>
                <a:cs typeface="Courier New"/>
                <a:sym typeface="Courier New"/>
              </a:rPr>
              <a:t>wordsData</a:t>
            </a:r>
            <a:r>
              <a:rPr lang="en-US" sz="1150" dirty="0">
                <a:solidFill>
                  <a:schemeClr val="dk1"/>
                </a:solidFill>
                <a:highlight>
                  <a:srgbClr val="FFFFFE"/>
                </a:highlight>
                <a:latin typeface="Courier New"/>
                <a:ea typeface="Courier New"/>
                <a:cs typeface="Courier New"/>
                <a:sym typeface="Courier New"/>
              </a:rPr>
              <a:t> = </a:t>
            </a:r>
            <a:r>
              <a:rPr lang="en-US" sz="1150" dirty="0" err="1">
                <a:solidFill>
                  <a:schemeClr val="dk1"/>
                </a:solidFill>
                <a:highlight>
                  <a:srgbClr val="FFFFFE"/>
                </a:highlight>
                <a:latin typeface="Courier New"/>
                <a:ea typeface="Courier New"/>
                <a:cs typeface="Courier New"/>
                <a:sym typeface="Courier New"/>
              </a:rPr>
              <a:t>tokenizer.transform</a:t>
            </a:r>
            <a:r>
              <a:rPr lang="en-US" sz="1150" dirty="0">
                <a:solidFill>
                  <a:schemeClr val="dk1"/>
                </a:solidFill>
                <a:highlight>
                  <a:srgbClr val="FFFFFE"/>
                </a:highlight>
                <a:latin typeface="Courier New"/>
                <a:ea typeface="Courier New"/>
                <a:cs typeface="Courier New"/>
                <a:sym typeface="Courier New"/>
              </a:rPr>
              <a:t>(</a:t>
            </a:r>
            <a:r>
              <a:rPr lang="en-US" sz="1150" dirty="0" err="1">
                <a:solidFill>
                  <a:schemeClr val="dk1"/>
                </a:solidFill>
                <a:highlight>
                  <a:srgbClr val="FFFFFE"/>
                </a:highlight>
                <a:latin typeface="Courier New"/>
                <a:ea typeface="Courier New"/>
                <a:cs typeface="Courier New"/>
                <a:sym typeface="Courier New"/>
              </a:rPr>
              <a:t>sentenceData</a:t>
            </a:r>
            <a:r>
              <a:rPr lang="en-US" sz="1150" dirty="0">
                <a:solidFill>
                  <a:schemeClr val="dk1"/>
                </a:solidFill>
                <a:highlight>
                  <a:srgbClr val="FFFFFE"/>
                </a:highlight>
                <a:latin typeface="Courier New"/>
                <a:ea typeface="Courier New"/>
                <a:cs typeface="Courier New"/>
                <a:sym typeface="Courier New"/>
              </a:rPr>
              <a:t>)</a:t>
            </a:r>
            <a:endParaRPr sz="1150"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150"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150" dirty="0" err="1">
                <a:solidFill>
                  <a:schemeClr val="dk1"/>
                </a:solidFill>
                <a:highlight>
                  <a:srgbClr val="FFFFFE"/>
                </a:highlight>
                <a:latin typeface="Courier New"/>
                <a:ea typeface="Courier New"/>
                <a:cs typeface="Courier New"/>
                <a:sym typeface="Courier New"/>
              </a:rPr>
              <a:t>hashingTF</a:t>
            </a:r>
            <a:r>
              <a:rPr lang="en-US" sz="1150" dirty="0">
                <a:solidFill>
                  <a:schemeClr val="dk1"/>
                </a:solidFill>
                <a:highlight>
                  <a:srgbClr val="FFFFFE"/>
                </a:highlight>
                <a:latin typeface="Courier New"/>
                <a:ea typeface="Courier New"/>
                <a:cs typeface="Courier New"/>
                <a:sym typeface="Courier New"/>
              </a:rPr>
              <a:t> = </a:t>
            </a:r>
            <a:r>
              <a:rPr lang="en-US" sz="1150" dirty="0" err="1">
                <a:solidFill>
                  <a:schemeClr val="dk1"/>
                </a:solidFill>
                <a:highlight>
                  <a:srgbClr val="FFFFFE"/>
                </a:highlight>
                <a:latin typeface="Courier New"/>
                <a:ea typeface="Courier New"/>
                <a:cs typeface="Courier New"/>
                <a:sym typeface="Courier New"/>
              </a:rPr>
              <a:t>HashingTF</a:t>
            </a:r>
            <a:r>
              <a:rPr lang="en-US" sz="1150" dirty="0">
                <a:solidFill>
                  <a:schemeClr val="dk1"/>
                </a:solidFill>
                <a:highlight>
                  <a:srgbClr val="FFFFFE"/>
                </a:highlight>
                <a:latin typeface="Courier New"/>
                <a:ea typeface="Courier New"/>
                <a:cs typeface="Courier New"/>
                <a:sym typeface="Courier New"/>
              </a:rPr>
              <a:t>(</a:t>
            </a:r>
            <a:r>
              <a:rPr lang="en-US" sz="1150" dirty="0" err="1">
                <a:solidFill>
                  <a:schemeClr val="dk1"/>
                </a:solidFill>
                <a:highlight>
                  <a:srgbClr val="FFFFFE"/>
                </a:highlight>
                <a:latin typeface="Courier New"/>
                <a:ea typeface="Courier New"/>
                <a:cs typeface="Courier New"/>
                <a:sym typeface="Courier New"/>
              </a:rPr>
              <a:t>inputCol</a:t>
            </a:r>
            <a:r>
              <a:rPr lang="en-US" sz="1150" dirty="0">
                <a:solidFill>
                  <a:schemeClr val="dk1"/>
                </a:solidFill>
                <a:highlight>
                  <a:srgbClr val="FFFFFE"/>
                </a:highlight>
                <a:latin typeface="Courier New"/>
                <a:ea typeface="Courier New"/>
                <a:cs typeface="Courier New"/>
                <a:sym typeface="Courier New"/>
              </a:rPr>
              <a:t>=</a:t>
            </a:r>
            <a:r>
              <a:rPr lang="en-US" sz="1150" dirty="0">
                <a:solidFill>
                  <a:srgbClr val="A31515"/>
                </a:solidFill>
                <a:highlight>
                  <a:srgbClr val="FFFFFE"/>
                </a:highlight>
                <a:latin typeface="Courier New"/>
                <a:ea typeface="Courier New"/>
                <a:cs typeface="Courier New"/>
                <a:sym typeface="Courier New"/>
              </a:rPr>
              <a:t>"words"</a:t>
            </a:r>
            <a:r>
              <a:rPr lang="en-US" sz="1150" dirty="0">
                <a:solidFill>
                  <a:schemeClr val="dk1"/>
                </a:solidFill>
                <a:highlight>
                  <a:srgbClr val="FFFFFE"/>
                </a:highlight>
                <a:latin typeface="Courier New"/>
                <a:ea typeface="Courier New"/>
                <a:cs typeface="Courier New"/>
                <a:sym typeface="Courier New"/>
              </a:rPr>
              <a:t>, </a:t>
            </a:r>
            <a:r>
              <a:rPr lang="en-US" sz="1150" dirty="0" err="1">
                <a:solidFill>
                  <a:schemeClr val="dk1"/>
                </a:solidFill>
                <a:highlight>
                  <a:srgbClr val="FFFFFE"/>
                </a:highlight>
                <a:latin typeface="Courier New"/>
                <a:ea typeface="Courier New"/>
                <a:cs typeface="Courier New"/>
                <a:sym typeface="Courier New"/>
              </a:rPr>
              <a:t>outputCol</a:t>
            </a:r>
            <a:r>
              <a:rPr lang="en-US" sz="1150" dirty="0">
                <a:solidFill>
                  <a:schemeClr val="dk1"/>
                </a:solidFill>
                <a:highlight>
                  <a:srgbClr val="FFFFFE"/>
                </a:highlight>
                <a:latin typeface="Courier New"/>
                <a:ea typeface="Courier New"/>
                <a:cs typeface="Courier New"/>
                <a:sym typeface="Courier New"/>
              </a:rPr>
              <a:t>=</a:t>
            </a:r>
            <a:r>
              <a:rPr lang="en-US" sz="1150" dirty="0">
                <a:solidFill>
                  <a:srgbClr val="A31515"/>
                </a:solidFill>
                <a:highlight>
                  <a:srgbClr val="FFFFFE"/>
                </a:highlight>
                <a:latin typeface="Courier New"/>
                <a:ea typeface="Courier New"/>
                <a:cs typeface="Courier New"/>
                <a:sym typeface="Courier New"/>
              </a:rPr>
              <a:t>"</a:t>
            </a:r>
            <a:r>
              <a:rPr lang="en-US" sz="1150" dirty="0" err="1">
                <a:solidFill>
                  <a:srgbClr val="A31515"/>
                </a:solidFill>
                <a:highlight>
                  <a:srgbClr val="FFFFFE"/>
                </a:highlight>
                <a:latin typeface="Courier New"/>
                <a:ea typeface="Courier New"/>
                <a:cs typeface="Courier New"/>
                <a:sym typeface="Courier New"/>
              </a:rPr>
              <a:t>rawFeatures</a:t>
            </a:r>
            <a:r>
              <a:rPr lang="en-US" sz="1150" dirty="0">
                <a:solidFill>
                  <a:srgbClr val="A31515"/>
                </a:solidFill>
                <a:highlight>
                  <a:srgbClr val="FFFFFE"/>
                </a:highlight>
                <a:latin typeface="Courier New"/>
                <a:ea typeface="Courier New"/>
                <a:cs typeface="Courier New"/>
                <a:sym typeface="Courier New"/>
              </a:rPr>
              <a:t>"</a:t>
            </a:r>
            <a:r>
              <a:rPr lang="en-US" sz="1150" dirty="0">
                <a:solidFill>
                  <a:schemeClr val="dk1"/>
                </a:solidFill>
                <a:highlight>
                  <a:srgbClr val="FFFFFE"/>
                </a:highlight>
                <a:latin typeface="Courier New"/>
                <a:ea typeface="Courier New"/>
                <a:cs typeface="Courier New"/>
                <a:sym typeface="Courier New"/>
              </a:rPr>
              <a:t>, </a:t>
            </a:r>
            <a:r>
              <a:rPr lang="en-US" sz="1150" dirty="0" err="1">
                <a:solidFill>
                  <a:schemeClr val="dk1"/>
                </a:solidFill>
                <a:highlight>
                  <a:srgbClr val="FFFFFE"/>
                </a:highlight>
                <a:latin typeface="Courier New"/>
                <a:ea typeface="Courier New"/>
                <a:cs typeface="Courier New"/>
                <a:sym typeface="Courier New"/>
              </a:rPr>
              <a:t>numFeatures</a:t>
            </a:r>
            <a:r>
              <a:rPr lang="en-US" sz="1150" dirty="0">
                <a:solidFill>
                  <a:schemeClr val="dk1"/>
                </a:solidFill>
                <a:highlight>
                  <a:srgbClr val="FFFFFE"/>
                </a:highlight>
                <a:latin typeface="Courier New"/>
                <a:ea typeface="Courier New"/>
                <a:cs typeface="Courier New"/>
                <a:sym typeface="Courier New"/>
              </a:rPr>
              <a:t>=</a:t>
            </a:r>
            <a:r>
              <a:rPr lang="en-US" sz="1150" dirty="0">
                <a:solidFill>
                  <a:srgbClr val="09885A"/>
                </a:solidFill>
                <a:highlight>
                  <a:srgbClr val="FFFFFE"/>
                </a:highlight>
                <a:latin typeface="Courier New"/>
                <a:ea typeface="Courier New"/>
                <a:cs typeface="Courier New"/>
                <a:sym typeface="Courier New"/>
              </a:rPr>
              <a:t>20</a:t>
            </a:r>
            <a:r>
              <a:rPr lang="en-US" sz="1150" dirty="0">
                <a:solidFill>
                  <a:schemeClr val="dk1"/>
                </a:solidFill>
                <a:highlight>
                  <a:srgbClr val="FFFFFE"/>
                </a:highlight>
                <a:latin typeface="Courier New"/>
                <a:ea typeface="Courier New"/>
                <a:cs typeface="Courier New"/>
                <a:sym typeface="Courier New"/>
              </a:rPr>
              <a:t>)</a:t>
            </a:r>
            <a:endParaRPr sz="1150"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150" dirty="0" err="1">
                <a:solidFill>
                  <a:schemeClr val="dk1"/>
                </a:solidFill>
                <a:highlight>
                  <a:srgbClr val="FFFFFE"/>
                </a:highlight>
                <a:latin typeface="Courier New"/>
                <a:ea typeface="Courier New"/>
                <a:cs typeface="Courier New"/>
                <a:sym typeface="Courier New"/>
              </a:rPr>
              <a:t>featurizedData</a:t>
            </a:r>
            <a:r>
              <a:rPr lang="en-US" sz="1150" dirty="0">
                <a:solidFill>
                  <a:schemeClr val="dk1"/>
                </a:solidFill>
                <a:highlight>
                  <a:srgbClr val="FFFFFE"/>
                </a:highlight>
                <a:latin typeface="Courier New"/>
                <a:ea typeface="Courier New"/>
                <a:cs typeface="Courier New"/>
                <a:sym typeface="Courier New"/>
              </a:rPr>
              <a:t> = </a:t>
            </a:r>
            <a:r>
              <a:rPr lang="en-US" sz="1150" dirty="0" err="1">
                <a:solidFill>
                  <a:schemeClr val="dk1"/>
                </a:solidFill>
                <a:highlight>
                  <a:srgbClr val="FFFFFE"/>
                </a:highlight>
                <a:latin typeface="Courier New"/>
                <a:ea typeface="Courier New"/>
                <a:cs typeface="Courier New"/>
                <a:sym typeface="Courier New"/>
              </a:rPr>
              <a:t>hashingTF.transform</a:t>
            </a:r>
            <a:r>
              <a:rPr lang="en-US" sz="1150" dirty="0">
                <a:solidFill>
                  <a:schemeClr val="dk1"/>
                </a:solidFill>
                <a:highlight>
                  <a:srgbClr val="FFFFFE"/>
                </a:highlight>
                <a:latin typeface="Courier New"/>
                <a:ea typeface="Courier New"/>
                <a:cs typeface="Courier New"/>
                <a:sym typeface="Courier New"/>
              </a:rPr>
              <a:t>(</a:t>
            </a:r>
            <a:r>
              <a:rPr lang="en-US" sz="1150" dirty="0" err="1">
                <a:solidFill>
                  <a:schemeClr val="dk1"/>
                </a:solidFill>
                <a:highlight>
                  <a:srgbClr val="FFFFFE"/>
                </a:highlight>
                <a:latin typeface="Courier New"/>
                <a:ea typeface="Courier New"/>
                <a:cs typeface="Courier New"/>
                <a:sym typeface="Courier New"/>
              </a:rPr>
              <a:t>wordsData</a:t>
            </a:r>
            <a:r>
              <a:rPr lang="en-US" sz="1150" dirty="0">
                <a:solidFill>
                  <a:schemeClr val="dk1"/>
                </a:solidFill>
                <a:highlight>
                  <a:srgbClr val="FFFFFE"/>
                </a:highlight>
                <a:latin typeface="Courier New"/>
                <a:ea typeface="Courier New"/>
                <a:cs typeface="Courier New"/>
                <a:sym typeface="Courier New"/>
              </a:rPr>
              <a:t>)</a:t>
            </a:r>
            <a:endParaRPr sz="1150"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150"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150" dirty="0" err="1">
                <a:solidFill>
                  <a:schemeClr val="dk1"/>
                </a:solidFill>
                <a:highlight>
                  <a:srgbClr val="FFFFFE"/>
                </a:highlight>
                <a:latin typeface="Courier New"/>
                <a:ea typeface="Courier New"/>
                <a:cs typeface="Courier New"/>
                <a:sym typeface="Courier New"/>
              </a:rPr>
              <a:t>idf</a:t>
            </a:r>
            <a:r>
              <a:rPr lang="en-US" sz="1150" dirty="0">
                <a:solidFill>
                  <a:schemeClr val="dk1"/>
                </a:solidFill>
                <a:highlight>
                  <a:srgbClr val="FFFFFE"/>
                </a:highlight>
                <a:latin typeface="Courier New"/>
                <a:ea typeface="Courier New"/>
                <a:cs typeface="Courier New"/>
                <a:sym typeface="Courier New"/>
              </a:rPr>
              <a:t> = IDF(</a:t>
            </a:r>
            <a:r>
              <a:rPr lang="en-US" sz="1150" dirty="0" err="1">
                <a:solidFill>
                  <a:schemeClr val="dk1"/>
                </a:solidFill>
                <a:highlight>
                  <a:srgbClr val="FFFFFE"/>
                </a:highlight>
                <a:latin typeface="Courier New"/>
                <a:ea typeface="Courier New"/>
                <a:cs typeface="Courier New"/>
                <a:sym typeface="Courier New"/>
              </a:rPr>
              <a:t>inputCol</a:t>
            </a:r>
            <a:r>
              <a:rPr lang="en-US" sz="1150" dirty="0">
                <a:solidFill>
                  <a:schemeClr val="dk1"/>
                </a:solidFill>
                <a:highlight>
                  <a:srgbClr val="FFFFFE"/>
                </a:highlight>
                <a:latin typeface="Courier New"/>
                <a:ea typeface="Courier New"/>
                <a:cs typeface="Courier New"/>
                <a:sym typeface="Courier New"/>
              </a:rPr>
              <a:t>=</a:t>
            </a:r>
            <a:r>
              <a:rPr lang="en-US" sz="1150" dirty="0">
                <a:solidFill>
                  <a:srgbClr val="A31515"/>
                </a:solidFill>
                <a:highlight>
                  <a:srgbClr val="FFFFFE"/>
                </a:highlight>
                <a:latin typeface="Courier New"/>
                <a:ea typeface="Courier New"/>
                <a:cs typeface="Courier New"/>
                <a:sym typeface="Courier New"/>
              </a:rPr>
              <a:t>"</a:t>
            </a:r>
            <a:r>
              <a:rPr lang="en-US" sz="1150" dirty="0" err="1">
                <a:solidFill>
                  <a:srgbClr val="A31515"/>
                </a:solidFill>
                <a:highlight>
                  <a:srgbClr val="FFFFFE"/>
                </a:highlight>
                <a:latin typeface="Courier New"/>
                <a:ea typeface="Courier New"/>
                <a:cs typeface="Courier New"/>
                <a:sym typeface="Courier New"/>
              </a:rPr>
              <a:t>rawFeatures</a:t>
            </a:r>
            <a:r>
              <a:rPr lang="en-US" sz="1150" dirty="0">
                <a:solidFill>
                  <a:srgbClr val="A31515"/>
                </a:solidFill>
                <a:highlight>
                  <a:srgbClr val="FFFFFE"/>
                </a:highlight>
                <a:latin typeface="Courier New"/>
                <a:ea typeface="Courier New"/>
                <a:cs typeface="Courier New"/>
                <a:sym typeface="Courier New"/>
              </a:rPr>
              <a:t>"</a:t>
            </a:r>
            <a:r>
              <a:rPr lang="en-US" sz="1150" dirty="0">
                <a:solidFill>
                  <a:schemeClr val="dk1"/>
                </a:solidFill>
                <a:highlight>
                  <a:srgbClr val="FFFFFE"/>
                </a:highlight>
                <a:latin typeface="Courier New"/>
                <a:ea typeface="Courier New"/>
                <a:cs typeface="Courier New"/>
                <a:sym typeface="Courier New"/>
              </a:rPr>
              <a:t>, </a:t>
            </a:r>
            <a:r>
              <a:rPr lang="en-US" sz="1150" dirty="0" err="1">
                <a:solidFill>
                  <a:schemeClr val="dk1"/>
                </a:solidFill>
                <a:highlight>
                  <a:srgbClr val="FFFFFE"/>
                </a:highlight>
                <a:latin typeface="Courier New"/>
                <a:ea typeface="Courier New"/>
                <a:cs typeface="Courier New"/>
                <a:sym typeface="Courier New"/>
              </a:rPr>
              <a:t>outputCol</a:t>
            </a:r>
            <a:r>
              <a:rPr lang="en-US" sz="1150" dirty="0">
                <a:solidFill>
                  <a:schemeClr val="dk1"/>
                </a:solidFill>
                <a:highlight>
                  <a:srgbClr val="FFFFFE"/>
                </a:highlight>
                <a:latin typeface="Courier New"/>
                <a:ea typeface="Courier New"/>
                <a:cs typeface="Courier New"/>
                <a:sym typeface="Courier New"/>
              </a:rPr>
              <a:t>=</a:t>
            </a:r>
            <a:r>
              <a:rPr lang="en-US" sz="1150" dirty="0">
                <a:solidFill>
                  <a:srgbClr val="A31515"/>
                </a:solidFill>
                <a:highlight>
                  <a:srgbClr val="FFFFFE"/>
                </a:highlight>
                <a:latin typeface="Courier New"/>
                <a:ea typeface="Courier New"/>
                <a:cs typeface="Courier New"/>
                <a:sym typeface="Courier New"/>
              </a:rPr>
              <a:t>"features"</a:t>
            </a:r>
            <a:r>
              <a:rPr lang="en-US" sz="1150" dirty="0">
                <a:solidFill>
                  <a:schemeClr val="dk1"/>
                </a:solidFill>
                <a:highlight>
                  <a:srgbClr val="FFFFFE"/>
                </a:highlight>
                <a:latin typeface="Courier New"/>
                <a:ea typeface="Courier New"/>
                <a:cs typeface="Courier New"/>
                <a:sym typeface="Courier New"/>
              </a:rPr>
              <a:t>)</a:t>
            </a:r>
            <a:endParaRPr sz="1150"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150" dirty="0" err="1">
                <a:solidFill>
                  <a:schemeClr val="dk1"/>
                </a:solidFill>
                <a:highlight>
                  <a:srgbClr val="FFFFFE"/>
                </a:highlight>
                <a:latin typeface="Courier New"/>
                <a:ea typeface="Courier New"/>
                <a:cs typeface="Courier New"/>
                <a:sym typeface="Courier New"/>
              </a:rPr>
              <a:t>idfModel</a:t>
            </a:r>
            <a:r>
              <a:rPr lang="en-US" sz="1150" dirty="0">
                <a:solidFill>
                  <a:schemeClr val="dk1"/>
                </a:solidFill>
                <a:highlight>
                  <a:srgbClr val="FFFFFE"/>
                </a:highlight>
                <a:latin typeface="Courier New"/>
                <a:ea typeface="Courier New"/>
                <a:cs typeface="Courier New"/>
                <a:sym typeface="Courier New"/>
              </a:rPr>
              <a:t> = </a:t>
            </a:r>
            <a:r>
              <a:rPr lang="en-US" sz="1150" dirty="0" err="1">
                <a:solidFill>
                  <a:schemeClr val="dk1"/>
                </a:solidFill>
                <a:highlight>
                  <a:srgbClr val="FFFFFE"/>
                </a:highlight>
                <a:latin typeface="Courier New"/>
                <a:ea typeface="Courier New"/>
                <a:cs typeface="Courier New"/>
                <a:sym typeface="Courier New"/>
              </a:rPr>
              <a:t>idf.fit</a:t>
            </a:r>
            <a:r>
              <a:rPr lang="en-US" sz="1150" dirty="0">
                <a:solidFill>
                  <a:schemeClr val="dk1"/>
                </a:solidFill>
                <a:highlight>
                  <a:srgbClr val="FFFFFE"/>
                </a:highlight>
                <a:latin typeface="Courier New"/>
                <a:ea typeface="Courier New"/>
                <a:cs typeface="Courier New"/>
                <a:sym typeface="Courier New"/>
              </a:rPr>
              <a:t>(</a:t>
            </a:r>
            <a:r>
              <a:rPr lang="en-US" sz="1150" dirty="0" err="1">
                <a:solidFill>
                  <a:schemeClr val="dk1"/>
                </a:solidFill>
                <a:highlight>
                  <a:srgbClr val="FFFFFE"/>
                </a:highlight>
                <a:latin typeface="Courier New"/>
                <a:ea typeface="Courier New"/>
                <a:cs typeface="Courier New"/>
                <a:sym typeface="Courier New"/>
              </a:rPr>
              <a:t>featurizedData</a:t>
            </a:r>
            <a:r>
              <a:rPr lang="en-US" sz="1150" dirty="0">
                <a:solidFill>
                  <a:schemeClr val="dk1"/>
                </a:solidFill>
                <a:highlight>
                  <a:srgbClr val="FFFFFE"/>
                </a:highlight>
                <a:latin typeface="Courier New"/>
                <a:ea typeface="Courier New"/>
                <a:cs typeface="Courier New"/>
                <a:sym typeface="Courier New"/>
              </a:rPr>
              <a:t>)</a:t>
            </a:r>
            <a:endParaRPr sz="1150"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150" dirty="0" err="1">
                <a:solidFill>
                  <a:schemeClr val="dk1"/>
                </a:solidFill>
                <a:highlight>
                  <a:srgbClr val="FFFFFE"/>
                </a:highlight>
                <a:latin typeface="Courier New"/>
                <a:ea typeface="Courier New"/>
                <a:cs typeface="Courier New"/>
                <a:sym typeface="Courier New"/>
              </a:rPr>
              <a:t>rescaledData</a:t>
            </a:r>
            <a:r>
              <a:rPr lang="en-US" sz="1150" dirty="0">
                <a:solidFill>
                  <a:schemeClr val="dk1"/>
                </a:solidFill>
                <a:highlight>
                  <a:srgbClr val="FFFFFE"/>
                </a:highlight>
                <a:latin typeface="Courier New"/>
                <a:ea typeface="Courier New"/>
                <a:cs typeface="Courier New"/>
                <a:sym typeface="Courier New"/>
              </a:rPr>
              <a:t> = </a:t>
            </a:r>
            <a:r>
              <a:rPr lang="en-US" sz="1150" dirty="0" err="1">
                <a:solidFill>
                  <a:schemeClr val="dk1"/>
                </a:solidFill>
                <a:highlight>
                  <a:srgbClr val="FFFFFE"/>
                </a:highlight>
                <a:latin typeface="Courier New"/>
                <a:ea typeface="Courier New"/>
                <a:cs typeface="Courier New"/>
                <a:sym typeface="Courier New"/>
              </a:rPr>
              <a:t>idfModel.transform</a:t>
            </a:r>
            <a:r>
              <a:rPr lang="en-US" sz="1150" dirty="0">
                <a:solidFill>
                  <a:schemeClr val="dk1"/>
                </a:solidFill>
                <a:highlight>
                  <a:srgbClr val="FFFFFE"/>
                </a:highlight>
                <a:latin typeface="Courier New"/>
                <a:ea typeface="Courier New"/>
                <a:cs typeface="Courier New"/>
                <a:sym typeface="Courier New"/>
              </a:rPr>
              <a:t>(</a:t>
            </a:r>
            <a:r>
              <a:rPr lang="en-US" sz="1150" dirty="0" err="1">
                <a:solidFill>
                  <a:schemeClr val="dk1"/>
                </a:solidFill>
                <a:highlight>
                  <a:srgbClr val="FFFFFE"/>
                </a:highlight>
                <a:latin typeface="Courier New"/>
                <a:ea typeface="Courier New"/>
                <a:cs typeface="Courier New"/>
                <a:sym typeface="Courier New"/>
              </a:rPr>
              <a:t>featurizedData</a:t>
            </a:r>
            <a:r>
              <a:rPr lang="en-US" sz="1150" dirty="0">
                <a:solidFill>
                  <a:schemeClr val="dk1"/>
                </a:solidFill>
                <a:highlight>
                  <a:srgbClr val="FFFFFE"/>
                </a:highlight>
                <a:latin typeface="Courier New"/>
                <a:ea typeface="Courier New"/>
                <a:cs typeface="Courier New"/>
                <a:sym typeface="Courier New"/>
              </a:rPr>
              <a:t>)</a:t>
            </a:r>
            <a:endParaRPr sz="1150" dirty="0">
              <a:solidFill>
                <a:schemeClr val="dk1"/>
              </a:solidFill>
              <a:highlight>
                <a:srgbClr val="FFFFFE"/>
              </a:highlight>
              <a:latin typeface="Courier New"/>
              <a:ea typeface="Courier New"/>
              <a:cs typeface="Courier New"/>
              <a:sym typeface="Courier New"/>
            </a:endParaRPr>
          </a:p>
        </p:txBody>
      </p:sp>
      <p:pic>
        <p:nvPicPr>
          <p:cNvPr id="405" name="Google Shape;405;gb6b2457596_0_236"/>
          <p:cNvPicPr preferRelativeResize="0"/>
          <p:nvPr/>
        </p:nvPicPr>
        <p:blipFill>
          <a:blip r:embed="rId6">
            <a:alphaModFix/>
          </a:blip>
          <a:stretch>
            <a:fillRect/>
          </a:stretch>
        </p:blipFill>
        <p:spPr>
          <a:xfrm>
            <a:off x="152400" y="3627150"/>
            <a:ext cx="8839201" cy="863982"/>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pic>
        <p:nvPicPr>
          <p:cNvPr id="410" name="Google Shape;410;gb6b2457596_0_255"/>
          <p:cNvPicPr preferRelativeResize="0"/>
          <p:nvPr/>
        </p:nvPicPr>
        <p:blipFill rotWithShape="1">
          <a:blip r:embed="rId3">
            <a:alphaModFix/>
          </a:blip>
          <a:srcRect/>
          <a:stretch/>
        </p:blipFill>
        <p:spPr>
          <a:xfrm>
            <a:off x="2" y="193289"/>
            <a:ext cx="3579268" cy="465562"/>
          </a:xfrm>
          <a:prstGeom prst="rect">
            <a:avLst/>
          </a:prstGeom>
          <a:noFill/>
          <a:ln>
            <a:noFill/>
          </a:ln>
        </p:spPr>
      </p:pic>
      <p:sp>
        <p:nvSpPr>
          <p:cNvPr id="411" name="Google Shape;411;gb6b2457596_0_255"/>
          <p:cNvSpPr txBox="1"/>
          <p:nvPr/>
        </p:nvSpPr>
        <p:spPr>
          <a:xfrm>
            <a:off x="448571" y="272181"/>
            <a:ext cx="28182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100"/>
              <a:buFont typeface="Arial"/>
              <a:buNone/>
            </a:pPr>
            <a:r>
              <a:rPr lang="en-US" sz="1600" b="1">
                <a:solidFill>
                  <a:srgbClr val="EE0033"/>
                </a:solidFill>
                <a:latin typeface="Courier New"/>
                <a:ea typeface="Courier New"/>
                <a:cs typeface="Courier New"/>
                <a:sym typeface="Courier New"/>
              </a:rPr>
              <a:t>Feature extraction</a:t>
            </a:r>
            <a:endParaRPr sz="1600" b="1">
              <a:solidFill>
                <a:srgbClr val="EE0033"/>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endParaRPr sz="1600" b="1">
              <a:solidFill>
                <a:srgbClr val="EE0033"/>
              </a:solidFill>
              <a:latin typeface="Courier New"/>
              <a:ea typeface="Courier New"/>
              <a:cs typeface="Courier New"/>
              <a:sym typeface="Courier New"/>
            </a:endParaRPr>
          </a:p>
          <a:p>
            <a:pPr marL="0" marR="0" lvl="0" indent="0" algn="l" rtl="0">
              <a:spcBef>
                <a:spcPts val="0"/>
              </a:spcBef>
              <a:spcAft>
                <a:spcPts val="0"/>
              </a:spcAft>
              <a:buNone/>
            </a:pPr>
            <a:endParaRPr sz="1600" b="1">
              <a:solidFill>
                <a:srgbClr val="EE0033"/>
              </a:solidFill>
              <a:latin typeface="Courier New"/>
              <a:ea typeface="Courier New"/>
              <a:cs typeface="Courier New"/>
              <a:sym typeface="Courier New"/>
            </a:endParaRPr>
          </a:p>
        </p:txBody>
      </p:sp>
      <p:grpSp>
        <p:nvGrpSpPr>
          <p:cNvPr id="412" name="Google Shape;412;gb6b2457596_0_255"/>
          <p:cNvGrpSpPr/>
          <p:nvPr/>
        </p:nvGrpSpPr>
        <p:grpSpPr>
          <a:xfrm>
            <a:off x="0" y="4812071"/>
            <a:ext cx="9143998" cy="331429"/>
            <a:chOff x="0" y="4812071"/>
            <a:chExt cx="9143998" cy="331429"/>
          </a:xfrm>
        </p:grpSpPr>
        <p:grpSp>
          <p:nvGrpSpPr>
            <p:cNvPr id="413" name="Google Shape;413;gb6b2457596_0_255"/>
            <p:cNvGrpSpPr/>
            <p:nvPr/>
          </p:nvGrpSpPr>
          <p:grpSpPr>
            <a:xfrm>
              <a:off x="0" y="4812071"/>
              <a:ext cx="9143998" cy="331429"/>
              <a:chOff x="0" y="4812071"/>
              <a:chExt cx="9143998" cy="331429"/>
            </a:xfrm>
          </p:grpSpPr>
          <p:pic>
            <p:nvPicPr>
              <p:cNvPr id="414" name="Google Shape;414;gb6b2457596_0_255"/>
              <p:cNvPicPr preferRelativeResize="0"/>
              <p:nvPr/>
            </p:nvPicPr>
            <p:blipFill rotWithShape="1">
              <a:blip r:embed="rId4">
                <a:alphaModFix/>
              </a:blip>
              <a:srcRect/>
              <a:stretch/>
            </p:blipFill>
            <p:spPr>
              <a:xfrm>
                <a:off x="0" y="4812071"/>
                <a:ext cx="9143998" cy="331429"/>
              </a:xfrm>
              <a:prstGeom prst="rect">
                <a:avLst/>
              </a:prstGeom>
              <a:noFill/>
              <a:ln>
                <a:noFill/>
              </a:ln>
            </p:spPr>
          </p:pic>
          <p:sp>
            <p:nvSpPr>
              <p:cNvPr id="415" name="Google Shape;415;gb6b2457596_0_255"/>
              <p:cNvSpPr txBox="1"/>
              <p:nvPr/>
            </p:nvSpPr>
            <p:spPr>
              <a:xfrm>
                <a:off x="374649" y="4889882"/>
                <a:ext cx="2006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4B4B4"/>
                  </a:buClr>
                  <a:buSzPts val="800"/>
                  <a:buFont typeface="Arial"/>
                  <a:buNone/>
                </a:pPr>
                <a:r>
                  <a:rPr lang="en-US" sz="800" b="0" i="0" u="none" strike="noStrike" cap="none">
                    <a:solidFill>
                      <a:srgbClr val="B4B4B4"/>
                    </a:solidFill>
                    <a:latin typeface="Arial"/>
                    <a:ea typeface="Arial"/>
                    <a:cs typeface="Arial"/>
                    <a:sym typeface="Arial"/>
                  </a:rPr>
                  <a:t>www.viette.vn</a:t>
                </a:r>
                <a:endParaRPr sz="800" b="0" i="0" u="none" strike="noStrike" cap="none">
                  <a:solidFill>
                    <a:srgbClr val="B4B4B4"/>
                  </a:solidFill>
                  <a:latin typeface="Arial"/>
                  <a:ea typeface="Arial"/>
                  <a:cs typeface="Arial"/>
                  <a:sym typeface="Arial"/>
                </a:endParaRPr>
              </a:p>
            </p:txBody>
          </p:sp>
        </p:grpSp>
        <p:pic>
          <p:nvPicPr>
            <p:cNvPr id="416" name="Google Shape;416;gb6b2457596_0_255"/>
            <p:cNvPicPr preferRelativeResize="0"/>
            <p:nvPr/>
          </p:nvPicPr>
          <p:blipFill rotWithShape="1">
            <a:blip r:embed="rId5">
              <a:alphaModFix/>
            </a:blip>
            <a:srcRect/>
            <a:stretch/>
          </p:blipFill>
          <p:spPr>
            <a:xfrm>
              <a:off x="7834010" y="4887636"/>
              <a:ext cx="716032" cy="157684"/>
            </a:xfrm>
            <a:prstGeom prst="rect">
              <a:avLst/>
            </a:prstGeom>
            <a:noFill/>
            <a:ln>
              <a:noFill/>
            </a:ln>
          </p:spPr>
        </p:pic>
      </p:grpSp>
      <p:sp>
        <p:nvSpPr>
          <p:cNvPr id="417" name="Google Shape;417;gb6b2457596_0_255" descr="https://databricks.com/wp-content/uploads/2017/10/image1-4.png"/>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418" name="Google Shape;418;gb6b2457596_0_255"/>
          <p:cNvSpPr txBox="1"/>
          <p:nvPr/>
        </p:nvSpPr>
        <p:spPr>
          <a:xfrm>
            <a:off x="448578" y="637375"/>
            <a:ext cx="4695000" cy="1092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SzPts val="1100"/>
              <a:buNone/>
            </a:pPr>
            <a:r>
              <a:rPr lang="en-US" sz="1300" i="1">
                <a:solidFill>
                  <a:srgbClr val="EE0033"/>
                </a:solidFill>
                <a:latin typeface="Courier New"/>
                <a:ea typeface="Courier New"/>
                <a:cs typeface="Courier New"/>
                <a:sym typeface="Courier New"/>
              </a:rPr>
              <a:t>Word Embeddings</a:t>
            </a: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SzPts val="1100"/>
              <a:buNone/>
            </a:pP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SzPts val="1100"/>
              <a:buNone/>
            </a:pP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SzPts val="1100"/>
              <a:buNone/>
            </a:pP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None/>
            </a:pPr>
            <a:endParaRPr sz="1300" i="1">
              <a:solidFill>
                <a:srgbClr val="EE0033"/>
              </a:solidFill>
              <a:latin typeface="Courier New"/>
              <a:ea typeface="Courier New"/>
              <a:cs typeface="Courier New"/>
              <a:sym typeface="Courier New"/>
            </a:endParaRPr>
          </a:p>
        </p:txBody>
      </p:sp>
      <p:sp>
        <p:nvSpPr>
          <p:cNvPr id="419" name="Google Shape;419;gb6b2457596_0_255"/>
          <p:cNvSpPr txBox="1"/>
          <p:nvPr/>
        </p:nvSpPr>
        <p:spPr>
          <a:xfrm>
            <a:off x="448575" y="1049950"/>
            <a:ext cx="4130100" cy="1908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dirty="0" err="1">
                <a:latin typeface="Courier New"/>
                <a:ea typeface="Courier New"/>
                <a:cs typeface="Courier New"/>
                <a:sym typeface="Courier New"/>
              </a:rPr>
              <a:t>Các</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phương</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pháp</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trên</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sẽ</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mất</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các</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thông</a:t>
            </a:r>
            <a:r>
              <a:rPr lang="en-US" dirty="0">
                <a:latin typeface="Courier New"/>
                <a:ea typeface="Courier New"/>
                <a:cs typeface="Courier New"/>
                <a:sym typeface="Courier New"/>
              </a:rPr>
              <a:t> tin </a:t>
            </a:r>
            <a:r>
              <a:rPr lang="en-US" dirty="0" err="1">
                <a:latin typeface="Courier New"/>
                <a:ea typeface="Courier New"/>
                <a:cs typeface="Courier New"/>
                <a:sym typeface="Courier New"/>
              </a:rPr>
              <a:t>bổ</a:t>
            </a:r>
            <a:r>
              <a:rPr lang="en-US" dirty="0">
                <a:latin typeface="Courier New"/>
                <a:ea typeface="Courier New"/>
                <a:cs typeface="Courier New"/>
                <a:sym typeface="Courier New"/>
              </a:rPr>
              <a:t> sung </a:t>
            </a:r>
            <a:r>
              <a:rPr lang="en-US" dirty="0" err="1">
                <a:latin typeface="Courier New"/>
                <a:ea typeface="Courier New"/>
                <a:cs typeface="Courier New"/>
                <a:sym typeface="Courier New"/>
              </a:rPr>
              <a:t>như</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ngữ</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nghĩa</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cấu</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trúc</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trình</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tự</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và</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ngữ</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cảnh</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xung</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quanh</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các</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từ</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gần</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đó</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trong</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mỗi</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tài</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liệu</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văn</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bản</a:t>
            </a:r>
            <a:endParaRPr dirty="0">
              <a:latin typeface="Courier New"/>
              <a:ea typeface="Courier New"/>
              <a:cs typeface="Courier New"/>
              <a:sym typeface="Courier New"/>
            </a:endParaRPr>
          </a:p>
          <a:p>
            <a:pPr marL="0" lvl="0" indent="0" algn="just" rtl="0">
              <a:spcBef>
                <a:spcPts val="0"/>
              </a:spcBef>
              <a:spcAft>
                <a:spcPts val="0"/>
              </a:spcAft>
              <a:buNone/>
            </a:pPr>
            <a:r>
              <a:rPr lang="en-US" dirty="0">
                <a:latin typeface="Courier New"/>
                <a:ea typeface="Courier New"/>
                <a:cs typeface="Courier New"/>
                <a:sym typeface="Courier New"/>
              </a:rPr>
              <a:t>-&gt; Word </a:t>
            </a:r>
            <a:r>
              <a:rPr lang="en-US" dirty="0" err="1">
                <a:latin typeface="Courier New"/>
                <a:ea typeface="Courier New"/>
                <a:cs typeface="Courier New"/>
                <a:sym typeface="Courier New"/>
              </a:rPr>
              <a:t>Embeddings</a:t>
            </a:r>
            <a:endParaRPr dirty="0">
              <a:latin typeface="Courier New"/>
              <a:ea typeface="Courier New"/>
              <a:cs typeface="Courier New"/>
              <a:sym typeface="Courier New"/>
            </a:endParaRPr>
          </a:p>
          <a:p>
            <a:pPr marL="0" lvl="0" indent="0" algn="just" rtl="0">
              <a:spcBef>
                <a:spcPts val="0"/>
              </a:spcBef>
              <a:spcAft>
                <a:spcPts val="0"/>
              </a:spcAft>
              <a:buNone/>
            </a:pPr>
            <a:endParaRPr dirty="0">
              <a:latin typeface="Courier New"/>
              <a:ea typeface="Courier New"/>
              <a:cs typeface="Courier New"/>
              <a:sym typeface="Courier New"/>
            </a:endParaRPr>
          </a:p>
          <a:p>
            <a:pPr marL="0" lvl="0" indent="0" algn="just" rtl="0">
              <a:spcBef>
                <a:spcPts val="0"/>
              </a:spcBef>
              <a:spcAft>
                <a:spcPts val="0"/>
              </a:spcAft>
              <a:buNone/>
            </a:pPr>
            <a:endParaRPr dirty="0">
              <a:latin typeface="Courier New"/>
              <a:ea typeface="Courier New"/>
              <a:cs typeface="Courier New"/>
              <a:sym typeface="Courier New"/>
            </a:endParaRPr>
          </a:p>
        </p:txBody>
      </p:sp>
      <p:pic>
        <p:nvPicPr>
          <p:cNvPr id="420" name="Google Shape;420;gb6b2457596_0_255"/>
          <p:cNvPicPr preferRelativeResize="0"/>
          <p:nvPr/>
        </p:nvPicPr>
        <p:blipFill>
          <a:blip r:embed="rId6">
            <a:alphaModFix/>
          </a:blip>
          <a:stretch>
            <a:fillRect/>
          </a:stretch>
        </p:blipFill>
        <p:spPr>
          <a:xfrm>
            <a:off x="1907900" y="2859875"/>
            <a:ext cx="4763699" cy="1774200"/>
          </a:xfrm>
          <a:prstGeom prst="rect">
            <a:avLst/>
          </a:prstGeom>
          <a:noFill/>
          <a:ln>
            <a:noFill/>
          </a:ln>
        </p:spPr>
      </p:pic>
      <p:sp>
        <p:nvSpPr>
          <p:cNvPr id="421" name="Google Shape;421;gb6b2457596_0_255"/>
          <p:cNvSpPr txBox="1"/>
          <p:nvPr/>
        </p:nvSpPr>
        <p:spPr>
          <a:xfrm>
            <a:off x="4731400" y="1049950"/>
            <a:ext cx="38766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ourier New"/>
                <a:ea typeface="Courier New"/>
                <a:cs typeface="Courier New"/>
                <a:sym typeface="Courier New"/>
              </a:rPr>
              <a:t>Word embeddings là phương pháp ánh xạ mỗi từ vào một không gian số thực nhiều chiều nhưng có kích thước nhỏ hơn nhiều so với kích thước từ điển. Ưu việt hơn các vector này được tính toán để biểu diễn quan hệ tương đồng giữa các từ.</a:t>
            </a: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pic>
        <p:nvPicPr>
          <p:cNvPr id="426" name="Google Shape;426;gb6b2457596_0_289"/>
          <p:cNvPicPr preferRelativeResize="0"/>
          <p:nvPr/>
        </p:nvPicPr>
        <p:blipFill rotWithShape="1">
          <a:blip r:embed="rId3">
            <a:alphaModFix/>
          </a:blip>
          <a:srcRect/>
          <a:stretch/>
        </p:blipFill>
        <p:spPr>
          <a:xfrm>
            <a:off x="2" y="193289"/>
            <a:ext cx="3579268" cy="465562"/>
          </a:xfrm>
          <a:prstGeom prst="rect">
            <a:avLst/>
          </a:prstGeom>
          <a:noFill/>
          <a:ln>
            <a:noFill/>
          </a:ln>
        </p:spPr>
      </p:pic>
      <p:sp>
        <p:nvSpPr>
          <p:cNvPr id="427" name="Google Shape;427;gb6b2457596_0_289"/>
          <p:cNvSpPr txBox="1"/>
          <p:nvPr/>
        </p:nvSpPr>
        <p:spPr>
          <a:xfrm>
            <a:off x="448571" y="272181"/>
            <a:ext cx="28182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100"/>
              <a:buFont typeface="Arial"/>
              <a:buNone/>
            </a:pPr>
            <a:r>
              <a:rPr lang="en-US" sz="1600" b="1">
                <a:solidFill>
                  <a:srgbClr val="EE0033"/>
                </a:solidFill>
                <a:latin typeface="Courier New"/>
                <a:ea typeface="Courier New"/>
                <a:cs typeface="Courier New"/>
                <a:sym typeface="Courier New"/>
              </a:rPr>
              <a:t>Feature extraction</a:t>
            </a:r>
            <a:endParaRPr sz="1600" b="1">
              <a:solidFill>
                <a:srgbClr val="EE0033"/>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endParaRPr sz="1600" b="1">
              <a:solidFill>
                <a:srgbClr val="EE0033"/>
              </a:solidFill>
              <a:latin typeface="Courier New"/>
              <a:ea typeface="Courier New"/>
              <a:cs typeface="Courier New"/>
              <a:sym typeface="Courier New"/>
            </a:endParaRPr>
          </a:p>
          <a:p>
            <a:pPr marL="0" marR="0" lvl="0" indent="0" algn="l" rtl="0">
              <a:spcBef>
                <a:spcPts val="0"/>
              </a:spcBef>
              <a:spcAft>
                <a:spcPts val="0"/>
              </a:spcAft>
              <a:buNone/>
            </a:pPr>
            <a:endParaRPr sz="1600" b="1">
              <a:solidFill>
                <a:srgbClr val="EE0033"/>
              </a:solidFill>
              <a:latin typeface="Courier New"/>
              <a:ea typeface="Courier New"/>
              <a:cs typeface="Courier New"/>
              <a:sym typeface="Courier New"/>
            </a:endParaRPr>
          </a:p>
        </p:txBody>
      </p:sp>
      <p:grpSp>
        <p:nvGrpSpPr>
          <p:cNvPr id="428" name="Google Shape;428;gb6b2457596_0_289"/>
          <p:cNvGrpSpPr/>
          <p:nvPr/>
        </p:nvGrpSpPr>
        <p:grpSpPr>
          <a:xfrm>
            <a:off x="0" y="4812071"/>
            <a:ext cx="9143998" cy="331429"/>
            <a:chOff x="0" y="4812071"/>
            <a:chExt cx="9143998" cy="331429"/>
          </a:xfrm>
        </p:grpSpPr>
        <p:grpSp>
          <p:nvGrpSpPr>
            <p:cNvPr id="429" name="Google Shape;429;gb6b2457596_0_289"/>
            <p:cNvGrpSpPr/>
            <p:nvPr/>
          </p:nvGrpSpPr>
          <p:grpSpPr>
            <a:xfrm>
              <a:off x="0" y="4812071"/>
              <a:ext cx="9143998" cy="331429"/>
              <a:chOff x="0" y="4812071"/>
              <a:chExt cx="9143998" cy="331429"/>
            </a:xfrm>
          </p:grpSpPr>
          <p:pic>
            <p:nvPicPr>
              <p:cNvPr id="430" name="Google Shape;430;gb6b2457596_0_289"/>
              <p:cNvPicPr preferRelativeResize="0"/>
              <p:nvPr/>
            </p:nvPicPr>
            <p:blipFill rotWithShape="1">
              <a:blip r:embed="rId4">
                <a:alphaModFix/>
              </a:blip>
              <a:srcRect/>
              <a:stretch/>
            </p:blipFill>
            <p:spPr>
              <a:xfrm>
                <a:off x="0" y="4812071"/>
                <a:ext cx="9143998" cy="331429"/>
              </a:xfrm>
              <a:prstGeom prst="rect">
                <a:avLst/>
              </a:prstGeom>
              <a:noFill/>
              <a:ln>
                <a:noFill/>
              </a:ln>
            </p:spPr>
          </p:pic>
          <p:sp>
            <p:nvSpPr>
              <p:cNvPr id="431" name="Google Shape;431;gb6b2457596_0_289"/>
              <p:cNvSpPr txBox="1"/>
              <p:nvPr/>
            </p:nvSpPr>
            <p:spPr>
              <a:xfrm>
                <a:off x="374649" y="4889882"/>
                <a:ext cx="2006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4B4B4"/>
                  </a:buClr>
                  <a:buSzPts val="800"/>
                  <a:buFont typeface="Arial"/>
                  <a:buNone/>
                </a:pPr>
                <a:r>
                  <a:rPr lang="en-US" sz="800" b="0" i="0" u="none" strike="noStrike" cap="none">
                    <a:solidFill>
                      <a:srgbClr val="B4B4B4"/>
                    </a:solidFill>
                    <a:latin typeface="Arial"/>
                    <a:ea typeface="Arial"/>
                    <a:cs typeface="Arial"/>
                    <a:sym typeface="Arial"/>
                  </a:rPr>
                  <a:t>www.viette.vn</a:t>
                </a:r>
                <a:endParaRPr sz="800" b="0" i="0" u="none" strike="noStrike" cap="none">
                  <a:solidFill>
                    <a:srgbClr val="B4B4B4"/>
                  </a:solidFill>
                  <a:latin typeface="Arial"/>
                  <a:ea typeface="Arial"/>
                  <a:cs typeface="Arial"/>
                  <a:sym typeface="Arial"/>
                </a:endParaRPr>
              </a:p>
            </p:txBody>
          </p:sp>
        </p:grpSp>
        <p:pic>
          <p:nvPicPr>
            <p:cNvPr id="432" name="Google Shape;432;gb6b2457596_0_289"/>
            <p:cNvPicPr preferRelativeResize="0"/>
            <p:nvPr/>
          </p:nvPicPr>
          <p:blipFill rotWithShape="1">
            <a:blip r:embed="rId5">
              <a:alphaModFix/>
            </a:blip>
            <a:srcRect/>
            <a:stretch/>
          </p:blipFill>
          <p:spPr>
            <a:xfrm>
              <a:off x="7834010" y="4887636"/>
              <a:ext cx="716032" cy="157684"/>
            </a:xfrm>
            <a:prstGeom prst="rect">
              <a:avLst/>
            </a:prstGeom>
            <a:noFill/>
            <a:ln>
              <a:noFill/>
            </a:ln>
          </p:spPr>
        </p:pic>
      </p:grpSp>
      <p:sp>
        <p:nvSpPr>
          <p:cNvPr id="433" name="Google Shape;433;gb6b2457596_0_289" descr="https://databricks.com/wp-content/uploads/2017/10/image1-4.png"/>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434" name="Google Shape;434;gb6b2457596_0_289"/>
          <p:cNvSpPr txBox="1"/>
          <p:nvPr/>
        </p:nvSpPr>
        <p:spPr>
          <a:xfrm>
            <a:off x="448578" y="637375"/>
            <a:ext cx="4695000" cy="1092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SzPts val="1100"/>
              <a:buNone/>
            </a:pPr>
            <a:r>
              <a:rPr lang="en-US" sz="1300" i="1">
                <a:solidFill>
                  <a:srgbClr val="EE0033"/>
                </a:solidFill>
                <a:latin typeface="Courier New"/>
                <a:ea typeface="Courier New"/>
                <a:cs typeface="Courier New"/>
                <a:sym typeface="Courier New"/>
              </a:rPr>
              <a:t>Mô hình Word2Vec</a:t>
            </a: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SzPts val="1100"/>
              <a:buNone/>
            </a:pP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SzPts val="1100"/>
              <a:buNone/>
            </a:pP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SzPts val="1100"/>
              <a:buNone/>
            </a:pP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None/>
            </a:pPr>
            <a:endParaRPr sz="1300" i="1">
              <a:solidFill>
                <a:srgbClr val="EE0033"/>
              </a:solidFill>
              <a:latin typeface="Courier New"/>
              <a:ea typeface="Courier New"/>
              <a:cs typeface="Courier New"/>
              <a:sym typeface="Courier New"/>
            </a:endParaRPr>
          </a:p>
        </p:txBody>
      </p:sp>
      <p:sp>
        <p:nvSpPr>
          <p:cNvPr id="435" name="Google Shape;435;gb6b2457596_0_289"/>
          <p:cNvSpPr txBox="1"/>
          <p:nvPr/>
        </p:nvSpPr>
        <p:spPr>
          <a:xfrm>
            <a:off x="341750" y="1078650"/>
            <a:ext cx="5106900" cy="363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err="1">
                <a:latin typeface="Courier New"/>
                <a:ea typeface="Courier New"/>
                <a:cs typeface="Courier New"/>
                <a:sym typeface="Courier New"/>
              </a:rPr>
              <a:t>Mô</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hình</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này</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được</a:t>
            </a:r>
            <a:r>
              <a:rPr lang="en-US" dirty="0">
                <a:latin typeface="Courier New"/>
                <a:ea typeface="Courier New"/>
                <a:cs typeface="Courier New"/>
                <a:sym typeface="Courier New"/>
              </a:rPr>
              <a:t> Google </a:t>
            </a:r>
            <a:r>
              <a:rPr lang="en-US" dirty="0" err="1">
                <a:latin typeface="Courier New"/>
                <a:ea typeface="Courier New"/>
                <a:cs typeface="Courier New"/>
                <a:sym typeface="Courier New"/>
              </a:rPr>
              <a:t>rạo</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ra</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vào</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năm</a:t>
            </a:r>
            <a:r>
              <a:rPr lang="en-US" dirty="0">
                <a:latin typeface="Courier New"/>
                <a:ea typeface="Courier New"/>
                <a:cs typeface="Courier New"/>
                <a:sym typeface="Courier New"/>
              </a:rPr>
              <a:t> 2013 </a:t>
            </a:r>
            <a:r>
              <a:rPr lang="en-US" dirty="0" err="1">
                <a:latin typeface="Courier New"/>
                <a:ea typeface="Courier New"/>
                <a:cs typeface="Courier New"/>
                <a:sym typeface="Courier New"/>
              </a:rPr>
              <a:t>và</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là</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mô</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hình</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sử</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dụng</a:t>
            </a:r>
            <a:r>
              <a:rPr lang="en-US" dirty="0">
                <a:latin typeface="Courier New"/>
                <a:ea typeface="Courier New"/>
                <a:cs typeface="Courier New"/>
                <a:sym typeface="Courier New"/>
              </a:rPr>
              <a:t> deep learning.</a:t>
            </a:r>
            <a:endParaRPr dirty="0">
              <a:latin typeface="Courier New"/>
              <a:ea typeface="Courier New"/>
              <a:cs typeface="Courier New"/>
              <a:sym typeface="Courier New"/>
            </a:endParaRPr>
          </a:p>
          <a:p>
            <a:pPr marL="0" lvl="0" indent="0" algn="l" rtl="0">
              <a:spcBef>
                <a:spcPts val="0"/>
              </a:spcBef>
              <a:spcAft>
                <a:spcPts val="0"/>
              </a:spcAft>
              <a:buNone/>
            </a:pPr>
            <a:endParaRPr dirty="0">
              <a:latin typeface="Courier New"/>
              <a:ea typeface="Courier New"/>
              <a:cs typeface="Courier New"/>
              <a:sym typeface="Courier New"/>
            </a:endParaRPr>
          </a:p>
          <a:p>
            <a:pPr marL="0" lvl="0" indent="0" algn="l" rtl="0">
              <a:spcBef>
                <a:spcPts val="0"/>
              </a:spcBef>
              <a:spcAft>
                <a:spcPts val="0"/>
              </a:spcAft>
              <a:buNone/>
            </a:pPr>
            <a:r>
              <a:rPr lang="en-US" dirty="0" err="1">
                <a:latin typeface="Courier New"/>
                <a:ea typeface="Courier New"/>
                <a:cs typeface="Courier New"/>
                <a:sym typeface="Courier New"/>
              </a:rPr>
              <a:t>Có</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hai</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kiến</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trúc</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khác</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nhau</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có</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thể</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sử</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dụng</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để</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tạo</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ra</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các</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vectơ</a:t>
            </a:r>
            <a:r>
              <a:rPr lang="en-US" dirty="0">
                <a:latin typeface="Courier New"/>
                <a:ea typeface="Courier New"/>
                <a:cs typeface="Courier New"/>
                <a:sym typeface="Courier New"/>
              </a:rPr>
              <a:t> embedding </a:t>
            </a:r>
            <a:r>
              <a:rPr lang="en-US" dirty="0" err="1">
                <a:latin typeface="Courier New"/>
                <a:ea typeface="Courier New"/>
                <a:cs typeface="Courier New"/>
                <a:sym typeface="Courier New"/>
              </a:rPr>
              <a:t>này</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bao</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gồm</a:t>
            </a:r>
            <a:r>
              <a:rPr lang="en-US" dirty="0">
                <a:latin typeface="Courier New"/>
                <a:ea typeface="Courier New"/>
                <a:cs typeface="Courier New"/>
                <a:sym typeface="Courier New"/>
              </a:rPr>
              <a:t>:</a:t>
            </a:r>
            <a:endParaRPr dirty="0">
              <a:latin typeface="Courier New"/>
              <a:ea typeface="Courier New"/>
              <a:cs typeface="Courier New"/>
              <a:sym typeface="Courier New"/>
            </a:endParaRPr>
          </a:p>
          <a:p>
            <a:pPr marL="457200" lvl="0" indent="-317500" algn="l" rtl="0">
              <a:spcBef>
                <a:spcPts val="0"/>
              </a:spcBef>
              <a:spcAft>
                <a:spcPts val="0"/>
              </a:spcAft>
              <a:buSzPts val="1400"/>
              <a:buFont typeface="Courier New"/>
              <a:buChar char="-"/>
            </a:pPr>
            <a:r>
              <a:rPr lang="en-US" dirty="0">
                <a:latin typeface="Courier New"/>
                <a:ea typeface="Courier New"/>
                <a:cs typeface="Courier New"/>
                <a:sym typeface="Courier New"/>
              </a:rPr>
              <a:t>Continuous Bag of Words (CBOW)</a:t>
            </a:r>
            <a:endParaRPr dirty="0">
              <a:latin typeface="Courier New"/>
              <a:ea typeface="Courier New"/>
              <a:cs typeface="Courier New"/>
              <a:sym typeface="Courier New"/>
            </a:endParaRPr>
          </a:p>
          <a:p>
            <a:pPr marL="457200" lvl="0" indent="-317500" algn="l" rtl="0">
              <a:spcBef>
                <a:spcPts val="0"/>
              </a:spcBef>
              <a:spcAft>
                <a:spcPts val="0"/>
              </a:spcAft>
              <a:buSzPts val="1400"/>
              <a:buFont typeface="Courier New"/>
              <a:buChar char="-"/>
            </a:pPr>
            <a:r>
              <a:rPr lang="en-US" dirty="0" err="1">
                <a:latin typeface="Courier New"/>
                <a:ea typeface="Courier New"/>
                <a:cs typeface="Courier New"/>
                <a:sym typeface="Courier New"/>
              </a:rPr>
              <a:t>Mô</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hình</a:t>
            </a:r>
            <a:r>
              <a:rPr lang="en-US" dirty="0">
                <a:latin typeface="Courier New"/>
                <a:ea typeface="Courier New"/>
                <a:cs typeface="Courier New"/>
                <a:sym typeface="Courier New"/>
              </a:rPr>
              <a:t> Skip-gram</a:t>
            </a:r>
            <a:endParaRPr dirty="0">
              <a:latin typeface="Courier New"/>
              <a:ea typeface="Courier New"/>
              <a:cs typeface="Courier New"/>
              <a:sym typeface="Courier New"/>
            </a:endParaRPr>
          </a:p>
          <a:p>
            <a:pPr marL="0" lvl="0" indent="0" algn="l" rtl="0">
              <a:spcBef>
                <a:spcPts val="0"/>
              </a:spcBef>
              <a:spcAft>
                <a:spcPts val="0"/>
              </a:spcAft>
              <a:buNone/>
            </a:pPr>
            <a:endParaRPr dirty="0">
              <a:latin typeface="Courier New"/>
              <a:ea typeface="Courier New"/>
              <a:cs typeface="Courier New"/>
              <a:sym typeface="Courier New"/>
            </a:endParaRPr>
          </a:p>
          <a:p>
            <a:pPr marL="0" lvl="0" indent="0" algn="l" rtl="0">
              <a:spcBef>
                <a:spcPts val="0"/>
              </a:spcBef>
              <a:spcAft>
                <a:spcPts val="0"/>
              </a:spcAft>
              <a:buNone/>
            </a:pPr>
            <a:r>
              <a:rPr lang="en-US" dirty="0" err="1">
                <a:latin typeface="Courier New"/>
                <a:ea typeface="Courier New"/>
                <a:cs typeface="Courier New"/>
                <a:sym typeface="Courier New"/>
              </a:rPr>
              <a:t>Với</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mỗi</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từ</a:t>
            </a:r>
            <a:r>
              <a:rPr lang="en-US" dirty="0">
                <a:latin typeface="Courier New"/>
                <a:ea typeface="Courier New"/>
                <a:cs typeface="Courier New"/>
                <a:sym typeface="Courier New"/>
              </a:rPr>
              <a:t>, ta </a:t>
            </a:r>
            <a:r>
              <a:rPr lang="en-US" dirty="0" err="1">
                <a:latin typeface="Courier New"/>
                <a:ea typeface="Courier New"/>
                <a:cs typeface="Courier New"/>
                <a:sym typeface="Courier New"/>
              </a:rPr>
              <a:t>khởi</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tạo</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một</a:t>
            </a:r>
            <a:r>
              <a:rPr lang="en-US" dirty="0">
                <a:latin typeface="Courier New"/>
                <a:ea typeface="Courier New"/>
                <a:cs typeface="Courier New"/>
                <a:sym typeface="Courier New"/>
              </a:rPr>
              <a:t> vector random </a:t>
            </a:r>
            <a:r>
              <a:rPr lang="en-US" dirty="0" err="1">
                <a:latin typeface="Courier New"/>
                <a:ea typeface="Courier New"/>
                <a:cs typeface="Courier New"/>
                <a:sym typeface="Courier New"/>
              </a:rPr>
              <a:t>với</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số</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chiều</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được</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quy</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định</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trước</a:t>
            </a:r>
            <a:endParaRPr dirty="0">
              <a:latin typeface="Courier New"/>
              <a:ea typeface="Courier New"/>
              <a:cs typeface="Courier New"/>
              <a:sym typeface="Courier New"/>
            </a:endParaRPr>
          </a:p>
          <a:p>
            <a:pPr marL="0" lvl="0" indent="0" algn="l" rtl="0">
              <a:spcBef>
                <a:spcPts val="0"/>
              </a:spcBef>
              <a:spcAft>
                <a:spcPts val="0"/>
              </a:spcAft>
              <a:buNone/>
            </a:pPr>
            <a:r>
              <a:rPr lang="en-US" dirty="0">
                <a:latin typeface="Courier New"/>
                <a:ea typeface="Courier New"/>
                <a:cs typeface="Courier New"/>
                <a:sym typeface="Courier New"/>
              </a:rPr>
              <a:t>-&gt; </a:t>
            </a:r>
            <a:r>
              <a:rPr lang="en-US" dirty="0" err="1">
                <a:latin typeface="Courier New"/>
                <a:ea typeface="Courier New"/>
                <a:cs typeface="Courier New"/>
                <a:sym typeface="Courier New"/>
              </a:rPr>
              <a:t>Sử</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dụng</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một</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mang</a:t>
            </a:r>
            <a:r>
              <a:rPr lang="en-US" dirty="0">
                <a:latin typeface="Courier New"/>
                <a:ea typeface="Courier New"/>
                <a:cs typeface="Courier New"/>
                <a:sym typeface="Courier New"/>
              </a:rPr>
              <a:t> neuron </a:t>
            </a:r>
            <a:r>
              <a:rPr lang="en-US" dirty="0" err="1">
                <a:latin typeface="Courier New"/>
                <a:ea typeface="Courier New"/>
                <a:cs typeface="Courier New"/>
                <a:sym typeface="Courier New"/>
              </a:rPr>
              <a:t>điều</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chỉnh</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các</a:t>
            </a:r>
            <a:r>
              <a:rPr lang="en-US" dirty="0">
                <a:latin typeface="Courier New"/>
                <a:ea typeface="Courier New"/>
                <a:cs typeface="Courier New"/>
                <a:sym typeface="Courier New"/>
              </a:rPr>
              <a:t> vector</a:t>
            </a:r>
            <a:endParaRPr dirty="0">
              <a:latin typeface="Courier New"/>
              <a:ea typeface="Courier New"/>
              <a:cs typeface="Courier New"/>
              <a:sym typeface="Courier New"/>
            </a:endParaRPr>
          </a:p>
          <a:p>
            <a:pPr marL="0" lvl="0" indent="0" algn="l" rtl="0">
              <a:spcBef>
                <a:spcPts val="0"/>
              </a:spcBef>
              <a:spcAft>
                <a:spcPts val="0"/>
              </a:spcAft>
              <a:buNone/>
            </a:pPr>
            <a:r>
              <a:rPr lang="en-US" dirty="0" err="1">
                <a:latin typeface="Courier New"/>
                <a:ea typeface="Courier New"/>
                <a:cs typeface="Courier New"/>
                <a:sym typeface="Courier New"/>
              </a:rPr>
              <a:t>Hàm</a:t>
            </a:r>
            <a:r>
              <a:rPr lang="en-US" dirty="0">
                <a:latin typeface="Courier New"/>
                <a:ea typeface="Courier New"/>
                <a:cs typeface="Courier New"/>
                <a:sym typeface="Courier New"/>
              </a:rPr>
              <a:t> Loss:</a:t>
            </a:r>
            <a:endParaRPr dirty="0">
              <a:latin typeface="Courier New"/>
              <a:ea typeface="Courier New"/>
              <a:cs typeface="Courier New"/>
              <a:sym typeface="Courier New"/>
            </a:endParaRPr>
          </a:p>
          <a:p>
            <a:pPr marL="0" lvl="0" indent="0" algn="l" rtl="0">
              <a:spcBef>
                <a:spcPts val="0"/>
              </a:spcBef>
              <a:spcAft>
                <a:spcPts val="0"/>
              </a:spcAft>
              <a:buNone/>
            </a:pPr>
            <a:endParaRPr dirty="0">
              <a:latin typeface="Courier New"/>
              <a:ea typeface="Courier New"/>
              <a:cs typeface="Courier New"/>
              <a:sym typeface="Courier New"/>
            </a:endParaRPr>
          </a:p>
          <a:p>
            <a:pPr marL="0" lvl="0" indent="0" algn="l" rtl="0">
              <a:spcBef>
                <a:spcPts val="0"/>
              </a:spcBef>
              <a:spcAft>
                <a:spcPts val="0"/>
              </a:spcAft>
              <a:buNone/>
            </a:pPr>
            <a:endParaRPr dirty="0">
              <a:latin typeface="Courier New"/>
              <a:ea typeface="Courier New"/>
              <a:cs typeface="Courier New"/>
              <a:sym typeface="Courier New"/>
            </a:endParaRPr>
          </a:p>
          <a:p>
            <a:pPr marL="0" lvl="0" indent="0" algn="l" rtl="0">
              <a:spcBef>
                <a:spcPts val="0"/>
              </a:spcBef>
              <a:spcAft>
                <a:spcPts val="0"/>
              </a:spcAft>
              <a:buNone/>
            </a:pPr>
            <a:endParaRPr dirty="0">
              <a:latin typeface="Courier New"/>
              <a:ea typeface="Courier New"/>
              <a:cs typeface="Courier New"/>
              <a:sym typeface="Courier New"/>
            </a:endParaRPr>
          </a:p>
        </p:txBody>
      </p:sp>
      <p:pic>
        <p:nvPicPr>
          <p:cNvPr id="436" name="Google Shape;436;gb6b2457596_0_289" descr="02"/>
          <p:cNvPicPr preferRelativeResize="0"/>
          <p:nvPr/>
        </p:nvPicPr>
        <p:blipFill>
          <a:blip r:embed="rId6">
            <a:alphaModFix/>
          </a:blip>
          <a:stretch>
            <a:fillRect/>
          </a:stretch>
        </p:blipFill>
        <p:spPr>
          <a:xfrm>
            <a:off x="5677650" y="1487800"/>
            <a:ext cx="3175450" cy="1831982"/>
          </a:xfrm>
          <a:prstGeom prst="rect">
            <a:avLst/>
          </a:prstGeom>
          <a:noFill/>
          <a:ln>
            <a:noFill/>
          </a:ln>
        </p:spPr>
      </p:pic>
      <p:pic>
        <p:nvPicPr>
          <p:cNvPr id="437" name="Google Shape;437;gb6b2457596_0_289"/>
          <p:cNvPicPr preferRelativeResize="0"/>
          <p:nvPr/>
        </p:nvPicPr>
        <p:blipFill>
          <a:blip r:embed="rId7">
            <a:alphaModFix/>
          </a:blip>
          <a:stretch>
            <a:fillRect/>
          </a:stretch>
        </p:blipFill>
        <p:spPr>
          <a:xfrm>
            <a:off x="1864578" y="3922275"/>
            <a:ext cx="3175453" cy="773850"/>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pic>
        <p:nvPicPr>
          <p:cNvPr id="442" name="Google Shape;442;gb6b2457596_0_325"/>
          <p:cNvPicPr preferRelativeResize="0"/>
          <p:nvPr/>
        </p:nvPicPr>
        <p:blipFill rotWithShape="1">
          <a:blip r:embed="rId3">
            <a:alphaModFix/>
          </a:blip>
          <a:srcRect/>
          <a:stretch/>
        </p:blipFill>
        <p:spPr>
          <a:xfrm>
            <a:off x="2" y="193289"/>
            <a:ext cx="3579268" cy="465562"/>
          </a:xfrm>
          <a:prstGeom prst="rect">
            <a:avLst/>
          </a:prstGeom>
          <a:noFill/>
          <a:ln>
            <a:noFill/>
          </a:ln>
        </p:spPr>
      </p:pic>
      <p:sp>
        <p:nvSpPr>
          <p:cNvPr id="443" name="Google Shape;443;gb6b2457596_0_325"/>
          <p:cNvSpPr txBox="1"/>
          <p:nvPr/>
        </p:nvSpPr>
        <p:spPr>
          <a:xfrm>
            <a:off x="448571" y="272181"/>
            <a:ext cx="28182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100"/>
              <a:buFont typeface="Arial"/>
              <a:buNone/>
            </a:pPr>
            <a:r>
              <a:rPr lang="en-US" sz="1600" b="1">
                <a:solidFill>
                  <a:srgbClr val="EE0033"/>
                </a:solidFill>
                <a:latin typeface="Courier New"/>
                <a:ea typeface="Courier New"/>
                <a:cs typeface="Courier New"/>
                <a:sym typeface="Courier New"/>
              </a:rPr>
              <a:t>Feature extraction</a:t>
            </a:r>
            <a:endParaRPr sz="1600" b="1">
              <a:solidFill>
                <a:srgbClr val="EE0033"/>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endParaRPr sz="1600" b="1">
              <a:solidFill>
                <a:srgbClr val="EE0033"/>
              </a:solidFill>
              <a:latin typeface="Courier New"/>
              <a:ea typeface="Courier New"/>
              <a:cs typeface="Courier New"/>
              <a:sym typeface="Courier New"/>
            </a:endParaRPr>
          </a:p>
          <a:p>
            <a:pPr marL="0" marR="0" lvl="0" indent="0" algn="l" rtl="0">
              <a:spcBef>
                <a:spcPts val="0"/>
              </a:spcBef>
              <a:spcAft>
                <a:spcPts val="0"/>
              </a:spcAft>
              <a:buNone/>
            </a:pPr>
            <a:endParaRPr sz="1600" b="1">
              <a:solidFill>
                <a:srgbClr val="EE0033"/>
              </a:solidFill>
              <a:latin typeface="Courier New"/>
              <a:ea typeface="Courier New"/>
              <a:cs typeface="Courier New"/>
              <a:sym typeface="Courier New"/>
            </a:endParaRPr>
          </a:p>
        </p:txBody>
      </p:sp>
      <p:grpSp>
        <p:nvGrpSpPr>
          <p:cNvPr id="444" name="Google Shape;444;gb6b2457596_0_325"/>
          <p:cNvGrpSpPr/>
          <p:nvPr/>
        </p:nvGrpSpPr>
        <p:grpSpPr>
          <a:xfrm>
            <a:off x="0" y="4812071"/>
            <a:ext cx="9143998" cy="331429"/>
            <a:chOff x="0" y="4812071"/>
            <a:chExt cx="9143998" cy="331429"/>
          </a:xfrm>
        </p:grpSpPr>
        <p:grpSp>
          <p:nvGrpSpPr>
            <p:cNvPr id="445" name="Google Shape;445;gb6b2457596_0_325"/>
            <p:cNvGrpSpPr/>
            <p:nvPr/>
          </p:nvGrpSpPr>
          <p:grpSpPr>
            <a:xfrm>
              <a:off x="0" y="4812071"/>
              <a:ext cx="9143998" cy="331429"/>
              <a:chOff x="0" y="4812071"/>
              <a:chExt cx="9143998" cy="331429"/>
            </a:xfrm>
          </p:grpSpPr>
          <p:pic>
            <p:nvPicPr>
              <p:cNvPr id="446" name="Google Shape;446;gb6b2457596_0_325"/>
              <p:cNvPicPr preferRelativeResize="0"/>
              <p:nvPr/>
            </p:nvPicPr>
            <p:blipFill rotWithShape="1">
              <a:blip r:embed="rId4">
                <a:alphaModFix/>
              </a:blip>
              <a:srcRect/>
              <a:stretch/>
            </p:blipFill>
            <p:spPr>
              <a:xfrm>
                <a:off x="0" y="4812071"/>
                <a:ext cx="9143998" cy="331429"/>
              </a:xfrm>
              <a:prstGeom prst="rect">
                <a:avLst/>
              </a:prstGeom>
              <a:noFill/>
              <a:ln>
                <a:noFill/>
              </a:ln>
            </p:spPr>
          </p:pic>
          <p:sp>
            <p:nvSpPr>
              <p:cNvPr id="447" name="Google Shape;447;gb6b2457596_0_325"/>
              <p:cNvSpPr txBox="1"/>
              <p:nvPr/>
            </p:nvSpPr>
            <p:spPr>
              <a:xfrm>
                <a:off x="374649" y="4889882"/>
                <a:ext cx="2006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4B4B4"/>
                  </a:buClr>
                  <a:buSzPts val="800"/>
                  <a:buFont typeface="Arial"/>
                  <a:buNone/>
                </a:pPr>
                <a:r>
                  <a:rPr lang="en-US" sz="800" b="0" i="0" u="none" strike="noStrike" cap="none">
                    <a:solidFill>
                      <a:srgbClr val="B4B4B4"/>
                    </a:solidFill>
                    <a:latin typeface="Arial"/>
                    <a:ea typeface="Arial"/>
                    <a:cs typeface="Arial"/>
                    <a:sym typeface="Arial"/>
                  </a:rPr>
                  <a:t>www.viette.vn</a:t>
                </a:r>
                <a:endParaRPr sz="800" b="0" i="0" u="none" strike="noStrike" cap="none">
                  <a:solidFill>
                    <a:srgbClr val="B4B4B4"/>
                  </a:solidFill>
                  <a:latin typeface="Arial"/>
                  <a:ea typeface="Arial"/>
                  <a:cs typeface="Arial"/>
                  <a:sym typeface="Arial"/>
                </a:endParaRPr>
              </a:p>
            </p:txBody>
          </p:sp>
        </p:grpSp>
        <p:pic>
          <p:nvPicPr>
            <p:cNvPr id="448" name="Google Shape;448;gb6b2457596_0_325"/>
            <p:cNvPicPr preferRelativeResize="0"/>
            <p:nvPr/>
          </p:nvPicPr>
          <p:blipFill rotWithShape="1">
            <a:blip r:embed="rId5">
              <a:alphaModFix/>
            </a:blip>
            <a:srcRect/>
            <a:stretch/>
          </p:blipFill>
          <p:spPr>
            <a:xfrm>
              <a:off x="7834010" y="4887636"/>
              <a:ext cx="716032" cy="157684"/>
            </a:xfrm>
            <a:prstGeom prst="rect">
              <a:avLst/>
            </a:prstGeom>
            <a:noFill/>
            <a:ln>
              <a:noFill/>
            </a:ln>
          </p:spPr>
        </p:pic>
      </p:grpSp>
      <p:sp>
        <p:nvSpPr>
          <p:cNvPr id="449" name="Google Shape;449;gb6b2457596_0_325" descr="https://databricks.com/wp-content/uploads/2017/10/image1-4.png"/>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450" name="Google Shape;450;gb6b2457596_0_325"/>
          <p:cNvSpPr txBox="1"/>
          <p:nvPr/>
        </p:nvSpPr>
        <p:spPr>
          <a:xfrm>
            <a:off x="448578" y="637375"/>
            <a:ext cx="4695000" cy="1092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SzPts val="1100"/>
              <a:buNone/>
            </a:pPr>
            <a:r>
              <a:rPr lang="en-US" sz="1300" i="1">
                <a:solidFill>
                  <a:srgbClr val="EE0033"/>
                </a:solidFill>
                <a:latin typeface="Courier New"/>
                <a:ea typeface="Courier New"/>
                <a:cs typeface="Courier New"/>
                <a:sym typeface="Courier New"/>
              </a:rPr>
              <a:t>Skip-gram</a:t>
            </a: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SzPts val="1100"/>
              <a:buNone/>
            </a:pP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SzPts val="1100"/>
              <a:buNone/>
            </a:pP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SzPts val="1100"/>
              <a:buNone/>
            </a:pP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None/>
            </a:pPr>
            <a:endParaRPr sz="1300" i="1">
              <a:solidFill>
                <a:srgbClr val="EE0033"/>
              </a:solidFill>
              <a:latin typeface="Courier New"/>
              <a:ea typeface="Courier New"/>
              <a:cs typeface="Courier New"/>
              <a:sym typeface="Courier New"/>
            </a:endParaRPr>
          </a:p>
        </p:txBody>
      </p:sp>
      <p:sp>
        <p:nvSpPr>
          <p:cNvPr id="451" name="Google Shape;451;gb6b2457596_0_325"/>
          <p:cNvSpPr txBox="1"/>
          <p:nvPr/>
        </p:nvSpPr>
        <p:spPr>
          <a:xfrm>
            <a:off x="448575" y="1111000"/>
            <a:ext cx="57261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ourier New"/>
                <a:ea typeface="Courier New"/>
                <a:cs typeface="Courier New"/>
                <a:sym typeface="Courier New"/>
              </a:rPr>
              <a:t>Mô hình skip-gam giả định rằng một từ có thể được sử dụng để sinh ra các từ xung quanh nó trong một chuỗi văn bản.</a:t>
            </a: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a:p>
            <a:pPr marL="0" lvl="0" indent="0" algn="l" rtl="0">
              <a:spcBef>
                <a:spcPts val="0"/>
              </a:spcBef>
              <a:spcAft>
                <a:spcPts val="0"/>
              </a:spcAft>
              <a:buNone/>
            </a:pPr>
            <a:r>
              <a:rPr lang="en-US">
                <a:latin typeface="Courier New"/>
                <a:ea typeface="Courier New"/>
                <a:cs typeface="Courier New"/>
                <a:sym typeface="Courier New"/>
              </a:rPr>
              <a:t>“the”, “man”, “loves”, “his” và “son”. </a:t>
            </a:r>
            <a:endParaRPr>
              <a:latin typeface="Courier New"/>
              <a:ea typeface="Courier New"/>
              <a:cs typeface="Courier New"/>
              <a:sym typeface="Courier New"/>
            </a:endParaRPr>
          </a:p>
          <a:p>
            <a:pPr marL="0" lvl="0" indent="0" algn="l" rtl="0">
              <a:spcBef>
                <a:spcPts val="0"/>
              </a:spcBef>
              <a:spcAft>
                <a:spcPts val="0"/>
              </a:spcAft>
              <a:buNone/>
            </a:pPr>
            <a:r>
              <a:rPr lang="en-US">
                <a:latin typeface="Courier New"/>
                <a:ea typeface="Courier New"/>
                <a:cs typeface="Courier New"/>
                <a:sym typeface="Courier New"/>
              </a:rPr>
              <a:t>“loves” làm từ đích trung tâm và đặt kích thước cửa sổ ngữ cảnh bằng 2. </a:t>
            </a:r>
            <a:endParaRPr>
              <a:latin typeface="Courier New"/>
              <a:ea typeface="Courier New"/>
              <a:cs typeface="Courier New"/>
              <a:sym typeface="Courier New"/>
            </a:endParaRPr>
          </a:p>
          <a:p>
            <a:pPr marL="0" lvl="0" indent="0" algn="l" rtl="0">
              <a:spcBef>
                <a:spcPts val="0"/>
              </a:spcBef>
              <a:spcAft>
                <a:spcPts val="0"/>
              </a:spcAft>
              <a:buNone/>
            </a:pPr>
            <a:r>
              <a:rPr lang="en-US">
                <a:latin typeface="Courier New"/>
                <a:ea typeface="Courier New"/>
                <a:cs typeface="Courier New"/>
                <a:sym typeface="Courier New"/>
              </a:rPr>
              <a:t>Mô hình skip-gram quan tâm đến xác suất có điều kiện sinh ra các từ ngữ cảnh (“the”, “man”, “his” và “son”), từ đó sử dụng </a:t>
            </a:r>
            <a:r>
              <a:rPr lang="en-US">
                <a:solidFill>
                  <a:schemeClr val="dk1"/>
                </a:solidFill>
                <a:latin typeface="Courier New"/>
                <a:ea typeface="Courier New"/>
                <a:cs typeface="Courier New"/>
                <a:sym typeface="Courier New"/>
              </a:rPr>
              <a:t>“loves” để sinh ra các từ ngữ cảnh với softmax</a:t>
            </a:r>
            <a:endParaRPr>
              <a:solidFill>
                <a:schemeClr val="dk1"/>
              </a:solidFill>
              <a:latin typeface="Courier New"/>
              <a:ea typeface="Courier New"/>
              <a:cs typeface="Courier New"/>
              <a:sym typeface="Courier New"/>
            </a:endParaRPr>
          </a:p>
          <a:p>
            <a:pPr marL="0" lvl="0" indent="0" algn="l" rtl="0">
              <a:spcBef>
                <a:spcPts val="0"/>
              </a:spcBef>
              <a:spcAft>
                <a:spcPts val="0"/>
              </a:spcAft>
              <a:buNone/>
            </a:pPr>
            <a:endParaRPr>
              <a:solidFill>
                <a:schemeClr val="dk1"/>
              </a:solidFill>
              <a:latin typeface="Courier New"/>
              <a:ea typeface="Courier New"/>
              <a:cs typeface="Courier New"/>
              <a:sym typeface="Courier New"/>
            </a:endParaRPr>
          </a:p>
        </p:txBody>
      </p:sp>
      <p:pic>
        <p:nvPicPr>
          <p:cNvPr id="452" name="Google Shape;452;gb6b2457596_0_325"/>
          <p:cNvPicPr preferRelativeResize="0"/>
          <p:nvPr/>
        </p:nvPicPr>
        <p:blipFill>
          <a:blip r:embed="rId6">
            <a:alphaModFix/>
          </a:blip>
          <a:stretch>
            <a:fillRect/>
          </a:stretch>
        </p:blipFill>
        <p:spPr>
          <a:xfrm>
            <a:off x="6266250" y="3245263"/>
            <a:ext cx="2605540" cy="1496800"/>
          </a:xfrm>
          <a:prstGeom prst="rect">
            <a:avLst/>
          </a:prstGeom>
          <a:noFill/>
          <a:ln>
            <a:noFill/>
          </a:ln>
        </p:spPr>
      </p:pic>
      <p:pic>
        <p:nvPicPr>
          <p:cNvPr id="453" name="Google Shape;453;gb6b2457596_0_325"/>
          <p:cNvPicPr preferRelativeResize="0"/>
          <p:nvPr/>
        </p:nvPicPr>
        <p:blipFill>
          <a:blip r:embed="rId7">
            <a:alphaModFix/>
          </a:blip>
          <a:stretch>
            <a:fillRect/>
          </a:stretch>
        </p:blipFill>
        <p:spPr>
          <a:xfrm>
            <a:off x="6357825" y="293375"/>
            <a:ext cx="2192000" cy="2358000"/>
          </a:xfrm>
          <a:prstGeom prst="rect">
            <a:avLst/>
          </a:prstGeom>
          <a:noFill/>
          <a:ln>
            <a:noFill/>
          </a:ln>
        </p:spPr>
      </p:pic>
      <p:pic>
        <p:nvPicPr>
          <p:cNvPr id="454" name="Google Shape;454;gb6b2457596_0_325"/>
          <p:cNvPicPr preferRelativeResize="0"/>
          <p:nvPr/>
        </p:nvPicPr>
        <p:blipFill>
          <a:blip r:embed="rId8">
            <a:alphaModFix/>
          </a:blip>
          <a:stretch>
            <a:fillRect/>
          </a:stretch>
        </p:blipFill>
        <p:spPr>
          <a:xfrm>
            <a:off x="6083500" y="2715550"/>
            <a:ext cx="2971050" cy="465550"/>
          </a:xfrm>
          <a:prstGeom prst="rect">
            <a:avLst/>
          </a:prstGeom>
          <a:noFill/>
          <a:ln>
            <a:noFill/>
          </a:ln>
        </p:spPr>
      </p:pic>
      <p:pic>
        <p:nvPicPr>
          <p:cNvPr id="455" name="Google Shape;455;gb6b2457596_0_325"/>
          <p:cNvPicPr preferRelativeResize="0"/>
          <p:nvPr/>
        </p:nvPicPr>
        <p:blipFill>
          <a:blip r:embed="rId9">
            <a:alphaModFix/>
          </a:blip>
          <a:stretch>
            <a:fillRect/>
          </a:stretch>
        </p:blipFill>
        <p:spPr>
          <a:xfrm>
            <a:off x="1685354" y="3728650"/>
            <a:ext cx="2909575" cy="81960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pic>
        <p:nvPicPr>
          <p:cNvPr id="460" name="Google Shape;460;gb6b2457596_0_355"/>
          <p:cNvPicPr preferRelativeResize="0"/>
          <p:nvPr/>
        </p:nvPicPr>
        <p:blipFill rotWithShape="1">
          <a:blip r:embed="rId3">
            <a:alphaModFix/>
          </a:blip>
          <a:srcRect/>
          <a:stretch/>
        </p:blipFill>
        <p:spPr>
          <a:xfrm>
            <a:off x="2" y="193289"/>
            <a:ext cx="3579268" cy="465562"/>
          </a:xfrm>
          <a:prstGeom prst="rect">
            <a:avLst/>
          </a:prstGeom>
          <a:noFill/>
          <a:ln>
            <a:noFill/>
          </a:ln>
        </p:spPr>
      </p:pic>
      <p:sp>
        <p:nvSpPr>
          <p:cNvPr id="461" name="Google Shape;461;gb6b2457596_0_355"/>
          <p:cNvSpPr txBox="1"/>
          <p:nvPr/>
        </p:nvSpPr>
        <p:spPr>
          <a:xfrm>
            <a:off x="448571" y="272181"/>
            <a:ext cx="28182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100"/>
              <a:buFont typeface="Arial"/>
              <a:buNone/>
            </a:pPr>
            <a:r>
              <a:rPr lang="en-US" sz="1600" b="1">
                <a:solidFill>
                  <a:srgbClr val="EE0033"/>
                </a:solidFill>
                <a:latin typeface="Courier New"/>
                <a:ea typeface="Courier New"/>
                <a:cs typeface="Courier New"/>
                <a:sym typeface="Courier New"/>
              </a:rPr>
              <a:t>Feature extraction</a:t>
            </a:r>
            <a:endParaRPr sz="1600" b="1">
              <a:solidFill>
                <a:srgbClr val="EE0033"/>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endParaRPr sz="1600" b="1">
              <a:solidFill>
                <a:srgbClr val="EE0033"/>
              </a:solidFill>
              <a:latin typeface="Courier New"/>
              <a:ea typeface="Courier New"/>
              <a:cs typeface="Courier New"/>
              <a:sym typeface="Courier New"/>
            </a:endParaRPr>
          </a:p>
          <a:p>
            <a:pPr marL="0" marR="0" lvl="0" indent="0" algn="l" rtl="0">
              <a:spcBef>
                <a:spcPts val="0"/>
              </a:spcBef>
              <a:spcAft>
                <a:spcPts val="0"/>
              </a:spcAft>
              <a:buNone/>
            </a:pPr>
            <a:endParaRPr sz="1600" b="1">
              <a:solidFill>
                <a:srgbClr val="EE0033"/>
              </a:solidFill>
              <a:latin typeface="Courier New"/>
              <a:ea typeface="Courier New"/>
              <a:cs typeface="Courier New"/>
              <a:sym typeface="Courier New"/>
            </a:endParaRPr>
          </a:p>
        </p:txBody>
      </p:sp>
      <p:grpSp>
        <p:nvGrpSpPr>
          <p:cNvPr id="462" name="Google Shape;462;gb6b2457596_0_355"/>
          <p:cNvGrpSpPr/>
          <p:nvPr/>
        </p:nvGrpSpPr>
        <p:grpSpPr>
          <a:xfrm>
            <a:off x="0" y="4812071"/>
            <a:ext cx="9143998" cy="331429"/>
            <a:chOff x="0" y="4812071"/>
            <a:chExt cx="9143998" cy="331429"/>
          </a:xfrm>
        </p:grpSpPr>
        <p:grpSp>
          <p:nvGrpSpPr>
            <p:cNvPr id="463" name="Google Shape;463;gb6b2457596_0_355"/>
            <p:cNvGrpSpPr/>
            <p:nvPr/>
          </p:nvGrpSpPr>
          <p:grpSpPr>
            <a:xfrm>
              <a:off x="0" y="4812071"/>
              <a:ext cx="9143998" cy="331429"/>
              <a:chOff x="0" y="4812071"/>
              <a:chExt cx="9143998" cy="331429"/>
            </a:xfrm>
          </p:grpSpPr>
          <p:pic>
            <p:nvPicPr>
              <p:cNvPr id="464" name="Google Shape;464;gb6b2457596_0_355"/>
              <p:cNvPicPr preferRelativeResize="0"/>
              <p:nvPr/>
            </p:nvPicPr>
            <p:blipFill rotWithShape="1">
              <a:blip r:embed="rId4">
                <a:alphaModFix/>
              </a:blip>
              <a:srcRect/>
              <a:stretch/>
            </p:blipFill>
            <p:spPr>
              <a:xfrm>
                <a:off x="0" y="4812071"/>
                <a:ext cx="9143998" cy="331429"/>
              </a:xfrm>
              <a:prstGeom prst="rect">
                <a:avLst/>
              </a:prstGeom>
              <a:noFill/>
              <a:ln>
                <a:noFill/>
              </a:ln>
            </p:spPr>
          </p:pic>
          <p:sp>
            <p:nvSpPr>
              <p:cNvPr id="465" name="Google Shape;465;gb6b2457596_0_355"/>
              <p:cNvSpPr txBox="1"/>
              <p:nvPr/>
            </p:nvSpPr>
            <p:spPr>
              <a:xfrm>
                <a:off x="374649" y="4889882"/>
                <a:ext cx="2006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4B4B4"/>
                  </a:buClr>
                  <a:buSzPts val="800"/>
                  <a:buFont typeface="Arial"/>
                  <a:buNone/>
                </a:pPr>
                <a:r>
                  <a:rPr lang="en-US" sz="800" b="0" i="0" u="none" strike="noStrike" cap="none">
                    <a:solidFill>
                      <a:srgbClr val="B4B4B4"/>
                    </a:solidFill>
                    <a:latin typeface="Arial"/>
                    <a:ea typeface="Arial"/>
                    <a:cs typeface="Arial"/>
                    <a:sym typeface="Arial"/>
                  </a:rPr>
                  <a:t>www.viette.vn</a:t>
                </a:r>
                <a:endParaRPr sz="800" b="0" i="0" u="none" strike="noStrike" cap="none">
                  <a:solidFill>
                    <a:srgbClr val="B4B4B4"/>
                  </a:solidFill>
                  <a:latin typeface="Arial"/>
                  <a:ea typeface="Arial"/>
                  <a:cs typeface="Arial"/>
                  <a:sym typeface="Arial"/>
                </a:endParaRPr>
              </a:p>
            </p:txBody>
          </p:sp>
        </p:grpSp>
        <p:pic>
          <p:nvPicPr>
            <p:cNvPr id="466" name="Google Shape;466;gb6b2457596_0_355"/>
            <p:cNvPicPr preferRelativeResize="0"/>
            <p:nvPr/>
          </p:nvPicPr>
          <p:blipFill rotWithShape="1">
            <a:blip r:embed="rId5">
              <a:alphaModFix/>
            </a:blip>
            <a:srcRect/>
            <a:stretch/>
          </p:blipFill>
          <p:spPr>
            <a:xfrm>
              <a:off x="7834010" y="4887636"/>
              <a:ext cx="716032" cy="157684"/>
            </a:xfrm>
            <a:prstGeom prst="rect">
              <a:avLst/>
            </a:prstGeom>
            <a:noFill/>
            <a:ln>
              <a:noFill/>
            </a:ln>
          </p:spPr>
        </p:pic>
      </p:grpSp>
      <p:sp>
        <p:nvSpPr>
          <p:cNvPr id="467" name="Google Shape;467;gb6b2457596_0_355" descr="https://databricks.com/wp-content/uploads/2017/10/image1-4.png"/>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468" name="Google Shape;468;gb6b2457596_0_355"/>
          <p:cNvSpPr txBox="1"/>
          <p:nvPr/>
        </p:nvSpPr>
        <p:spPr>
          <a:xfrm>
            <a:off x="448578" y="637375"/>
            <a:ext cx="4695000" cy="1092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SzPts val="1100"/>
              <a:buNone/>
            </a:pPr>
            <a:r>
              <a:rPr lang="en-US" sz="1300" i="1">
                <a:solidFill>
                  <a:srgbClr val="EE0033"/>
                </a:solidFill>
                <a:latin typeface="Courier New"/>
                <a:ea typeface="Courier New"/>
                <a:cs typeface="Courier New"/>
                <a:sym typeface="Courier New"/>
              </a:rPr>
              <a:t>Continuous Bag of Words (CBOW)</a:t>
            </a: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SzPts val="1100"/>
              <a:buNone/>
            </a:pP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SzPts val="1100"/>
              <a:buNone/>
            </a:pP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SzPts val="1100"/>
              <a:buNone/>
            </a:pP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None/>
            </a:pPr>
            <a:endParaRPr sz="1300" i="1">
              <a:solidFill>
                <a:srgbClr val="EE0033"/>
              </a:solidFill>
              <a:latin typeface="Courier New"/>
              <a:ea typeface="Courier New"/>
              <a:cs typeface="Courier New"/>
              <a:sym typeface="Courier New"/>
            </a:endParaRPr>
          </a:p>
        </p:txBody>
      </p:sp>
      <p:sp>
        <p:nvSpPr>
          <p:cNvPr id="469" name="Google Shape;469;gb6b2457596_0_355"/>
          <p:cNvSpPr txBox="1"/>
          <p:nvPr/>
        </p:nvSpPr>
        <p:spPr>
          <a:xfrm>
            <a:off x="448575" y="1111000"/>
            <a:ext cx="57261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ourier New"/>
                <a:ea typeface="Courier New"/>
                <a:cs typeface="Courier New"/>
                <a:sym typeface="Courier New"/>
              </a:rPr>
              <a:t>Mô hình CBOW sẽ cố gắng dự đoán từ trung tâm (center word hoặc target word) dựa trên ngữ cảnh được tạo ra từ các từ xung quanh nó.</a:t>
            </a: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a:p>
            <a:pPr marL="0" lvl="0" indent="0" algn="l" rtl="0">
              <a:spcBef>
                <a:spcPts val="0"/>
              </a:spcBef>
              <a:spcAft>
                <a:spcPts val="0"/>
              </a:spcAft>
              <a:buNone/>
            </a:pPr>
            <a:r>
              <a:rPr lang="en-US">
                <a:latin typeface="Courier New"/>
                <a:ea typeface="Courier New"/>
                <a:cs typeface="Courier New"/>
                <a:sym typeface="Courier New"/>
              </a:rPr>
              <a:t>CBOW quan tâm đến xác suất có điều kiện để sinh ra từ đích “love” dựa trên các từ ngữ cảnh “the”, “man”, “his” và “son” với softmax</a:t>
            </a:r>
            <a:endParaRPr>
              <a:latin typeface="Courier New"/>
              <a:ea typeface="Courier New"/>
              <a:cs typeface="Courier New"/>
              <a:sym typeface="Courier New"/>
            </a:endParaRPr>
          </a:p>
          <a:p>
            <a:pPr marL="0" lvl="0" indent="0" algn="l" rtl="0">
              <a:spcBef>
                <a:spcPts val="0"/>
              </a:spcBef>
              <a:spcAft>
                <a:spcPts val="0"/>
              </a:spcAft>
              <a:buNone/>
            </a:pPr>
            <a:endParaRPr>
              <a:solidFill>
                <a:schemeClr val="dk1"/>
              </a:solidFill>
              <a:latin typeface="Courier New"/>
              <a:ea typeface="Courier New"/>
              <a:cs typeface="Courier New"/>
              <a:sym typeface="Courier New"/>
            </a:endParaRPr>
          </a:p>
        </p:txBody>
      </p:sp>
      <p:pic>
        <p:nvPicPr>
          <p:cNvPr id="470" name="Google Shape;470;gb6b2457596_0_355"/>
          <p:cNvPicPr preferRelativeResize="0"/>
          <p:nvPr/>
        </p:nvPicPr>
        <p:blipFill>
          <a:blip r:embed="rId6">
            <a:alphaModFix/>
          </a:blip>
          <a:stretch>
            <a:fillRect/>
          </a:stretch>
        </p:blipFill>
        <p:spPr>
          <a:xfrm>
            <a:off x="460375" y="3172000"/>
            <a:ext cx="5153025" cy="847725"/>
          </a:xfrm>
          <a:prstGeom prst="rect">
            <a:avLst/>
          </a:prstGeom>
          <a:noFill/>
          <a:ln>
            <a:noFill/>
          </a:ln>
        </p:spPr>
      </p:pic>
      <p:pic>
        <p:nvPicPr>
          <p:cNvPr id="471" name="Google Shape;471;gb6b2457596_0_355"/>
          <p:cNvPicPr preferRelativeResize="0"/>
          <p:nvPr/>
        </p:nvPicPr>
        <p:blipFill>
          <a:blip r:embed="rId7">
            <a:alphaModFix/>
          </a:blip>
          <a:stretch>
            <a:fillRect/>
          </a:stretch>
        </p:blipFill>
        <p:spPr>
          <a:xfrm>
            <a:off x="5823198" y="2816348"/>
            <a:ext cx="3166450" cy="1789725"/>
          </a:xfrm>
          <a:prstGeom prst="rect">
            <a:avLst/>
          </a:prstGeom>
          <a:noFill/>
          <a:ln>
            <a:noFill/>
          </a:ln>
        </p:spPr>
      </p:pic>
      <p:pic>
        <p:nvPicPr>
          <p:cNvPr id="472" name="Google Shape;472;gb6b2457596_0_355"/>
          <p:cNvPicPr preferRelativeResize="0"/>
          <p:nvPr/>
        </p:nvPicPr>
        <p:blipFill>
          <a:blip r:embed="rId8">
            <a:alphaModFix/>
          </a:blip>
          <a:stretch>
            <a:fillRect/>
          </a:stretch>
        </p:blipFill>
        <p:spPr>
          <a:xfrm>
            <a:off x="6078750" y="98800"/>
            <a:ext cx="2655359" cy="2511548"/>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pic>
        <p:nvPicPr>
          <p:cNvPr id="477" name="Google Shape;477;gb6b2457596_0_311"/>
          <p:cNvPicPr preferRelativeResize="0"/>
          <p:nvPr/>
        </p:nvPicPr>
        <p:blipFill rotWithShape="1">
          <a:blip r:embed="rId3">
            <a:alphaModFix/>
          </a:blip>
          <a:srcRect/>
          <a:stretch/>
        </p:blipFill>
        <p:spPr>
          <a:xfrm>
            <a:off x="2" y="193289"/>
            <a:ext cx="3579268" cy="465562"/>
          </a:xfrm>
          <a:prstGeom prst="rect">
            <a:avLst/>
          </a:prstGeom>
          <a:noFill/>
          <a:ln>
            <a:noFill/>
          </a:ln>
        </p:spPr>
      </p:pic>
      <p:sp>
        <p:nvSpPr>
          <p:cNvPr id="478" name="Google Shape;478;gb6b2457596_0_311"/>
          <p:cNvSpPr txBox="1"/>
          <p:nvPr/>
        </p:nvSpPr>
        <p:spPr>
          <a:xfrm>
            <a:off x="448571" y="272181"/>
            <a:ext cx="28182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100"/>
              <a:buFont typeface="Arial"/>
              <a:buNone/>
            </a:pPr>
            <a:r>
              <a:rPr lang="en-US" sz="1600" b="1">
                <a:solidFill>
                  <a:srgbClr val="EE0033"/>
                </a:solidFill>
                <a:latin typeface="Courier New"/>
                <a:ea typeface="Courier New"/>
                <a:cs typeface="Courier New"/>
                <a:sym typeface="Courier New"/>
              </a:rPr>
              <a:t>Feature extraction</a:t>
            </a:r>
            <a:endParaRPr sz="1600" b="1">
              <a:solidFill>
                <a:srgbClr val="EE0033"/>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endParaRPr sz="1600" b="1">
              <a:solidFill>
                <a:srgbClr val="EE0033"/>
              </a:solidFill>
              <a:latin typeface="Courier New"/>
              <a:ea typeface="Courier New"/>
              <a:cs typeface="Courier New"/>
              <a:sym typeface="Courier New"/>
            </a:endParaRPr>
          </a:p>
          <a:p>
            <a:pPr marL="0" marR="0" lvl="0" indent="0" algn="l" rtl="0">
              <a:spcBef>
                <a:spcPts val="0"/>
              </a:spcBef>
              <a:spcAft>
                <a:spcPts val="0"/>
              </a:spcAft>
              <a:buNone/>
            </a:pPr>
            <a:endParaRPr sz="1600" b="1">
              <a:solidFill>
                <a:srgbClr val="EE0033"/>
              </a:solidFill>
              <a:latin typeface="Courier New"/>
              <a:ea typeface="Courier New"/>
              <a:cs typeface="Courier New"/>
              <a:sym typeface="Courier New"/>
            </a:endParaRPr>
          </a:p>
        </p:txBody>
      </p:sp>
      <p:grpSp>
        <p:nvGrpSpPr>
          <p:cNvPr id="479" name="Google Shape;479;gb6b2457596_0_311"/>
          <p:cNvGrpSpPr/>
          <p:nvPr/>
        </p:nvGrpSpPr>
        <p:grpSpPr>
          <a:xfrm>
            <a:off x="0" y="4812071"/>
            <a:ext cx="9143998" cy="331429"/>
            <a:chOff x="0" y="4812071"/>
            <a:chExt cx="9143998" cy="331429"/>
          </a:xfrm>
        </p:grpSpPr>
        <p:grpSp>
          <p:nvGrpSpPr>
            <p:cNvPr id="480" name="Google Shape;480;gb6b2457596_0_311"/>
            <p:cNvGrpSpPr/>
            <p:nvPr/>
          </p:nvGrpSpPr>
          <p:grpSpPr>
            <a:xfrm>
              <a:off x="0" y="4812071"/>
              <a:ext cx="9143998" cy="331429"/>
              <a:chOff x="0" y="4812071"/>
              <a:chExt cx="9143998" cy="331429"/>
            </a:xfrm>
          </p:grpSpPr>
          <p:pic>
            <p:nvPicPr>
              <p:cNvPr id="481" name="Google Shape;481;gb6b2457596_0_311"/>
              <p:cNvPicPr preferRelativeResize="0"/>
              <p:nvPr/>
            </p:nvPicPr>
            <p:blipFill rotWithShape="1">
              <a:blip r:embed="rId4">
                <a:alphaModFix/>
              </a:blip>
              <a:srcRect/>
              <a:stretch/>
            </p:blipFill>
            <p:spPr>
              <a:xfrm>
                <a:off x="0" y="4812071"/>
                <a:ext cx="9143998" cy="331429"/>
              </a:xfrm>
              <a:prstGeom prst="rect">
                <a:avLst/>
              </a:prstGeom>
              <a:noFill/>
              <a:ln>
                <a:noFill/>
              </a:ln>
            </p:spPr>
          </p:pic>
          <p:sp>
            <p:nvSpPr>
              <p:cNvPr id="482" name="Google Shape;482;gb6b2457596_0_311"/>
              <p:cNvSpPr txBox="1"/>
              <p:nvPr/>
            </p:nvSpPr>
            <p:spPr>
              <a:xfrm>
                <a:off x="374649" y="4889882"/>
                <a:ext cx="2006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4B4B4"/>
                  </a:buClr>
                  <a:buSzPts val="800"/>
                  <a:buFont typeface="Arial"/>
                  <a:buNone/>
                </a:pPr>
                <a:r>
                  <a:rPr lang="en-US" sz="800" b="0" i="0" u="none" strike="noStrike" cap="none">
                    <a:solidFill>
                      <a:srgbClr val="B4B4B4"/>
                    </a:solidFill>
                    <a:latin typeface="Arial"/>
                    <a:ea typeface="Arial"/>
                    <a:cs typeface="Arial"/>
                    <a:sym typeface="Arial"/>
                  </a:rPr>
                  <a:t>www.viette.vn</a:t>
                </a:r>
                <a:endParaRPr sz="800" b="0" i="0" u="none" strike="noStrike" cap="none">
                  <a:solidFill>
                    <a:srgbClr val="B4B4B4"/>
                  </a:solidFill>
                  <a:latin typeface="Arial"/>
                  <a:ea typeface="Arial"/>
                  <a:cs typeface="Arial"/>
                  <a:sym typeface="Arial"/>
                </a:endParaRPr>
              </a:p>
            </p:txBody>
          </p:sp>
        </p:grpSp>
        <p:pic>
          <p:nvPicPr>
            <p:cNvPr id="483" name="Google Shape;483;gb6b2457596_0_311"/>
            <p:cNvPicPr preferRelativeResize="0"/>
            <p:nvPr/>
          </p:nvPicPr>
          <p:blipFill rotWithShape="1">
            <a:blip r:embed="rId5">
              <a:alphaModFix/>
            </a:blip>
            <a:srcRect/>
            <a:stretch/>
          </p:blipFill>
          <p:spPr>
            <a:xfrm>
              <a:off x="7834010" y="4887636"/>
              <a:ext cx="716032" cy="157684"/>
            </a:xfrm>
            <a:prstGeom prst="rect">
              <a:avLst/>
            </a:prstGeom>
            <a:noFill/>
            <a:ln>
              <a:noFill/>
            </a:ln>
          </p:spPr>
        </p:pic>
      </p:grpSp>
      <p:sp>
        <p:nvSpPr>
          <p:cNvPr id="484" name="Google Shape;484;gb6b2457596_0_311" descr="https://databricks.com/wp-content/uploads/2017/10/image1-4.png"/>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485" name="Google Shape;485;gb6b2457596_0_311"/>
          <p:cNvSpPr txBox="1"/>
          <p:nvPr/>
        </p:nvSpPr>
        <p:spPr>
          <a:xfrm>
            <a:off x="448578" y="637375"/>
            <a:ext cx="4695000" cy="16932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SzPts val="1100"/>
              <a:buNone/>
            </a:pPr>
            <a:r>
              <a:rPr lang="en-US" sz="1300" i="1">
                <a:solidFill>
                  <a:srgbClr val="EE0033"/>
                </a:solidFill>
                <a:latin typeface="Courier New"/>
                <a:ea typeface="Courier New"/>
                <a:cs typeface="Courier New"/>
                <a:sym typeface="Courier New"/>
              </a:rPr>
              <a:t>Mô hình Word2Vec</a:t>
            </a: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SzPts val="1100"/>
              <a:buNone/>
            </a:pP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SzPts val="1100"/>
              <a:buNone/>
            </a:pP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SzPts val="1100"/>
              <a:buNone/>
            </a:pP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SzPts val="1100"/>
              <a:buNone/>
            </a:pP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SzPts val="1100"/>
              <a:buNone/>
            </a:pP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SzPts val="1100"/>
              <a:buNone/>
            </a:pP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None/>
            </a:pPr>
            <a:endParaRPr sz="1300" i="1">
              <a:solidFill>
                <a:srgbClr val="EE0033"/>
              </a:solidFill>
              <a:latin typeface="Courier New"/>
              <a:ea typeface="Courier New"/>
              <a:cs typeface="Courier New"/>
              <a:sym typeface="Courier New"/>
            </a:endParaRPr>
          </a:p>
        </p:txBody>
      </p:sp>
      <p:sp>
        <p:nvSpPr>
          <p:cNvPr id="486" name="Google Shape;486;gb6b2457596_0_311"/>
          <p:cNvSpPr txBox="1"/>
          <p:nvPr/>
        </p:nvSpPr>
        <p:spPr>
          <a:xfrm>
            <a:off x="1683110" y="1544456"/>
            <a:ext cx="6150900" cy="15627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US" sz="1150" dirty="0">
                <a:solidFill>
                  <a:srgbClr val="008000"/>
                </a:solidFill>
                <a:highlight>
                  <a:srgbClr val="FFFFFE"/>
                </a:highlight>
                <a:latin typeface="Courier New"/>
                <a:ea typeface="Courier New"/>
                <a:cs typeface="Courier New"/>
                <a:sym typeface="Courier New"/>
              </a:rPr>
              <a:t># Learn a mapping from words to Vectors.</a:t>
            </a:r>
            <a:endParaRPr sz="1150" dirty="0">
              <a:solidFill>
                <a:srgbClr val="008000"/>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150" dirty="0">
                <a:solidFill>
                  <a:schemeClr val="dk1"/>
                </a:solidFill>
                <a:highlight>
                  <a:srgbClr val="FFFFFE"/>
                </a:highlight>
                <a:latin typeface="Courier New"/>
                <a:ea typeface="Courier New"/>
                <a:cs typeface="Courier New"/>
                <a:sym typeface="Courier New"/>
              </a:rPr>
              <a:t>word2Vec = Word2Vec(</a:t>
            </a:r>
            <a:r>
              <a:rPr lang="en-US" sz="1150" dirty="0" err="1">
                <a:solidFill>
                  <a:schemeClr val="dk1"/>
                </a:solidFill>
                <a:highlight>
                  <a:srgbClr val="FFFFFE"/>
                </a:highlight>
                <a:latin typeface="Courier New"/>
                <a:ea typeface="Courier New"/>
                <a:cs typeface="Courier New"/>
                <a:sym typeface="Courier New"/>
              </a:rPr>
              <a:t>vectorSize</a:t>
            </a:r>
            <a:r>
              <a:rPr lang="en-US" sz="1150" dirty="0">
                <a:solidFill>
                  <a:schemeClr val="dk1"/>
                </a:solidFill>
                <a:highlight>
                  <a:srgbClr val="FFFFFE"/>
                </a:highlight>
                <a:latin typeface="Courier New"/>
                <a:ea typeface="Courier New"/>
                <a:cs typeface="Courier New"/>
                <a:sym typeface="Courier New"/>
              </a:rPr>
              <a:t>=</a:t>
            </a:r>
            <a:r>
              <a:rPr lang="en-US" sz="1150" dirty="0">
                <a:solidFill>
                  <a:srgbClr val="09885A"/>
                </a:solidFill>
                <a:highlight>
                  <a:srgbClr val="FFFFFE"/>
                </a:highlight>
                <a:latin typeface="Courier New"/>
                <a:ea typeface="Courier New"/>
                <a:cs typeface="Courier New"/>
                <a:sym typeface="Courier New"/>
              </a:rPr>
              <a:t>3</a:t>
            </a:r>
            <a:r>
              <a:rPr lang="en-US" sz="1150" dirty="0">
                <a:solidFill>
                  <a:schemeClr val="dk1"/>
                </a:solidFill>
                <a:highlight>
                  <a:srgbClr val="FFFFFE"/>
                </a:highlight>
                <a:latin typeface="Courier New"/>
                <a:ea typeface="Courier New"/>
                <a:cs typeface="Courier New"/>
                <a:sym typeface="Courier New"/>
              </a:rPr>
              <a:t>, </a:t>
            </a:r>
            <a:r>
              <a:rPr lang="en-US" sz="1150" dirty="0" err="1">
                <a:solidFill>
                  <a:schemeClr val="dk1"/>
                </a:solidFill>
                <a:highlight>
                  <a:srgbClr val="FFFFFE"/>
                </a:highlight>
                <a:latin typeface="Courier New"/>
                <a:ea typeface="Courier New"/>
                <a:cs typeface="Courier New"/>
                <a:sym typeface="Courier New"/>
              </a:rPr>
              <a:t>minCount</a:t>
            </a:r>
            <a:r>
              <a:rPr lang="en-US" sz="1150" dirty="0">
                <a:solidFill>
                  <a:schemeClr val="dk1"/>
                </a:solidFill>
                <a:highlight>
                  <a:srgbClr val="FFFFFE"/>
                </a:highlight>
                <a:latin typeface="Courier New"/>
                <a:ea typeface="Courier New"/>
                <a:cs typeface="Courier New"/>
                <a:sym typeface="Courier New"/>
              </a:rPr>
              <a:t>=</a:t>
            </a:r>
            <a:r>
              <a:rPr lang="en-US" sz="1150" dirty="0">
                <a:solidFill>
                  <a:srgbClr val="09885A"/>
                </a:solidFill>
                <a:highlight>
                  <a:srgbClr val="FFFFFE"/>
                </a:highlight>
                <a:latin typeface="Courier New"/>
                <a:ea typeface="Courier New"/>
                <a:cs typeface="Courier New"/>
                <a:sym typeface="Courier New"/>
              </a:rPr>
              <a:t>0</a:t>
            </a:r>
            <a:r>
              <a:rPr lang="en-US" sz="1150" dirty="0">
                <a:solidFill>
                  <a:schemeClr val="dk1"/>
                </a:solidFill>
                <a:highlight>
                  <a:srgbClr val="FFFFFE"/>
                </a:highlight>
                <a:latin typeface="Courier New"/>
                <a:ea typeface="Courier New"/>
                <a:cs typeface="Courier New"/>
                <a:sym typeface="Courier New"/>
              </a:rPr>
              <a:t>, </a:t>
            </a:r>
            <a:r>
              <a:rPr lang="en-US" sz="1150" dirty="0" err="1">
                <a:solidFill>
                  <a:schemeClr val="dk1"/>
                </a:solidFill>
                <a:highlight>
                  <a:srgbClr val="FFFFFE"/>
                </a:highlight>
                <a:latin typeface="Courier New"/>
                <a:ea typeface="Courier New"/>
                <a:cs typeface="Courier New"/>
                <a:sym typeface="Courier New"/>
              </a:rPr>
              <a:t>inputCol</a:t>
            </a:r>
            <a:r>
              <a:rPr lang="en-US" sz="1150" dirty="0">
                <a:solidFill>
                  <a:schemeClr val="dk1"/>
                </a:solidFill>
                <a:highlight>
                  <a:srgbClr val="FFFFFE"/>
                </a:highlight>
                <a:latin typeface="Courier New"/>
                <a:ea typeface="Courier New"/>
                <a:cs typeface="Courier New"/>
                <a:sym typeface="Courier New"/>
              </a:rPr>
              <a:t>=</a:t>
            </a:r>
            <a:r>
              <a:rPr lang="en-US" sz="1150" dirty="0">
                <a:solidFill>
                  <a:srgbClr val="A31515"/>
                </a:solidFill>
                <a:highlight>
                  <a:srgbClr val="FFFFFE"/>
                </a:highlight>
                <a:latin typeface="Courier New"/>
                <a:ea typeface="Courier New"/>
                <a:cs typeface="Courier New"/>
                <a:sym typeface="Courier New"/>
              </a:rPr>
              <a:t>"text"</a:t>
            </a:r>
            <a:r>
              <a:rPr lang="en-US" sz="1150" dirty="0">
                <a:solidFill>
                  <a:schemeClr val="dk1"/>
                </a:solidFill>
                <a:highlight>
                  <a:srgbClr val="FFFFFE"/>
                </a:highlight>
                <a:latin typeface="Courier New"/>
                <a:ea typeface="Courier New"/>
                <a:cs typeface="Courier New"/>
                <a:sym typeface="Courier New"/>
              </a:rPr>
              <a:t>, </a:t>
            </a:r>
            <a:r>
              <a:rPr lang="en-US" sz="1150" dirty="0" err="1">
                <a:solidFill>
                  <a:schemeClr val="dk1"/>
                </a:solidFill>
                <a:highlight>
                  <a:srgbClr val="FFFFFE"/>
                </a:highlight>
                <a:latin typeface="Courier New"/>
                <a:ea typeface="Courier New"/>
                <a:cs typeface="Courier New"/>
                <a:sym typeface="Courier New"/>
              </a:rPr>
              <a:t>outputCol</a:t>
            </a:r>
            <a:r>
              <a:rPr lang="en-US" sz="1150" dirty="0">
                <a:solidFill>
                  <a:schemeClr val="dk1"/>
                </a:solidFill>
                <a:highlight>
                  <a:srgbClr val="FFFFFE"/>
                </a:highlight>
                <a:latin typeface="Courier New"/>
                <a:ea typeface="Courier New"/>
                <a:cs typeface="Courier New"/>
                <a:sym typeface="Courier New"/>
              </a:rPr>
              <a:t>=</a:t>
            </a:r>
            <a:r>
              <a:rPr lang="en-US" sz="1150" dirty="0">
                <a:solidFill>
                  <a:srgbClr val="A31515"/>
                </a:solidFill>
                <a:highlight>
                  <a:srgbClr val="FFFFFE"/>
                </a:highlight>
                <a:latin typeface="Courier New"/>
                <a:ea typeface="Courier New"/>
                <a:cs typeface="Courier New"/>
                <a:sym typeface="Courier New"/>
              </a:rPr>
              <a:t>"result"</a:t>
            </a:r>
            <a:r>
              <a:rPr lang="en-US" sz="1150" dirty="0">
                <a:solidFill>
                  <a:schemeClr val="dk1"/>
                </a:solidFill>
                <a:highlight>
                  <a:srgbClr val="FFFFFE"/>
                </a:highlight>
                <a:latin typeface="Courier New"/>
                <a:ea typeface="Courier New"/>
                <a:cs typeface="Courier New"/>
                <a:sym typeface="Courier New"/>
              </a:rPr>
              <a:t>)</a:t>
            </a:r>
            <a:endParaRPr sz="1150"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150" dirty="0">
                <a:solidFill>
                  <a:schemeClr val="dk1"/>
                </a:solidFill>
                <a:highlight>
                  <a:srgbClr val="FFFFFE"/>
                </a:highlight>
                <a:latin typeface="Courier New"/>
                <a:ea typeface="Courier New"/>
                <a:cs typeface="Courier New"/>
                <a:sym typeface="Courier New"/>
              </a:rPr>
              <a:t>model = word2Vec.fit(</a:t>
            </a:r>
            <a:r>
              <a:rPr lang="en-US" sz="1150" dirty="0" err="1">
                <a:solidFill>
                  <a:schemeClr val="dk1"/>
                </a:solidFill>
                <a:highlight>
                  <a:srgbClr val="FFFFFE"/>
                </a:highlight>
                <a:latin typeface="Courier New"/>
                <a:ea typeface="Courier New"/>
                <a:cs typeface="Courier New"/>
                <a:sym typeface="Courier New"/>
              </a:rPr>
              <a:t>documentDF</a:t>
            </a:r>
            <a:r>
              <a:rPr lang="en-US" sz="1150" dirty="0">
                <a:solidFill>
                  <a:schemeClr val="dk1"/>
                </a:solidFill>
                <a:highlight>
                  <a:srgbClr val="FFFFFE"/>
                </a:highlight>
                <a:latin typeface="Courier New"/>
                <a:ea typeface="Courier New"/>
                <a:cs typeface="Courier New"/>
                <a:sym typeface="Courier New"/>
              </a:rPr>
              <a:t>)</a:t>
            </a:r>
            <a:endParaRPr sz="1150"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1150" dirty="0">
              <a:solidFill>
                <a:schemeClr val="dk1"/>
              </a:solidFill>
              <a:highlight>
                <a:srgbClr val="FFFFFE"/>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US" sz="1150" dirty="0">
                <a:solidFill>
                  <a:schemeClr val="dk1"/>
                </a:solidFill>
                <a:highlight>
                  <a:srgbClr val="FFFFFE"/>
                </a:highlight>
                <a:latin typeface="Courier New"/>
                <a:ea typeface="Courier New"/>
                <a:cs typeface="Courier New"/>
                <a:sym typeface="Courier New"/>
              </a:rPr>
              <a:t>result = </a:t>
            </a:r>
            <a:r>
              <a:rPr lang="en-US" sz="1150" dirty="0" err="1">
                <a:solidFill>
                  <a:schemeClr val="dk1"/>
                </a:solidFill>
                <a:highlight>
                  <a:srgbClr val="FFFFFE"/>
                </a:highlight>
                <a:latin typeface="Courier New"/>
                <a:ea typeface="Courier New"/>
                <a:cs typeface="Courier New"/>
                <a:sym typeface="Courier New"/>
              </a:rPr>
              <a:t>model.transform</a:t>
            </a:r>
            <a:r>
              <a:rPr lang="en-US" sz="1150" dirty="0">
                <a:solidFill>
                  <a:schemeClr val="dk1"/>
                </a:solidFill>
                <a:highlight>
                  <a:srgbClr val="FFFFFE"/>
                </a:highlight>
                <a:latin typeface="Courier New"/>
                <a:ea typeface="Courier New"/>
                <a:cs typeface="Courier New"/>
                <a:sym typeface="Courier New"/>
              </a:rPr>
              <a:t>(</a:t>
            </a:r>
            <a:r>
              <a:rPr lang="en-US" sz="1150" dirty="0" err="1">
                <a:solidFill>
                  <a:schemeClr val="dk1"/>
                </a:solidFill>
                <a:highlight>
                  <a:srgbClr val="FFFFFE"/>
                </a:highlight>
                <a:latin typeface="Courier New"/>
                <a:ea typeface="Courier New"/>
                <a:cs typeface="Courier New"/>
                <a:sym typeface="Courier New"/>
              </a:rPr>
              <a:t>documentDF</a:t>
            </a:r>
            <a:r>
              <a:rPr lang="en-US" sz="1150" dirty="0">
                <a:solidFill>
                  <a:schemeClr val="dk1"/>
                </a:solidFill>
                <a:highlight>
                  <a:srgbClr val="FFFFFE"/>
                </a:highlight>
                <a:latin typeface="Courier New"/>
                <a:ea typeface="Courier New"/>
                <a:cs typeface="Courier New"/>
                <a:sym typeface="Courier New"/>
              </a:rPr>
              <a:t>)</a:t>
            </a:r>
            <a:endParaRPr sz="1150" dirty="0">
              <a:solidFill>
                <a:schemeClr val="dk1"/>
              </a:solidFill>
              <a:highlight>
                <a:srgbClr val="FFFFFE"/>
              </a:highlight>
              <a:latin typeface="Courier New"/>
              <a:ea typeface="Courier New"/>
              <a:cs typeface="Courier New"/>
              <a:sym typeface="Courier New"/>
            </a:endParaRPr>
          </a:p>
        </p:txBody>
      </p:sp>
      <p:pic>
        <p:nvPicPr>
          <p:cNvPr id="487" name="Google Shape;487;gb6b2457596_0_311"/>
          <p:cNvPicPr preferRelativeResize="0"/>
          <p:nvPr/>
        </p:nvPicPr>
        <p:blipFill>
          <a:blip r:embed="rId6">
            <a:alphaModFix/>
          </a:blip>
          <a:stretch>
            <a:fillRect/>
          </a:stretch>
        </p:blipFill>
        <p:spPr>
          <a:xfrm>
            <a:off x="1683110" y="3336281"/>
            <a:ext cx="5172075" cy="1295400"/>
          </a:xfrm>
          <a:prstGeom prst="rect">
            <a:avLst/>
          </a:prstGeom>
          <a:noFill/>
          <a:ln>
            <a:noFill/>
          </a:ln>
        </p:spPr>
      </p:pic>
      <p:sp>
        <p:nvSpPr>
          <p:cNvPr id="488" name="Google Shape;488;gb6b2457596_0_311"/>
          <p:cNvSpPr txBox="1"/>
          <p:nvPr/>
        </p:nvSpPr>
        <p:spPr>
          <a:xfrm>
            <a:off x="341750" y="1078650"/>
            <a:ext cx="62211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ourier New"/>
                <a:ea typeface="Courier New"/>
                <a:cs typeface="Courier New"/>
                <a:sym typeface="Courier New"/>
              </a:rPr>
              <a:t>Spark sử dụng skip-gram model</a:t>
            </a: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pic>
        <p:nvPicPr>
          <p:cNvPr id="493" name="Google Shape;493;gb6b2457596_0_428"/>
          <p:cNvPicPr preferRelativeResize="0"/>
          <p:nvPr/>
        </p:nvPicPr>
        <p:blipFill rotWithShape="1">
          <a:blip r:embed="rId3">
            <a:alphaModFix/>
          </a:blip>
          <a:srcRect/>
          <a:stretch/>
        </p:blipFill>
        <p:spPr>
          <a:xfrm>
            <a:off x="2" y="193289"/>
            <a:ext cx="3579268" cy="465562"/>
          </a:xfrm>
          <a:prstGeom prst="rect">
            <a:avLst/>
          </a:prstGeom>
          <a:noFill/>
          <a:ln>
            <a:noFill/>
          </a:ln>
        </p:spPr>
      </p:pic>
      <p:sp>
        <p:nvSpPr>
          <p:cNvPr id="494" name="Google Shape;494;gb6b2457596_0_428"/>
          <p:cNvSpPr txBox="1"/>
          <p:nvPr/>
        </p:nvSpPr>
        <p:spPr>
          <a:xfrm>
            <a:off x="448571" y="272181"/>
            <a:ext cx="28182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100"/>
              <a:buFont typeface="Arial"/>
              <a:buNone/>
            </a:pPr>
            <a:r>
              <a:rPr lang="en-US" sz="1600" b="1">
                <a:solidFill>
                  <a:srgbClr val="EE0033"/>
                </a:solidFill>
                <a:latin typeface="Courier New"/>
                <a:ea typeface="Courier New"/>
                <a:cs typeface="Courier New"/>
                <a:sym typeface="Courier New"/>
              </a:rPr>
              <a:t>Feature extraction</a:t>
            </a:r>
            <a:endParaRPr sz="1600" b="1">
              <a:solidFill>
                <a:srgbClr val="EE0033"/>
              </a:solidFill>
              <a:latin typeface="Courier New"/>
              <a:ea typeface="Courier New"/>
              <a:cs typeface="Courier New"/>
              <a:sym typeface="Courier New"/>
            </a:endParaRPr>
          </a:p>
          <a:p>
            <a:pPr marL="0" marR="0" lvl="0" indent="0" algn="l" rtl="0">
              <a:spcBef>
                <a:spcPts val="0"/>
              </a:spcBef>
              <a:spcAft>
                <a:spcPts val="0"/>
              </a:spcAft>
              <a:buClr>
                <a:schemeClr val="dk1"/>
              </a:buClr>
              <a:buSzPts val="1100"/>
              <a:buFont typeface="Arial"/>
              <a:buNone/>
            </a:pPr>
            <a:endParaRPr sz="1600" b="1">
              <a:solidFill>
                <a:srgbClr val="EE0033"/>
              </a:solidFill>
              <a:latin typeface="Courier New"/>
              <a:ea typeface="Courier New"/>
              <a:cs typeface="Courier New"/>
              <a:sym typeface="Courier New"/>
            </a:endParaRPr>
          </a:p>
          <a:p>
            <a:pPr marL="0" marR="0" lvl="0" indent="0" algn="l" rtl="0">
              <a:spcBef>
                <a:spcPts val="0"/>
              </a:spcBef>
              <a:spcAft>
                <a:spcPts val="0"/>
              </a:spcAft>
              <a:buNone/>
            </a:pPr>
            <a:endParaRPr sz="1600" b="1">
              <a:solidFill>
                <a:srgbClr val="EE0033"/>
              </a:solidFill>
              <a:latin typeface="Courier New"/>
              <a:ea typeface="Courier New"/>
              <a:cs typeface="Courier New"/>
              <a:sym typeface="Courier New"/>
            </a:endParaRPr>
          </a:p>
        </p:txBody>
      </p:sp>
      <p:grpSp>
        <p:nvGrpSpPr>
          <p:cNvPr id="495" name="Google Shape;495;gb6b2457596_0_428"/>
          <p:cNvGrpSpPr/>
          <p:nvPr/>
        </p:nvGrpSpPr>
        <p:grpSpPr>
          <a:xfrm>
            <a:off x="0" y="4812071"/>
            <a:ext cx="9143998" cy="331429"/>
            <a:chOff x="0" y="4812071"/>
            <a:chExt cx="9143998" cy="331429"/>
          </a:xfrm>
        </p:grpSpPr>
        <p:grpSp>
          <p:nvGrpSpPr>
            <p:cNvPr id="496" name="Google Shape;496;gb6b2457596_0_428"/>
            <p:cNvGrpSpPr/>
            <p:nvPr/>
          </p:nvGrpSpPr>
          <p:grpSpPr>
            <a:xfrm>
              <a:off x="0" y="4812071"/>
              <a:ext cx="9143998" cy="331429"/>
              <a:chOff x="0" y="4812071"/>
              <a:chExt cx="9143998" cy="331429"/>
            </a:xfrm>
          </p:grpSpPr>
          <p:pic>
            <p:nvPicPr>
              <p:cNvPr id="497" name="Google Shape;497;gb6b2457596_0_428"/>
              <p:cNvPicPr preferRelativeResize="0"/>
              <p:nvPr/>
            </p:nvPicPr>
            <p:blipFill rotWithShape="1">
              <a:blip r:embed="rId4">
                <a:alphaModFix/>
              </a:blip>
              <a:srcRect/>
              <a:stretch/>
            </p:blipFill>
            <p:spPr>
              <a:xfrm>
                <a:off x="0" y="4812071"/>
                <a:ext cx="9143998" cy="331429"/>
              </a:xfrm>
              <a:prstGeom prst="rect">
                <a:avLst/>
              </a:prstGeom>
              <a:noFill/>
              <a:ln>
                <a:noFill/>
              </a:ln>
            </p:spPr>
          </p:pic>
          <p:sp>
            <p:nvSpPr>
              <p:cNvPr id="498" name="Google Shape;498;gb6b2457596_0_428"/>
              <p:cNvSpPr txBox="1"/>
              <p:nvPr/>
            </p:nvSpPr>
            <p:spPr>
              <a:xfrm>
                <a:off x="374649" y="4889882"/>
                <a:ext cx="2006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4B4B4"/>
                  </a:buClr>
                  <a:buSzPts val="800"/>
                  <a:buFont typeface="Arial"/>
                  <a:buNone/>
                </a:pPr>
                <a:r>
                  <a:rPr lang="en-US" sz="800" b="0" i="0" u="none" strike="noStrike" cap="none">
                    <a:solidFill>
                      <a:srgbClr val="B4B4B4"/>
                    </a:solidFill>
                    <a:latin typeface="Arial"/>
                    <a:ea typeface="Arial"/>
                    <a:cs typeface="Arial"/>
                    <a:sym typeface="Arial"/>
                  </a:rPr>
                  <a:t>www.viette.vn</a:t>
                </a:r>
                <a:endParaRPr sz="800" b="0" i="0" u="none" strike="noStrike" cap="none">
                  <a:solidFill>
                    <a:srgbClr val="B4B4B4"/>
                  </a:solidFill>
                  <a:latin typeface="Arial"/>
                  <a:ea typeface="Arial"/>
                  <a:cs typeface="Arial"/>
                  <a:sym typeface="Arial"/>
                </a:endParaRPr>
              </a:p>
            </p:txBody>
          </p:sp>
        </p:grpSp>
        <p:pic>
          <p:nvPicPr>
            <p:cNvPr id="499" name="Google Shape;499;gb6b2457596_0_428"/>
            <p:cNvPicPr preferRelativeResize="0"/>
            <p:nvPr/>
          </p:nvPicPr>
          <p:blipFill rotWithShape="1">
            <a:blip r:embed="rId5">
              <a:alphaModFix/>
            </a:blip>
            <a:srcRect/>
            <a:stretch/>
          </p:blipFill>
          <p:spPr>
            <a:xfrm>
              <a:off x="7834010" y="4887636"/>
              <a:ext cx="716032" cy="157684"/>
            </a:xfrm>
            <a:prstGeom prst="rect">
              <a:avLst/>
            </a:prstGeom>
            <a:noFill/>
            <a:ln>
              <a:noFill/>
            </a:ln>
          </p:spPr>
        </p:pic>
      </p:grpSp>
      <p:sp>
        <p:nvSpPr>
          <p:cNvPr id="500" name="Google Shape;500;gb6b2457596_0_428" descr="https://databricks.com/wp-content/uploads/2017/10/image1-4.png"/>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501" name="Google Shape;501;gb6b2457596_0_428"/>
          <p:cNvSpPr txBox="1"/>
          <p:nvPr/>
        </p:nvSpPr>
        <p:spPr>
          <a:xfrm>
            <a:off x="448578" y="637375"/>
            <a:ext cx="4695000" cy="1493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SzPts val="1100"/>
              <a:buNone/>
            </a:pPr>
            <a:r>
              <a:rPr lang="en-US" sz="1300" i="1">
                <a:solidFill>
                  <a:srgbClr val="EE0033"/>
                </a:solidFill>
                <a:latin typeface="Courier New"/>
                <a:ea typeface="Courier New"/>
                <a:cs typeface="Courier New"/>
                <a:sym typeface="Courier New"/>
              </a:rPr>
              <a:t>SparkNLP</a:t>
            </a: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SzPts val="1100"/>
              <a:buNone/>
            </a:pP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SzPts val="1100"/>
              <a:buNone/>
            </a:pP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SzPts val="1100"/>
              <a:buNone/>
            </a:pP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SzPts val="1100"/>
              <a:buNone/>
            </a:pP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SzPts val="1100"/>
              <a:buNone/>
            </a:pPr>
            <a:endParaRPr sz="1300" i="1">
              <a:solidFill>
                <a:srgbClr val="EE0033"/>
              </a:solidFill>
              <a:latin typeface="Courier New"/>
              <a:ea typeface="Courier New"/>
              <a:cs typeface="Courier New"/>
              <a:sym typeface="Courier New"/>
            </a:endParaRPr>
          </a:p>
          <a:p>
            <a:pPr marL="0" marR="0" lvl="0" indent="0" algn="l" rtl="0">
              <a:spcBef>
                <a:spcPts val="0"/>
              </a:spcBef>
              <a:spcAft>
                <a:spcPts val="0"/>
              </a:spcAft>
              <a:buNone/>
            </a:pPr>
            <a:endParaRPr sz="1300" i="1">
              <a:solidFill>
                <a:srgbClr val="EE0033"/>
              </a:solidFill>
              <a:latin typeface="Courier New"/>
              <a:ea typeface="Courier New"/>
              <a:cs typeface="Courier New"/>
              <a:sym typeface="Courier New"/>
            </a:endParaRPr>
          </a:p>
        </p:txBody>
      </p:sp>
      <p:pic>
        <p:nvPicPr>
          <p:cNvPr id="502" name="Google Shape;502;gb6b2457596_0_428"/>
          <p:cNvPicPr preferRelativeResize="0"/>
          <p:nvPr/>
        </p:nvPicPr>
        <p:blipFill>
          <a:blip r:embed="rId6">
            <a:alphaModFix/>
          </a:blip>
          <a:stretch>
            <a:fillRect/>
          </a:stretch>
        </p:blipFill>
        <p:spPr>
          <a:xfrm>
            <a:off x="1129200" y="1157252"/>
            <a:ext cx="7080949" cy="3375726"/>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3"/>
          <p:cNvPicPr preferRelativeResize="0"/>
          <p:nvPr/>
        </p:nvPicPr>
        <p:blipFill rotWithShape="1">
          <a:blip r:embed="rId3">
            <a:alphaModFix/>
          </a:blip>
          <a:srcRect/>
          <a:stretch/>
        </p:blipFill>
        <p:spPr>
          <a:xfrm>
            <a:off x="8192026" y="4871519"/>
            <a:ext cx="651407" cy="233807"/>
          </a:xfrm>
          <a:prstGeom prst="rect">
            <a:avLst/>
          </a:prstGeom>
          <a:noFill/>
          <a:ln>
            <a:noFill/>
          </a:ln>
        </p:spPr>
      </p:pic>
      <p:grpSp>
        <p:nvGrpSpPr>
          <p:cNvPr id="122" name="Google Shape;122;p3"/>
          <p:cNvGrpSpPr/>
          <p:nvPr/>
        </p:nvGrpSpPr>
        <p:grpSpPr>
          <a:xfrm>
            <a:off x="1" y="1715931"/>
            <a:ext cx="2634128" cy="444676"/>
            <a:chOff x="661619" y="360328"/>
            <a:chExt cx="5268256" cy="889352"/>
          </a:xfrm>
        </p:grpSpPr>
        <p:pic>
          <p:nvPicPr>
            <p:cNvPr id="123" name="Google Shape;123;p3"/>
            <p:cNvPicPr preferRelativeResize="0"/>
            <p:nvPr/>
          </p:nvPicPr>
          <p:blipFill rotWithShape="1">
            <a:blip r:embed="rId4">
              <a:alphaModFix/>
            </a:blip>
            <a:srcRect/>
            <a:stretch/>
          </p:blipFill>
          <p:spPr>
            <a:xfrm>
              <a:off x="1008695" y="360329"/>
              <a:ext cx="4541343" cy="889351"/>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5550038" y="360328"/>
              <a:ext cx="379837" cy="889352"/>
            </a:xfrm>
            <a:prstGeom prst="rect">
              <a:avLst/>
            </a:prstGeom>
            <a:noFill/>
            <a:ln>
              <a:noFill/>
            </a:ln>
          </p:spPr>
        </p:pic>
        <p:pic>
          <p:nvPicPr>
            <p:cNvPr id="125" name="Google Shape;125;p3"/>
            <p:cNvPicPr preferRelativeResize="0"/>
            <p:nvPr/>
          </p:nvPicPr>
          <p:blipFill rotWithShape="1">
            <a:blip r:embed="rId6">
              <a:alphaModFix/>
            </a:blip>
            <a:srcRect/>
            <a:stretch/>
          </p:blipFill>
          <p:spPr>
            <a:xfrm>
              <a:off x="661619" y="360329"/>
              <a:ext cx="365239" cy="889351"/>
            </a:xfrm>
            <a:prstGeom prst="rect">
              <a:avLst/>
            </a:prstGeom>
            <a:noFill/>
            <a:ln>
              <a:noFill/>
            </a:ln>
          </p:spPr>
        </p:pic>
      </p:grpSp>
      <p:pic>
        <p:nvPicPr>
          <p:cNvPr id="126" name="Google Shape;126;p3"/>
          <p:cNvPicPr preferRelativeResize="0"/>
          <p:nvPr/>
        </p:nvPicPr>
        <p:blipFill rotWithShape="1">
          <a:blip r:embed="rId7">
            <a:alphaModFix/>
          </a:blip>
          <a:srcRect/>
          <a:stretch/>
        </p:blipFill>
        <p:spPr>
          <a:xfrm>
            <a:off x="1" y="2176447"/>
            <a:ext cx="5927386" cy="919693"/>
          </a:xfrm>
          <a:prstGeom prst="rect">
            <a:avLst/>
          </a:prstGeom>
          <a:noFill/>
          <a:ln>
            <a:noFill/>
          </a:ln>
        </p:spPr>
      </p:pic>
      <p:sp>
        <p:nvSpPr>
          <p:cNvPr id="127" name="Google Shape;127;p3"/>
          <p:cNvSpPr txBox="1"/>
          <p:nvPr/>
        </p:nvSpPr>
        <p:spPr>
          <a:xfrm>
            <a:off x="237787" y="2374125"/>
            <a:ext cx="56896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2400"/>
              <a:buFont typeface="Arial"/>
              <a:buNone/>
            </a:pPr>
            <a:r>
              <a:rPr lang="en-US" sz="2400" b="1" i="0" u="none" strike="noStrike" cap="none" dirty="0" err="1">
                <a:solidFill>
                  <a:srgbClr val="FF0000"/>
                </a:solidFill>
                <a:latin typeface="Courier New"/>
                <a:ea typeface="Courier New"/>
                <a:cs typeface="Courier New"/>
                <a:sym typeface="Courier New"/>
              </a:rPr>
              <a:t>Giới</a:t>
            </a:r>
            <a:r>
              <a:rPr lang="en-US" sz="2400" b="1" i="0" u="none" strike="noStrike" cap="none" dirty="0">
                <a:solidFill>
                  <a:srgbClr val="FF0000"/>
                </a:solidFill>
                <a:latin typeface="Courier New"/>
                <a:ea typeface="Courier New"/>
                <a:cs typeface="Courier New"/>
                <a:sym typeface="Courier New"/>
              </a:rPr>
              <a:t> </a:t>
            </a:r>
            <a:r>
              <a:rPr lang="en-US" sz="2400" b="1" i="0" u="none" strike="noStrike" cap="none" dirty="0" err="1">
                <a:solidFill>
                  <a:srgbClr val="FF0000"/>
                </a:solidFill>
                <a:latin typeface="Courier New"/>
                <a:ea typeface="Courier New"/>
                <a:cs typeface="Courier New"/>
                <a:sym typeface="Courier New"/>
              </a:rPr>
              <a:t>thiệu</a:t>
            </a:r>
            <a:endParaRPr sz="2400" b="1" i="0" u="none" strike="noStrike" cap="none" dirty="0">
              <a:solidFill>
                <a:srgbClr val="FF0000"/>
              </a:solidFill>
              <a:latin typeface="Courier New"/>
              <a:ea typeface="Courier New"/>
              <a:cs typeface="Courier New"/>
              <a:sym typeface="Courier New"/>
            </a:endParaRPr>
          </a:p>
        </p:txBody>
      </p:sp>
      <p:sp>
        <p:nvSpPr>
          <p:cNvPr id="128" name="Google Shape;128;p3"/>
          <p:cNvSpPr txBox="1"/>
          <p:nvPr/>
        </p:nvSpPr>
        <p:spPr>
          <a:xfrm>
            <a:off x="0" y="1791276"/>
            <a:ext cx="2634129"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1600"/>
              <a:buFont typeface="Arial"/>
              <a:buNone/>
            </a:pPr>
            <a:r>
              <a:rPr lang="en-US" sz="1600" b="1" i="0" u="none" strike="noStrike" cap="none">
                <a:solidFill>
                  <a:srgbClr val="FFFFFF"/>
                </a:solidFill>
                <a:latin typeface="Arial"/>
                <a:ea typeface="Arial"/>
                <a:cs typeface="Arial"/>
                <a:sym typeface="Arial"/>
              </a:rPr>
              <a:t>PHẦN I</a:t>
            </a:r>
            <a:endParaRPr sz="1600" b="1" i="0" u="none" strike="noStrike" cap="none">
              <a:solidFill>
                <a:srgbClr val="FFFFFF"/>
              </a:solidFill>
              <a:latin typeface="Arial"/>
              <a:ea typeface="Arial"/>
              <a:cs typeface="Arial"/>
              <a:sym typeface="Arial"/>
            </a:endParaRPr>
          </a:p>
        </p:txBody>
      </p:sp>
      <p:sp>
        <p:nvSpPr>
          <p:cNvPr id="129" name="Google Shape;129;p3"/>
          <p:cNvSpPr/>
          <p:nvPr/>
        </p:nvSpPr>
        <p:spPr>
          <a:xfrm>
            <a:off x="497651" y="3092331"/>
            <a:ext cx="8526125"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100" i="1">
              <a:solidFill>
                <a:srgbClr val="7F7F7F"/>
              </a:solidFill>
              <a:latin typeface="Calibri"/>
              <a:ea typeface="Calibri"/>
              <a:cs typeface="Calibri"/>
              <a:sym typeface="Calibri"/>
            </a:endParaRPr>
          </a:p>
        </p:txBody>
      </p:sp>
      <p:grpSp>
        <p:nvGrpSpPr>
          <p:cNvPr id="130" name="Google Shape;130;p3"/>
          <p:cNvGrpSpPr/>
          <p:nvPr/>
        </p:nvGrpSpPr>
        <p:grpSpPr>
          <a:xfrm>
            <a:off x="0" y="4812071"/>
            <a:ext cx="9144000" cy="331429"/>
            <a:chOff x="0" y="4812071"/>
            <a:chExt cx="9144000" cy="331429"/>
          </a:xfrm>
        </p:grpSpPr>
        <p:grpSp>
          <p:nvGrpSpPr>
            <p:cNvPr id="131" name="Google Shape;131;p3"/>
            <p:cNvGrpSpPr/>
            <p:nvPr/>
          </p:nvGrpSpPr>
          <p:grpSpPr>
            <a:xfrm>
              <a:off x="0" y="4812071"/>
              <a:ext cx="9144000" cy="331429"/>
              <a:chOff x="0" y="4812071"/>
              <a:chExt cx="9144000" cy="331429"/>
            </a:xfrm>
          </p:grpSpPr>
          <p:pic>
            <p:nvPicPr>
              <p:cNvPr id="132" name="Google Shape;132;p3"/>
              <p:cNvPicPr preferRelativeResize="0"/>
              <p:nvPr/>
            </p:nvPicPr>
            <p:blipFill rotWithShape="1">
              <a:blip r:embed="rId8">
                <a:alphaModFix/>
              </a:blip>
              <a:srcRect/>
              <a:stretch/>
            </p:blipFill>
            <p:spPr>
              <a:xfrm>
                <a:off x="0" y="4812071"/>
                <a:ext cx="9144000" cy="331429"/>
              </a:xfrm>
              <a:prstGeom prst="rect">
                <a:avLst/>
              </a:prstGeom>
              <a:noFill/>
              <a:ln>
                <a:noFill/>
              </a:ln>
            </p:spPr>
          </p:pic>
          <p:sp>
            <p:nvSpPr>
              <p:cNvPr id="133" name="Google Shape;133;p3"/>
              <p:cNvSpPr txBox="1"/>
              <p:nvPr/>
            </p:nvSpPr>
            <p:spPr>
              <a:xfrm>
                <a:off x="374649" y="4889882"/>
                <a:ext cx="2006241"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4B4B4"/>
                  </a:buClr>
                  <a:buSzPts val="800"/>
                  <a:buFont typeface="Arial"/>
                  <a:buNone/>
                </a:pPr>
                <a:r>
                  <a:rPr lang="en-US" sz="800" b="0" i="0" u="none" strike="noStrike" cap="none">
                    <a:solidFill>
                      <a:srgbClr val="B4B4B4"/>
                    </a:solidFill>
                    <a:latin typeface="Arial"/>
                    <a:ea typeface="Arial"/>
                    <a:cs typeface="Arial"/>
                    <a:sym typeface="Arial"/>
                  </a:rPr>
                  <a:t>www.viette.vn</a:t>
                </a:r>
                <a:endParaRPr sz="800" b="0" i="0" u="none" strike="noStrike" cap="none">
                  <a:solidFill>
                    <a:srgbClr val="B4B4B4"/>
                  </a:solidFill>
                  <a:latin typeface="Arial"/>
                  <a:ea typeface="Arial"/>
                  <a:cs typeface="Arial"/>
                  <a:sym typeface="Arial"/>
                </a:endParaRPr>
              </a:p>
            </p:txBody>
          </p:sp>
        </p:grpSp>
        <p:pic>
          <p:nvPicPr>
            <p:cNvPr id="134" name="Google Shape;134;p3"/>
            <p:cNvPicPr preferRelativeResize="0"/>
            <p:nvPr/>
          </p:nvPicPr>
          <p:blipFill rotWithShape="1">
            <a:blip r:embed="rId9">
              <a:alphaModFix/>
            </a:blip>
            <a:srcRect/>
            <a:stretch/>
          </p:blipFill>
          <p:spPr>
            <a:xfrm>
              <a:off x="7834010" y="4887636"/>
              <a:ext cx="716032" cy="157684"/>
            </a:xfrm>
            <a:prstGeom prst="rect">
              <a:avLst/>
            </a:prstGeom>
            <a:noFill/>
            <a:ln>
              <a:noFill/>
            </a:ln>
          </p:spPr>
        </p:pic>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4"/>
          <p:cNvPicPr preferRelativeResize="0"/>
          <p:nvPr/>
        </p:nvPicPr>
        <p:blipFill rotWithShape="1">
          <a:blip r:embed="rId3">
            <a:alphaModFix/>
          </a:blip>
          <a:srcRect/>
          <a:stretch/>
        </p:blipFill>
        <p:spPr>
          <a:xfrm>
            <a:off x="0" y="193040"/>
            <a:ext cx="3858260" cy="465455"/>
          </a:xfrm>
          <a:prstGeom prst="rect">
            <a:avLst/>
          </a:prstGeom>
          <a:noFill/>
          <a:ln>
            <a:noFill/>
          </a:ln>
        </p:spPr>
      </p:pic>
      <p:sp>
        <p:nvSpPr>
          <p:cNvPr id="140" name="Google Shape;140;p4"/>
          <p:cNvSpPr txBox="1"/>
          <p:nvPr/>
        </p:nvSpPr>
        <p:spPr>
          <a:xfrm>
            <a:off x="448310" y="272415"/>
            <a:ext cx="32907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EE0033"/>
                </a:solidFill>
                <a:latin typeface="Courier New"/>
                <a:ea typeface="Courier New"/>
                <a:cs typeface="Courier New"/>
                <a:sym typeface="Courier New"/>
              </a:rPr>
              <a:t>Giới thiệu</a:t>
            </a:r>
            <a:endParaRPr sz="1600" b="1">
              <a:solidFill>
                <a:srgbClr val="EE0033"/>
              </a:solidFill>
              <a:latin typeface="Courier New"/>
              <a:ea typeface="Courier New"/>
              <a:cs typeface="Courier New"/>
              <a:sym typeface="Courier New"/>
            </a:endParaRPr>
          </a:p>
        </p:txBody>
      </p:sp>
      <p:grpSp>
        <p:nvGrpSpPr>
          <p:cNvPr id="142" name="Google Shape;142;p4"/>
          <p:cNvGrpSpPr/>
          <p:nvPr/>
        </p:nvGrpSpPr>
        <p:grpSpPr>
          <a:xfrm>
            <a:off x="0" y="4812071"/>
            <a:ext cx="9144000" cy="331429"/>
            <a:chOff x="0" y="4812071"/>
            <a:chExt cx="9144000" cy="331429"/>
          </a:xfrm>
        </p:grpSpPr>
        <p:grpSp>
          <p:nvGrpSpPr>
            <p:cNvPr id="143" name="Google Shape;143;p4"/>
            <p:cNvGrpSpPr/>
            <p:nvPr/>
          </p:nvGrpSpPr>
          <p:grpSpPr>
            <a:xfrm>
              <a:off x="0" y="4812071"/>
              <a:ext cx="9144000" cy="331429"/>
              <a:chOff x="0" y="4812071"/>
              <a:chExt cx="9144000" cy="331429"/>
            </a:xfrm>
          </p:grpSpPr>
          <p:pic>
            <p:nvPicPr>
              <p:cNvPr id="144" name="Google Shape;144;p4"/>
              <p:cNvPicPr preferRelativeResize="0"/>
              <p:nvPr/>
            </p:nvPicPr>
            <p:blipFill rotWithShape="1">
              <a:blip r:embed="rId4">
                <a:alphaModFix/>
              </a:blip>
              <a:srcRect/>
              <a:stretch/>
            </p:blipFill>
            <p:spPr>
              <a:xfrm>
                <a:off x="0" y="4812071"/>
                <a:ext cx="9144000" cy="331429"/>
              </a:xfrm>
              <a:prstGeom prst="rect">
                <a:avLst/>
              </a:prstGeom>
              <a:noFill/>
              <a:ln>
                <a:noFill/>
              </a:ln>
            </p:spPr>
          </p:pic>
          <p:sp>
            <p:nvSpPr>
              <p:cNvPr id="145" name="Google Shape;145;p4"/>
              <p:cNvSpPr txBox="1"/>
              <p:nvPr/>
            </p:nvSpPr>
            <p:spPr>
              <a:xfrm>
                <a:off x="374649" y="4889882"/>
                <a:ext cx="2006241"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4B4B4"/>
                  </a:buClr>
                  <a:buSzPts val="800"/>
                  <a:buFont typeface="Arial"/>
                  <a:buNone/>
                </a:pPr>
                <a:r>
                  <a:rPr lang="en-US" sz="800" b="0" i="0" u="none" strike="noStrike" cap="none">
                    <a:solidFill>
                      <a:srgbClr val="B4B4B4"/>
                    </a:solidFill>
                    <a:latin typeface="Arial"/>
                    <a:ea typeface="Arial"/>
                    <a:cs typeface="Arial"/>
                    <a:sym typeface="Arial"/>
                  </a:rPr>
                  <a:t>www.viette.vn</a:t>
                </a:r>
                <a:endParaRPr sz="800" b="0" i="0" u="none" strike="noStrike" cap="none">
                  <a:solidFill>
                    <a:srgbClr val="B4B4B4"/>
                  </a:solidFill>
                  <a:latin typeface="Arial"/>
                  <a:ea typeface="Arial"/>
                  <a:cs typeface="Arial"/>
                  <a:sym typeface="Arial"/>
                </a:endParaRPr>
              </a:p>
            </p:txBody>
          </p:sp>
        </p:grpSp>
        <p:pic>
          <p:nvPicPr>
            <p:cNvPr id="146" name="Google Shape;146;p4"/>
            <p:cNvPicPr preferRelativeResize="0"/>
            <p:nvPr/>
          </p:nvPicPr>
          <p:blipFill rotWithShape="1">
            <a:blip r:embed="rId5">
              <a:alphaModFix/>
            </a:blip>
            <a:srcRect/>
            <a:stretch/>
          </p:blipFill>
          <p:spPr>
            <a:xfrm>
              <a:off x="7834010" y="4887636"/>
              <a:ext cx="716032" cy="157684"/>
            </a:xfrm>
            <a:prstGeom prst="rect">
              <a:avLst/>
            </a:prstGeom>
            <a:noFill/>
            <a:ln>
              <a:noFill/>
            </a:ln>
          </p:spPr>
        </p:pic>
      </p:grpSp>
      <p:sp>
        <p:nvSpPr>
          <p:cNvPr id="2" name="TextBox 1"/>
          <p:cNvSpPr txBox="1"/>
          <p:nvPr/>
        </p:nvSpPr>
        <p:spPr>
          <a:xfrm>
            <a:off x="1033506" y="1170785"/>
            <a:ext cx="7516536" cy="3108543"/>
          </a:xfrm>
          <a:prstGeom prst="rect">
            <a:avLst/>
          </a:prstGeom>
          <a:noFill/>
        </p:spPr>
        <p:txBody>
          <a:bodyPr wrap="square" rtlCol="0">
            <a:spAutoFit/>
          </a:bodyPr>
          <a:lstStyle/>
          <a:p>
            <a:pPr lvl="0" algn="just"/>
            <a:r>
              <a:rPr lang="vi-VN" dirty="0">
                <a:solidFill>
                  <a:srgbClr val="595959"/>
                </a:solidFill>
                <a:latin typeface="Courier New" panose="02070309020205020404" pitchFamily="49" charset="0"/>
                <a:ea typeface="Courier New"/>
                <a:cs typeface="Courier New" panose="02070309020205020404" pitchFamily="49" charset="0"/>
                <a:sym typeface="Courier New"/>
              </a:rPr>
              <a:t>Như chúng ta đã biết thì trong các công việc của Data Scientist, việc chuẩn bị dữ liệu, làm sạch, xử lý dữ liệu là công đoạn tốn nhiều thời gian nhất. </a:t>
            </a:r>
            <a:endParaRPr lang="vi-VN" dirty="0">
              <a:latin typeface="Courier New" panose="02070309020205020404" pitchFamily="49" charset="0"/>
              <a:ea typeface="Courier New"/>
              <a:cs typeface="Courier New" panose="02070309020205020404" pitchFamily="49" charset="0"/>
              <a:sym typeface="Courier New"/>
            </a:endParaRPr>
          </a:p>
          <a:p>
            <a:pPr lvl="0" algn="just"/>
            <a:endParaRPr lang="vi-VN" dirty="0">
              <a:solidFill>
                <a:srgbClr val="595959"/>
              </a:solidFill>
              <a:latin typeface="Courier New" panose="02070309020205020404" pitchFamily="49" charset="0"/>
              <a:ea typeface="Courier New"/>
              <a:cs typeface="Courier New" panose="02070309020205020404" pitchFamily="49" charset="0"/>
              <a:sym typeface="Courier New"/>
            </a:endParaRPr>
          </a:p>
          <a:p>
            <a:pPr algn="just"/>
            <a:r>
              <a:rPr lang="vi-VN" dirty="0">
                <a:solidFill>
                  <a:srgbClr val="595959"/>
                </a:solidFill>
                <a:latin typeface="Courier New" panose="02070309020205020404" pitchFamily="49" charset="0"/>
                <a:ea typeface="Courier New"/>
                <a:cs typeface="Courier New" panose="02070309020205020404" pitchFamily="49" charset="0"/>
                <a:sym typeface="Courier New"/>
              </a:rPr>
              <a:t>Các dữ liệu dạng văn </a:t>
            </a:r>
            <a:r>
              <a:rPr lang="vi-VN" dirty="0" smtClean="0">
                <a:solidFill>
                  <a:srgbClr val="595959"/>
                </a:solidFill>
                <a:latin typeface="Courier New" panose="02070309020205020404" pitchFamily="49" charset="0"/>
                <a:ea typeface="Courier New"/>
                <a:cs typeface="Courier New" panose="02070309020205020404" pitchFamily="49" charset="0"/>
                <a:sym typeface="Courier New"/>
              </a:rPr>
              <a:t>bản,</a:t>
            </a:r>
            <a:r>
              <a:rPr lang="en-US" dirty="0">
                <a:solidFill>
                  <a:srgbClr val="595959"/>
                </a:solidFill>
                <a:latin typeface="Courier New" panose="02070309020205020404" pitchFamily="49" charset="0"/>
                <a:ea typeface="Courier New"/>
                <a:cs typeface="Courier New" panose="02070309020205020404" pitchFamily="49" charset="0"/>
                <a:sym typeface="Courier New"/>
              </a:rPr>
              <a:t> </a:t>
            </a:r>
            <a:r>
              <a:rPr lang="vi-VN" dirty="0" smtClean="0">
                <a:solidFill>
                  <a:srgbClr val="595959"/>
                </a:solidFill>
                <a:latin typeface="Courier New" panose="02070309020205020404" pitchFamily="49" charset="0"/>
                <a:ea typeface="Courier New"/>
                <a:cs typeface="Courier New" panose="02070309020205020404" pitchFamily="49" charset="0"/>
                <a:sym typeface="Courier New"/>
              </a:rPr>
              <a:t>khác </a:t>
            </a:r>
            <a:r>
              <a:rPr lang="vi-VN" dirty="0">
                <a:solidFill>
                  <a:srgbClr val="595959"/>
                </a:solidFill>
                <a:latin typeface="Courier New" panose="02070309020205020404" pitchFamily="49" charset="0"/>
                <a:ea typeface="Courier New"/>
                <a:cs typeface="Courier New" panose="02070309020205020404" pitchFamily="49" charset="0"/>
                <a:sym typeface="Courier New"/>
              </a:rPr>
              <a:t>với dữ liệu </a:t>
            </a:r>
            <a:r>
              <a:rPr lang="vi-VN" dirty="0" smtClean="0">
                <a:solidFill>
                  <a:srgbClr val="595959"/>
                </a:solidFill>
                <a:latin typeface="Courier New" panose="02070309020205020404" pitchFamily="49" charset="0"/>
                <a:ea typeface="Courier New"/>
                <a:cs typeface="Courier New" panose="02070309020205020404" pitchFamily="49" charset="0"/>
                <a:sym typeface="Courier New"/>
              </a:rPr>
              <a:t>dạng(numeric </a:t>
            </a:r>
            <a:r>
              <a:rPr lang="vi-VN" dirty="0">
                <a:solidFill>
                  <a:srgbClr val="595959"/>
                </a:solidFill>
                <a:latin typeface="Courier New" panose="02070309020205020404" pitchFamily="49" charset="0"/>
                <a:ea typeface="Courier New"/>
                <a:cs typeface="Courier New" panose="02070309020205020404" pitchFamily="49" charset="0"/>
                <a:sym typeface="Courier New"/>
              </a:rPr>
              <a:t>data) hay dữ liệu dạng phân loại(categorical data), dữ liệu dạng text là một trong những dạng dữ liệu phi cấu trúc phong phú nhất và ta sẽ thường xuyên gặp phải. </a:t>
            </a:r>
            <a:endParaRPr lang="vi-VN" dirty="0">
              <a:latin typeface="Courier New" panose="02070309020205020404" pitchFamily="49" charset="0"/>
              <a:ea typeface="Courier New"/>
              <a:cs typeface="Courier New" panose="02070309020205020404" pitchFamily="49" charset="0"/>
              <a:sym typeface="Courier New"/>
            </a:endParaRPr>
          </a:p>
          <a:p>
            <a:pPr lvl="0" algn="just"/>
            <a:r>
              <a:rPr lang="en-US" dirty="0" err="1" smtClean="0">
                <a:solidFill>
                  <a:srgbClr val="595959"/>
                </a:solidFill>
                <a:latin typeface="Courier New" panose="02070309020205020404" pitchFamily="49" charset="0"/>
                <a:ea typeface="Courier New"/>
                <a:cs typeface="Courier New" panose="02070309020205020404" pitchFamily="49" charset="0"/>
                <a:sym typeface="Courier New"/>
              </a:rPr>
              <a:t>Văn</a:t>
            </a:r>
            <a:r>
              <a:rPr lang="en-US" dirty="0" smtClean="0">
                <a:solidFill>
                  <a:srgbClr val="595959"/>
                </a:solidFill>
                <a:latin typeface="Courier New" panose="02070309020205020404" pitchFamily="49" charset="0"/>
                <a:ea typeface="Courier New"/>
                <a:cs typeface="Courier New" panose="02070309020205020404" pitchFamily="49" charset="0"/>
                <a:sym typeface="Courier New"/>
              </a:rPr>
              <a:t> </a:t>
            </a:r>
            <a:r>
              <a:rPr lang="vi-VN" dirty="0" smtClean="0">
                <a:solidFill>
                  <a:srgbClr val="595959"/>
                </a:solidFill>
                <a:latin typeface="Courier New" panose="02070309020205020404" pitchFamily="49" charset="0"/>
                <a:ea typeface="Courier New"/>
                <a:cs typeface="Courier New" panose="02070309020205020404" pitchFamily="49" charset="0"/>
                <a:sym typeface="Courier New"/>
              </a:rPr>
              <a:t>bản </a:t>
            </a:r>
            <a:r>
              <a:rPr lang="vi-VN" dirty="0">
                <a:solidFill>
                  <a:srgbClr val="595959"/>
                </a:solidFill>
                <a:latin typeface="Courier New" panose="02070309020205020404" pitchFamily="49" charset="0"/>
                <a:ea typeface="Courier New"/>
                <a:cs typeface="Courier New" panose="02070309020205020404" pitchFamily="49" charset="0"/>
                <a:sym typeface="Courier New"/>
              </a:rPr>
              <a:t>thường rất nhiễu khiến các phương pháp học máy khó có thể làm việc trực tiếp trên dữ liệu thô.</a:t>
            </a:r>
          </a:p>
          <a:p>
            <a:pPr lvl="0" algn="just"/>
            <a:endParaRPr lang="vi-VN" dirty="0">
              <a:solidFill>
                <a:srgbClr val="595959"/>
              </a:solidFill>
              <a:latin typeface="Courier New" panose="02070309020205020404" pitchFamily="49" charset="0"/>
              <a:ea typeface="Courier New"/>
              <a:cs typeface="Courier New" panose="02070309020205020404" pitchFamily="49" charset="0"/>
              <a:sym typeface="Courier New"/>
            </a:endParaRPr>
          </a:p>
          <a:p>
            <a:pPr lvl="0" algn="just"/>
            <a:r>
              <a:rPr lang="vi-VN" dirty="0">
                <a:solidFill>
                  <a:srgbClr val="595959"/>
                </a:solidFill>
                <a:latin typeface="Courier New" panose="02070309020205020404" pitchFamily="49" charset="0"/>
                <a:ea typeface="Courier New"/>
                <a:cs typeface="Courier New" panose="02070309020205020404" pitchFamily="49" charset="0"/>
                <a:sym typeface="Courier New"/>
              </a:rPr>
              <a:t>Do đó, chúng ta cùng tìm hiểu xem một số các phương pháp và các trường hợp hay gặp khi xử lý dữ liệu dạng text.</a:t>
            </a:r>
          </a:p>
          <a:p>
            <a:pPr algn="just"/>
            <a:endParaRPr lang="en-US"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gde7f227860_0_0"/>
          <p:cNvPicPr preferRelativeResize="0"/>
          <p:nvPr/>
        </p:nvPicPr>
        <p:blipFill rotWithShape="1">
          <a:blip r:embed="rId3">
            <a:alphaModFix/>
          </a:blip>
          <a:srcRect/>
          <a:stretch/>
        </p:blipFill>
        <p:spPr>
          <a:xfrm>
            <a:off x="0" y="193040"/>
            <a:ext cx="3858260" cy="465455"/>
          </a:xfrm>
          <a:prstGeom prst="rect">
            <a:avLst/>
          </a:prstGeom>
          <a:noFill/>
          <a:ln>
            <a:noFill/>
          </a:ln>
        </p:spPr>
      </p:pic>
      <p:sp>
        <p:nvSpPr>
          <p:cNvPr id="152" name="Google Shape;152;gde7f227860_0_0"/>
          <p:cNvSpPr txBox="1"/>
          <p:nvPr/>
        </p:nvSpPr>
        <p:spPr>
          <a:xfrm>
            <a:off x="448310" y="272415"/>
            <a:ext cx="32907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EE0033"/>
                </a:solidFill>
                <a:latin typeface="Courier New"/>
                <a:ea typeface="Courier New"/>
                <a:cs typeface="Courier New"/>
                <a:sym typeface="Courier New"/>
              </a:rPr>
              <a:t>Các công nghệ phổ biến </a:t>
            </a:r>
            <a:endParaRPr sz="1600" b="1">
              <a:solidFill>
                <a:srgbClr val="EE0033"/>
              </a:solidFill>
              <a:latin typeface="Courier New"/>
              <a:ea typeface="Courier New"/>
              <a:cs typeface="Courier New"/>
              <a:sym typeface="Courier New"/>
            </a:endParaRPr>
          </a:p>
        </p:txBody>
      </p:sp>
      <p:grpSp>
        <p:nvGrpSpPr>
          <p:cNvPr id="154" name="Google Shape;154;gde7f227860_0_0"/>
          <p:cNvGrpSpPr/>
          <p:nvPr/>
        </p:nvGrpSpPr>
        <p:grpSpPr>
          <a:xfrm>
            <a:off x="0" y="4812071"/>
            <a:ext cx="9143998" cy="331429"/>
            <a:chOff x="0" y="4812071"/>
            <a:chExt cx="9143998" cy="331429"/>
          </a:xfrm>
        </p:grpSpPr>
        <p:grpSp>
          <p:nvGrpSpPr>
            <p:cNvPr id="155" name="Google Shape;155;gde7f227860_0_0"/>
            <p:cNvGrpSpPr/>
            <p:nvPr/>
          </p:nvGrpSpPr>
          <p:grpSpPr>
            <a:xfrm>
              <a:off x="0" y="4812071"/>
              <a:ext cx="9143998" cy="331429"/>
              <a:chOff x="0" y="4812071"/>
              <a:chExt cx="9143998" cy="331429"/>
            </a:xfrm>
          </p:grpSpPr>
          <p:pic>
            <p:nvPicPr>
              <p:cNvPr id="156" name="Google Shape;156;gde7f227860_0_0"/>
              <p:cNvPicPr preferRelativeResize="0"/>
              <p:nvPr/>
            </p:nvPicPr>
            <p:blipFill rotWithShape="1">
              <a:blip r:embed="rId4">
                <a:alphaModFix/>
              </a:blip>
              <a:srcRect/>
              <a:stretch/>
            </p:blipFill>
            <p:spPr>
              <a:xfrm>
                <a:off x="0" y="4812071"/>
                <a:ext cx="9143998" cy="331429"/>
              </a:xfrm>
              <a:prstGeom prst="rect">
                <a:avLst/>
              </a:prstGeom>
              <a:noFill/>
              <a:ln>
                <a:noFill/>
              </a:ln>
            </p:spPr>
          </p:pic>
          <p:sp>
            <p:nvSpPr>
              <p:cNvPr id="157" name="Google Shape;157;gde7f227860_0_0"/>
              <p:cNvSpPr txBox="1"/>
              <p:nvPr/>
            </p:nvSpPr>
            <p:spPr>
              <a:xfrm>
                <a:off x="374649" y="4889882"/>
                <a:ext cx="2006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4B4B4"/>
                  </a:buClr>
                  <a:buSzPts val="800"/>
                  <a:buFont typeface="Arial"/>
                  <a:buNone/>
                </a:pPr>
                <a:r>
                  <a:rPr lang="en-US" sz="800" b="0" i="0" u="none" strike="noStrike" cap="none">
                    <a:solidFill>
                      <a:srgbClr val="B4B4B4"/>
                    </a:solidFill>
                    <a:latin typeface="Arial"/>
                    <a:ea typeface="Arial"/>
                    <a:cs typeface="Arial"/>
                    <a:sym typeface="Arial"/>
                  </a:rPr>
                  <a:t>www.viette.vn</a:t>
                </a:r>
                <a:endParaRPr sz="800" b="0" i="0" u="none" strike="noStrike" cap="none">
                  <a:solidFill>
                    <a:srgbClr val="B4B4B4"/>
                  </a:solidFill>
                  <a:latin typeface="Arial"/>
                  <a:ea typeface="Arial"/>
                  <a:cs typeface="Arial"/>
                  <a:sym typeface="Arial"/>
                </a:endParaRPr>
              </a:p>
            </p:txBody>
          </p:sp>
        </p:grpSp>
        <p:pic>
          <p:nvPicPr>
            <p:cNvPr id="158" name="Google Shape;158;gde7f227860_0_0"/>
            <p:cNvPicPr preferRelativeResize="0"/>
            <p:nvPr/>
          </p:nvPicPr>
          <p:blipFill rotWithShape="1">
            <a:blip r:embed="rId5">
              <a:alphaModFix/>
            </a:blip>
            <a:srcRect/>
            <a:stretch/>
          </p:blipFill>
          <p:spPr>
            <a:xfrm>
              <a:off x="7834010" y="4887636"/>
              <a:ext cx="716032" cy="157684"/>
            </a:xfrm>
            <a:prstGeom prst="rect">
              <a:avLst/>
            </a:prstGeom>
            <a:noFill/>
            <a:ln>
              <a:noFill/>
            </a:ln>
          </p:spPr>
        </p:pic>
      </p:grpSp>
      <p:sp>
        <p:nvSpPr>
          <p:cNvPr id="2" name="AutoShape 2" descr="No alt text provided for this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8835" y="719104"/>
            <a:ext cx="4207515" cy="3653203"/>
          </a:xfrm>
          <a:prstGeom prst="rect">
            <a:avLst/>
          </a:prstGeom>
        </p:spPr>
      </p:pic>
      <p:sp>
        <p:nvSpPr>
          <p:cNvPr id="4" name="AutoShape 4" descr="spaCy · Industrial-strength Natural Language Processing in Pyth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7"/>
          <a:stretch>
            <a:fillRect/>
          </a:stretch>
        </p:blipFill>
        <p:spPr>
          <a:xfrm>
            <a:off x="612775" y="1857766"/>
            <a:ext cx="3287905" cy="137588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gb6b2457596_0_275"/>
          <p:cNvPicPr preferRelativeResize="0"/>
          <p:nvPr/>
        </p:nvPicPr>
        <p:blipFill rotWithShape="1">
          <a:blip r:embed="rId3">
            <a:alphaModFix/>
          </a:blip>
          <a:srcRect/>
          <a:stretch/>
        </p:blipFill>
        <p:spPr>
          <a:xfrm>
            <a:off x="0" y="193040"/>
            <a:ext cx="3858260" cy="465455"/>
          </a:xfrm>
          <a:prstGeom prst="rect">
            <a:avLst/>
          </a:prstGeom>
          <a:noFill/>
          <a:ln>
            <a:noFill/>
          </a:ln>
        </p:spPr>
      </p:pic>
      <p:sp>
        <p:nvSpPr>
          <p:cNvPr id="164" name="Google Shape;164;gb6b2457596_0_275"/>
          <p:cNvSpPr txBox="1"/>
          <p:nvPr/>
        </p:nvSpPr>
        <p:spPr>
          <a:xfrm>
            <a:off x="448310" y="272415"/>
            <a:ext cx="32907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dirty="0" err="1" smtClean="0">
                <a:solidFill>
                  <a:srgbClr val="EE0033"/>
                </a:solidFill>
                <a:latin typeface="Courier New"/>
                <a:ea typeface="Courier New"/>
                <a:cs typeface="Courier New"/>
                <a:sym typeface="Courier New"/>
              </a:rPr>
              <a:t>Các</a:t>
            </a:r>
            <a:r>
              <a:rPr lang="en-US" sz="1600" b="1" dirty="0" smtClean="0">
                <a:solidFill>
                  <a:srgbClr val="EE0033"/>
                </a:solidFill>
                <a:latin typeface="Courier New"/>
                <a:ea typeface="Courier New"/>
                <a:cs typeface="Courier New"/>
                <a:sym typeface="Courier New"/>
              </a:rPr>
              <a:t> </a:t>
            </a:r>
            <a:r>
              <a:rPr lang="en-US" sz="1600" b="1" dirty="0" err="1" smtClean="0">
                <a:solidFill>
                  <a:srgbClr val="EE0033"/>
                </a:solidFill>
                <a:latin typeface="Courier New"/>
                <a:ea typeface="Courier New"/>
                <a:cs typeface="Courier New"/>
                <a:sym typeface="Courier New"/>
              </a:rPr>
              <a:t>bước</a:t>
            </a:r>
            <a:r>
              <a:rPr lang="en-US" sz="1600" b="1" dirty="0" smtClean="0">
                <a:solidFill>
                  <a:srgbClr val="EE0033"/>
                </a:solidFill>
                <a:latin typeface="Courier New"/>
                <a:ea typeface="Courier New"/>
                <a:cs typeface="Courier New"/>
                <a:sym typeface="Courier New"/>
              </a:rPr>
              <a:t> </a:t>
            </a:r>
            <a:r>
              <a:rPr lang="en-US" sz="1600" b="1" dirty="0" err="1" smtClean="0">
                <a:solidFill>
                  <a:srgbClr val="EE0033"/>
                </a:solidFill>
                <a:latin typeface="Courier New"/>
                <a:ea typeface="Courier New"/>
                <a:cs typeface="Courier New"/>
                <a:sym typeface="Courier New"/>
              </a:rPr>
              <a:t>xử</a:t>
            </a:r>
            <a:r>
              <a:rPr lang="en-US" sz="1600" b="1" dirty="0" smtClean="0">
                <a:solidFill>
                  <a:srgbClr val="EE0033"/>
                </a:solidFill>
                <a:latin typeface="Courier New"/>
                <a:ea typeface="Courier New"/>
                <a:cs typeface="Courier New"/>
                <a:sym typeface="Courier New"/>
              </a:rPr>
              <a:t> </a:t>
            </a:r>
            <a:r>
              <a:rPr lang="en-US" sz="1600" b="1" dirty="0" err="1" smtClean="0">
                <a:solidFill>
                  <a:srgbClr val="EE0033"/>
                </a:solidFill>
                <a:latin typeface="Courier New"/>
                <a:ea typeface="Courier New"/>
                <a:cs typeface="Courier New"/>
                <a:sym typeface="Courier New"/>
              </a:rPr>
              <a:t>lý</a:t>
            </a:r>
            <a:endParaRPr sz="1600" b="1" dirty="0">
              <a:solidFill>
                <a:srgbClr val="EE0033"/>
              </a:solidFill>
              <a:latin typeface="Courier New"/>
              <a:ea typeface="Courier New"/>
              <a:cs typeface="Courier New"/>
              <a:sym typeface="Courier New"/>
            </a:endParaRPr>
          </a:p>
        </p:txBody>
      </p:sp>
      <p:grpSp>
        <p:nvGrpSpPr>
          <p:cNvPr id="165" name="Google Shape;165;gb6b2457596_0_275"/>
          <p:cNvGrpSpPr/>
          <p:nvPr/>
        </p:nvGrpSpPr>
        <p:grpSpPr>
          <a:xfrm>
            <a:off x="0" y="4812071"/>
            <a:ext cx="9143998" cy="331429"/>
            <a:chOff x="0" y="4812071"/>
            <a:chExt cx="9143998" cy="331429"/>
          </a:xfrm>
        </p:grpSpPr>
        <p:grpSp>
          <p:nvGrpSpPr>
            <p:cNvPr id="166" name="Google Shape;166;gb6b2457596_0_275"/>
            <p:cNvGrpSpPr/>
            <p:nvPr/>
          </p:nvGrpSpPr>
          <p:grpSpPr>
            <a:xfrm>
              <a:off x="0" y="4812071"/>
              <a:ext cx="9143998" cy="331429"/>
              <a:chOff x="0" y="4812071"/>
              <a:chExt cx="9143998" cy="331429"/>
            </a:xfrm>
          </p:grpSpPr>
          <p:pic>
            <p:nvPicPr>
              <p:cNvPr id="167" name="Google Shape;167;gb6b2457596_0_275"/>
              <p:cNvPicPr preferRelativeResize="0"/>
              <p:nvPr/>
            </p:nvPicPr>
            <p:blipFill rotWithShape="1">
              <a:blip r:embed="rId4">
                <a:alphaModFix/>
              </a:blip>
              <a:srcRect/>
              <a:stretch/>
            </p:blipFill>
            <p:spPr>
              <a:xfrm>
                <a:off x="0" y="4812071"/>
                <a:ext cx="9143998" cy="331429"/>
              </a:xfrm>
              <a:prstGeom prst="rect">
                <a:avLst/>
              </a:prstGeom>
              <a:noFill/>
              <a:ln>
                <a:noFill/>
              </a:ln>
            </p:spPr>
          </p:pic>
          <p:sp>
            <p:nvSpPr>
              <p:cNvPr id="168" name="Google Shape;168;gb6b2457596_0_275"/>
              <p:cNvSpPr txBox="1"/>
              <p:nvPr/>
            </p:nvSpPr>
            <p:spPr>
              <a:xfrm>
                <a:off x="374649" y="4889882"/>
                <a:ext cx="2006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4B4B4"/>
                  </a:buClr>
                  <a:buSzPts val="800"/>
                  <a:buFont typeface="Arial"/>
                  <a:buNone/>
                </a:pPr>
                <a:r>
                  <a:rPr lang="en-US" sz="800" b="0" i="0" u="none" strike="noStrike" cap="none">
                    <a:solidFill>
                      <a:srgbClr val="B4B4B4"/>
                    </a:solidFill>
                    <a:latin typeface="Arial"/>
                    <a:ea typeface="Arial"/>
                    <a:cs typeface="Arial"/>
                    <a:sym typeface="Arial"/>
                  </a:rPr>
                  <a:t>www.viette.vn</a:t>
                </a:r>
                <a:endParaRPr sz="800" b="0" i="0" u="none" strike="noStrike" cap="none">
                  <a:solidFill>
                    <a:srgbClr val="B4B4B4"/>
                  </a:solidFill>
                  <a:latin typeface="Arial"/>
                  <a:ea typeface="Arial"/>
                  <a:cs typeface="Arial"/>
                  <a:sym typeface="Arial"/>
                </a:endParaRPr>
              </a:p>
            </p:txBody>
          </p:sp>
        </p:grpSp>
        <p:pic>
          <p:nvPicPr>
            <p:cNvPr id="169" name="Google Shape;169;gb6b2457596_0_275"/>
            <p:cNvPicPr preferRelativeResize="0"/>
            <p:nvPr/>
          </p:nvPicPr>
          <p:blipFill rotWithShape="1">
            <a:blip r:embed="rId5">
              <a:alphaModFix/>
            </a:blip>
            <a:srcRect/>
            <a:stretch/>
          </p:blipFill>
          <p:spPr>
            <a:xfrm>
              <a:off x="7834010" y="4887636"/>
              <a:ext cx="716032" cy="157684"/>
            </a:xfrm>
            <a:prstGeom prst="rect">
              <a:avLst/>
            </a:prstGeom>
            <a:noFill/>
            <a:ln>
              <a:noFill/>
            </a:ln>
          </p:spPr>
        </p:pic>
      </p:grpSp>
      <p:pic>
        <p:nvPicPr>
          <p:cNvPr id="170" name="Google Shape;170;gb6b2457596_0_275"/>
          <p:cNvPicPr preferRelativeResize="0"/>
          <p:nvPr/>
        </p:nvPicPr>
        <p:blipFill>
          <a:blip r:embed="rId6">
            <a:alphaModFix/>
          </a:blip>
          <a:stretch>
            <a:fillRect/>
          </a:stretch>
        </p:blipFill>
        <p:spPr>
          <a:xfrm>
            <a:off x="2038697" y="1226075"/>
            <a:ext cx="5429001" cy="325887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5"/>
          <p:cNvPicPr preferRelativeResize="0"/>
          <p:nvPr/>
        </p:nvPicPr>
        <p:blipFill rotWithShape="1">
          <a:blip r:embed="rId3">
            <a:alphaModFix/>
          </a:blip>
          <a:srcRect/>
          <a:stretch/>
        </p:blipFill>
        <p:spPr>
          <a:xfrm>
            <a:off x="8192026" y="4871519"/>
            <a:ext cx="651407" cy="233807"/>
          </a:xfrm>
          <a:prstGeom prst="rect">
            <a:avLst/>
          </a:prstGeom>
          <a:noFill/>
          <a:ln>
            <a:noFill/>
          </a:ln>
        </p:spPr>
      </p:pic>
      <p:grpSp>
        <p:nvGrpSpPr>
          <p:cNvPr id="176" name="Google Shape;176;p5"/>
          <p:cNvGrpSpPr/>
          <p:nvPr/>
        </p:nvGrpSpPr>
        <p:grpSpPr>
          <a:xfrm>
            <a:off x="1" y="1715931"/>
            <a:ext cx="2634128" cy="444676"/>
            <a:chOff x="661619" y="360328"/>
            <a:chExt cx="5268256" cy="889352"/>
          </a:xfrm>
        </p:grpSpPr>
        <p:pic>
          <p:nvPicPr>
            <p:cNvPr id="177" name="Google Shape;177;p5"/>
            <p:cNvPicPr preferRelativeResize="0"/>
            <p:nvPr/>
          </p:nvPicPr>
          <p:blipFill rotWithShape="1">
            <a:blip r:embed="rId4">
              <a:alphaModFix/>
            </a:blip>
            <a:srcRect/>
            <a:stretch/>
          </p:blipFill>
          <p:spPr>
            <a:xfrm>
              <a:off x="1008695" y="360329"/>
              <a:ext cx="4541343" cy="889351"/>
            </a:xfrm>
            <a:prstGeom prst="rect">
              <a:avLst/>
            </a:prstGeom>
            <a:noFill/>
            <a:ln>
              <a:noFill/>
            </a:ln>
          </p:spPr>
        </p:pic>
        <p:pic>
          <p:nvPicPr>
            <p:cNvPr id="178" name="Google Shape;178;p5"/>
            <p:cNvPicPr preferRelativeResize="0"/>
            <p:nvPr/>
          </p:nvPicPr>
          <p:blipFill rotWithShape="1">
            <a:blip r:embed="rId5">
              <a:alphaModFix/>
            </a:blip>
            <a:srcRect/>
            <a:stretch/>
          </p:blipFill>
          <p:spPr>
            <a:xfrm>
              <a:off x="5550038" y="360328"/>
              <a:ext cx="379837" cy="889352"/>
            </a:xfrm>
            <a:prstGeom prst="rect">
              <a:avLst/>
            </a:prstGeom>
            <a:noFill/>
            <a:ln>
              <a:noFill/>
            </a:ln>
          </p:spPr>
        </p:pic>
        <p:pic>
          <p:nvPicPr>
            <p:cNvPr id="179" name="Google Shape;179;p5"/>
            <p:cNvPicPr preferRelativeResize="0"/>
            <p:nvPr/>
          </p:nvPicPr>
          <p:blipFill rotWithShape="1">
            <a:blip r:embed="rId6">
              <a:alphaModFix/>
            </a:blip>
            <a:srcRect/>
            <a:stretch/>
          </p:blipFill>
          <p:spPr>
            <a:xfrm>
              <a:off x="661619" y="360329"/>
              <a:ext cx="365239" cy="889351"/>
            </a:xfrm>
            <a:prstGeom prst="rect">
              <a:avLst/>
            </a:prstGeom>
            <a:noFill/>
            <a:ln>
              <a:noFill/>
            </a:ln>
          </p:spPr>
        </p:pic>
      </p:grpSp>
      <p:pic>
        <p:nvPicPr>
          <p:cNvPr id="180" name="Google Shape;180;p5"/>
          <p:cNvPicPr preferRelativeResize="0"/>
          <p:nvPr/>
        </p:nvPicPr>
        <p:blipFill rotWithShape="1">
          <a:blip r:embed="rId7">
            <a:alphaModFix/>
          </a:blip>
          <a:srcRect/>
          <a:stretch/>
        </p:blipFill>
        <p:spPr>
          <a:xfrm>
            <a:off x="1" y="2176447"/>
            <a:ext cx="5927386" cy="919693"/>
          </a:xfrm>
          <a:prstGeom prst="rect">
            <a:avLst/>
          </a:prstGeom>
          <a:noFill/>
          <a:ln>
            <a:noFill/>
          </a:ln>
        </p:spPr>
      </p:pic>
      <p:sp>
        <p:nvSpPr>
          <p:cNvPr id="181" name="Google Shape;181;p5"/>
          <p:cNvSpPr txBox="1"/>
          <p:nvPr/>
        </p:nvSpPr>
        <p:spPr>
          <a:xfrm>
            <a:off x="0" y="2405460"/>
            <a:ext cx="56895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2400" b="1">
                <a:solidFill>
                  <a:srgbClr val="FF0000"/>
                </a:solidFill>
                <a:latin typeface="Courier New"/>
                <a:ea typeface="Courier New"/>
                <a:cs typeface="Courier New"/>
                <a:sym typeface="Courier New"/>
              </a:rPr>
              <a:t>TEXT PROCESSING</a:t>
            </a:r>
            <a:endParaRPr sz="2400" b="1">
              <a:solidFill>
                <a:srgbClr val="FF0000"/>
              </a:solidFill>
              <a:latin typeface="Courier New"/>
              <a:ea typeface="Courier New"/>
              <a:cs typeface="Courier New"/>
              <a:sym typeface="Courier New"/>
            </a:endParaRPr>
          </a:p>
        </p:txBody>
      </p:sp>
      <p:sp>
        <p:nvSpPr>
          <p:cNvPr id="182" name="Google Shape;182;p5"/>
          <p:cNvSpPr txBox="1"/>
          <p:nvPr/>
        </p:nvSpPr>
        <p:spPr>
          <a:xfrm>
            <a:off x="7951" y="1791276"/>
            <a:ext cx="2634129"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1600"/>
              <a:buFont typeface="Arial"/>
              <a:buNone/>
            </a:pPr>
            <a:r>
              <a:rPr lang="en-US" sz="1600" b="1" i="0" u="none" strike="noStrike" cap="none">
                <a:solidFill>
                  <a:srgbClr val="FFFFFF"/>
                </a:solidFill>
                <a:latin typeface="Courier New"/>
                <a:ea typeface="Courier New"/>
                <a:cs typeface="Courier New"/>
                <a:sym typeface="Courier New"/>
              </a:rPr>
              <a:t>PHẦN II</a:t>
            </a:r>
            <a:endParaRPr sz="1600" b="1" i="0" u="none" strike="noStrike" cap="none">
              <a:solidFill>
                <a:srgbClr val="FFFFFF"/>
              </a:solidFill>
              <a:latin typeface="Courier New"/>
              <a:ea typeface="Courier New"/>
              <a:cs typeface="Courier New"/>
              <a:sym typeface="Courier New"/>
            </a:endParaRPr>
          </a:p>
        </p:txBody>
      </p:sp>
      <p:sp>
        <p:nvSpPr>
          <p:cNvPr id="183" name="Google Shape;183;p5"/>
          <p:cNvSpPr/>
          <p:nvPr/>
        </p:nvSpPr>
        <p:spPr>
          <a:xfrm>
            <a:off x="497651" y="3092331"/>
            <a:ext cx="8526125"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100" i="1">
              <a:solidFill>
                <a:srgbClr val="7F7F7F"/>
              </a:solidFill>
              <a:latin typeface="Calibri"/>
              <a:ea typeface="Calibri"/>
              <a:cs typeface="Calibri"/>
              <a:sym typeface="Calibri"/>
            </a:endParaRPr>
          </a:p>
        </p:txBody>
      </p:sp>
      <p:grpSp>
        <p:nvGrpSpPr>
          <p:cNvPr id="184" name="Google Shape;184;p5"/>
          <p:cNvGrpSpPr/>
          <p:nvPr/>
        </p:nvGrpSpPr>
        <p:grpSpPr>
          <a:xfrm>
            <a:off x="0" y="4812071"/>
            <a:ext cx="9144000" cy="331429"/>
            <a:chOff x="0" y="4812071"/>
            <a:chExt cx="9144000" cy="331429"/>
          </a:xfrm>
        </p:grpSpPr>
        <p:grpSp>
          <p:nvGrpSpPr>
            <p:cNvPr id="185" name="Google Shape;185;p5"/>
            <p:cNvGrpSpPr/>
            <p:nvPr/>
          </p:nvGrpSpPr>
          <p:grpSpPr>
            <a:xfrm>
              <a:off x="0" y="4812071"/>
              <a:ext cx="9144000" cy="331429"/>
              <a:chOff x="0" y="4812071"/>
              <a:chExt cx="9144000" cy="331429"/>
            </a:xfrm>
          </p:grpSpPr>
          <p:pic>
            <p:nvPicPr>
              <p:cNvPr id="186" name="Google Shape;186;p5"/>
              <p:cNvPicPr preferRelativeResize="0"/>
              <p:nvPr/>
            </p:nvPicPr>
            <p:blipFill rotWithShape="1">
              <a:blip r:embed="rId8">
                <a:alphaModFix/>
              </a:blip>
              <a:srcRect/>
              <a:stretch/>
            </p:blipFill>
            <p:spPr>
              <a:xfrm>
                <a:off x="0" y="4812071"/>
                <a:ext cx="9144000" cy="331429"/>
              </a:xfrm>
              <a:prstGeom prst="rect">
                <a:avLst/>
              </a:prstGeom>
              <a:noFill/>
              <a:ln>
                <a:noFill/>
              </a:ln>
            </p:spPr>
          </p:pic>
          <p:sp>
            <p:nvSpPr>
              <p:cNvPr id="187" name="Google Shape;187;p5"/>
              <p:cNvSpPr txBox="1"/>
              <p:nvPr/>
            </p:nvSpPr>
            <p:spPr>
              <a:xfrm>
                <a:off x="374649" y="4889882"/>
                <a:ext cx="2006241"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4B4B4"/>
                  </a:buClr>
                  <a:buSzPts val="800"/>
                  <a:buFont typeface="Arial"/>
                  <a:buNone/>
                </a:pPr>
                <a:r>
                  <a:rPr lang="en-US" sz="800" b="0" i="0" u="none" strike="noStrike" cap="none">
                    <a:solidFill>
                      <a:srgbClr val="B4B4B4"/>
                    </a:solidFill>
                    <a:latin typeface="Arial"/>
                    <a:ea typeface="Arial"/>
                    <a:cs typeface="Arial"/>
                    <a:sym typeface="Arial"/>
                  </a:rPr>
                  <a:t>www.viette.vn</a:t>
                </a:r>
                <a:endParaRPr sz="800" b="0" i="0" u="none" strike="noStrike" cap="none">
                  <a:solidFill>
                    <a:srgbClr val="B4B4B4"/>
                  </a:solidFill>
                  <a:latin typeface="Arial"/>
                  <a:ea typeface="Arial"/>
                  <a:cs typeface="Arial"/>
                  <a:sym typeface="Arial"/>
                </a:endParaRPr>
              </a:p>
            </p:txBody>
          </p:sp>
        </p:grpSp>
        <p:pic>
          <p:nvPicPr>
            <p:cNvPr id="188" name="Google Shape;188;p5"/>
            <p:cNvPicPr preferRelativeResize="0"/>
            <p:nvPr/>
          </p:nvPicPr>
          <p:blipFill rotWithShape="1">
            <a:blip r:embed="rId9">
              <a:alphaModFix/>
            </a:blip>
            <a:srcRect/>
            <a:stretch/>
          </p:blipFill>
          <p:spPr>
            <a:xfrm>
              <a:off x="7834010" y="4887636"/>
              <a:ext cx="716032" cy="157684"/>
            </a:xfrm>
            <a:prstGeom prst="rect">
              <a:avLst/>
            </a:prstGeom>
            <a:noFill/>
            <a:ln>
              <a:noFill/>
            </a:ln>
          </p:spPr>
        </p:pic>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6"/>
          <p:cNvPicPr preferRelativeResize="0"/>
          <p:nvPr/>
        </p:nvPicPr>
        <p:blipFill rotWithShape="1">
          <a:blip r:embed="rId3">
            <a:alphaModFix/>
          </a:blip>
          <a:srcRect/>
          <a:stretch/>
        </p:blipFill>
        <p:spPr>
          <a:xfrm>
            <a:off x="0" y="193040"/>
            <a:ext cx="3858260" cy="465455"/>
          </a:xfrm>
          <a:prstGeom prst="rect">
            <a:avLst/>
          </a:prstGeom>
          <a:noFill/>
          <a:ln>
            <a:noFill/>
          </a:ln>
        </p:spPr>
      </p:pic>
      <p:sp>
        <p:nvSpPr>
          <p:cNvPr id="194" name="Google Shape;194;p6"/>
          <p:cNvSpPr txBox="1"/>
          <p:nvPr/>
        </p:nvSpPr>
        <p:spPr>
          <a:xfrm>
            <a:off x="448310" y="272415"/>
            <a:ext cx="3290700" cy="10620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1100"/>
              <a:buFont typeface="Arial"/>
              <a:buNone/>
            </a:pPr>
            <a:r>
              <a:rPr lang="en-US" sz="1600" b="1">
                <a:solidFill>
                  <a:srgbClr val="EE0033"/>
                </a:solidFill>
                <a:latin typeface="Courier New"/>
                <a:ea typeface="Courier New"/>
                <a:cs typeface="Courier New"/>
                <a:sym typeface="Courier New"/>
              </a:rPr>
              <a:t>TEXT PROCESSING</a:t>
            </a:r>
            <a:endParaRPr sz="1600" b="1">
              <a:solidFill>
                <a:srgbClr val="EE0033"/>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600" b="1">
              <a:solidFill>
                <a:srgbClr val="EE0033"/>
              </a:solidFill>
              <a:latin typeface="Courier New"/>
              <a:ea typeface="Courier New"/>
              <a:cs typeface="Courier New"/>
              <a:sym typeface="Courier New"/>
            </a:endParaRPr>
          </a:p>
          <a:p>
            <a:pPr marL="0" lvl="0" indent="0" algn="l" rtl="0">
              <a:spcBef>
                <a:spcPts val="0"/>
              </a:spcBef>
              <a:spcAft>
                <a:spcPts val="0"/>
              </a:spcAft>
              <a:buNone/>
            </a:pPr>
            <a:endParaRPr sz="1600" b="1">
              <a:solidFill>
                <a:srgbClr val="EE0033"/>
              </a:solidFill>
              <a:latin typeface="Courier New"/>
              <a:ea typeface="Courier New"/>
              <a:cs typeface="Courier New"/>
              <a:sym typeface="Courier New"/>
            </a:endParaRPr>
          </a:p>
          <a:p>
            <a:pPr marL="0" marR="0" lvl="0" indent="0" algn="l" rtl="0">
              <a:spcBef>
                <a:spcPts val="0"/>
              </a:spcBef>
              <a:spcAft>
                <a:spcPts val="0"/>
              </a:spcAft>
              <a:buNone/>
            </a:pPr>
            <a:endParaRPr sz="1500">
              <a:solidFill>
                <a:srgbClr val="EE0033"/>
              </a:solidFill>
            </a:endParaRPr>
          </a:p>
        </p:txBody>
      </p:sp>
      <p:sp>
        <p:nvSpPr>
          <p:cNvPr id="195" name="Google Shape;195;p6"/>
          <p:cNvSpPr/>
          <p:nvPr/>
        </p:nvSpPr>
        <p:spPr>
          <a:xfrm>
            <a:off x="166275" y="957125"/>
            <a:ext cx="3572700" cy="3232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dirty="0" err="1">
                <a:solidFill>
                  <a:schemeClr val="dk1"/>
                </a:solidFill>
                <a:latin typeface="Courier New"/>
                <a:ea typeface="Courier New"/>
                <a:cs typeface="Courier New"/>
                <a:sym typeface="Courier New"/>
              </a:rPr>
              <a:t>Hàm</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thông</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dụng</a:t>
            </a:r>
            <a:r>
              <a:rPr lang="en-US" dirty="0">
                <a:solidFill>
                  <a:schemeClr val="dk1"/>
                </a:solidFill>
                <a:latin typeface="Courier New"/>
                <a:ea typeface="Courier New"/>
                <a:cs typeface="Courier New"/>
                <a:sym typeface="Courier New"/>
              </a:rPr>
              <a:t>:</a:t>
            </a:r>
            <a:endParaRPr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dirty="0">
              <a:solidFill>
                <a:schemeClr val="dk1"/>
              </a:solidFill>
              <a:latin typeface="Courier New"/>
              <a:ea typeface="Courier New"/>
              <a:cs typeface="Courier New"/>
              <a:sym typeface="Courier New"/>
            </a:endParaRPr>
          </a:p>
          <a:p>
            <a:pPr marL="457200" marR="0" lvl="0" indent="-317500" algn="l" rtl="0">
              <a:spcBef>
                <a:spcPts val="0"/>
              </a:spcBef>
              <a:spcAft>
                <a:spcPts val="0"/>
              </a:spcAft>
              <a:buClr>
                <a:schemeClr val="dk1"/>
              </a:buClr>
              <a:buSzPts val="1400"/>
              <a:buFont typeface="Courier New"/>
              <a:buChar char="-"/>
            </a:pPr>
            <a:r>
              <a:rPr lang="en-US" dirty="0" err="1">
                <a:solidFill>
                  <a:schemeClr val="dk1"/>
                </a:solidFill>
                <a:latin typeface="Courier New"/>
                <a:ea typeface="Courier New"/>
                <a:cs typeface="Courier New"/>
                <a:sym typeface="Courier New"/>
              </a:rPr>
              <a:t>Lấy</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thông</a:t>
            </a:r>
            <a:r>
              <a:rPr lang="en-US" dirty="0">
                <a:solidFill>
                  <a:schemeClr val="dk1"/>
                </a:solidFill>
                <a:latin typeface="Courier New"/>
                <a:ea typeface="Courier New"/>
                <a:cs typeface="Courier New"/>
                <a:sym typeface="Courier New"/>
              </a:rPr>
              <a:t> tin: </a:t>
            </a:r>
            <a:r>
              <a:rPr lang="en-US" i="1" dirty="0" err="1">
                <a:solidFill>
                  <a:schemeClr val="dk1"/>
                </a:solidFill>
                <a:latin typeface="Courier New"/>
                <a:ea typeface="Courier New"/>
                <a:cs typeface="Courier New"/>
                <a:sym typeface="Courier New"/>
              </a:rPr>
              <a:t>regexp_extract</a:t>
            </a:r>
            <a:r>
              <a:rPr lang="en-US" i="1" dirty="0">
                <a:solidFill>
                  <a:schemeClr val="dk1"/>
                </a:solidFill>
                <a:latin typeface="Courier New"/>
                <a:ea typeface="Courier New"/>
                <a:cs typeface="Courier New"/>
                <a:sym typeface="Courier New"/>
              </a:rPr>
              <a:t> </a:t>
            </a:r>
            <a:endParaRPr i="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i="1" dirty="0">
              <a:solidFill>
                <a:schemeClr val="dk1"/>
              </a:solidFill>
              <a:latin typeface="Courier New"/>
              <a:ea typeface="Courier New"/>
              <a:cs typeface="Courier New"/>
              <a:sym typeface="Courier New"/>
            </a:endParaRPr>
          </a:p>
          <a:p>
            <a:pPr marL="457200" marR="0" lvl="0" indent="-317500" algn="l" rtl="0">
              <a:spcBef>
                <a:spcPts val="0"/>
              </a:spcBef>
              <a:spcAft>
                <a:spcPts val="0"/>
              </a:spcAft>
              <a:buClr>
                <a:schemeClr val="dk1"/>
              </a:buClr>
              <a:buSzPts val="1400"/>
              <a:buFont typeface="Courier New"/>
              <a:buChar char="-"/>
            </a:pPr>
            <a:r>
              <a:rPr lang="en-US" dirty="0" err="1">
                <a:solidFill>
                  <a:schemeClr val="dk1"/>
                </a:solidFill>
                <a:latin typeface="Courier New"/>
                <a:ea typeface="Courier New"/>
                <a:cs typeface="Courier New"/>
                <a:sym typeface="Courier New"/>
              </a:rPr>
              <a:t>Kiểm</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tra</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thông</a:t>
            </a:r>
            <a:r>
              <a:rPr lang="en-US" dirty="0">
                <a:solidFill>
                  <a:schemeClr val="dk1"/>
                </a:solidFill>
                <a:latin typeface="Courier New"/>
                <a:ea typeface="Courier New"/>
                <a:cs typeface="Courier New"/>
                <a:sym typeface="Courier New"/>
              </a:rPr>
              <a:t> tin: </a:t>
            </a:r>
            <a:r>
              <a:rPr lang="en-US" i="1" dirty="0" err="1">
                <a:solidFill>
                  <a:schemeClr val="dk1"/>
                </a:solidFill>
                <a:latin typeface="Courier New"/>
                <a:ea typeface="Courier New"/>
                <a:cs typeface="Courier New"/>
                <a:sym typeface="Courier New"/>
              </a:rPr>
              <a:t>rlike</a:t>
            </a:r>
            <a:endParaRPr i="1" dirty="0">
              <a:solidFill>
                <a:schemeClr val="dk1"/>
              </a:solidFill>
              <a:latin typeface="Courier New"/>
              <a:ea typeface="Courier New"/>
              <a:cs typeface="Courier New"/>
              <a:sym typeface="Courier New"/>
            </a:endParaRPr>
          </a:p>
          <a:p>
            <a:pPr marL="457200" marR="0" lvl="0" indent="0" algn="l" rtl="0">
              <a:spcBef>
                <a:spcPts val="0"/>
              </a:spcBef>
              <a:spcAft>
                <a:spcPts val="0"/>
              </a:spcAft>
              <a:buNone/>
            </a:pPr>
            <a:r>
              <a:rPr lang="en-US" i="1" dirty="0">
                <a:solidFill>
                  <a:schemeClr val="dk1"/>
                </a:solidFill>
                <a:latin typeface="Courier New"/>
                <a:ea typeface="Courier New"/>
                <a:cs typeface="Courier New"/>
                <a:sym typeface="Courier New"/>
              </a:rPr>
              <a:t> </a:t>
            </a:r>
            <a:endParaRPr i="1" dirty="0">
              <a:solidFill>
                <a:schemeClr val="dk1"/>
              </a:solidFill>
              <a:latin typeface="Courier New"/>
              <a:ea typeface="Courier New"/>
              <a:cs typeface="Courier New"/>
              <a:sym typeface="Courier New"/>
            </a:endParaRPr>
          </a:p>
          <a:p>
            <a:pPr marL="457200" marR="0" lvl="0" indent="-317500" algn="l" rtl="0">
              <a:spcBef>
                <a:spcPts val="0"/>
              </a:spcBef>
              <a:spcAft>
                <a:spcPts val="0"/>
              </a:spcAft>
              <a:buClr>
                <a:schemeClr val="dk1"/>
              </a:buClr>
              <a:buSzPts val="1400"/>
              <a:buFont typeface="Courier New"/>
              <a:buChar char="-"/>
            </a:pPr>
            <a:r>
              <a:rPr lang="en-US" dirty="0" err="1">
                <a:solidFill>
                  <a:schemeClr val="dk1"/>
                </a:solidFill>
                <a:latin typeface="Courier New"/>
                <a:ea typeface="Courier New"/>
                <a:cs typeface="Courier New"/>
                <a:sym typeface="Courier New"/>
              </a:rPr>
              <a:t>Thay</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thế</a:t>
            </a:r>
            <a:r>
              <a:rPr lang="en-US" dirty="0">
                <a:solidFill>
                  <a:schemeClr val="dk1"/>
                </a:solidFill>
                <a:latin typeface="Courier New"/>
                <a:ea typeface="Courier New"/>
                <a:cs typeface="Courier New"/>
                <a:sym typeface="Courier New"/>
              </a:rPr>
              <a:t> </a:t>
            </a:r>
            <a:r>
              <a:rPr lang="en-US" dirty="0" err="1">
                <a:solidFill>
                  <a:schemeClr val="dk1"/>
                </a:solidFill>
                <a:latin typeface="Courier New"/>
                <a:ea typeface="Courier New"/>
                <a:cs typeface="Courier New"/>
                <a:sym typeface="Courier New"/>
              </a:rPr>
              <a:t>thông</a:t>
            </a:r>
            <a:r>
              <a:rPr lang="en-US" dirty="0">
                <a:solidFill>
                  <a:schemeClr val="dk1"/>
                </a:solidFill>
                <a:latin typeface="Courier New"/>
                <a:ea typeface="Courier New"/>
                <a:cs typeface="Courier New"/>
                <a:sym typeface="Courier New"/>
              </a:rPr>
              <a:t> tin: </a:t>
            </a:r>
            <a:r>
              <a:rPr lang="en-US" i="1" dirty="0" err="1">
                <a:solidFill>
                  <a:schemeClr val="dk1"/>
                </a:solidFill>
                <a:latin typeface="Courier New"/>
                <a:ea typeface="Courier New"/>
                <a:cs typeface="Courier New"/>
                <a:sym typeface="Courier New"/>
              </a:rPr>
              <a:t>regexp_replace</a:t>
            </a:r>
            <a:r>
              <a:rPr lang="en-US" i="1" dirty="0">
                <a:solidFill>
                  <a:schemeClr val="dk1"/>
                </a:solidFill>
                <a:latin typeface="Courier New"/>
                <a:ea typeface="Courier New"/>
                <a:cs typeface="Courier New"/>
                <a:sym typeface="Courier New"/>
              </a:rPr>
              <a:t> </a:t>
            </a:r>
            <a:endParaRPr i="1" dirty="0">
              <a:solidFill>
                <a:schemeClr val="dk1"/>
              </a:solidFill>
              <a:latin typeface="Courier New"/>
              <a:ea typeface="Courier New"/>
              <a:cs typeface="Courier New"/>
              <a:sym typeface="Courier New"/>
            </a:endParaRPr>
          </a:p>
          <a:p>
            <a:pPr marL="0" marR="0" lvl="0" indent="0" algn="l" rtl="0">
              <a:spcBef>
                <a:spcPts val="0"/>
              </a:spcBef>
              <a:spcAft>
                <a:spcPts val="0"/>
              </a:spcAft>
              <a:buNone/>
            </a:pPr>
            <a:endParaRPr i="1" dirty="0">
              <a:solidFill>
                <a:schemeClr val="dk1"/>
              </a:solidFill>
              <a:latin typeface="Courier New"/>
              <a:ea typeface="Courier New"/>
              <a:cs typeface="Courier New"/>
              <a:sym typeface="Courier New"/>
            </a:endParaRPr>
          </a:p>
          <a:p>
            <a:pPr marL="457200" lvl="0" indent="-317500" algn="l" rtl="0">
              <a:lnSpc>
                <a:spcPct val="115000"/>
              </a:lnSpc>
              <a:spcBef>
                <a:spcPts val="0"/>
              </a:spcBef>
              <a:spcAft>
                <a:spcPts val="0"/>
              </a:spcAft>
              <a:buClr>
                <a:schemeClr val="dk1"/>
              </a:buClr>
              <a:buSzPts val="1400"/>
              <a:buFont typeface="Courier New"/>
              <a:buChar char="-"/>
            </a:pPr>
            <a:r>
              <a:rPr lang="en-US" dirty="0" err="1">
                <a:solidFill>
                  <a:schemeClr val="dk1"/>
                </a:solidFill>
                <a:highlight>
                  <a:srgbClr val="FFFFFF"/>
                </a:highlight>
                <a:latin typeface="Courier New"/>
                <a:ea typeface="Courier New"/>
                <a:cs typeface="Courier New"/>
                <a:sym typeface="Courier New"/>
              </a:rPr>
              <a:t>Tạo</a:t>
            </a:r>
            <a:r>
              <a:rPr lang="en-US" dirty="0">
                <a:solidFill>
                  <a:schemeClr val="dk1"/>
                </a:solidFill>
                <a:highlight>
                  <a:srgbClr val="FFFFFF"/>
                </a:highlight>
                <a:latin typeface="Courier New"/>
                <a:ea typeface="Courier New"/>
                <a:cs typeface="Courier New"/>
                <a:sym typeface="Courier New"/>
              </a:rPr>
              <a:t> </a:t>
            </a:r>
            <a:r>
              <a:rPr lang="en-US" dirty="0" err="1">
                <a:solidFill>
                  <a:schemeClr val="dk1"/>
                </a:solidFill>
                <a:highlight>
                  <a:srgbClr val="FFFFFF"/>
                </a:highlight>
                <a:latin typeface="Courier New"/>
                <a:ea typeface="Courier New"/>
                <a:cs typeface="Courier New"/>
                <a:sym typeface="Courier New"/>
              </a:rPr>
              <a:t>hàm</a:t>
            </a:r>
            <a:r>
              <a:rPr lang="en-US" dirty="0">
                <a:solidFill>
                  <a:schemeClr val="dk1"/>
                </a:solidFill>
                <a:highlight>
                  <a:srgbClr val="FFFFFF"/>
                </a:highlight>
                <a:latin typeface="Courier New"/>
                <a:ea typeface="Courier New"/>
                <a:cs typeface="Courier New"/>
                <a:sym typeface="Courier New"/>
              </a:rPr>
              <a:t> </a:t>
            </a:r>
            <a:r>
              <a:rPr lang="en-US" dirty="0" err="1">
                <a:solidFill>
                  <a:schemeClr val="dk1"/>
                </a:solidFill>
                <a:highlight>
                  <a:srgbClr val="FFFFFF"/>
                </a:highlight>
                <a:latin typeface="Courier New"/>
                <a:ea typeface="Courier New"/>
                <a:cs typeface="Courier New"/>
                <a:sym typeface="Courier New"/>
              </a:rPr>
              <a:t>tự</a:t>
            </a:r>
            <a:r>
              <a:rPr lang="en-US" dirty="0">
                <a:solidFill>
                  <a:schemeClr val="dk1"/>
                </a:solidFill>
                <a:highlight>
                  <a:srgbClr val="FFFFFF"/>
                </a:highlight>
                <a:latin typeface="Courier New"/>
                <a:ea typeface="Courier New"/>
                <a:cs typeface="Courier New"/>
                <a:sym typeface="Courier New"/>
              </a:rPr>
              <a:t> </a:t>
            </a:r>
            <a:r>
              <a:rPr lang="en-US" dirty="0" err="1">
                <a:solidFill>
                  <a:schemeClr val="dk1"/>
                </a:solidFill>
                <a:highlight>
                  <a:srgbClr val="FFFFFF"/>
                </a:highlight>
                <a:latin typeface="Courier New"/>
                <a:ea typeface="Courier New"/>
                <a:cs typeface="Courier New"/>
                <a:sym typeface="Courier New"/>
              </a:rPr>
              <a:t>định</a:t>
            </a:r>
            <a:r>
              <a:rPr lang="en-US" dirty="0">
                <a:solidFill>
                  <a:schemeClr val="dk1"/>
                </a:solidFill>
                <a:highlight>
                  <a:srgbClr val="FFFFFF"/>
                </a:highlight>
                <a:latin typeface="Courier New"/>
                <a:ea typeface="Courier New"/>
                <a:cs typeface="Courier New"/>
                <a:sym typeface="Courier New"/>
              </a:rPr>
              <a:t> </a:t>
            </a:r>
            <a:r>
              <a:rPr lang="en-US" dirty="0" err="1">
                <a:solidFill>
                  <a:schemeClr val="dk1"/>
                </a:solidFill>
                <a:highlight>
                  <a:srgbClr val="FFFFFF"/>
                </a:highlight>
                <a:latin typeface="Courier New"/>
                <a:ea typeface="Courier New"/>
                <a:cs typeface="Courier New"/>
                <a:sym typeface="Courier New"/>
              </a:rPr>
              <a:t>nghĩa</a:t>
            </a:r>
            <a:r>
              <a:rPr lang="en-US" dirty="0">
                <a:solidFill>
                  <a:schemeClr val="dk1"/>
                </a:solidFill>
                <a:highlight>
                  <a:srgbClr val="FFFFFF"/>
                </a:highlight>
                <a:latin typeface="Courier New"/>
                <a:ea typeface="Courier New"/>
                <a:cs typeface="Courier New"/>
                <a:sym typeface="Courier New"/>
              </a:rPr>
              <a:t>: </a:t>
            </a:r>
            <a:endParaRPr dirty="0">
              <a:solidFill>
                <a:schemeClr val="dk1"/>
              </a:solidFill>
              <a:highlight>
                <a:srgbClr val="FFFFFF"/>
              </a:highlight>
              <a:latin typeface="Courier New"/>
              <a:ea typeface="Courier New"/>
              <a:cs typeface="Courier New"/>
              <a:sym typeface="Courier New"/>
            </a:endParaRPr>
          </a:p>
          <a:p>
            <a:pPr marL="457200" lvl="0" indent="0" algn="l" rtl="0">
              <a:lnSpc>
                <a:spcPct val="115000"/>
              </a:lnSpc>
              <a:spcBef>
                <a:spcPts val="0"/>
              </a:spcBef>
              <a:spcAft>
                <a:spcPts val="0"/>
              </a:spcAft>
              <a:buNone/>
            </a:pPr>
            <a:r>
              <a:rPr lang="en-US" i="1" dirty="0" err="1">
                <a:solidFill>
                  <a:schemeClr val="dk1"/>
                </a:solidFill>
                <a:highlight>
                  <a:srgbClr val="FFFFFF"/>
                </a:highlight>
                <a:latin typeface="Courier New"/>
                <a:ea typeface="Courier New"/>
                <a:cs typeface="Courier New"/>
                <a:sym typeface="Courier New"/>
              </a:rPr>
              <a:t>udf</a:t>
            </a:r>
            <a:endParaRPr i="1" dirty="0">
              <a:solidFill>
                <a:schemeClr val="dk1"/>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endParaRPr dirty="0">
              <a:solidFill>
                <a:schemeClr val="dk1"/>
              </a:solidFill>
              <a:highlight>
                <a:srgbClr val="FFFFFF"/>
              </a:highlight>
              <a:latin typeface="Amatic SC"/>
              <a:ea typeface="Amatic SC"/>
              <a:cs typeface="Amatic SC"/>
              <a:sym typeface="Amatic SC"/>
            </a:endParaRPr>
          </a:p>
          <a:p>
            <a:pPr marL="0" marR="0" lvl="0" indent="0" algn="l" rtl="0">
              <a:spcBef>
                <a:spcPts val="0"/>
              </a:spcBef>
              <a:spcAft>
                <a:spcPts val="0"/>
              </a:spcAft>
              <a:buNone/>
            </a:pPr>
            <a:endParaRPr dirty="0">
              <a:solidFill>
                <a:schemeClr val="dk1"/>
              </a:solidFill>
              <a:latin typeface="Amatic SC"/>
              <a:ea typeface="Amatic SC"/>
              <a:cs typeface="Amatic SC"/>
              <a:sym typeface="Amatic SC"/>
            </a:endParaRPr>
          </a:p>
          <a:p>
            <a:pPr marL="0" marR="0" lvl="0" indent="0" algn="l" rtl="0">
              <a:spcBef>
                <a:spcPts val="0"/>
              </a:spcBef>
              <a:spcAft>
                <a:spcPts val="0"/>
              </a:spcAft>
              <a:buNone/>
            </a:pPr>
            <a:endParaRPr dirty="0">
              <a:solidFill>
                <a:schemeClr val="dk1"/>
              </a:solidFill>
              <a:latin typeface="Amatic SC"/>
              <a:ea typeface="Amatic SC"/>
              <a:cs typeface="Amatic SC"/>
              <a:sym typeface="Amatic SC"/>
            </a:endParaRPr>
          </a:p>
        </p:txBody>
      </p:sp>
      <p:grpSp>
        <p:nvGrpSpPr>
          <p:cNvPr id="196" name="Google Shape;196;p6"/>
          <p:cNvGrpSpPr/>
          <p:nvPr/>
        </p:nvGrpSpPr>
        <p:grpSpPr>
          <a:xfrm>
            <a:off x="0" y="4812071"/>
            <a:ext cx="9144000" cy="331429"/>
            <a:chOff x="0" y="4812071"/>
            <a:chExt cx="9144000" cy="331429"/>
          </a:xfrm>
        </p:grpSpPr>
        <p:grpSp>
          <p:nvGrpSpPr>
            <p:cNvPr id="197" name="Google Shape;197;p6"/>
            <p:cNvGrpSpPr/>
            <p:nvPr/>
          </p:nvGrpSpPr>
          <p:grpSpPr>
            <a:xfrm>
              <a:off x="0" y="4812071"/>
              <a:ext cx="9144000" cy="331429"/>
              <a:chOff x="0" y="4812071"/>
              <a:chExt cx="9144000" cy="331429"/>
            </a:xfrm>
          </p:grpSpPr>
          <p:pic>
            <p:nvPicPr>
              <p:cNvPr id="198" name="Google Shape;198;p6"/>
              <p:cNvPicPr preferRelativeResize="0"/>
              <p:nvPr/>
            </p:nvPicPr>
            <p:blipFill rotWithShape="1">
              <a:blip r:embed="rId4">
                <a:alphaModFix/>
              </a:blip>
              <a:srcRect/>
              <a:stretch/>
            </p:blipFill>
            <p:spPr>
              <a:xfrm>
                <a:off x="0" y="4812071"/>
                <a:ext cx="9144000" cy="331429"/>
              </a:xfrm>
              <a:prstGeom prst="rect">
                <a:avLst/>
              </a:prstGeom>
              <a:noFill/>
              <a:ln>
                <a:noFill/>
              </a:ln>
            </p:spPr>
          </p:pic>
          <p:sp>
            <p:nvSpPr>
              <p:cNvPr id="199" name="Google Shape;199;p6"/>
              <p:cNvSpPr txBox="1"/>
              <p:nvPr/>
            </p:nvSpPr>
            <p:spPr>
              <a:xfrm>
                <a:off x="374649" y="4889882"/>
                <a:ext cx="2006241"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4B4B4"/>
                  </a:buClr>
                  <a:buSzPts val="800"/>
                  <a:buFont typeface="Arial"/>
                  <a:buNone/>
                </a:pPr>
                <a:r>
                  <a:rPr lang="en-US" sz="800" b="0" i="0" u="none" strike="noStrike" cap="none">
                    <a:solidFill>
                      <a:srgbClr val="B4B4B4"/>
                    </a:solidFill>
                    <a:latin typeface="Arial"/>
                    <a:ea typeface="Arial"/>
                    <a:cs typeface="Arial"/>
                    <a:sym typeface="Arial"/>
                  </a:rPr>
                  <a:t>www.viette.vn</a:t>
                </a:r>
                <a:endParaRPr sz="800" b="0" i="0" u="none" strike="noStrike" cap="none">
                  <a:solidFill>
                    <a:srgbClr val="B4B4B4"/>
                  </a:solidFill>
                  <a:latin typeface="Arial"/>
                  <a:ea typeface="Arial"/>
                  <a:cs typeface="Arial"/>
                  <a:sym typeface="Arial"/>
                </a:endParaRPr>
              </a:p>
            </p:txBody>
          </p:sp>
        </p:grpSp>
        <p:pic>
          <p:nvPicPr>
            <p:cNvPr id="200" name="Google Shape;200;p6"/>
            <p:cNvPicPr preferRelativeResize="0"/>
            <p:nvPr/>
          </p:nvPicPr>
          <p:blipFill rotWithShape="1">
            <a:blip r:embed="rId5">
              <a:alphaModFix/>
            </a:blip>
            <a:srcRect/>
            <a:stretch/>
          </p:blipFill>
          <p:spPr>
            <a:xfrm>
              <a:off x="7834010" y="4887636"/>
              <a:ext cx="716032" cy="157684"/>
            </a:xfrm>
            <a:prstGeom prst="rect">
              <a:avLst/>
            </a:prstGeom>
            <a:noFill/>
            <a:ln>
              <a:noFill/>
            </a:ln>
          </p:spPr>
        </p:pic>
      </p:grpSp>
      <p:pic>
        <p:nvPicPr>
          <p:cNvPr id="201" name="Google Shape;201;p6"/>
          <p:cNvPicPr preferRelativeResize="0"/>
          <p:nvPr/>
        </p:nvPicPr>
        <p:blipFill>
          <a:blip r:embed="rId6">
            <a:alphaModFix/>
          </a:blip>
          <a:stretch>
            <a:fillRect/>
          </a:stretch>
        </p:blipFill>
        <p:spPr>
          <a:xfrm>
            <a:off x="3858250" y="2020900"/>
            <a:ext cx="5305425" cy="1047750"/>
          </a:xfrm>
          <a:prstGeom prst="rect">
            <a:avLst/>
          </a:prstGeom>
          <a:noFill/>
          <a:ln>
            <a:noFill/>
          </a:ln>
        </p:spPr>
      </p:pic>
      <p:pic>
        <p:nvPicPr>
          <p:cNvPr id="202" name="Google Shape;202;p6"/>
          <p:cNvPicPr preferRelativeResize="0"/>
          <p:nvPr/>
        </p:nvPicPr>
        <p:blipFill>
          <a:blip r:embed="rId7">
            <a:alphaModFix/>
          </a:blip>
          <a:stretch>
            <a:fillRect/>
          </a:stretch>
        </p:blipFill>
        <p:spPr>
          <a:xfrm>
            <a:off x="3858250" y="3068650"/>
            <a:ext cx="5305424" cy="1619250"/>
          </a:xfrm>
          <a:prstGeom prst="rect">
            <a:avLst/>
          </a:prstGeom>
          <a:noFill/>
          <a:ln>
            <a:noFill/>
          </a:ln>
        </p:spPr>
      </p:pic>
      <p:pic>
        <p:nvPicPr>
          <p:cNvPr id="203" name="Google Shape;203;p6"/>
          <p:cNvPicPr preferRelativeResize="0"/>
          <p:nvPr/>
        </p:nvPicPr>
        <p:blipFill>
          <a:blip r:embed="rId8">
            <a:alphaModFix/>
          </a:blip>
          <a:stretch>
            <a:fillRect/>
          </a:stretch>
        </p:blipFill>
        <p:spPr>
          <a:xfrm>
            <a:off x="3858250" y="811225"/>
            <a:ext cx="5285750" cy="120967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Google Shape;208;p21"/>
          <p:cNvPicPr preferRelativeResize="0"/>
          <p:nvPr/>
        </p:nvPicPr>
        <p:blipFill rotWithShape="1">
          <a:blip r:embed="rId3">
            <a:alphaModFix/>
          </a:blip>
          <a:srcRect/>
          <a:stretch/>
        </p:blipFill>
        <p:spPr>
          <a:xfrm>
            <a:off x="2" y="193289"/>
            <a:ext cx="3579268" cy="465562"/>
          </a:xfrm>
          <a:prstGeom prst="rect">
            <a:avLst/>
          </a:prstGeom>
          <a:noFill/>
          <a:ln>
            <a:noFill/>
          </a:ln>
        </p:spPr>
      </p:pic>
      <p:sp>
        <p:nvSpPr>
          <p:cNvPr id="209" name="Google Shape;209;p21"/>
          <p:cNvSpPr txBox="1"/>
          <p:nvPr/>
        </p:nvSpPr>
        <p:spPr>
          <a:xfrm>
            <a:off x="448571" y="272181"/>
            <a:ext cx="28182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rgbClr val="EE0033"/>
                </a:solidFill>
                <a:latin typeface="Courier New"/>
                <a:ea typeface="Courier New"/>
                <a:cs typeface="Courier New"/>
                <a:sym typeface="Courier New"/>
              </a:rPr>
              <a:t>TEXT PROCESSING</a:t>
            </a:r>
            <a:endParaRPr sz="1600" b="1">
              <a:solidFill>
                <a:srgbClr val="EE0033"/>
              </a:solidFill>
              <a:latin typeface="Courier New"/>
              <a:ea typeface="Courier New"/>
              <a:cs typeface="Courier New"/>
              <a:sym typeface="Courier New"/>
            </a:endParaRPr>
          </a:p>
        </p:txBody>
      </p:sp>
      <p:grpSp>
        <p:nvGrpSpPr>
          <p:cNvPr id="210" name="Google Shape;210;p21"/>
          <p:cNvGrpSpPr/>
          <p:nvPr/>
        </p:nvGrpSpPr>
        <p:grpSpPr>
          <a:xfrm>
            <a:off x="0" y="4812071"/>
            <a:ext cx="9144000" cy="331429"/>
            <a:chOff x="0" y="4812071"/>
            <a:chExt cx="9144000" cy="331429"/>
          </a:xfrm>
        </p:grpSpPr>
        <p:grpSp>
          <p:nvGrpSpPr>
            <p:cNvPr id="211" name="Google Shape;211;p21"/>
            <p:cNvGrpSpPr/>
            <p:nvPr/>
          </p:nvGrpSpPr>
          <p:grpSpPr>
            <a:xfrm>
              <a:off x="0" y="4812071"/>
              <a:ext cx="9144000" cy="331429"/>
              <a:chOff x="0" y="4812071"/>
              <a:chExt cx="9144000" cy="331429"/>
            </a:xfrm>
          </p:grpSpPr>
          <p:pic>
            <p:nvPicPr>
              <p:cNvPr id="212" name="Google Shape;212;p21"/>
              <p:cNvPicPr preferRelativeResize="0"/>
              <p:nvPr/>
            </p:nvPicPr>
            <p:blipFill rotWithShape="1">
              <a:blip r:embed="rId4">
                <a:alphaModFix/>
              </a:blip>
              <a:srcRect/>
              <a:stretch/>
            </p:blipFill>
            <p:spPr>
              <a:xfrm>
                <a:off x="0" y="4812071"/>
                <a:ext cx="9144000" cy="331429"/>
              </a:xfrm>
              <a:prstGeom prst="rect">
                <a:avLst/>
              </a:prstGeom>
              <a:noFill/>
              <a:ln>
                <a:noFill/>
              </a:ln>
            </p:spPr>
          </p:pic>
          <p:sp>
            <p:nvSpPr>
              <p:cNvPr id="213" name="Google Shape;213;p21"/>
              <p:cNvSpPr txBox="1"/>
              <p:nvPr/>
            </p:nvSpPr>
            <p:spPr>
              <a:xfrm>
                <a:off x="374649" y="4889882"/>
                <a:ext cx="2006241"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4B4B4"/>
                  </a:buClr>
                  <a:buSzPts val="800"/>
                  <a:buFont typeface="Arial"/>
                  <a:buNone/>
                </a:pPr>
                <a:r>
                  <a:rPr lang="en-US" sz="800" b="0" i="0" u="none" strike="noStrike" cap="none">
                    <a:solidFill>
                      <a:srgbClr val="B4B4B4"/>
                    </a:solidFill>
                    <a:latin typeface="Arial"/>
                    <a:ea typeface="Arial"/>
                    <a:cs typeface="Arial"/>
                    <a:sym typeface="Arial"/>
                  </a:rPr>
                  <a:t>www.viette.vn</a:t>
                </a:r>
                <a:endParaRPr sz="800" b="0" i="0" u="none" strike="noStrike" cap="none">
                  <a:solidFill>
                    <a:srgbClr val="B4B4B4"/>
                  </a:solidFill>
                  <a:latin typeface="Arial"/>
                  <a:ea typeface="Arial"/>
                  <a:cs typeface="Arial"/>
                  <a:sym typeface="Arial"/>
                </a:endParaRPr>
              </a:p>
            </p:txBody>
          </p:sp>
        </p:grpSp>
        <p:pic>
          <p:nvPicPr>
            <p:cNvPr id="214" name="Google Shape;214;p21"/>
            <p:cNvPicPr preferRelativeResize="0"/>
            <p:nvPr/>
          </p:nvPicPr>
          <p:blipFill rotWithShape="1">
            <a:blip r:embed="rId5">
              <a:alphaModFix/>
            </a:blip>
            <a:srcRect/>
            <a:stretch/>
          </p:blipFill>
          <p:spPr>
            <a:xfrm>
              <a:off x="7834010" y="4887636"/>
              <a:ext cx="716032" cy="157684"/>
            </a:xfrm>
            <a:prstGeom prst="rect">
              <a:avLst/>
            </a:prstGeom>
            <a:noFill/>
            <a:ln>
              <a:noFill/>
            </a:ln>
          </p:spPr>
        </p:pic>
      </p:grpSp>
      <p:sp>
        <p:nvSpPr>
          <p:cNvPr id="215" name="Google Shape;215;p21" descr="https://databricks.com/wp-content/uploads/2017/10/image1-4.p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216" name="Google Shape;216;p21"/>
          <p:cNvSpPr txBox="1"/>
          <p:nvPr/>
        </p:nvSpPr>
        <p:spPr>
          <a:xfrm>
            <a:off x="448570" y="637370"/>
            <a:ext cx="2818200" cy="292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00" i="1">
                <a:solidFill>
                  <a:srgbClr val="EE0033"/>
                </a:solidFill>
                <a:latin typeface="Courier New"/>
                <a:ea typeface="Courier New"/>
                <a:cs typeface="Courier New"/>
                <a:sym typeface="Courier New"/>
              </a:rPr>
              <a:t>Regular Expressions</a:t>
            </a:r>
            <a:endParaRPr sz="1300" i="1">
              <a:solidFill>
                <a:srgbClr val="EE0033"/>
              </a:solidFill>
              <a:latin typeface="Courier New"/>
              <a:ea typeface="Courier New"/>
              <a:cs typeface="Courier New"/>
              <a:sym typeface="Courier New"/>
            </a:endParaRPr>
          </a:p>
        </p:txBody>
      </p:sp>
      <p:pic>
        <p:nvPicPr>
          <p:cNvPr id="217" name="Google Shape;217;p21"/>
          <p:cNvPicPr preferRelativeResize="0"/>
          <p:nvPr/>
        </p:nvPicPr>
        <p:blipFill rotWithShape="1">
          <a:blip r:embed="rId6">
            <a:alphaModFix/>
          </a:blip>
          <a:srcRect/>
          <a:stretch/>
        </p:blipFill>
        <p:spPr>
          <a:xfrm>
            <a:off x="1592580" y="881324"/>
            <a:ext cx="6128194" cy="3930747"/>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range Red">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2937</Words>
  <Application>Microsoft Office PowerPoint</Application>
  <PresentationFormat>On-screen Show (16:9)</PresentationFormat>
  <Paragraphs>287</Paragraphs>
  <Slides>27</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Calibri</vt:lpstr>
      <vt:lpstr>Amatic SC</vt:lpstr>
      <vt:lpstr>Arial</vt:lpstr>
      <vt:lpstr>Courier New</vt:lpstr>
      <vt:lpstr>Verdana</vt:lpstr>
      <vt:lpstr>Open Sans Light</vt:lpstr>
      <vt:lpstr>Consolas</vt:lpstr>
      <vt:lpstr>Open Sans</vt:lpstr>
      <vt:lpstr>Office Theme</vt:lpstr>
      <vt:lpstr>PowerPoint Presentation</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MSI</dc:creator>
  <cp:lastModifiedBy>quanvh8</cp:lastModifiedBy>
  <cp:revision>6</cp:revision>
  <dcterms:created xsi:type="dcterms:W3CDTF">2021-01-04T02:51:00Z</dcterms:created>
  <dcterms:modified xsi:type="dcterms:W3CDTF">2021-06-25T07:15:32Z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1033-11.2.0.10078</vt:lpwstr>
  </property>
</Properties>
</file>