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64" r:id="rId5"/>
    <p:sldId id="261" r:id="rId6"/>
    <p:sldId id="259" r:id="rId7"/>
    <p:sldId id="279" r:id="rId8"/>
    <p:sldId id="280" r:id="rId9"/>
    <p:sldId id="281" r:id="rId10"/>
    <p:sldId id="272" r:id="rId11"/>
    <p:sldId id="274" r:id="rId12"/>
    <p:sldId id="260" r:id="rId13"/>
    <p:sldId id="267" r:id="rId14"/>
    <p:sldId id="270" r:id="rId15"/>
    <p:sldId id="271" r:id="rId16"/>
    <p:sldId id="273" r:id="rId17"/>
    <p:sldId id="268" r:id="rId18"/>
    <p:sldId id="269" r:id="rId19"/>
    <p:sldId id="282" r:id="rId20"/>
    <p:sldId id="276" r:id="rId21"/>
    <p:sldId id="277" r:id="rId22"/>
    <p:sldId id="275" r:id="rId23"/>
    <p:sldId id="265" r:id="rId24"/>
    <p:sldId id="266" r:id="rId25"/>
    <p:sldId id="278"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4B4"/>
    <a:srgbClr val="44494D"/>
    <a:srgbClr val="EE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6" autoAdjust="0"/>
    <p:restoredTop sz="94660"/>
  </p:normalViewPr>
  <p:slideViewPr>
    <p:cSldViewPr snapToGrid="0">
      <p:cViewPr varScale="1">
        <p:scale>
          <a:sx n="120" d="100"/>
          <a:sy n="120"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06291-569F-4B07-86EF-2B2063C75F24}"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B3D6E-2841-495A-ACE3-F6BF6ECF6D1D}" type="slidenum">
              <a:rPr lang="en-US" smtClean="0"/>
              <a:t>‹#›</a:t>
            </a:fld>
            <a:endParaRPr lang="en-US"/>
          </a:p>
        </p:txBody>
      </p:sp>
    </p:spTree>
    <p:extLst>
      <p:ext uri="{BB962C8B-B14F-4D97-AF65-F5344CB8AC3E}">
        <p14:creationId xmlns:p14="http://schemas.microsoft.com/office/powerpoint/2010/main" val="398951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47F2A-FB3D-4AC3-948B-7B531BFBC8AF}"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029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4F2F6-CEBB-4855-BDDB-5D102D16420F}"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62850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541EE-A9BD-49E7-BC31-1ADAFD4873B7}"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93328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40119-2878-489E-85A7-0048C32C078F}"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19629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868D7-1B5A-4C84-BA11-6CD84880387D}"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688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53C72-55BF-45B1-85C2-676A2C715972}"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91588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BD6EC5-D09D-440E-9EA4-081C55206AF6}" type="datetime1">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395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318849-BF8F-41D7-A8CE-9826A69B0A8A}" type="datetime1">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330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DFA4D-D393-4A5E-BFC5-B7E4A8F9F952}" type="datetime1">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3938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AA3CA3-7058-4AD3-BD0A-65736654376F}"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4754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E69788-12C0-498D-A1C5-E7E5B85538ED}"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50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861E824-EEFA-49DF-98A6-F4FE5B63A2EE}" type="datetime1">
              <a:rPr lang="en-US" smtClean="0"/>
              <a:t>8/16/2021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AC19B7-A873-4BEE-96DE-1E225D93DB0A}" type="slidenum">
              <a:rPr lang="en-US" smtClean="0"/>
              <a:t>‹#›</a:t>
            </a:fld>
            <a:endParaRPr lang="en-US"/>
          </a:p>
        </p:txBody>
      </p:sp>
    </p:spTree>
    <p:extLst>
      <p:ext uri="{BB962C8B-B14F-4D97-AF65-F5344CB8AC3E}">
        <p14:creationId xmlns:p14="http://schemas.microsoft.com/office/powerpoint/2010/main" val="758567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hyperlink" Target="https://codeburst.io/realtime-machine-learning-online-learning-with-pubnub-2005e86670ad" TargetMode="External"/><Relationship Id="rId3" Type="http://schemas.openxmlformats.org/officeDocument/2006/relationships/image" Target="../media/image5.png"/><Relationship Id="rId7" Type="http://schemas.openxmlformats.org/officeDocument/2006/relationships/hyperlink" Target="https://en.wikipedia.org/wiki/Online_machine_learning#External_linkshttps://www.mit.edu/~rakhlin/6.883/"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analyticsvidhya.com/blog/2015/01/introduction-online-machine-learning-simplified-2/" TargetMode="External"/><Relationship Id="rId5" Type="http://schemas.openxmlformats.org/officeDocument/2006/relationships/hyperlink" Target="https://medium.com/value-stream-design/online-machine-learning-515556ff72c5https:/www.iunera.com/kraken/fabric/simple-introduction-to-online-learning-in-machine-learning/#3-model-training-and-complexity" TargetMode="External"/><Relationship Id="rId10" Type="http://schemas.openxmlformats.org/officeDocument/2006/relationships/hyperlink" Target="https://simons.berkeley.edu/sites/default/files/docs/5318/slides.pdf" TargetMode="External"/><Relationship Id="rId4" Type="http://schemas.openxmlformats.org/officeDocument/2006/relationships/hyperlink" Target="https://arxiv.org/pdf/1802.02871.pdf" TargetMode="External"/><Relationship Id="rId9" Type="http://schemas.openxmlformats.org/officeDocument/2006/relationships/hyperlink" Target="https://upcommons.upc.edu/bitstream/handle/2117/23414/R13-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3365252" cy="780174"/>
          </a:xfrm>
          <a:prstGeom prst="rect">
            <a:avLst/>
          </a:prstGeom>
        </p:spPr>
      </p:pic>
      <p:sp>
        <p:nvSpPr>
          <p:cNvPr id="17" name="TextBox 16"/>
          <p:cNvSpPr txBox="1"/>
          <p:nvPr/>
        </p:nvSpPr>
        <p:spPr>
          <a:xfrm>
            <a:off x="646920" y="2746393"/>
            <a:ext cx="3176808" cy="430887"/>
          </a:xfrm>
          <a:prstGeom prst="rect">
            <a:avLst/>
          </a:prstGeom>
          <a:noFill/>
        </p:spPr>
        <p:txBody>
          <a:bodyPr wrap="square" rtlCol="0">
            <a:spAutoFit/>
          </a:bodyPr>
          <a:lstStyle/>
          <a:p>
            <a:pPr algn="ctr"/>
            <a:r>
              <a:rPr lang="en-US" sz="2200" dirty="0">
                <a:solidFill>
                  <a:schemeClr val="bg1"/>
                </a:solidFill>
                <a:latin typeface="Arial" panose="020B0604020202020204" pitchFamily="34" charset="0"/>
                <a:cs typeface="Arial" panose="020B0604020202020204" pitchFamily="34" charset="0"/>
              </a:rPr>
              <a:t>THEO CÁCH CỦA BẠN</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68500"/>
            <a:ext cx="2841905" cy="468318"/>
          </a:xfrm>
          <a:prstGeom prst="rect">
            <a:avLst/>
          </a:prstGeom>
        </p:spPr>
      </p:pic>
      <p:sp>
        <p:nvSpPr>
          <p:cNvPr id="19" name="TextBox 18"/>
          <p:cNvSpPr txBox="1"/>
          <p:nvPr/>
        </p:nvSpPr>
        <p:spPr>
          <a:xfrm>
            <a:off x="0" y="1987215"/>
            <a:ext cx="2988364" cy="400110"/>
          </a:xfrm>
          <a:prstGeom prst="rect">
            <a:avLst/>
          </a:prstGeom>
          <a:noFill/>
        </p:spPr>
        <p:txBody>
          <a:bodyPr wrap="square" rtlCol="0">
            <a:spAutoFit/>
          </a:bodyPr>
          <a:lstStyle/>
          <a:p>
            <a:pPr algn="ctr"/>
            <a:r>
              <a:rPr lang="en-US" sz="2000" dirty="0" err="1">
                <a:solidFill>
                  <a:srgbClr val="EE0033"/>
                </a:solidFill>
                <a:latin typeface="Arial" panose="020B0604020202020204" pitchFamily="34" charset="0"/>
                <a:cs typeface="Arial" panose="020B0604020202020204" pitchFamily="34" charset="0"/>
              </a:rPr>
              <a:t>Kiến</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tạo</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tương</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lai</a:t>
            </a:r>
            <a:endParaRPr lang="en-US" sz="20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246251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246195"/>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Regret of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3" name="Picture 2"/>
          <p:cNvPicPr>
            <a:picLocks noChangeAspect="1"/>
          </p:cNvPicPr>
          <p:nvPr/>
        </p:nvPicPr>
        <p:blipFill>
          <a:blip r:embed="rId4"/>
          <a:stretch>
            <a:fillRect/>
          </a:stretch>
        </p:blipFill>
        <p:spPr>
          <a:xfrm>
            <a:off x="669317" y="850648"/>
            <a:ext cx="3674083" cy="3077295"/>
          </a:xfrm>
          <a:prstGeom prst="rect">
            <a:avLst/>
          </a:prstGeom>
        </p:spPr>
      </p:pic>
      <p:pic>
        <p:nvPicPr>
          <p:cNvPr id="4" name="Picture 3"/>
          <p:cNvPicPr>
            <a:picLocks noChangeAspect="1"/>
          </p:cNvPicPr>
          <p:nvPr/>
        </p:nvPicPr>
        <p:blipFill>
          <a:blip r:embed="rId5"/>
          <a:stretch>
            <a:fillRect/>
          </a:stretch>
        </p:blipFill>
        <p:spPr>
          <a:xfrm>
            <a:off x="4731026" y="769415"/>
            <a:ext cx="4044522" cy="3158529"/>
          </a:xfrm>
          <a:prstGeom prst="rect">
            <a:avLst/>
          </a:prstGeom>
        </p:spPr>
      </p:pic>
      <p:sp>
        <p:nvSpPr>
          <p:cNvPr id="11"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10</a:t>
            </a:fld>
            <a:endParaRPr lang="en-US" sz="1200" b="1" dirty="0">
              <a:solidFill>
                <a:schemeClr val="tx1"/>
              </a:solidFill>
            </a:endParaRPr>
          </a:p>
        </p:txBody>
      </p:sp>
    </p:spTree>
    <p:extLst>
      <p:ext uri="{BB962C8B-B14F-4D97-AF65-F5344CB8AC3E}">
        <p14:creationId xmlns:p14="http://schemas.microsoft.com/office/powerpoint/2010/main" val="318302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246195"/>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Regret of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2" name="Picture 1"/>
          <p:cNvPicPr>
            <a:picLocks noChangeAspect="1"/>
          </p:cNvPicPr>
          <p:nvPr/>
        </p:nvPicPr>
        <p:blipFill>
          <a:blip r:embed="rId4"/>
          <a:stretch>
            <a:fillRect/>
          </a:stretch>
        </p:blipFill>
        <p:spPr>
          <a:xfrm>
            <a:off x="374650" y="753242"/>
            <a:ext cx="4239711" cy="3174702"/>
          </a:xfrm>
          <a:prstGeom prst="rect">
            <a:avLst/>
          </a:prstGeom>
        </p:spPr>
      </p:pic>
      <p:pic>
        <p:nvPicPr>
          <p:cNvPr id="5" name="Picture 4"/>
          <p:cNvPicPr>
            <a:picLocks noChangeAspect="1"/>
          </p:cNvPicPr>
          <p:nvPr/>
        </p:nvPicPr>
        <p:blipFill>
          <a:blip r:embed="rId5"/>
          <a:stretch>
            <a:fillRect/>
          </a:stretch>
        </p:blipFill>
        <p:spPr>
          <a:xfrm>
            <a:off x="4707047" y="832319"/>
            <a:ext cx="3888657" cy="2928648"/>
          </a:xfrm>
          <a:prstGeom prst="rect">
            <a:avLst/>
          </a:prstGeom>
        </p:spPr>
      </p:pic>
      <p:sp>
        <p:nvSpPr>
          <p:cNvPr id="11"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11</a:t>
            </a:fld>
            <a:endParaRPr lang="en-US" sz="1200" b="1" dirty="0">
              <a:solidFill>
                <a:schemeClr val="tx1"/>
              </a:solidFill>
            </a:endParaRPr>
          </a:p>
        </p:txBody>
      </p:sp>
    </p:spTree>
    <p:extLst>
      <p:ext uri="{BB962C8B-B14F-4D97-AF65-F5344CB8AC3E}">
        <p14:creationId xmlns:p14="http://schemas.microsoft.com/office/powerpoint/2010/main" val="303738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Phân biệt batch learning và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1638908" y="1230797"/>
            <a:ext cx="4785788" cy="2089109"/>
          </a:xfrm>
          <a:prstGeom prst="rect">
            <a:avLst/>
          </a:prstGeom>
        </p:spPr>
      </p:pic>
      <p:sp>
        <p:nvSpPr>
          <p:cNvPr id="6" name="TextBox 5"/>
          <p:cNvSpPr txBox="1"/>
          <p:nvPr/>
        </p:nvSpPr>
        <p:spPr>
          <a:xfrm>
            <a:off x="1868156" y="3641696"/>
            <a:ext cx="4738977" cy="507831"/>
          </a:xfrm>
          <a:prstGeom prst="rect">
            <a:avLst/>
          </a:prstGeom>
          <a:noFill/>
        </p:spPr>
        <p:txBody>
          <a:bodyPr wrap="square" rtlCol="0">
            <a:spAutoFit/>
          </a:bodyPr>
          <a:lstStyle/>
          <a:p>
            <a:r>
              <a:rPr lang="en-US" dirty="0"/>
              <a:t>When do we need Offline or Online learning in Data Science? It depends on what are you looking to do with the model..</a:t>
            </a:r>
          </a:p>
        </p:txBody>
      </p:sp>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12</a:t>
            </a:fld>
            <a:endParaRPr lang="en-US" sz="1200" b="1" dirty="0">
              <a:solidFill>
                <a:schemeClr val="tx1"/>
              </a:solidFill>
            </a:endParaRPr>
          </a:p>
        </p:txBody>
      </p:sp>
    </p:spTree>
    <p:extLst>
      <p:ext uri="{BB962C8B-B14F-4D97-AF65-F5344CB8AC3E}">
        <p14:creationId xmlns:p14="http://schemas.microsoft.com/office/powerpoint/2010/main" val="381664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Phân biệt batch learning và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1184" y="984558"/>
            <a:ext cx="4573184" cy="3358432"/>
          </a:xfrm>
          <a:prstGeom prst="rect">
            <a:avLst/>
          </a:prstGeom>
        </p:spPr>
      </p:pic>
      <p:pic>
        <p:nvPicPr>
          <p:cNvPr id="3" name="Picture 2"/>
          <p:cNvPicPr>
            <a:picLocks noChangeAspect="1"/>
          </p:cNvPicPr>
          <p:nvPr/>
        </p:nvPicPr>
        <p:blipFill>
          <a:blip r:embed="rId5"/>
          <a:stretch>
            <a:fillRect/>
          </a:stretch>
        </p:blipFill>
        <p:spPr>
          <a:xfrm>
            <a:off x="4572000" y="984558"/>
            <a:ext cx="4292808" cy="3222970"/>
          </a:xfrm>
          <a:prstGeom prst="rect">
            <a:avLst/>
          </a:prstGeom>
        </p:spPr>
      </p:pic>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13</a:t>
            </a:fld>
            <a:endParaRPr lang="en-US" sz="1200" b="1" dirty="0">
              <a:solidFill>
                <a:schemeClr val="tx1"/>
              </a:solidFill>
            </a:endParaRPr>
          </a:p>
        </p:txBody>
      </p:sp>
    </p:spTree>
    <p:extLst>
      <p:ext uri="{BB962C8B-B14F-4D97-AF65-F5344CB8AC3E}">
        <p14:creationId xmlns:p14="http://schemas.microsoft.com/office/powerpoint/2010/main" val="289533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Phân biệt batch learning và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3742413" y="873589"/>
            <a:ext cx="4654164" cy="3749126"/>
          </a:xfrm>
          <a:prstGeom prst="rect">
            <a:avLst/>
          </a:prstGeom>
        </p:spPr>
      </p:pic>
      <p:sp>
        <p:nvSpPr>
          <p:cNvPr id="5" name="TextBox 4"/>
          <p:cNvSpPr txBox="1"/>
          <p:nvPr/>
        </p:nvSpPr>
        <p:spPr>
          <a:xfrm>
            <a:off x="699715" y="1327868"/>
            <a:ext cx="2870421" cy="300082"/>
          </a:xfrm>
          <a:prstGeom prst="rect">
            <a:avLst/>
          </a:prstGeom>
          <a:noFill/>
        </p:spPr>
        <p:txBody>
          <a:bodyPr wrap="square" rtlCol="0">
            <a:spAutoFit/>
          </a:bodyPr>
          <a:lstStyle/>
          <a:p>
            <a:r>
              <a:rPr lang="en-US" dirty="0"/>
              <a:t>Model Training and Complexity</a:t>
            </a:r>
          </a:p>
        </p:txBody>
      </p:sp>
      <p:sp>
        <p:nvSpPr>
          <p:cNvPr id="6" name="TextBox 5"/>
          <p:cNvSpPr txBox="1"/>
          <p:nvPr/>
        </p:nvSpPr>
        <p:spPr>
          <a:xfrm>
            <a:off x="699715" y="2019221"/>
            <a:ext cx="2433099" cy="300082"/>
          </a:xfrm>
          <a:prstGeom prst="rect">
            <a:avLst/>
          </a:prstGeom>
          <a:noFill/>
        </p:spPr>
        <p:txBody>
          <a:bodyPr wrap="square" rtlCol="0">
            <a:spAutoFit/>
          </a:bodyPr>
          <a:lstStyle/>
          <a:p>
            <a:r>
              <a:rPr lang="en-US"/>
              <a:t>Computation Timing</a:t>
            </a:r>
          </a:p>
        </p:txBody>
      </p:sp>
      <p:sp>
        <p:nvSpPr>
          <p:cNvPr id="7" name="TextBox 6"/>
          <p:cNvSpPr txBox="1"/>
          <p:nvPr/>
        </p:nvSpPr>
        <p:spPr>
          <a:xfrm>
            <a:off x="701135" y="2748152"/>
            <a:ext cx="1433790" cy="300082"/>
          </a:xfrm>
          <a:prstGeom prst="rect">
            <a:avLst/>
          </a:prstGeom>
          <a:noFill/>
        </p:spPr>
        <p:txBody>
          <a:bodyPr wrap="none" rtlCol="0">
            <a:spAutoFit/>
          </a:bodyPr>
          <a:lstStyle/>
          <a:p>
            <a:r>
              <a:rPr lang="en-US" dirty="0"/>
              <a:t>Use in Production</a:t>
            </a:r>
          </a:p>
        </p:txBody>
      </p:sp>
      <p:sp>
        <p:nvSpPr>
          <p:cNvPr id="10"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14</a:t>
            </a:fld>
            <a:endParaRPr lang="en-US" sz="1200" b="1" dirty="0">
              <a:solidFill>
                <a:schemeClr val="tx1"/>
              </a:solidFill>
            </a:endParaRPr>
          </a:p>
        </p:txBody>
      </p:sp>
    </p:spTree>
    <p:extLst>
      <p:ext uri="{BB962C8B-B14F-4D97-AF65-F5344CB8AC3E}">
        <p14:creationId xmlns:p14="http://schemas.microsoft.com/office/powerpoint/2010/main" val="70016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Phân biệt batch learning và online learning</a:t>
            </a:r>
            <a:endParaRPr lang="en-US" sz="2800" dirty="0">
              <a:solidFill>
                <a:srgbClr val="EE0033"/>
              </a:solidFill>
              <a:latin typeface="Arial" panose="020B0604020202020204" pitchFamily="34" charset="0"/>
              <a:cs typeface="Arial" panose="020B0604020202020204" pitchFamily="34" charset="0"/>
            </a:endParaRPr>
          </a:p>
        </p:txBody>
      </p:sp>
      <p:sp>
        <p:nvSpPr>
          <p:cNvPr id="2" name="TextBox 1"/>
          <p:cNvSpPr txBox="1"/>
          <p:nvPr/>
        </p:nvSpPr>
        <p:spPr>
          <a:xfrm>
            <a:off x="962108" y="1272058"/>
            <a:ext cx="5534108" cy="2169825"/>
          </a:xfrm>
          <a:prstGeom prst="rect">
            <a:avLst/>
          </a:prstGeom>
          <a:noFill/>
        </p:spPr>
        <p:txBody>
          <a:bodyPr wrap="square" rtlCol="0">
            <a:spAutoFit/>
          </a:bodyPr>
          <a:lstStyle/>
          <a:p>
            <a:pPr marL="285750" indent="-285750">
              <a:buFontTx/>
              <a:buChar char="-"/>
            </a:pPr>
            <a:r>
              <a:rPr lang="en-US" b="1" dirty="0"/>
              <a:t>Computationally much faster and more space efficient.</a:t>
            </a:r>
          </a:p>
          <a:p>
            <a:pPr marL="285750" indent="-285750">
              <a:buFontTx/>
              <a:buChar char="-"/>
            </a:pPr>
            <a:endParaRPr lang="en-US" b="1" dirty="0"/>
          </a:p>
          <a:p>
            <a:pPr marL="285750" indent="-285750">
              <a:buFontTx/>
              <a:buChar char="-"/>
            </a:pPr>
            <a:r>
              <a:rPr lang="en-US" b="1" dirty="0"/>
              <a:t>Usually easier to implement</a:t>
            </a:r>
          </a:p>
          <a:p>
            <a:pPr marL="285750" indent="-285750">
              <a:buFontTx/>
              <a:buChar char="-"/>
            </a:pPr>
            <a:endParaRPr lang="en-US" b="1" dirty="0"/>
          </a:p>
          <a:p>
            <a:pPr marL="285750" indent="-285750">
              <a:buFontTx/>
              <a:buChar char="-"/>
            </a:pPr>
            <a:r>
              <a:rPr lang="en-US" b="1" dirty="0"/>
              <a:t>More difficult to maintain in production</a:t>
            </a:r>
          </a:p>
          <a:p>
            <a:pPr marL="285750" indent="-285750">
              <a:buFontTx/>
              <a:buChar char="-"/>
            </a:pPr>
            <a:endParaRPr lang="en-US" b="1" dirty="0"/>
          </a:p>
          <a:p>
            <a:pPr marL="285750" indent="-285750">
              <a:buFontTx/>
              <a:buChar char="-"/>
            </a:pPr>
            <a:r>
              <a:rPr lang="en-US" b="1" dirty="0"/>
              <a:t>More difficult to evaluate online</a:t>
            </a:r>
          </a:p>
          <a:p>
            <a:pPr marL="285750" indent="-285750">
              <a:buFontTx/>
              <a:buChar char="-"/>
            </a:pPr>
            <a:endParaRPr lang="en-US" b="1" dirty="0"/>
          </a:p>
          <a:p>
            <a:pPr marL="285750" indent="-285750">
              <a:buFontTx/>
              <a:buChar char="-"/>
            </a:pPr>
            <a:r>
              <a:rPr lang="en-US" b="1" dirty="0"/>
              <a:t>Usually more difficult to get “right”</a:t>
            </a:r>
            <a:r>
              <a:rPr lang="en-US" dirty="0"/>
              <a:t> </a:t>
            </a:r>
          </a:p>
          <a:p>
            <a:pPr marL="285750" indent="-285750">
              <a:buFontTx/>
              <a:buChar char="-"/>
            </a:pPr>
            <a:endParaRPr lang="en-US" dirty="0"/>
          </a:p>
        </p:txBody>
      </p:sp>
      <p:sp>
        <p:nvSpPr>
          <p:cNvPr id="7"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15</a:t>
            </a:fld>
            <a:endParaRPr lang="en-US" sz="1200" b="1" dirty="0">
              <a:solidFill>
                <a:schemeClr val="tx1"/>
              </a:solidFill>
            </a:endParaRPr>
          </a:p>
        </p:txBody>
      </p:sp>
    </p:spTree>
    <p:extLst>
      <p:ext uri="{BB962C8B-B14F-4D97-AF65-F5344CB8AC3E}">
        <p14:creationId xmlns:p14="http://schemas.microsoft.com/office/powerpoint/2010/main" val="294506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300082"/>
          </a:xfrm>
          <a:prstGeom prst="rect">
            <a:avLst/>
          </a:prstGeom>
          <a:noFill/>
        </p:spPr>
        <p:txBody>
          <a:bodyPr wrap="square" rtlCol="0">
            <a:spAutoFit/>
          </a:bodyPr>
          <a:lstStyle/>
          <a:p>
            <a:r>
              <a:rPr lang="en-US" b="1" dirty="0">
                <a:solidFill>
                  <a:srgbClr val="FF0000"/>
                </a:solidFill>
              </a:rPr>
              <a:t>When to use Online Learning methods in Machine Learning?</a:t>
            </a:r>
          </a:p>
        </p:txBody>
      </p:sp>
      <p:sp>
        <p:nvSpPr>
          <p:cNvPr id="3" name="Rectangle 2"/>
          <p:cNvSpPr/>
          <p:nvPr/>
        </p:nvSpPr>
        <p:spPr>
          <a:xfrm>
            <a:off x="592372" y="996902"/>
            <a:ext cx="4572000" cy="715581"/>
          </a:xfrm>
          <a:prstGeom prst="rect">
            <a:avLst/>
          </a:prstGeom>
        </p:spPr>
        <p:txBody>
          <a:bodyPr>
            <a:spAutoFit/>
          </a:bodyPr>
          <a:lstStyle/>
          <a:p>
            <a:r>
              <a:rPr lang="en-US" dirty="0"/>
              <a:t>Similar to traditional (batch) machine learning methods, online learning techniques can be applied to solve a variety of tasks in a wide range of real-world application domains.</a:t>
            </a:r>
          </a:p>
        </p:txBody>
      </p:sp>
      <p:sp>
        <p:nvSpPr>
          <p:cNvPr id="4" name="TextBox 3"/>
          <p:cNvSpPr txBox="1"/>
          <p:nvPr/>
        </p:nvSpPr>
        <p:spPr>
          <a:xfrm>
            <a:off x="592373" y="2091193"/>
            <a:ext cx="4273826" cy="507831"/>
          </a:xfrm>
          <a:prstGeom prst="rect">
            <a:avLst/>
          </a:prstGeom>
          <a:noFill/>
        </p:spPr>
        <p:txBody>
          <a:bodyPr wrap="square" rtlCol="0">
            <a:spAutoFit/>
          </a:bodyPr>
          <a:lstStyle/>
          <a:p>
            <a:pPr marL="285750" indent="-285750">
              <a:buFont typeface="Arial" panose="020B0604020202020204" pitchFamily="34" charset="0"/>
              <a:buChar char="•"/>
            </a:pPr>
            <a:r>
              <a:rPr lang="en-US" b="1" dirty="0"/>
              <a:t>Supervised learning tasks</a:t>
            </a:r>
            <a:r>
              <a:rPr lang="en-US" dirty="0"/>
              <a:t>: spam email filtering, stock price prediction, …</a:t>
            </a:r>
          </a:p>
        </p:txBody>
      </p:sp>
      <p:sp>
        <p:nvSpPr>
          <p:cNvPr id="5" name="TextBox 4"/>
          <p:cNvSpPr txBox="1"/>
          <p:nvPr/>
        </p:nvSpPr>
        <p:spPr>
          <a:xfrm>
            <a:off x="592371" y="2714595"/>
            <a:ext cx="4218167" cy="507831"/>
          </a:xfrm>
          <a:prstGeom prst="rect">
            <a:avLst/>
          </a:prstGeom>
          <a:noFill/>
        </p:spPr>
        <p:txBody>
          <a:bodyPr wrap="square" rtlCol="0">
            <a:spAutoFit/>
          </a:bodyPr>
          <a:lstStyle/>
          <a:p>
            <a:pPr marL="285750" indent="-285750">
              <a:buFont typeface="Arial" panose="020B0604020202020204" pitchFamily="34" charset="0"/>
              <a:buChar char="•"/>
            </a:pPr>
            <a:r>
              <a:rPr lang="en-US" b="1" dirty="0"/>
              <a:t>Bandit learning tasks</a:t>
            </a:r>
            <a:r>
              <a:rPr lang="en-US" dirty="0"/>
              <a:t>: Multi-armed bandits (MAB) -Recommender systems</a:t>
            </a:r>
          </a:p>
        </p:txBody>
      </p:sp>
      <p:sp>
        <p:nvSpPr>
          <p:cNvPr id="6" name="TextBox 5"/>
          <p:cNvSpPr txBox="1"/>
          <p:nvPr/>
        </p:nvSpPr>
        <p:spPr>
          <a:xfrm>
            <a:off x="592371" y="3301053"/>
            <a:ext cx="3521605" cy="300082"/>
          </a:xfrm>
          <a:prstGeom prst="rect">
            <a:avLst/>
          </a:prstGeom>
          <a:noFill/>
        </p:spPr>
        <p:txBody>
          <a:bodyPr wrap="none" rtlCol="0">
            <a:spAutoFit/>
          </a:bodyPr>
          <a:lstStyle/>
          <a:p>
            <a:pPr marL="285750" indent="-285750">
              <a:buFont typeface="Arial" panose="020B0604020202020204" pitchFamily="34" charset="0"/>
              <a:buChar char="•"/>
            </a:pPr>
            <a:r>
              <a:rPr lang="en-US" b="1" dirty="0"/>
              <a:t>Unsupervised learning tasks</a:t>
            </a:r>
            <a:r>
              <a:rPr lang="en-US" dirty="0"/>
              <a:t>: online cluster</a:t>
            </a:r>
          </a:p>
        </p:txBody>
      </p:sp>
      <p:pic>
        <p:nvPicPr>
          <p:cNvPr id="7" name="Picture 6"/>
          <p:cNvPicPr>
            <a:picLocks noChangeAspect="1"/>
          </p:cNvPicPr>
          <p:nvPr/>
        </p:nvPicPr>
        <p:blipFill>
          <a:blip r:embed="rId4"/>
          <a:stretch>
            <a:fillRect/>
          </a:stretch>
        </p:blipFill>
        <p:spPr>
          <a:xfrm>
            <a:off x="5420744" y="1767090"/>
            <a:ext cx="3007638" cy="1810812"/>
          </a:xfrm>
          <a:prstGeom prst="rect">
            <a:avLst/>
          </a:prstGeom>
        </p:spPr>
      </p:pic>
      <p:sp>
        <p:nvSpPr>
          <p:cNvPr id="11"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16</a:t>
            </a:fld>
            <a:endParaRPr lang="en-US" sz="1200" b="1" dirty="0">
              <a:solidFill>
                <a:schemeClr val="tx1"/>
              </a:solidFill>
            </a:endParaRPr>
          </a:p>
        </p:txBody>
      </p:sp>
    </p:spTree>
    <p:extLst>
      <p:ext uri="{BB962C8B-B14F-4D97-AF65-F5344CB8AC3E}">
        <p14:creationId xmlns:p14="http://schemas.microsoft.com/office/powerpoint/2010/main" val="103373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SGD và GD</a:t>
            </a:r>
            <a:endParaRPr lang="en-US" sz="2800" dirty="0">
              <a:solidFill>
                <a:srgbClr val="EE0033"/>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4343400" y="1166519"/>
            <a:ext cx="4623713" cy="2593791"/>
          </a:xfrm>
          <a:prstGeom prst="rect">
            <a:avLst/>
          </a:prstGeom>
        </p:spPr>
      </p:pic>
      <p:sp>
        <p:nvSpPr>
          <p:cNvPr id="7" name="TextBox 6"/>
          <p:cNvSpPr txBox="1"/>
          <p:nvPr/>
        </p:nvSpPr>
        <p:spPr>
          <a:xfrm>
            <a:off x="572494" y="1166518"/>
            <a:ext cx="3657600" cy="1338828"/>
          </a:xfrm>
          <a:prstGeom prst="rect">
            <a:avLst/>
          </a:prstGeom>
          <a:noFill/>
        </p:spPr>
        <p:txBody>
          <a:bodyPr wrap="square" rtlCol="0">
            <a:spAutoFit/>
          </a:bodyPr>
          <a:lstStyle/>
          <a:p>
            <a:pPr marL="285750" indent="-285750">
              <a:buFont typeface="Arial" panose="020B0604020202020204" pitchFamily="34" charset="0"/>
              <a:buChar char="•"/>
            </a:pPr>
            <a:r>
              <a:rPr lang="en-US" b="1" dirty="0"/>
              <a:t>Batch Gradient Descent</a:t>
            </a:r>
            <a:r>
              <a:rPr lang="en-US" dirty="0"/>
              <a:t>: all the training</a:t>
            </a:r>
          </a:p>
          <a:p>
            <a:r>
              <a:rPr lang="en-US" dirty="0"/>
              <a:t>data is taken into consideration to take a single step. We take the average of the gradients of all the training examples and then use that mean gradient to update our parameters. So that’s just one step of gradient descent in one epoch</a:t>
            </a:r>
          </a:p>
        </p:txBody>
      </p:sp>
      <p:sp>
        <p:nvSpPr>
          <p:cNvPr id="9" name="TextBox 8"/>
          <p:cNvSpPr txBox="1"/>
          <p:nvPr/>
        </p:nvSpPr>
        <p:spPr>
          <a:xfrm>
            <a:off x="572494" y="2883442"/>
            <a:ext cx="3482671" cy="739471"/>
          </a:xfrm>
          <a:prstGeom prst="rect">
            <a:avLst/>
          </a:prstGeom>
          <a:noFill/>
        </p:spPr>
        <p:txBody>
          <a:bodyPr wrap="square" rtlCol="0">
            <a:spAutoFit/>
          </a:bodyPr>
          <a:lstStyle/>
          <a:p>
            <a:pPr marL="285750" indent="-285750">
              <a:buFont typeface="Arial" panose="020B0604020202020204" pitchFamily="34" charset="0"/>
              <a:buChar char="•"/>
            </a:pPr>
            <a:r>
              <a:rPr lang="en-US" b="1" dirty="0"/>
              <a:t>Stochastic Gradient Descent (SGD</a:t>
            </a:r>
            <a:r>
              <a:rPr lang="en-US" dirty="0"/>
              <a:t>):</a:t>
            </a:r>
          </a:p>
          <a:p>
            <a:r>
              <a:rPr lang="en-US" dirty="0"/>
              <a:t>consider just one example at a time to take a single step</a:t>
            </a:r>
          </a:p>
        </p:txBody>
      </p:sp>
      <p:sp>
        <p:nvSpPr>
          <p:cNvPr id="10"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17</a:t>
            </a:fld>
            <a:endParaRPr lang="en-US" sz="1200" b="1" dirty="0">
              <a:solidFill>
                <a:schemeClr val="tx1"/>
              </a:solidFill>
            </a:endParaRPr>
          </a:p>
        </p:txBody>
      </p:sp>
    </p:spTree>
    <p:extLst>
      <p:ext uri="{BB962C8B-B14F-4D97-AF65-F5344CB8AC3E}">
        <p14:creationId xmlns:p14="http://schemas.microsoft.com/office/powerpoint/2010/main" val="426926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566130" y="293536"/>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Mini-batch Gradient Descent</a:t>
            </a:r>
            <a:endParaRPr lang="en-US" sz="2800" dirty="0">
              <a:solidFill>
                <a:srgbClr val="EE0033"/>
              </a:solidFill>
              <a:latin typeface="Arial" panose="020B0604020202020204" pitchFamily="34" charset="0"/>
              <a:cs typeface="Arial" panose="020B0604020202020204" pitchFamily="34" charset="0"/>
            </a:endParaRPr>
          </a:p>
        </p:txBody>
      </p:sp>
      <p:sp>
        <p:nvSpPr>
          <p:cNvPr id="2" name="TextBox 1"/>
          <p:cNvSpPr txBox="1"/>
          <p:nvPr/>
        </p:nvSpPr>
        <p:spPr>
          <a:xfrm>
            <a:off x="566130" y="1065474"/>
            <a:ext cx="4015409" cy="1962076"/>
          </a:xfrm>
          <a:prstGeom prst="rect">
            <a:avLst/>
          </a:prstGeom>
          <a:noFill/>
        </p:spPr>
        <p:txBody>
          <a:bodyPr wrap="square" rtlCol="0">
            <a:spAutoFit/>
          </a:bodyPr>
          <a:lstStyle/>
          <a:p>
            <a:pPr fontAlgn="base"/>
            <a:r>
              <a:rPr lang="en-US" b="1" dirty="0"/>
              <a:t>Mini-batch gradient descent </a:t>
            </a:r>
            <a:r>
              <a:rPr lang="en-US" dirty="0"/>
              <a:t>finally takes the best of both worlds and performs an update for every mini-batch of n training examples</a:t>
            </a:r>
          </a:p>
          <a:p>
            <a:pPr marL="285750" indent="-285750" fontAlgn="base">
              <a:buFont typeface="Arial" panose="020B0604020202020204" pitchFamily="34" charset="0"/>
              <a:buChar char="•"/>
            </a:pPr>
            <a:r>
              <a:rPr lang="en-US" dirty="0"/>
              <a:t>Reduces the variance of the parameter updates, which can lead to more stable convergence; and </a:t>
            </a:r>
          </a:p>
          <a:p>
            <a:pPr marL="285750" indent="-285750" fontAlgn="base">
              <a:buFont typeface="Arial" panose="020B0604020202020204" pitchFamily="34" charset="0"/>
              <a:buChar char="•"/>
            </a:pPr>
            <a:r>
              <a:rPr lang="en-US" dirty="0"/>
              <a:t>Can make use of highly optimized matrix optimizations common to state-of-the-art deep learning libraries that make computing the gradient w.r.t. a mini-batch very efficient. </a:t>
            </a:r>
          </a:p>
        </p:txBody>
      </p:sp>
      <p:sp>
        <p:nvSpPr>
          <p:cNvPr id="3" name="TextBox 2"/>
          <p:cNvSpPr txBox="1"/>
          <p:nvPr/>
        </p:nvSpPr>
        <p:spPr>
          <a:xfrm>
            <a:off x="485030" y="3347499"/>
            <a:ext cx="7100515" cy="715581"/>
          </a:xfrm>
          <a:prstGeom prst="rect">
            <a:avLst/>
          </a:prstGeom>
          <a:noFill/>
        </p:spPr>
        <p:txBody>
          <a:bodyPr wrap="square" rtlCol="0">
            <a:spAutoFit/>
          </a:bodyPr>
          <a:lstStyle/>
          <a:p>
            <a:pPr fontAlgn="base"/>
            <a:r>
              <a:rPr lang="en-US" dirty="0"/>
              <a:t>Common mini-batch sizes range between 50 and 256, but can vary for different applications. Mini-batch gradient descent is typically the algorithm of choice when training a neural network and the term SGD usually is employed also when mini-batches are used</a:t>
            </a:r>
          </a:p>
        </p:txBody>
      </p:sp>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18</a:t>
            </a:fld>
            <a:endParaRPr lang="en-US" sz="1200" b="1" dirty="0">
              <a:solidFill>
                <a:schemeClr val="tx1"/>
              </a:solidFill>
            </a:endParaRPr>
          </a:p>
        </p:txBody>
      </p:sp>
    </p:spTree>
    <p:extLst>
      <p:ext uri="{BB962C8B-B14F-4D97-AF65-F5344CB8AC3E}">
        <p14:creationId xmlns:p14="http://schemas.microsoft.com/office/powerpoint/2010/main" val="243438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566130" y="293536"/>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Online Gradient </a:t>
            </a:r>
            <a:r>
              <a:rPr lang="da-DK" sz="2800" dirty="0" err="1">
                <a:solidFill>
                  <a:srgbClr val="EE0033"/>
                </a:solidFill>
                <a:latin typeface="Arial" panose="020B0604020202020204" pitchFamily="34" charset="0"/>
                <a:cs typeface="Arial" panose="020B0604020202020204" pitchFamily="34" charset="0"/>
              </a:rPr>
              <a:t>Descent</a:t>
            </a:r>
            <a:r>
              <a:rPr lang="da-DK" sz="2800" dirty="0">
                <a:solidFill>
                  <a:srgbClr val="EE0033"/>
                </a:solidFill>
                <a:latin typeface="Arial" panose="020B0604020202020204" pitchFamily="34" charset="0"/>
                <a:cs typeface="Arial" panose="020B0604020202020204" pitchFamily="34" charset="0"/>
              </a:rPr>
              <a:t> vs SGD</a:t>
            </a:r>
            <a:endParaRPr lang="en-US" sz="2800" dirty="0">
              <a:solidFill>
                <a:srgbClr val="EE0033"/>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520A36-F644-4545-9BE6-FF46A0053B69}"/>
              </a:ext>
            </a:extLst>
          </p:cNvPr>
          <p:cNvSpPr txBox="1"/>
          <p:nvPr/>
        </p:nvSpPr>
        <p:spPr>
          <a:xfrm>
            <a:off x="903157" y="1340055"/>
            <a:ext cx="6388189" cy="507831"/>
          </a:xfrm>
          <a:prstGeom prst="rect">
            <a:avLst/>
          </a:prstGeom>
          <a:noFill/>
        </p:spPr>
        <p:txBody>
          <a:bodyPr wrap="square" rtlCol="0">
            <a:spAutoFit/>
          </a:bodyPr>
          <a:lstStyle/>
          <a:p>
            <a:r>
              <a:rPr lang="en-US" dirty="0"/>
              <a:t>what the difference between stochastic gradient descent and online gradient descent is? Or is it the same algorithm?</a:t>
            </a:r>
          </a:p>
        </p:txBody>
      </p:sp>
      <p:sp>
        <p:nvSpPr>
          <p:cNvPr id="7"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19</a:t>
            </a:fld>
            <a:endParaRPr lang="en-US" sz="1200" b="1" dirty="0">
              <a:solidFill>
                <a:schemeClr val="tx1"/>
              </a:solidFill>
            </a:endParaRPr>
          </a:p>
        </p:txBody>
      </p:sp>
    </p:spTree>
    <p:extLst>
      <p:ext uri="{BB962C8B-B14F-4D97-AF65-F5344CB8AC3E}">
        <p14:creationId xmlns:p14="http://schemas.microsoft.com/office/powerpoint/2010/main" val="102692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7994" y="1188972"/>
            <a:ext cx="3463159" cy="2220978"/>
          </a:xfrm>
          <a:prstGeom prst="rect">
            <a:avLst/>
          </a:prstGeom>
        </p:spPr>
      </p:pic>
      <p:sp>
        <p:nvSpPr>
          <p:cNvPr id="3" name="TextBox 2"/>
          <p:cNvSpPr txBox="1"/>
          <p:nvPr/>
        </p:nvSpPr>
        <p:spPr>
          <a:xfrm>
            <a:off x="4695135" y="1578348"/>
            <a:ext cx="2166251" cy="830997"/>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Online</a:t>
            </a:r>
          </a:p>
          <a:p>
            <a:pPr algn="ctr"/>
            <a:r>
              <a:rPr lang="en-US" sz="2400" dirty="0">
                <a:solidFill>
                  <a:schemeClr val="bg1"/>
                </a:solidFill>
                <a:latin typeface="Arial" panose="020B0604020202020204" pitchFamily="34" charset="0"/>
                <a:cs typeface="Arial" panose="020B0604020202020204" pitchFamily="34" charset="0"/>
              </a:rPr>
              <a:t>Learning</a:t>
            </a:r>
            <a:endParaRPr lang="en-US" sz="28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67234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794730" y="285584"/>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Mini Batch Kmean vs Kmeans</a:t>
            </a:r>
            <a:endParaRPr lang="en-US" sz="28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4094921" y="1165902"/>
            <a:ext cx="4543467" cy="2771718"/>
          </a:xfrm>
          <a:prstGeom prst="rect">
            <a:avLst/>
          </a:prstGeom>
        </p:spPr>
      </p:pic>
      <p:sp>
        <p:nvSpPr>
          <p:cNvPr id="3" name="Rectangle 2"/>
          <p:cNvSpPr/>
          <p:nvPr/>
        </p:nvSpPr>
        <p:spPr>
          <a:xfrm>
            <a:off x="374650" y="1249822"/>
            <a:ext cx="3481733" cy="1962076"/>
          </a:xfrm>
          <a:prstGeom prst="rect">
            <a:avLst/>
          </a:prstGeom>
        </p:spPr>
        <p:txBody>
          <a:bodyPr wrap="square">
            <a:spAutoFit/>
          </a:bodyPr>
          <a:lstStyle/>
          <a:p>
            <a:r>
              <a:rPr lang="en-US" dirty="0"/>
              <a:t>The </a:t>
            </a:r>
            <a:r>
              <a:rPr lang="en-US" dirty="0" err="1"/>
              <a:t>MiniBatchKMeans</a:t>
            </a:r>
            <a:r>
              <a:rPr lang="en-US" dirty="0"/>
              <a:t> is a variant of the </a:t>
            </a:r>
            <a:r>
              <a:rPr lang="en-US" dirty="0" err="1"/>
              <a:t>KMeans</a:t>
            </a:r>
            <a:r>
              <a:rPr lang="en-US" dirty="0"/>
              <a:t> algorithm which uses mini-batches to reduce the computation time, while still attempting to </a:t>
            </a:r>
            <a:r>
              <a:rPr lang="en-US" dirty="0" err="1"/>
              <a:t>optimise</a:t>
            </a:r>
            <a:r>
              <a:rPr lang="en-US" dirty="0"/>
              <a:t> the same objective function. Mini-batches are subsets of the input data, randomly sampled in each training iteration. These mini-batches drastically reduce the amount of computation required to converge to a local solution</a:t>
            </a:r>
          </a:p>
        </p:txBody>
      </p:sp>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20</a:t>
            </a:fld>
            <a:endParaRPr lang="en-US" sz="1200" b="1" dirty="0">
              <a:solidFill>
                <a:schemeClr val="tx1"/>
              </a:solidFill>
            </a:endParaRPr>
          </a:p>
        </p:txBody>
      </p:sp>
    </p:spTree>
    <p:extLst>
      <p:ext uri="{BB962C8B-B14F-4D97-AF65-F5344CB8AC3E}">
        <p14:creationId xmlns:p14="http://schemas.microsoft.com/office/powerpoint/2010/main" val="3047645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794730" y="285584"/>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Mini Batch Kmean vs Kmeans</a:t>
            </a:r>
            <a:endParaRPr lang="en-US" sz="2800" dirty="0">
              <a:solidFill>
                <a:srgbClr val="EE003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3912042" y="1143000"/>
            <a:ext cx="5033175" cy="2307866"/>
          </a:xfrm>
          <a:prstGeom prst="rect">
            <a:avLst/>
          </a:prstGeom>
        </p:spPr>
      </p:pic>
      <p:sp>
        <p:nvSpPr>
          <p:cNvPr id="9" name="TextBox 8"/>
          <p:cNvSpPr txBox="1"/>
          <p:nvPr/>
        </p:nvSpPr>
        <p:spPr>
          <a:xfrm>
            <a:off x="548641" y="1627519"/>
            <a:ext cx="3077154" cy="1338828"/>
          </a:xfrm>
          <a:prstGeom prst="rect">
            <a:avLst/>
          </a:prstGeom>
          <a:noFill/>
        </p:spPr>
        <p:txBody>
          <a:bodyPr wrap="square" rtlCol="0">
            <a:spAutoFit/>
          </a:bodyPr>
          <a:lstStyle/>
          <a:p>
            <a:r>
              <a:rPr lang="en-US" dirty="0" err="1"/>
              <a:t>MiniBatch</a:t>
            </a:r>
            <a:r>
              <a:rPr lang="en-US" dirty="0"/>
              <a:t> K-Means converges </a:t>
            </a:r>
            <a:r>
              <a:rPr lang="en-US" b="1" dirty="0"/>
              <a:t>faster</a:t>
            </a:r>
            <a:r>
              <a:rPr lang="en-US" dirty="0"/>
              <a:t> than K-Means, but the </a:t>
            </a:r>
            <a:r>
              <a:rPr lang="en-US" b="1" dirty="0"/>
              <a:t>quality of the results is reduced</a:t>
            </a:r>
            <a:r>
              <a:rPr lang="en-US" dirty="0"/>
              <a:t>. In practice this difference in quality can be quite small, as shown in the example and cited reference </a:t>
            </a:r>
          </a:p>
        </p:txBody>
      </p:sp>
      <p:sp>
        <p:nvSpPr>
          <p:cNvPr id="10"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21</a:t>
            </a:fld>
            <a:endParaRPr lang="en-US" sz="1200" b="1" dirty="0">
              <a:solidFill>
                <a:schemeClr val="tx1"/>
              </a:solidFill>
            </a:endParaRPr>
          </a:p>
        </p:txBody>
      </p:sp>
    </p:spTree>
    <p:extLst>
      <p:ext uri="{BB962C8B-B14F-4D97-AF65-F5344CB8AC3E}">
        <p14:creationId xmlns:p14="http://schemas.microsoft.com/office/powerpoint/2010/main" val="3801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566130" y="293536"/>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Open source</a:t>
            </a:r>
            <a:endParaRPr lang="en-US" sz="2800" dirty="0">
              <a:solidFill>
                <a:srgbClr val="EE0033"/>
              </a:solidFill>
              <a:latin typeface="Arial" panose="020B0604020202020204" pitchFamily="34" charset="0"/>
              <a:cs typeface="Arial" panose="020B0604020202020204" pitchFamily="34" charset="0"/>
            </a:endParaRPr>
          </a:p>
        </p:txBody>
      </p:sp>
      <p:sp>
        <p:nvSpPr>
          <p:cNvPr id="2" name="TextBox 1"/>
          <p:cNvSpPr txBox="1"/>
          <p:nvPr/>
        </p:nvSpPr>
        <p:spPr>
          <a:xfrm>
            <a:off x="946205" y="1240403"/>
            <a:ext cx="6885830" cy="2377574"/>
          </a:xfrm>
          <a:prstGeom prst="rect">
            <a:avLst/>
          </a:prstGeom>
          <a:noFill/>
        </p:spPr>
        <p:txBody>
          <a:bodyPr wrap="square" rtlCol="0">
            <a:spAutoFit/>
          </a:bodyPr>
          <a:lstStyle/>
          <a:p>
            <a:pPr marL="285750" indent="-285750">
              <a:buFont typeface="Arial" panose="020B0604020202020204" pitchFamily="34" charset="0"/>
              <a:buChar char="•"/>
            </a:pPr>
            <a:r>
              <a:rPr lang="en-US" b="1" dirty="0"/>
              <a:t>MOA (Massive Online Analysis): </a:t>
            </a:r>
            <a:r>
              <a:rPr lang="en-US" dirty="0"/>
              <a:t>A framework for data stream mining, written in Java.</a:t>
            </a:r>
          </a:p>
          <a:p>
            <a:r>
              <a:rPr lang="en-US" dirty="0"/>
              <a:t>Developed at The University of Waikato, where popular machine learning framework WEKA was also developed, MOA is one of the most popular open-source tools for training machine learning models on streaming data. MOA currently supports stream classification, stream clustering, outlier detection, change detection and concept drift and recommender systems.</a:t>
            </a:r>
          </a:p>
          <a:p>
            <a:endParaRPr lang="en-US" dirty="0"/>
          </a:p>
          <a:p>
            <a:pPr marL="285750" indent="-285750">
              <a:buFont typeface="Arial" panose="020B0604020202020204" pitchFamily="34" charset="0"/>
              <a:buChar char="•"/>
            </a:pPr>
            <a:r>
              <a:rPr lang="en-US" b="1" dirty="0" err="1"/>
              <a:t>Scikit-multiflow</a:t>
            </a:r>
            <a:r>
              <a:rPr lang="en-US" dirty="0"/>
              <a:t>: Inspired by MOA, </a:t>
            </a:r>
            <a:r>
              <a:rPr lang="en-US" dirty="0" err="1"/>
              <a:t>scikit-multiflow</a:t>
            </a:r>
            <a:r>
              <a:rPr lang="en-US" dirty="0"/>
              <a:t> is an open source machine learning</a:t>
            </a:r>
          </a:p>
          <a:p>
            <a:r>
              <a:rPr lang="en-US" dirty="0"/>
              <a:t>framework for multi-output/multi-label and stream data, developed for Python.</a:t>
            </a:r>
          </a:p>
          <a:p>
            <a:endParaRPr lang="en-US" dirty="0"/>
          </a:p>
          <a:p>
            <a:pPr marL="285750" indent="-285750">
              <a:buFont typeface="Arial" panose="020B0604020202020204" pitchFamily="34" charset="0"/>
              <a:buChar char="•"/>
            </a:pPr>
            <a:r>
              <a:rPr lang="en-US" b="1" dirty="0" err="1"/>
              <a:t>StreamDM</a:t>
            </a:r>
            <a:r>
              <a:rPr lang="en-US" dirty="0"/>
              <a:t>: Developed at Huawei Noah’s Ark Lab, </a:t>
            </a:r>
            <a:r>
              <a:rPr lang="en-US" dirty="0" err="1"/>
              <a:t>streamDM</a:t>
            </a:r>
            <a:r>
              <a:rPr lang="en-US" dirty="0"/>
              <a:t> is an open-source tool for</a:t>
            </a:r>
          </a:p>
          <a:p>
            <a:r>
              <a:rPr lang="en-US" dirty="0"/>
              <a:t>mining big data streams using Spark Streaming.</a:t>
            </a:r>
          </a:p>
        </p:txBody>
      </p:sp>
      <p:sp>
        <p:nvSpPr>
          <p:cNvPr id="7"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22</a:t>
            </a:fld>
            <a:endParaRPr lang="en-US" sz="1200" b="1" dirty="0">
              <a:solidFill>
                <a:schemeClr val="tx1"/>
              </a:solidFill>
            </a:endParaRPr>
          </a:p>
        </p:txBody>
      </p:sp>
    </p:spTree>
    <p:extLst>
      <p:ext uri="{BB962C8B-B14F-4D97-AF65-F5344CB8AC3E}">
        <p14:creationId xmlns:p14="http://schemas.microsoft.com/office/powerpoint/2010/main" val="73160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Ví dụ</a:t>
            </a:r>
            <a:endParaRPr lang="en-US" sz="28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436" y="895265"/>
            <a:ext cx="3816957" cy="3183248"/>
          </a:xfrm>
          <a:prstGeom prst="rect">
            <a:avLst/>
          </a:prstGeom>
        </p:spPr>
      </p:pic>
      <p:pic>
        <p:nvPicPr>
          <p:cNvPr id="3" name="Picture 2"/>
          <p:cNvPicPr>
            <a:picLocks noChangeAspect="1"/>
          </p:cNvPicPr>
          <p:nvPr/>
        </p:nvPicPr>
        <p:blipFill>
          <a:blip r:embed="rId5"/>
          <a:stretch>
            <a:fillRect/>
          </a:stretch>
        </p:blipFill>
        <p:spPr>
          <a:xfrm>
            <a:off x="5199865" y="3407341"/>
            <a:ext cx="2894564" cy="695325"/>
          </a:xfrm>
          <a:prstGeom prst="rect">
            <a:avLst/>
          </a:prstGeom>
        </p:spPr>
      </p:pic>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23</a:t>
            </a:fld>
            <a:endParaRPr lang="en-US" sz="1200" b="1" dirty="0">
              <a:solidFill>
                <a:schemeClr val="tx1"/>
              </a:solidFill>
            </a:endParaRPr>
          </a:p>
        </p:txBody>
      </p:sp>
    </p:spTree>
    <p:extLst>
      <p:ext uri="{BB962C8B-B14F-4D97-AF65-F5344CB8AC3E}">
        <p14:creationId xmlns:p14="http://schemas.microsoft.com/office/powerpoint/2010/main" val="1084208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Ví dụ</a:t>
            </a:r>
            <a:endParaRPr lang="en-US" sz="28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79837" y="947696"/>
            <a:ext cx="6400800" cy="2752725"/>
          </a:xfrm>
          <a:prstGeom prst="rect">
            <a:avLst/>
          </a:prstGeom>
        </p:spPr>
      </p:pic>
      <p:pic>
        <p:nvPicPr>
          <p:cNvPr id="3" name="Picture 2"/>
          <p:cNvPicPr>
            <a:picLocks noChangeAspect="1"/>
          </p:cNvPicPr>
          <p:nvPr/>
        </p:nvPicPr>
        <p:blipFill>
          <a:blip r:embed="rId5"/>
          <a:stretch>
            <a:fillRect/>
          </a:stretch>
        </p:blipFill>
        <p:spPr>
          <a:xfrm>
            <a:off x="679837" y="3917447"/>
            <a:ext cx="3009900" cy="685800"/>
          </a:xfrm>
          <a:prstGeom prst="rect">
            <a:avLst/>
          </a:prstGeom>
        </p:spPr>
      </p:pic>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24</a:t>
            </a:fld>
            <a:endParaRPr lang="en-US" sz="1200" b="1" dirty="0">
              <a:solidFill>
                <a:schemeClr val="tx1"/>
              </a:solidFill>
            </a:endParaRPr>
          </a:p>
        </p:txBody>
      </p:sp>
    </p:spTree>
    <p:extLst>
      <p:ext uri="{BB962C8B-B14F-4D97-AF65-F5344CB8AC3E}">
        <p14:creationId xmlns:p14="http://schemas.microsoft.com/office/powerpoint/2010/main" val="416416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4" name="TextBox 13"/>
          <p:cNvSpPr txBox="1"/>
          <p:nvPr/>
        </p:nvSpPr>
        <p:spPr>
          <a:xfrm>
            <a:off x="460375" y="308435"/>
            <a:ext cx="755454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References</a:t>
            </a:r>
            <a:endParaRPr lang="en-US" sz="2800" dirty="0">
              <a:solidFill>
                <a:srgbClr val="EE0033"/>
              </a:solidFill>
              <a:latin typeface="Arial" panose="020B0604020202020204" pitchFamily="34" charset="0"/>
              <a:cs typeface="Arial" panose="020B0604020202020204" pitchFamily="34" charset="0"/>
            </a:endParaRPr>
          </a:p>
        </p:txBody>
      </p:sp>
      <p:sp>
        <p:nvSpPr>
          <p:cNvPr id="4" name="TextBox 3"/>
          <p:cNvSpPr txBox="1"/>
          <p:nvPr/>
        </p:nvSpPr>
        <p:spPr>
          <a:xfrm>
            <a:off x="842838" y="1232451"/>
            <a:ext cx="7060759"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https://arxiv.org/pdf/1802.02871.pdf</a:t>
            </a:r>
            <a:endParaRPr lang="en-US" dirty="0"/>
          </a:p>
          <a:p>
            <a:pPr marL="285750" indent="-285750">
              <a:buFont typeface="Arial" panose="020B0604020202020204" pitchFamily="34" charset="0"/>
              <a:buChar char="•"/>
            </a:pPr>
            <a:r>
              <a:rPr lang="en-US" dirty="0">
                <a:hlinkClick r:id="rId5"/>
              </a:rPr>
              <a:t>https</a:t>
            </a:r>
            <a:r>
              <a:rPr lang="en-US">
                <a:hlinkClick r:id="rId5"/>
              </a:rPr>
              <a:t>://medium.com/value-stream-design/online-machine-learning-515556ff72c5</a:t>
            </a:r>
          </a:p>
          <a:p>
            <a:pPr marL="285750" indent="-285750">
              <a:buFont typeface="Arial" panose="020B0604020202020204" pitchFamily="34" charset="0"/>
              <a:buChar char="•"/>
            </a:pPr>
            <a:r>
              <a:rPr lang="en-US">
                <a:hlinkClick r:id="rId5"/>
              </a:rPr>
              <a:t>https</a:t>
            </a:r>
            <a:r>
              <a:rPr lang="en-US" dirty="0">
                <a:hlinkClick r:id="rId5"/>
              </a:rPr>
              <a:t>://www.iunera.com/kraken/fabric/simple-introduction-to-online-learning-in-machine-learning/#3-model-training-and-complexity</a:t>
            </a:r>
            <a:endParaRPr lang="en-US" dirty="0"/>
          </a:p>
          <a:p>
            <a:pPr marL="285750" indent="-285750">
              <a:buFont typeface="Arial" panose="020B0604020202020204" pitchFamily="34" charset="0"/>
              <a:buChar char="•"/>
            </a:pPr>
            <a:r>
              <a:rPr lang="en-US" dirty="0">
                <a:hlinkClick r:id="rId6"/>
              </a:rPr>
              <a:t>https://www.analyticsvidhya.com/blog/2015/01/introduction-online-machine-learning-simplified-2/</a:t>
            </a:r>
            <a:endParaRPr lang="en-US" dirty="0"/>
          </a:p>
          <a:p>
            <a:pPr marL="285750" indent="-285750">
              <a:buFont typeface="Arial" panose="020B0604020202020204" pitchFamily="34" charset="0"/>
              <a:buChar char="•"/>
            </a:pPr>
            <a:r>
              <a:rPr lang="en-US" dirty="0">
                <a:hlinkClick r:id="rId7"/>
              </a:rPr>
              <a:t>https://en.wikipedia.org/wiki/Online_machine_learning#External_links</a:t>
            </a:r>
          </a:p>
          <a:p>
            <a:pPr marL="285750" indent="-285750">
              <a:buFont typeface="Arial" panose="020B0604020202020204" pitchFamily="34" charset="0"/>
              <a:buChar char="•"/>
            </a:pPr>
            <a:r>
              <a:rPr lang="en-US" dirty="0">
                <a:hlinkClick r:id="rId7"/>
              </a:rPr>
              <a:t>https://www.mit.edu/~rakhlin/6.883/</a:t>
            </a:r>
            <a:endParaRPr lang="en-US" dirty="0"/>
          </a:p>
          <a:p>
            <a:pPr marL="285750" indent="-285750">
              <a:buFont typeface="Arial" panose="020B0604020202020204" pitchFamily="34" charset="0"/>
              <a:buChar char="•"/>
            </a:pPr>
            <a:r>
              <a:rPr lang="en-US" dirty="0">
                <a:hlinkClick r:id="rId8"/>
              </a:rPr>
              <a:t>https://codeburst.io/realtime-machine-learning-online-learning-with-pubnub-2005e86670ad</a:t>
            </a:r>
            <a:endParaRPr lang="en-US" dirty="0"/>
          </a:p>
          <a:p>
            <a:pPr marL="285750" indent="-285750">
              <a:buFont typeface="Arial" panose="020B0604020202020204" pitchFamily="34" charset="0"/>
              <a:buChar char="•"/>
            </a:pPr>
            <a:r>
              <a:rPr lang="en-US" dirty="0">
                <a:hlinkClick r:id="rId9"/>
              </a:rPr>
              <a:t>https://upcommons.upc.edu/bitstream/handle/2117/23414/R13-8.pdf</a:t>
            </a:r>
            <a:endParaRPr lang="en-US" dirty="0"/>
          </a:p>
          <a:p>
            <a:pPr marL="285750" indent="-285750">
              <a:buFont typeface="Arial" panose="020B0604020202020204" pitchFamily="34" charset="0"/>
              <a:buChar char="•"/>
            </a:pPr>
            <a:r>
              <a:rPr lang="en-US" dirty="0">
                <a:hlinkClick r:id="rId10"/>
              </a:rPr>
              <a:t>https://simons.berkeley.edu/sites/default/files/docs/5318/slides.pdf</a:t>
            </a:r>
            <a:endParaRPr lang="en-US" dirty="0"/>
          </a:p>
          <a:p>
            <a:pPr marL="285750" indent="-285750">
              <a:buFont typeface="Arial" panose="020B0604020202020204" pitchFamily="34" charset="0"/>
              <a:buChar char="•"/>
            </a:pPr>
            <a:endParaRPr lang="en-US" dirty="0"/>
          </a:p>
        </p:txBody>
      </p:sp>
      <p:sp>
        <p:nvSpPr>
          <p:cNvPr id="7"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25</a:t>
            </a:fld>
            <a:endParaRPr lang="en-US" sz="1200" b="1" dirty="0">
              <a:solidFill>
                <a:schemeClr val="tx1"/>
              </a:solidFill>
            </a:endParaRPr>
          </a:p>
        </p:txBody>
      </p:sp>
    </p:spTree>
    <p:extLst>
      <p:ext uri="{BB962C8B-B14F-4D97-AF65-F5344CB8AC3E}">
        <p14:creationId xmlns:p14="http://schemas.microsoft.com/office/powerpoint/2010/main" val="30943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10533" y="333692"/>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Câu hỏi</a:t>
            </a:r>
            <a:endParaRPr lang="en-US" sz="2800" dirty="0">
              <a:solidFill>
                <a:srgbClr val="EE0033"/>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25" name="TextBox 24"/>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TextBox 1"/>
          <p:cNvSpPr txBox="1"/>
          <p:nvPr/>
        </p:nvSpPr>
        <p:spPr>
          <a:xfrm>
            <a:off x="795130" y="1176793"/>
            <a:ext cx="2180405" cy="338554"/>
          </a:xfrm>
          <a:prstGeom prst="rect">
            <a:avLst/>
          </a:prstGeom>
          <a:noFill/>
        </p:spPr>
        <p:txBody>
          <a:bodyPr wrap="none" rtlCol="0">
            <a:spAutoFit/>
          </a:bodyPr>
          <a:lstStyle/>
          <a:p>
            <a:r>
              <a:rPr lang="en-US" sz="1600" b="1" dirty="0"/>
              <a:t>1. Online learning </a:t>
            </a:r>
            <a:r>
              <a:rPr lang="en-US" sz="1600" b="1" dirty="0" err="1"/>
              <a:t>là</a:t>
            </a:r>
            <a:r>
              <a:rPr lang="en-US" sz="1600" b="1" dirty="0"/>
              <a:t> </a:t>
            </a:r>
            <a:r>
              <a:rPr lang="en-US" sz="1600" b="1" dirty="0" err="1"/>
              <a:t>gì</a:t>
            </a:r>
            <a:r>
              <a:rPr lang="en-US" sz="1600" b="1" dirty="0"/>
              <a:t>?</a:t>
            </a:r>
          </a:p>
        </p:txBody>
      </p:sp>
      <p:sp>
        <p:nvSpPr>
          <p:cNvPr id="3" name="TextBox 2"/>
          <p:cNvSpPr txBox="1"/>
          <p:nvPr/>
        </p:nvSpPr>
        <p:spPr>
          <a:xfrm>
            <a:off x="1267690" y="1958386"/>
            <a:ext cx="4992136" cy="338554"/>
          </a:xfrm>
          <a:prstGeom prst="rect">
            <a:avLst/>
          </a:prstGeom>
          <a:noFill/>
        </p:spPr>
        <p:txBody>
          <a:bodyPr wrap="none" rtlCol="0">
            <a:spAutoFit/>
          </a:bodyPr>
          <a:lstStyle/>
          <a:p>
            <a:r>
              <a:rPr lang="en-US" sz="1600" b="1" dirty="0"/>
              <a:t>2. Online learning </a:t>
            </a:r>
            <a:r>
              <a:rPr lang="en-US" sz="1600" b="1" dirty="0" err="1"/>
              <a:t>khác</a:t>
            </a:r>
            <a:r>
              <a:rPr lang="en-US" sz="1600" b="1" dirty="0"/>
              <a:t> </a:t>
            </a:r>
            <a:r>
              <a:rPr lang="en-US" sz="1600" b="1" dirty="0" err="1"/>
              <a:t>gì</a:t>
            </a:r>
            <a:r>
              <a:rPr lang="en-US" sz="1600" b="1" dirty="0"/>
              <a:t> so </a:t>
            </a:r>
            <a:r>
              <a:rPr lang="en-US" sz="1600" b="1" dirty="0" err="1"/>
              <a:t>với</a:t>
            </a:r>
            <a:r>
              <a:rPr lang="en-US" sz="1600" b="1" dirty="0"/>
              <a:t> </a:t>
            </a:r>
            <a:r>
              <a:rPr lang="en-US" sz="1600" b="1" dirty="0" err="1"/>
              <a:t>cách</a:t>
            </a:r>
            <a:r>
              <a:rPr lang="en-US" sz="1600" b="1" dirty="0"/>
              <a:t> </a:t>
            </a:r>
            <a:r>
              <a:rPr lang="en-US" sz="1600" b="1" dirty="0" err="1"/>
              <a:t>học</a:t>
            </a:r>
            <a:r>
              <a:rPr lang="en-US" sz="1600" b="1" dirty="0"/>
              <a:t> </a:t>
            </a:r>
            <a:r>
              <a:rPr lang="en-US" sz="1600" b="1" dirty="0" err="1"/>
              <a:t>thường</a:t>
            </a:r>
            <a:r>
              <a:rPr lang="en-US" sz="1600" b="1" dirty="0"/>
              <a:t> </a:t>
            </a:r>
            <a:r>
              <a:rPr lang="en-US" sz="1600" b="1" dirty="0" err="1"/>
              <a:t>dùng</a:t>
            </a:r>
            <a:r>
              <a:rPr lang="en-US" sz="1600" b="1" dirty="0"/>
              <a:t> ?</a:t>
            </a:r>
          </a:p>
        </p:txBody>
      </p:sp>
      <p:sp>
        <p:nvSpPr>
          <p:cNvPr id="4" name="TextBox 3"/>
          <p:cNvSpPr txBox="1"/>
          <p:nvPr/>
        </p:nvSpPr>
        <p:spPr>
          <a:xfrm>
            <a:off x="1932167" y="2739979"/>
            <a:ext cx="3552576" cy="338554"/>
          </a:xfrm>
          <a:prstGeom prst="rect">
            <a:avLst/>
          </a:prstGeom>
          <a:noFill/>
        </p:spPr>
        <p:txBody>
          <a:bodyPr wrap="none" rtlCol="0">
            <a:spAutoFit/>
          </a:bodyPr>
          <a:lstStyle/>
          <a:p>
            <a:r>
              <a:rPr lang="en-US" sz="1600" b="1" dirty="0"/>
              <a:t>3. </a:t>
            </a:r>
            <a:r>
              <a:rPr lang="en-US" sz="1600" b="1" dirty="0" err="1"/>
              <a:t>Khi</a:t>
            </a:r>
            <a:r>
              <a:rPr lang="en-US" sz="1600" b="1" dirty="0"/>
              <a:t> </a:t>
            </a:r>
            <a:r>
              <a:rPr lang="en-US" sz="1600" b="1" dirty="0" err="1"/>
              <a:t>nào</a:t>
            </a:r>
            <a:r>
              <a:rPr lang="en-US" sz="1600" b="1" dirty="0"/>
              <a:t> </a:t>
            </a:r>
            <a:r>
              <a:rPr lang="en-US" sz="1600" b="1" dirty="0" err="1"/>
              <a:t>nên</a:t>
            </a:r>
            <a:r>
              <a:rPr lang="en-US" sz="1600" b="1" dirty="0"/>
              <a:t> </a:t>
            </a:r>
            <a:r>
              <a:rPr lang="en-US" sz="1600" b="1" dirty="0" err="1"/>
              <a:t>áp</a:t>
            </a:r>
            <a:r>
              <a:rPr lang="en-US" sz="1600" b="1" dirty="0"/>
              <a:t> </a:t>
            </a:r>
            <a:r>
              <a:rPr lang="en-US" sz="1600" b="1" dirty="0" err="1"/>
              <a:t>dụng</a:t>
            </a:r>
            <a:r>
              <a:rPr lang="en-US" sz="1600" b="1" dirty="0"/>
              <a:t> online learning?</a:t>
            </a:r>
          </a:p>
        </p:txBody>
      </p:sp>
      <p:sp>
        <p:nvSpPr>
          <p:cNvPr id="9"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3</a:t>
            </a:fld>
            <a:endParaRPr lang="en-US" sz="1200" b="1" dirty="0">
              <a:solidFill>
                <a:schemeClr val="tx1"/>
              </a:solidFill>
            </a:endParaRPr>
          </a:p>
        </p:txBody>
      </p:sp>
    </p:spTree>
    <p:extLst>
      <p:ext uri="{BB962C8B-B14F-4D97-AF65-F5344CB8AC3E}">
        <p14:creationId xmlns:p14="http://schemas.microsoft.com/office/powerpoint/2010/main" val="168472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1650" y="365498"/>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Tổng quan</a:t>
            </a:r>
            <a:endParaRPr lang="en-US" sz="2800" dirty="0">
              <a:solidFill>
                <a:srgbClr val="EE0033"/>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25" name="TextBox 24"/>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TextBox 1"/>
          <p:cNvSpPr txBox="1"/>
          <p:nvPr/>
        </p:nvSpPr>
        <p:spPr>
          <a:xfrm>
            <a:off x="1129085" y="1351812"/>
            <a:ext cx="68858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Supervised Learning – Model trained on a labelled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Unsupervised Learning – Model trained on an </a:t>
            </a:r>
            <a:r>
              <a:rPr lang="en-US" dirty="0" err="1"/>
              <a:t>unlabelled</a:t>
            </a:r>
            <a:r>
              <a:rPr lang="en-US" dirty="0"/>
              <a: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Reinforcement Learning – Models trained to take suitable action for the highest reward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Active Learning – Models that trained with few active labels to achieve high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Transfer Learning – Model is first trained on one task, then a part of it is deployed to another model for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Online learning – Model that is constantly updated by a real-time stream of data</a:t>
            </a:r>
          </a:p>
        </p:txBody>
      </p:sp>
      <p:sp>
        <p:nvSpPr>
          <p:cNvPr id="8"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4</a:t>
            </a:fld>
            <a:endParaRPr lang="en-US" sz="1200" b="1" dirty="0">
              <a:solidFill>
                <a:schemeClr val="tx1"/>
              </a:solidFill>
            </a:endParaRPr>
          </a:p>
        </p:txBody>
      </p:sp>
    </p:spTree>
    <p:extLst>
      <p:ext uri="{BB962C8B-B14F-4D97-AF65-F5344CB8AC3E}">
        <p14:creationId xmlns:p14="http://schemas.microsoft.com/office/powerpoint/2010/main" val="235729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1650" y="365498"/>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Vì sao cần có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25" name="TextBox 24"/>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TextBox 1"/>
          <p:cNvSpPr txBox="1"/>
          <p:nvPr/>
        </p:nvSpPr>
        <p:spPr>
          <a:xfrm>
            <a:off x="1057523" y="1351721"/>
            <a:ext cx="6917635" cy="923330"/>
          </a:xfrm>
          <a:prstGeom prst="rect">
            <a:avLst/>
          </a:prstGeom>
          <a:noFill/>
        </p:spPr>
        <p:txBody>
          <a:bodyPr wrap="square" rtlCol="0">
            <a:spAutoFit/>
          </a:bodyPr>
          <a:lstStyle/>
          <a:p>
            <a:r>
              <a:rPr lang="en-US" i="1" dirty="0"/>
              <a:t>Traditionally machine learning is performed offline, called </a:t>
            </a:r>
            <a:r>
              <a:rPr lang="en-US" b="1" i="1" dirty="0"/>
              <a:t>Offline Learning</a:t>
            </a:r>
            <a:r>
              <a:rPr lang="en-US" i="1" dirty="0"/>
              <a:t>, which means we have a batch of data, and we optimize an equation. However, if we have streaming data, we need to perform online learning, so we can update our estimates as each new data point arrives rather than waiting until “the end” (which may never occur)</a:t>
            </a:r>
            <a:endParaRPr lang="en-US" dirty="0"/>
          </a:p>
        </p:txBody>
      </p:sp>
      <p:sp>
        <p:nvSpPr>
          <p:cNvPr id="3" name="TextBox 2"/>
          <p:cNvSpPr txBox="1"/>
          <p:nvPr/>
        </p:nvSpPr>
        <p:spPr>
          <a:xfrm>
            <a:off x="1057523" y="2931317"/>
            <a:ext cx="6398918" cy="507831"/>
          </a:xfrm>
          <a:prstGeom prst="rect">
            <a:avLst/>
          </a:prstGeom>
          <a:noFill/>
        </p:spPr>
        <p:txBody>
          <a:bodyPr wrap="square" rtlCol="0">
            <a:spAutoFit/>
          </a:bodyPr>
          <a:lstStyle/>
          <a:p>
            <a:r>
              <a:rPr lang="en-US" b="1"/>
              <a:t>what if there is a continuous stream of new data that the model has to learn on the spot?</a:t>
            </a:r>
            <a:endParaRPr lang="en-US" dirty="0"/>
          </a:p>
        </p:txBody>
      </p:sp>
      <p:sp>
        <p:nvSpPr>
          <p:cNvPr id="8"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5</a:t>
            </a:fld>
            <a:endParaRPr lang="en-US" sz="1200" b="1" dirty="0">
              <a:solidFill>
                <a:schemeClr val="tx1"/>
              </a:solidFill>
            </a:endParaRPr>
          </a:p>
        </p:txBody>
      </p:sp>
    </p:spTree>
    <p:extLst>
      <p:ext uri="{BB962C8B-B14F-4D97-AF65-F5344CB8AC3E}">
        <p14:creationId xmlns:p14="http://schemas.microsoft.com/office/powerpoint/2010/main" val="3304459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246195"/>
            <a:ext cx="6311900"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Giới thiệu về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TextBox 1"/>
          <p:cNvSpPr txBox="1"/>
          <p:nvPr/>
        </p:nvSpPr>
        <p:spPr>
          <a:xfrm>
            <a:off x="922352" y="1248355"/>
            <a:ext cx="6106601" cy="300082"/>
          </a:xfrm>
          <a:prstGeom prst="rect">
            <a:avLst/>
          </a:prstGeom>
          <a:noFill/>
        </p:spPr>
        <p:txBody>
          <a:bodyPr wrap="square" rtlCol="0">
            <a:spAutoFit/>
          </a:bodyPr>
          <a:lstStyle/>
          <a:p>
            <a:r>
              <a:rPr lang="en-US" dirty="0"/>
              <a:t>Online learning – Model that is constantly updated by a real-time stream of data</a:t>
            </a:r>
          </a:p>
        </p:txBody>
      </p:sp>
      <p:sp>
        <p:nvSpPr>
          <p:cNvPr id="5" name="TextBox 4"/>
          <p:cNvSpPr txBox="1"/>
          <p:nvPr/>
        </p:nvSpPr>
        <p:spPr>
          <a:xfrm>
            <a:off x="904461" y="1848133"/>
            <a:ext cx="6003235" cy="507831"/>
          </a:xfrm>
          <a:prstGeom prst="rect">
            <a:avLst/>
          </a:prstGeom>
          <a:noFill/>
        </p:spPr>
        <p:txBody>
          <a:bodyPr wrap="square" rtlCol="0">
            <a:spAutoFit/>
          </a:bodyPr>
          <a:lstStyle/>
          <a:p>
            <a:r>
              <a:rPr lang="en-US" dirty="0"/>
              <a:t>Online learning is an approach used in Machine Learning that ingests sample of real-time data one observation at a time.</a:t>
            </a:r>
          </a:p>
        </p:txBody>
      </p:sp>
      <p:sp>
        <p:nvSpPr>
          <p:cNvPr id="7" name="TextBox 6"/>
          <p:cNvSpPr txBox="1"/>
          <p:nvPr/>
        </p:nvSpPr>
        <p:spPr>
          <a:xfrm>
            <a:off x="904461" y="2686331"/>
            <a:ext cx="6877878" cy="507831"/>
          </a:xfrm>
          <a:prstGeom prst="rect">
            <a:avLst/>
          </a:prstGeom>
          <a:noFill/>
        </p:spPr>
        <p:txBody>
          <a:bodyPr wrap="square" rtlCol="0">
            <a:spAutoFit/>
          </a:bodyPr>
          <a:lstStyle/>
          <a:p>
            <a:r>
              <a:rPr lang="en-US" dirty="0"/>
              <a:t>Online learning models process one sample of data at a time – thus be significantly more efficient both in time and space with more practical batch algorithms.</a:t>
            </a:r>
          </a:p>
        </p:txBody>
      </p:sp>
      <p:sp>
        <p:nvSpPr>
          <p:cNvPr id="11"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6</a:t>
            </a:fld>
            <a:endParaRPr lang="en-US" sz="1200" b="1" dirty="0">
              <a:solidFill>
                <a:schemeClr val="tx1"/>
              </a:solidFill>
            </a:endParaRPr>
          </a:p>
        </p:txBody>
      </p:sp>
    </p:spTree>
    <p:extLst>
      <p:ext uri="{BB962C8B-B14F-4D97-AF65-F5344CB8AC3E}">
        <p14:creationId xmlns:p14="http://schemas.microsoft.com/office/powerpoint/2010/main" val="420335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246195"/>
            <a:ext cx="6311900" cy="523220"/>
          </a:xfrm>
          <a:prstGeom prst="rect">
            <a:avLst/>
          </a:prstGeom>
          <a:noFill/>
        </p:spPr>
        <p:txBody>
          <a:bodyPr wrap="square" rtlCol="0">
            <a:spAutoFit/>
          </a:bodyPr>
          <a:lstStyle/>
          <a:p>
            <a:r>
              <a:rPr lang="da-DK" sz="2800" dirty="0" err="1">
                <a:solidFill>
                  <a:srgbClr val="EE0033"/>
                </a:solidFill>
                <a:latin typeface="Arial" panose="020B0604020202020204" pitchFamily="34" charset="0"/>
                <a:cs typeface="Arial" panose="020B0604020202020204" pitchFamily="34" charset="0"/>
              </a:rPr>
              <a:t>Ví</a:t>
            </a:r>
            <a:r>
              <a:rPr lang="da-DK" sz="2800" dirty="0">
                <a:solidFill>
                  <a:srgbClr val="EE0033"/>
                </a:solidFill>
                <a:latin typeface="Arial" panose="020B0604020202020204" pitchFamily="34" charset="0"/>
                <a:cs typeface="Arial" panose="020B0604020202020204" pitchFamily="34" charset="0"/>
              </a:rPr>
              <a:t> </a:t>
            </a:r>
            <a:r>
              <a:rPr lang="da-DK" sz="2800" dirty="0" err="1">
                <a:solidFill>
                  <a:srgbClr val="EE0033"/>
                </a:solidFill>
                <a:latin typeface="Arial" panose="020B0604020202020204" pitchFamily="34" charset="0"/>
                <a:cs typeface="Arial" panose="020B0604020202020204" pitchFamily="34" charset="0"/>
              </a:rPr>
              <a:t>dụ</a:t>
            </a:r>
            <a:r>
              <a:rPr lang="da-DK" sz="2800" dirty="0">
                <a:solidFill>
                  <a:srgbClr val="EE0033"/>
                </a:solidFill>
                <a:latin typeface="Arial" panose="020B0604020202020204" pitchFamily="34" charset="0"/>
                <a:cs typeface="Arial" panose="020B0604020202020204" pitchFamily="34" charset="0"/>
              </a:rPr>
              <a:t> </a:t>
            </a:r>
            <a:r>
              <a:rPr lang="da-DK" sz="2800" dirty="0" err="1">
                <a:solidFill>
                  <a:srgbClr val="EE0033"/>
                </a:solidFill>
                <a:latin typeface="Arial" panose="020B0604020202020204" pitchFamily="34" charset="0"/>
                <a:cs typeface="Arial" panose="020B0604020202020204" pitchFamily="34" charset="0"/>
              </a:rPr>
              <a:t>về</a:t>
            </a:r>
            <a:r>
              <a:rPr lang="da-DK" sz="2800" dirty="0">
                <a:solidFill>
                  <a:srgbClr val="EE0033"/>
                </a:solidFill>
                <a:latin typeface="Arial" panose="020B0604020202020204" pitchFamily="34" charset="0"/>
                <a:cs typeface="Arial" panose="020B0604020202020204" pitchFamily="34" charset="0"/>
              </a:rPr>
              <a:t>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11" name="Picture 10">
            <a:extLst>
              <a:ext uri="{FF2B5EF4-FFF2-40B4-BE49-F238E27FC236}">
                <a16:creationId xmlns:a16="http://schemas.microsoft.com/office/drawing/2014/main" id="{3D295224-DC02-2B4E-8040-7EC4EA2FC98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285407" y="922318"/>
            <a:ext cx="5943600" cy="2658110"/>
          </a:xfrm>
          <a:prstGeom prst="rect">
            <a:avLst/>
          </a:prstGeom>
        </p:spPr>
      </p:pic>
      <p:sp>
        <p:nvSpPr>
          <p:cNvPr id="7"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7</a:t>
            </a:fld>
            <a:endParaRPr lang="en-US" sz="1200" b="1" dirty="0">
              <a:solidFill>
                <a:schemeClr val="tx1"/>
              </a:solidFill>
            </a:endParaRPr>
          </a:p>
        </p:txBody>
      </p:sp>
    </p:spTree>
    <p:extLst>
      <p:ext uri="{BB962C8B-B14F-4D97-AF65-F5344CB8AC3E}">
        <p14:creationId xmlns:p14="http://schemas.microsoft.com/office/powerpoint/2010/main" val="15317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246195"/>
            <a:ext cx="6311900" cy="523220"/>
          </a:xfrm>
          <a:prstGeom prst="rect">
            <a:avLst/>
          </a:prstGeom>
          <a:noFill/>
        </p:spPr>
        <p:txBody>
          <a:bodyPr wrap="square" rtlCol="0">
            <a:spAutoFit/>
          </a:bodyPr>
          <a:lstStyle/>
          <a:p>
            <a:r>
              <a:rPr lang="da-DK" sz="2800" dirty="0" err="1">
                <a:solidFill>
                  <a:srgbClr val="EE0033"/>
                </a:solidFill>
                <a:latin typeface="Arial" panose="020B0604020202020204" pitchFamily="34" charset="0"/>
                <a:cs typeface="Arial" panose="020B0604020202020204" pitchFamily="34" charset="0"/>
              </a:rPr>
              <a:t>Ví</a:t>
            </a:r>
            <a:r>
              <a:rPr lang="da-DK" sz="2800" dirty="0">
                <a:solidFill>
                  <a:srgbClr val="EE0033"/>
                </a:solidFill>
                <a:latin typeface="Arial" panose="020B0604020202020204" pitchFamily="34" charset="0"/>
                <a:cs typeface="Arial" panose="020B0604020202020204" pitchFamily="34" charset="0"/>
              </a:rPr>
              <a:t> </a:t>
            </a:r>
            <a:r>
              <a:rPr lang="da-DK" sz="2800" dirty="0" err="1">
                <a:solidFill>
                  <a:srgbClr val="EE0033"/>
                </a:solidFill>
                <a:latin typeface="Arial" panose="020B0604020202020204" pitchFamily="34" charset="0"/>
                <a:cs typeface="Arial" panose="020B0604020202020204" pitchFamily="34" charset="0"/>
              </a:rPr>
              <a:t>dụ</a:t>
            </a:r>
            <a:r>
              <a:rPr lang="da-DK" sz="2800" dirty="0">
                <a:solidFill>
                  <a:srgbClr val="EE0033"/>
                </a:solidFill>
                <a:latin typeface="Arial" panose="020B0604020202020204" pitchFamily="34" charset="0"/>
                <a:cs typeface="Arial" panose="020B0604020202020204" pitchFamily="34" charset="0"/>
              </a:rPr>
              <a:t> </a:t>
            </a:r>
            <a:r>
              <a:rPr lang="da-DK" sz="2800" dirty="0" err="1">
                <a:solidFill>
                  <a:srgbClr val="EE0033"/>
                </a:solidFill>
                <a:latin typeface="Arial" panose="020B0604020202020204" pitchFamily="34" charset="0"/>
                <a:cs typeface="Arial" panose="020B0604020202020204" pitchFamily="34" charset="0"/>
              </a:rPr>
              <a:t>về</a:t>
            </a:r>
            <a:r>
              <a:rPr lang="da-DK" sz="2800" dirty="0">
                <a:solidFill>
                  <a:srgbClr val="EE0033"/>
                </a:solidFill>
                <a:latin typeface="Arial" panose="020B0604020202020204" pitchFamily="34" charset="0"/>
                <a:cs typeface="Arial" panose="020B0604020202020204" pitchFamily="34" charset="0"/>
              </a:rPr>
              <a:t> online 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7" name="Picture 6">
            <a:extLst>
              <a:ext uri="{FF2B5EF4-FFF2-40B4-BE49-F238E27FC236}">
                <a16:creationId xmlns:a16="http://schemas.microsoft.com/office/drawing/2014/main" id="{31DD1F59-158E-A742-ABFB-14C39C9443A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600200" y="1017905"/>
            <a:ext cx="5943600" cy="3107690"/>
          </a:xfrm>
          <a:prstGeom prst="rect">
            <a:avLst/>
          </a:prstGeom>
        </p:spPr>
      </p:pic>
      <p:sp>
        <p:nvSpPr>
          <p:cNvPr id="11"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8</a:t>
            </a:fld>
            <a:endParaRPr lang="en-US" sz="1200" b="1" dirty="0">
              <a:solidFill>
                <a:schemeClr val="tx1"/>
              </a:solidFill>
            </a:endParaRPr>
          </a:p>
        </p:txBody>
      </p:sp>
    </p:spTree>
    <p:extLst>
      <p:ext uri="{BB962C8B-B14F-4D97-AF65-F5344CB8AC3E}">
        <p14:creationId xmlns:p14="http://schemas.microsoft.com/office/powerpoint/2010/main" val="10256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650" y="126273"/>
            <a:ext cx="6311900" cy="523220"/>
          </a:xfrm>
          <a:prstGeom prst="rect">
            <a:avLst/>
          </a:prstGeom>
          <a:noFill/>
        </p:spPr>
        <p:txBody>
          <a:bodyPr wrap="square" rtlCol="0">
            <a:spAutoFit/>
          </a:bodyPr>
          <a:lstStyle/>
          <a:p>
            <a:r>
              <a:rPr lang="da-DK" sz="2800" dirty="0" smtClean="0">
                <a:solidFill>
                  <a:srgbClr val="EE0033"/>
                </a:solidFill>
                <a:latin typeface="Arial" panose="020B0604020202020204" pitchFamily="34" charset="0"/>
                <a:cs typeface="Arial" panose="020B0604020202020204" pitchFamily="34" charset="0"/>
              </a:rPr>
              <a:t>Ứng dụng online </a:t>
            </a:r>
            <a:r>
              <a:rPr lang="da-DK" sz="2800" dirty="0">
                <a:solidFill>
                  <a:srgbClr val="EE0033"/>
                </a:solidFill>
                <a:latin typeface="Arial" panose="020B0604020202020204" pitchFamily="34" charset="0"/>
                <a:cs typeface="Arial" panose="020B0604020202020204" pitchFamily="34" charset="0"/>
              </a:rPr>
              <a:t>learning</a:t>
            </a:r>
            <a:endParaRPr lang="en-US" sz="2800" dirty="0">
              <a:solidFill>
                <a:srgbClr val="EE0033"/>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9" name="TextBox 8"/>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11" name="Picture 10">
            <a:extLst>
              <a:ext uri="{FF2B5EF4-FFF2-40B4-BE49-F238E27FC236}">
                <a16:creationId xmlns:a16="http://schemas.microsoft.com/office/drawing/2014/main" id="{619DF87E-3B40-4A4F-98E4-A8CBB41B27F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08430" y="631322"/>
            <a:ext cx="5943600" cy="1588770"/>
          </a:xfrm>
          <a:prstGeom prst="rect">
            <a:avLst/>
          </a:prstGeom>
        </p:spPr>
      </p:pic>
      <p:pic>
        <p:nvPicPr>
          <p:cNvPr id="12" name="Picture 11">
            <a:extLst>
              <a:ext uri="{FF2B5EF4-FFF2-40B4-BE49-F238E27FC236}">
                <a16:creationId xmlns:a16="http://schemas.microsoft.com/office/drawing/2014/main" id="{BFACB8C6-564B-0C4A-BADA-C7994A6D39A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447790" y="2164090"/>
            <a:ext cx="5632600" cy="1588770"/>
          </a:xfrm>
          <a:prstGeom prst="rect">
            <a:avLst/>
          </a:prstGeom>
        </p:spPr>
      </p:pic>
      <p:pic>
        <p:nvPicPr>
          <p:cNvPr id="3" name="Picture 2">
            <a:extLst>
              <a:ext uri="{FF2B5EF4-FFF2-40B4-BE49-F238E27FC236}">
                <a16:creationId xmlns:a16="http://schemas.microsoft.com/office/drawing/2014/main" id="{ABB174A6-7106-8F41-8049-4ECE309529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650" y="3675573"/>
            <a:ext cx="6011160" cy="1334493"/>
          </a:xfrm>
          <a:prstGeom prst="rect">
            <a:avLst/>
          </a:prstGeom>
        </p:spPr>
      </p:pic>
      <p:sp>
        <p:nvSpPr>
          <p:cNvPr id="13" name="Slide Number Placeholder 5"/>
          <p:cNvSpPr>
            <a:spLocks noGrp="1"/>
          </p:cNvSpPr>
          <p:nvPr>
            <p:ph type="sldNum" sz="quarter" idx="12"/>
          </p:nvPr>
        </p:nvSpPr>
        <p:spPr>
          <a:xfrm>
            <a:off x="6786714" y="196770"/>
            <a:ext cx="2057400" cy="273844"/>
          </a:xfrm>
        </p:spPr>
        <p:txBody>
          <a:bodyPr/>
          <a:lstStyle/>
          <a:p>
            <a:fld id="{F5AC19B7-A873-4BEE-96DE-1E225D93DB0A}" type="slidenum">
              <a:rPr lang="en-US" sz="1200" b="1" smtClean="0">
                <a:solidFill>
                  <a:schemeClr val="tx1"/>
                </a:solidFill>
              </a:rPr>
              <a:t>9</a:t>
            </a:fld>
            <a:endParaRPr lang="en-US" sz="1200" b="1" dirty="0">
              <a:solidFill>
                <a:schemeClr val="tx1"/>
              </a:solidFill>
            </a:endParaRPr>
          </a:p>
        </p:txBody>
      </p:sp>
    </p:spTree>
    <p:extLst>
      <p:ext uri="{BB962C8B-B14F-4D97-AF65-F5344CB8AC3E}">
        <p14:creationId xmlns:p14="http://schemas.microsoft.com/office/powerpoint/2010/main" val="1119921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1331</TotalTime>
  <Words>999</Words>
  <Application>Microsoft Office PowerPoint</Application>
  <PresentationFormat>On-screen Show (16:9)</PresentationFormat>
  <Paragraphs>139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FS PF BeauSans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cuongtm27</cp:lastModifiedBy>
  <cp:revision>45</cp:revision>
  <dcterms:created xsi:type="dcterms:W3CDTF">2021-01-04T02:51:39Z</dcterms:created>
  <dcterms:modified xsi:type="dcterms:W3CDTF">2021-08-16T01:33:23Z</dcterms:modified>
</cp:coreProperties>
</file>