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256" r:id="rId2"/>
    <p:sldId id="257" r:id="rId3"/>
    <p:sldId id="258" r:id="rId4"/>
    <p:sldId id="271" r:id="rId5"/>
    <p:sldId id="260" r:id="rId6"/>
    <p:sldId id="261" r:id="rId7"/>
    <p:sldId id="262" r:id="rId8"/>
    <p:sldId id="263" r:id="rId9"/>
    <p:sldId id="278" r:id="rId10"/>
    <p:sldId id="279" r:id="rId11"/>
    <p:sldId id="280" r:id="rId12"/>
    <p:sldId id="264" r:id="rId13"/>
    <p:sldId id="259" r:id="rId14"/>
    <p:sldId id="268" r:id="rId15"/>
    <p:sldId id="269" r:id="rId16"/>
    <p:sldId id="270" r:id="rId17"/>
    <p:sldId id="265" r:id="rId18"/>
    <p:sldId id="272" r:id="rId19"/>
    <p:sldId id="283" r:id="rId20"/>
    <p:sldId id="281" r:id="rId21"/>
    <p:sldId id="282" r:id="rId22"/>
    <p:sldId id="285" r:id="rId23"/>
    <p:sldId id="286" r:id="rId24"/>
    <p:sldId id="287" r:id="rId25"/>
    <p:sldId id="273" r:id="rId26"/>
    <p:sldId id="266" r:id="rId27"/>
    <p:sldId id="274" r:id="rId28"/>
    <p:sldId id="275" r:id="rId29"/>
    <p:sldId id="276" r:id="rId30"/>
    <p:sldId id="277" r:id="rId31"/>
    <p:sldId id="288" r:id="rId32"/>
    <p:sldId id="289" r:id="rId33"/>
    <p:sldId id="290" r:id="rId34"/>
    <p:sldId id="291" r:id="rId35"/>
    <p:sldId id="292"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9" d="100"/>
          <a:sy n="69" d="100"/>
        </p:scale>
        <p:origin x="75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7DB27E-0862-4167-9663-F44DA20F4E7B}" type="datetimeFigureOut">
              <a:rPr lang="en-US" smtClean="0"/>
              <a:t>8/9/2021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8D94D43-6BDC-4480-8D1F-DD71EB0475BA}" type="slidenum">
              <a:rPr lang="en-US" smtClean="0"/>
              <a:t>‹#›</a:t>
            </a:fld>
            <a:endParaRPr lang="en-US"/>
          </a:p>
        </p:txBody>
      </p:sp>
    </p:spTree>
    <p:extLst>
      <p:ext uri="{BB962C8B-B14F-4D97-AF65-F5344CB8AC3E}">
        <p14:creationId xmlns:p14="http://schemas.microsoft.com/office/powerpoint/2010/main" val="1039472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8D94D43-6BDC-4480-8D1F-DD71EB0475BA}" type="slidenum">
              <a:rPr lang="en-US" smtClean="0"/>
              <a:t>31</a:t>
            </a:fld>
            <a:endParaRPr lang="en-US"/>
          </a:p>
        </p:txBody>
      </p:sp>
    </p:spTree>
    <p:extLst>
      <p:ext uri="{BB962C8B-B14F-4D97-AF65-F5344CB8AC3E}">
        <p14:creationId xmlns:p14="http://schemas.microsoft.com/office/powerpoint/2010/main" val="23022856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B2A5F-F6DE-4555-A57C-B6142F46243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FFA48F8-9162-478E-966E-423428227D4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CED5475-D8F3-4BE9-8385-D6CE5A66B346}"/>
              </a:ext>
            </a:extLst>
          </p:cNvPr>
          <p:cNvSpPr>
            <a:spLocks noGrp="1"/>
          </p:cNvSpPr>
          <p:nvPr>
            <p:ph type="dt" sz="half" idx="10"/>
          </p:nvPr>
        </p:nvSpPr>
        <p:spPr/>
        <p:txBody>
          <a:bodyPr/>
          <a:lstStyle/>
          <a:p>
            <a:fld id="{95B041B3-5734-4F1B-B144-932AA1EC307B}" type="datetimeFigureOut">
              <a:rPr lang="en-US" smtClean="0"/>
              <a:t>8/9/2021</a:t>
            </a:fld>
            <a:endParaRPr lang="en-US"/>
          </a:p>
        </p:txBody>
      </p:sp>
      <p:sp>
        <p:nvSpPr>
          <p:cNvPr id="5" name="Footer Placeholder 4">
            <a:extLst>
              <a:ext uri="{FF2B5EF4-FFF2-40B4-BE49-F238E27FC236}">
                <a16:creationId xmlns:a16="http://schemas.microsoft.com/office/drawing/2014/main" id="{7836C518-7729-4540-8000-6BD7EE6A4C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E91B4A-6A13-4DD4-81E1-052D0F52A55C}"/>
              </a:ext>
            </a:extLst>
          </p:cNvPr>
          <p:cNvSpPr>
            <a:spLocks noGrp="1"/>
          </p:cNvSpPr>
          <p:nvPr>
            <p:ph type="sldNum" sz="quarter" idx="12"/>
          </p:nvPr>
        </p:nvSpPr>
        <p:spPr/>
        <p:txBody>
          <a:bodyPr/>
          <a:lstStyle/>
          <a:p>
            <a:fld id="{65782E2D-78FD-415D-872D-29B4E338592F}" type="slidenum">
              <a:rPr lang="en-US" smtClean="0"/>
              <a:t>‹#›</a:t>
            </a:fld>
            <a:endParaRPr lang="en-US"/>
          </a:p>
        </p:txBody>
      </p:sp>
    </p:spTree>
    <p:extLst>
      <p:ext uri="{BB962C8B-B14F-4D97-AF65-F5344CB8AC3E}">
        <p14:creationId xmlns:p14="http://schemas.microsoft.com/office/powerpoint/2010/main" val="12208413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64829-C0EE-45FD-92CB-AC4262AFD34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9B483D6-7F6F-4539-A447-E5B20A36F52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C85317-C92B-4C07-8962-FCAC31E532B3}"/>
              </a:ext>
            </a:extLst>
          </p:cNvPr>
          <p:cNvSpPr>
            <a:spLocks noGrp="1"/>
          </p:cNvSpPr>
          <p:nvPr>
            <p:ph type="dt" sz="half" idx="10"/>
          </p:nvPr>
        </p:nvSpPr>
        <p:spPr/>
        <p:txBody>
          <a:bodyPr/>
          <a:lstStyle/>
          <a:p>
            <a:fld id="{95B041B3-5734-4F1B-B144-932AA1EC307B}" type="datetimeFigureOut">
              <a:rPr lang="en-US" smtClean="0"/>
              <a:t>8/9/2021</a:t>
            </a:fld>
            <a:endParaRPr lang="en-US"/>
          </a:p>
        </p:txBody>
      </p:sp>
      <p:sp>
        <p:nvSpPr>
          <p:cNvPr id="5" name="Footer Placeholder 4">
            <a:extLst>
              <a:ext uri="{FF2B5EF4-FFF2-40B4-BE49-F238E27FC236}">
                <a16:creationId xmlns:a16="http://schemas.microsoft.com/office/drawing/2014/main" id="{641929FA-66F8-4555-BADF-E418946BD6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562D37-0BD5-4D8E-A3AB-9A6371A8D612}"/>
              </a:ext>
            </a:extLst>
          </p:cNvPr>
          <p:cNvSpPr>
            <a:spLocks noGrp="1"/>
          </p:cNvSpPr>
          <p:nvPr>
            <p:ph type="sldNum" sz="quarter" idx="12"/>
          </p:nvPr>
        </p:nvSpPr>
        <p:spPr/>
        <p:txBody>
          <a:bodyPr/>
          <a:lstStyle/>
          <a:p>
            <a:fld id="{65782E2D-78FD-415D-872D-29B4E338592F}" type="slidenum">
              <a:rPr lang="en-US" smtClean="0"/>
              <a:t>‹#›</a:t>
            </a:fld>
            <a:endParaRPr lang="en-US"/>
          </a:p>
        </p:txBody>
      </p:sp>
    </p:spTree>
    <p:extLst>
      <p:ext uri="{BB962C8B-B14F-4D97-AF65-F5344CB8AC3E}">
        <p14:creationId xmlns:p14="http://schemas.microsoft.com/office/powerpoint/2010/main" val="28632236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6D19AB4-2649-4F4C-905D-5CF532527F5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3A0F089-9E56-481F-AD93-ADC0172064D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DE1EC4D-56A6-4800-96E9-8EB6933EF239}"/>
              </a:ext>
            </a:extLst>
          </p:cNvPr>
          <p:cNvSpPr>
            <a:spLocks noGrp="1"/>
          </p:cNvSpPr>
          <p:nvPr>
            <p:ph type="dt" sz="half" idx="10"/>
          </p:nvPr>
        </p:nvSpPr>
        <p:spPr/>
        <p:txBody>
          <a:bodyPr/>
          <a:lstStyle/>
          <a:p>
            <a:fld id="{95B041B3-5734-4F1B-B144-932AA1EC307B}" type="datetimeFigureOut">
              <a:rPr lang="en-US" smtClean="0"/>
              <a:t>8/9/2021</a:t>
            </a:fld>
            <a:endParaRPr lang="en-US"/>
          </a:p>
        </p:txBody>
      </p:sp>
      <p:sp>
        <p:nvSpPr>
          <p:cNvPr id="5" name="Footer Placeholder 4">
            <a:extLst>
              <a:ext uri="{FF2B5EF4-FFF2-40B4-BE49-F238E27FC236}">
                <a16:creationId xmlns:a16="http://schemas.microsoft.com/office/drawing/2014/main" id="{062BAB7C-FAB7-404C-8A99-D4975C5FCB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812F88F-4532-42CF-AA1A-D71F2D5BBC1A}"/>
              </a:ext>
            </a:extLst>
          </p:cNvPr>
          <p:cNvSpPr>
            <a:spLocks noGrp="1"/>
          </p:cNvSpPr>
          <p:nvPr>
            <p:ph type="sldNum" sz="quarter" idx="12"/>
          </p:nvPr>
        </p:nvSpPr>
        <p:spPr/>
        <p:txBody>
          <a:bodyPr/>
          <a:lstStyle/>
          <a:p>
            <a:fld id="{65782E2D-78FD-415D-872D-29B4E338592F}" type="slidenum">
              <a:rPr lang="en-US" smtClean="0"/>
              <a:t>‹#›</a:t>
            </a:fld>
            <a:endParaRPr lang="en-US"/>
          </a:p>
        </p:txBody>
      </p:sp>
    </p:spTree>
    <p:extLst>
      <p:ext uri="{BB962C8B-B14F-4D97-AF65-F5344CB8AC3E}">
        <p14:creationId xmlns:p14="http://schemas.microsoft.com/office/powerpoint/2010/main" val="17600358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214F2A-5277-41D0-9409-B0A2EA37A0D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133B86-36B4-4F56-9A9B-7A3390E6D7C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26A610-8389-4451-95F9-BE80D564352E}"/>
              </a:ext>
            </a:extLst>
          </p:cNvPr>
          <p:cNvSpPr>
            <a:spLocks noGrp="1"/>
          </p:cNvSpPr>
          <p:nvPr>
            <p:ph type="dt" sz="half" idx="10"/>
          </p:nvPr>
        </p:nvSpPr>
        <p:spPr/>
        <p:txBody>
          <a:bodyPr/>
          <a:lstStyle/>
          <a:p>
            <a:fld id="{95B041B3-5734-4F1B-B144-932AA1EC307B}" type="datetimeFigureOut">
              <a:rPr lang="en-US" smtClean="0"/>
              <a:t>8/9/2021</a:t>
            </a:fld>
            <a:endParaRPr lang="en-US"/>
          </a:p>
        </p:txBody>
      </p:sp>
      <p:sp>
        <p:nvSpPr>
          <p:cNvPr id="5" name="Footer Placeholder 4">
            <a:extLst>
              <a:ext uri="{FF2B5EF4-FFF2-40B4-BE49-F238E27FC236}">
                <a16:creationId xmlns:a16="http://schemas.microsoft.com/office/drawing/2014/main" id="{DBF333E3-6FC4-4AB4-BD76-C4D362CFCE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84DD72-8297-40F1-8086-91FA786D777F}"/>
              </a:ext>
            </a:extLst>
          </p:cNvPr>
          <p:cNvSpPr>
            <a:spLocks noGrp="1"/>
          </p:cNvSpPr>
          <p:nvPr>
            <p:ph type="sldNum" sz="quarter" idx="12"/>
          </p:nvPr>
        </p:nvSpPr>
        <p:spPr/>
        <p:txBody>
          <a:bodyPr/>
          <a:lstStyle/>
          <a:p>
            <a:fld id="{65782E2D-78FD-415D-872D-29B4E338592F}" type="slidenum">
              <a:rPr lang="en-US" smtClean="0"/>
              <a:t>‹#›</a:t>
            </a:fld>
            <a:endParaRPr lang="en-US"/>
          </a:p>
        </p:txBody>
      </p:sp>
    </p:spTree>
    <p:extLst>
      <p:ext uri="{BB962C8B-B14F-4D97-AF65-F5344CB8AC3E}">
        <p14:creationId xmlns:p14="http://schemas.microsoft.com/office/powerpoint/2010/main" val="1270692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B4CF7-1703-42F3-90AB-7AB0497B4B3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EA9ED0B-C32F-4072-8A01-B6EE6F2D030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62073CF-5063-4AE8-BD4A-FB8EC2324A21}"/>
              </a:ext>
            </a:extLst>
          </p:cNvPr>
          <p:cNvSpPr>
            <a:spLocks noGrp="1"/>
          </p:cNvSpPr>
          <p:nvPr>
            <p:ph type="dt" sz="half" idx="10"/>
          </p:nvPr>
        </p:nvSpPr>
        <p:spPr/>
        <p:txBody>
          <a:bodyPr/>
          <a:lstStyle/>
          <a:p>
            <a:fld id="{95B041B3-5734-4F1B-B144-932AA1EC307B}" type="datetimeFigureOut">
              <a:rPr lang="en-US" smtClean="0"/>
              <a:t>8/9/2021</a:t>
            </a:fld>
            <a:endParaRPr lang="en-US"/>
          </a:p>
        </p:txBody>
      </p:sp>
      <p:sp>
        <p:nvSpPr>
          <p:cNvPr id="5" name="Footer Placeholder 4">
            <a:extLst>
              <a:ext uri="{FF2B5EF4-FFF2-40B4-BE49-F238E27FC236}">
                <a16:creationId xmlns:a16="http://schemas.microsoft.com/office/drawing/2014/main" id="{18D5ADD6-9EC2-4F76-A133-6008954678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583838-F829-49C1-9F0E-C7E5549F982D}"/>
              </a:ext>
            </a:extLst>
          </p:cNvPr>
          <p:cNvSpPr>
            <a:spLocks noGrp="1"/>
          </p:cNvSpPr>
          <p:nvPr>
            <p:ph type="sldNum" sz="quarter" idx="12"/>
          </p:nvPr>
        </p:nvSpPr>
        <p:spPr/>
        <p:txBody>
          <a:bodyPr/>
          <a:lstStyle/>
          <a:p>
            <a:fld id="{65782E2D-78FD-415D-872D-29B4E338592F}" type="slidenum">
              <a:rPr lang="en-US" smtClean="0"/>
              <a:t>‹#›</a:t>
            </a:fld>
            <a:endParaRPr lang="en-US"/>
          </a:p>
        </p:txBody>
      </p:sp>
    </p:spTree>
    <p:extLst>
      <p:ext uri="{BB962C8B-B14F-4D97-AF65-F5344CB8AC3E}">
        <p14:creationId xmlns:p14="http://schemas.microsoft.com/office/powerpoint/2010/main" val="21291179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31E49-6ECA-442F-BB3E-902284A0334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E0AC7FD-59BE-4AE9-BCC2-DDDF5AD61C0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987D97D-338A-4CF0-B310-19E13C2534E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B8EA228-2361-4028-849F-C6C7B8C96EB8}"/>
              </a:ext>
            </a:extLst>
          </p:cNvPr>
          <p:cNvSpPr>
            <a:spLocks noGrp="1"/>
          </p:cNvSpPr>
          <p:nvPr>
            <p:ph type="dt" sz="half" idx="10"/>
          </p:nvPr>
        </p:nvSpPr>
        <p:spPr/>
        <p:txBody>
          <a:bodyPr/>
          <a:lstStyle/>
          <a:p>
            <a:fld id="{95B041B3-5734-4F1B-B144-932AA1EC307B}" type="datetimeFigureOut">
              <a:rPr lang="en-US" smtClean="0"/>
              <a:t>8/9/2021</a:t>
            </a:fld>
            <a:endParaRPr lang="en-US"/>
          </a:p>
        </p:txBody>
      </p:sp>
      <p:sp>
        <p:nvSpPr>
          <p:cNvPr id="6" name="Footer Placeholder 5">
            <a:extLst>
              <a:ext uri="{FF2B5EF4-FFF2-40B4-BE49-F238E27FC236}">
                <a16:creationId xmlns:a16="http://schemas.microsoft.com/office/drawing/2014/main" id="{91429479-318F-4C60-A22C-8D865AB7B1E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338727A-2A75-4AEB-A5F7-778120D4D936}"/>
              </a:ext>
            </a:extLst>
          </p:cNvPr>
          <p:cNvSpPr>
            <a:spLocks noGrp="1"/>
          </p:cNvSpPr>
          <p:nvPr>
            <p:ph type="sldNum" sz="quarter" idx="12"/>
          </p:nvPr>
        </p:nvSpPr>
        <p:spPr/>
        <p:txBody>
          <a:bodyPr/>
          <a:lstStyle/>
          <a:p>
            <a:fld id="{65782E2D-78FD-415D-872D-29B4E338592F}" type="slidenum">
              <a:rPr lang="en-US" smtClean="0"/>
              <a:t>‹#›</a:t>
            </a:fld>
            <a:endParaRPr lang="en-US"/>
          </a:p>
        </p:txBody>
      </p:sp>
    </p:spTree>
    <p:extLst>
      <p:ext uri="{BB962C8B-B14F-4D97-AF65-F5344CB8AC3E}">
        <p14:creationId xmlns:p14="http://schemas.microsoft.com/office/powerpoint/2010/main" val="28645456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4719A-F043-4CEE-AC4E-C6F97F3E788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BDE6539-5E15-4EE9-984E-4E7D61A0A81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863DC-AD0A-4A86-A340-F9F40845673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AF94CB0-C625-4AB7-BCC2-27D55A795EA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F8EA4E2-7F3A-425A-B662-EC8E4450B91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69687F5-B2E5-4596-B5B2-8EB2C83C1085}"/>
              </a:ext>
            </a:extLst>
          </p:cNvPr>
          <p:cNvSpPr>
            <a:spLocks noGrp="1"/>
          </p:cNvSpPr>
          <p:nvPr>
            <p:ph type="dt" sz="half" idx="10"/>
          </p:nvPr>
        </p:nvSpPr>
        <p:spPr/>
        <p:txBody>
          <a:bodyPr/>
          <a:lstStyle/>
          <a:p>
            <a:fld id="{95B041B3-5734-4F1B-B144-932AA1EC307B}" type="datetimeFigureOut">
              <a:rPr lang="en-US" smtClean="0"/>
              <a:t>8/9/2021</a:t>
            </a:fld>
            <a:endParaRPr lang="en-US"/>
          </a:p>
        </p:txBody>
      </p:sp>
      <p:sp>
        <p:nvSpPr>
          <p:cNvPr id="8" name="Footer Placeholder 7">
            <a:extLst>
              <a:ext uri="{FF2B5EF4-FFF2-40B4-BE49-F238E27FC236}">
                <a16:creationId xmlns:a16="http://schemas.microsoft.com/office/drawing/2014/main" id="{9A1A423C-1A2E-4BAD-923A-2363CAC1F00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3D4D4B0-CF97-4EDA-B677-A4B243C851FB}"/>
              </a:ext>
            </a:extLst>
          </p:cNvPr>
          <p:cNvSpPr>
            <a:spLocks noGrp="1"/>
          </p:cNvSpPr>
          <p:nvPr>
            <p:ph type="sldNum" sz="quarter" idx="12"/>
          </p:nvPr>
        </p:nvSpPr>
        <p:spPr/>
        <p:txBody>
          <a:bodyPr/>
          <a:lstStyle/>
          <a:p>
            <a:fld id="{65782E2D-78FD-415D-872D-29B4E338592F}" type="slidenum">
              <a:rPr lang="en-US" smtClean="0"/>
              <a:t>‹#›</a:t>
            </a:fld>
            <a:endParaRPr lang="en-US"/>
          </a:p>
        </p:txBody>
      </p:sp>
    </p:spTree>
    <p:extLst>
      <p:ext uri="{BB962C8B-B14F-4D97-AF65-F5344CB8AC3E}">
        <p14:creationId xmlns:p14="http://schemas.microsoft.com/office/powerpoint/2010/main" val="39348770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B2B90A-F8C8-4FF6-A7B2-8E93306D613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C3760EF-804C-4D5B-89D3-7632E55897D2}"/>
              </a:ext>
            </a:extLst>
          </p:cNvPr>
          <p:cNvSpPr>
            <a:spLocks noGrp="1"/>
          </p:cNvSpPr>
          <p:nvPr>
            <p:ph type="dt" sz="half" idx="10"/>
          </p:nvPr>
        </p:nvSpPr>
        <p:spPr/>
        <p:txBody>
          <a:bodyPr/>
          <a:lstStyle/>
          <a:p>
            <a:fld id="{95B041B3-5734-4F1B-B144-932AA1EC307B}" type="datetimeFigureOut">
              <a:rPr lang="en-US" smtClean="0"/>
              <a:t>8/9/2021</a:t>
            </a:fld>
            <a:endParaRPr lang="en-US"/>
          </a:p>
        </p:txBody>
      </p:sp>
      <p:sp>
        <p:nvSpPr>
          <p:cNvPr id="4" name="Footer Placeholder 3">
            <a:extLst>
              <a:ext uri="{FF2B5EF4-FFF2-40B4-BE49-F238E27FC236}">
                <a16:creationId xmlns:a16="http://schemas.microsoft.com/office/drawing/2014/main" id="{A774C92D-EC12-49CB-A8D1-089667BEAC4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7833BB5-4511-486E-A0AC-4ED88A1869D9}"/>
              </a:ext>
            </a:extLst>
          </p:cNvPr>
          <p:cNvSpPr>
            <a:spLocks noGrp="1"/>
          </p:cNvSpPr>
          <p:nvPr>
            <p:ph type="sldNum" sz="quarter" idx="12"/>
          </p:nvPr>
        </p:nvSpPr>
        <p:spPr/>
        <p:txBody>
          <a:bodyPr/>
          <a:lstStyle/>
          <a:p>
            <a:fld id="{65782E2D-78FD-415D-872D-29B4E338592F}" type="slidenum">
              <a:rPr lang="en-US" smtClean="0"/>
              <a:t>‹#›</a:t>
            </a:fld>
            <a:endParaRPr lang="en-US"/>
          </a:p>
        </p:txBody>
      </p:sp>
    </p:spTree>
    <p:extLst>
      <p:ext uri="{BB962C8B-B14F-4D97-AF65-F5344CB8AC3E}">
        <p14:creationId xmlns:p14="http://schemas.microsoft.com/office/powerpoint/2010/main" val="39664477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FE89058-BA93-48EA-9C43-B6D1A797A0CB}"/>
              </a:ext>
            </a:extLst>
          </p:cNvPr>
          <p:cNvSpPr>
            <a:spLocks noGrp="1"/>
          </p:cNvSpPr>
          <p:nvPr>
            <p:ph type="dt" sz="half" idx="10"/>
          </p:nvPr>
        </p:nvSpPr>
        <p:spPr/>
        <p:txBody>
          <a:bodyPr/>
          <a:lstStyle/>
          <a:p>
            <a:fld id="{95B041B3-5734-4F1B-B144-932AA1EC307B}" type="datetimeFigureOut">
              <a:rPr lang="en-US" smtClean="0"/>
              <a:t>8/9/2021</a:t>
            </a:fld>
            <a:endParaRPr lang="en-US"/>
          </a:p>
        </p:txBody>
      </p:sp>
      <p:sp>
        <p:nvSpPr>
          <p:cNvPr id="3" name="Footer Placeholder 2">
            <a:extLst>
              <a:ext uri="{FF2B5EF4-FFF2-40B4-BE49-F238E27FC236}">
                <a16:creationId xmlns:a16="http://schemas.microsoft.com/office/drawing/2014/main" id="{6ED8122C-5E7B-4572-85A2-6F8CF4AE66C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F7CE0DC-4A53-4420-B055-E16B4BA55657}"/>
              </a:ext>
            </a:extLst>
          </p:cNvPr>
          <p:cNvSpPr>
            <a:spLocks noGrp="1"/>
          </p:cNvSpPr>
          <p:nvPr>
            <p:ph type="sldNum" sz="quarter" idx="12"/>
          </p:nvPr>
        </p:nvSpPr>
        <p:spPr/>
        <p:txBody>
          <a:bodyPr/>
          <a:lstStyle/>
          <a:p>
            <a:fld id="{65782E2D-78FD-415D-872D-29B4E338592F}" type="slidenum">
              <a:rPr lang="en-US" smtClean="0"/>
              <a:t>‹#›</a:t>
            </a:fld>
            <a:endParaRPr lang="en-US"/>
          </a:p>
        </p:txBody>
      </p:sp>
    </p:spTree>
    <p:extLst>
      <p:ext uri="{BB962C8B-B14F-4D97-AF65-F5344CB8AC3E}">
        <p14:creationId xmlns:p14="http://schemas.microsoft.com/office/powerpoint/2010/main" val="9095124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2E8902-59E8-4132-9D49-0D25517D570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701E2A0-4D2C-4966-BF53-59535D350F8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1F7FC2E-AA70-4C8D-8AFB-4DA79DAE5D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F99EA0C-F852-43BB-8648-3CE575E56F2F}"/>
              </a:ext>
            </a:extLst>
          </p:cNvPr>
          <p:cNvSpPr>
            <a:spLocks noGrp="1"/>
          </p:cNvSpPr>
          <p:nvPr>
            <p:ph type="dt" sz="half" idx="10"/>
          </p:nvPr>
        </p:nvSpPr>
        <p:spPr/>
        <p:txBody>
          <a:bodyPr/>
          <a:lstStyle/>
          <a:p>
            <a:fld id="{95B041B3-5734-4F1B-B144-932AA1EC307B}" type="datetimeFigureOut">
              <a:rPr lang="en-US" smtClean="0"/>
              <a:t>8/9/2021</a:t>
            </a:fld>
            <a:endParaRPr lang="en-US"/>
          </a:p>
        </p:txBody>
      </p:sp>
      <p:sp>
        <p:nvSpPr>
          <p:cNvPr id="6" name="Footer Placeholder 5">
            <a:extLst>
              <a:ext uri="{FF2B5EF4-FFF2-40B4-BE49-F238E27FC236}">
                <a16:creationId xmlns:a16="http://schemas.microsoft.com/office/drawing/2014/main" id="{0E35D2D3-6371-46B5-9AB8-28B35D536D4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87CA0DC-1C3D-4CDB-8EC7-E983EA6F505E}"/>
              </a:ext>
            </a:extLst>
          </p:cNvPr>
          <p:cNvSpPr>
            <a:spLocks noGrp="1"/>
          </p:cNvSpPr>
          <p:nvPr>
            <p:ph type="sldNum" sz="quarter" idx="12"/>
          </p:nvPr>
        </p:nvSpPr>
        <p:spPr/>
        <p:txBody>
          <a:bodyPr/>
          <a:lstStyle/>
          <a:p>
            <a:fld id="{65782E2D-78FD-415D-872D-29B4E338592F}" type="slidenum">
              <a:rPr lang="en-US" smtClean="0"/>
              <a:t>‹#›</a:t>
            </a:fld>
            <a:endParaRPr lang="en-US"/>
          </a:p>
        </p:txBody>
      </p:sp>
    </p:spTree>
    <p:extLst>
      <p:ext uri="{BB962C8B-B14F-4D97-AF65-F5344CB8AC3E}">
        <p14:creationId xmlns:p14="http://schemas.microsoft.com/office/powerpoint/2010/main" val="34573503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D0908-76B7-41C7-8C58-738D8801F68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B3BDCC2-9B98-4A11-B285-EFE87EB5664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8BA2B6A-0C9C-45CB-87B8-D5567E322D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1C04414-F8BE-4067-844C-3646AF48D924}"/>
              </a:ext>
            </a:extLst>
          </p:cNvPr>
          <p:cNvSpPr>
            <a:spLocks noGrp="1"/>
          </p:cNvSpPr>
          <p:nvPr>
            <p:ph type="dt" sz="half" idx="10"/>
          </p:nvPr>
        </p:nvSpPr>
        <p:spPr/>
        <p:txBody>
          <a:bodyPr/>
          <a:lstStyle/>
          <a:p>
            <a:fld id="{95B041B3-5734-4F1B-B144-932AA1EC307B}" type="datetimeFigureOut">
              <a:rPr lang="en-US" smtClean="0"/>
              <a:t>8/9/2021</a:t>
            </a:fld>
            <a:endParaRPr lang="en-US"/>
          </a:p>
        </p:txBody>
      </p:sp>
      <p:sp>
        <p:nvSpPr>
          <p:cNvPr id="6" name="Footer Placeholder 5">
            <a:extLst>
              <a:ext uri="{FF2B5EF4-FFF2-40B4-BE49-F238E27FC236}">
                <a16:creationId xmlns:a16="http://schemas.microsoft.com/office/drawing/2014/main" id="{A2FFA180-3615-4CC1-A198-50BFF7214A5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B08E856-2FB7-4847-9DC0-0A5F6C1B372C}"/>
              </a:ext>
            </a:extLst>
          </p:cNvPr>
          <p:cNvSpPr>
            <a:spLocks noGrp="1"/>
          </p:cNvSpPr>
          <p:nvPr>
            <p:ph type="sldNum" sz="quarter" idx="12"/>
          </p:nvPr>
        </p:nvSpPr>
        <p:spPr/>
        <p:txBody>
          <a:bodyPr/>
          <a:lstStyle/>
          <a:p>
            <a:fld id="{65782E2D-78FD-415D-872D-29B4E338592F}" type="slidenum">
              <a:rPr lang="en-US" smtClean="0"/>
              <a:t>‹#›</a:t>
            </a:fld>
            <a:endParaRPr lang="en-US"/>
          </a:p>
        </p:txBody>
      </p:sp>
    </p:spTree>
    <p:extLst>
      <p:ext uri="{BB962C8B-B14F-4D97-AF65-F5344CB8AC3E}">
        <p14:creationId xmlns:p14="http://schemas.microsoft.com/office/powerpoint/2010/main" val="746781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506469C-C05D-4F0E-9D84-E4D6682CB82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D9A2342-54F5-442F-B06F-3A4F74CEEA5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C50D5E-7844-4B4F-94D1-3E64CE10BBA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B041B3-5734-4F1B-B144-932AA1EC307B}" type="datetimeFigureOut">
              <a:rPr lang="en-US" smtClean="0"/>
              <a:t>8/9/2021</a:t>
            </a:fld>
            <a:endParaRPr lang="en-US"/>
          </a:p>
        </p:txBody>
      </p:sp>
      <p:sp>
        <p:nvSpPr>
          <p:cNvPr id="5" name="Footer Placeholder 4">
            <a:extLst>
              <a:ext uri="{FF2B5EF4-FFF2-40B4-BE49-F238E27FC236}">
                <a16:creationId xmlns:a16="http://schemas.microsoft.com/office/drawing/2014/main" id="{6A0F2DBE-9A46-411F-B7E6-C348F9F5F22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11DB1A3-E220-45BD-A289-37AC0C96575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782E2D-78FD-415D-872D-29B4E338592F}" type="slidenum">
              <a:rPr lang="en-US" smtClean="0"/>
              <a:t>‹#›</a:t>
            </a:fld>
            <a:endParaRPr lang="en-US"/>
          </a:p>
        </p:txBody>
      </p:sp>
    </p:spTree>
    <p:extLst>
      <p:ext uri="{BB962C8B-B14F-4D97-AF65-F5344CB8AC3E}">
        <p14:creationId xmlns:p14="http://schemas.microsoft.com/office/powerpoint/2010/main" val="6208066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0.gi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750A7-355E-42C8-B5B1-6A321E588D95}"/>
              </a:ext>
            </a:extLst>
          </p:cNvPr>
          <p:cNvSpPr>
            <a:spLocks noGrp="1"/>
          </p:cNvSpPr>
          <p:nvPr>
            <p:ph type="ctrTitle"/>
          </p:nvPr>
        </p:nvSpPr>
        <p:spPr/>
        <p:txBody>
          <a:bodyPr>
            <a:normAutofit fontScale="90000"/>
          </a:bodyPr>
          <a:lstStyle/>
          <a:p>
            <a:r>
              <a:rPr lang="en-US" dirty="0" smtClean="0"/>
              <a:t>Eigen decomposition </a:t>
            </a:r>
            <a:r>
              <a:rPr lang="en-US" dirty="0" err="1" smtClean="0"/>
              <a:t>và</a:t>
            </a:r>
            <a:r>
              <a:rPr lang="en-US" dirty="0" smtClean="0"/>
              <a:t> </a:t>
            </a:r>
            <a:r>
              <a:rPr lang="en-US" dirty="0" err="1" smtClean="0"/>
              <a:t>các</a:t>
            </a:r>
            <a:r>
              <a:rPr lang="en-US" dirty="0" smtClean="0"/>
              <a:t> </a:t>
            </a:r>
            <a:r>
              <a:rPr lang="en-US" dirty="0" err="1" smtClean="0"/>
              <a:t>ứng</a:t>
            </a:r>
            <a:r>
              <a:rPr lang="en-US" dirty="0" smtClean="0"/>
              <a:t> </a:t>
            </a:r>
            <a:r>
              <a:rPr lang="en-US" dirty="0" err="1" smtClean="0"/>
              <a:t>dụng</a:t>
            </a:r>
            <a:r>
              <a:rPr lang="en-US" dirty="0" smtClean="0"/>
              <a:t> </a:t>
            </a:r>
            <a:r>
              <a:rPr lang="en-US" dirty="0" err="1" smtClean="0"/>
              <a:t>trong</a:t>
            </a:r>
            <a:r>
              <a:rPr lang="en-US" dirty="0" smtClean="0"/>
              <a:t> machine learning</a:t>
            </a:r>
            <a:endParaRPr lang="en-US" dirty="0"/>
          </a:p>
        </p:txBody>
      </p:sp>
    </p:spTree>
    <p:extLst>
      <p:ext uri="{BB962C8B-B14F-4D97-AF65-F5344CB8AC3E}">
        <p14:creationId xmlns:p14="http://schemas.microsoft.com/office/powerpoint/2010/main" val="18047869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Các</a:t>
            </a:r>
            <a:r>
              <a:rPr lang="en-US" dirty="0"/>
              <a:t> </a:t>
            </a:r>
            <a:r>
              <a:rPr lang="en-US" dirty="0" err="1"/>
              <a:t>phép</a:t>
            </a:r>
            <a:r>
              <a:rPr lang="en-US" dirty="0"/>
              <a:t> </a:t>
            </a:r>
            <a:r>
              <a:rPr lang="en-US" dirty="0" err="1"/>
              <a:t>toán</a:t>
            </a:r>
            <a:r>
              <a:rPr lang="en-US" dirty="0"/>
              <a:t> </a:t>
            </a:r>
            <a:r>
              <a:rPr lang="en-US" dirty="0" err="1"/>
              <a:t>với</a:t>
            </a:r>
            <a:r>
              <a:rPr lang="en-US" dirty="0"/>
              <a:t> </a:t>
            </a:r>
            <a:r>
              <a:rPr lang="en-US" dirty="0" err="1"/>
              <a:t>eigen</a:t>
            </a:r>
            <a:r>
              <a:rPr lang="en-US" dirty="0"/>
              <a:t> decomposition</a:t>
            </a:r>
          </a:p>
        </p:txBody>
      </p:sp>
      <p:sp>
        <p:nvSpPr>
          <p:cNvPr id="3" name="Content Placeholder 2"/>
          <p:cNvSpPr>
            <a:spLocks noGrp="1"/>
          </p:cNvSpPr>
          <p:nvPr>
            <p:ph idx="1"/>
          </p:nvPr>
        </p:nvSpPr>
        <p:spPr>
          <a:xfrm>
            <a:off x="838200" y="1825625"/>
            <a:ext cx="10515600" cy="2206048"/>
          </a:xfrm>
        </p:spPr>
        <p:txBody>
          <a:bodyPr/>
          <a:lstStyle/>
          <a:p>
            <a:pPr marL="0" indent="0">
              <a:buNone/>
            </a:pPr>
            <a:r>
              <a:rPr lang="en-US" dirty="0" err="1" smtClean="0"/>
              <a:t>Phép</a:t>
            </a:r>
            <a:r>
              <a:rPr lang="en-US" dirty="0" smtClean="0"/>
              <a:t> </a:t>
            </a:r>
            <a:r>
              <a:rPr lang="en-US" dirty="0" err="1" smtClean="0"/>
              <a:t>tính</a:t>
            </a:r>
            <a:r>
              <a:rPr lang="en-US" dirty="0" smtClean="0"/>
              <a:t> </a:t>
            </a:r>
            <a:r>
              <a:rPr lang="en-US" dirty="0" err="1" smtClean="0"/>
              <a:t>định</a:t>
            </a:r>
            <a:r>
              <a:rPr lang="en-US" dirty="0" smtClean="0"/>
              <a:t> </a:t>
            </a:r>
            <a:r>
              <a:rPr lang="en-US" dirty="0" err="1" smtClean="0"/>
              <a:t>thức</a:t>
            </a:r>
            <a:r>
              <a:rPr lang="en-US" dirty="0" smtClean="0"/>
              <a:t> (</a:t>
            </a:r>
            <a:r>
              <a:rPr lang="en-US" dirty="0" err="1" smtClean="0"/>
              <a:t>det</a:t>
            </a:r>
            <a:r>
              <a:rPr lang="en-US" dirty="0" smtClean="0"/>
              <a:t>) ma </a:t>
            </a:r>
            <a:r>
              <a:rPr lang="en-US" dirty="0" err="1" smtClean="0"/>
              <a:t>trận</a:t>
            </a:r>
            <a:r>
              <a:rPr lang="en-US" dirty="0" smtClean="0"/>
              <a:t> </a:t>
            </a:r>
            <a:r>
              <a:rPr lang="en-US" dirty="0" err="1" smtClean="0"/>
              <a:t>với</a:t>
            </a:r>
            <a:r>
              <a:rPr lang="en-US" dirty="0" smtClean="0"/>
              <a:t> </a:t>
            </a:r>
            <a:r>
              <a:rPr lang="en-US" dirty="0" err="1" smtClean="0"/>
              <a:t>eigen</a:t>
            </a:r>
            <a:r>
              <a:rPr lang="en-US" dirty="0" smtClean="0"/>
              <a:t> decomposition</a:t>
            </a:r>
          </a:p>
          <a:p>
            <a:pPr marL="0" indent="0">
              <a:buNone/>
            </a:pPr>
            <a:r>
              <a:rPr lang="en-US" dirty="0" err="1" smtClean="0"/>
              <a:t>Với</a:t>
            </a:r>
            <a:r>
              <a:rPr lang="en-US" dirty="0"/>
              <a:t> </a:t>
            </a:r>
            <a:r>
              <a:rPr lang="en-US" dirty="0" smtClean="0"/>
              <a:t>ma </a:t>
            </a:r>
            <a:r>
              <a:rPr lang="en-US" dirty="0" err="1" smtClean="0"/>
              <a:t>trận</a:t>
            </a:r>
            <a:r>
              <a:rPr lang="en-US" dirty="0" smtClean="0"/>
              <a:t> A </a:t>
            </a:r>
            <a:r>
              <a:rPr lang="en-US" dirty="0" err="1" smtClean="0"/>
              <a:t>có</a:t>
            </a:r>
            <a:r>
              <a:rPr lang="en-US" dirty="0" smtClean="0"/>
              <a:t> </a:t>
            </a:r>
            <a:r>
              <a:rPr lang="en-US" dirty="0" err="1" smtClean="0"/>
              <a:t>các</a:t>
            </a:r>
            <a:r>
              <a:rPr lang="en-US" dirty="0" smtClean="0"/>
              <a:t> eigenvalue </a:t>
            </a:r>
            <a:r>
              <a:rPr lang="el-GR" dirty="0"/>
              <a:t>λ1,…,λ</a:t>
            </a:r>
            <a:r>
              <a:rPr lang="en-US" dirty="0" smtClean="0"/>
              <a:t>n, </a:t>
            </a:r>
            <a:r>
              <a:rPr lang="en-US" dirty="0" err="1" smtClean="0"/>
              <a:t>định</a:t>
            </a:r>
            <a:r>
              <a:rPr lang="en-US" dirty="0" smtClean="0"/>
              <a:t> </a:t>
            </a:r>
            <a:r>
              <a:rPr lang="en-US" dirty="0" err="1" smtClean="0"/>
              <a:t>thức</a:t>
            </a:r>
            <a:r>
              <a:rPr lang="en-US" dirty="0" smtClean="0"/>
              <a:t> </a:t>
            </a:r>
            <a:r>
              <a:rPr lang="en-US" dirty="0" err="1" smtClean="0"/>
              <a:t>của</a:t>
            </a:r>
            <a:r>
              <a:rPr lang="en-US" dirty="0" smtClean="0"/>
              <a:t> A </a:t>
            </a:r>
            <a:r>
              <a:rPr lang="en-US" dirty="0" err="1" smtClean="0"/>
              <a:t>được</a:t>
            </a:r>
            <a:r>
              <a:rPr lang="en-US" dirty="0" smtClean="0"/>
              <a:t> </a:t>
            </a:r>
            <a:r>
              <a:rPr lang="en-US" dirty="0" err="1" smtClean="0"/>
              <a:t>tính</a:t>
            </a:r>
            <a:r>
              <a:rPr lang="en-US" dirty="0" smtClean="0"/>
              <a:t> </a:t>
            </a:r>
            <a:r>
              <a:rPr lang="en-US" dirty="0" err="1" smtClean="0"/>
              <a:t>theo</a:t>
            </a:r>
            <a:r>
              <a:rPr lang="en-US" dirty="0" smtClean="0"/>
              <a:t> </a:t>
            </a:r>
            <a:r>
              <a:rPr lang="en-US" dirty="0" err="1" smtClean="0"/>
              <a:t>công</a:t>
            </a:r>
            <a:r>
              <a:rPr lang="en-US" dirty="0" smtClean="0"/>
              <a:t> </a:t>
            </a:r>
            <a:r>
              <a:rPr lang="en-US" dirty="0" err="1" smtClean="0"/>
              <a:t>thức</a:t>
            </a:r>
            <a:r>
              <a:rPr lang="en-US" dirty="0" smtClean="0"/>
              <a:t>:</a:t>
            </a:r>
          </a:p>
          <a:p>
            <a:pPr marL="0" indent="0" algn="ctr">
              <a:buNone/>
            </a:pPr>
            <a:r>
              <a:rPr lang="en-US" dirty="0" err="1"/>
              <a:t>det</a:t>
            </a:r>
            <a:r>
              <a:rPr lang="en-US" dirty="0"/>
              <a:t>(A)=</a:t>
            </a:r>
            <a:r>
              <a:rPr lang="el-GR" dirty="0" smtClean="0"/>
              <a:t>λ1</a:t>
            </a:r>
            <a:r>
              <a:rPr lang="en-US" dirty="0" smtClean="0"/>
              <a:t>*</a:t>
            </a:r>
            <a:r>
              <a:rPr lang="el-GR" dirty="0" smtClean="0"/>
              <a:t>λ</a:t>
            </a:r>
            <a:r>
              <a:rPr lang="en-US" dirty="0" smtClean="0"/>
              <a:t>2*</a:t>
            </a:r>
            <a:r>
              <a:rPr lang="el-GR" dirty="0" smtClean="0"/>
              <a:t>⋯</a:t>
            </a:r>
            <a:r>
              <a:rPr lang="en-US" dirty="0" smtClean="0"/>
              <a:t>*</a:t>
            </a:r>
            <a:r>
              <a:rPr lang="el-GR" dirty="0" smtClean="0"/>
              <a:t>λ</a:t>
            </a:r>
            <a:r>
              <a:rPr lang="en-US" dirty="0" smtClean="0"/>
              <a:t>n</a:t>
            </a:r>
          </a:p>
          <a:p>
            <a:pPr marL="0" indent="0">
              <a:buNone/>
            </a:pPr>
            <a:endParaRPr lang="en-US" dirty="0" smtClean="0"/>
          </a:p>
        </p:txBody>
      </p:sp>
    </p:spTree>
    <p:extLst>
      <p:ext uri="{BB962C8B-B14F-4D97-AF65-F5344CB8AC3E}">
        <p14:creationId xmlns:p14="http://schemas.microsoft.com/office/powerpoint/2010/main" val="41152682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Các</a:t>
            </a:r>
            <a:r>
              <a:rPr lang="en-US" dirty="0"/>
              <a:t> </a:t>
            </a:r>
            <a:r>
              <a:rPr lang="en-US" dirty="0" err="1"/>
              <a:t>phép</a:t>
            </a:r>
            <a:r>
              <a:rPr lang="en-US" dirty="0"/>
              <a:t> </a:t>
            </a:r>
            <a:r>
              <a:rPr lang="en-US" dirty="0" err="1"/>
              <a:t>toán</a:t>
            </a:r>
            <a:r>
              <a:rPr lang="en-US" dirty="0"/>
              <a:t> </a:t>
            </a:r>
            <a:r>
              <a:rPr lang="en-US" dirty="0" err="1"/>
              <a:t>với</a:t>
            </a:r>
            <a:r>
              <a:rPr lang="en-US" dirty="0"/>
              <a:t> </a:t>
            </a:r>
            <a:r>
              <a:rPr lang="en-US" dirty="0" err="1"/>
              <a:t>eigen</a:t>
            </a:r>
            <a:r>
              <a:rPr lang="en-US" dirty="0"/>
              <a:t> decomposition</a:t>
            </a:r>
          </a:p>
        </p:txBody>
      </p:sp>
      <p:sp>
        <p:nvSpPr>
          <p:cNvPr id="3" name="Content Placeholder 2"/>
          <p:cNvSpPr>
            <a:spLocks noGrp="1"/>
          </p:cNvSpPr>
          <p:nvPr>
            <p:ph idx="1"/>
          </p:nvPr>
        </p:nvSpPr>
        <p:spPr/>
        <p:txBody>
          <a:bodyPr/>
          <a:lstStyle/>
          <a:p>
            <a:pPr marL="0" indent="0">
              <a:buNone/>
            </a:pPr>
            <a:r>
              <a:rPr lang="en-US" dirty="0" err="1" smtClean="0"/>
              <a:t>Kết</a:t>
            </a:r>
            <a:r>
              <a:rPr lang="en-US" dirty="0" smtClean="0"/>
              <a:t> </a:t>
            </a:r>
            <a:r>
              <a:rPr lang="en-US" dirty="0" err="1" smtClean="0"/>
              <a:t>luận</a:t>
            </a:r>
            <a:r>
              <a:rPr lang="en-US" dirty="0" smtClean="0"/>
              <a:t>: </a:t>
            </a:r>
          </a:p>
          <a:p>
            <a:r>
              <a:rPr lang="en-US" dirty="0"/>
              <a:t>E</a:t>
            </a:r>
            <a:r>
              <a:rPr lang="en-US" dirty="0" smtClean="0"/>
              <a:t>igen decomposition </a:t>
            </a:r>
            <a:r>
              <a:rPr lang="en-US" dirty="0" err="1" smtClean="0"/>
              <a:t>giúp</a:t>
            </a:r>
            <a:r>
              <a:rPr lang="en-US" dirty="0" smtClean="0"/>
              <a:t> </a:t>
            </a:r>
            <a:r>
              <a:rPr lang="en-US" dirty="0" err="1" smtClean="0"/>
              <a:t>đơn</a:t>
            </a:r>
            <a:r>
              <a:rPr lang="en-US" dirty="0" smtClean="0"/>
              <a:t> </a:t>
            </a:r>
            <a:r>
              <a:rPr lang="en-US" dirty="0" err="1" smtClean="0"/>
              <a:t>giản</a:t>
            </a:r>
            <a:r>
              <a:rPr lang="en-US" dirty="0" smtClean="0"/>
              <a:t> </a:t>
            </a:r>
            <a:r>
              <a:rPr lang="en-US" dirty="0" err="1" smtClean="0"/>
              <a:t>hóa</a:t>
            </a:r>
            <a:r>
              <a:rPr lang="en-US" dirty="0" smtClean="0"/>
              <a:t> </a:t>
            </a:r>
            <a:r>
              <a:rPr lang="en-US" dirty="0" err="1" smtClean="0"/>
              <a:t>rất</a:t>
            </a:r>
            <a:r>
              <a:rPr lang="en-US" dirty="0" smtClean="0"/>
              <a:t> </a:t>
            </a:r>
            <a:r>
              <a:rPr lang="en-US" dirty="0" err="1" smtClean="0"/>
              <a:t>nhiều</a:t>
            </a:r>
            <a:r>
              <a:rPr lang="en-US" dirty="0" smtClean="0"/>
              <a:t> </a:t>
            </a:r>
            <a:r>
              <a:rPr lang="en-US" dirty="0" err="1" smtClean="0"/>
              <a:t>phép</a:t>
            </a:r>
            <a:r>
              <a:rPr lang="en-US" dirty="0" smtClean="0"/>
              <a:t> </a:t>
            </a:r>
            <a:r>
              <a:rPr lang="en-US" dirty="0" err="1" smtClean="0"/>
              <a:t>toán</a:t>
            </a:r>
            <a:r>
              <a:rPr lang="en-US" dirty="0" smtClean="0"/>
              <a:t> </a:t>
            </a:r>
            <a:r>
              <a:rPr lang="en-US" dirty="0" err="1" smtClean="0"/>
              <a:t>trong</a:t>
            </a:r>
            <a:r>
              <a:rPr lang="en-US" dirty="0" smtClean="0"/>
              <a:t> </a:t>
            </a:r>
            <a:r>
              <a:rPr lang="en-US" dirty="0" err="1" smtClean="0"/>
              <a:t>đại</a:t>
            </a:r>
            <a:r>
              <a:rPr lang="en-US" dirty="0" smtClean="0"/>
              <a:t> </a:t>
            </a:r>
            <a:r>
              <a:rPr lang="en-US" dirty="0" err="1" smtClean="0"/>
              <a:t>số</a:t>
            </a:r>
            <a:r>
              <a:rPr lang="en-US" dirty="0" smtClean="0"/>
              <a:t> </a:t>
            </a:r>
            <a:r>
              <a:rPr lang="en-US" dirty="0" err="1" smtClean="0"/>
              <a:t>tuyến</a:t>
            </a:r>
            <a:r>
              <a:rPr lang="en-US" dirty="0" smtClean="0"/>
              <a:t> </a:t>
            </a:r>
            <a:r>
              <a:rPr lang="en-US" dirty="0" err="1" smtClean="0"/>
              <a:t>tính</a:t>
            </a:r>
            <a:endParaRPr lang="en-US" dirty="0" smtClean="0"/>
          </a:p>
          <a:p>
            <a:r>
              <a:rPr lang="en-US" dirty="0" smtClean="0"/>
              <a:t>Eigen decomposition </a:t>
            </a:r>
            <a:r>
              <a:rPr lang="en-US" dirty="0" err="1" smtClean="0"/>
              <a:t>là</a:t>
            </a:r>
            <a:r>
              <a:rPr lang="en-US" dirty="0" smtClean="0"/>
              <a:t> </a:t>
            </a:r>
            <a:r>
              <a:rPr lang="en-US" dirty="0" err="1" smtClean="0"/>
              <a:t>nền</a:t>
            </a:r>
            <a:r>
              <a:rPr lang="en-US" dirty="0" smtClean="0"/>
              <a:t> </a:t>
            </a:r>
            <a:r>
              <a:rPr lang="en-US" dirty="0" err="1" smtClean="0"/>
              <a:t>tảng</a:t>
            </a:r>
            <a:r>
              <a:rPr lang="en-US" dirty="0" smtClean="0"/>
              <a:t> </a:t>
            </a:r>
            <a:r>
              <a:rPr lang="en-US" dirty="0" err="1" smtClean="0"/>
              <a:t>cho</a:t>
            </a:r>
            <a:r>
              <a:rPr lang="en-US" dirty="0" smtClean="0"/>
              <a:t> </a:t>
            </a:r>
            <a:r>
              <a:rPr lang="en-US" dirty="0" err="1" smtClean="0"/>
              <a:t>nhiều</a:t>
            </a:r>
            <a:r>
              <a:rPr lang="en-US" dirty="0" smtClean="0"/>
              <a:t> </a:t>
            </a:r>
            <a:r>
              <a:rPr lang="en-US" dirty="0" err="1" smtClean="0"/>
              <a:t>phân</a:t>
            </a:r>
            <a:r>
              <a:rPr lang="en-US" dirty="0" smtClean="0"/>
              <a:t> </a:t>
            </a:r>
            <a:r>
              <a:rPr lang="en-US" dirty="0" err="1" smtClean="0"/>
              <a:t>tích</a:t>
            </a:r>
            <a:r>
              <a:rPr lang="en-US" dirty="0" smtClean="0"/>
              <a:t> </a:t>
            </a:r>
            <a:r>
              <a:rPr lang="en-US" dirty="0" err="1" smtClean="0"/>
              <a:t>trong</a:t>
            </a:r>
            <a:r>
              <a:rPr lang="en-US" dirty="0" smtClean="0"/>
              <a:t> </a:t>
            </a:r>
            <a:r>
              <a:rPr lang="en-US" dirty="0" err="1" smtClean="0"/>
              <a:t>lĩnh</a:t>
            </a:r>
            <a:r>
              <a:rPr lang="en-US" dirty="0" smtClean="0"/>
              <a:t> </a:t>
            </a:r>
            <a:r>
              <a:rPr lang="en-US" dirty="0" err="1" smtClean="0"/>
              <a:t>vực</a:t>
            </a:r>
            <a:r>
              <a:rPr lang="en-US" dirty="0" smtClean="0"/>
              <a:t> </a:t>
            </a:r>
            <a:r>
              <a:rPr lang="en-US" dirty="0" err="1" smtClean="0"/>
              <a:t>đại</a:t>
            </a:r>
            <a:r>
              <a:rPr lang="en-US" dirty="0" smtClean="0"/>
              <a:t> </a:t>
            </a:r>
            <a:r>
              <a:rPr lang="en-US" dirty="0" err="1" smtClean="0"/>
              <a:t>số</a:t>
            </a:r>
            <a:r>
              <a:rPr lang="en-US" dirty="0" smtClean="0"/>
              <a:t> </a:t>
            </a:r>
            <a:r>
              <a:rPr lang="en-US" dirty="0" err="1" smtClean="0"/>
              <a:t>tuyến</a:t>
            </a:r>
            <a:r>
              <a:rPr lang="en-US" dirty="0" smtClean="0"/>
              <a:t> </a:t>
            </a:r>
            <a:r>
              <a:rPr lang="en-US" dirty="0" err="1" smtClean="0"/>
              <a:t>tính</a:t>
            </a:r>
            <a:r>
              <a:rPr lang="en-US" dirty="0" smtClean="0"/>
              <a:t>.</a:t>
            </a:r>
            <a:endParaRPr lang="en-US" dirty="0"/>
          </a:p>
        </p:txBody>
      </p:sp>
    </p:spTree>
    <p:extLst>
      <p:ext uri="{BB962C8B-B14F-4D97-AF65-F5344CB8AC3E}">
        <p14:creationId xmlns:p14="http://schemas.microsoft.com/office/powerpoint/2010/main" val="24560834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5CFB2-586D-4AA2-97C0-1840A141D1E9}"/>
              </a:ext>
            </a:extLst>
          </p:cNvPr>
          <p:cNvSpPr>
            <a:spLocks noGrp="1"/>
          </p:cNvSpPr>
          <p:nvPr>
            <p:ph type="title"/>
          </p:nvPr>
        </p:nvSpPr>
        <p:spPr>
          <a:xfrm>
            <a:off x="838200" y="365126"/>
            <a:ext cx="10515600" cy="992620"/>
          </a:xfrm>
        </p:spPr>
        <p:txBody>
          <a:bodyPr/>
          <a:lstStyle/>
          <a:p>
            <a:r>
              <a:rPr lang="en-US" dirty="0" err="1"/>
              <a:t>Định</a:t>
            </a:r>
            <a:r>
              <a:rPr lang="en-US" dirty="0"/>
              <a:t> </a:t>
            </a:r>
            <a:r>
              <a:rPr lang="en-US" dirty="0" err="1"/>
              <a:t>lý</a:t>
            </a:r>
            <a:r>
              <a:rPr lang="en-US" dirty="0"/>
              <a:t> </a:t>
            </a:r>
            <a:r>
              <a:rPr lang="en-US" dirty="0" err="1"/>
              <a:t>đường</a:t>
            </a:r>
            <a:r>
              <a:rPr lang="en-US" dirty="0"/>
              <a:t> </a:t>
            </a:r>
            <a:r>
              <a:rPr lang="en-US" dirty="0" err="1"/>
              <a:t>tròn</a:t>
            </a:r>
            <a:r>
              <a:rPr lang="en-US" dirty="0"/>
              <a:t> </a:t>
            </a:r>
            <a:r>
              <a:rPr lang="en-US" dirty="0" err="1"/>
              <a:t>Gershgorin</a:t>
            </a:r>
            <a:endParaRPr lang="en-US" dirty="0"/>
          </a:p>
        </p:txBody>
      </p:sp>
      <p:sp>
        <p:nvSpPr>
          <p:cNvPr id="3" name="Content Placeholder 2">
            <a:extLst>
              <a:ext uri="{FF2B5EF4-FFF2-40B4-BE49-F238E27FC236}">
                <a16:creationId xmlns:a16="http://schemas.microsoft.com/office/drawing/2014/main" id="{9717ED59-8D25-45FA-83B4-13D1A220796E}"/>
              </a:ext>
            </a:extLst>
          </p:cNvPr>
          <p:cNvSpPr>
            <a:spLocks noGrp="1"/>
          </p:cNvSpPr>
          <p:nvPr>
            <p:ph idx="1"/>
          </p:nvPr>
        </p:nvSpPr>
        <p:spPr>
          <a:xfrm>
            <a:off x="838200" y="1357746"/>
            <a:ext cx="10515600" cy="4819217"/>
          </a:xfrm>
        </p:spPr>
        <p:txBody>
          <a:bodyPr/>
          <a:lstStyle/>
          <a:p>
            <a:pPr marL="0" indent="0">
              <a:buNone/>
            </a:pPr>
            <a:r>
              <a:rPr lang="en-US" dirty="0" err="1" smtClean="0"/>
              <a:t>Xét</a:t>
            </a:r>
            <a:r>
              <a:rPr lang="en-US" dirty="0" smtClean="0"/>
              <a:t> ma </a:t>
            </a:r>
            <a:r>
              <a:rPr lang="en-US" dirty="0" err="1" smtClean="0"/>
              <a:t>trận</a:t>
            </a:r>
            <a:r>
              <a:rPr lang="en-US" dirty="0" smtClean="0"/>
              <a:t> </a:t>
            </a:r>
            <a:r>
              <a:rPr lang="en-US" dirty="0" err="1" smtClean="0"/>
              <a:t>vuông</a:t>
            </a:r>
            <a:r>
              <a:rPr lang="en-US" dirty="0" smtClean="0"/>
              <a:t> A </a:t>
            </a:r>
            <a:r>
              <a:rPr lang="en-US" dirty="0" err="1" smtClean="0"/>
              <a:t>kích</a:t>
            </a:r>
            <a:r>
              <a:rPr lang="en-US" dirty="0" smtClean="0"/>
              <a:t> </a:t>
            </a:r>
            <a:r>
              <a:rPr lang="en-US" dirty="0" err="1" smtClean="0"/>
              <a:t>thước</a:t>
            </a:r>
            <a:r>
              <a:rPr lang="en-US" dirty="0" smtClean="0"/>
              <a:t> </a:t>
            </a:r>
            <a:r>
              <a:rPr lang="en-US" dirty="0" err="1" smtClean="0"/>
              <a:t>nxn</a:t>
            </a:r>
            <a:r>
              <a:rPr lang="en-US" dirty="0" smtClean="0"/>
              <a:t>. A = </a:t>
            </a:r>
            <a:r>
              <a:rPr lang="en-US" dirty="0"/>
              <a:t>{</a:t>
            </a:r>
            <a:r>
              <a:rPr lang="en-US" dirty="0" err="1" smtClean="0"/>
              <a:t>a</a:t>
            </a:r>
            <a:r>
              <a:rPr lang="en-US" baseline="-25000" dirty="0" err="1" smtClean="0"/>
              <a:t>ij</a:t>
            </a:r>
            <a:r>
              <a:rPr lang="en-US" dirty="0" smtClean="0"/>
              <a:t>} </a:t>
            </a:r>
            <a:r>
              <a:rPr lang="en-US" dirty="0" err="1" smtClean="0"/>
              <a:t>với</a:t>
            </a:r>
            <a:r>
              <a:rPr lang="en-US" dirty="0" smtClean="0"/>
              <a:t> 1&lt;=</a:t>
            </a:r>
            <a:r>
              <a:rPr lang="en-US" dirty="0" err="1" smtClean="0"/>
              <a:t>i</a:t>
            </a:r>
            <a:r>
              <a:rPr lang="en-US" dirty="0" smtClean="0"/>
              <a:t>, j&lt;=n.</a:t>
            </a:r>
          </a:p>
          <a:p>
            <a:pPr marL="0" indent="0">
              <a:buNone/>
            </a:pPr>
            <a:r>
              <a:rPr lang="en-US" dirty="0" err="1" smtClean="0"/>
              <a:t>R</a:t>
            </a:r>
            <a:r>
              <a:rPr lang="en-US" baseline="-25000" dirty="0" err="1" smtClean="0"/>
              <a:t>i</a:t>
            </a:r>
            <a:r>
              <a:rPr lang="en-US" dirty="0"/>
              <a:t> </a:t>
            </a:r>
            <a:r>
              <a:rPr lang="en-US" dirty="0" smtClean="0"/>
              <a:t>= </a:t>
            </a:r>
            <a:r>
              <a:rPr lang="en-US" dirty="0" err="1" smtClean="0"/>
              <a:t>tổng</a:t>
            </a:r>
            <a:r>
              <a:rPr lang="en-US" dirty="0"/>
              <a:t> </a:t>
            </a:r>
            <a:r>
              <a:rPr lang="en-US" dirty="0" err="1" smtClean="0"/>
              <a:t>giá</a:t>
            </a:r>
            <a:r>
              <a:rPr lang="en-US" dirty="0" smtClean="0"/>
              <a:t> </a:t>
            </a:r>
            <a:r>
              <a:rPr lang="en-US" dirty="0" err="1" smtClean="0"/>
              <a:t>trị</a:t>
            </a:r>
            <a:r>
              <a:rPr lang="en-US" dirty="0" smtClean="0"/>
              <a:t> </a:t>
            </a:r>
            <a:r>
              <a:rPr lang="en-US" dirty="0" err="1" smtClean="0"/>
              <a:t>tuyệt</a:t>
            </a:r>
            <a:r>
              <a:rPr lang="en-US" dirty="0" smtClean="0"/>
              <a:t> </a:t>
            </a:r>
            <a:r>
              <a:rPr lang="en-US" dirty="0" err="1" smtClean="0"/>
              <a:t>đối</a:t>
            </a:r>
            <a:r>
              <a:rPr lang="en-US" dirty="0" smtClean="0"/>
              <a:t> </a:t>
            </a:r>
            <a:r>
              <a:rPr lang="en-US" dirty="0" err="1" smtClean="0"/>
              <a:t>của</a:t>
            </a:r>
            <a:r>
              <a:rPr lang="en-US" dirty="0" smtClean="0"/>
              <a:t> </a:t>
            </a:r>
            <a:r>
              <a:rPr lang="en-US" dirty="0" err="1" smtClean="0"/>
              <a:t>các</a:t>
            </a:r>
            <a:r>
              <a:rPr lang="en-US" dirty="0" smtClean="0"/>
              <a:t> </a:t>
            </a:r>
            <a:r>
              <a:rPr lang="en-US" dirty="0" err="1" smtClean="0"/>
              <a:t>phần</a:t>
            </a:r>
            <a:r>
              <a:rPr lang="en-US" dirty="0" smtClean="0"/>
              <a:t> </a:t>
            </a:r>
            <a:r>
              <a:rPr lang="en-US" dirty="0" err="1" smtClean="0"/>
              <a:t>tử</a:t>
            </a:r>
            <a:r>
              <a:rPr lang="en-US" dirty="0" smtClean="0"/>
              <a:t> </a:t>
            </a:r>
            <a:r>
              <a:rPr lang="en-US" dirty="0" err="1" smtClean="0"/>
              <a:t>không</a:t>
            </a:r>
            <a:r>
              <a:rPr lang="en-US" dirty="0" smtClean="0"/>
              <a:t> </a:t>
            </a:r>
            <a:r>
              <a:rPr lang="en-US" dirty="0" err="1" smtClean="0"/>
              <a:t>nằm</a:t>
            </a:r>
            <a:r>
              <a:rPr lang="en-US" dirty="0" smtClean="0"/>
              <a:t> </a:t>
            </a:r>
            <a:r>
              <a:rPr lang="en-US" dirty="0" err="1" smtClean="0"/>
              <a:t>trên</a:t>
            </a:r>
            <a:r>
              <a:rPr lang="en-US" dirty="0" smtClean="0"/>
              <a:t> </a:t>
            </a:r>
            <a:r>
              <a:rPr lang="en-US" dirty="0" err="1" smtClean="0"/>
              <a:t>đường</a:t>
            </a:r>
            <a:r>
              <a:rPr lang="en-US" dirty="0" smtClean="0"/>
              <a:t> </a:t>
            </a:r>
            <a:r>
              <a:rPr lang="en-US" dirty="0" err="1" smtClean="0"/>
              <a:t>chéo</a:t>
            </a:r>
            <a:r>
              <a:rPr lang="en-US" dirty="0" smtClean="0"/>
              <a:t> </a:t>
            </a:r>
            <a:r>
              <a:rPr lang="en-US" dirty="0" err="1" smtClean="0"/>
              <a:t>thuộc</a:t>
            </a:r>
            <a:r>
              <a:rPr lang="en-US" dirty="0" smtClean="0"/>
              <a:t> hang </a:t>
            </a:r>
            <a:r>
              <a:rPr lang="en-US" dirty="0" err="1" smtClean="0"/>
              <a:t>thứ</a:t>
            </a:r>
            <a:r>
              <a:rPr lang="en-US" dirty="0" smtClean="0"/>
              <a:t> </a:t>
            </a:r>
            <a:r>
              <a:rPr lang="en-US" dirty="0" err="1" smtClean="0"/>
              <a:t>i</a:t>
            </a:r>
            <a:r>
              <a:rPr lang="en-US" dirty="0" smtClean="0"/>
              <a:t> </a:t>
            </a:r>
            <a:r>
              <a:rPr lang="en-US" dirty="0" err="1" smtClean="0"/>
              <a:t>của</a:t>
            </a:r>
            <a:r>
              <a:rPr lang="en-US" dirty="0" smtClean="0"/>
              <a:t> ma </a:t>
            </a:r>
            <a:r>
              <a:rPr lang="en-US" dirty="0" err="1" smtClean="0"/>
              <a:t>trận</a:t>
            </a:r>
            <a:r>
              <a:rPr lang="en-US" dirty="0" smtClean="0"/>
              <a:t>. </a:t>
            </a:r>
            <a:r>
              <a:rPr lang="en-US" dirty="0" err="1" smtClean="0"/>
              <a:t>R</a:t>
            </a:r>
            <a:r>
              <a:rPr lang="en-US" baseline="-25000" dirty="0" err="1" smtClean="0"/>
              <a:t>i</a:t>
            </a:r>
            <a:r>
              <a:rPr lang="en-US" dirty="0" smtClean="0"/>
              <a:t> = </a:t>
            </a:r>
            <a:r>
              <a:rPr lang="el-GR" dirty="0" smtClean="0"/>
              <a:t>Σ</a:t>
            </a:r>
            <a:r>
              <a:rPr lang="en-US" baseline="-25000" dirty="0" err="1" smtClean="0"/>
              <a:t>i</a:t>
            </a:r>
            <a:r>
              <a:rPr lang="en-US" baseline="-25000" dirty="0" smtClean="0"/>
              <a:t> != j</a:t>
            </a:r>
            <a:r>
              <a:rPr lang="en-US" dirty="0" smtClean="0"/>
              <a:t> </a:t>
            </a:r>
            <a:r>
              <a:rPr lang="en-US" dirty="0" err="1" smtClean="0"/>
              <a:t>a</a:t>
            </a:r>
            <a:r>
              <a:rPr lang="en-US" baseline="-25000" dirty="0" err="1" smtClean="0"/>
              <a:t>ij</a:t>
            </a:r>
            <a:r>
              <a:rPr lang="en-US" dirty="0" smtClean="0"/>
              <a:t> .</a:t>
            </a:r>
          </a:p>
          <a:p>
            <a:pPr marL="0" indent="0">
              <a:buNone/>
            </a:pPr>
            <a:r>
              <a:rPr lang="en-US" dirty="0" err="1" smtClean="0"/>
              <a:t>Với</a:t>
            </a:r>
            <a:r>
              <a:rPr lang="en-US" dirty="0"/>
              <a:t> </a:t>
            </a:r>
            <a:r>
              <a:rPr lang="en-US" dirty="0" err="1" smtClean="0"/>
              <a:t>mỗi</a:t>
            </a:r>
            <a:r>
              <a:rPr lang="en-US" dirty="0" smtClean="0"/>
              <a:t> </a:t>
            </a:r>
            <a:r>
              <a:rPr lang="en-US" dirty="0" err="1" smtClean="0"/>
              <a:t>phần</a:t>
            </a:r>
            <a:r>
              <a:rPr lang="en-US" dirty="0" smtClean="0"/>
              <a:t> </a:t>
            </a:r>
            <a:r>
              <a:rPr lang="en-US" dirty="0" err="1" smtClean="0"/>
              <a:t>tử</a:t>
            </a:r>
            <a:r>
              <a:rPr lang="en-US" dirty="0" smtClean="0"/>
              <a:t> </a:t>
            </a:r>
            <a:r>
              <a:rPr lang="en-US" dirty="0" err="1" smtClean="0"/>
              <a:t>thuộc</a:t>
            </a:r>
            <a:r>
              <a:rPr lang="en-US" dirty="0" smtClean="0"/>
              <a:t> </a:t>
            </a:r>
            <a:r>
              <a:rPr lang="en-US" dirty="0" err="1" smtClean="0"/>
              <a:t>đường</a:t>
            </a:r>
            <a:r>
              <a:rPr lang="en-US" dirty="0" smtClean="0"/>
              <a:t> </a:t>
            </a:r>
            <a:r>
              <a:rPr lang="en-US" dirty="0" err="1" smtClean="0"/>
              <a:t>chéo</a:t>
            </a:r>
            <a:r>
              <a:rPr lang="en-US" dirty="0" smtClean="0"/>
              <a:t> </a:t>
            </a:r>
            <a:r>
              <a:rPr lang="en-US" dirty="0" err="1" smtClean="0"/>
              <a:t>của</a:t>
            </a:r>
            <a:r>
              <a:rPr lang="en-US" dirty="0" smtClean="0"/>
              <a:t> ma </a:t>
            </a:r>
            <a:r>
              <a:rPr lang="en-US" dirty="0" err="1" smtClean="0"/>
              <a:t>trận</a:t>
            </a:r>
            <a:r>
              <a:rPr lang="en-US" dirty="0" smtClean="0"/>
              <a:t> </a:t>
            </a:r>
            <a:r>
              <a:rPr lang="en-US" dirty="0" err="1" smtClean="0"/>
              <a:t>a</a:t>
            </a:r>
            <a:r>
              <a:rPr lang="en-US" baseline="-25000" dirty="0" err="1" smtClean="0"/>
              <a:t>ii</a:t>
            </a:r>
            <a:r>
              <a:rPr lang="en-US" dirty="0"/>
              <a:t> </a:t>
            </a:r>
            <a:r>
              <a:rPr lang="en-US" dirty="0" smtClean="0"/>
              <a:t>, ta </a:t>
            </a:r>
            <a:r>
              <a:rPr lang="en-US" dirty="0" err="1" smtClean="0"/>
              <a:t>xác</a:t>
            </a:r>
            <a:r>
              <a:rPr lang="en-US" dirty="0" smtClean="0"/>
              <a:t> </a:t>
            </a:r>
            <a:r>
              <a:rPr lang="en-US" dirty="0" err="1" smtClean="0"/>
              <a:t>định</a:t>
            </a:r>
            <a:r>
              <a:rPr lang="en-US" dirty="0" smtClean="0"/>
              <a:t> </a:t>
            </a:r>
            <a:r>
              <a:rPr lang="en-US" dirty="0" err="1" smtClean="0"/>
              <a:t>một</a:t>
            </a:r>
            <a:r>
              <a:rPr lang="en-US" dirty="0" smtClean="0"/>
              <a:t> “</a:t>
            </a:r>
            <a:r>
              <a:rPr lang="en-US" dirty="0" err="1" smtClean="0"/>
              <a:t>đĩa</a:t>
            </a:r>
            <a:r>
              <a:rPr lang="en-US" dirty="0" smtClean="0"/>
              <a:t>” (</a:t>
            </a:r>
            <a:r>
              <a:rPr lang="en-US" dirty="0" err="1" smtClean="0"/>
              <a:t>a</a:t>
            </a:r>
            <a:r>
              <a:rPr lang="en-US" baseline="-25000" dirty="0" err="1" smtClean="0"/>
              <a:t>ii</a:t>
            </a:r>
            <a:r>
              <a:rPr lang="en-US" dirty="0" smtClean="0"/>
              <a:t> , </a:t>
            </a:r>
            <a:r>
              <a:rPr lang="en-US" dirty="0" err="1" smtClean="0"/>
              <a:t>R</a:t>
            </a:r>
            <a:r>
              <a:rPr lang="en-US" baseline="-25000" dirty="0" err="1" smtClean="0"/>
              <a:t>i</a:t>
            </a:r>
            <a:r>
              <a:rPr lang="en-US" dirty="0" smtClean="0"/>
              <a:t>) </a:t>
            </a:r>
            <a:r>
              <a:rPr lang="en-US" dirty="0" err="1" smtClean="0"/>
              <a:t>có</a:t>
            </a:r>
            <a:r>
              <a:rPr lang="en-US" dirty="0" smtClean="0"/>
              <a:t> </a:t>
            </a:r>
            <a:r>
              <a:rPr lang="en-US" dirty="0" err="1" smtClean="0"/>
              <a:t>tâm</a:t>
            </a:r>
            <a:r>
              <a:rPr lang="en-US" dirty="0" smtClean="0"/>
              <a:t> </a:t>
            </a:r>
            <a:r>
              <a:rPr lang="en-US" dirty="0" err="1" smtClean="0"/>
              <a:t>a</a:t>
            </a:r>
            <a:r>
              <a:rPr lang="en-US" baseline="-25000" dirty="0" err="1" smtClean="0"/>
              <a:t>ii</a:t>
            </a:r>
            <a:r>
              <a:rPr lang="en-US" dirty="0" smtClean="0"/>
              <a:t> , </a:t>
            </a:r>
            <a:r>
              <a:rPr lang="en-US" dirty="0" err="1" smtClean="0"/>
              <a:t>bán</a:t>
            </a:r>
            <a:r>
              <a:rPr lang="en-US" dirty="0" smtClean="0"/>
              <a:t> </a:t>
            </a:r>
            <a:r>
              <a:rPr lang="en-US" dirty="0" err="1" smtClean="0"/>
              <a:t>kính</a:t>
            </a:r>
            <a:r>
              <a:rPr lang="en-US" dirty="0" smtClean="0"/>
              <a:t> </a:t>
            </a:r>
            <a:r>
              <a:rPr lang="en-US" dirty="0" err="1" smtClean="0"/>
              <a:t>R</a:t>
            </a:r>
            <a:r>
              <a:rPr lang="en-US" baseline="-25000" dirty="0" err="1" smtClean="0"/>
              <a:t>i</a:t>
            </a:r>
            <a:r>
              <a:rPr lang="en-US" dirty="0" smtClean="0"/>
              <a:t> .</a:t>
            </a:r>
          </a:p>
          <a:p>
            <a:pPr marL="0" indent="0">
              <a:buNone/>
            </a:pPr>
            <a:endParaRPr lang="en-US" dirty="0"/>
          </a:p>
          <a:p>
            <a:pPr marL="0" indent="0">
              <a:buNone/>
            </a:pPr>
            <a:r>
              <a:rPr lang="en-US" dirty="0" err="1" smtClean="0"/>
              <a:t>Định</a:t>
            </a:r>
            <a:r>
              <a:rPr lang="en-US" dirty="0" smtClean="0"/>
              <a:t> </a:t>
            </a:r>
            <a:r>
              <a:rPr lang="en-US" dirty="0" err="1" smtClean="0"/>
              <a:t>lý</a:t>
            </a:r>
            <a:r>
              <a:rPr lang="en-US" dirty="0" smtClean="0"/>
              <a:t> </a:t>
            </a:r>
            <a:r>
              <a:rPr lang="en-US" dirty="0" err="1" smtClean="0"/>
              <a:t>đường</a:t>
            </a:r>
            <a:r>
              <a:rPr lang="en-US" dirty="0" smtClean="0"/>
              <a:t> </a:t>
            </a:r>
            <a:r>
              <a:rPr lang="en-US" dirty="0" err="1" smtClean="0"/>
              <a:t>tròn</a:t>
            </a:r>
            <a:r>
              <a:rPr lang="en-US" dirty="0" smtClean="0"/>
              <a:t> </a:t>
            </a:r>
            <a:r>
              <a:rPr lang="en-US" dirty="0" err="1" smtClean="0"/>
              <a:t>Gershgorin</a:t>
            </a:r>
            <a:r>
              <a:rPr lang="en-US" dirty="0" smtClean="0"/>
              <a:t> </a:t>
            </a:r>
            <a:r>
              <a:rPr lang="en-US" dirty="0" err="1" smtClean="0"/>
              <a:t>phát</a:t>
            </a:r>
            <a:r>
              <a:rPr lang="en-US" dirty="0" smtClean="0"/>
              <a:t> </a:t>
            </a:r>
            <a:r>
              <a:rPr lang="en-US" dirty="0" err="1" smtClean="0"/>
              <a:t>biểu</a:t>
            </a:r>
            <a:r>
              <a:rPr lang="en-US" dirty="0" smtClean="0"/>
              <a:t>:</a:t>
            </a:r>
          </a:p>
          <a:p>
            <a:pPr marL="0" indent="0">
              <a:buNone/>
            </a:pPr>
            <a:r>
              <a:rPr lang="en-US" dirty="0" err="1" smtClean="0"/>
              <a:t>Mỗi</a:t>
            </a:r>
            <a:r>
              <a:rPr lang="en-US" dirty="0" smtClean="0"/>
              <a:t> eigenvalue </a:t>
            </a:r>
            <a:r>
              <a:rPr lang="en-US" dirty="0" err="1" smtClean="0"/>
              <a:t>của</a:t>
            </a:r>
            <a:r>
              <a:rPr lang="en-US" dirty="0" smtClean="0"/>
              <a:t> ma </a:t>
            </a:r>
            <a:r>
              <a:rPr lang="en-US" dirty="0" err="1" smtClean="0"/>
              <a:t>trận</a:t>
            </a:r>
            <a:r>
              <a:rPr lang="en-US" dirty="0" smtClean="0"/>
              <a:t> A </a:t>
            </a:r>
            <a:r>
              <a:rPr lang="en-US" dirty="0" err="1" smtClean="0"/>
              <a:t>đều</a:t>
            </a:r>
            <a:r>
              <a:rPr lang="en-US" dirty="0" smtClean="0"/>
              <a:t> </a:t>
            </a:r>
            <a:r>
              <a:rPr lang="en-US" dirty="0" err="1" smtClean="0"/>
              <a:t>thuộc</a:t>
            </a:r>
            <a:r>
              <a:rPr lang="en-US" dirty="0" smtClean="0"/>
              <a:t> </a:t>
            </a:r>
            <a:r>
              <a:rPr lang="en-US" dirty="0" err="1" smtClean="0"/>
              <a:t>ít</a:t>
            </a:r>
            <a:r>
              <a:rPr lang="en-US" dirty="0" smtClean="0"/>
              <a:t> </a:t>
            </a:r>
            <a:r>
              <a:rPr lang="en-US" dirty="0" err="1" smtClean="0"/>
              <a:t>nhất</a:t>
            </a:r>
            <a:r>
              <a:rPr lang="en-US" dirty="0" smtClean="0"/>
              <a:t> 1 </a:t>
            </a:r>
            <a:r>
              <a:rPr lang="en-US" dirty="0" err="1" smtClean="0"/>
              <a:t>đĩa</a:t>
            </a:r>
            <a:r>
              <a:rPr lang="en-US" dirty="0" smtClean="0"/>
              <a:t> </a:t>
            </a:r>
            <a:r>
              <a:rPr lang="en-US" dirty="0" err="1" smtClean="0"/>
              <a:t>Gershgorin</a:t>
            </a:r>
            <a:r>
              <a:rPr lang="en-US" dirty="0" smtClean="0"/>
              <a:t> </a:t>
            </a:r>
            <a:r>
              <a:rPr lang="en-US" dirty="0" err="1" smtClean="0"/>
              <a:t>của</a:t>
            </a:r>
            <a:r>
              <a:rPr lang="en-US" dirty="0" smtClean="0"/>
              <a:t> ma </a:t>
            </a:r>
            <a:r>
              <a:rPr lang="en-US" dirty="0" err="1" smtClean="0"/>
              <a:t>trận</a:t>
            </a:r>
            <a:r>
              <a:rPr lang="en-US" dirty="0" smtClean="0"/>
              <a:t>.</a:t>
            </a:r>
            <a:endParaRPr lang="en-US" dirty="0"/>
          </a:p>
        </p:txBody>
      </p:sp>
    </p:spTree>
    <p:extLst>
      <p:ext uri="{BB962C8B-B14F-4D97-AF65-F5344CB8AC3E}">
        <p14:creationId xmlns:p14="http://schemas.microsoft.com/office/powerpoint/2010/main" val="6507003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25B4E2-3DD0-4E99-A803-AF580C637AC6}"/>
              </a:ext>
            </a:extLst>
          </p:cNvPr>
          <p:cNvSpPr>
            <a:spLocks noGrp="1"/>
          </p:cNvSpPr>
          <p:nvPr>
            <p:ph type="title"/>
          </p:nvPr>
        </p:nvSpPr>
        <p:spPr>
          <a:xfrm>
            <a:off x="0" y="1397091"/>
            <a:ext cx="10515600" cy="1325563"/>
          </a:xfrm>
        </p:spPr>
        <p:txBody>
          <a:bodyPr/>
          <a:lstStyle/>
          <a:p>
            <a:r>
              <a:rPr lang="en-US" dirty="0"/>
              <a:t>Eigen decomposition </a:t>
            </a:r>
            <a:r>
              <a:rPr lang="en-US" dirty="0" err="1"/>
              <a:t>trong</a:t>
            </a:r>
            <a:r>
              <a:rPr lang="en-US" dirty="0"/>
              <a:t> machine learning</a:t>
            </a:r>
          </a:p>
        </p:txBody>
      </p:sp>
      <p:sp>
        <p:nvSpPr>
          <p:cNvPr id="4" name="TextBox 3">
            <a:extLst>
              <a:ext uri="{FF2B5EF4-FFF2-40B4-BE49-F238E27FC236}">
                <a16:creationId xmlns:a16="http://schemas.microsoft.com/office/drawing/2014/main" id="{DC727968-4DDC-4B16-9CA3-E48992AFFD07}"/>
              </a:ext>
            </a:extLst>
          </p:cNvPr>
          <p:cNvSpPr txBox="1"/>
          <p:nvPr/>
        </p:nvSpPr>
        <p:spPr>
          <a:xfrm>
            <a:off x="248194" y="2821577"/>
            <a:ext cx="9823269" cy="923330"/>
          </a:xfrm>
          <a:prstGeom prst="rect">
            <a:avLst/>
          </a:prstGeom>
          <a:noFill/>
        </p:spPr>
        <p:txBody>
          <a:bodyPr wrap="square" rtlCol="0">
            <a:spAutoFit/>
          </a:bodyPr>
          <a:lstStyle/>
          <a:p>
            <a:pPr marL="285750" indent="-285750">
              <a:buFont typeface="Wingdings" panose="05000000000000000000" pitchFamily="2" charset="2"/>
              <a:buChar char="q"/>
            </a:pPr>
            <a:r>
              <a:rPr lang="en-US" dirty="0" err="1"/>
              <a:t>Ánh</a:t>
            </a:r>
            <a:r>
              <a:rPr lang="en-US" dirty="0"/>
              <a:t> </a:t>
            </a:r>
            <a:r>
              <a:rPr lang="en-US" dirty="0" err="1"/>
              <a:t>xạ</a:t>
            </a:r>
            <a:r>
              <a:rPr lang="en-US" dirty="0"/>
              <a:t> </a:t>
            </a:r>
            <a:r>
              <a:rPr lang="en-US" dirty="0" err="1"/>
              <a:t>lặp</a:t>
            </a:r>
            <a:r>
              <a:rPr lang="en-US" dirty="0"/>
              <a:t> </a:t>
            </a:r>
            <a:r>
              <a:rPr lang="en-US" dirty="0" err="1"/>
              <a:t>và</a:t>
            </a:r>
            <a:r>
              <a:rPr lang="en-US" dirty="0"/>
              <a:t> </a:t>
            </a:r>
            <a:r>
              <a:rPr lang="en-US" dirty="0" err="1"/>
              <a:t>liên</a:t>
            </a:r>
            <a:r>
              <a:rPr lang="en-US" dirty="0"/>
              <a:t> </a:t>
            </a:r>
            <a:r>
              <a:rPr lang="en-US" dirty="0" err="1"/>
              <a:t>hệ</a:t>
            </a:r>
            <a:r>
              <a:rPr lang="en-US" dirty="0"/>
              <a:t> </a:t>
            </a:r>
            <a:r>
              <a:rPr lang="en-US" dirty="0" err="1"/>
              <a:t>với</a:t>
            </a:r>
            <a:r>
              <a:rPr lang="en-US" dirty="0"/>
              <a:t> </a:t>
            </a:r>
            <a:r>
              <a:rPr lang="en-US" dirty="0" err="1"/>
              <a:t>mạng</a:t>
            </a:r>
            <a:r>
              <a:rPr lang="en-US" dirty="0"/>
              <a:t> Neuron</a:t>
            </a:r>
          </a:p>
          <a:p>
            <a:pPr marL="285750" indent="-285750">
              <a:buFont typeface="Wingdings" panose="05000000000000000000" pitchFamily="2" charset="2"/>
              <a:buChar char="q"/>
            </a:pPr>
            <a:r>
              <a:rPr lang="en-US" dirty="0"/>
              <a:t>Principle Components Analysis</a:t>
            </a:r>
          </a:p>
          <a:p>
            <a:pPr marL="285750" indent="-285750">
              <a:buFont typeface="Wingdings" panose="05000000000000000000" pitchFamily="2" charset="2"/>
              <a:buChar char="q"/>
            </a:pPr>
            <a:r>
              <a:rPr lang="en-US" dirty="0"/>
              <a:t>Spectral Clustering</a:t>
            </a:r>
          </a:p>
        </p:txBody>
      </p:sp>
    </p:spTree>
    <p:extLst>
      <p:ext uri="{BB962C8B-B14F-4D97-AF65-F5344CB8AC3E}">
        <p14:creationId xmlns:p14="http://schemas.microsoft.com/office/powerpoint/2010/main" val="2501347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10020-6C26-4F95-B0EB-2AB740CF82C5}"/>
              </a:ext>
            </a:extLst>
          </p:cNvPr>
          <p:cNvSpPr>
            <a:spLocks noGrp="1"/>
          </p:cNvSpPr>
          <p:nvPr>
            <p:ph type="title"/>
          </p:nvPr>
        </p:nvSpPr>
        <p:spPr/>
        <p:txBody>
          <a:bodyPr/>
          <a:lstStyle/>
          <a:p>
            <a:r>
              <a:rPr lang="en-US" dirty="0" err="1"/>
              <a:t>Ánh</a:t>
            </a:r>
            <a:r>
              <a:rPr lang="en-US" dirty="0"/>
              <a:t> </a:t>
            </a:r>
            <a:r>
              <a:rPr lang="en-US" dirty="0" err="1"/>
              <a:t>xạ</a:t>
            </a:r>
            <a:r>
              <a:rPr lang="en-US" dirty="0"/>
              <a:t> </a:t>
            </a:r>
            <a:r>
              <a:rPr lang="en-US" dirty="0" err="1"/>
              <a:t>lặp</a:t>
            </a:r>
            <a:r>
              <a:rPr lang="en-US" dirty="0"/>
              <a:t> (Iterated maps)</a:t>
            </a:r>
          </a:p>
        </p:txBody>
      </p:sp>
      <p:sp>
        <p:nvSpPr>
          <p:cNvPr id="3" name="Content Placeholder 2">
            <a:extLst>
              <a:ext uri="{FF2B5EF4-FFF2-40B4-BE49-F238E27FC236}">
                <a16:creationId xmlns:a16="http://schemas.microsoft.com/office/drawing/2014/main" id="{B4C45809-F7C5-4D21-AE3F-C14501486C9E}"/>
              </a:ext>
            </a:extLst>
          </p:cNvPr>
          <p:cNvSpPr>
            <a:spLocks noGrp="1"/>
          </p:cNvSpPr>
          <p:nvPr>
            <p:ph idx="1"/>
          </p:nvPr>
        </p:nvSpPr>
        <p:spPr>
          <a:xfrm>
            <a:off x="838200" y="1420676"/>
            <a:ext cx="10515600" cy="3474881"/>
          </a:xfrm>
        </p:spPr>
        <p:txBody>
          <a:bodyPr>
            <a:normAutofit fontScale="92500"/>
          </a:bodyPr>
          <a:lstStyle/>
          <a:p>
            <a:pPr marL="0" indent="0">
              <a:buNone/>
            </a:pPr>
            <a:r>
              <a:rPr lang="en-US" dirty="0" err="1"/>
              <a:t>Mạng</a:t>
            </a:r>
            <a:r>
              <a:rPr lang="en-US" dirty="0"/>
              <a:t> neuron </a:t>
            </a:r>
            <a:r>
              <a:rPr lang="en-US" dirty="0" err="1"/>
              <a:t>có</a:t>
            </a:r>
            <a:r>
              <a:rPr lang="en-US" dirty="0"/>
              <a:t> </a:t>
            </a:r>
            <a:r>
              <a:rPr lang="en-US" dirty="0" err="1"/>
              <a:t>bản</a:t>
            </a:r>
            <a:r>
              <a:rPr lang="en-US" dirty="0"/>
              <a:t> </a:t>
            </a:r>
            <a:r>
              <a:rPr lang="en-US" dirty="0" err="1"/>
              <a:t>chất</a:t>
            </a:r>
            <a:r>
              <a:rPr lang="en-US" dirty="0"/>
              <a:t> </a:t>
            </a:r>
            <a:r>
              <a:rPr lang="en-US" dirty="0" err="1"/>
              <a:t>là</a:t>
            </a:r>
            <a:r>
              <a:rPr lang="en-US" dirty="0"/>
              <a:t> </a:t>
            </a:r>
            <a:r>
              <a:rPr lang="en-US" dirty="0" err="1"/>
              <a:t>những</a:t>
            </a:r>
            <a:r>
              <a:rPr lang="en-US" dirty="0"/>
              <a:t> </a:t>
            </a:r>
            <a:r>
              <a:rPr lang="en-US" dirty="0" err="1"/>
              <a:t>phép</a:t>
            </a:r>
            <a:r>
              <a:rPr lang="en-US" dirty="0"/>
              <a:t> </a:t>
            </a:r>
            <a:r>
              <a:rPr lang="en-US" dirty="0" err="1"/>
              <a:t>biến</a:t>
            </a:r>
            <a:r>
              <a:rPr lang="en-US" dirty="0"/>
              <a:t> </a:t>
            </a:r>
            <a:r>
              <a:rPr lang="en-US" dirty="0" err="1"/>
              <a:t>đổi</a:t>
            </a:r>
            <a:r>
              <a:rPr lang="en-US" dirty="0"/>
              <a:t> </a:t>
            </a:r>
            <a:r>
              <a:rPr lang="en-US" dirty="0" err="1"/>
              <a:t>tuyến</a:t>
            </a:r>
            <a:r>
              <a:rPr lang="en-US" dirty="0"/>
              <a:t> </a:t>
            </a:r>
            <a:r>
              <a:rPr lang="en-US" dirty="0" err="1"/>
              <a:t>tính</a:t>
            </a:r>
            <a:r>
              <a:rPr lang="en-US" dirty="0"/>
              <a:t> </a:t>
            </a:r>
            <a:r>
              <a:rPr lang="en-US" dirty="0" err="1"/>
              <a:t>và</a:t>
            </a:r>
            <a:r>
              <a:rPr lang="en-US" dirty="0"/>
              <a:t> phi </a:t>
            </a:r>
            <a:r>
              <a:rPr lang="en-US" dirty="0" err="1"/>
              <a:t>tuyến</a:t>
            </a:r>
            <a:r>
              <a:rPr lang="en-US" dirty="0"/>
              <a:t> </a:t>
            </a:r>
            <a:r>
              <a:rPr lang="en-US" dirty="0" err="1"/>
              <a:t>đặt</a:t>
            </a:r>
            <a:r>
              <a:rPr lang="en-US" dirty="0"/>
              <a:t> xen </a:t>
            </a:r>
            <a:r>
              <a:rPr lang="en-US" dirty="0" err="1"/>
              <a:t>kẽ</a:t>
            </a:r>
            <a:r>
              <a:rPr lang="en-US" dirty="0"/>
              <a:t> </a:t>
            </a:r>
            <a:r>
              <a:rPr lang="en-US" dirty="0" err="1"/>
              <a:t>nhau</a:t>
            </a:r>
            <a:r>
              <a:rPr lang="en-US" dirty="0"/>
              <a:t>.</a:t>
            </a:r>
          </a:p>
          <a:p>
            <a:pPr marL="0" indent="0">
              <a:buNone/>
            </a:pPr>
            <a:r>
              <a:rPr lang="en-US" dirty="0" err="1"/>
              <a:t>Nhằm</a:t>
            </a:r>
            <a:r>
              <a:rPr lang="en-US" dirty="0"/>
              <a:t> </a:t>
            </a:r>
            <a:r>
              <a:rPr lang="en-US" dirty="0" err="1"/>
              <a:t>tìm</a:t>
            </a:r>
            <a:r>
              <a:rPr lang="en-US" dirty="0"/>
              <a:t> </a:t>
            </a:r>
            <a:r>
              <a:rPr lang="en-US" dirty="0" err="1"/>
              <a:t>hiểu</a:t>
            </a:r>
            <a:r>
              <a:rPr lang="en-US" dirty="0"/>
              <a:t> </a:t>
            </a:r>
            <a:r>
              <a:rPr lang="en-US" dirty="0" err="1"/>
              <a:t>mối</a:t>
            </a:r>
            <a:r>
              <a:rPr lang="en-US" dirty="0"/>
              <a:t> </a:t>
            </a:r>
            <a:r>
              <a:rPr lang="en-US" dirty="0" err="1"/>
              <a:t>liên</a:t>
            </a:r>
            <a:r>
              <a:rPr lang="en-US" dirty="0"/>
              <a:t> </a:t>
            </a:r>
            <a:r>
              <a:rPr lang="en-US" dirty="0" err="1"/>
              <a:t>hệ</a:t>
            </a:r>
            <a:r>
              <a:rPr lang="en-US" dirty="0"/>
              <a:t> </a:t>
            </a:r>
            <a:r>
              <a:rPr lang="en-US" dirty="0" err="1"/>
              <a:t>giữa</a:t>
            </a:r>
            <a:r>
              <a:rPr lang="en-US" dirty="0"/>
              <a:t> eigen decomposition </a:t>
            </a:r>
            <a:r>
              <a:rPr lang="en-US" dirty="0" err="1"/>
              <a:t>và</a:t>
            </a:r>
            <a:r>
              <a:rPr lang="en-US" dirty="0"/>
              <a:t> </a:t>
            </a:r>
            <a:r>
              <a:rPr lang="en-US" dirty="0" err="1"/>
              <a:t>mạng</a:t>
            </a:r>
            <a:r>
              <a:rPr lang="en-US" dirty="0"/>
              <a:t> neuron, ta </a:t>
            </a:r>
            <a:r>
              <a:rPr lang="en-US" dirty="0" err="1"/>
              <a:t>thử</a:t>
            </a:r>
            <a:r>
              <a:rPr lang="en-US" dirty="0"/>
              <a:t> </a:t>
            </a:r>
            <a:r>
              <a:rPr lang="en-US" dirty="0" err="1"/>
              <a:t>nghiệm</a:t>
            </a:r>
            <a:r>
              <a:rPr lang="en-US" dirty="0"/>
              <a:t> </a:t>
            </a:r>
            <a:r>
              <a:rPr lang="en-US" dirty="0" err="1"/>
              <a:t>với</a:t>
            </a:r>
            <a:r>
              <a:rPr lang="en-US" dirty="0"/>
              <a:t> </a:t>
            </a:r>
            <a:r>
              <a:rPr lang="en-US" dirty="0" err="1"/>
              <a:t>một</a:t>
            </a:r>
            <a:r>
              <a:rPr lang="en-US" dirty="0"/>
              <a:t> </a:t>
            </a:r>
            <a:r>
              <a:rPr lang="en-US" dirty="0" err="1"/>
              <a:t>mạng</a:t>
            </a:r>
            <a:r>
              <a:rPr lang="en-US" dirty="0"/>
              <a:t> neuron </a:t>
            </a:r>
            <a:r>
              <a:rPr lang="en-US" dirty="0" err="1"/>
              <a:t>đơn</a:t>
            </a:r>
            <a:r>
              <a:rPr lang="en-US" dirty="0"/>
              <a:t> </a:t>
            </a:r>
            <a:r>
              <a:rPr lang="en-US" dirty="0" err="1"/>
              <a:t>giản</a:t>
            </a:r>
            <a:r>
              <a:rPr lang="en-US" dirty="0"/>
              <a:t> </a:t>
            </a:r>
            <a:r>
              <a:rPr lang="en-US" dirty="0" err="1"/>
              <a:t>với</a:t>
            </a:r>
            <a:r>
              <a:rPr lang="en-US" dirty="0"/>
              <a:t> </a:t>
            </a:r>
            <a:r>
              <a:rPr lang="en-US" dirty="0" err="1"/>
              <a:t>kiến</a:t>
            </a:r>
            <a:r>
              <a:rPr lang="en-US" dirty="0"/>
              <a:t> </a:t>
            </a:r>
            <a:r>
              <a:rPr lang="en-US" dirty="0" err="1"/>
              <a:t>trúc</a:t>
            </a:r>
            <a:r>
              <a:rPr lang="en-US" dirty="0"/>
              <a:t> </a:t>
            </a:r>
            <a:r>
              <a:rPr lang="en-US" dirty="0" err="1"/>
              <a:t>như</a:t>
            </a:r>
            <a:r>
              <a:rPr lang="en-US" dirty="0"/>
              <a:t> </a:t>
            </a:r>
            <a:r>
              <a:rPr lang="en-US" dirty="0" err="1"/>
              <a:t>sau</a:t>
            </a:r>
            <a:r>
              <a:rPr lang="en-US" dirty="0"/>
              <a:t>:</a:t>
            </a:r>
          </a:p>
          <a:p>
            <a:pPr marL="0" indent="0">
              <a:buNone/>
            </a:pPr>
            <a:endParaRPr lang="en-US" dirty="0"/>
          </a:p>
          <a:p>
            <a:pPr marL="0" indent="0">
              <a:buNone/>
            </a:pPr>
            <a:r>
              <a:rPr lang="en-US" dirty="0" err="1"/>
              <a:t>Mạng</a:t>
            </a:r>
            <a:r>
              <a:rPr lang="en-US" dirty="0"/>
              <a:t> neuron </a:t>
            </a:r>
            <a:r>
              <a:rPr lang="en-US" dirty="0" err="1"/>
              <a:t>gồm</a:t>
            </a:r>
            <a:r>
              <a:rPr lang="en-US" dirty="0"/>
              <a:t> N </a:t>
            </a:r>
            <a:r>
              <a:rPr lang="en-US" dirty="0" err="1"/>
              <a:t>lớp</a:t>
            </a:r>
            <a:r>
              <a:rPr lang="en-US" dirty="0"/>
              <a:t>, </a:t>
            </a:r>
            <a:r>
              <a:rPr lang="en-US" dirty="0" err="1"/>
              <a:t>được</a:t>
            </a:r>
            <a:r>
              <a:rPr lang="en-US" dirty="0"/>
              <a:t> </a:t>
            </a:r>
            <a:r>
              <a:rPr lang="en-US" dirty="0" err="1"/>
              <a:t>tạo</a:t>
            </a:r>
            <a:r>
              <a:rPr lang="en-US" dirty="0"/>
              <a:t> </a:t>
            </a:r>
            <a:r>
              <a:rPr lang="en-US" dirty="0" err="1"/>
              <a:t>thành</a:t>
            </a:r>
            <a:r>
              <a:rPr lang="en-US" dirty="0"/>
              <a:t> </a:t>
            </a:r>
            <a:r>
              <a:rPr lang="en-US" dirty="0" err="1"/>
              <a:t>bằng</a:t>
            </a:r>
            <a:r>
              <a:rPr lang="en-US" dirty="0"/>
              <a:t> </a:t>
            </a:r>
            <a:r>
              <a:rPr lang="en-US" dirty="0" err="1"/>
              <a:t>cách</a:t>
            </a:r>
            <a:r>
              <a:rPr lang="en-US" dirty="0"/>
              <a:t> </a:t>
            </a:r>
            <a:r>
              <a:rPr lang="en-US" dirty="0" err="1"/>
              <a:t>lặp</a:t>
            </a:r>
            <a:r>
              <a:rPr lang="en-US" dirty="0"/>
              <a:t> </a:t>
            </a:r>
            <a:r>
              <a:rPr lang="en-US" dirty="0" err="1"/>
              <a:t>lại</a:t>
            </a:r>
            <a:r>
              <a:rPr lang="en-US" dirty="0"/>
              <a:t> N </a:t>
            </a:r>
            <a:r>
              <a:rPr lang="en-US" dirty="0" err="1"/>
              <a:t>lần</a:t>
            </a:r>
            <a:r>
              <a:rPr lang="en-US" dirty="0"/>
              <a:t> 1 ma </a:t>
            </a:r>
            <a:r>
              <a:rPr lang="en-US" dirty="0" err="1"/>
              <a:t>trận</a:t>
            </a:r>
            <a:r>
              <a:rPr lang="en-US" dirty="0"/>
              <a:t> </a:t>
            </a:r>
            <a:r>
              <a:rPr lang="en-US" dirty="0" err="1"/>
              <a:t>vuông</a:t>
            </a:r>
            <a:r>
              <a:rPr lang="en-US" dirty="0"/>
              <a:t> A. Ma </a:t>
            </a:r>
            <a:r>
              <a:rPr lang="en-US" dirty="0" err="1"/>
              <a:t>trận</a:t>
            </a:r>
            <a:r>
              <a:rPr lang="en-US" dirty="0"/>
              <a:t> A </a:t>
            </a:r>
            <a:r>
              <a:rPr lang="en-US" dirty="0" err="1"/>
              <a:t>được</a:t>
            </a:r>
            <a:r>
              <a:rPr lang="en-US" dirty="0"/>
              <a:t> </a:t>
            </a:r>
            <a:r>
              <a:rPr lang="en-US" dirty="0" err="1"/>
              <a:t>khởi</a:t>
            </a:r>
            <a:r>
              <a:rPr lang="en-US" dirty="0"/>
              <a:t> </a:t>
            </a:r>
            <a:r>
              <a:rPr lang="en-US" dirty="0" err="1"/>
              <a:t>tạo</a:t>
            </a:r>
            <a:r>
              <a:rPr lang="en-US" dirty="0"/>
              <a:t> </a:t>
            </a:r>
            <a:r>
              <a:rPr lang="en-US" dirty="0" err="1"/>
              <a:t>ngẫu</a:t>
            </a:r>
            <a:r>
              <a:rPr lang="en-US" dirty="0"/>
              <a:t> </a:t>
            </a:r>
            <a:r>
              <a:rPr lang="en-US" dirty="0" err="1"/>
              <a:t>nhiên</a:t>
            </a:r>
            <a:r>
              <a:rPr lang="en-US" dirty="0"/>
              <a:t> </a:t>
            </a:r>
            <a:r>
              <a:rPr lang="en-US" dirty="0" err="1"/>
              <a:t>theo</a:t>
            </a:r>
            <a:r>
              <a:rPr lang="en-US" dirty="0"/>
              <a:t> </a:t>
            </a:r>
            <a:r>
              <a:rPr lang="en-US" dirty="0" err="1"/>
              <a:t>phân</a:t>
            </a:r>
            <a:r>
              <a:rPr lang="en-US" dirty="0"/>
              <a:t> </a:t>
            </a:r>
            <a:r>
              <a:rPr lang="en-US" dirty="0" err="1"/>
              <a:t>phối</a:t>
            </a:r>
            <a:r>
              <a:rPr lang="en-US" dirty="0"/>
              <a:t> Gaussian.</a:t>
            </a:r>
          </a:p>
          <a:p>
            <a:pPr marL="0" indent="0">
              <a:buNone/>
            </a:pPr>
            <a:r>
              <a:rPr lang="en-US" dirty="0" err="1"/>
              <a:t>v_int</a:t>
            </a:r>
            <a:r>
              <a:rPr lang="en-US" dirty="0"/>
              <a:t> </a:t>
            </a:r>
            <a:r>
              <a:rPr lang="en-US" dirty="0" err="1"/>
              <a:t>là</a:t>
            </a:r>
            <a:r>
              <a:rPr lang="en-US" dirty="0"/>
              <a:t> vector </a:t>
            </a:r>
            <a:r>
              <a:rPr lang="en-US" dirty="0" err="1"/>
              <a:t>đầu</a:t>
            </a:r>
            <a:r>
              <a:rPr lang="en-US" dirty="0"/>
              <a:t> </a:t>
            </a:r>
            <a:r>
              <a:rPr lang="en-US" dirty="0" err="1"/>
              <a:t>vào</a:t>
            </a:r>
            <a:r>
              <a:rPr lang="en-US" dirty="0"/>
              <a:t>, </a:t>
            </a:r>
            <a:r>
              <a:rPr lang="en-US" dirty="0" err="1"/>
              <a:t>v_out</a:t>
            </a:r>
            <a:r>
              <a:rPr lang="en-US" dirty="0"/>
              <a:t> </a:t>
            </a:r>
            <a:r>
              <a:rPr lang="en-US" dirty="0" err="1"/>
              <a:t>là</a:t>
            </a:r>
            <a:r>
              <a:rPr lang="en-US" dirty="0"/>
              <a:t> vector </a:t>
            </a:r>
            <a:r>
              <a:rPr lang="en-US" dirty="0" err="1"/>
              <a:t>đầu</a:t>
            </a:r>
            <a:r>
              <a:rPr lang="en-US" dirty="0"/>
              <a:t> ra </a:t>
            </a:r>
            <a:r>
              <a:rPr lang="en-US" dirty="0" err="1"/>
              <a:t>của</a:t>
            </a:r>
            <a:r>
              <a:rPr lang="en-US" dirty="0"/>
              <a:t> </a:t>
            </a:r>
            <a:r>
              <a:rPr lang="en-US" dirty="0" err="1"/>
              <a:t>mạng</a:t>
            </a:r>
            <a:r>
              <a:rPr lang="en-US" dirty="0"/>
              <a:t>. Ta </a:t>
            </a:r>
            <a:r>
              <a:rPr lang="en-US" dirty="0" err="1"/>
              <a:t>có</a:t>
            </a:r>
            <a:r>
              <a:rPr lang="en-US" dirty="0"/>
              <a:t>:</a:t>
            </a:r>
          </a:p>
        </p:txBody>
      </p:sp>
      <p:pic>
        <p:nvPicPr>
          <p:cNvPr id="5" name="Picture 4">
            <a:extLst>
              <a:ext uri="{FF2B5EF4-FFF2-40B4-BE49-F238E27FC236}">
                <a16:creationId xmlns:a16="http://schemas.microsoft.com/office/drawing/2014/main" id="{F3CD5408-8C5F-4BC7-A812-67AFC9502B5D}"/>
              </a:ext>
            </a:extLst>
          </p:cNvPr>
          <p:cNvPicPr>
            <a:picLocks noChangeAspect="1"/>
          </p:cNvPicPr>
          <p:nvPr/>
        </p:nvPicPr>
        <p:blipFill>
          <a:blip r:embed="rId2"/>
          <a:stretch>
            <a:fillRect/>
          </a:stretch>
        </p:blipFill>
        <p:spPr>
          <a:xfrm>
            <a:off x="3638722" y="5022009"/>
            <a:ext cx="4914555" cy="830629"/>
          </a:xfrm>
          <a:prstGeom prst="rect">
            <a:avLst/>
          </a:prstGeom>
        </p:spPr>
      </p:pic>
    </p:spTree>
    <p:extLst>
      <p:ext uri="{BB962C8B-B14F-4D97-AF65-F5344CB8AC3E}">
        <p14:creationId xmlns:p14="http://schemas.microsoft.com/office/powerpoint/2010/main" val="20349597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3C2B82-8597-40BF-B6C6-8EE8844D1FD0}"/>
              </a:ext>
            </a:extLst>
          </p:cNvPr>
          <p:cNvSpPr>
            <a:spLocks noGrp="1"/>
          </p:cNvSpPr>
          <p:nvPr>
            <p:ph type="title"/>
          </p:nvPr>
        </p:nvSpPr>
        <p:spPr/>
        <p:txBody>
          <a:bodyPr/>
          <a:lstStyle/>
          <a:p>
            <a:r>
              <a:rPr lang="en-US" dirty="0" err="1"/>
              <a:t>Ánh</a:t>
            </a:r>
            <a:r>
              <a:rPr lang="en-US" dirty="0"/>
              <a:t> </a:t>
            </a:r>
            <a:r>
              <a:rPr lang="en-US" dirty="0" err="1"/>
              <a:t>xạ</a:t>
            </a:r>
            <a:r>
              <a:rPr lang="en-US" dirty="0"/>
              <a:t> </a:t>
            </a:r>
            <a:r>
              <a:rPr lang="en-US" dirty="0" err="1"/>
              <a:t>lặp</a:t>
            </a:r>
            <a:r>
              <a:rPr lang="en-US" dirty="0"/>
              <a:t> (Iterated Maps)</a:t>
            </a:r>
          </a:p>
        </p:txBody>
      </p:sp>
      <p:sp>
        <p:nvSpPr>
          <p:cNvPr id="3" name="Content Placeholder 2">
            <a:extLst>
              <a:ext uri="{FF2B5EF4-FFF2-40B4-BE49-F238E27FC236}">
                <a16:creationId xmlns:a16="http://schemas.microsoft.com/office/drawing/2014/main" id="{71489165-88A9-4ADE-8667-01FA834EBA26}"/>
              </a:ext>
            </a:extLst>
          </p:cNvPr>
          <p:cNvSpPr>
            <a:spLocks noGrp="1"/>
          </p:cNvSpPr>
          <p:nvPr>
            <p:ph idx="1"/>
          </p:nvPr>
        </p:nvSpPr>
        <p:spPr>
          <a:xfrm>
            <a:off x="838199" y="1825625"/>
            <a:ext cx="6058989" cy="4351338"/>
          </a:xfrm>
        </p:spPr>
        <p:txBody>
          <a:bodyPr>
            <a:normAutofit fontScale="92500"/>
          </a:bodyPr>
          <a:lstStyle/>
          <a:p>
            <a:pPr marL="0" indent="0">
              <a:buNone/>
            </a:pPr>
            <a:r>
              <a:rPr lang="en-US" dirty="0"/>
              <a:t>Khi </a:t>
            </a:r>
            <a:r>
              <a:rPr lang="en-US" dirty="0" err="1"/>
              <a:t>số</a:t>
            </a:r>
            <a:r>
              <a:rPr lang="en-US" dirty="0"/>
              <a:t> </a:t>
            </a:r>
            <a:r>
              <a:rPr lang="en-US" dirty="0" err="1"/>
              <a:t>lớp</a:t>
            </a:r>
            <a:r>
              <a:rPr lang="en-US" dirty="0"/>
              <a:t> N </a:t>
            </a:r>
            <a:r>
              <a:rPr lang="en-US" dirty="0" err="1"/>
              <a:t>của</a:t>
            </a:r>
            <a:r>
              <a:rPr lang="en-US" dirty="0"/>
              <a:t> </a:t>
            </a:r>
            <a:r>
              <a:rPr lang="en-US" dirty="0" err="1"/>
              <a:t>mạng</a:t>
            </a:r>
            <a:r>
              <a:rPr lang="en-US" dirty="0"/>
              <a:t> </a:t>
            </a:r>
            <a:r>
              <a:rPr lang="en-US" dirty="0" err="1"/>
              <a:t>tăng</a:t>
            </a:r>
            <a:r>
              <a:rPr lang="en-US" dirty="0"/>
              <a:t>, ta </a:t>
            </a:r>
            <a:r>
              <a:rPr lang="en-US" dirty="0" err="1"/>
              <a:t>quan</a:t>
            </a:r>
            <a:r>
              <a:rPr lang="en-US" dirty="0"/>
              <a:t> </a:t>
            </a:r>
            <a:r>
              <a:rPr lang="en-US" dirty="0" err="1"/>
              <a:t>sát</a:t>
            </a:r>
            <a:r>
              <a:rPr lang="en-US" dirty="0"/>
              <a:t> xu </a:t>
            </a:r>
            <a:r>
              <a:rPr lang="en-US" dirty="0" err="1"/>
              <a:t>hướng</a:t>
            </a:r>
            <a:r>
              <a:rPr lang="en-US" dirty="0"/>
              <a:t> </a:t>
            </a:r>
            <a:r>
              <a:rPr lang="en-US" dirty="0" err="1"/>
              <a:t>biến</a:t>
            </a:r>
            <a:r>
              <a:rPr lang="en-US" dirty="0"/>
              <a:t> </a:t>
            </a:r>
            <a:r>
              <a:rPr lang="en-US" dirty="0" err="1"/>
              <a:t>đổi</a:t>
            </a:r>
            <a:r>
              <a:rPr lang="en-US" dirty="0"/>
              <a:t> </a:t>
            </a:r>
            <a:r>
              <a:rPr lang="en-US" dirty="0" err="1"/>
              <a:t>của</a:t>
            </a:r>
            <a:r>
              <a:rPr lang="en-US" dirty="0"/>
              <a:t> vector </a:t>
            </a:r>
            <a:r>
              <a:rPr lang="en-US" dirty="0" err="1"/>
              <a:t>đầu</a:t>
            </a:r>
            <a:r>
              <a:rPr lang="en-US" dirty="0"/>
              <a:t> ra </a:t>
            </a:r>
            <a:r>
              <a:rPr lang="en-US" dirty="0" err="1"/>
              <a:t>của</a:t>
            </a:r>
            <a:r>
              <a:rPr lang="en-US" dirty="0"/>
              <a:t> </a:t>
            </a:r>
            <a:r>
              <a:rPr lang="en-US" dirty="0" err="1"/>
              <a:t>mỗi</a:t>
            </a:r>
            <a:r>
              <a:rPr lang="en-US" dirty="0"/>
              <a:t> </a:t>
            </a:r>
            <a:r>
              <a:rPr lang="en-US" dirty="0" err="1"/>
              <a:t>lớp</a:t>
            </a:r>
            <a:r>
              <a:rPr lang="en-US" dirty="0"/>
              <a:t>.</a:t>
            </a:r>
          </a:p>
          <a:p>
            <a:pPr marL="0" indent="0">
              <a:buNone/>
            </a:pPr>
            <a:endParaRPr lang="en-US" dirty="0"/>
          </a:p>
          <a:p>
            <a:pPr marL="0" indent="0">
              <a:buNone/>
            </a:pPr>
            <a:r>
              <a:rPr lang="en-US" dirty="0" err="1"/>
              <a:t>Đến</a:t>
            </a:r>
            <a:r>
              <a:rPr lang="en-US" dirty="0"/>
              <a:t> </a:t>
            </a:r>
            <a:r>
              <a:rPr lang="en-US" dirty="0" err="1"/>
              <a:t>vòng</a:t>
            </a:r>
            <a:r>
              <a:rPr lang="en-US" dirty="0"/>
              <a:t> </a:t>
            </a:r>
            <a:r>
              <a:rPr lang="en-US" dirty="0" err="1"/>
              <a:t>lặp</a:t>
            </a:r>
            <a:r>
              <a:rPr lang="en-US" dirty="0"/>
              <a:t> </a:t>
            </a:r>
            <a:r>
              <a:rPr lang="en-US" dirty="0" err="1"/>
              <a:t>thứ</a:t>
            </a:r>
            <a:r>
              <a:rPr lang="en-US" dirty="0"/>
              <a:t> 20, </a:t>
            </a:r>
            <a:r>
              <a:rPr lang="en-US" dirty="0" err="1"/>
              <a:t>tỷ</a:t>
            </a:r>
            <a:r>
              <a:rPr lang="en-US" dirty="0"/>
              <a:t> </a:t>
            </a:r>
            <a:r>
              <a:rPr lang="en-US" dirty="0" err="1"/>
              <a:t>lệ</a:t>
            </a:r>
            <a:r>
              <a:rPr lang="en-US" dirty="0"/>
              <a:t> </a:t>
            </a:r>
            <a:r>
              <a:rPr lang="en-US" dirty="0" err="1"/>
              <a:t>tăng</a:t>
            </a:r>
            <a:r>
              <a:rPr lang="en-US" dirty="0"/>
              <a:t> </a:t>
            </a:r>
            <a:r>
              <a:rPr lang="en-US" dirty="0" err="1"/>
              <a:t>của</a:t>
            </a:r>
            <a:r>
              <a:rPr lang="en-US" dirty="0"/>
              <a:t> norm </a:t>
            </a:r>
            <a:r>
              <a:rPr lang="en-US" dirty="0" err="1"/>
              <a:t>của</a:t>
            </a:r>
            <a:r>
              <a:rPr lang="en-US" dirty="0"/>
              <a:t> vector </a:t>
            </a:r>
            <a:r>
              <a:rPr lang="en-US" dirty="0" err="1"/>
              <a:t>ổn</a:t>
            </a:r>
            <a:r>
              <a:rPr lang="en-US" dirty="0"/>
              <a:t> </a:t>
            </a:r>
            <a:r>
              <a:rPr lang="en-US" dirty="0" err="1"/>
              <a:t>định</a:t>
            </a:r>
            <a:r>
              <a:rPr lang="en-US" dirty="0"/>
              <a:t> ở </a:t>
            </a:r>
            <a:r>
              <a:rPr lang="en-US" dirty="0" err="1"/>
              <a:t>ngưỡng</a:t>
            </a:r>
            <a:r>
              <a:rPr lang="en-US" dirty="0"/>
              <a:t> 1.974459321…</a:t>
            </a:r>
          </a:p>
          <a:p>
            <a:pPr marL="0" indent="0">
              <a:buNone/>
            </a:pPr>
            <a:endParaRPr lang="en-US" dirty="0"/>
          </a:p>
          <a:p>
            <a:pPr marL="0" indent="0">
              <a:buNone/>
            </a:pPr>
            <a:r>
              <a:rPr lang="en-US" dirty="0" err="1">
                <a:solidFill>
                  <a:srgbClr val="FF0000"/>
                </a:solidFill>
              </a:rPr>
              <a:t>Tỷ</a:t>
            </a:r>
            <a:r>
              <a:rPr lang="en-US" dirty="0">
                <a:solidFill>
                  <a:srgbClr val="FF0000"/>
                </a:solidFill>
              </a:rPr>
              <a:t> </a:t>
            </a:r>
            <a:r>
              <a:rPr lang="en-US" dirty="0" err="1">
                <a:solidFill>
                  <a:srgbClr val="FF0000"/>
                </a:solidFill>
              </a:rPr>
              <a:t>lệ</a:t>
            </a:r>
            <a:r>
              <a:rPr lang="en-US" dirty="0">
                <a:solidFill>
                  <a:srgbClr val="FF0000"/>
                </a:solidFill>
              </a:rPr>
              <a:t> </a:t>
            </a:r>
            <a:r>
              <a:rPr lang="en-US" dirty="0" err="1">
                <a:solidFill>
                  <a:srgbClr val="FF0000"/>
                </a:solidFill>
              </a:rPr>
              <a:t>này</a:t>
            </a:r>
            <a:r>
              <a:rPr lang="en-US" dirty="0">
                <a:solidFill>
                  <a:srgbClr val="FF0000"/>
                </a:solidFill>
              </a:rPr>
              <a:t> </a:t>
            </a:r>
            <a:r>
              <a:rPr lang="en-US" dirty="0" err="1">
                <a:solidFill>
                  <a:srgbClr val="FF0000"/>
                </a:solidFill>
              </a:rPr>
              <a:t>xấp</a:t>
            </a:r>
            <a:r>
              <a:rPr lang="en-US" dirty="0">
                <a:solidFill>
                  <a:srgbClr val="FF0000"/>
                </a:solidFill>
              </a:rPr>
              <a:t> </a:t>
            </a:r>
            <a:r>
              <a:rPr lang="en-US" dirty="0" err="1">
                <a:solidFill>
                  <a:srgbClr val="FF0000"/>
                </a:solidFill>
              </a:rPr>
              <a:t>xỉ</a:t>
            </a:r>
            <a:r>
              <a:rPr lang="en-US" dirty="0">
                <a:solidFill>
                  <a:srgbClr val="FF0000"/>
                </a:solidFill>
              </a:rPr>
              <a:t> </a:t>
            </a:r>
            <a:r>
              <a:rPr lang="en-US" dirty="0" err="1">
                <a:solidFill>
                  <a:srgbClr val="FF0000"/>
                </a:solidFill>
              </a:rPr>
              <a:t>giá</a:t>
            </a:r>
            <a:r>
              <a:rPr lang="en-US" dirty="0">
                <a:solidFill>
                  <a:srgbClr val="FF0000"/>
                </a:solidFill>
              </a:rPr>
              <a:t> </a:t>
            </a:r>
            <a:r>
              <a:rPr lang="en-US" dirty="0" err="1">
                <a:solidFill>
                  <a:srgbClr val="FF0000"/>
                </a:solidFill>
              </a:rPr>
              <a:t>trị</a:t>
            </a:r>
            <a:r>
              <a:rPr lang="en-US" dirty="0">
                <a:solidFill>
                  <a:srgbClr val="FF0000"/>
                </a:solidFill>
              </a:rPr>
              <a:t> eigenvalue </a:t>
            </a:r>
            <a:r>
              <a:rPr lang="en-US" dirty="0" err="1">
                <a:solidFill>
                  <a:srgbClr val="FF0000"/>
                </a:solidFill>
              </a:rPr>
              <a:t>lớn</a:t>
            </a:r>
            <a:r>
              <a:rPr lang="en-US" dirty="0">
                <a:solidFill>
                  <a:srgbClr val="FF0000"/>
                </a:solidFill>
              </a:rPr>
              <a:t> </a:t>
            </a:r>
            <a:r>
              <a:rPr lang="en-US" dirty="0" err="1">
                <a:solidFill>
                  <a:srgbClr val="FF0000"/>
                </a:solidFill>
              </a:rPr>
              <a:t>nhất</a:t>
            </a:r>
            <a:r>
              <a:rPr lang="en-US" dirty="0">
                <a:solidFill>
                  <a:srgbClr val="FF0000"/>
                </a:solidFill>
              </a:rPr>
              <a:t> </a:t>
            </a:r>
            <a:r>
              <a:rPr lang="en-US" dirty="0" err="1">
                <a:solidFill>
                  <a:srgbClr val="FF0000"/>
                </a:solidFill>
              </a:rPr>
              <a:t>của</a:t>
            </a:r>
            <a:r>
              <a:rPr lang="en-US" dirty="0">
                <a:solidFill>
                  <a:srgbClr val="FF0000"/>
                </a:solidFill>
              </a:rPr>
              <a:t> ma </a:t>
            </a:r>
            <a:r>
              <a:rPr lang="en-US" dirty="0" err="1">
                <a:solidFill>
                  <a:srgbClr val="FF0000"/>
                </a:solidFill>
              </a:rPr>
              <a:t>trận</a:t>
            </a:r>
            <a:r>
              <a:rPr lang="en-US" dirty="0">
                <a:solidFill>
                  <a:srgbClr val="FF0000"/>
                </a:solidFill>
              </a:rPr>
              <a:t> A: 1.974459321485074…</a:t>
            </a:r>
          </a:p>
        </p:txBody>
      </p:sp>
      <p:pic>
        <p:nvPicPr>
          <p:cNvPr id="5" name="Picture 4">
            <a:extLst>
              <a:ext uri="{FF2B5EF4-FFF2-40B4-BE49-F238E27FC236}">
                <a16:creationId xmlns:a16="http://schemas.microsoft.com/office/drawing/2014/main" id="{B09611FA-3FFB-49C6-A877-E3B57EE3507E}"/>
              </a:ext>
            </a:extLst>
          </p:cNvPr>
          <p:cNvPicPr>
            <a:picLocks noChangeAspect="1"/>
          </p:cNvPicPr>
          <p:nvPr/>
        </p:nvPicPr>
        <p:blipFill>
          <a:blip r:embed="rId2"/>
          <a:stretch>
            <a:fillRect/>
          </a:stretch>
        </p:blipFill>
        <p:spPr>
          <a:xfrm>
            <a:off x="7455636" y="1027906"/>
            <a:ext cx="3898164" cy="2799971"/>
          </a:xfrm>
          <a:prstGeom prst="rect">
            <a:avLst/>
          </a:prstGeom>
        </p:spPr>
      </p:pic>
      <p:pic>
        <p:nvPicPr>
          <p:cNvPr id="7" name="Picture 6">
            <a:extLst>
              <a:ext uri="{FF2B5EF4-FFF2-40B4-BE49-F238E27FC236}">
                <a16:creationId xmlns:a16="http://schemas.microsoft.com/office/drawing/2014/main" id="{5DEBB578-4E11-4856-938F-37435F50B3AA}"/>
              </a:ext>
            </a:extLst>
          </p:cNvPr>
          <p:cNvPicPr>
            <a:picLocks noChangeAspect="1"/>
          </p:cNvPicPr>
          <p:nvPr/>
        </p:nvPicPr>
        <p:blipFill>
          <a:blip r:embed="rId3"/>
          <a:stretch>
            <a:fillRect/>
          </a:stretch>
        </p:blipFill>
        <p:spPr>
          <a:xfrm>
            <a:off x="7455635" y="3827877"/>
            <a:ext cx="3898165" cy="2749143"/>
          </a:xfrm>
          <a:prstGeom prst="rect">
            <a:avLst/>
          </a:prstGeom>
        </p:spPr>
      </p:pic>
    </p:spTree>
    <p:extLst>
      <p:ext uri="{BB962C8B-B14F-4D97-AF65-F5344CB8AC3E}">
        <p14:creationId xmlns:p14="http://schemas.microsoft.com/office/powerpoint/2010/main" val="38895824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F00CF2-B972-4850-9691-DA6A25416350}"/>
              </a:ext>
            </a:extLst>
          </p:cNvPr>
          <p:cNvSpPr>
            <a:spLocks noGrp="1"/>
          </p:cNvSpPr>
          <p:nvPr>
            <p:ph type="title"/>
          </p:nvPr>
        </p:nvSpPr>
        <p:spPr/>
        <p:txBody>
          <a:bodyPr/>
          <a:lstStyle/>
          <a:p>
            <a:r>
              <a:rPr lang="en-US" dirty="0" err="1"/>
              <a:t>Ánh</a:t>
            </a:r>
            <a:r>
              <a:rPr lang="en-US" dirty="0"/>
              <a:t> </a:t>
            </a:r>
            <a:r>
              <a:rPr lang="en-US" dirty="0" err="1"/>
              <a:t>xạ</a:t>
            </a:r>
            <a:r>
              <a:rPr lang="en-US" dirty="0"/>
              <a:t> </a:t>
            </a:r>
            <a:r>
              <a:rPr lang="en-US" dirty="0" err="1"/>
              <a:t>lặp</a:t>
            </a:r>
            <a:r>
              <a:rPr lang="en-US" dirty="0"/>
              <a:t> (Iterated Maps)</a:t>
            </a:r>
          </a:p>
        </p:txBody>
      </p:sp>
      <p:sp>
        <p:nvSpPr>
          <p:cNvPr id="3" name="Content Placeholder 2">
            <a:extLst>
              <a:ext uri="{FF2B5EF4-FFF2-40B4-BE49-F238E27FC236}">
                <a16:creationId xmlns:a16="http://schemas.microsoft.com/office/drawing/2014/main" id="{D92A297C-1A00-4FC3-84E6-96581D3A22CD}"/>
              </a:ext>
            </a:extLst>
          </p:cNvPr>
          <p:cNvSpPr>
            <a:spLocks noGrp="1"/>
          </p:cNvSpPr>
          <p:nvPr>
            <p:ph idx="1"/>
          </p:nvPr>
        </p:nvSpPr>
        <p:spPr>
          <a:xfrm>
            <a:off x="838200" y="1825625"/>
            <a:ext cx="10515600" cy="4535986"/>
          </a:xfrm>
        </p:spPr>
        <p:txBody>
          <a:bodyPr>
            <a:normAutofit fontScale="92500" lnSpcReduction="10000"/>
          </a:bodyPr>
          <a:lstStyle/>
          <a:p>
            <a:pPr marL="0" indent="0">
              <a:buNone/>
            </a:pPr>
            <a:r>
              <a:rPr lang="en-US" dirty="0" err="1"/>
              <a:t>Giải</a:t>
            </a:r>
            <a:r>
              <a:rPr lang="en-US" dirty="0"/>
              <a:t> </a:t>
            </a:r>
            <a:r>
              <a:rPr lang="en-US" dirty="0" err="1"/>
              <a:t>thích</a:t>
            </a:r>
            <a:r>
              <a:rPr lang="en-US" dirty="0"/>
              <a:t> </a:t>
            </a:r>
            <a:r>
              <a:rPr lang="en-US" dirty="0" err="1"/>
              <a:t>hiện</a:t>
            </a:r>
            <a:r>
              <a:rPr lang="en-US" dirty="0"/>
              <a:t> </a:t>
            </a:r>
            <a:r>
              <a:rPr lang="en-US" dirty="0" err="1"/>
              <a:t>tượng</a:t>
            </a:r>
            <a:r>
              <a:rPr lang="en-US" dirty="0"/>
              <a:t> </a:t>
            </a:r>
            <a:r>
              <a:rPr lang="en-US" dirty="0" err="1"/>
              <a:t>trên</a:t>
            </a:r>
            <a:r>
              <a:rPr lang="en-US" dirty="0"/>
              <a:t> </a:t>
            </a:r>
            <a:r>
              <a:rPr lang="en-US" dirty="0" err="1"/>
              <a:t>dựa</a:t>
            </a:r>
            <a:r>
              <a:rPr lang="en-US" dirty="0"/>
              <a:t> </a:t>
            </a:r>
            <a:r>
              <a:rPr lang="en-US" dirty="0" err="1"/>
              <a:t>trên</a:t>
            </a:r>
            <a:r>
              <a:rPr lang="en-US" dirty="0"/>
              <a:t> </a:t>
            </a:r>
            <a:r>
              <a:rPr lang="en-US" dirty="0" err="1"/>
              <a:t>ngôn</a:t>
            </a:r>
            <a:r>
              <a:rPr lang="en-US" dirty="0"/>
              <a:t> </a:t>
            </a:r>
            <a:r>
              <a:rPr lang="en-US" dirty="0" err="1"/>
              <a:t>ngữ</a:t>
            </a:r>
            <a:r>
              <a:rPr lang="en-US" dirty="0"/>
              <a:t> </a:t>
            </a:r>
            <a:r>
              <a:rPr lang="en-US" dirty="0" err="1"/>
              <a:t>hình</a:t>
            </a:r>
            <a:r>
              <a:rPr lang="en-US" dirty="0"/>
              <a:t> </a:t>
            </a:r>
            <a:r>
              <a:rPr lang="en-US" dirty="0" err="1"/>
              <a:t>học</a:t>
            </a:r>
            <a:r>
              <a:rPr lang="en-US" dirty="0"/>
              <a:t> </a:t>
            </a:r>
            <a:r>
              <a:rPr lang="en-US" dirty="0" err="1"/>
              <a:t>và</a:t>
            </a:r>
            <a:r>
              <a:rPr lang="en-US" dirty="0"/>
              <a:t> </a:t>
            </a:r>
            <a:r>
              <a:rPr lang="en-US" dirty="0" err="1"/>
              <a:t>các</a:t>
            </a:r>
            <a:r>
              <a:rPr lang="en-US" dirty="0"/>
              <a:t> </a:t>
            </a:r>
            <a:r>
              <a:rPr lang="en-US" dirty="0" err="1"/>
              <a:t>tính</a:t>
            </a:r>
            <a:r>
              <a:rPr lang="en-US" dirty="0"/>
              <a:t> </a:t>
            </a:r>
            <a:r>
              <a:rPr lang="en-US" dirty="0" err="1"/>
              <a:t>chất</a:t>
            </a:r>
            <a:r>
              <a:rPr lang="en-US" dirty="0"/>
              <a:t> </a:t>
            </a:r>
            <a:r>
              <a:rPr lang="en-US" dirty="0" err="1"/>
              <a:t>của</a:t>
            </a:r>
            <a:r>
              <a:rPr lang="en-US" dirty="0"/>
              <a:t> </a:t>
            </a:r>
            <a:r>
              <a:rPr lang="en-US" dirty="0" err="1"/>
              <a:t>eigen</a:t>
            </a:r>
            <a:r>
              <a:rPr lang="en-US" dirty="0"/>
              <a:t> </a:t>
            </a:r>
            <a:r>
              <a:rPr lang="en-US" dirty="0" smtClean="0"/>
              <a:t>decomposition?</a:t>
            </a:r>
            <a:endParaRPr lang="en-US" dirty="0"/>
          </a:p>
          <a:p>
            <a:pPr marL="0" indent="0">
              <a:buNone/>
            </a:pPr>
            <a:endParaRPr lang="en-US" dirty="0"/>
          </a:p>
          <a:p>
            <a:pPr marL="0" indent="0">
              <a:buNone/>
            </a:pPr>
            <a:r>
              <a:rPr lang="en-US" dirty="0" smtClean="0"/>
              <a:t>….</a:t>
            </a:r>
            <a:endParaRPr lang="en-US" dirty="0"/>
          </a:p>
          <a:p>
            <a:pPr marL="0" indent="0">
              <a:buNone/>
            </a:pPr>
            <a:endParaRPr lang="en-US" dirty="0"/>
          </a:p>
          <a:p>
            <a:pPr marL="0" indent="0">
              <a:buNone/>
            </a:pPr>
            <a:endParaRPr lang="en-US" dirty="0"/>
          </a:p>
          <a:p>
            <a:pPr marL="0" indent="0">
              <a:buNone/>
            </a:pPr>
            <a:endParaRPr lang="en-US" dirty="0"/>
          </a:p>
          <a:p>
            <a:pPr>
              <a:buFont typeface="Symbol" panose="05050102010706020507" pitchFamily="18" charset="2"/>
              <a:buChar char="Þ"/>
            </a:pPr>
            <a:r>
              <a:rPr lang="en-US" dirty="0" err="1">
                <a:solidFill>
                  <a:srgbClr val="FF0000"/>
                </a:solidFill>
              </a:rPr>
              <a:t>Kết</a:t>
            </a:r>
            <a:r>
              <a:rPr lang="en-US" dirty="0">
                <a:solidFill>
                  <a:srgbClr val="FF0000"/>
                </a:solidFill>
              </a:rPr>
              <a:t> </a:t>
            </a:r>
            <a:r>
              <a:rPr lang="en-US" dirty="0" err="1">
                <a:solidFill>
                  <a:srgbClr val="FF0000"/>
                </a:solidFill>
              </a:rPr>
              <a:t>luận</a:t>
            </a:r>
            <a:r>
              <a:rPr lang="en-US" dirty="0">
                <a:solidFill>
                  <a:srgbClr val="FF0000"/>
                </a:solidFill>
              </a:rPr>
              <a:t>: </a:t>
            </a:r>
            <a:r>
              <a:rPr lang="en-US" dirty="0" err="1">
                <a:solidFill>
                  <a:srgbClr val="FF0000"/>
                </a:solidFill>
              </a:rPr>
              <a:t>khi</a:t>
            </a:r>
            <a:r>
              <a:rPr lang="en-US" dirty="0">
                <a:solidFill>
                  <a:srgbClr val="FF0000"/>
                </a:solidFill>
              </a:rPr>
              <a:t> </a:t>
            </a:r>
            <a:r>
              <a:rPr lang="en-US" dirty="0" err="1">
                <a:solidFill>
                  <a:srgbClr val="FF0000"/>
                </a:solidFill>
              </a:rPr>
              <a:t>số</a:t>
            </a:r>
            <a:r>
              <a:rPr lang="en-US" dirty="0">
                <a:solidFill>
                  <a:srgbClr val="FF0000"/>
                </a:solidFill>
              </a:rPr>
              <a:t> </a:t>
            </a:r>
            <a:r>
              <a:rPr lang="en-US" dirty="0" err="1">
                <a:solidFill>
                  <a:srgbClr val="FF0000"/>
                </a:solidFill>
              </a:rPr>
              <a:t>vòng</a:t>
            </a:r>
            <a:r>
              <a:rPr lang="en-US" dirty="0">
                <a:solidFill>
                  <a:srgbClr val="FF0000"/>
                </a:solidFill>
              </a:rPr>
              <a:t> </a:t>
            </a:r>
            <a:r>
              <a:rPr lang="en-US" dirty="0" err="1">
                <a:solidFill>
                  <a:srgbClr val="FF0000"/>
                </a:solidFill>
              </a:rPr>
              <a:t>lặp</a:t>
            </a:r>
            <a:r>
              <a:rPr lang="en-US" dirty="0">
                <a:solidFill>
                  <a:srgbClr val="FF0000"/>
                </a:solidFill>
              </a:rPr>
              <a:t> </a:t>
            </a:r>
            <a:r>
              <a:rPr lang="en-US" dirty="0" err="1">
                <a:solidFill>
                  <a:srgbClr val="FF0000"/>
                </a:solidFill>
              </a:rPr>
              <a:t>đủ</a:t>
            </a:r>
            <a:r>
              <a:rPr lang="en-US" dirty="0">
                <a:solidFill>
                  <a:srgbClr val="FF0000"/>
                </a:solidFill>
              </a:rPr>
              <a:t> </a:t>
            </a:r>
            <a:r>
              <a:rPr lang="en-US" dirty="0" err="1">
                <a:solidFill>
                  <a:srgbClr val="FF0000"/>
                </a:solidFill>
              </a:rPr>
              <a:t>lớn</a:t>
            </a:r>
            <a:r>
              <a:rPr lang="en-US" dirty="0">
                <a:solidFill>
                  <a:srgbClr val="FF0000"/>
                </a:solidFill>
              </a:rPr>
              <a:t>, </a:t>
            </a:r>
            <a:r>
              <a:rPr lang="en-US" dirty="0" err="1">
                <a:solidFill>
                  <a:srgbClr val="FF0000"/>
                </a:solidFill>
              </a:rPr>
              <a:t>v_out</a:t>
            </a:r>
            <a:r>
              <a:rPr lang="en-US" dirty="0">
                <a:solidFill>
                  <a:srgbClr val="FF0000"/>
                </a:solidFill>
              </a:rPr>
              <a:t> </a:t>
            </a:r>
            <a:r>
              <a:rPr lang="en-US" dirty="0" err="1">
                <a:solidFill>
                  <a:srgbClr val="FF0000"/>
                </a:solidFill>
              </a:rPr>
              <a:t>sẽ</a:t>
            </a:r>
            <a:r>
              <a:rPr lang="en-US" dirty="0">
                <a:solidFill>
                  <a:srgbClr val="FF0000"/>
                </a:solidFill>
              </a:rPr>
              <a:t> </a:t>
            </a:r>
            <a:r>
              <a:rPr lang="en-US" dirty="0" err="1">
                <a:solidFill>
                  <a:srgbClr val="FF0000"/>
                </a:solidFill>
              </a:rPr>
              <a:t>tiến</a:t>
            </a:r>
            <a:r>
              <a:rPr lang="en-US" dirty="0">
                <a:solidFill>
                  <a:srgbClr val="FF0000"/>
                </a:solidFill>
              </a:rPr>
              <a:t> </a:t>
            </a:r>
            <a:r>
              <a:rPr lang="en-US" dirty="0" err="1">
                <a:solidFill>
                  <a:srgbClr val="FF0000"/>
                </a:solidFill>
              </a:rPr>
              <a:t>dần</a:t>
            </a:r>
            <a:r>
              <a:rPr lang="en-US" dirty="0">
                <a:solidFill>
                  <a:srgbClr val="FF0000"/>
                </a:solidFill>
              </a:rPr>
              <a:t> </a:t>
            </a:r>
            <a:r>
              <a:rPr lang="en-US" dirty="0" err="1">
                <a:solidFill>
                  <a:srgbClr val="FF0000"/>
                </a:solidFill>
              </a:rPr>
              <a:t>về</a:t>
            </a:r>
            <a:r>
              <a:rPr lang="en-US" dirty="0">
                <a:solidFill>
                  <a:srgbClr val="FF0000"/>
                </a:solidFill>
              </a:rPr>
              <a:t> </a:t>
            </a:r>
            <a:r>
              <a:rPr lang="en-US" dirty="0" err="1">
                <a:solidFill>
                  <a:srgbClr val="FF0000"/>
                </a:solidFill>
              </a:rPr>
              <a:t>xấp</a:t>
            </a:r>
            <a:r>
              <a:rPr lang="en-US" dirty="0">
                <a:solidFill>
                  <a:srgbClr val="FF0000"/>
                </a:solidFill>
              </a:rPr>
              <a:t> </a:t>
            </a:r>
            <a:r>
              <a:rPr lang="en-US" dirty="0" err="1">
                <a:solidFill>
                  <a:srgbClr val="FF0000"/>
                </a:solidFill>
              </a:rPr>
              <a:t>xỉ</a:t>
            </a:r>
            <a:r>
              <a:rPr lang="en-US" dirty="0">
                <a:solidFill>
                  <a:srgbClr val="FF0000"/>
                </a:solidFill>
              </a:rPr>
              <a:t> eigenvector </a:t>
            </a:r>
            <a:r>
              <a:rPr lang="en-US" dirty="0" err="1">
                <a:solidFill>
                  <a:srgbClr val="FF0000"/>
                </a:solidFill>
              </a:rPr>
              <a:t>tương</a:t>
            </a:r>
            <a:r>
              <a:rPr lang="en-US" dirty="0">
                <a:solidFill>
                  <a:srgbClr val="FF0000"/>
                </a:solidFill>
              </a:rPr>
              <a:t> </a:t>
            </a:r>
            <a:r>
              <a:rPr lang="en-US" dirty="0" err="1">
                <a:solidFill>
                  <a:srgbClr val="FF0000"/>
                </a:solidFill>
              </a:rPr>
              <a:t>ứng</a:t>
            </a:r>
            <a:r>
              <a:rPr lang="en-US" dirty="0">
                <a:solidFill>
                  <a:srgbClr val="FF0000"/>
                </a:solidFill>
              </a:rPr>
              <a:t> </a:t>
            </a:r>
            <a:r>
              <a:rPr lang="en-US" dirty="0" err="1">
                <a:solidFill>
                  <a:srgbClr val="FF0000"/>
                </a:solidFill>
              </a:rPr>
              <a:t>với</a:t>
            </a:r>
            <a:r>
              <a:rPr lang="en-US" dirty="0">
                <a:solidFill>
                  <a:srgbClr val="FF0000"/>
                </a:solidFill>
              </a:rPr>
              <a:t> eigenvalue </a:t>
            </a:r>
            <a:r>
              <a:rPr lang="en-US" dirty="0" err="1">
                <a:solidFill>
                  <a:srgbClr val="FF0000"/>
                </a:solidFill>
              </a:rPr>
              <a:t>lớn</a:t>
            </a:r>
            <a:r>
              <a:rPr lang="en-US" dirty="0">
                <a:solidFill>
                  <a:srgbClr val="FF0000"/>
                </a:solidFill>
              </a:rPr>
              <a:t> </a:t>
            </a:r>
            <a:r>
              <a:rPr lang="en-US" dirty="0" err="1">
                <a:solidFill>
                  <a:srgbClr val="FF0000"/>
                </a:solidFill>
              </a:rPr>
              <a:t>nhất</a:t>
            </a:r>
            <a:endParaRPr lang="en-US" dirty="0">
              <a:solidFill>
                <a:srgbClr val="FF0000"/>
              </a:solidFill>
            </a:endParaRPr>
          </a:p>
          <a:p>
            <a:pPr>
              <a:buFont typeface="Symbol" panose="05050102010706020507" pitchFamily="18" charset="2"/>
              <a:buChar char="Þ"/>
            </a:pPr>
            <a:r>
              <a:rPr lang="en-US" dirty="0">
                <a:solidFill>
                  <a:srgbClr val="FF0000"/>
                </a:solidFill>
              </a:rPr>
              <a:t>Ý </a:t>
            </a:r>
            <a:r>
              <a:rPr lang="en-US" dirty="0" err="1">
                <a:solidFill>
                  <a:srgbClr val="FF0000"/>
                </a:solidFill>
              </a:rPr>
              <a:t>tưởng</a:t>
            </a:r>
            <a:r>
              <a:rPr lang="en-US" dirty="0">
                <a:solidFill>
                  <a:srgbClr val="FF0000"/>
                </a:solidFill>
              </a:rPr>
              <a:t> </a:t>
            </a:r>
            <a:r>
              <a:rPr lang="en-US" dirty="0" err="1">
                <a:solidFill>
                  <a:srgbClr val="FF0000"/>
                </a:solidFill>
              </a:rPr>
              <a:t>khởi</a:t>
            </a:r>
            <a:r>
              <a:rPr lang="en-US" dirty="0">
                <a:solidFill>
                  <a:srgbClr val="FF0000"/>
                </a:solidFill>
              </a:rPr>
              <a:t> </a:t>
            </a:r>
            <a:r>
              <a:rPr lang="en-US" dirty="0" err="1">
                <a:solidFill>
                  <a:srgbClr val="FF0000"/>
                </a:solidFill>
              </a:rPr>
              <a:t>tạo</a:t>
            </a:r>
            <a:r>
              <a:rPr lang="en-US" dirty="0">
                <a:solidFill>
                  <a:srgbClr val="FF0000"/>
                </a:solidFill>
              </a:rPr>
              <a:t> ma </a:t>
            </a:r>
            <a:r>
              <a:rPr lang="en-US" dirty="0" err="1">
                <a:solidFill>
                  <a:srgbClr val="FF0000"/>
                </a:solidFill>
              </a:rPr>
              <a:t>trận</a:t>
            </a:r>
            <a:r>
              <a:rPr lang="en-US" dirty="0">
                <a:solidFill>
                  <a:srgbClr val="FF0000"/>
                </a:solidFill>
              </a:rPr>
              <a:t> A: </a:t>
            </a:r>
            <a:r>
              <a:rPr lang="en-US" dirty="0" err="1">
                <a:solidFill>
                  <a:srgbClr val="FF0000"/>
                </a:solidFill>
              </a:rPr>
              <a:t>chọn</a:t>
            </a:r>
            <a:r>
              <a:rPr lang="en-US" dirty="0">
                <a:solidFill>
                  <a:srgbClr val="FF0000"/>
                </a:solidFill>
              </a:rPr>
              <a:t> ma </a:t>
            </a:r>
            <a:r>
              <a:rPr lang="en-US" dirty="0" err="1">
                <a:solidFill>
                  <a:srgbClr val="FF0000"/>
                </a:solidFill>
              </a:rPr>
              <a:t>trận</a:t>
            </a:r>
            <a:r>
              <a:rPr lang="en-US" dirty="0">
                <a:solidFill>
                  <a:srgbClr val="FF0000"/>
                </a:solidFill>
              </a:rPr>
              <a:t> A </a:t>
            </a:r>
            <a:r>
              <a:rPr lang="en-US" dirty="0" err="1">
                <a:solidFill>
                  <a:srgbClr val="FF0000"/>
                </a:solidFill>
              </a:rPr>
              <a:t>có</a:t>
            </a:r>
            <a:r>
              <a:rPr lang="en-US" dirty="0">
                <a:solidFill>
                  <a:srgbClr val="FF0000"/>
                </a:solidFill>
              </a:rPr>
              <a:t> eigenvector </a:t>
            </a:r>
            <a:r>
              <a:rPr lang="en-US" dirty="0" err="1">
                <a:solidFill>
                  <a:srgbClr val="FF0000"/>
                </a:solidFill>
              </a:rPr>
              <a:t>bằng</a:t>
            </a:r>
            <a:r>
              <a:rPr lang="en-US" dirty="0">
                <a:solidFill>
                  <a:srgbClr val="FF0000"/>
                </a:solidFill>
              </a:rPr>
              <a:t> </a:t>
            </a:r>
            <a:r>
              <a:rPr lang="en-US" dirty="0" err="1">
                <a:solidFill>
                  <a:srgbClr val="FF0000"/>
                </a:solidFill>
              </a:rPr>
              <a:t>với</a:t>
            </a:r>
            <a:r>
              <a:rPr lang="en-US" dirty="0">
                <a:solidFill>
                  <a:srgbClr val="FF0000"/>
                </a:solidFill>
              </a:rPr>
              <a:t> vector </a:t>
            </a:r>
            <a:r>
              <a:rPr lang="en-US" dirty="0" err="1">
                <a:solidFill>
                  <a:srgbClr val="FF0000"/>
                </a:solidFill>
              </a:rPr>
              <a:t>đầu</a:t>
            </a:r>
            <a:r>
              <a:rPr lang="en-US" dirty="0">
                <a:solidFill>
                  <a:srgbClr val="FF0000"/>
                </a:solidFill>
              </a:rPr>
              <a:t> ra </a:t>
            </a:r>
            <a:r>
              <a:rPr lang="en-US" dirty="0" err="1">
                <a:solidFill>
                  <a:srgbClr val="FF0000"/>
                </a:solidFill>
              </a:rPr>
              <a:t>của</a:t>
            </a:r>
            <a:r>
              <a:rPr lang="en-US" dirty="0">
                <a:solidFill>
                  <a:srgbClr val="FF0000"/>
                </a:solidFill>
              </a:rPr>
              <a:t> </a:t>
            </a:r>
            <a:r>
              <a:rPr lang="en-US" dirty="0" err="1">
                <a:solidFill>
                  <a:srgbClr val="FF0000"/>
                </a:solidFill>
              </a:rPr>
              <a:t>tập</a:t>
            </a:r>
            <a:r>
              <a:rPr lang="en-US" dirty="0">
                <a:solidFill>
                  <a:srgbClr val="FF0000"/>
                </a:solidFill>
              </a:rPr>
              <a:t> </a:t>
            </a:r>
            <a:r>
              <a:rPr lang="en-US" dirty="0" err="1">
                <a:solidFill>
                  <a:srgbClr val="FF0000"/>
                </a:solidFill>
              </a:rPr>
              <a:t>dữ</a:t>
            </a:r>
            <a:r>
              <a:rPr lang="en-US" dirty="0">
                <a:solidFill>
                  <a:srgbClr val="FF0000"/>
                </a:solidFill>
              </a:rPr>
              <a:t> </a:t>
            </a:r>
            <a:r>
              <a:rPr lang="en-US" dirty="0" err="1">
                <a:solidFill>
                  <a:srgbClr val="FF0000"/>
                </a:solidFill>
              </a:rPr>
              <a:t>liệu</a:t>
            </a:r>
            <a:r>
              <a:rPr lang="en-US" dirty="0">
                <a:solidFill>
                  <a:srgbClr val="FF0000"/>
                </a:solidFill>
              </a:rPr>
              <a:t> </a:t>
            </a:r>
            <a:r>
              <a:rPr lang="en-US" dirty="0" err="1">
                <a:solidFill>
                  <a:srgbClr val="FF0000"/>
                </a:solidFill>
              </a:rPr>
              <a:t>huấn</a:t>
            </a:r>
            <a:r>
              <a:rPr lang="en-US" dirty="0">
                <a:solidFill>
                  <a:srgbClr val="FF0000"/>
                </a:solidFill>
              </a:rPr>
              <a:t> </a:t>
            </a:r>
            <a:r>
              <a:rPr lang="en-US" dirty="0" err="1">
                <a:solidFill>
                  <a:srgbClr val="FF0000"/>
                </a:solidFill>
              </a:rPr>
              <a:t>luyện</a:t>
            </a:r>
            <a:endParaRPr lang="en-US" dirty="0">
              <a:solidFill>
                <a:srgbClr val="FF0000"/>
              </a:solidFill>
            </a:endParaRPr>
          </a:p>
        </p:txBody>
      </p:sp>
    </p:spTree>
    <p:extLst>
      <p:ext uri="{BB962C8B-B14F-4D97-AF65-F5344CB8AC3E}">
        <p14:creationId xmlns:p14="http://schemas.microsoft.com/office/powerpoint/2010/main" val="32582538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8F86F-EC52-43DB-BA01-432487962CE9}"/>
              </a:ext>
            </a:extLst>
          </p:cNvPr>
          <p:cNvSpPr>
            <a:spLocks noGrp="1"/>
          </p:cNvSpPr>
          <p:nvPr>
            <p:ph type="title"/>
          </p:nvPr>
        </p:nvSpPr>
        <p:spPr/>
        <p:txBody>
          <a:bodyPr/>
          <a:lstStyle/>
          <a:p>
            <a:r>
              <a:rPr lang="en-US" dirty="0" smtClean="0"/>
              <a:t>Principal </a:t>
            </a:r>
            <a:r>
              <a:rPr lang="en-US" dirty="0"/>
              <a:t>Components Analysis</a:t>
            </a:r>
          </a:p>
        </p:txBody>
      </p:sp>
      <p:sp>
        <p:nvSpPr>
          <p:cNvPr id="3" name="Content Placeholder 2">
            <a:extLst>
              <a:ext uri="{FF2B5EF4-FFF2-40B4-BE49-F238E27FC236}">
                <a16:creationId xmlns:a16="http://schemas.microsoft.com/office/drawing/2014/main" id="{A5207967-0664-4B84-8ED9-EEB4DE9029A9}"/>
              </a:ext>
            </a:extLst>
          </p:cNvPr>
          <p:cNvSpPr>
            <a:spLocks noGrp="1"/>
          </p:cNvSpPr>
          <p:nvPr>
            <p:ph idx="1"/>
          </p:nvPr>
        </p:nvSpPr>
        <p:spPr/>
        <p:txBody>
          <a:bodyPr>
            <a:normAutofit/>
          </a:bodyPr>
          <a:lstStyle/>
          <a:p>
            <a:pPr marL="0" indent="0">
              <a:buNone/>
            </a:pPr>
            <a:r>
              <a:rPr lang="en-US" b="1" dirty="0" err="1" smtClean="0"/>
              <a:t>Giới</a:t>
            </a:r>
            <a:r>
              <a:rPr lang="en-US" b="1" dirty="0" smtClean="0"/>
              <a:t> </a:t>
            </a:r>
            <a:r>
              <a:rPr lang="en-US" b="1" dirty="0" err="1" smtClean="0"/>
              <a:t>thiệu</a:t>
            </a:r>
            <a:r>
              <a:rPr lang="en-US" b="1" dirty="0" smtClean="0"/>
              <a:t>:</a:t>
            </a:r>
          </a:p>
          <a:p>
            <a:pPr>
              <a:buFont typeface="Wingdings" panose="05000000000000000000" pitchFamily="2" charset="2"/>
              <a:buChar char="q"/>
            </a:pPr>
            <a:r>
              <a:rPr lang="vi-VN" sz="2400" dirty="0">
                <a:latin typeface="Calibri" panose="020F0502020204030204" pitchFamily="34" charset="0"/>
                <a:cs typeface="Calibri" panose="020F0502020204030204" pitchFamily="34" charset="0"/>
              </a:rPr>
              <a:t>Các feature vectors trong các bài toán thực tế có thể có số chiều rất </a:t>
            </a:r>
            <a:r>
              <a:rPr lang="vi-VN" sz="2400" dirty="0" smtClean="0">
                <a:latin typeface="Calibri" panose="020F0502020204030204" pitchFamily="34" charset="0"/>
                <a:cs typeface="Calibri" panose="020F0502020204030204" pitchFamily="34" charset="0"/>
              </a:rPr>
              <a:t>lớn</a:t>
            </a:r>
            <a:r>
              <a:rPr lang="en-US" sz="2400" dirty="0" smtClean="0">
                <a:latin typeface="Calibri" panose="020F0502020204030204" pitchFamily="34" charset="0"/>
                <a:cs typeface="Calibri" panose="020F0502020204030204" pitchFamily="34" charset="0"/>
              </a:rPr>
              <a:t>.</a:t>
            </a:r>
          </a:p>
          <a:p>
            <a:pPr>
              <a:buFont typeface="Wingdings" panose="05000000000000000000" pitchFamily="2" charset="2"/>
              <a:buChar char="q"/>
            </a:pPr>
            <a:r>
              <a:rPr lang="vi-VN" sz="2400" dirty="0" smtClean="0">
                <a:latin typeface="Calibri" panose="020F0502020204030204" pitchFamily="34" charset="0"/>
                <a:cs typeface="Calibri" panose="020F0502020204030204" pitchFamily="34" charset="0"/>
              </a:rPr>
              <a:t>Ngoài </a:t>
            </a:r>
            <a:r>
              <a:rPr lang="vi-VN" sz="2400" dirty="0">
                <a:latin typeface="Calibri" panose="020F0502020204030204" pitchFamily="34" charset="0"/>
                <a:cs typeface="Calibri" panose="020F0502020204030204" pitchFamily="34" charset="0"/>
              </a:rPr>
              <a:t>ra, số lượng các điểm dữ liệu cũng thường rất lớn. </a:t>
            </a:r>
            <a:endParaRPr lang="en-US" sz="2400" dirty="0" smtClean="0">
              <a:latin typeface="Calibri" panose="020F0502020204030204" pitchFamily="34" charset="0"/>
              <a:cs typeface="Calibri" panose="020F0502020204030204" pitchFamily="34" charset="0"/>
            </a:endParaRPr>
          </a:p>
          <a:p>
            <a:pPr>
              <a:buFont typeface="Wingdings" panose="05000000000000000000" pitchFamily="2" charset="2"/>
              <a:buChar char="q"/>
            </a:pPr>
            <a:r>
              <a:rPr lang="vi-VN" sz="2400" dirty="0" smtClean="0">
                <a:latin typeface="Calibri" panose="020F0502020204030204" pitchFamily="34" charset="0"/>
                <a:cs typeface="Calibri" panose="020F0502020204030204" pitchFamily="34" charset="0"/>
              </a:rPr>
              <a:t>Nếu </a:t>
            </a:r>
            <a:r>
              <a:rPr lang="vi-VN" sz="2400" dirty="0">
                <a:latin typeface="Calibri" panose="020F0502020204030204" pitchFamily="34" charset="0"/>
                <a:cs typeface="Calibri" panose="020F0502020204030204" pitchFamily="34" charset="0"/>
              </a:rPr>
              <a:t>thực hiện lưu trữ và tính toán trực tiếp trên dữ liệu có số chiều cao này thì sẽ gặp khó khăn cả về việc lưu trữ và tốc độ tính toán. </a:t>
            </a:r>
            <a:endParaRPr lang="en-US" sz="2400" dirty="0" smtClean="0">
              <a:latin typeface="Calibri" panose="020F0502020204030204" pitchFamily="34" charset="0"/>
              <a:cs typeface="Calibri" panose="020F0502020204030204" pitchFamily="34" charset="0"/>
            </a:endParaRPr>
          </a:p>
          <a:p>
            <a:pPr marL="0" indent="0">
              <a:buNone/>
            </a:pPr>
            <a:endParaRPr lang="en-US" sz="2400" dirty="0"/>
          </a:p>
          <a:p>
            <a:pPr>
              <a:buFont typeface="Symbol" panose="05050102010706020507" pitchFamily="18" charset="2"/>
              <a:buChar char="Þ"/>
            </a:pPr>
            <a:r>
              <a:rPr lang="en-US" sz="2400" dirty="0" err="1" smtClean="0"/>
              <a:t>Cần</a:t>
            </a:r>
            <a:r>
              <a:rPr lang="en-US" sz="2400" dirty="0" smtClean="0"/>
              <a:t> </a:t>
            </a:r>
            <a:r>
              <a:rPr lang="en-US" sz="2400" dirty="0" err="1" smtClean="0"/>
              <a:t>giảm</a:t>
            </a:r>
            <a:r>
              <a:rPr lang="en-US" sz="2400" dirty="0" smtClean="0"/>
              <a:t> </a:t>
            </a:r>
            <a:r>
              <a:rPr lang="en-US" sz="2400" dirty="0" err="1" smtClean="0"/>
              <a:t>chiều</a:t>
            </a:r>
            <a:r>
              <a:rPr lang="en-US" sz="2400" dirty="0" smtClean="0"/>
              <a:t> </a:t>
            </a:r>
            <a:r>
              <a:rPr lang="en-US" sz="2400" dirty="0" err="1" smtClean="0"/>
              <a:t>dữ</a:t>
            </a:r>
            <a:r>
              <a:rPr lang="en-US" sz="2400" dirty="0" smtClean="0"/>
              <a:t> </a:t>
            </a:r>
            <a:r>
              <a:rPr lang="en-US" sz="2400" dirty="0" err="1" smtClean="0"/>
              <a:t>liệu</a:t>
            </a:r>
            <a:endParaRPr lang="en-US" sz="2400" dirty="0" smtClean="0"/>
          </a:p>
          <a:p>
            <a:pPr marL="0" indent="0">
              <a:buNone/>
            </a:pPr>
            <a:r>
              <a:rPr lang="en-US" sz="2400" dirty="0" smtClean="0"/>
              <a:t>Principal components analysis </a:t>
            </a:r>
            <a:r>
              <a:rPr lang="en-US" sz="2400" dirty="0" err="1" smtClean="0"/>
              <a:t>là</a:t>
            </a:r>
            <a:r>
              <a:rPr lang="en-US" sz="2400" dirty="0" smtClean="0"/>
              <a:t> </a:t>
            </a:r>
            <a:r>
              <a:rPr lang="en-US" sz="2400" dirty="0" err="1" smtClean="0"/>
              <a:t>một</a:t>
            </a:r>
            <a:r>
              <a:rPr lang="en-US" sz="2400" dirty="0" smtClean="0"/>
              <a:t> </a:t>
            </a:r>
            <a:r>
              <a:rPr lang="en-US" sz="2400" dirty="0" err="1" smtClean="0"/>
              <a:t>trong</a:t>
            </a:r>
            <a:r>
              <a:rPr lang="en-US" sz="2400" dirty="0" smtClean="0"/>
              <a:t> </a:t>
            </a:r>
            <a:r>
              <a:rPr lang="en-US" sz="2400" dirty="0" err="1" smtClean="0"/>
              <a:t>những</a:t>
            </a:r>
            <a:r>
              <a:rPr lang="en-US" sz="2400" dirty="0" smtClean="0"/>
              <a:t> </a:t>
            </a:r>
            <a:r>
              <a:rPr lang="en-US" sz="2400" dirty="0" err="1" smtClean="0"/>
              <a:t>kỹ</a:t>
            </a:r>
            <a:r>
              <a:rPr lang="en-US" sz="2400" dirty="0" smtClean="0"/>
              <a:t> </a:t>
            </a:r>
            <a:r>
              <a:rPr lang="en-US" sz="2400" dirty="0" err="1" smtClean="0"/>
              <a:t>thuật</a:t>
            </a:r>
            <a:r>
              <a:rPr lang="en-US" sz="2400" dirty="0" smtClean="0"/>
              <a:t> </a:t>
            </a:r>
            <a:r>
              <a:rPr lang="en-US" sz="2400" dirty="0" err="1" smtClean="0"/>
              <a:t>giảm</a:t>
            </a:r>
            <a:r>
              <a:rPr lang="en-US" sz="2400" dirty="0" smtClean="0"/>
              <a:t> </a:t>
            </a:r>
            <a:r>
              <a:rPr lang="en-US" sz="2400" dirty="0" err="1" smtClean="0"/>
              <a:t>chiều</a:t>
            </a:r>
            <a:r>
              <a:rPr lang="en-US" sz="2400" dirty="0" smtClean="0"/>
              <a:t> </a:t>
            </a:r>
            <a:r>
              <a:rPr lang="en-US" sz="2400" dirty="0" err="1" smtClean="0"/>
              <a:t>dữ</a:t>
            </a:r>
            <a:r>
              <a:rPr lang="en-US" sz="2400" dirty="0" smtClean="0"/>
              <a:t> </a:t>
            </a:r>
            <a:r>
              <a:rPr lang="en-US" sz="2400" dirty="0" err="1" smtClean="0"/>
              <a:t>liệu</a:t>
            </a:r>
            <a:r>
              <a:rPr lang="en-US" sz="2400" dirty="0" smtClean="0"/>
              <a:t> </a:t>
            </a:r>
            <a:r>
              <a:rPr lang="en-US" sz="2400" dirty="0" err="1" smtClean="0"/>
              <a:t>được</a:t>
            </a:r>
            <a:r>
              <a:rPr lang="en-US" sz="2400" dirty="0" smtClean="0"/>
              <a:t> </a:t>
            </a:r>
            <a:r>
              <a:rPr lang="en-US" sz="2400" dirty="0" err="1" smtClean="0"/>
              <a:t>ứng</a:t>
            </a:r>
            <a:r>
              <a:rPr lang="en-US" sz="2400" dirty="0" smtClean="0"/>
              <a:t> </a:t>
            </a:r>
            <a:r>
              <a:rPr lang="en-US" sz="2400" dirty="0" err="1" smtClean="0"/>
              <a:t>dụng</a:t>
            </a:r>
            <a:r>
              <a:rPr lang="en-US" sz="2400" dirty="0" smtClean="0"/>
              <a:t> </a:t>
            </a:r>
            <a:r>
              <a:rPr lang="en-US" sz="2400" dirty="0" err="1" smtClean="0"/>
              <a:t>nhiều</a:t>
            </a:r>
            <a:r>
              <a:rPr lang="en-US" sz="2400" dirty="0" smtClean="0"/>
              <a:t> </a:t>
            </a:r>
            <a:r>
              <a:rPr lang="en-US" sz="2400" dirty="0" err="1" smtClean="0"/>
              <a:t>nhất</a:t>
            </a:r>
            <a:r>
              <a:rPr lang="en-US" sz="2400" dirty="0" smtClean="0"/>
              <a:t> </a:t>
            </a:r>
            <a:r>
              <a:rPr lang="en-US" sz="2400" dirty="0" err="1" smtClean="0"/>
              <a:t>trong</a:t>
            </a:r>
            <a:r>
              <a:rPr lang="en-US" sz="2400" dirty="0" smtClean="0"/>
              <a:t> machine learning/ deep learning.</a:t>
            </a:r>
          </a:p>
          <a:p>
            <a:pPr marL="0" indent="0">
              <a:buNone/>
            </a:pPr>
            <a:r>
              <a:rPr lang="en-US" sz="2400" dirty="0" smtClean="0"/>
              <a:t>Eigen decomposition </a:t>
            </a:r>
            <a:r>
              <a:rPr lang="en-US" sz="2400" dirty="0" err="1" smtClean="0"/>
              <a:t>là</a:t>
            </a:r>
            <a:r>
              <a:rPr lang="en-US" sz="2400" dirty="0" smtClean="0"/>
              <a:t> </a:t>
            </a:r>
            <a:r>
              <a:rPr lang="en-US" sz="2400" dirty="0" err="1" smtClean="0"/>
              <a:t>nền</a:t>
            </a:r>
            <a:r>
              <a:rPr lang="en-US" sz="2400" dirty="0" smtClean="0"/>
              <a:t> </a:t>
            </a:r>
            <a:r>
              <a:rPr lang="en-US" sz="2400" dirty="0" err="1" smtClean="0"/>
              <a:t>tảng</a:t>
            </a:r>
            <a:r>
              <a:rPr lang="en-US" sz="2400" dirty="0" smtClean="0"/>
              <a:t> </a:t>
            </a:r>
            <a:r>
              <a:rPr lang="en-US" sz="2400" dirty="0" err="1" smtClean="0"/>
              <a:t>toán</a:t>
            </a:r>
            <a:r>
              <a:rPr lang="en-US" sz="2400" dirty="0" smtClean="0"/>
              <a:t> </a:t>
            </a:r>
            <a:r>
              <a:rPr lang="en-US" sz="2400" dirty="0" err="1" smtClean="0"/>
              <a:t>học</a:t>
            </a:r>
            <a:r>
              <a:rPr lang="en-US" sz="2400" dirty="0" smtClean="0"/>
              <a:t> </a:t>
            </a:r>
            <a:r>
              <a:rPr lang="en-US" sz="2400" dirty="0" err="1" smtClean="0"/>
              <a:t>quan</a:t>
            </a:r>
            <a:r>
              <a:rPr lang="en-US" sz="2400" dirty="0" smtClean="0"/>
              <a:t> </a:t>
            </a:r>
            <a:r>
              <a:rPr lang="en-US" sz="2400" dirty="0" err="1" smtClean="0"/>
              <a:t>trọng</a:t>
            </a:r>
            <a:r>
              <a:rPr lang="en-US" sz="2400" dirty="0" smtClean="0"/>
              <a:t> </a:t>
            </a:r>
            <a:r>
              <a:rPr lang="en-US" sz="2400" dirty="0" err="1" smtClean="0"/>
              <a:t>nhất</a:t>
            </a:r>
            <a:r>
              <a:rPr lang="en-US" sz="2400" dirty="0" smtClean="0"/>
              <a:t> </a:t>
            </a:r>
            <a:r>
              <a:rPr lang="en-US" sz="2400" dirty="0" err="1" smtClean="0"/>
              <a:t>của</a:t>
            </a:r>
            <a:r>
              <a:rPr lang="en-US" sz="2400" dirty="0" smtClean="0"/>
              <a:t> PCA</a:t>
            </a:r>
            <a:endParaRPr lang="en-US" sz="2400" dirty="0"/>
          </a:p>
        </p:txBody>
      </p:sp>
    </p:spTree>
    <p:extLst>
      <p:ext uri="{BB962C8B-B14F-4D97-AF65-F5344CB8AC3E}">
        <p14:creationId xmlns:p14="http://schemas.microsoft.com/office/powerpoint/2010/main" val="14080142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82067-A979-4380-894E-7498626547DA}"/>
              </a:ext>
            </a:extLst>
          </p:cNvPr>
          <p:cNvSpPr>
            <a:spLocks noGrp="1"/>
          </p:cNvSpPr>
          <p:nvPr>
            <p:ph type="title"/>
          </p:nvPr>
        </p:nvSpPr>
        <p:spPr/>
        <p:txBody>
          <a:bodyPr/>
          <a:lstStyle/>
          <a:p>
            <a:r>
              <a:rPr lang="en-US" dirty="0" smtClean="0"/>
              <a:t>PCA</a:t>
            </a:r>
            <a:endParaRPr lang="en-US" dirty="0"/>
          </a:p>
        </p:txBody>
      </p:sp>
      <p:sp>
        <p:nvSpPr>
          <p:cNvPr id="3" name="Content Placeholder 2">
            <a:extLst>
              <a:ext uri="{FF2B5EF4-FFF2-40B4-BE49-F238E27FC236}">
                <a16:creationId xmlns:a16="http://schemas.microsoft.com/office/drawing/2014/main" id="{B8AA5801-B05E-48B5-B72E-F9825251899D}"/>
              </a:ext>
            </a:extLst>
          </p:cNvPr>
          <p:cNvSpPr>
            <a:spLocks noGrp="1"/>
          </p:cNvSpPr>
          <p:nvPr>
            <p:ph idx="1"/>
          </p:nvPr>
        </p:nvSpPr>
        <p:spPr/>
        <p:txBody>
          <a:bodyPr/>
          <a:lstStyle/>
          <a:p>
            <a:pPr marL="0" indent="0">
              <a:buNone/>
            </a:pPr>
            <a:r>
              <a:rPr lang="en-US" dirty="0" err="1" smtClean="0"/>
              <a:t>Những</a:t>
            </a:r>
            <a:r>
              <a:rPr lang="en-US" dirty="0" smtClean="0"/>
              <a:t> </a:t>
            </a:r>
            <a:r>
              <a:rPr lang="en-US" dirty="0" err="1" smtClean="0"/>
              <a:t>khái</a:t>
            </a:r>
            <a:r>
              <a:rPr lang="en-US" dirty="0" smtClean="0"/>
              <a:t> </a:t>
            </a:r>
            <a:r>
              <a:rPr lang="en-US" dirty="0" err="1" smtClean="0"/>
              <a:t>niệm</a:t>
            </a:r>
            <a:r>
              <a:rPr lang="en-US" dirty="0" smtClean="0"/>
              <a:t> </a:t>
            </a:r>
            <a:r>
              <a:rPr lang="en-US" dirty="0" err="1" smtClean="0"/>
              <a:t>toán</a:t>
            </a:r>
            <a:r>
              <a:rPr lang="en-US" dirty="0" smtClean="0"/>
              <a:t> </a:t>
            </a:r>
            <a:r>
              <a:rPr lang="en-US" dirty="0" err="1" smtClean="0"/>
              <a:t>học</a:t>
            </a:r>
            <a:r>
              <a:rPr lang="en-US" dirty="0" smtClean="0"/>
              <a:t> </a:t>
            </a:r>
            <a:r>
              <a:rPr lang="en-US" dirty="0" err="1" smtClean="0"/>
              <a:t>liên</a:t>
            </a:r>
            <a:r>
              <a:rPr lang="en-US" dirty="0" smtClean="0"/>
              <a:t> </a:t>
            </a:r>
            <a:r>
              <a:rPr lang="en-US" dirty="0" err="1" smtClean="0"/>
              <a:t>quan</a:t>
            </a:r>
            <a:r>
              <a:rPr lang="en-US" dirty="0" smtClean="0"/>
              <a:t> :</a:t>
            </a:r>
            <a:endParaRPr lang="en-US" dirty="0" smtClean="0"/>
          </a:p>
          <a:p>
            <a:pPr>
              <a:buFont typeface="Courier New" panose="02070309020205020404" pitchFamily="49" charset="0"/>
              <a:buChar char="o"/>
            </a:pPr>
            <a:r>
              <a:rPr lang="en-US" dirty="0" smtClean="0">
                <a:solidFill>
                  <a:srgbClr val="FF0000"/>
                </a:solidFill>
              </a:rPr>
              <a:t>Eigen decomposition</a:t>
            </a:r>
          </a:p>
          <a:p>
            <a:pPr>
              <a:buFont typeface="Courier New" panose="02070309020205020404" pitchFamily="49" charset="0"/>
              <a:buChar char="o"/>
            </a:pPr>
            <a:r>
              <a:rPr lang="en-US" dirty="0" smtClean="0"/>
              <a:t>Norm </a:t>
            </a:r>
            <a:r>
              <a:rPr lang="en-US" dirty="0" err="1" smtClean="0"/>
              <a:t>của</a:t>
            </a:r>
            <a:r>
              <a:rPr lang="en-US" dirty="0" smtClean="0"/>
              <a:t> ma </a:t>
            </a:r>
            <a:r>
              <a:rPr lang="en-US" dirty="0" err="1" smtClean="0"/>
              <a:t>trận</a:t>
            </a:r>
            <a:endParaRPr lang="en-US" dirty="0" smtClean="0"/>
          </a:p>
          <a:p>
            <a:pPr>
              <a:buFont typeface="Courier New" panose="02070309020205020404" pitchFamily="49" charset="0"/>
              <a:buChar char="o"/>
            </a:pPr>
            <a:r>
              <a:rPr lang="en-US" dirty="0" err="1" smtClean="0"/>
              <a:t>Biểu</a:t>
            </a:r>
            <a:r>
              <a:rPr lang="en-US" dirty="0" smtClean="0"/>
              <a:t> </a:t>
            </a:r>
            <a:r>
              <a:rPr lang="en-US" dirty="0" err="1" smtClean="0"/>
              <a:t>diễn</a:t>
            </a:r>
            <a:r>
              <a:rPr lang="en-US" dirty="0" smtClean="0"/>
              <a:t> vector </a:t>
            </a:r>
            <a:r>
              <a:rPr lang="en-US" dirty="0" err="1" smtClean="0"/>
              <a:t>trong</a:t>
            </a:r>
            <a:r>
              <a:rPr lang="en-US" dirty="0" smtClean="0"/>
              <a:t> </a:t>
            </a:r>
            <a:r>
              <a:rPr lang="en-US" dirty="0" err="1" smtClean="0"/>
              <a:t>các</a:t>
            </a:r>
            <a:r>
              <a:rPr lang="en-US" dirty="0" smtClean="0"/>
              <a:t> </a:t>
            </a:r>
            <a:r>
              <a:rPr lang="en-US" dirty="0" err="1" smtClean="0"/>
              <a:t>hệ</a:t>
            </a:r>
            <a:r>
              <a:rPr lang="en-US" dirty="0" smtClean="0"/>
              <a:t> </a:t>
            </a:r>
            <a:r>
              <a:rPr lang="en-US" dirty="0" err="1" smtClean="0"/>
              <a:t>cơ</a:t>
            </a:r>
            <a:r>
              <a:rPr lang="en-US" dirty="0" smtClean="0"/>
              <a:t> </a:t>
            </a:r>
            <a:r>
              <a:rPr lang="en-US" dirty="0" err="1" smtClean="0"/>
              <a:t>sở</a:t>
            </a:r>
            <a:r>
              <a:rPr lang="en-US" dirty="0" smtClean="0"/>
              <a:t> </a:t>
            </a:r>
            <a:r>
              <a:rPr lang="en-US" dirty="0" err="1" smtClean="0"/>
              <a:t>khác</a:t>
            </a:r>
            <a:r>
              <a:rPr lang="en-US" dirty="0" smtClean="0"/>
              <a:t> </a:t>
            </a:r>
            <a:r>
              <a:rPr lang="en-US" dirty="0" err="1" smtClean="0"/>
              <a:t>nhau</a:t>
            </a:r>
            <a:r>
              <a:rPr lang="en-US" dirty="0" smtClean="0"/>
              <a:t> + </a:t>
            </a:r>
            <a:r>
              <a:rPr lang="en-US" dirty="0" err="1" smtClean="0"/>
              <a:t>Hệ</a:t>
            </a:r>
            <a:r>
              <a:rPr lang="en-US" dirty="0" smtClean="0"/>
              <a:t> </a:t>
            </a:r>
            <a:r>
              <a:rPr lang="en-US" dirty="0" err="1" smtClean="0"/>
              <a:t>trực</a:t>
            </a:r>
            <a:r>
              <a:rPr lang="en-US" dirty="0" smtClean="0"/>
              <a:t> </a:t>
            </a:r>
            <a:r>
              <a:rPr lang="en-US" dirty="0" err="1" smtClean="0"/>
              <a:t>chuẩn</a:t>
            </a:r>
            <a:endParaRPr lang="en-US" dirty="0" smtClean="0"/>
          </a:p>
          <a:p>
            <a:pPr>
              <a:buFont typeface="Courier New" panose="02070309020205020404" pitchFamily="49" charset="0"/>
              <a:buChar char="o"/>
            </a:pPr>
            <a:r>
              <a:rPr lang="en-US" dirty="0" err="1" smtClean="0"/>
              <a:t>Kỳ</a:t>
            </a:r>
            <a:r>
              <a:rPr lang="en-US" dirty="0" smtClean="0"/>
              <a:t> </a:t>
            </a:r>
            <a:r>
              <a:rPr lang="en-US" dirty="0" err="1" smtClean="0"/>
              <a:t>vọng</a:t>
            </a:r>
            <a:r>
              <a:rPr lang="en-US" dirty="0" smtClean="0"/>
              <a:t> </a:t>
            </a:r>
            <a:r>
              <a:rPr lang="en-US" dirty="0" err="1" smtClean="0"/>
              <a:t>và</a:t>
            </a:r>
            <a:r>
              <a:rPr lang="en-US" dirty="0" smtClean="0"/>
              <a:t> ma </a:t>
            </a:r>
            <a:r>
              <a:rPr lang="en-US" dirty="0" err="1" smtClean="0"/>
              <a:t>trận</a:t>
            </a:r>
            <a:r>
              <a:rPr lang="en-US" dirty="0" smtClean="0"/>
              <a:t> </a:t>
            </a:r>
            <a:r>
              <a:rPr lang="en-US" dirty="0" err="1" smtClean="0"/>
              <a:t>hiệp</a:t>
            </a:r>
            <a:r>
              <a:rPr lang="en-US" dirty="0" smtClean="0"/>
              <a:t> </a:t>
            </a:r>
            <a:r>
              <a:rPr lang="en-US" dirty="0" err="1" smtClean="0"/>
              <a:t>phương</a:t>
            </a:r>
            <a:r>
              <a:rPr lang="en-US" dirty="0" smtClean="0"/>
              <a:t> </a:t>
            </a:r>
            <a:r>
              <a:rPr lang="en-US" dirty="0" err="1" smtClean="0"/>
              <a:t>sai</a:t>
            </a:r>
            <a:endParaRPr lang="en-US" dirty="0"/>
          </a:p>
        </p:txBody>
      </p:sp>
    </p:spTree>
    <p:extLst>
      <p:ext uri="{BB962C8B-B14F-4D97-AF65-F5344CB8AC3E}">
        <p14:creationId xmlns:p14="http://schemas.microsoft.com/office/powerpoint/2010/main" val="35569717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6474" y="318655"/>
            <a:ext cx="10827326" cy="734290"/>
          </a:xfrm>
        </p:spPr>
        <p:txBody>
          <a:bodyPr/>
          <a:lstStyle/>
          <a:p>
            <a:r>
              <a:rPr lang="en-US" dirty="0" err="1" smtClean="0"/>
              <a:t>Dữ</a:t>
            </a:r>
            <a:r>
              <a:rPr lang="en-US" dirty="0" smtClean="0"/>
              <a:t> </a:t>
            </a:r>
            <a:r>
              <a:rPr lang="en-US" dirty="0" err="1" smtClean="0"/>
              <a:t>liệu</a:t>
            </a:r>
            <a:r>
              <a:rPr lang="en-US" dirty="0" smtClean="0"/>
              <a:t> </a:t>
            </a:r>
            <a:r>
              <a:rPr lang="en-US" dirty="0" err="1" smtClean="0"/>
              <a:t>và</a:t>
            </a:r>
            <a:r>
              <a:rPr lang="en-US" dirty="0" smtClean="0"/>
              <a:t> </a:t>
            </a:r>
            <a:r>
              <a:rPr lang="en-US" dirty="0" err="1" smtClean="0"/>
              <a:t>chiều</a:t>
            </a:r>
            <a:r>
              <a:rPr lang="en-US" dirty="0" smtClean="0"/>
              <a:t> </a:t>
            </a:r>
            <a:r>
              <a:rPr lang="en-US" dirty="0" err="1" smtClean="0"/>
              <a:t>dữ</a:t>
            </a:r>
            <a:r>
              <a:rPr lang="en-US" dirty="0" smtClean="0"/>
              <a:t> </a:t>
            </a:r>
            <a:r>
              <a:rPr lang="en-US" dirty="0" err="1" smtClean="0"/>
              <a:t>liệu</a:t>
            </a:r>
            <a:endParaRPr lang="en-US" dirty="0"/>
          </a:p>
        </p:txBody>
      </p:sp>
      <p:sp>
        <p:nvSpPr>
          <p:cNvPr id="3" name="Content Placeholder 2"/>
          <p:cNvSpPr>
            <a:spLocks noGrp="1"/>
          </p:cNvSpPr>
          <p:nvPr>
            <p:ph idx="1"/>
          </p:nvPr>
        </p:nvSpPr>
        <p:spPr>
          <a:xfrm>
            <a:off x="526473" y="1317194"/>
            <a:ext cx="4174329" cy="5139024"/>
          </a:xfrm>
        </p:spPr>
        <p:txBody>
          <a:bodyPr>
            <a:normAutofit fontScale="85000" lnSpcReduction="10000"/>
          </a:bodyPr>
          <a:lstStyle/>
          <a:p>
            <a:pPr marL="0" indent="0">
              <a:buNone/>
            </a:pPr>
            <a:r>
              <a:rPr lang="en-US" dirty="0" err="1" smtClean="0"/>
              <a:t>Hình</a:t>
            </a:r>
            <a:r>
              <a:rPr lang="en-US" dirty="0" smtClean="0"/>
              <a:t> 1: </a:t>
            </a:r>
            <a:r>
              <a:rPr lang="en-US" dirty="0" err="1" smtClean="0"/>
              <a:t>Dữ</a:t>
            </a:r>
            <a:r>
              <a:rPr lang="en-US" dirty="0" smtClean="0"/>
              <a:t> </a:t>
            </a:r>
            <a:r>
              <a:rPr lang="en-US" dirty="0" err="1" smtClean="0"/>
              <a:t>liệu</a:t>
            </a:r>
            <a:r>
              <a:rPr lang="en-US" dirty="0" smtClean="0"/>
              <a:t> </a:t>
            </a:r>
            <a:r>
              <a:rPr lang="en-US" dirty="0" err="1" smtClean="0"/>
              <a:t>trong</a:t>
            </a:r>
            <a:r>
              <a:rPr lang="en-US" dirty="0" smtClean="0"/>
              <a:t> </a:t>
            </a:r>
            <a:r>
              <a:rPr lang="en-US" dirty="0" err="1" smtClean="0"/>
              <a:t>không</a:t>
            </a:r>
            <a:r>
              <a:rPr lang="en-US" dirty="0" smtClean="0"/>
              <a:t> </a:t>
            </a:r>
            <a:r>
              <a:rPr lang="en-US" dirty="0" err="1" smtClean="0"/>
              <a:t>gian</a:t>
            </a:r>
            <a:r>
              <a:rPr lang="en-US" dirty="0" smtClean="0"/>
              <a:t> 2 </a:t>
            </a:r>
            <a:r>
              <a:rPr lang="en-US" dirty="0" err="1" smtClean="0"/>
              <a:t>chiều</a:t>
            </a:r>
            <a:r>
              <a:rPr lang="en-US" dirty="0" smtClean="0"/>
              <a:t>, 2 </a:t>
            </a:r>
            <a:r>
              <a:rPr lang="en-US" dirty="0" err="1" smtClean="0"/>
              <a:t>chiều</a:t>
            </a:r>
            <a:r>
              <a:rPr lang="en-US" dirty="0" smtClean="0"/>
              <a:t> </a:t>
            </a:r>
            <a:r>
              <a:rPr lang="en-US" dirty="0" err="1" smtClean="0"/>
              <a:t>có</a:t>
            </a:r>
            <a:r>
              <a:rPr lang="en-US" dirty="0" smtClean="0"/>
              <a:t> </a:t>
            </a:r>
            <a:r>
              <a:rPr lang="en-US" dirty="0" err="1" smtClean="0"/>
              <a:t>tương</a:t>
            </a:r>
            <a:r>
              <a:rPr lang="en-US" dirty="0" smtClean="0"/>
              <a:t> </a:t>
            </a:r>
            <a:r>
              <a:rPr lang="en-US" dirty="0" err="1" smtClean="0"/>
              <a:t>quan</a:t>
            </a:r>
            <a:r>
              <a:rPr lang="en-US" dirty="0" smtClean="0"/>
              <a:t> </a:t>
            </a:r>
            <a:r>
              <a:rPr lang="en-US" dirty="0" err="1" smtClean="0"/>
              <a:t>với</a:t>
            </a:r>
            <a:r>
              <a:rPr lang="en-US" dirty="0" smtClean="0"/>
              <a:t> </a:t>
            </a:r>
            <a:r>
              <a:rPr lang="en-US" dirty="0" err="1" smtClean="0"/>
              <a:t>nhau</a:t>
            </a:r>
            <a:r>
              <a:rPr lang="en-US" dirty="0" smtClean="0"/>
              <a:t>.</a:t>
            </a:r>
          </a:p>
          <a:p>
            <a:pPr marL="0" indent="0">
              <a:buNone/>
            </a:pPr>
            <a:r>
              <a:rPr lang="en-US" dirty="0" err="1" smtClean="0"/>
              <a:t>Hình</a:t>
            </a:r>
            <a:r>
              <a:rPr lang="en-US" dirty="0" smtClean="0"/>
              <a:t> 2: </a:t>
            </a:r>
            <a:r>
              <a:rPr lang="en-US" dirty="0" err="1" smtClean="0"/>
              <a:t>Dữ</a:t>
            </a:r>
            <a:r>
              <a:rPr lang="en-US" dirty="0" smtClean="0"/>
              <a:t> </a:t>
            </a:r>
            <a:r>
              <a:rPr lang="en-US" dirty="0" err="1" smtClean="0"/>
              <a:t>liệu</a:t>
            </a:r>
            <a:r>
              <a:rPr lang="en-US" dirty="0" smtClean="0"/>
              <a:t> </a:t>
            </a:r>
            <a:r>
              <a:rPr lang="en-US" dirty="0" err="1" smtClean="0"/>
              <a:t>trong</a:t>
            </a:r>
            <a:r>
              <a:rPr lang="en-US" dirty="0" smtClean="0"/>
              <a:t> </a:t>
            </a:r>
            <a:r>
              <a:rPr lang="en-US" dirty="0" err="1" smtClean="0"/>
              <a:t>không</a:t>
            </a:r>
            <a:r>
              <a:rPr lang="en-US" dirty="0" smtClean="0"/>
              <a:t> </a:t>
            </a:r>
            <a:r>
              <a:rPr lang="en-US" dirty="0" err="1" smtClean="0"/>
              <a:t>gian</a:t>
            </a:r>
            <a:r>
              <a:rPr lang="en-US" dirty="0" smtClean="0"/>
              <a:t> 2 </a:t>
            </a:r>
            <a:r>
              <a:rPr lang="en-US" dirty="0" err="1" smtClean="0"/>
              <a:t>chiều</a:t>
            </a:r>
            <a:r>
              <a:rPr lang="en-US" dirty="0" smtClean="0"/>
              <a:t>, 2 </a:t>
            </a:r>
            <a:r>
              <a:rPr lang="en-US" dirty="0" err="1" smtClean="0"/>
              <a:t>chiều</a:t>
            </a:r>
            <a:r>
              <a:rPr lang="en-US" dirty="0" smtClean="0"/>
              <a:t> </a:t>
            </a:r>
            <a:r>
              <a:rPr lang="en-US" dirty="0" err="1" smtClean="0"/>
              <a:t>không</a:t>
            </a:r>
            <a:r>
              <a:rPr lang="en-US" dirty="0" smtClean="0"/>
              <a:t> </a:t>
            </a:r>
            <a:r>
              <a:rPr lang="en-US" dirty="0" err="1" smtClean="0"/>
              <a:t>tương</a:t>
            </a:r>
            <a:r>
              <a:rPr lang="en-US" dirty="0" smtClean="0"/>
              <a:t> </a:t>
            </a:r>
            <a:r>
              <a:rPr lang="en-US" dirty="0" err="1" smtClean="0"/>
              <a:t>quan</a:t>
            </a:r>
            <a:r>
              <a:rPr lang="en-US" dirty="0" smtClean="0"/>
              <a:t> </a:t>
            </a:r>
            <a:r>
              <a:rPr lang="en-US" dirty="0" err="1" smtClean="0"/>
              <a:t>với</a:t>
            </a:r>
            <a:r>
              <a:rPr lang="en-US" dirty="0" smtClean="0"/>
              <a:t> </a:t>
            </a:r>
            <a:r>
              <a:rPr lang="en-US" dirty="0" err="1" smtClean="0"/>
              <a:t>nhau</a:t>
            </a:r>
            <a:r>
              <a:rPr lang="en-US" dirty="0" smtClean="0"/>
              <a:t>.</a:t>
            </a:r>
          </a:p>
          <a:p>
            <a:pPr marL="0" indent="0">
              <a:buNone/>
            </a:pPr>
            <a:endParaRPr lang="en-US" dirty="0"/>
          </a:p>
          <a:p>
            <a:pPr marL="0" indent="0">
              <a:buNone/>
            </a:pPr>
            <a:r>
              <a:rPr lang="en-US" dirty="0" err="1" smtClean="0"/>
              <a:t>Với</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trong</a:t>
            </a:r>
            <a:r>
              <a:rPr lang="en-US" dirty="0" smtClean="0"/>
              <a:t> </a:t>
            </a:r>
            <a:r>
              <a:rPr lang="en-US" dirty="0" err="1" smtClean="0"/>
              <a:t>hình</a:t>
            </a:r>
            <a:r>
              <a:rPr lang="en-US" dirty="0" smtClean="0"/>
              <a:t> 1, model </a:t>
            </a:r>
            <a:r>
              <a:rPr lang="en-US" dirty="0" err="1" smtClean="0"/>
              <a:t>phải</a:t>
            </a:r>
            <a:r>
              <a:rPr lang="en-US" dirty="0" smtClean="0"/>
              <a:t> </a:t>
            </a:r>
            <a:r>
              <a:rPr lang="en-US" dirty="0" err="1" smtClean="0"/>
              <a:t>xét</a:t>
            </a:r>
            <a:r>
              <a:rPr lang="en-US" dirty="0" smtClean="0"/>
              <a:t> </a:t>
            </a:r>
            <a:r>
              <a:rPr lang="en-US" dirty="0" err="1" smtClean="0"/>
              <a:t>đến</a:t>
            </a:r>
            <a:r>
              <a:rPr lang="en-US" dirty="0" smtClean="0"/>
              <a:t> </a:t>
            </a:r>
            <a:r>
              <a:rPr lang="en-US" dirty="0" err="1" smtClean="0"/>
              <a:t>cả</a:t>
            </a:r>
            <a:r>
              <a:rPr lang="en-US" dirty="0" smtClean="0"/>
              <a:t> 2 </a:t>
            </a:r>
            <a:r>
              <a:rPr lang="en-US" dirty="0" err="1" smtClean="0"/>
              <a:t>chiều</a:t>
            </a:r>
            <a:r>
              <a:rPr lang="en-US" dirty="0" smtClean="0"/>
              <a:t> </a:t>
            </a:r>
            <a:r>
              <a:rPr lang="en-US" dirty="0" err="1" smtClean="0"/>
              <a:t>dữ</a:t>
            </a:r>
            <a:r>
              <a:rPr lang="en-US" dirty="0" smtClean="0"/>
              <a:t> </a:t>
            </a:r>
            <a:r>
              <a:rPr lang="en-US" dirty="0" err="1" smtClean="0"/>
              <a:t>liệu</a:t>
            </a:r>
            <a:r>
              <a:rPr lang="en-US" dirty="0" smtClean="0"/>
              <a:t> e1,e2 do </a:t>
            </a:r>
            <a:r>
              <a:rPr lang="en-US" dirty="0" err="1" smtClean="0"/>
              <a:t>cả</a:t>
            </a:r>
            <a:r>
              <a:rPr lang="en-US" dirty="0" smtClean="0"/>
              <a:t> 2 </a:t>
            </a:r>
            <a:r>
              <a:rPr lang="en-US" dirty="0" err="1" smtClean="0"/>
              <a:t>chiều</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đều</a:t>
            </a:r>
            <a:r>
              <a:rPr lang="en-US" dirty="0" smtClean="0"/>
              <a:t> </a:t>
            </a:r>
            <a:r>
              <a:rPr lang="en-US" dirty="0" err="1" smtClean="0"/>
              <a:t>chứa</a:t>
            </a:r>
            <a:r>
              <a:rPr lang="en-US" dirty="0" smtClean="0"/>
              <a:t> </a:t>
            </a:r>
            <a:r>
              <a:rPr lang="en-US" dirty="0" err="1" smtClean="0"/>
              <a:t>thông</a:t>
            </a:r>
            <a:r>
              <a:rPr lang="en-US" dirty="0" smtClean="0"/>
              <a:t> tin </a:t>
            </a:r>
            <a:r>
              <a:rPr lang="en-US" dirty="0" err="1" smtClean="0"/>
              <a:t>quan</a:t>
            </a:r>
            <a:r>
              <a:rPr lang="en-US" dirty="0" smtClean="0"/>
              <a:t> </a:t>
            </a:r>
            <a:r>
              <a:rPr lang="en-US" dirty="0" err="1" smtClean="0"/>
              <a:t>trọng</a:t>
            </a:r>
            <a:r>
              <a:rPr lang="en-US" dirty="0" smtClean="0"/>
              <a:t>.</a:t>
            </a:r>
          </a:p>
          <a:p>
            <a:pPr marL="0" indent="0">
              <a:buNone/>
            </a:pPr>
            <a:r>
              <a:rPr lang="en-US" dirty="0" err="1" smtClean="0"/>
              <a:t>Với</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trong</a:t>
            </a:r>
            <a:r>
              <a:rPr lang="en-US" dirty="0" smtClean="0"/>
              <a:t> </a:t>
            </a:r>
            <a:r>
              <a:rPr lang="en-US" dirty="0" err="1" smtClean="0"/>
              <a:t>hình</a:t>
            </a:r>
            <a:r>
              <a:rPr lang="en-US" dirty="0" smtClean="0"/>
              <a:t> 2, model </a:t>
            </a:r>
            <a:r>
              <a:rPr lang="en-US" dirty="0" err="1" smtClean="0"/>
              <a:t>chỉ</a:t>
            </a:r>
            <a:r>
              <a:rPr lang="en-US" dirty="0" smtClean="0"/>
              <a:t> </a:t>
            </a:r>
            <a:r>
              <a:rPr lang="en-US" dirty="0" err="1" smtClean="0"/>
              <a:t>cần</a:t>
            </a:r>
            <a:r>
              <a:rPr lang="en-US" dirty="0" smtClean="0"/>
              <a:t> </a:t>
            </a:r>
            <a:r>
              <a:rPr lang="en-US" dirty="0" err="1" smtClean="0"/>
              <a:t>xét</a:t>
            </a:r>
            <a:r>
              <a:rPr lang="en-US" dirty="0" smtClean="0"/>
              <a:t> </a:t>
            </a:r>
            <a:r>
              <a:rPr lang="en-US" dirty="0" err="1" smtClean="0"/>
              <a:t>đến</a:t>
            </a:r>
            <a:r>
              <a:rPr lang="en-US" dirty="0" smtClean="0"/>
              <a:t> </a:t>
            </a:r>
            <a:r>
              <a:rPr lang="en-US" dirty="0" err="1" smtClean="0"/>
              <a:t>chiều</a:t>
            </a:r>
            <a:r>
              <a:rPr lang="en-US" dirty="0" smtClean="0"/>
              <a:t> </a:t>
            </a:r>
            <a:r>
              <a:rPr lang="en-US" dirty="0" err="1" smtClean="0"/>
              <a:t>dữ</a:t>
            </a:r>
            <a:r>
              <a:rPr lang="en-US" dirty="0" smtClean="0"/>
              <a:t> </a:t>
            </a:r>
            <a:r>
              <a:rPr lang="en-US" dirty="0" err="1" smtClean="0"/>
              <a:t>liệu</a:t>
            </a:r>
            <a:r>
              <a:rPr lang="en-US" dirty="0" smtClean="0"/>
              <a:t> e1.</a:t>
            </a:r>
          </a:p>
          <a:p>
            <a:pPr>
              <a:buFont typeface="Symbol" panose="05050102010706020507" pitchFamily="18" charset="2"/>
              <a:buChar char="Þ"/>
            </a:pPr>
            <a:r>
              <a:rPr lang="en-US" dirty="0" smtClean="0">
                <a:solidFill>
                  <a:srgbClr val="FF0000"/>
                </a:solidFill>
              </a:rPr>
              <a:t>Data scientist </a:t>
            </a:r>
            <a:r>
              <a:rPr lang="en-US" dirty="0" err="1" smtClean="0">
                <a:solidFill>
                  <a:srgbClr val="FF0000"/>
                </a:solidFill>
              </a:rPr>
              <a:t>thích</a:t>
            </a:r>
            <a:r>
              <a:rPr lang="en-US" dirty="0" smtClean="0">
                <a:solidFill>
                  <a:srgbClr val="FF0000"/>
                </a:solidFill>
              </a:rPr>
              <a:t> </a:t>
            </a:r>
            <a:r>
              <a:rPr lang="en-US" dirty="0" err="1" smtClean="0">
                <a:solidFill>
                  <a:srgbClr val="FF0000"/>
                </a:solidFill>
              </a:rPr>
              <a:t>dữ</a:t>
            </a:r>
            <a:r>
              <a:rPr lang="en-US" dirty="0" smtClean="0">
                <a:solidFill>
                  <a:srgbClr val="FF0000"/>
                </a:solidFill>
              </a:rPr>
              <a:t> </a:t>
            </a:r>
            <a:r>
              <a:rPr lang="en-US" dirty="0" err="1" smtClean="0">
                <a:solidFill>
                  <a:srgbClr val="FF0000"/>
                </a:solidFill>
              </a:rPr>
              <a:t>liệu</a:t>
            </a:r>
            <a:r>
              <a:rPr lang="en-US" dirty="0" smtClean="0">
                <a:solidFill>
                  <a:srgbClr val="FF0000"/>
                </a:solidFill>
              </a:rPr>
              <a:t> </a:t>
            </a:r>
            <a:r>
              <a:rPr lang="en-US" dirty="0" err="1" smtClean="0">
                <a:solidFill>
                  <a:srgbClr val="FF0000"/>
                </a:solidFill>
              </a:rPr>
              <a:t>có</a:t>
            </a:r>
            <a:r>
              <a:rPr lang="en-US" dirty="0" smtClean="0">
                <a:solidFill>
                  <a:srgbClr val="FF0000"/>
                </a:solidFill>
              </a:rPr>
              <a:t> </a:t>
            </a:r>
            <a:r>
              <a:rPr lang="en-US" dirty="0" err="1" smtClean="0">
                <a:solidFill>
                  <a:srgbClr val="FF0000"/>
                </a:solidFill>
              </a:rPr>
              <a:t>dạng</a:t>
            </a:r>
            <a:r>
              <a:rPr lang="en-US" dirty="0" smtClean="0">
                <a:solidFill>
                  <a:srgbClr val="FF0000"/>
                </a:solidFill>
              </a:rPr>
              <a:t> </a:t>
            </a:r>
            <a:r>
              <a:rPr lang="en-US" dirty="0" err="1" smtClean="0">
                <a:solidFill>
                  <a:srgbClr val="FF0000"/>
                </a:solidFill>
              </a:rPr>
              <a:t>như</a:t>
            </a:r>
            <a:r>
              <a:rPr lang="en-US" dirty="0" smtClean="0">
                <a:solidFill>
                  <a:srgbClr val="FF0000"/>
                </a:solidFill>
              </a:rPr>
              <a:t> </a:t>
            </a:r>
            <a:r>
              <a:rPr lang="en-US" dirty="0" err="1" smtClean="0">
                <a:solidFill>
                  <a:srgbClr val="FF0000"/>
                </a:solidFill>
              </a:rPr>
              <a:t>hình</a:t>
            </a:r>
            <a:r>
              <a:rPr lang="en-US" dirty="0" smtClean="0">
                <a:solidFill>
                  <a:srgbClr val="FF0000"/>
                </a:solidFill>
              </a:rPr>
              <a:t> 2 </a:t>
            </a:r>
            <a:r>
              <a:rPr lang="en-US" dirty="0" err="1" smtClean="0">
                <a:solidFill>
                  <a:srgbClr val="FF0000"/>
                </a:solidFill>
              </a:rPr>
              <a:t>hơn</a:t>
            </a:r>
            <a:r>
              <a:rPr lang="en-US" dirty="0" smtClean="0">
                <a:solidFill>
                  <a:srgbClr val="FF0000"/>
                </a:solidFill>
              </a:rPr>
              <a:t>.</a:t>
            </a:r>
          </a:p>
        </p:txBody>
      </p:sp>
      <p:pic>
        <p:nvPicPr>
          <p:cNvPr id="4" name="Picture 3"/>
          <p:cNvPicPr>
            <a:picLocks noChangeAspect="1"/>
          </p:cNvPicPr>
          <p:nvPr/>
        </p:nvPicPr>
        <p:blipFill>
          <a:blip r:embed="rId2"/>
          <a:stretch>
            <a:fillRect/>
          </a:stretch>
        </p:blipFill>
        <p:spPr>
          <a:xfrm>
            <a:off x="8174181" y="1317195"/>
            <a:ext cx="3743325" cy="2395824"/>
          </a:xfrm>
          <a:prstGeom prst="rect">
            <a:avLst/>
          </a:prstGeom>
        </p:spPr>
      </p:pic>
      <p:pic>
        <p:nvPicPr>
          <p:cNvPr id="5" name="Picture 4"/>
          <p:cNvPicPr>
            <a:picLocks noChangeAspect="1"/>
          </p:cNvPicPr>
          <p:nvPr/>
        </p:nvPicPr>
        <p:blipFill>
          <a:blip r:embed="rId3"/>
          <a:stretch>
            <a:fillRect/>
          </a:stretch>
        </p:blipFill>
        <p:spPr>
          <a:xfrm>
            <a:off x="4580226" y="1317194"/>
            <a:ext cx="3593955" cy="3924856"/>
          </a:xfrm>
          <a:prstGeom prst="rect">
            <a:avLst/>
          </a:prstGeom>
        </p:spPr>
      </p:pic>
      <p:sp>
        <p:nvSpPr>
          <p:cNvPr id="6" name="TextBox 5"/>
          <p:cNvSpPr txBox="1"/>
          <p:nvPr/>
        </p:nvSpPr>
        <p:spPr>
          <a:xfrm>
            <a:off x="4700803" y="5506299"/>
            <a:ext cx="3352799" cy="369332"/>
          </a:xfrm>
          <a:prstGeom prst="rect">
            <a:avLst/>
          </a:prstGeom>
          <a:noFill/>
        </p:spPr>
        <p:txBody>
          <a:bodyPr wrap="square" rtlCol="0">
            <a:spAutoFit/>
          </a:bodyPr>
          <a:lstStyle/>
          <a:p>
            <a:pPr algn="ctr"/>
            <a:r>
              <a:rPr lang="en-US" dirty="0" err="1" smtClean="0"/>
              <a:t>Hình</a:t>
            </a:r>
            <a:r>
              <a:rPr lang="en-US" dirty="0" smtClean="0"/>
              <a:t> 1</a:t>
            </a:r>
            <a:endParaRPr lang="en-US" dirty="0"/>
          </a:p>
        </p:txBody>
      </p:sp>
      <p:sp>
        <p:nvSpPr>
          <p:cNvPr id="7" name="TextBox 6"/>
          <p:cNvSpPr txBox="1"/>
          <p:nvPr/>
        </p:nvSpPr>
        <p:spPr>
          <a:xfrm>
            <a:off x="8369443" y="5506299"/>
            <a:ext cx="3352799" cy="369332"/>
          </a:xfrm>
          <a:prstGeom prst="rect">
            <a:avLst/>
          </a:prstGeom>
          <a:noFill/>
        </p:spPr>
        <p:txBody>
          <a:bodyPr wrap="square" rtlCol="0">
            <a:spAutoFit/>
          </a:bodyPr>
          <a:lstStyle/>
          <a:p>
            <a:pPr algn="ctr"/>
            <a:r>
              <a:rPr lang="en-US" dirty="0" err="1" smtClean="0"/>
              <a:t>Hình</a:t>
            </a:r>
            <a:r>
              <a:rPr lang="en-US" dirty="0" smtClean="0"/>
              <a:t> 2</a:t>
            </a:r>
            <a:endParaRPr lang="en-US" dirty="0"/>
          </a:p>
        </p:txBody>
      </p:sp>
    </p:spTree>
    <p:extLst>
      <p:ext uri="{BB962C8B-B14F-4D97-AF65-F5344CB8AC3E}">
        <p14:creationId xmlns:p14="http://schemas.microsoft.com/office/powerpoint/2010/main" val="25497105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123D0-04BA-4F0F-9508-701CB205BC6F}"/>
              </a:ext>
            </a:extLst>
          </p:cNvPr>
          <p:cNvSpPr>
            <a:spLocks noGrp="1"/>
          </p:cNvSpPr>
          <p:nvPr>
            <p:ph type="title"/>
          </p:nvPr>
        </p:nvSpPr>
        <p:spPr/>
        <p:txBody>
          <a:bodyPr/>
          <a:lstStyle/>
          <a:p>
            <a:r>
              <a:rPr lang="en-US" dirty="0" err="1"/>
              <a:t>Tổng</a:t>
            </a:r>
            <a:r>
              <a:rPr lang="en-US" dirty="0"/>
              <a:t> </a:t>
            </a:r>
            <a:r>
              <a:rPr lang="en-US" dirty="0" err="1"/>
              <a:t>quan</a:t>
            </a:r>
            <a:endParaRPr lang="en-US" dirty="0"/>
          </a:p>
        </p:txBody>
      </p:sp>
      <p:sp>
        <p:nvSpPr>
          <p:cNvPr id="3" name="Content Placeholder 2">
            <a:extLst>
              <a:ext uri="{FF2B5EF4-FFF2-40B4-BE49-F238E27FC236}">
                <a16:creationId xmlns:a16="http://schemas.microsoft.com/office/drawing/2014/main" id="{384F8868-FF19-46C7-8B17-32C6F444FA14}"/>
              </a:ext>
            </a:extLst>
          </p:cNvPr>
          <p:cNvSpPr>
            <a:spLocks noGrp="1"/>
          </p:cNvSpPr>
          <p:nvPr>
            <p:ph idx="1"/>
          </p:nvPr>
        </p:nvSpPr>
        <p:spPr/>
        <p:txBody>
          <a:bodyPr/>
          <a:lstStyle/>
          <a:p>
            <a:r>
              <a:rPr lang="en-US" dirty="0"/>
              <a:t>Eigen Decomposition </a:t>
            </a:r>
            <a:r>
              <a:rPr lang="en-US" dirty="0" err="1"/>
              <a:t>trong</a:t>
            </a:r>
            <a:r>
              <a:rPr lang="en-US" dirty="0"/>
              <a:t> </a:t>
            </a:r>
            <a:r>
              <a:rPr lang="en-US" dirty="0" err="1"/>
              <a:t>toán</a:t>
            </a:r>
            <a:r>
              <a:rPr lang="en-US" dirty="0"/>
              <a:t> </a:t>
            </a:r>
            <a:r>
              <a:rPr lang="en-US" dirty="0" err="1"/>
              <a:t>học</a:t>
            </a:r>
            <a:endParaRPr lang="en-US" dirty="0"/>
          </a:p>
          <a:p>
            <a:r>
              <a:rPr lang="en-US" dirty="0"/>
              <a:t>Eigen decomposition </a:t>
            </a:r>
            <a:r>
              <a:rPr lang="en-US" dirty="0" err="1"/>
              <a:t>trong</a:t>
            </a:r>
            <a:r>
              <a:rPr lang="en-US" dirty="0"/>
              <a:t> machine learning</a:t>
            </a:r>
          </a:p>
        </p:txBody>
      </p:sp>
    </p:spTree>
    <p:extLst>
      <p:ext uri="{BB962C8B-B14F-4D97-AF65-F5344CB8AC3E}">
        <p14:creationId xmlns:p14="http://schemas.microsoft.com/office/powerpoint/2010/main" val="39107945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8889" y="226581"/>
            <a:ext cx="10515600" cy="729384"/>
          </a:xfrm>
        </p:spPr>
        <p:txBody>
          <a:bodyPr/>
          <a:lstStyle/>
          <a:p>
            <a:r>
              <a:rPr lang="en-US" dirty="0" smtClean="0"/>
              <a:t>PCA</a:t>
            </a:r>
            <a:endParaRPr lang="en-US" dirty="0"/>
          </a:p>
        </p:txBody>
      </p:sp>
      <p:sp>
        <p:nvSpPr>
          <p:cNvPr id="3" name="Content Placeholder 2"/>
          <p:cNvSpPr>
            <a:spLocks noGrp="1"/>
          </p:cNvSpPr>
          <p:nvPr>
            <p:ph idx="1"/>
          </p:nvPr>
        </p:nvSpPr>
        <p:spPr>
          <a:xfrm>
            <a:off x="838200" y="3657598"/>
            <a:ext cx="10993582" cy="3034147"/>
          </a:xfrm>
        </p:spPr>
        <p:txBody>
          <a:bodyPr>
            <a:normAutofit/>
          </a:bodyPr>
          <a:lstStyle/>
          <a:p>
            <a:pPr marL="0" indent="0">
              <a:buNone/>
            </a:pPr>
            <a:r>
              <a:rPr lang="en-US" sz="2400" dirty="0" smtClean="0"/>
              <a:t>Ý </a:t>
            </a:r>
            <a:r>
              <a:rPr lang="en-US" sz="2400" dirty="0" err="1" smtClean="0"/>
              <a:t>tưởng</a:t>
            </a:r>
            <a:r>
              <a:rPr lang="en-US" sz="2400" dirty="0" smtClean="0"/>
              <a:t> </a:t>
            </a:r>
            <a:r>
              <a:rPr lang="en-US" sz="2400" dirty="0" err="1" smtClean="0"/>
              <a:t>của</a:t>
            </a:r>
            <a:r>
              <a:rPr lang="en-US" sz="2400" dirty="0" smtClean="0"/>
              <a:t> PCA:</a:t>
            </a:r>
          </a:p>
          <a:p>
            <a:pPr marL="0" indent="0">
              <a:buNone/>
            </a:pPr>
            <a:r>
              <a:rPr lang="en-US" sz="2400" dirty="0" err="1"/>
              <a:t>Tìm</a:t>
            </a:r>
            <a:r>
              <a:rPr lang="en-US" sz="2400" dirty="0"/>
              <a:t> </a:t>
            </a:r>
            <a:r>
              <a:rPr lang="en-US" sz="2400" dirty="0" err="1"/>
              <a:t>một</a:t>
            </a:r>
            <a:r>
              <a:rPr lang="en-US" sz="2400" dirty="0"/>
              <a:t> </a:t>
            </a:r>
            <a:r>
              <a:rPr lang="en-US" sz="2400" dirty="0" err="1"/>
              <a:t>hệ</a:t>
            </a:r>
            <a:r>
              <a:rPr lang="en-US" sz="2400" dirty="0"/>
              <a:t> </a:t>
            </a:r>
            <a:r>
              <a:rPr lang="en-US" sz="2400" dirty="0" err="1"/>
              <a:t>trực</a:t>
            </a:r>
            <a:r>
              <a:rPr lang="en-US" sz="2400" dirty="0"/>
              <a:t> </a:t>
            </a:r>
            <a:r>
              <a:rPr lang="en-US" sz="2400" dirty="0" err="1"/>
              <a:t>chuẩn</a:t>
            </a:r>
            <a:r>
              <a:rPr lang="en-US" sz="2400" dirty="0"/>
              <a:t> </a:t>
            </a:r>
            <a:r>
              <a:rPr lang="en-US" sz="2400" dirty="0" err="1"/>
              <a:t>mới</a:t>
            </a:r>
            <a:r>
              <a:rPr lang="en-US" sz="2400" dirty="0"/>
              <a:t> </a:t>
            </a:r>
            <a:r>
              <a:rPr lang="en-US" sz="2400" dirty="0" err="1"/>
              <a:t>sao</a:t>
            </a:r>
            <a:r>
              <a:rPr lang="en-US" sz="2400" dirty="0"/>
              <a:t> </a:t>
            </a:r>
            <a:r>
              <a:rPr lang="en-US" sz="2400" dirty="0" err="1"/>
              <a:t>cho</a:t>
            </a:r>
            <a:r>
              <a:rPr lang="en-US" sz="2400" dirty="0"/>
              <a:t> </a:t>
            </a:r>
            <a:r>
              <a:rPr lang="en-US" sz="2400" dirty="0" err="1"/>
              <a:t>trong</a:t>
            </a:r>
            <a:r>
              <a:rPr lang="en-US" sz="2400" dirty="0"/>
              <a:t> </a:t>
            </a:r>
            <a:r>
              <a:rPr lang="en-US" sz="2400" dirty="0" err="1"/>
              <a:t>hệ</a:t>
            </a:r>
            <a:r>
              <a:rPr lang="en-US" sz="2400" dirty="0"/>
              <a:t> </a:t>
            </a:r>
            <a:r>
              <a:rPr lang="en-US" sz="2400" dirty="0" err="1"/>
              <a:t>này</a:t>
            </a:r>
            <a:r>
              <a:rPr lang="en-US" sz="2400" dirty="0"/>
              <a:t>, </a:t>
            </a:r>
            <a:r>
              <a:rPr lang="en-US" sz="2400" dirty="0" err="1"/>
              <a:t>các</a:t>
            </a:r>
            <a:r>
              <a:rPr lang="en-US" sz="2400" dirty="0"/>
              <a:t> </a:t>
            </a:r>
            <a:r>
              <a:rPr lang="en-US" sz="2400" dirty="0" err="1"/>
              <a:t>thành</a:t>
            </a:r>
            <a:r>
              <a:rPr lang="en-US" sz="2400" dirty="0"/>
              <a:t> </a:t>
            </a:r>
            <a:r>
              <a:rPr lang="en-US" sz="2400" dirty="0" err="1"/>
              <a:t>phần</a:t>
            </a:r>
            <a:r>
              <a:rPr lang="en-US" sz="2400" dirty="0"/>
              <a:t> </a:t>
            </a:r>
            <a:r>
              <a:rPr lang="en-US" sz="2400" dirty="0" err="1"/>
              <a:t>quan</a:t>
            </a:r>
            <a:r>
              <a:rPr lang="en-US" sz="2400" dirty="0"/>
              <a:t> </a:t>
            </a:r>
            <a:r>
              <a:rPr lang="en-US" sz="2400" dirty="0" err="1"/>
              <a:t>trọng</a:t>
            </a:r>
            <a:r>
              <a:rPr lang="en-US" sz="2400" dirty="0"/>
              <a:t> </a:t>
            </a:r>
            <a:r>
              <a:rPr lang="en-US" sz="2400" dirty="0" err="1"/>
              <a:t>nhất</a:t>
            </a:r>
            <a:r>
              <a:rPr lang="en-US" sz="2400" dirty="0"/>
              <a:t> </a:t>
            </a:r>
            <a:r>
              <a:rPr lang="en-US" sz="2400" dirty="0" err="1"/>
              <a:t>nằm</a:t>
            </a:r>
            <a:r>
              <a:rPr lang="en-US" sz="2400" dirty="0"/>
              <a:t> </a:t>
            </a:r>
            <a:r>
              <a:rPr lang="en-US" sz="2400" dirty="0" err="1"/>
              <a:t>trong</a:t>
            </a:r>
            <a:r>
              <a:rPr lang="en-US" sz="2400" dirty="0"/>
              <a:t> </a:t>
            </a:r>
            <a:r>
              <a:rPr lang="en-US" sz="2400" dirty="0" smtClean="0"/>
              <a:t>K </a:t>
            </a:r>
            <a:r>
              <a:rPr lang="en-US" sz="2400" dirty="0" err="1" smtClean="0"/>
              <a:t>thành</a:t>
            </a:r>
            <a:r>
              <a:rPr lang="en-US" sz="2400" dirty="0" smtClean="0"/>
              <a:t> </a:t>
            </a:r>
            <a:r>
              <a:rPr lang="en-US" sz="2400" dirty="0" err="1"/>
              <a:t>phần</a:t>
            </a:r>
            <a:r>
              <a:rPr lang="en-US" sz="2400" dirty="0"/>
              <a:t> </a:t>
            </a:r>
            <a:r>
              <a:rPr lang="en-US" sz="2400" dirty="0" err="1"/>
              <a:t>đầu</a:t>
            </a:r>
            <a:r>
              <a:rPr lang="en-US" sz="2400" dirty="0"/>
              <a:t> </a:t>
            </a:r>
            <a:r>
              <a:rPr lang="en-US" sz="2400" dirty="0" err="1" smtClean="0"/>
              <a:t>tiên</a:t>
            </a:r>
            <a:r>
              <a:rPr lang="en-US" sz="2400" dirty="0" smtClean="0"/>
              <a:t>.</a:t>
            </a:r>
          </a:p>
          <a:p>
            <a:pPr marL="0" indent="0">
              <a:buNone/>
            </a:pPr>
            <a:r>
              <a:rPr lang="en-US" sz="2400" dirty="0" err="1" smtClean="0"/>
              <a:t>Mục</a:t>
            </a:r>
            <a:r>
              <a:rPr lang="en-US" sz="2400" dirty="0" smtClean="0"/>
              <a:t> </a:t>
            </a:r>
            <a:r>
              <a:rPr lang="en-US" sz="2400" dirty="0" err="1" smtClean="0"/>
              <a:t>đính</a:t>
            </a:r>
            <a:r>
              <a:rPr lang="en-US" sz="2400" dirty="0" smtClean="0"/>
              <a:t> </a:t>
            </a:r>
            <a:r>
              <a:rPr lang="en-US" sz="2400" dirty="0" err="1" smtClean="0"/>
              <a:t>chính</a:t>
            </a:r>
            <a:r>
              <a:rPr lang="en-US" sz="2400" dirty="0" smtClean="0"/>
              <a:t> </a:t>
            </a:r>
            <a:r>
              <a:rPr lang="en-US" sz="2400" dirty="0" err="1" smtClean="0"/>
              <a:t>của</a:t>
            </a:r>
            <a:r>
              <a:rPr lang="en-US" sz="2400" dirty="0" smtClean="0"/>
              <a:t> PCA </a:t>
            </a:r>
            <a:r>
              <a:rPr lang="en-US" sz="2400" dirty="0" err="1" smtClean="0"/>
              <a:t>là</a:t>
            </a:r>
            <a:r>
              <a:rPr lang="en-US" sz="2400" dirty="0" smtClean="0"/>
              <a:t> </a:t>
            </a:r>
            <a:r>
              <a:rPr lang="en-US" sz="2400" dirty="0" err="1" smtClean="0"/>
              <a:t>tìm</a:t>
            </a:r>
            <a:r>
              <a:rPr lang="en-US" sz="2400" dirty="0" smtClean="0"/>
              <a:t> </a:t>
            </a:r>
            <a:r>
              <a:rPr lang="en-US" sz="2400" dirty="0" err="1" smtClean="0"/>
              <a:t>hệ</a:t>
            </a:r>
            <a:r>
              <a:rPr lang="en-US" sz="2400" dirty="0" smtClean="0"/>
              <a:t> </a:t>
            </a:r>
            <a:r>
              <a:rPr lang="en-US" sz="2400" dirty="0" err="1" smtClean="0"/>
              <a:t>trực</a:t>
            </a:r>
            <a:r>
              <a:rPr lang="en-US" sz="2400" dirty="0" smtClean="0"/>
              <a:t> </a:t>
            </a:r>
            <a:r>
              <a:rPr lang="en-US" sz="2400" dirty="0" err="1" smtClean="0"/>
              <a:t>chuẩn</a:t>
            </a:r>
            <a:r>
              <a:rPr lang="en-US" sz="2400" dirty="0" smtClean="0"/>
              <a:t> U </a:t>
            </a:r>
            <a:r>
              <a:rPr lang="en-US" sz="2400" dirty="0" err="1" smtClean="0"/>
              <a:t>sao</a:t>
            </a:r>
            <a:r>
              <a:rPr lang="en-US" sz="2400" dirty="0" smtClean="0"/>
              <a:t> </a:t>
            </a:r>
            <a:r>
              <a:rPr lang="en-US" sz="2400" dirty="0" err="1" smtClean="0"/>
              <a:t>cho</a:t>
            </a:r>
            <a:r>
              <a:rPr lang="en-US" sz="2400" dirty="0" smtClean="0"/>
              <a:t> </a:t>
            </a:r>
            <a:r>
              <a:rPr lang="en-US" sz="2400" dirty="0" err="1" smtClean="0"/>
              <a:t>phần</a:t>
            </a:r>
            <a:r>
              <a:rPr lang="en-US" sz="2400" dirty="0" smtClean="0"/>
              <a:t> </a:t>
            </a:r>
            <a:r>
              <a:rPr lang="en-US" sz="2400" dirty="0" err="1" smtClean="0"/>
              <a:t>lớn</a:t>
            </a:r>
            <a:r>
              <a:rPr lang="en-US" sz="2400" dirty="0"/>
              <a:t> </a:t>
            </a:r>
            <a:r>
              <a:rPr lang="en-US" sz="2400" dirty="0" err="1" smtClean="0"/>
              <a:t>thông</a:t>
            </a:r>
            <a:r>
              <a:rPr lang="en-US" sz="2400" dirty="0" smtClean="0"/>
              <a:t> tin </a:t>
            </a:r>
            <a:r>
              <a:rPr lang="en-US" sz="2400" dirty="0" err="1" smtClean="0"/>
              <a:t>được</a:t>
            </a:r>
            <a:r>
              <a:rPr lang="en-US" sz="2400" dirty="0" smtClean="0"/>
              <a:t> </a:t>
            </a:r>
            <a:r>
              <a:rPr lang="en-US" sz="2400" dirty="0" err="1" smtClean="0"/>
              <a:t>giữ</a:t>
            </a:r>
            <a:r>
              <a:rPr lang="en-US" sz="2400" dirty="0" smtClean="0"/>
              <a:t> </a:t>
            </a:r>
            <a:r>
              <a:rPr lang="en-US" sz="2400" dirty="0" err="1" smtClean="0"/>
              <a:t>lại</a:t>
            </a:r>
            <a:r>
              <a:rPr lang="en-US" sz="2400" dirty="0" smtClean="0"/>
              <a:t> ở </a:t>
            </a:r>
            <a:r>
              <a:rPr lang="en-US" sz="2400" dirty="0" err="1" smtClean="0"/>
              <a:t>phần</a:t>
            </a:r>
            <a:r>
              <a:rPr lang="en-US" sz="2400" dirty="0" smtClean="0"/>
              <a:t> </a:t>
            </a:r>
            <a:r>
              <a:rPr lang="en-US" sz="2400" dirty="0" err="1" smtClean="0"/>
              <a:t>màu</a:t>
            </a:r>
            <a:r>
              <a:rPr lang="en-US" sz="2400" dirty="0" smtClean="0"/>
              <a:t> </a:t>
            </a:r>
            <a:r>
              <a:rPr lang="en-US" sz="2400" dirty="0" err="1" smtClean="0"/>
              <a:t>xanh</a:t>
            </a:r>
            <a:r>
              <a:rPr lang="en-US" sz="2400" dirty="0" smtClean="0"/>
              <a:t>, </a:t>
            </a:r>
            <a:r>
              <a:rPr lang="en-US" sz="2400" dirty="0" err="1" smtClean="0"/>
              <a:t>trong</a:t>
            </a:r>
            <a:r>
              <a:rPr lang="en-US" sz="2400" dirty="0" smtClean="0"/>
              <a:t> </a:t>
            </a:r>
            <a:r>
              <a:rPr lang="en-US" sz="2400" dirty="0" err="1" smtClean="0"/>
              <a:t>khi</a:t>
            </a:r>
            <a:r>
              <a:rPr lang="en-US" sz="2400" dirty="0" smtClean="0"/>
              <a:t> </a:t>
            </a:r>
            <a:r>
              <a:rPr lang="en-US" sz="2400" dirty="0" err="1" smtClean="0"/>
              <a:t>phần</a:t>
            </a:r>
            <a:r>
              <a:rPr lang="en-US" sz="2400" dirty="0" smtClean="0"/>
              <a:t> </a:t>
            </a:r>
            <a:r>
              <a:rPr lang="en-US" sz="2400" dirty="0" err="1" smtClean="0"/>
              <a:t>màu</a:t>
            </a:r>
            <a:r>
              <a:rPr lang="en-US" sz="2400" dirty="0" smtClean="0"/>
              <a:t> </a:t>
            </a:r>
            <a:r>
              <a:rPr lang="en-US" sz="2400" dirty="0" err="1" smtClean="0"/>
              <a:t>đỏ</a:t>
            </a:r>
            <a:r>
              <a:rPr lang="en-US" sz="2400" dirty="0" smtClean="0"/>
              <a:t> </a:t>
            </a:r>
            <a:r>
              <a:rPr lang="en-US" sz="2400" dirty="0" err="1" smtClean="0"/>
              <a:t>sẽ</a:t>
            </a:r>
            <a:r>
              <a:rPr lang="en-US" sz="2400" dirty="0" smtClean="0"/>
              <a:t> </a:t>
            </a:r>
            <a:r>
              <a:rPr lang="en-US" sz="2400" dirty="0" err="1" smtClean="0"/>
              <a:t>được</a:t>
            </a:r>
            <a:r>
              <a:rPr lang="en-US" sz="2400" dirty="0" smtClean="0"/>
              <a:t> </a:t>
            </a:r>
            <a:r>
              <a:rPr lang="en-US" sz="2400" dirty="0" err="1" smtClean="0"/>
              <a:t>lược</a:t>
            </a:r>
            <a:r>
              <a:rPr lang="en-US" sz="2400" dirty="0" smtClean="0"/>
              <a:t> </a:t>
            </a:r>
            <a:r>
              <a:rPr lang="en-US" sz="2400" dirty="0" err="1" smtClean="0"/>
              <a:t>bỏ</a:t>
            </a:r>
            <a:r>
              <a:rPr lang="en-US" sz="2400" dirty="0" smtClean="0"/>
              <a:t> </a:t>
            </a:r>
            <a:r>
              <a:rPr lang="en-US" sz="2400" dirty="0" err="1" smtClean="0"/>
              <a:t>và</a:t>
            </a:r>
            <a:r>
              <a:rPr lang="en-US" sz="2400" dirty="0" smtClean="0"/>
              <a:t> </a:t>
            </a:r>
            <a:r>
              <a:rPr lang="en-US" sz="2400" dirty="0" err="1" smtClean="0"/>
              <a:t>thay</a:t>
            </a:r>
            <a:r>
              <a:rPr lang="en-US" sz="2400" dirty="0" smtClean="0"/>
              <a:t> </a:t>
            </a:r>
            <a:r>
              <a:rPr lang="en-US" sz="2400" dirty="0" err="1" smtClean="0"/>
              <a:t>bằng</a:t>
            </a:r>
            <a:r>
              <a:rPr lang="en-US" sz="2400" dirty="0" smtClean="0"/>
              <a:t> </a:t>
            </a:r>
            <a:r>
              <a:rPr lang="en-US" sz="2400" dirty="0" err="1" smtClean="0"/>
              <a:t>một</a:t>
            </a:r>
            <a:r>
              <a:rPr lang="en-US" sz="2400" dirty="0" smtClean="0"/>
              <a:t> ma </a:t>
            </a:r>
            <a:r>
              <a:rPr lang="en-US" sz="2400" dirty="0" err="1" smtClean="0"/>
              <a:t>trận</a:t>
            </a:r>
            <a:r>
              <a:rPr lang="en-US" sz="2400" dirty="0" smtClean="0"/>
              <a:t> </a:t>
            </a:r>
            <a:r>
              <a:rPr lang="en-US" sz="2400" dirty="0" err="1" smtClean="0"/>
              <a:t>không</a:t>
            </a:r>
            <a:r>
              <a:rPr lang="en-US" sz="2400" dirty="0" smtClean="0"/>
              <a:t> </a:t>
            </a:r>
            <a:r>
              <a:rPr lang="en-US" sz="2400" dirty="0" err="1" smtClean="0"/>
              <a:t>phụ</a:t>
            </a:r>
            <a:r>
              <a:rPr lang="en-US" sz="2400" dirty="0" smtClean="0"/>
              <a:t> </a:t>
            </a:r>
            <a:r>
              <a:rPr lang="en-US" sz="2400" dirty="0" err="1" smtClean="0"/>
              <a:t>thuộc</a:t>
            </a:r>
            <a:r>
              <a:rPr lang="en-US" sz="2400" dirty="0" smtClean="0"/>
              <a:t> </a:t>
            </a:r>
            <a:r>
              <a:rPr lang="en-US" sz="2400" dirty="0" err="1" smtClean="0"/>
              <a:t>vào</a:t>
            </a:r>
            <a:r>
              <a:rPr lang="en-US" sz="2400" dirty="0" smtClean="0"/>
              <a:t> </a:t>
            </a:r>
            <a:r>
              <a:rPr lang="en-US" sz="2400" dirty="0" err="1" smtClean="0"/>
              <a:t>từng</a:t>
            </a:r>
            <a:r>
              <a:rPr lang="en-US" sz="2400" dirty="0" smtClean="0"/>
              <a:t> </a:t>
            </a:r>
            <a:r>
              <a:rPr lang="en-US" sz="2400" dirty="0" err="1" smtClean="0"/>
              <a:t>điểm</a:t>
            </a:r>
            <a:r>
              <a:rPr lang="en-US" sz="2400" dirty="0" smtClean="0"/>
              <a:t> </a:t>
            </a:r>
            <a:r>
              <a:rPr lang="en-US" sz="2400" dirty="0" err="1" smtClean="0"/>
              <a:t>dữ</a:t>
            </a:r>
            <a:r>
              <a:rPr lang="en-US" sz="2400" dirty="0" smtClean="0"/>
              <a:t> </a:t>
            </a:r>
            <a:r>
              <a:rPr lang="en-US" sz="2400" dirty="0" err="1" smtClean="0"/>
              <a:t>liệu</a:t>
            </a:r>
            <a:r>
              <a:rPr lang="en-US" sz="2400" dirty="0" smtClean="0"/>
              <a:t> (bias).</a:t>
            </a:r>
          </a:p>
          <a:p>
            <a:pPr marL="0" indent="0">
              <a:buNone/>
            </a:pPr>
            <a:endParaRPr lang="en-US" dirty="0"/>
          </a:p>
        </p:txBody>
      </p:sp>
      <p:pic>
        <p:nvPicPr>
          <p:cNvPr id="4" name="Picture 3"/>
          <p:cNvPicPr>
            <a:picLocks noChangeAspect="1"/>
          </p:cNvPicPr>
          <p:nvPr/>
        </p:nvPicPr>
        <p:blipFill>
          <a:blip r:embed="rId2"/>
          <a:stretch>
            <a:fillRect/>
          </a:stretch>
        </p:blipFill>
        <p:spPr>
          <a:xfrm>
            <a:off x="4350759" y="955965"/>
            <a:ext cx="7591425" cy="2495550"/>
          </a:xfrm>
          <a:prstGeom prst="rect">
            <a:avLst/>
          </a:prstGeom>
        </p:spPr>
      </p:pic>
      <p:pic>
        <p:nvPicPr>
          <p:cNvPr id="6" name="Picture 5"/>
          <p:cNvPicPr>
            <a:picLocks noChangeAspect="1"/>
          </p:cNvPicPr>
          <p:nvPr/>
        </p:nvPicPr>
        <p:blipFill>
          <a:blip r:embed="rId3"/>
          <a:stretch>
            <a:fillRect/>
          </a:stretch>
        </p:blipFill>
        <p:spPr>
          <a:xfrm>
            <a:off x="707663" y="1766041"/>
            <a:ext cx="3404322" cy="875397"/>
          </a:xfrm>
          <a:prstGeom prst="rect">
            <a:avLst/>
          </a:prstGeom>
        </p:spPr>
      </p:pic>
    </p:spTree>
    <p:extLst>
      <p:ext uri="{BB962C8B-B14F-4D97-AF65-F5344CB8AC3E}">
        <p14:creationId xmlns:p14="http://schemas.microsoft.com/office/powerpoint/2010/main" val="41015521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76984"/>
          </a:xfrm>
        </p:spPr>
        <p:txBody>
          <a:bodyPr>
            <a:normAutofit fontScale="90000"/>
          </a:bodyPr>
          <a:lstStyle/>
          <a:p>
            <a:r>
              <a:rPr lang="en-US" dirty="0" smtClean="0"/>
              <a:t>PCA</a:t>
            </a:r>
            <a:endParaRPr lang="en-US" dirty="0"/>
          </a:p>
        </p:txBody>
      </p:sp>
      <p:sp>
        <p:nvSpPr>
          <p:cNvPr id="3" name="Content Placeholder 2"/>
          <p:cNvSpPr>
            <a:spLocks noGrp="1"/>
          </p:cNvSpPr>
          <p:nvPr>
            <p:ph idx="1"/>
          </p:nvPr>
        </p:nvSpPr>
        <p:spPr>
          <a:xfrm>
            <a:off x="602672" y="1579418"/>
            <a:ext cx="6562291" cy="4824557"/>
          </a:xfrm>
        </p:spPr>
        <p:txBody>
          <a:bodyPr/>
          <a:lstStyle/>
          <a:p>
            <a:pPr marL="0" indent="0">
              <a:buNone/>
            </a:pPr>
            <a:r>
              <a:rPr lang="vi-VN" dirty="0"/>
              <a:t>PCA dưới góc nhìn Thống </a:t>
            </a:r>
            <a:r>
              <a:rPr lang="vi-VN" dirty="0" smtClean="0"/>
              <a:t>kê</a:t>
            </a:r>
            <a:r>
              <a:rPr lang="en-US" dirty="0" smtClean="0"/>
              <a:t>:</a:t>
            </a:r>
          </a:p>
          <a:p>
            <a:pPr marL="0" indent="0">
              <a:buNone/>
            </a:pPr>
            <a:r>
              <a:rPr lang="vi-VN" dirty="0" smtClean="0"/>
              <a:t>PCA </a:t>
            </a:r>
            <a:r>
              <a:rPr lang="vi-VN" dirty="0"/>
              <a:t>có thể được coi là phương pháp đi tìm một hệ cơ sở trực chuẩn đóng vai trò một </a:t>
            </a:r>
            <a:r>
              <a:rPr lang="vi-VN" b="1" dirty="0">
                <a:solidFill>
                  <a:srgbClr val="FF0000"/>
                </a:solidFill>
              </a:rPr>
              <a:t>phép xoay</a:t>
            </a:r>
            <a:r>
              <a:rPr lang="vi-VN" dirty="0"/>
              <a:t>, sao cho trong hệ cơ sở mới này, phương sai theo một số chiều nào đó là rất nhỏ, và ta có thể bỏ qua</a:t>
            </a:r>
            <a:endParaRPr lang="en-US" dirty="0"/>
          </a:p>
        </p:txBody>
      </p:sp>
      <p:pic>
        <p:nvPicPr>
          <p:cNvPr id="4" name="Picture 3"/>
          <p:cNvPicPr>
            <a:picLocks noChangeAspect="1"/>
          </p:cNvPicPr>
          <p:nvPr/>
        </p:nvPicPr>
        <p:blipFill>
          <a:blip r:embed="rId2"/>
          <a:stretch>
            <a:fillRect/>
          </a:stretch>
        </p:blipFill>
        <p:spPr>
          <a:xfrm>
            <a:off x="7400491" y="365126"/>
            <a:ext cx="4429125" cy="6038850"/>
          </a:xfrm>
          <a:prstGeom prst="rect">
            <a:avLst/>
          </a:prstGeom>
        </p:spPr>
      </p:pic>
    </p:spTree>
    <p:extLst>
      <p:ext uri="{BB962C8B-B14F-4D97-AF65-F5344CB8AC3E}">
        <p14:creationId xmlns:p14="http://schemas.microsoft.com/office/powerpoint/2010/main" val="412469033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Thuật</a:t>
            </a:r>
            <a:r>
              <a:rPr lang="en-US" dirty="0" smtClean="0"/>
              <a:t> </a:t>
            </a:r>
            <a:r>
              <a:rPr lang="en-US" dirty="0" err="1" smtClean="0"/>
              <a:t>toán</a:t>
            </a:r>
            <a:r>
              <a:rPr lang="en-US" dirty="0" smtClean="0"/>
              <a:t> PCA</a:t>
            </a:r>
            <a:endParaRPr lang="en-US" dirty="0"/>
          </a:p>
        </p:txBody>
      </p:sp>
      <p:sp>
        <p:nvSpPr>
          <p:cNvPr id="3" name="Content Placeholder 2"/>
          <p:cNvSpPr>
            <a:spLocks noGrp="1"/>
          </p:cNvSpPr>
          <p:nvPr>
            <p:ph idx="1"/>
          </p:nvPr>
        </p:nvSpPr>
        <p:spPr>
          <a:xfrm>
            <a:off x="838200" y="1432716"/>
            <a:ext cx="10515600" cy="4846927"/>
          </a:xfrm>
        </p:spPr>
        <p:txBody>
          <a:bodyPr/>
          <a:lstStyle/>
          <a:p>
            <a:r>
              <a:rPr lang="en-US" sz="2400" dirty="0" err="1" smtClean="0"/>
              <a:t>Bước</a:t>
            </a:r>
            <a:r>
              <a:rPr lang="en-US" sz="2400" dirty="0" smtClean="0"/>
              <a:t> 1: </a:t>
            </a:r>
            <a:r>
              <a:rPr lang="en-US" sz="2400" dirty="0" err="1" smtClean="0"/>
              <a:t>Tính</a:t>
            </a:r>
            <a:r>
              <a:rPr lang="en-US" sz="2400" dirty="0" smtClean="0"/>
              <a:t> vector </a:t>
            </a:r>
            <a:r>
              <a:rPr lang="en-US" sz="2400" dirty="0" err="1" smtClean="0"/>
              <a:t>kỳ</a:t>
            </a:r>
            <a:r>
              <a:rPr lang="en-US" sz="2400" dirty="0" smtClean="0"/>
              <a:t> </a:t>
            </a:r>
            <a:r>
              <a:rPr lang="en-US" sz="2400" dirty="0" err="1" smtClean="0"/>
              <a:t>vọng</a:t>
            </a:r>
            <a:r>
              <a:rPr lang="en-US" sz="2400" dirty="0" smtClean="0"/>
              <a:t> </a:t>
            </a:r>
            <a:r>
              <a:rPr lang="en-US" sz="2400" dirty="0" err="1" smtClean="0"/>
              <a:t>của</a:t>
            </a:r>
            <a:r>
              <a:rPr lang="en-US" sz="2400" dirty="0" smtClean="0"/>
              <a:t> </a:t>
            </a:r>
            <a:r>
              <a:rPr lang="en-US" sz="2400" dirty="0" err="1" smtClean="0"/>
              <a:t>dữ</a:t>
            </a:r>
            <a:r>
              <a:rPr lang="en-US" sz="2400" dirty="0" smtClean="0"/>
              <a:t> </a:t>
            </a:r>
            <a:r>
              <a:rPr lang="en-US" sz="2400" dirty="0" err="1" smtClean="0"/>
              <a:t>liệu</a:t>
            </a:r>
            <a:endParaRPr lang="en-US" sz="2400" dirty="0" smtClean="0"/>
          </a:p>
          <a:p>
            <a:r>
              <a:rPr lang="en-US" sz="2400" dirty="0" err="1" smtClean="0"/>
              <a:t>Bước</a:t>
            </a:r>
            <a:r>
              <a:rPr lang="en-US" sz="2400" dirty="0" smtClean="0"/>
              <a:t> 2: Normalization (</a:t>
            </a:r>
            <a:r>
              <a:rPr lang="en-US" sz="2400" dirty="0" err="1" smtClean="0"/>
              <a:t>lấy</a:t>
            </a:r>
            <a:r>
              <a:rPr lang="en-US" sz="2400" dirty="0" smtClean="0"/>
              <a:t> </a:t>
            </a:r>
            <a:r>
              <a:rPr lang="en-US" sz="2400" dirty="0" err="1" smtClean="0"/>
              <a:t>điểm</a:t>
            </a:r>
            <a:r>
              <a:rPr lang="en-US" sz="2400" dirty="0" smtClean="0"/>
              <a:t> </a:t>
            </a:r>
            <a:r>
              <a:rPr lang="en-US" sz="2400" dirty="0" err="1" smtClean="0"/>
              <a:t>dữ</a:t>
            </a:r>
            <a:r>
              <a:rPr lang="en-US" sz="2400" dirty="0" smtClean="0"/>
              <a:t> </a:t>
            </a:r>
            <a:r>
              <a:rPr lang="en-US" sz="2400" dirty="0" err="1" smtClean="0"/>
              <a:t>liệu</a:t>
            </a:r>
            <a:r>
              <a:rPr lang="en-US" sz="2400" dirty="0" smtClean="0"/>
              <a:t> </a:t>
            </a:r>
            <a:r>
              <a:rPr lang="en-US" sz="2400" dirty="0" err="1" smtClean="0"/>
              <a:t>trừ</a:t>
            </a:r>
            <a:r>
              <a:rPr lang="en-US" sz="2400" dirty="0" smtClean="0"/>
              <a:t> </a:t>
            </a:r>
            <a:r>
              <a:rPr lang="en-US" sz="2400" dirty="0" err="1" smtClean="0"/>
              <a:t>kỳ</a:t>
            </a:r>
            <a:r>
              <a:rPr lang="en-US" sz="2400" dirty="0" smtClean="0"/>
              <a:t> </a:t>
            </a:r>
            <a:r>
              <a:rPr lang="en-US" sz="2400" dirty="0" err="1" smtClean="0"/>
              <a:t>vọng</a:t>
            </a:r>
            <a:r>
              <a:rPr lang="en-US" sz="2400" dirty="0" smtClean="0"/>
              <a:t>)</a:t>
            </a:r>
          </a:p>
          <a:p>
            <a:r>
              <a:rPr lang="en-US" sz="2400" dirty="0" err="1" smtClean="0"/>
              <a:t>Bước</a:t>
            </a:r>
            <a:r>
              <a:rPr lang="en-US" sz="2400" dirty="0" smtClean="0"/>
              <a:t> 3: </a:t>
            </a:r>
            <a:r>
              <a:rPr lang="en-US" sz="2400" dirty="0" err="1" smtClean="0"/>
              <a:t>Tính</a:t>
            </a:r>
            <a:r>
              <a:rPr lang="en-US" sz="2400" dirty="0" smtClean="0"/>
              <a:t> ma </a:t>
            </a:r>
            <a:r>
              <a:rPr lang="en-US" sz="2400" dirty="0" err="1" smtClean="0"/>
              <a:t>trận</a:t>
            </a:r>
            <a:r>
              <a:rPr lang="en-US" sz="2400" dirty="0" smtClean="0"/>
              <a:t> </a:t>
            </a:r>
            <a:r>
              <a:rPr lang="en-US" sz="2400" dirty="0" err="1" smtClean="0"/>
              <a:t>hiệp</a:t>
            </a:r>
            <a:r>
              <a:rPr lang="en-US" sz="2400" dirty="0" smtClean="0"/>
              <a:t> </a:t>
            </a:r>
            <a:r>
              <a:rPr lang="en-US" sz="2400" dirty="0" err="1" smtClean="0"/>
              <a:t>phương</a:t>
            </a:r>
            <a:r>
              <a:rPr lang="en-US" sz="2400" dirty="0" smtClean="0"/>
              <a:t> </a:t>
            </a:r>
            <a:r>
              <a:rPr lang="en-US" sz="2400" dirty="0" err="1" smtClean="0"/>
              <a:t>sai</a:t>
            </a:r>
            <a:endParaRPr lang="en-US" sz="2400" dirty="0" smtClean="0"/>
          </a:p>
          <a:p>
            <a:endParaRPr lang="en-US" sz="2400" dirty="0" smtClean="0"/>
          </a:p>
          <a:p>
            <a:r>
              <a:rPr lang="en-US" sz="2400" dirty="0" err="1" smtClean="0"/>
              <a:t>Bước</a:t>
            </a:r>
            <a:r>
              <a:rPr lang="en-US" sz="2400" dirty="0" smtClean="0"/>
              <a:t> 4: </a:t>
            </a:r>
            <a:r>
              <a:rPr lang="en-US" sz="2400" dirty="0" err="1" smtClean="0"/>
              <a:t>Tính</a:t>
            </a:r>
            <a:r>
              <a:rPr lang="en-US" sz="2400" dirty="0" smtClean="0"/>
              <a:t> </a:t>
            </a:r>
            <a:r>
              <a:rPr lang="en-US" sz="2400" dirty="0" err="1" smtClean="0"/>
              <a:t>trị</a:t>
            </a:r>
            <a:r>
              <a:rPr lang="en-US" sz="2400" dirty="0" smtClean="0"/>
              <a:t> </a:t>
            </a:r>
            <a:r>
              <a:rPr lang="en-US" sz="2400" dirty="0" err="1" smtClean="0"/>
              <a:t>riêng</a:t>
            </a:r>
            <a:r>
              <a:rPr lang="en-US" sz="2400" dirty="0" smtClean="0"/>
              <a:t> </a:t>
            </a:r>
            <a:r>
              <a:rPr lang="en-US" sz="2400" dirty="0" err="1" smtClean="0"/>
              <a:t>và</a:t>
            </a:r>
            <a:r>
              <a:rPr lang="en-US" sz="2400" dirty="0" smtClean="0"/>
              <a:t> vector </a:t>
            </a:r>
            <a:r>
              <a:rPr lang="en-US" sz="2400" dirty="0" err="1" smtClean="0"/>
              <a:t>riêng</a:t>
            </a:r>
            <a:r>
              <a:rPr lang="en-US" sz="2400" dirty="0" smtClean="0"/>
              <a:t> </a:t>
            </a:r>
            <a:r>
              <a:rPr lang="en-US" sz="2400" dirty="0" err="1" smtClean="0"/>
              <a:t>của</a:t>
            </a:r>
            <a:r>
              <a:rPr lang="en-US" sz="2400" dirty="0" smtClean="0"/>
              <a:t> ma </a:t>
            </a:r>
            <a:r>
              <a:rPr lang="en-US" sz="2400" dirty="0" err="1" smtClean="0"/>
              <a:t>trận</a:t>
            </a:r>
            <a:r>
              <a:rPr lang="en-US" sz="2400" dirty="0" smtClean="0"/>
              <a:t> </a:t>
            </a:r>
            <a:r>
              <a:rPr lang="en-US" sz="2400" dirty="0" err="1" smtClean="0"/>
              <a:t>hiệp</a:t>
            </a:r>
            <a:r>
              <a:rPr lang="en-US" sz="2400" dirty="0" smtClean="0"/>
              <a:t> </a:t>
            </a:r>
            <a:r>
              <a:rPr lang="en-US" sz="2400" dirty="0" err="1" smtClean="0"/>
              <a:t>phương</a:t>
            </a:r>
            <a:r>
              <a:rPr lang="en-US" sz="2400" dirty="0" smtClean="0"/>
              <a:t> </a:t>
            </a:r>
            <a:r>
              <a:rPr lang="en-US" sz="2400" dirty="0" err="1" smtClean="0"/>
              <a:t>sai</a:t>
            </a:r>
            <a:r>
              <a:rPr lang="en-US" sz="2400" dirty="0" smtClean="0"/>
              <a:t>, </a:t>
            </a:r>
            <a:r>
              <a:rPr lang="en-US" sz="2400" dirty="0" err="1" smtClean="0"/>
              <a:t>sắp</a:t>
            </a:r>
            <a:r>
              <a:rPr lang="en-US" sz="2400" dirty="0" smtClean="0"/>
              <a:t> </a:t>
            </a:r>
            <a:r>
              <a:rPr lang="en-US" sz="2400" dirty="0" err="1" smtClean="0"/>
              <a:t>xếp</a:t>
            </a:r>
            <a:r>
              <a:rPr lang="en-US" sz="2400" dirty="0" smtClean="0"/>
              <a:t> </a:t>
            </a:r>
            <a:r>
              <a:rPr lang="en-US" sz="2400" dirty="0" err="1" smtClean="0"/>
              <a:t>theo</a:t>
            </a:r>
            <a:r>
              <a:rPr lang="en-US" sz="2400" dirty="0" smtClean="0"/>
              <a:t> </a:t>
            </a:r>
            <a:r>
              <a:rPr lang="en-US" sz="2400" dirty="0" err="1" smtClean="0"/>
              <a:t>thứ</a:t>
            </a:r>
            <a:r>
              <a:rPr lang="en-US" sz="2400" dirty="0" smtClean="0"/>
              <a:t> </a:t>
            </a:r>
            <a:r>
              <a:rPr lang="en-US" sz="2400" dirty="0" err="1" smtClean="0"/>
              <a:t>tự</a:t>
            </a:r>
            <a:r>
              <a:rPr lang="en-US" sz="2400" dirty="0" smtClean="0"/>
              <a:t> </a:t>
            </a:r>
            <a:r>
              <a:rPr lang="en-US" sz="2400" dirty="0" err="1" smtClean="0"/>
              <a:t>giảm</a:t>
            </a:r>
            <a:r>
              <a:rPr lang="en-US" sz="2400" dirty="0" smtClean="0"/>
              <a:t> </a:t>
            </a:r>
            <a:r>
              <a:rPr lang="en-US" sz="2400" dirty="0" err="1" smtClean="0"/>
              <a:t>dần</a:t>
            </a:r>
            <a:r>
              <a:rPr lang="en-US" sz="2400" dirty="0" smtClean="0"/>
              <a:t> </a:t>
            </a:r>
            <a:r>
              <a:rPr lang="en-US" sz="2400" dirty="0" err="1" smtClean="0"/>
              <a:t>trị</a:t>
            </a:r>
            <a:r>
              <a:rPr lang="en-US" sz="2400" dirty="0" smtClean="0"/>
              <a:t> </a:t>
            </a:r>
            <a:r>
              <a:rPr lang="en-US" sz="2400" dirty="0" err="1" smtClean="0"/>
              <a:t>riêng</a:t>
            </a:r>
            <a:endParaRPr lang="en-US" sz="2400" dirty="0" smtClean="0"/>
          </a:p>
          <a:p>
            <a:r>
              <a:rPr lang="en-US" sz="2400" dirty="0" err="1" smtClean="0"/>
              <a:t>Bước</a:t>
            </a:r>
            <a:r>
              <a:rPr lang="en-US" sz="2400" dirty="0" smtClean="0"/>
              <a:t> 5: </a:t>
            </a:r>
            <a:r>
              <a:rPr lang="en-US" sz="2400" dirty="0" err="1" smtClean="0"/>
              <a:t>Chọn</a:t>
            </a:r>
            <a:r>
              <a:rPr lang="en-US" sz="2400" dirty="0" smtClean="0"/>
              <a:t> K vector </a:t>
            </a:r>
            <a:r>
              <a:rPr lang="en-US" sz="2400" dirty="0" err="1" smtClean="0"/>
              <a:t>riêng</a:t>
            </a:r>
            <a:r>
              <a:rPr lang="en-US" sz="2400" dirty="0" smtClean="0"/>
              <a:t> </a:t>
            </a:r>
            <a:r>
              <a:rPr lang="en-US" sz="2400" dirty="0" err="1" smtClean="0"/>
              <a:t>ứng</a:t>
            </a:r>
            <a:r>
              <a:rPr lang="en-US" sz="2400" dirty="0" smtClean="0"/>
              <a:t> </a:t>
            </a:r>
            <a:r>
              <a:rPr lang="en-US" sz="2400" dirty="0" err="1" smtClean="0"/>
              <a:t>với</a:t>
            </a:r>
            <a:r>
              <a:rPr lang="en-US" sz="2400" dirty="0" smtClean="0"/>
              <a:t> K </a:t>
            </a:r>
            <a:r>
              <a:rPr lang="en-US" sz="2400" dirty="0" err="1" smtClean="0"/>
              <a:t>trị</a:t>
            </a:r>
            <a:r>
              <a:rPr lang="en-US" sz="2400" dirty="0" smtClean="0"/>
              <a:t> </a:t>
            </a:r>
            <a:r>
              <a:rPr lang="en-US" sz="2400" dirty="0" err="1" smtClean="0"/>
              <a:t>riêng</a:t>
            </a:r>
            <a:r>
              <a:rPr lang="en-US" sz="2400" dirty="0" smtClean="0"/>
              <a:t> </a:t>
            </a:r>
            <a:r>
              <a:rPr lang="en-US" sz="2400" dirty="0" err="1" smtClean="0"/>
              <a:t>lớn</a:t>
            </a:r>
            <a:r>
              <a:rPr lang="en-US" sz="2400" dirty="0" smtClean="0"/>
              <a:t> </a:t>
            </a:r>
            <a:r>
              <a:rPr lang="en-US" sz="2400" dirty="0" err="1" smtClean="0"/>
              <a:t>nhất</a:t>
            </a:r>
            <a:r>
              <a:rPr lang="en-US" sz="2400" dirty="0" smtClean="0"/>
              <a:t>. </a:t>
            </a:r>
            <a:r>
              <a:rPr lang="en-US" sz="2400" dirty="0" err="1" smtClean="0"/>
              <a:t>Kết</a:t>
            </a:r>
            <a:r>
              <a:rPr lang="en-US" sz="2400" dirty="0" smtClean="0"/>
              <a:t> </a:t>
            </a:r>
            <a:r>
              <a:rPr lang="en-US" sz="2400" dirty="0" err="1" smtClean="0"/>
              <a:t>hợp</a:t>
            </a:r>
            <a:r>
              <a:rPr lang="en-US" sz="2400" dirty="0" smtClean="0"/>
              <a:t> K vector </a:t>
            </a:r>
            <a:r>
              <a:rPr lang="en-US" sz="2400" dirty="0" err="1" smtClean="0"/>
              <a:t>riêng</a:t>
            </a:r>
            <a:r>
              <a:rPr lang="en-US" sz="2400" dirty="0" smtClean="0"/>
              <a:t> </a:t>
            </a:r>
            <a:r>
              <a:rPr lang="en-US" sz="2400" dirty="0" err="1" smtClean="0"/>
              <a:t>này</a:t>
            </a:r>
            <a:r>
              <a:rPr lang="en-US" sz="2400" dirty="0" smtClean="0"/>
              <a:t> </a:t>
            </a:r>
            <a:r>
              <a:rPr lang="en-US" sz="2400" dirty="0" err="1" smtClean="0"/>
              <a:t>tạo</a:t>
            </a:r>
            <a:r>
              <a:rPr lang="en-US" sz="2400" dirty="0" smtClean="0"/>
              <a:t> </a:t>
            </a:r>
            <a:r>
              <a:rPr lang="en-US" sz="2400" dirty="0" err="1" smtClean="0"/>
              <a:t>thành</a:t>
            </a:r>
            <a:r>
              <a:rPr lang="en-US" sz="2400" dirty="0" smtClean="0"/>
              <a:t> ma </a:t>
            </a:r>
            <a:r>
              <a:rPr lang="en-US" sz="2400" dirty="0" err="1" smtClean="0"/>
              <a:t>trận</a:t>
            </a:r>
            <a:r>
              <a:rPr lang="en-US" sz="2400" dirty="0" smtClean="0"/>
              <a:t> </a:t>
            </a:r>
            <a:r>
              <a:rPr lang="en-US" sz="2400" dirty="0" err="1" smtClean="0"/>
              <a:t>U</a:t>
            </a:r>
            <a:r>
              <a:rPr lang="en-US" sz="2400" baseline="-25000" dirty="0" err="1" smtClean="0"/>
              <a:t>k</a:t>
            </a:r>
            <a:r>
              <a:rPr lang="en-US" sz="2400" dirty="0" smtClean="0"/>
              <a:t> =&gt; </a:t>
            </a:r>
            <a:r>
              <a:rPr lang="en-US" sz="2400" dirty="0" err="1" smtClean="0"/>
              <a:t>U</a:t>
            </a:r>
            <a:r>
              <a:rPr lang="en-US" sz="2400" baseline="-25000" dirty="0" err="1" smtClean="0"/>
              <a:t>k</a:t>
            </a:r>
            <a:r>
              <a:rPr lang="en-US" sz="2400" dirty="0" smtClean="0"/>
              <a:t> </a:t>
            </a:r>
            <a:r>
              <a:rPr lang="en-US" sz="2400" dirty="0" err="1" smtClean="0"/>
              <a:t>là</a:t>
            </a:r>
            <a:r>
              <a:rPr lang="en-US" sz="2400" dirty="0" smtClean="0"/>
              <a:t> </a:t>
            </a:r>
            <a:r>
              <a:rPr lang="en-US" sz="2400" dirty="0" err="1" smtClean="0"/>
              <a:t>hệ</a:t>
            </a:r>
            <a:r>
              <a:rPr lang="en-US" sz="2400" dirty="0" smtClean="0"/>
              <a:t> </a:t>
            </a:r>
            <a:r>
              <a:rPr lang="en-US" sz="2400" dirty="0" err="1" smtClean="0"/>
              <a:t>cơ</a:t>
            </a:r>
            <a:r>
              <a:rPr lang="en-US" sz="2400" dirty="0"/>
              <a:t> </a:t>
            </a:r>
            <a:r>
              <a:rPr lang="en-US" sz="2400" dirty="0" err="1" smtClean="0"/>
              <a:t>sở</a:t>
            </a:r>
            <a:r>
              <a:rPr lang="en-US" sz="2400" dirty="0" smtClean="0"/>
              <a:t> </a:t>
            </a:r>
            <a:r>
              <a:rPr lang="en-US" sz="2400" dirty="0" err="1" smtClean="0"/>
              <a:t>mới</a:t>
            </a:r>
            <a:endParaRPr lang="en-US" sz="2400" dirty="0" smtClean="0"/>
          </a:p>
          <a:p>
            <a:r>
              <a:rPr lang="en-US" sz="2400" dirty="0" err="1" smtClean="0"/>
              <a:t>Bước</a:t>
            </a:r>
            <a:r>
              <a:rPr lang="en-US" sz="2400" dirty="0" smtClean="0"/>
              <a:t> 6: </a:t>
            </a:r>
            <a:r>
              <a:rPr lang="en-US" sz="2400" dirty="0" err="1" smtClean="0"/>
              <a:t>Chiếu</a:t>
            </a:r>
            <a:r>
              <a:rPr lang="en-US" sz="2400" dirty="0" smtClean="0"/>
              <a:t> </a:t>
            </a:r>
            <a:r>
              <a:rPr lang="en-US" sz="2400" dirty="0" err="1" smtClean="0"/>
              <a:t>dữ</a:t>
            </a:r>
            <a:r>
              <a:rPr lang="en-US" sz="2400" dirty="0" smtClean="0"/>
              <a:t> </a:t>
            </a:r>
            <a:r>
              <a:rPr lang="en-US" sz="2400" dirty="0" err="1" smtClean="0"/>
              <a:t>liệu</a:t>
            </a:r>
            <a:r>
              <a:rPr lang="en-US" sz="2400" dirty="0" smtClean="0"/>
              <a:t> ban </a:t>
            </a:r>
            <a:r>
              <a:rPr lang="en-US" sz="2400" dirty="0" err="1" smtClean="0"/>
              <a:t>đầu</a:t>
            </a:r>
            <a:r>
              <a:rPr lang="en-US" sz="2400" dirty="0" smtClean="0"/>
              <a:t> </a:t>
            </a:r>
            <a:r>
              <a:rPr lang="en-US" sz="2400" dirty="0" err="1" smtClean="0"/>
              <a:t>lên</a:t>
            </a:r>
            <a:r>
              <a:rPr lang="en-US" sz="2400" dirty="0" smtClean="0"/>
              <a:t> </a:t>
            </a:r>
            <a:r>
              <a:rPr lang="en-US" sz="2400" dirty="0" err="1" smtClean="0"/>
              <a:t>U</a:t>
            </a:r>
            <a:r>
              <a:rPr lang="en-US" sz="2400" baseline="-25000" dirty="0" err="1" smtClean="0"/>
              <a:t>k</a:t>
            </a:r>
            <a:endParaRPr lang="en-US" dirty="0"/>
          </a:p>
          <a:p>
            <a:pPr marL="0" indent="0">
              <a:buNone/>
            </a:pPr>
            <a:endParaRPr lang="en-US" sz="2400" dirty="0"/>
          </a:p>
        </p:txBody>
      </p:sp>
      <p:pic>
        <p:nvPicPr>
          <p:cNvPr id="4" name="Picture 3"/>
          <p:cNvPicPr>
            <a:picLocks noChangeAspect="1"/>
          </p:cNvPicPr>
          <p:nvPr/>
        </p:nvPicPr>
        <p:blipFill>
          <a:blip r:embed="rId2"/>
          <a:stretch>
            <a:fillRect/>
          </a:stretch>
        </p:blipFill>
        <p:spPr>
          <a:xfrm>
            <a:off x="6268045" y="1272053"/>
            <a:ext cx="1209675" cy="657225"/>
          </a:xfrm>
          <a:prstGeom prst="rect">
            <a:avLst/>
          </a:prstGeom>
        </p:spPr>
      </p:pic>
      <p:pic>
        <p:nvPicPr>
          <p:cNvPr id="5" name="Picture 4"/>
          <p:cNvPicPr>
            <a:picLocks noChangeAspect="1"/>
          </p:cNvPicPr>
          <p:nvPr/>
        </p:nvPicPr>
        <p:blipFill>
          <a:blip r:embed="rId3"/>
          <a:stretch>
            <a:fillRect/>
          </a:stretch>
        </p:blipFill>
        <p:spPr>
          <a:xfrm>
            <a:off x="7797510" y="1929278"/>
            <a:ext cx="1477471" cy="427689"/>
          </a:xfrm>
          <a:prstGeom prst="rect">
            <a:avLst/>
          </a:prstGeom>
        </p:spPr>
      </p:pic>
      <p:pic>
        <p:nvPicPr>
          <p:cNvPr id="6" name="Picture 5"/>
          <p:cNvPicPr>
            <a:picLocks noChangeAspect="1"/>
          </p:cNvPicPr>
          <p:nvPr/>
        </p:nvPicPr>
        <p:blipFill>
          <a:blip r:embed="rId4"/>
          <a:stretch>
            <a:fillRect/>
          </a:stretch>
        </p:blipFill>
        <p:spPr>
          <a:xfrm>
            <a:off x="5558703" y="2758279"/>
            <a:ext cx="1074592" cy="536887"/>
          </a:xfrm>
          <a:prstGeom prst="rect">
            <a:avLst/>
          </a:prstGeom>
        </p:spPr>
      </p:pic>
      <p:pic>
        <p:nvPicPr>
          <p:cNvPr id="7" name="Picture 6"/>
          <p:cNvPicPr>
            <a:picLocks noChangeAspect="1"/>
          </p:cNvPicPr>
          <p:nvPr/>
        </p:nvPicPr>
        <p:blipFill>
          <a:blip r:embed="rId5"/>
          <a:stretch>
            <a:fillRect/>
          </a:stretch>
        </p:blipFill>
        <p:spPr>
          <a:xfrm>
            <a:off x="5319116" y="5444835"/>
            <a:ext cx="1553767" cy="690563"/>
          </a:xfrm>
          <a:prstGeom prst="rect">
            <a:avLst/>
          </a:prstGeom>
        </p:spPr>
      </p:pic>
    </p:spTree>
    <p:extLst>
      <p:ext uri="{BB962C8B-B14F-4D97-AF65-F5344CB8AC3E}">
        <p14:creationId xmlns:p14="http://schemas.microsoft.com/office/powerpoint/2010/main" val="100689127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5236" y="365125"/>
            <a:ext cx="10328564" cy="660111"/>
          </a:xfrm>
        </p:spPr>
        <p:txBody>
          <a:bodyPr>
            <a:normAutofit fontScale="90000"/>
          </a:bodyPr>
          <a:lstStyle/>
          <a:p>
            <a:r>
              <a:rPr lang="en-US" dirty="0" smtClean="0"/>
              <a:t>PCA</a:t>
            </a:r>
            <a:endParaRPr lang="en-US" dirty="0"/>
          </a:p>
        </p:txBody>
      </p:sp>
      <p:pic>
        <p:nvPicPr>
          <p:cNvPr id="4" name="Picture 3"/>
          <p:cNvPicPr>
            <a:picLocks noChangeAspect="1"/>
          </p:cNvPicPr>
          <p:nvPr/>
        </p:nvPicPr>
        <p:blipFill>
          <a:blip r:embed="rId2"/>
          <a:stretch>
            <a:fillRect/>
          </a:stretch>
        </p:blipFill>
        <p:spPr>
          <a:xfrm>
            <a:off x="2608118" y="1025236"/>
            <a:ext cx="7162800" cy="5314950"/>
          </a:xfrm>
          <a:prstGeom prst="rect">
            <a:avLst/>
          </a:prstGeom>
        </p:spPr>
      </p:pic>
    </p:spTree>
    <p:extLst>
      <p:ext uri="{BB962C8B-B14F-4D97-AF65-F5344CB8AC3E}">
        <p14:creationId xmlns:p14="http://schemas.microsoft.com/office/powerpoint/2010/main" val="336693171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910" y="2484871"/>
            <a:ext cx="10515600" cy="1325563"/>
          </a:xfrm>
        </p:spPr>
        <p:txBody>
          <a:bodyPr>
            <a:normAutofit fontScale="90000"/>
          </a:bodyPr>
          <a:lstStyle/>
          <a:p>
            <a:r>
              <a:rPr lang="en-US" dirty="0" smtClean="0"/>
              <a:t>Spectral clustering</a:t>
            </a:r>
            <a:br>
              <a:rPr lang="en-US" dirty="0" smtClean="0"/>
            </a:br>
            <a:r>
              <a:rPr lang="en-US" sz="2700" dirty="0" err="1"/>
              <a:t>Ứng</a:t>
            </a:r>
            <a:r>
              <a:rPr lang="en-US" sz="2700" dirty="0"/>
              <a:t> </a:t>
            </a:r>
            <a:r>
              <a:rPr lang="en-US" sz="2700" dirty="0" err="1"/>
              <a:t>dụng</a:t>
            </a:r>
            <a:r>
              <a:rPr lang="en-US" sz="2700" dirty="0"/>
              <a:t> </a:t>
            </a:r>
            <a:r>
              <a:rPr lang="en-US" sz="2700" dirty="0" err="1"/>
              <a:t>eigen</a:t>
            </a:r>
            <a:r>
              <a:rPr lang="en-US" sz="2700" dirty="0"/>
              <a:t> decomposition </a:t>
            </a:r>
            <a:r>
              <a:rPr lang="en-US" sz="2700" dirty="0" err="1"/>
              <a:t>trong</a:t>
            </a:r>
            <a:r>
              <a:rPr lang="en-US" sz="2700" dirty="0"/>
              <a:t> </a:t>
            </a:r>
            <a:r>
              <a:rPr lang="en-US" sz="2700" dirty="0" err="1"/>
              <a:t>thuật</a:t>
            </a:r>
            <a:r>
              <a:rPr lang="en-US" sz="2700" dirty="0"/>
              <a:t> </a:t>
            </a:r>
            <a:r>
              <a:rPr lang="en-US" sz="2700" dirty="0" err="1"/>
              <a:t>toán</a:t>
            </a:r>
            <a:r>
              <a:rPr lang="en-US" sz="2700" dirty="0"/>
              <a:t> </a:t>
            </a:r>
            <a:r>
              <a:rPr lang="en-US" sz="2700" dirty="0" err="1"/>
              <a:t>phân</a:t>
            </a:r>
            <a:r>
              <a:rPr lang="en-US" sz="2700" dirty="0"/>
              <a:t> </a:t>
            </a:r>
            <a:r>
              <a:rPr lang="en-US" sz="2700" dirty="0" err="1"/>
              <a:t>cụm</a:t>
            </a:r>
            <a:r>
              <a:rPr lang="en-US" sz="2700" dirty="0"/>
              <a:t> </a:t>
            </a:r>
            <a:r>
              <a:rPr lang="en-US" sz="2700" dirty="0" err="1"/>
              <a:t>dữ</a:t>
            </a:r>
            <a:r>
              <a:rPr lang="en-US" sz="2700" dirty="0"/>
              <a:t> </a:t>
            </a:r>
            <a:r>
              <a:rPr lang="en-US" sz="2700" dirty="0" err="1"/>
              <a:t>liệu</a:t>
            </a:r>
            <a:r>
              <a:rPr lang="en-US" sz="2700" dirty="0"/>
              <a:t/>
            </a:r>
            <a:br>
              <a:rPr lang="en-US" sz="2700" dirty="0"/>
            </a:br>
            <a:endParaRPr lang="en-US" sz="2700" dirty="0"/>
          </a:p>
        </p:txBody>
      </p:sp>
    </p:spTree>
    <p:extLst>
      <p:ext uri="{BB962C8B-B14F-4D97-AF65-F5344CB8AC3E}">
        <p14:creationId xmlns:p14="http://schemas.microsoft.com/office/powerpoint/2010/main" val="39127049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26A61A-13BF-4195-997E-52CF2070B045}"/>
              </a:ext>
            </a:extLst>
          </p:cNvPr>
          <p:cNvSpPr>
            <a:spLocks noGrp="1"/>
          </p:cNvSpPr>
          <p:nvPr>
            <p:ph type="title"/>
          </p:nvPr>
        </p:nvSpPr>
        <p:spPr/>
        <p:txBody>
          <a:bodyPr/>
          <a:lstStyle/>
          <a:p>
            <a:r>
              <a:rPr lang="en-US" dirty="0"/>
              <a:t>Spectral clustering</a:t>
            </a:r>
          </a:p>
        </p:txBody>
      </p:sp>
      <p:sp>
        <p:nvSpPr>
          <p:cNvPr id="3" name="Content Placeholder 2">
            <a:extLst>
              <a:ext uri="{FF2B5EF4-FFF2-40B4-BE49-F238E27FC236}">
                <a16:creationId xmlns:a16="http://schemas.microsoft.com/office/drawing/2014/main" id="{B177E5C1-7B93-4899-9069-AE88DBD90DC8}"/>
              </a:ext>
            </a:extLst>
          </p:cNvPr>
          <p:cNvSpPr>
            <a:spLocks noGrp="1"/>
          </p:cNvSpPr>
          <p:nvPr>
            <p:ph idx="1"/>
          </p:nvPr>
        </p:nvSpPr>
        <p:spPr>
          <a:xfrm>
            <a:off x="838200" y="1825625"/>
            <a:ext cx="5601789" cy="4351338"/>
          </a:xfrm>
        </p:spPr>
        <p:txBody>
          <a:bodyPr/>
          <a:lstStyle/>
          <a:p>
            <a:r>
              <a:rPr lang="en-US" dirty="0" err="1"/>
              <a:t>Nhược</a:t>
            </a:r>
            <a:r>
              <a:rPr lang="en-US" dirty="0"/>
              <a:t> </a:t>
            </a:r>
            <a:r>
              <a:rPr lang="en-US" dirty="0" err="1"/>
              <a:t>điểm</a:t>
            </a:r>
            <a:r>
              <a:rPr lang="en-US" dirty="0"/>
              <a:t> </a:t>
            </a:r>
            <a:r>
              <a:rPr lang="en-US" dirty="0" err="1"/>
              <a:t>của</a:t>
            </a:r>
            <a:r>
              <a:rPr lang="en-US" dirty="0"/>
              <a:t> K-means clustering:</a:t>
            </a:r>
          </a:p>
          <a:p>
            <a:pPr>
              <a:buFont typeface="Wingdings" panose="05000000000000000000" pitchFamily="2" charset="2"/>
              <a:buChar char="Ø"/>
            </a:pPr>
            <a:r>
              <a:rPr lang="en-US" dirty="0" err="1"/>
              <a:t>Vấn</a:t>
            </a:r>
            <a:r>
              <a:rPr lang="en-US" dirty="0"/>
              <a:t> </a:t>
            </a:r>
            <a:r>
              <a:rPr lang="en-US" dirty="0" err="1"/>
              <a:t>đề</a:t>
            </a:r>
            <a:r>
              <a:rPr lang="en-US" dirty="0"/>
              <a:t> </a:t>
            </a:r>
            <a:r>
              <a:rPr lang="en-US" dirty="0" err="1"/>
              <a:t>khởi</a:t>
            </a:r>
            <a:r>
              <a:rPr lang="en-US" dirty="0"/>
              <a:t> </a:t>
            </a:r>
            <a:r>
              <a:rPr lang="en-US" dirty="0" err="1"/>
              <a:t>tạo</a:t>
            </a:r>
            <a:r>
              <a:rPr lang="en-US" dirty="0"/>
              <a:t> cluster</a:t>
            </a:r>
          </a:p>
          <a:p>
            <a:pPr>
              <a:buFont typeface="Wingdings" panose="05000000000000000000" pitchFamily="2" charset="2"/>
              <a:buChar char="Ø"/>
            </a:pPr>
            <a:r>
              <a:rPr lang="en-US" dirty="0" err="1"/>
              <a:t>Vấn</a:t>
            </a:r>
            <a:r>
              <a:rPr lang="en-US" dirty="0"/>
              <a:t> </a:t>
            </a:r>
            <a:r>
              <a:rPr lang="en-US" dirty="0" err="1"/>
              <a:t>đề</a:t>
            </a:r>
            <a:r>
              <a:rPr lang="en-US" dirty="0"/>
              <a:t> </a:t>
            </a:r>
            <a:r>
              <a:rPr lang="en-US" dirty="0" err="1"/>
              <a:t>hình</a:t>
            </a:r>
            <a:r>
              <a:rPr lang="en-US" dirty="0"/>
              <a:t> </a:t>
            </a:r>
            <a:r>
              <a:rPr lang="en-US" dirty="0" err="1"/>
              <a:t>dạng</a:t>
            </a:r>
            <a:r>
              <a:rPr lang="en-US" dirty="0"/>
              <a:t> </a:t>
            </a:r>
            <a:r>
              <a:rPr lang="en-US" dirty="0" err="1"/>
              <a:t>của</a:t>
            </a:r>
            <a:r>
              <a:rPr lang="en-US" dirty="0"/>
              <a:t> </a:t>
            </a:r>
            <a:r>
              <a:rPr lang="en-US" dirty="0" err="1"/>
              <a:t>dữ</a:t>
            </a:r>
            <a:r>
              <a:rPr lang="en-US" dirty="0"/>
              <a:t> </a:t>
            </a:r>
            <a:r>
              <a:rPr lang="en-US" dirty="0" err="1"/>
              <a:t>liệu</a:t>
            </a:r>
            <a:endParaRPr lang="en-US" dirty="0"/>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marL="0" indent="0">
              <a:buNone/>
            </a:pPr>
            <a:r>
              <a:rPr lang="en-US" dirty="0"/>
              <a:t>=&gt; Spectral clustering </a:t>
            </a:r>
            <a:r>
              <a:rPr lang="en-US" dirty="0" err="1"/>
              <a:t>khắc</a:t>
            </a:r>
            <a:r>
              <a:rPr lang="en-US" dirty="0"/>
              <a:t> </a:t>
            </a:r>
            <a:r>
              <a:rPr lang="en-US" dirty="0" err="1"/>
              <a:t>phục</a:t>
            </a:r>
            <a:r>
              <a:rPr lang="en-US" dirty="0"/>
              <a:t> </a:t>
            </a:r>
            <a:r>
              <a:rPr lang="en-US" dirty="0" err="1"/>
              <a:t>được</a:t>
            </a:r>
            <a:r>
              <a:rPr lang="en-US" dirty="0"/>
              <a:t> </a:t>
            </a:r>
            <a:r>
              <a:rPr lang="en-US" dirty="0" err="1"/>
              <a:t>những</a:t>
            </a:r>
            <a:r>
              <a:rPr lang="en-US" dirty="0"/>
              <a:t> </a:t>
            </a:r>
            <a:r>
              <a:rPr lang="en-US" dirty="0" err="1"/>
              <a:t>nhược</a:t>
            </a:r>
            <a:r>
              <a:rPr lang="en-US" dirty="0"/>
              <a:t> </a:t>
            </a:r>
            <a:r>
              <a:rPr lang="en-US" dirty="0" err="1"/>
              <a:t>điểm</a:t>
            </a:r>
            <a:r>
              <a:rPr lang="en-US" dirty="0"/>
              <a:t> </a:t>
            </a:r>
            <a:r>
              <a:rPr lang="en-US" dirty="0" err="1"/>
              <a:t>này</a:t>
            </a:r>
            <a:r>
              <a:rPr lang="en-US" dirty="0"/>
              <a:t>.</a:t>
            </a:r>
          </a:p>
          <a:p>
            <a:pPr marL="0" indent="0">
              <a:buNone/>
            </a:pPr>
            <a:endParaRPr lang="en-US" dirty="0"/>
          </a:p>
        </p:txBody>
      </p:sp>
      <p:pic>
        <p:nvPicPr>
          <p:cNvPr id="7" name="Picture 6">
            <a:extLst>
              <a:ext uri="{FF2B5EF4-FFF2-40B4-BE49-F238E27FC236}">
                <a16:creationId xmlns:a16="http://schemas.microsoft.com/office/drawing/2014/main" id="{B62C7E02-A762-46E8-A675-E40862818084}"/>
              </a:ext>
            </a:extLst>
          </p:cNvPr>
          <p:cNvPicPr>
            <a:picLocks noChangeAspect="1"/>
          </p:cNvPicPr>
          <p:nvPr/>
        </p:nvPicPr>
        <p:blipFill>
          <a:blip r:embed="rId2"/>
          <a:stretch>
            <a:fillRect/>
          </a:stretch>
        </p:blipFill>
        <p:spPr>
          <a:xfrm>
            <a:off x="7639049" y="1027906"/>
            <a:ext cx="3314700" cy="2705100"/>
          </a:xfrm>
          <a:prstGeom prst="rect">
            <a:avLst/>
          </a:prstGeom>
        </p:spPr>
      </p:pic>
      <p:pic>
        <p:nvPicPr>
          <p:cNvPr id="9" name="Picture 8">
            <a:extLst>
              <a:ext uri="{FF2B5EF4-FFF2-40B4-BE49-F238E27FC236}">
                <a16:creationId xmlns:a16="http://schemas.microsoft.com/office/drawing/2014/main" id="{B229E5EF-816B-4843-B193-020D8E4F8D2B}"/>
              </a:ext>
            </a:extLst>
          </p:cNvPr>
          <p:cNvPicPr>
            <a:picLocks noChangeAspect="1"/>
          </p:cNvPicPr>
          <p:nvPr/>
        </p:nvPicPr>
        <p:blipFill>
          <a:blip r:embed="rId3"/>
          <a:stretch>
            <a:fillRect/>
          </a:stretch>
        </p:blipFill>
        <p:spPr>
          <a:xfrm>
            <a:off x="7686674" y="3835400"/>
            <a:ext cx="3267075" cy="2657475"/>
          </a:xfrm>
          <a:prstGeom prst="rect">
            <a:avLst/>
          </a:prstGeom>
        </p:spPr>
      </p:pic>
    </p:spTree>
    <p:extLst>
      <p:ext uri="{BB962C8B-B14F-4D97-AF65-F5344CB8AC3E}">
        <p14:creationId xmlns:p14="http://schemas.microsoft.com/office/powerpoint/2010/main" val="11227248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22C80-0489-4702-B6D6-F19428B8C82A}"/>
              </a:ext>
            </a:extLst>
          </p:cNvPr>
          <p:cNvSpPr>
            <a:spLocks noGrp="1"/>
          </p:cNvSpPr>
          <p:nvPr>
            <p:ph type="title"/>
          </p:nvPr>
        </p:nvSpPr>
        <p:spPr/>
        <p:txBody>
          <a:bodyPr/>
          <a:lstStyle/>
          <a:p>
            <a:r>
              <a:rPr lang="en-US" dirty="0"/>
              <a:t>Spectral clustering</a:t>
            </a:r>
          </a:p>
        </p:txBody>
      </p:sp>
      <p:pic>
        <p:nvPicPr>
          <p:cNvPr id="5" name="Content Placeholder 4">
            <a:extLst>
              <a:ext uri="{FF2B5EF4-FFF2-40B4-BE49-F238E27FC236}">
                <a16:creationId xmlns:a16="http://schemas.microsoft.com/office/drawing/2014/main" id="{FAB6689D-8F2F-4340-BB45-E0AD5B47EFAA}"/>
              </a:ext>
            </a:extLst>
          </p:cNvPr>
          <p:cNvPicPr>
            <a:picLocks noGrp="1" noChangeAspect="1"/>
          </p:cNvPicPr>
          <p:nvPr>
            <p:ph idx="1"/>
          </p:nvPr>
        </p:nvPicPr>
        <p:blipFill>
          <a:blip r:embed="rId2"/>
          <a:stretch>
            <a:fillRect/>
          </a:stretch>
        </p:blipFill>
        <p:spPr>
          <a:xfrm>
            <a:off x="3105712" y="1423402"/>
            <a:ext cx="6302959" cy="2446482"/>
          </a:xfrm>
        </p:spPr>
      </p:pic>
      <p:sp>
        <p:nvSpPr>
          <p:cNvPr id="6" name="TextBox 5">
            <a:extLst>
              <a:ext uri="{FF2B5EF4-FFF2-40B4-BE49-F238E27FC236}">
                <a16:creationId xmlns:a16="http://schemas.microsoft.com/office/drawing/2014/main" id="{04D1C31B-805F-4D45-924D-5E04743E9992}"/>
              </a:ext>
            </a:extLst>
          </p:cNvPr>
          <p:cNvSpPr txBox="1"/>
          <p:nvPr/>
        </p:nvSpPr>
        <p:spPr>
          <a:xfrm>
            <a:off x="838200" y="3869884"/>
            <a:ext cx="10837985" cy="2585323"/>
          </a:xfrm>
          <a:prstGeom prst="rect">
            <a:avLst/>
          </a:prstGeom>
          <a:noFill/>
        </p:spPr>
        <p:txBody>
          <a:bodyPr wrap="square" rtlCol="0">
            <a:spAutoFit/>
          </a:bodyPr>
          <a:lstStyle/>
          <a:p>
            <a:r>
              <a:rPr lang="en-US" b="1" u="sng" dirty="0" err="1"/>
              <a:t>Nguyên</a:t>
            </a:r>
            <a:r>
              <a:rPr lang="en-US" b="1" u="sng" dirty="0"/>
              <a:t> </a:t>
            </a:r>
            <a:r>
              <a:rPr lang="en-US" b="1" u="sng" dirty="0" err="1"/>
              <a:t>lý</a:t>
            </a:r>
            <a:r>
              <a:rPr lang="en-US" b="1" u="sng" dirty="0"/>
              <a:t> </a:t>
            </a:r>
            <a:r>
              <a:rPr lang="en-US" b="1" u="sng" dirty="0" err="1"/>
              <a:t>tổng</a:t>
            </a:r>
            <a:r>
              <a:rPr lang="en-US" b="1" u="sng" dirty="0"/>
              <a:t> </a:t>
            </a:r>
            <a:r>
              <a:rPr lang="en-US" b="1" u="sng" dirty="0" err="1"/>
              <a:t>quát</a:t>
            </a:r>
            <a:r>
              <a:rPr lang="en-US" b="1" u="sng" dirty="0"/>
              <a:t> </a:t>
            </a:r>
            <a:r>
              <a:rPr lang="en-US" b="1" u="sng" dirty="0" err="1"/>
              <a:t>của</a:t>
            </a:r>
            <a:r>
              <a:rPr lang="en-US" b="1" u="sng" dirty="0"/>
              <a:t> Spectral clustering</a:t>
            </a:r>
            <a:r>
              <a:rPr lang="en-US" b="1" u="sng" dirty="0" smtClean="0"/>
              <a:t>:</a:t>
            </a:r>
          </a:p>
          <a:p>
            <a:endParaRPr lang="en-US" b="1" u="sng" dirty="0" smtClean="0"/>
          </a:p>
          <a:p>
            <a:pPr marL="285750" indent="-285750">
              <a:buFont typeface="Arial" panose="020B0604020202020204" pitchFamily="34" charset="0"/>
              <a:buChar char="•"/>
            </a:pPr>
            <a:r>
              <a:rPr lang="en-US" dirty="0" err="1" smtClean="0"/>
              <a:t>Dữ</a:t>
            </a:r>
            <a:r>
              <a:rPr lang="en-US" dirty="0" smtClean="0"/>
              <a:t> </a:t>
            </a:r>
            <a:r>
              <a:rPr lang="en-US" dirty="0" err="1" smtClean="0"/>
              <a:t>liệu</a:t>
            </a:r>
            <a:r>
              <a:rPr lang="en-US" dirty="0" smtClean="0"/>
              <a:t> </a:t>
            </a:r>
            <a:r>
              <a:rPr lang="en-US" dirty="0" err="1" smtClean="0"/>
              <a:t>cần</a:t>
            </a:r>
            <a:r>
              <a:rPr lang="en-US" dirty="0" smtClean="0"/>
              <a:t> </a:t>
            </a:r>
            <a:r>
              <a:rPr lang="en-US" dirty="0" err="1" smtClean="0"/>
              <a:t>phân</a:t>
            </a:r>
            <a:r>
              <a:rPr lang="en-US" dirty="0" smtClean="0"/>
              <a:t> </a:t>
            </a:r>
            <a:r>
              <a:rPr lang="en-US" dirty="0" err="1" smtClean="0"/>
              <a:t>cụm</a:t>
            </a:r>
            <a:r>
              <a:rPr lang="en-US" dirty="0" smtClean="0"/>
              <a:t> </a:t>
            </a:r>
            <a:r>
              <a:rPr lang="en-US" dirty="0" err="1" smtClean="0"/>
              <a:t>được</a:t>
            </a:r>
            <a:r>
              <a:rPr lang="en-US" dirty="0" smtClean="0"/>
              <a:t> </a:t>
            </a:r>
            <a:r>
              <a:rPr lang="en-US" dirty="0" err="1" smtClean="0"/>
              <a:t>chuyển</a:t>
            </a:r>
            <a:r>
              <a:rPr lang="en-US" dirty="0" smtClean="0"/>
              <a:t> </a:t>
            </a:r>
            <a:r>
              <a:rPr lang="en-US" dirty="0" err="1" smtClean="0"/>
              <a:t>đổi</a:t>
            </a:r>
            <a:r>
              <a:rPr lang="en-US" dirty="0" smtClean="0"/>
              <a:t> </a:t>
            </a:r>
            <a:r>
              <a:rPr lang="en-US" dirty="0" err="1" smtClean="0"/>
              <a:t>thành</a:t>
            </a:r>
            <a:r>
              <a:rPr lang="en-US" dirty="0" smtClean="0"/>
              <a:t> </a:t>
            </a:r>
            <a:r>
              <a:rPr lang="en-US" dirty="0" err="1" smtClean="0"/>
              <a:t>dạng</a:t>
            </a:r>
            <a:r>
              <a:rPr lang="en-US" dirty="0" smtClean="0"/>
              <a:t> </a:t>
            </a:r>
            <a:r>
              <a:rPr lang="en-US" dirty="0" err="1" smtClean="0"/>
              <a:t>đồ</a:t>
            </a:r>
            <a:r>
              <a:rPr lang="en-US" dirty="0" smtClean="0"/>
              <a:t> </a:t>
            </a:r>
            <a:r>
              <a:rPr lang="en-US" dirty="0" err="1" smtClean="0"/>
              <a:t>thị</a:t>
            </a:r>
            <a:r>
              <a:rPr lang="en-US" dirty="0" smtClean="0"/>
              <a:t> (graph) </a:t>
            </a:r>
            <a:r>
              <a:rPr lang="en-US" dirty="0" err="1" smtClean="0"/>
              <a:t>với</a:t>
            </a:r>
            <a:r>
              <a:rPr lang="en-US" dirty="0" smtClean="0"/>
              <a:t> </a:t>
            </a:r>
            <a:r>
              <a:rPr lang="en-US" dirty="0" err="1" smtClean="0"/>
              <a:t>các</a:t>
            </a:r>
            <a:r>
              <a:rPr lang="en-US" dirty="0" smtClean="0"/>
              <a:t> </a:t>
            </a:r>
            <a:r>
              <a:rPr lang="en-US" dirty="0" err="1" smtClean="0"/>
              <a:t>cạnh</a:t>
            </a:r>
            <a:r>
              <a:rPr lang="en-US" dirty="0" smtClean="0"/>
              <a:t> </a:t>
            </a:r>
            <a:r>
              <a:rPr lang="en-US" dirty="0" err="1" smtClean="0"/>
              <a:t>của</a:t>
            </a:r>
            <a:r>
              <a:rPr lang="en-US" dirty="0" smtClean="0"/>
              <a:t> </a:t>
            </a:r>
            <a:r>
              <a:rPr lang="en-US" dirty="0" err="1" smtClean="0"/>
              <a:t>đồ</a:t>
            </a:r>
            <a:r>
              <a:rPr lang="en-US" dirty="0" smtClean="0"/>
              <a:t> </a:t>
            </a:r>
            <a:r>
              <a:rPr lang="en-US" dirty="0" err="1" smtClean="0"/>
              <a:t>thị</a:t>
            </a:r>
            <a:r>
              <a:rPr lang="en-US" dirty="0" smtClean="0"/>
              <a:t> </a:t>
            </a:r>
            <a:r>
              <a:rPr lang="en-US" dirty="0" err="1" smtClean="0"/>
              <a:t>có</a:t>
            </a:r>
            <a:r>
              <a:rPr lang="en-US" dirty="0" smtClean="0"/>
              <a:t> </a:t>
            </a:r>
            <a:r>
              <a:rPr lang="en-US" dirty="0" err="1" smtClean="0"/>
              <a:t>trọng</a:t>
            </a:r>
            <a:r>
              <a:rPr lang="en-US" dirty="0" smtClean="0"/>
              <a:t> </a:t>
            </a:r>
            <a:r>
              <a:rPr lang="en-US" dirty="0" err="1" smtClean="0"/>
              <a:t>số</a:t>
            </a:r>
            <a:r>
              <a:rPr lang="en-US" dirty="0" smtClean="0"/>
              <a:t>. </a:t>
            </a:r>
            <a:r>
              <a:rPr lang="en-US" dirty="0" err="1" smtClean="0"/>
              <a:t>Trọng</a:t>
            </a:r>
            <a:r>
              <a:rPr lang="en-US" dirty="0" smtClean="0"/>
              <a:t> </a:t>
            </a:r>
            <a:r>
              <a:rPr lang="en-US" dirty="0" err="1" smtClean="0"/>
              <a:t>số</a:t>
            </a:r>
            <a:r>
              <a:rPr lang="en-US" dirty="0" smtClean="0"/>
              <a:t> </a:t>
            </a:r>
            <a:r>
              <a:rPr lang="en-US" dirty="0" err="1" smtClean="0"/>
              <a:t>của</a:t>
            </a:r>
            <a:r>
              <a:rPr lang="en-US" dirty="0" smtClean="0"/>
              <a:t> </a:t>
            </a:r>
            <a:r>
              <a:rPr lang="en-US" dirty="0" err="1" smtClean="0"/>
              <a:t>cạnh</a:t>
            </a:r>
            <a:r>
              <a:rPr lang="en-US" dirty="0" smtClean="0"/>
              <a:t> </a:t>
            </a:r>
            <a:r>
              <a:rPr lang="en-US" dirty="0" err="1" smtClean="0"/>
              <a:t>thể</a:t>
            </a:r>
            <a:r>
              <a:rPr lang="en-US" dirty="0" smtClean="0"/>
              <a:t> </a:t>
            </a:r>
            <a:r>
              <a:rPr lang="en-US" dirty="0" err="1" smtClean="0"/>
              <a:t>hiện</a:t>
            </a:r>
            <a:r>
              <a:rPr lang="en-US" dirty="0" smtClean="0"/>
              <a:t> </a:t>
            </a:r>
            <a:r>
              <a:rPr lang="en-US" dirty="0" err="1" smtClean="0"/>
              <a:t>mức</a:t>
            </a:r>
            <a:r>
              <a:rPr lang="en-US" dirty="0" smtClean="0"/>
              <a:t> </a:t>
            </a:r>
            <a:r>
              <a:rPr lang="en-US" dirty="0" err="1" smtClean="0"/>
              <a:t>độ</a:t>
            </a:r>
            <a:r>
              <a:rPr lang="en-US" dirty="0" smtClean="0"/>
              <a:t> </a:t>
            </a:r>
            <a:r>
              <a:rPr lang="en-US" dirty="0" err="1" smtClean="0"/>
              <a:t>tương</a:t>
            </a:r>
            <a:r>
              <a:rPr lang="en-US" dirty="0" smtClean="0"/>
              <a:t> </a:t>
            </a:r>
            <a:r>
              <a:rPr lang="en-US" dirty="0" err="1" smtClean="0"/>
              <a:t>đồng</a:t>
            </a:r>
            <a:r>
              <a:rPr lang="en-US" dirty="0" smtClean="0"/>
              <a:t> </a:t>
            </a:r>
            <a:r>
              <a:rPr lang="en-US" dirty="0" err="1" smtClean="0"/>
              <a:t>của</a:t>
            </a:r>
            <a:r>
              <a:rPr lang="en-US" dirty="0" smtClean="0"/>
              <a:t> 2 </a:t>
            </a:r>
            <a:r>
              <a:rPr lang="en-US" dirty="0" err="1" smtClean="0"/>
              <a:t>phần</a:t>
            </a:r>
            <a:r>
              <a:rPr lang="en-US" dirty="0" smtClean="0"/>
              <a:t> </a:t>
            </a:r>
            <a:r>
              <a:rPr lang="en-US" dirty="0" err="1" smtClean="0"/>
              <a:t>tử</a:t>
            </a:r>
            <a:r>
              <a:rPr lang="en-US" dirty="0" smtClean="0"/>
              <a:t> </a:t>
            </a:r>
            <a:r>
              <a:rPr lang="en-US" dirty="0" err="1" smtClean="0"/>
              <a:t>được</a:t>
            </a:r>
            <a:r>
              <a:rPr lang="en-US" dirty="0" smtClean="0"/>
              <a:t> </a:t>
            </a:r>
            <a:r>
              <a:rPr lang="en-US" dirty="0" err="1" smtClean="0"/>
              <a:t>kết</a:t>
            </a:r>
            <a:r>
              <a:rPr lang="en-US" dirty="0" smtClean="0"/>
              <a:t> </a:t>
            </a:r>
            <a:r>
              <a:rPr lang="en-US" dirty="0" err="1" smtClean="0"/>
              <a:t>nối</a:t>
            </a:r>
            <a:r>
              <a:rPr lang="en-US" dirty="0" smtClean="0"/>
              <a:t> </a:t>
            </a:r>
            <a:r>
              <a:rPr lang="en-US" dirty="0" err="1" smtClean="0"/>
              <a:t>bởi</a:t>
            </a:r>
            <a:r>
              <a:rPr lang="en-US" dirty="0" smtClean="0"/>
              <a:t> </a:t>
            </a:r>
            <a:r>
              <a:rPr lang="en-US" dirty="0" err="1" smtClean="0"/>
              <a:t>cạnh</a:t>
            </a:r>
            <a:r>
              <a:rPr lang="en-US" dirty="0" smtClean="0"/>
              <a:t> </a:t>
            </a:r>
            <a:r>
              <a:rPr lang="en-US" dirty="0" err="1" smtClean="0"/>
              <a:t>đó</a:t>
            </a:r>
            <a:r>
              <a:rPr lang="en-US" dirty="0" smtClean="0"/>
              <a:t>.</a:t>
            </a:r>
          </a:p>
          <a:p>
            <a:pPr marL="285750" indent="-285750">
              <a:buFont typeface="Arial" panose="020B0604020202020204" pitchFamily="34" charset="0"/>
              <a:buChar char="•"/>
            </a:pPr>
            <a:r>
              <a:rPr lang="en-US" dirty="0" err="1" smtClean="0"/>
              <a:t>Bài</a:t>
            </a:r>
            <a:r>
              <a:rPr lang="en-US" dirty="0" smtClean="0"/>
              <a:t> </a:t>
            </a:r>
            <a:r>
              <a:rPr lang="en-US" dirty="0" err="1" smtClean="0"/>
              <a:t>toán</a:t>
            </a:r>
            <a:r>
              <a:rPr lang="en-US" dirty="0" smtClean="0"/>
              <a:t> </a:t>
            </a:r>
            <a:r>
              <a:rPr lang="en-US" dirty="0" err="1" smtClean="0"/>
              <a:t>phân</a:t>
            </a:r>
            <a:r>
              <a:rPr lang="en-US" dirty="0" smtClean="0"/>
              <a:t> </a:t>
            </a:r>
            <a:r>
              <a:rPr lang="en-US" dirty="0" err="1" smtClean="0"/>
              <a:t>cụm</a:t>
            </a:r>
            <a:r>
              <a:rPr lang="en-US" dirty="0" smtClean="0"/>
              <a:t> </a:t>
            </a:r>
            <a:r>
              <a:rPr lang="en-US" dirty="0" err="1" smtClean="0"/>
              <a:t>được</a:t>
            </a:r>
            <a:r>
              <a:rPr lang="en-US" dirty="0" smtClean="0"/>
              <a:t> </a:t>
            </a:r>
            <a:r>
              <a:rPr lang="en-US" dirty="0" err="1" smtClean="0"/>
              <a:t>chuyển</a:t>
            </a:r>
            <a:r>
              <a:rPr lang="en-US" dirty="0" smtClean="0"/>
              <a:t> </a:t>
            </a:r>
            <a:r>
              <a:rPr lang="en-US" dirty="0" err="1" smtClean="0"/>
              <a:t>thành</a:t>
            </a:r>
            <a:r>
              <a:rPr lang="en-US" dirty="0" smtClean="0"/>
              <a:t> </a:t>
            </a:r>
            <a:r>
              <a:rPr lang="en-US" dirty="0" err="1" smtClean="0"/>
              <a:t>bài</a:t>
            </a:r>
            <a:r>
              <a:rPr lang="en-US" dirty="0" smtClean="0"/>
              <a:t> </a:t>
            </a:r>
            <a:r>
              <a:rPr lang="en-US" dirty="0" err="1" smtClean="0"/>
              <a:t>toán</a:t>
            </a:r>
            <a:r>
              <a:rPr lang="en-US" dirty="0" smtClean="0"/>
              <a:t> </a:t>
            </a:r>
            <a:r>
              <a:rPr lang="en-US" dirty="0" err="1" smtClean="0"/>
              <a:t>tương</a:t>
            </a:r>
            <a:r>
              <a:rPr lang="en-US" dirty="0" smtClean="0"/>
              <a:t> </a:t>
            </a:r>
            <a:r>
              <a:rPr lang="en-US" dirty="0" err="1" smtClean="0"/>
              <a:t>đương</a:t>
            </a:r>
            <a:r>
              <a:rPr lang="en-US" dirty="0" smtClean="0"/>
              <a:t>: </a:t>
            </a:r>
            <a:r>
              <a:rPr lang="en-US" dirty="0" err="1" smtClean="0"/>
              <a:t>tìm</a:t>
            </a:r>
            <a:r>
              <a:rPr lang="en-US" dirty="0" smtClean="0"/>
              <a:t> </a:t>
            </a:r>
            <a:r>
              <a:rPr lang="en-US" dirty="0" err="1" smtClean="0"/>
              <a:t>cách</a:t>
            </a:r>
            <a:r>
              <a:rPr lang="en-US" dirty="0" smtClean="0"/>
              <a:t> </a:t>
            </a:r>
            <a:r>
              <a:rPr lang="en-US" dirty="0" err="1" smtClean="0"/>
              <a:t>cắt</a:t>
            </a:r>
            <a:r>
              <a:rPr lang="en-US" dirty="0" smtClean="0"/>
              <a:t> </a:t>
            </a:r>
            <a:r>
              <a:rPr lang="en-US" dirty="0" err="1" smtClean="0"/>
              <a:t>đồ</a:t>
            </a:r>
            <a:r>
              <a:rPr lang="en-US" dirty="0" smtClean="0"/>
              <a:t> </a:t>
            </a:r>
            <a:r>
              <a:rPr lang="en-US" dirty="0" err="1" smtClean="0"/>
              <a:t>thị</a:t>
            </a:r>
            <a:r>
              <a:rPr lang="en-US" dirty="0" smtClean="0"/>
              <a:t> </a:t>
            </a:r>
            <a:r>
              <a:rPr lang="en-US" dirty="0" err="1" smtClean="0"/>
              <a:t>thành</a:t>
            </a:r>
            <a:r>
              <a:rPr lang="en-US" dirty="0" smtClean="0"/>
              <a:t> </a:t>
            </a:r>
            <a:r>
              <a:rPr lang="en-US" dirty="0" err="1" smtClean="0"/>
              <a:t>các</a:t>
            </a:r>
            <a:r>
              <a:rPr lang="en-US" dirty="0" smtClean="0"/>
              <a:t> </a:t>
            </a:r>
            <a:r>
              <a:rPr lang="en-US" dirty="0" err="1" smtClean="0"/>
              <a:t>thành</a:t>
            </a:r>
            <a:r>
              <a:rPr lang="en-US" dirty="0" smtClean="0"/>
              <a:t> </a:t>
            </a:r>
            <a:r>
              <a:rPr lang="en-US" dirty="0" err="1" smtClean="0"/>
              <a:t>phần</a:t>
            </a:r>
            <a:r>
              <a:rPr lang="en-US" dirty="0" smtClean="0"/>
              <a:t> </a:t>
            </a:r>
            <a:r>
              <a:rPr lang="en-US" dirty="0" err="1" smtClean="0"/>
              <a:t>liên</a:t>
            </a:r>
            <a:r>
              <a:rPr lang="en-US" dirty="0" smtClean="0"/>
              <a:t> </a:t>
            </a:r>
            <a:r>
              <a:rPr lang="en-US" dirty="0" err="1" smtClean="0"/>
              <a:t>thông</a:t>
            </a:r>
            <a:r>
              <a:rPr lang="en-US" dirty="0" smtClean="0"/>
              <a:t>. </a:t>
            </a:r>
            <a:r>
              <a:rPr lang="en-US" dirty="0" err="1" smtClean="0"/>
              <a:t>Mỗi</a:t>
            </a:r>
            <a:r>
              <a:rPr lang="en-US" dirty="0" smtClean="0"/>
              <a:t> </a:t>
            </a:r>
            <a:r>
              <a:rPr lang="en-US" dirty="0" err="1" smtClean="0"/>
              <a:t>thành</a:t>
            </a:r>
            <a:r>
              <a:rPr lang="en-US" dirty="0" smtClean="0"/>
              <a:t> </a:t>
            </a:r>
            <a:r>
              <a:rPr lang="en-US" dirty="0" err="1" smtClean="0"/>
              <a:t>phần</a:t>
            </a:r>
            <a:r>
              <a:rPr lang="en-US" dirty="0" smtClean="0"/>
              <a:t> </a:t>
            </a:r>
            <a:r>
              <a:rPr lang="en-US" dirty="0" err="1" smtClean="0"/>
              <a:t>liên</a:t>
            </a:r>
            <a:r>
              <a:rPr lang="en-US" dirty="0" smtClean="0"/>
              <a:t> </a:t>
            </a:r>
            <a:r>
              <a:rPr lang="en-US" dirty="0" err="1" smtClean="0"/>
              <a:t>thông</a:t>
            </a:r>
            <a:r>
              <a:rPr lang="en-US" dirty="0" smtClean="0"/>
              <a:t> </a:t>
            </a:r>
            <a:r>
              <a:rPr lang="en-US" dirty="0" err="1" smtClean="0"/>
              <a:t>của</a:t>
            </a:r>
            <a:r>
              <a:rPr lang="en-US" dirty="0" smtClean="0"/>
              <a:t> </a:t>
            </a:r>
            <a:r>
              <a:rPr lang="en-US" dirty="0" err="1" smtClean="0"/>
              <a:t>đồ</a:t>
            </a:r>
            <a:r>
              <a:rPr lang="en-US" dirty="0" smtClean="0"/>
              <a:t> </a:t>
            </a:r>
            <a:r>
              <a:rPr lang="en-US" dirty="0" err="1" smtClean="0"/>
              <a:t>thị</a:t>
            </a:r>
            <a:r>
              <a:rPr lang="en-US" dirty="0" smtClean="0"/>
              <a:t> </a:t>
            </a:r>
            <a:r>
              <a:rPr lang="en-US" dirty="0" err="1" smtClean="0"/>
              <a:t>tương</a:t>
            </a:r>
            <a:r>
              <a:rPr lang="en-US" dirty="0" smtClean="0"/>
              <a:t> </a:t>
            </a:r>
            <a:r>
              <a:rPr lang="en-US" dirty="0" err="1" smtClean="0"/>
              <a:t>đương</a:t>
            </a:r>
            <a:r>
              <a:rPr lang="en-US" dirty="0" smtClean="0"/>
              <a:t> 1 </a:t>
            </a:r>
            <a:r>
              <a:rPr lang="en-US" dirty="0" err="1" smtClean="0"/>
              <a:t>cụm</a:t>
            </a:r>
            <a:r>
              <a:rPr lang="en-US" dirty="0" smtClean="0"/>
              <a:t> </a:t>
            </a:r>
            <a:r>
              <a:rPr lang="en-US" dirty="0" err="1" smtClean="0"/>
              <a:t>dữ</a:t>
            </a:r>
            <a:r>
              <a:rPr lang="en-US" dirty="0" smtClean="0"/>
              <a:t> </a:t>
            </a:r>
            <a:r>
              <a:rPr lang="en-US" dirty="0" err="1" smtClean="0"/>
              <a:t>liệu</a:t>
            </a:r>
            <a:r>
              <a:rPr lang="en-US" dirty="0" smtClean="0"/>
              <a:t>.</a:t>
            </a:r>
          </a:p>
          <a:p>
            <a:pPr marL="285750" indent="-285750">
              <a:buFont typeface="Arial" panose="020B0604020202020204" pitchFamily="34" charset="0"/>
              <a:buChar char="•"/>
            </a:pPr>
            <a:r>
              <a:rPr lang="en-US" dirty="0" smtClean="0"/>
              <a:t>1 </a:t>
            </a:r>
            <a:r>
              <a:rPr lang="en-US" dirty="0" err="1" smtClean="0"/>
              <a:t>chiến</a:t>
            </a:r>
            <a:r>
              <a:rPr lang="en-US" dirty="0" smtClean="0"/>
              <a:t> </a:t>
            </a:r>
            <a:r>
              <a:rPr lang="en-US" dirty="0" err="1" smtClean="0"/>
              <a:t>lược</a:t>
            </a:r>
            <a:r>
              <a:rPr lang="en-US" dirty="0" smtClean="0"/>
              <a:t> </a:t>
            </a:r>
            <a:r>
              <a:rPr lang="en-US" dirty="0" err="1" smtClean="0"/>
              <a:t>phân</a:t>
            </a:r>
            <a:r>
              <a:rPr lang="en-US" dirty="0" smtClean="0"/>
              <a:t> </a:t>
            </a:r>
            <a:r>
              <a:rPr lang="en-US" dirty="0" err="1" smtClean="0"/>
              <a:t>cụm</a:t>
            </a:r>
            <a:r>
              <a:rPr lang="en-US" dirty="0" smtClean="0"/>
              <a:t> </a:t>
            </a:r>
            <a:r>
              <a:rPr lang="en-US" dirty="0" err="1" smtClean="0"/>
              <a:t>tối</a:t>
            </a:r>
            <a:r>
              <a:rPr lang="en-US" dirty="0" smtClean="0"/>
              <a:t> </a:t>
            </a:r>
            <a:r>
              <a:rPr lang="en-US" dirty="0" err="1" smtClean="0"/>
              <a:t>ưu</a:t>
            </a:r>
            <a:r>
              <a:rPr lang="en-US" dirty="0" smtClean="0"/>
              <a:t> </a:t>
            </a:r>
            <a:r>
              <a:rPr lang="en-US" dirty="0" err="1" smtClean="0"/>
              <a:t>tương</a:t>
            </a:r>
            <a:r>
              <a:rPr lang="en-US" dirty="0" smtClean="0"/>
              <a:t> </a:t>
            </a:r>
            <a:r>
              <a:rPr lang="en-US" dirty="0" err="1" smtClean="0"/>
              <a:t>đương</a:t>
            </a:r>
            <a:r>
              <a:rPr lang="en-US" dirty="0" smtClean="0"/>
              <a:t> </a:t>
            </a:r>
            <a:r>
              <a:rPr lang="en-US" dirty="0" err="1" smtClean="0"/>
              <a:t>với</a:t>
            </a:r>
            <a:r>
              <a:rPr lang="en-US" dirty="0" smtClean="0"/>
              <a:t> 1 </a:t>
            </a:r>
            <a:r>
              <a:rPr lang="en-US" dirty="0" err="1" smtClean="0"/>
              <a:t>chiến</a:t>
            </a:r>
            <a:r>
              <a:rPr lang="en-US" dirty="0" smtClean="0"/>
              <a:t> </a:t>
            </a:r>
            <a:r>
              <a:rPr lang="en-US" dirty="0" err="1" smtClean="0"/>
              <a:t>lược</a:t>
            </a:r>
            <a:r>
              <a:rPr lang="en-US" dirty="0" smtClean="0"/>
              <a:t> </a:t>
            </a:r>
            <a:r>
              <a:rPr lang="en-US" dirty="0" err="1" smtClean="0"/>
              <a:t>cắt</a:t>
            </a:r>
            <a:r>
              <a:rPr lang="en-US" dirty="0" smtClean="0"/>
              <a:t> </a:t>
            </a:r>
            <a:r>
              <a:rPr lang="en-US" dirty="0" err="1" smtClean="0"/>
              <a:t>cạnh</a:t>
            </a:r>
            <a:r>
              <a:rPr lang="en-US" dirty="0" smtClean="0"/>
              <a:t> </a:t>
            </a:r>
            <a:r>
              <a:rPr lang="en-US" dirty="0" err="1" smtClean="0"/>
              <a:t>trên</a:t>
            </a:r>
            <a:r>
              <a:rPr lang="en-US" dirty="0" smtClean="0"/>
              <a:t> </a:t>
            </a:r>
            <a:r>
              <a:rPr lang="en-US" dirty="0" err="1" smtClean="0"/>
              <a:t>đồ</a:t>
            </a:r>
            <a:r>
              <a:rPr lang="en-US" dirty="0" smtClean="0"/>
              <a:t> </a:t>
            </a:r>
            <a:r>
              <a:rPr lang="en-US" dirty="0" err="1" smtClean="0"/>
              <a:t>thị</a:t>
            </a:r>
            <a:r>
              <a:rPr lang="en-US" dirty="0" smtClean="0"/>
              <a:t> </a:t>
            </a:r>
            <a:r>
              <a:rPr lang="en-US" dirty="0" err="1" smtClean="0"/>
              <a:t>sao</a:t>
            </a:r>
            <a:r>
              <a:rPr lang="en-US" dirty="0" smtClean="0"/>
              <a:t> </a:t>
            </a:r>
            <a:r>
              <a:rPr lang="en-US" dirty="0" err="1" smtClean="0"/>
              <a:t>cho</a:t>
            </a:r>
            <a:r>
              <a:rPr lang="en-US" dirty="0" smtClean="0"/>
              <a:t> </a:t>
            </a:r>
            <a:r>
              <a:rPr lang="en-US" dirty="0" err="1" smtClean="0"/>
              <a:t>tổng</a:t>
            </a:r>
            <a:r>
              <a:rPr lang="en-US" dirty="0" smtClean="0"/>
              <a:t> </a:t>
            </a:r>
            <a:r>
              <a:rPr lang="en-US" dirty="0" err="1" smtClean="0"/>
              <a:t>trọng</a:t>
            </a:r>
            <a:r>
              <a:rPr lang="en-US" dirty="0" smtClean="0"/>
              <a:t> </a:t>
            </a:r>
            <a:r>
              <a:rPr lang="en-US" dirty="0" err="1" smtClean="0"/>
              <a:t>số</a:t>
            </a:r>
            <a:r>
              <a:rPr lang="en-US" dirty="0" smtClean="0"/>
              <a:t> </a:t>
            </a:r>
            <a:r>
              <a:rPr lang="en-US" dirty="0" err="1" smtClean="0"/>
              <a:t>của</a:t>
            </a:r>
            <a:r>
              <a:rPr lang="en-US" dirty="0" smtClean="0"/>
              <a:t> </a:t>
            </a:r>
            <a:r>
              <a:rPr lang="en-US" dirty="0" err="1" smtClean="0"/>
              <a:t>các</a:t>
            </a:r>
            <a:r>
              <a:rPr lang="en-US" dirty="0" smtClean="0"/>
              <a:t> </a:t>
            </a:r>
            <a:r>
              <a:rPr lang="en-US" dirty="0" err="1" smtClean="0"/>
              <a:t>cạnh</a:t>
            </a:r>
            <a:r>
              <a:rPr lang="en-US" dirty="0" smtClean="0"/>
              <a:t> </a:t>
            </a:r>
            <a:r>
              <a:rPr lang="en-US" dirty="0" err="1" smtClean="0"/>
              <a:t>bị</a:t>
            </a:r>
            <a:r>
              <a:rPr lang="en-US" dirty="0" smtClean="0"/>
              <a:t> </a:t>
            </a:r>
            <a:r>
              <a:rPr lang="en-US" dirty="0" err="1" smtClean="0"/>
              <a:t>cắt</a:t>
            </a:r>
            <a:r>
              <a:rPr lang="en-US" dirty="0" smtClean="0"/>
              <a:t> </a:t>
            </a:r>
            <a:r>
              <a:rPr lang="en-US" dirty="0" err="1" smtClean="0"/>
              <a:t>là</a:t>
            </a:r>
            <a:r>
              <a:rPr lang="en-US" dirty="0" smtClean="0"/>
              <a:t> </a:t>
            </a:r>
            <a:r>
              <a:rPr lang="en-US" dirty="0" err="1" smtClean="0"/>
              <a:t>nhỏ</a:t>
            </a:r>
            <a:r>
              <a:rPr lang="en-US" dirty="0" smtClean="0"/>
              <a:t> </a:t>
            </a:r>
            <a:r>
              <a:rPr lang="en-US" dirty="0" err="1" smtClean="0"/>
              <a:t>nhất</a:t>
            </a:r>
            <a:r>
              <a:rPr lang="en-US" dirty="0" smtClean="0"/>
              <a:t>.</a:t>
            </a:r>
            <a:endParaRPr lang="en-US" dirty="0"/>
          </a:p>
          <a:p>
            <a:endParaRPr lang="en-US" dirty="0"/>
          </a:p>
        </p:txBody>
      </p:sp>
    </p:spTree>
    <p:extLst>
      <p:ext uri="{BB962C8B-B14F-4D97-AF65-F5344CB8AC3E}">
        <p14:creationId xmlns:p14="http://schemas.microsoft.com/office/powerpoint/2010/main" val="35355832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FA1A56-9AAA-45A7-A1D2-4D56F28F416C}"/>
              </a:ext>
            </a:extLst>
          </p:cNvPr>
          <p:cNvSpPr>
            <a:spLocks noGrp="1"/>
          </p:cNvSpPr>
          <p:nvPr>
            <p:ph type="title"/>
          </p:nvPr>
        </p:nvSpPr>
        <p:spPr/>
        <p:txBody>
          <a:bodyPr/>
          <a:lstStyle/>
          <a:p>
            <a:r>
              <a:rPr lang="en-US" dirty="0"/>
              <a:t>Spectral clustering-</a:t>
            </a:r>
            <a:r>
              <a:rPr lang="en-US" dirty="0" err="1"/>
              <a:t>các</a:t>
            </a:r>
            <a:r>
              <a:rPr lang="en-US" dirty="0"/>
              <a:t> </a:t>
            </a:r>
            <a:r>
              <a:rPr lang="en-US" dirty="0" err="1"/>
              <a:t>khái</a:t>
            </a:r>
            <a:r>
              <a:rPr lang="en-US" dirty="0"/>
              <a:t> </a:t>
            </a:r>
            <a:r>
              <a:rPr lang="en-US" dirty="0" err="1"/>
              <a:t>niệm</a:t>
            </a:r>
            <a:r>
              <a:rPr lang="en-US" dirty="0"/>
              <a:t> </a:t>
            </a:r>
            <a:r>
              <a:rPr lang="en-US" dirty="0" err="1"/>
              <a:t>toán</a:t>
            </a:r>
            <a:r>
              <a:rPr lang="en-US" dirty="0"/>
              <a:t> </a:t>
            </a:r>
            <a:r>
              <a:rPr lang="en-US" dirty="0" err="1"/>
              <a:t>học</a:t>
            </a:r>
            <a:endParaRPr lang="en-US" dirty="0"/>
          </a:p>
        </p:txBody>
      </p:sp>
      <p:sp>
        <p:nvSpPr>
          <p:cNvPr id="3" name="Content Placeholder 2">
            <a:extLst>
              <a:ext uri="{FF2B5EF4-FFF2-40B4-BE49-F238E27FC236}">
                <a16:creationId xmlns:a16="http://schemas.microsoft.com/office/drawing/2014/main" id="{4FEC18F4-60BD-4665-B201-13DD8FDE9F79}"/>
              </a:ext>
            </a:extLst>
          </p:cNvPr>
          <p:cNvSpPr>
            <a:spLocks noGrp="1"/>
          </p:cNvSpPr>
          <p:nvPr>
            <p:ph idx="1"/>
          </p:nvPr>
        </p:nvSpPr>
        <p:spPr/>
        <p:txBody>
          <a:bodyPr/>
          <a:lstStyle/>
          <a:p>
            <a:r>
              <a:rPr lang="en-US" dirty="0"/>
              <a:t>Graph(</a:t>
            </a:r>
            <a:r>
              <a:rPr lang="en-US" dirty="0" err="1"/>
              <a:t>đồ</a:t>
            </a:r>
            <a:r>
              <a:rPr lang="en-US" dirty="0"/>
              <a:t> </a:t>
            </a:r>
            <a:r>
              <a:rPr lang="en-US" dirty="0" err="1"/>
              <a:t>thị</a:t>
            </a:r>
            <a:r>
              <a:rPr lang="en-US" dirty="0"/>
              <a:t>), adjacency matrix (ma </a:t>
            </a:r>
            <a:r>
              <a:rPr lang="en-US" dirty="0" err="1"/>
              <a:t>trận</a:t>
            </a:r>
            <a:r>
              <a:rPr lang="en-US" dirty="0"/>
              <a:t> </a:t>
            </a:r>
            <a:r>
              <a:rPr lang="en-US" dirty="0" err="1"/>
              <a:t>kề</a:t>
            </a:r>
            <a:r>
              <a:rPr lang="en-US" dirty="0"/>
              <a:t>) </a:t>
            </a:r>
            <a:r>
              <a:rPr lang="en-US" dirty="0" err="1"/>
              <a:t>và</a:t>
            </a:r>
            <a:r>
              <a:rPr lang="en-US" dirty="0"/>
              <a:t> degree matrix (ma </a:t>
            </a:r>
            <a:r>
              <a:rPr lang="en-US" dirty="0" err="1"/>
              <a:t>trận</a:t>
            </a:r>
            <a:r>
              <a:rPr lang="en-US" dirty="0"/>
              <a:t> </a:t>
            </a:r>
            <a:r>
              <a:rPr lang="en-US" dirty="0" err="1"/>
              <a:t>cấp</a:t>
            </a:r>
            <a:r>
              <a:rPr lang="en-US" dirty="0"/>
              <a:t>)</a:t>
            </a:r>
          </a:p>
          <a:p>
            <a:r>
              <a:rPr lang="en-US" dirty="0"/>
              <a:t>Graph Laplacian</a:t>
            </a:r>
          </a:p>
          <a:p>
            <a:r>
              <a:rPr lang="en-US" dirty="0"/>
              <a:t>Eigenvalue </a:t>
            </a:r>
            <a:r>
              <a:rPr lang="en-US" dirty="0" err="1"/>
              <a:t>của</a:t>
            </a:r>
            <a:r>
              <a:rPr lang="en-US" dirty="0"/>
              <a:t> graph Laplacian</a:t>
            </a:r>
          </a:p>
          <a:p>
            <a:endParaRPr lang="en-US" dirty="0"/>
          </a:p>
        </p:txBody>
      </p:sp>
    </p:spTree>
    <p:extLst>
      <p:ext uri="{BB962C8B-B14F-4D97-AF65-F5344CB8AC3E}">
        <p14:creationId xmlns:p14="http://schemas.microsoft.com/office/powerpoint/2010/main" val="25834923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6E5D3-2EFD-46A2-9F6B-5ED991AB15F4}"/>
              </a:ext>
            </a:extLst>
          </p:cNvPr>
          <p:cNvSpPr>
            <a:spLocks noGrp="1"/>
          </p:cNvSpPr>
          <p:nvPr>
            <p:ph type="title"/>
          </p:nvPr>
        </p:nvSpPr>
        <p:spPr/>
        <p:txBody>
          <a:bodyPr>
            <a:normAutofit/>
          </a:bodyPr>
          <a:lstStyle/>
          <a:p>
            <a:r>
              <a:rPr lang="en-US" dirty="0"/>
              <a:t>Graph, adjacency matrix </a:t>
            </a:r>
            <a:r>
              <a:rPr lang="en-US" dirty="0" err="1"/>
              <a:t>và</a:t>
            </a:r>
            <a:r>
              <a:rPr lang="en-US" dirty="0"/>
              <a:t> degree matrix</a:t>
            </a:r>
          </a:p>
        </p:txBody>
      </p:sp>
      <p:pic>
        <p:nvPicPr>
          <p:cNvPr id="5" name="Picture 4">
            <a:extLst>
              <a:ext uri="{FF2B5EF4-FFF2-40B4-BE49-F238E27FC236}">
                <a16:creationId xmlns:a16="http://schemas.microsoft.com/office/drawing/2014/main" id="{B70B7976-42DC-4420-8C58-CF1FE277BB15}"/>
              </a:ext>
            </a:extLst>
          </p:cNvPr>
          <p:cNvPicPr>
            <a:picLocks noChangeAspect="1"/>
          </p:cNvPicPr>
          <p:nvPr/>
        </p:nvPicPr>
        <p:blipFill>
          <a:blip r:embed="rId2"/>
          <a:stretch>
            <a:fillRect/>
          </a:stretch>
        </p:blipFill>
        <p:spPr>
          <a:xfrm>
            <a:off x="118989" y="1690688"/>
            <a:ext cx="5143500" cy="3086100"/>
          </a:xfrm>
          <a:prstGeom prst="rect">
            <a:avLst/>
          </a:prstGeom>
        </p:spPr>
      </p:pic>
      <p:pic>
        <p:nvPicPr>
          <p:cNvPr id="7" name="Picture 6">
            <a:extLst>
              <a:ext uri="{FF2B5EF4-FFF2-40B4-BE49-F238E27FC236}">
                <a16:creationId xmlns:a16="http://schemas.microsoft.com/office/drawing/2014/main" id="{31715D71-563E-44E3-8B45-2EA0CB0DF8AC}"/>
              </a:ext>
            </a:extLst>
          </p:cNvPr>
          <p:cNvPicPr>
            <a:picLocks noChangeAspect="1"/>
          </p:cNvPicPr>
          <p:nvPr/>
        </p:nvPicPr>
        <p:blipFill>
          <a:blip r:embed="rId3"/>
          <a:stretch>
            <a:fillRect/>
          </a:stretch>
        </p:blipFill>
        <p:spPr>
          <a:xfrm>
            <a:off x="4924864" y="1690688"/>
            <a:ext cx="3141456" cy="3086100"/>
          </a:xfrm>
          <a:prstGeom prst="rect">
            <a:avLst/>
          </a:prstGeom>
        </p:spPr>
      </p:pic>
      <p:pic>
        <p:nvPicPr>
          <p:cNvPr id="9" name="Picture 8">
            <a:extLst>
              <a:ext uri="{FF2B5EF4-FFF2-40B4-BE49-F238E27FC236}">
                <a16:creationId xmlns:a16="http://schemas.microsoft.com/office/drawing/2014/main" id="{C60C1B4F-D217-46B6-A85E-A2B78DFF780F}"/>
              </a:ext>
            </a:extLst>
          </p:cNvPr>
          <p:cNvPicPr>
            <a:picLocks noChangeAspect="1"/>
          </p:cNvPicPr>
          <p:nvPr/>
        </p:nvPicPr>
        <p:blipFill>
          <a:blip r:embed="rId4"/>
          <a:stretch>
            <a:fillRect/>
          </a:stretch>
        </p:blipFill>
        <p:spPr>
          <a:xfrm>
            <a:off x="8742742" y="1671003"/>
            <a:ext cx="2611058" cy="3105785"/>
          </a:xfrm>
          <a:prstGeom prst="rect">
            <a:avLst/>
          </a:prstGeom>
        </p:spPr>
      </p:pic>
      <p:sp>
        <p:nvSpPr>
          <p:cNvPr id="10" name="TextBox 9">
            <a:extLst>
              <a:ext uri="{FF2B5EF4-FFF2-40B4-BE49-F238E27FC236}">
                <a16:creationId xmlns:a16="http://schemas.microsoft.com/office/drawing/2014/main" id="{E95CBBB2-D2A1-40A5-A066-0ECF71C19591}"/>
              </a:ext>
            </a:extLst>
          </p:cNvPr>
          <p:cNvSpPr txBox="1"/>
          <p:nvPr/>
        </p:nvSpPr>
        <p:spPr>
          <a:xfrm>
            <a:off x="746466" y="5188745"/>
            <a:ext cx="3888545" cy="369332"/>
          </a:xfrm>
          <a:prstGeom prst="rect">
            <a:avLst/>
          </a:prstGeom>
          <a:noFill/>
        </p:spPr>
        <p:txBody>
          <a:bodyPr wrap="square" rtlCol="0">
            <a:spAutoFit/>
          </a:bodyPr>
          <a:lstStyle/>
          <a:p>
            <a:pPr algn="ctr"/>
            <a:r>
              <a:rPr lang="en-US" dirty="0"/>
              <a:t>Graph</a:t>
            </a:r>
          </a:p>
        </p:txBody>
      </p:sp>
      <p:sp>
        <p:nvSpPr>
          <p:cNvPr id="11" name="TextBox 10">
            <a:extLst>
              <a:ext uri="{FF2B5EF4-FFF2-40B4-BE49-F238E27FC236}">
                <a16:creationId xmlns:a16="http://schemas.microsoft.com/office/drawing/2014/main" id="{757BD005-FBA4-43A0-A695-AC165BBB4B4D}"/>
              </a:ext>
            </a:extLst>
          </p:cNvPr>
          <p:cNvSpPr txBox="1"/>
          <p:nvPr/>
        </p:nvSpPr>
        <p:spPr>
          <a:xfrm>
            <a:off x="4551319" y="5188745"/>
            <a:ext cx="3888545" cy="369332"/>
          </a:xfrm>
          <a:prstGeom prst="rect">
            <a:avLst/>
          </a:prstGeom>
          <a:noFill/>
        </p:spPr>
        <p:txBody>
          <a:bodyPr wrap="square" rtlCol="0">
            <a:spAutoFit/>
          </a:bodyPr>
          <a:lstStyle/>
          <a:p>
            <a:pPr algn="ctr"/>
            <a:r>
              <a:rPr lang="en-US" dirty="0"/>
              <a:t>Adjacency matrix</a:t>
            </a:r>
          </a:p>
        </p:txBody>
      </p:sp>
      <p:sp>
        <p:nvSpPr>
          <p:cNvPr id="12" name="TextBox 11">
            <a:extLst>
              <a:ext uri="{FF2B5EF4-FFF2-40B4-BE49-F238E27FC236}">
                <a16:creationId xmlns:a16="http://schemas.microsoft.com/office/drawing/2014/main" id="{500C11D0-1895-4C0D-B338-51AD540FD7CA}"/>
              </a:ext>
            </a:extLst>
          </p:cNvPr>
          <p:cNvSpPr txBox="1"/>
          <p:nvPr/>
        </p:nvSpPr>
        <p:spPr>
          <a:xfrm>
            <a:off x="8103998" y="5188745"/>
            <a:ext cx="3888545" cy="369332"/>
          </a:xfrm>
          <a:prstGeom prst="rect">
            <a:avLst/>
          </a:prstGeom>
          <a:noFill/>
        </p:spPr>
        <p:txBody>
          <a:bodyPr wrap="square" rtlCol="0">
            <a:spAutoFit/>
          </a:bodyPr>
          <a:lstStyle/>
          <a:p>
            <a:pPr algn="ctr"/>
            <a:r>
              <a:rPr lang="en-US" dirty="0"/>
              <a:t>Degree matrix</a:t>
            </a:r>
          </a:p>
        </p:txBody>
      </p:sp>
    </p:spTree>
    <p:extLst>
      <p:ext uri="{BB962C8B-B14F-4D97-AF65-F5344CB8AC3E}">
        <p14:creationId xmlns:p14="http://schemas.microsoft.com/office/powerpoint/2010/main" val="22720070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953A5-6FE1-4EED-90F8-6FDF12CEA077}"/>
              </a:ext>
            </a:extLst>
          </p:cNvPr>
          <p:cNvSpPr>
            <a:spLocks noGrp="1"/>
          </p:cNvSpPr>
          <p:nvPr>
            <p:ph type="title"/>
          </p:nvPr>
        </p:nvSpPr>
        <p:spPr/>
        <p:txBody>
          <a:bodyPr/>
          <a:lstStyle/>
          <a:p>
            <a:r>
              <a:rPr lang="en-US" dirty="0"/>
              <a:t>Graph Laplacian</a:t>
            </a:r>
          </a:p>
        </p:txBody>
      </p:sp>
      <p:sp>
        <p:nvSpPr>
          <p:cNvPr id="3" name="Content Placeholder 2">
            <a:extLst>
              <a:ext uri="{FF2B5EF4-FFF2-40B4-BE49-F238E27FC236}">
                <a16:creationId xmlns:a16="http://schemas.microsoft.com/office/drawing/2014/main" id="{CCB2F2D2-5C1F-4F40-B1EF-0D14333E483A}"/>
              </a:ext>
            </a:extLst>
          </p:cNvPr>
          <p:cNvSpPr>
            <a:spLocks noGrp="1"/>
          </p:cNvSpPr>
          <p:nvPr>
            <p:ph idx="1"/>
          </p:nvPr>
        </p:nvSpPr>
        <p:spPr>
          <a:xfrm>
            <a:off x="838200" y="1825625"/>
            <a:ext cx="5257800" cy="3922032"/>
          </a:xfrm>
        </p:spPr>
        <p:txBody>
          <a:bodyPr>
            <a:normAutofit fontScale="77500" lnSpcReduction="20000"/>
          </a:bodyPr>
          <a:lstStyle/>
          <a:p>
            <a:r>
              <a:rPr lang="en-US" b="1" u="sng" dirty="0" err="1"/>
              <a:t>Định</a:t>
            </a:r>
            <a:r>
              <a:rPr lang="en-US" b="1" u="sng" dirty="0"/>
              <a:t> </a:t>
            </a:r>
            <a:r>
              <a:rPr lang="en-US" b="1" u="sng" dirty="0" err="1"/>
              <a:t>nghĩa</a:t>
            </a:r>
            <a:r>
              <a:rPr lang="en-US" b="1" u="sng" dirty="0" smtClean="0"/>
              <a:t>:</a:t>
            </a:r>
          </a:p>
          <a:p>
            <a:pPr marL="0" indent="0">
              <a:buNone/>
            </a:pPr>
            <a:r>
              <a:rPr lang="en-US" dirty="0" smtClean="0"/>
              <a:t>Ma </a:t>
            </a:r>
            <a:r>
              <a:rPr lang="en-US" dirty="0" err="1" smtClean="0"/>
              <a:t>trận</a:t>
            </a:r>
            <a:r>
              <a:rPr lang="en-US" dirty="0" smtClean="0"/>
              <a:t> Graph Laplacian </a:t>
            </a:r>
            <a:r>
              <a:rPr lang="en-US" dirty="0" err="1" smtClean="0"/>
              <a:t>là</a:t>
            </a:r>
            <a:r>
              <a:rPr lang="en-US" dirty="0" smtClean="0"/>
              <a:t> </a:t>
            </a:r>
            <a:r>
              <a:rPr lang="en-US" dirty="0" err="1" smtClean="0"/>
              <a:t>một</a:t>
            </a:r>
            <a:r>
              <a:rPr lang="en-US" dirty="0" smtClean="0"/>
              <a:t> ma </a:t>
            </a:r>
            <a:r>
              <a:rPr lang="en-US" dirty="0" err="1" smtClean="0"/>
              <a:t>trận</a:t>
            </a:r>
            <a:r>
              <a:rPr lang="en-US" dirty="0" smtClean="0"/>
              <a:t> </a:t>
            </a:r>
            <a:r>
              <a:rPr lang="en-US" dirty="0" err="1" smtClean="0"/>
              <a:t>đại</a:t>
            </a:r>
            <a:r>
              <a:rPr lang="en-US" dirty="0" smtClean="0"/>
              <a:t> </a:t>
            </a:r>
            <a:r>
              <a:rPr lang="en-US" dirty="0" err="1" smtClean="0"/>
              <a:t>diện</a:t>
            </a:r>
            <a:r>
              <a:rPr lang="en-US" dirty="0" smtClean="0"/>
              <a:t> </a:t>
            </a:r>
            <a:r>
              <a:rPr lang="en-US" dirty="0" err="1" smtClean="0"/>
              <a:t>cho</a:t>
            </a:r>
            <a:r>
              <a:rPr lang="en-US" dirty="0" smtClean="0"/>
              <a:t> </a:t>
            </a:r>
            <a:r>
              <a:rPr lang="en-US" dirty="0" err="1" smtClean="0"/>
              <a:t>cho</a:t>
            </a:r>
            <a:r>
              <a:rPr lang="en-US" dirty="0"/>
              <a:t> </a:t>
            </a:r>
            <a:r>
              <a:rPr lang="en-US" dirty="0" smtClean="0"/>
              <a:t>graph.</a:t>
            </a:r>
          </a:p>
          <a:p>
            <a:pPr marL="0" indent="0">
              <a:buNone/>
            </a:pPr>
            <a:r>
              <a:rPr lang="en-US" dirty="0" smtClean="0"/>
              <a:t>Graph Laplacian </a:t>
            </a:r>
            <a:r>
              <a:rPr lang="en-US" dirty="0" err="1" smtClean="0"/>
              <a:t>cung</a:t>
            </a:r>
            <a:r>
              <a:rPr lang="en-US" dirty="0" smtClean="0"/>
              <a:t> </a:t>
            </a:r>
            <a:r>
              <a:rPr lang="en-US" dirty="0" err="1" smtClean="0"/>
              <a:t>cấp</a:t>
            </a:r>
            <a:r>
              <a:rPr lang="en-US" dirty="0" smtClean="0"/>
              <a:t> </a:t>
            </a:r>
            <a:r>
              <a:rPr lang="en-US" dirty="0" err="1" smtClean="0"/>
              <a:t>nhiều</a:t>
            </a:r>
            <a:r>
              <a:rPr lang="en-US" dirty="0" smtClean="0"/>
              <a:t> </a:t>
            </a:r>
            <a:r>
              <a:rPr lang="en-US" dirty="0" err="1" smtClean="0"/>
              <a:t>thông</a:t>
            </a:r>
            <a:r>
              <a:rPr lang="en-US" dirty="0" smtClean="0"/>
              <a:t> tin </a:t>
            </a:r>
            <a:r>
              <a:rPr lang="en-US" dirty="0" err="1" smtClean="0"/>
              <a:t>về</a:t>
            </a:r>
            <a:r>
              <a:rPr lang="en-US" dirty="0" smtClean="0"/>
              <a:t> </a:t>
            </a:r>
            <a:r>
              <a:rPr lang="en-US" dirty="0" err="1" smtClean="0"/>
              <a:t>các</a:t>
            </a:r>
            <a:r>
              <a:rPr lang="en-US" dirty="0" smtClean="0"/>
              <a:t> </a:t>
            </a:r>
            <a:r>
              <a:rPr lang="en-US" dirty="0" err="1" smtClean="0"/>
              <a:t>tính</a:t>
            </a:r>
            <a:r>
              <a:rPr lang="en-US" dirty="0" smtClean="0"/>
              <a:t> </a:t>
            </a:r>
            <a:r>
              <a:rPr lang="en-US" dirty="0" err="1" smtClean="0"/>
              <a:t>chất</a:t>
            </a:r>
            <a:r>
              <a:rPr lang="en-US" dirty="0" smtClean="0"/>
              <a:t> </a:t>
            </a:r>
            <a:r>
              <a:rPr lang="en-US" dirty="0" err="1" smtClean="0"/>
              <a:t>của</a:t>
            </a:r>
            <a:r>
              <a:rPr lang="en-US" dirty="0" smtClean="0"/>
              <a:t> graph </a:t>
            </a:r>
            <a:r>
              <a:rPr lang="en-US" dirty="0" err="1" smtClean="0"/>
              <a:t>mà</a:t>
            </a:r>
            <a:r>
              <a:rPr lang="en-US" dirty="0" smtClean="0"/>
              <a:t> </a:t>
            </a:r>
            <a:r>
              <a:rPr lang="en-US" dirty="0" err="1" smtClean="0"/>
              <a:t>nó</a:t>
            </a:r>
            <a:r>
              <a:rPr lang="en-US" dirty="0" smtClean="0"/>
              <a:t> </a:t>
            </a:r>
            <a:r>
              <a:rPr lang="en-US" dirty="0" err="1" smtClean="0"/>
              <a:t>đại</a:t>
            </a:r>
            <a:r>
              <a:rPr lang="en-US" dirty="0" smtClean="0"/>
              <a:t> </a:t>
            </a:r>
            <a:r>
              <a:rPr lang="en-US" dirty="0" err="1" smtClean="0"/>
              <a:t>diện</a:t>
            </a:r>
            <a:r>
              <a:rPr lang="en-US" dirty="0" smtClean="0"/>
              <a:t>.</a:t>
            </a:r>
          </a:p>
          <a:p>
            <a:pPr marL="0" indent="0">
              <a:buNone/>
            </a:pPr>
            <a:endParaRPr lang="en-US" dirty="0"/>
          </a:p>
          <a:p>
            <a:r>
              <a:rPr lang="en-US" b="1" u="sng" dirty="0" err="1"/>
              <a:t>Cách</a:t>
            </a:r>
            <a:r>
              <a:rPr lang="en-US" b="1" u="sng" dirty="0"/>
              <a:t> </a:t>
            </a:r>
            <a:r>
              <a:rPr lang="en-US" b="1" u="sng" dirty="0" err="1"/>
              <a:t>tính</a:t>
            </a:r>
            <a:r>
              <a:rPr lang="en-US" b="1" u="sng" dirty="0"/>
              <a:t>: </a:t>
            </a:r>
            <a:endParaRPr lang="en-US" b="1" u="sng" dirty="0" smtClean="0"/>
          </a:p>
          <a:p>
            <a:pPr marL="0" indent="0">
              <a:buNone/>
            </a:pPr>
            <a:r>
              <a:rPr lang="en-US" dirty="0" smtClean="0"/>
              <a:t>GL = D – A</a:t>
            </a:r>
          </a:p>
          <a:p>
            <a:pPr marL="0" indent="0">
              <a:buNone/>
            </a:pPr>
            <a:r>
              <a:rPr lang="en-US" dirty="0" err="1" smtClean="0"/>
              <a:t>Trong</a:t>
            </a:r>
            <a:r>
              <a:rPr lang="en-US" dirty="0" smtClean="0"/>
              <a:t> </a:t>
            </a:r>
            <a:r>
              <a:rPr lang="en-US" dirty="0" err="1" smtClean="0"/>
              <a:t>đó</a:t>
            </a:r>
            <a:r>
              <a:rPr lang="en-US" dirty="0" smtClean="0"/>
              <a:t>:</a:t>
            </a:r>
          </a:p>
          <a:p>
            <a:pPr>
              <a:buFont typeface="Courier New" panose="02070309020205020404" pitchFamily="49" charset="0"/>
              <a:buChar char="o"/>
            </a:pPr>
            <a:r>
              <a:rPr lang="en-US" dirty="0" smtClean="0"/>
              <a:t>D </a:t>
            </a:r>
            <a:r>
              <a:rPr lang="en-US" dirty="0" err="1" smtClean="0"/>
              <a:t>là</a:t>
            </a:r>
            <a:r>
              <a:rPr lang="en-US" dirty="0" smtClean="0"/>
              <a:t> degree matrix </a:t>
            </a:r>
            <a:r>
              <a:rPr lang="en-US" dirty="0" err="1" smtClean="0"/>
              <a:t>của</a:t>
            </a:r>
            <a:r>
              <a:rPr lang="en-US" dirty="0" smtClean="0"/>
              <a:t> graph</a:t>
            </a:r>
          </a:p>
          <a:p>
            <a:pPr>
              <a:buFont typeface="Courier New" panose="02070309020205020404" pitchFamily="49" charset="0"/>
              <a:buChar char="o"/>
            </a:pPr>
            <a:r>
              <a:rPr lang="en-US" dirty="0" smtClean="0"/>
              <a:t>A </a:t>
            </a:r>
            <a:r>
              <a:rPr lang="en-US" dirty="0" err="1" smtClean="0"/>
              <a:t>là</a:t>
            </a:r>
            <a:r>
              <a:rPr lang="en-US" dirty="0" smtClean="0"/>
              <a:t> adjacency matrix </a:t>
            </a:r>
            <a:r>
              <a:rPr lang="en-US" dirty="0" err="1" smtClean="0"/>
              <a:t>của</a:t>
            </a:r>
            <a:r>
              <a:rPr lang="en-US" dirty="0" smtClean="0"/>
              <a:t> graph</a:t>
            </a:r>
            <a:endParaRPr lang="en-US" dirty="0"/>
          </a:p>
        </p:txBody>
      </p:sp>
      <p:pic>
        <p:nvPicPr>
          <p:cNvPr id="5" name="Picture 4">
            <a:extLst>
              <a:ext uri="{FF2B5EF4-FFF2-40B4-BE49-F238E27FC236}">
                <a16:creationId xmlns:a16="http://schemas.microsoft.com/office/drawing/2014/main" id="{434F31BD-8FF4-460B-842B-C1580601E651}"/>
              </a:ext>
            </a:extLst>
          </p:cNvPr>
          <p:cNvPicPr>
            <a:picLocks noChangeAspect="1"/>
          </p:cNvPicPr>
          <p:nvPr/>
        </p:nvPicPr>
        <p:blipFill>
          <a:blip r:embed="rId2"/>
          <a:stretch>
            <a:fillRect/>
          </a:stretch>
        </p:blipFill>
        <p:spPr>
          <a:xfrm>
            <a:off x="6865756" y="1825625"/>
            <a:ext cx="4607103" cy="3922032"/>
          </a:xfrm>
          <a:prstGeom prst="rect">
            <a:avLst/>
          </a:prstGeom>
        </p:spPr>
      </p:pic>
    </p:spTree>
    <p:extLst>
      <p:ext uri="{BB962C8B-B14F-4D97-AF65-F5344CB8AC3E}">
        <p14:creationId xmlns:p14="http://schemas.microsoft.com/office/powerpoint/2010/main" val="8723368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ECE8BF-837C-411E-9C69-C933E27FDA9C}"/>
              </a:ext>
            </a:extLst>
          </p:cNvPr>
          <p:cNvSpPr>
            <a:spLocks noGrp="1"/>
          </p:cNvSpPr>
          <p:nvPr>
            <p:ph type="title"/>
          </p:nvPr>
        </p:nvSpPr>
        <p:spPr>
          <a:xfrm>
            <a:off x="0" y="1292588"/>
            <a:ext cx="10515600" cy="1325563"/>
          </a:xfrm>
        </p:spPr>
        <p:txBody>
          <a:bodyPr/>
          <a:lstStyle/>
          <a:p>
            <a:r>
              <a:rPr lang="en-US" dirty="0"/>
              <a:t>Eigen Decomposition </a:t>
            </a:r>
            <a:r>
              <a:rPr lang="en-US" dirty="0" err="1"/>
              <a:t>trong</a:t>
            </a:r>
            <a:r>
              <a:rPr lang="en-US" dirty="0"/>
              <a:t> </a:t>
            </a:r>
            <a:r>
              <a:rPr lang="en-US" dirty="0" err="1"/>
              <a:t>toán</a:t>
            </a:r>
            <a:r>
              <a:rPr lang="en-US" dirty="0"/>
              <a:t> </a:t>
            </a:r>
            <a:r>
              <a:rPr lang="en-US" dirty="0" err="1"/>
              <a:t>học</a:t>
            </a:r>
            <a:endParaRPr lang="en-US" dirty="0"/>
          </a:p>
        </p:txBody>
      </p:sp>
      <p:sp>
        <p:nvSpPr>
          <p:cNvPr id="4" name="TextBox 3">
            <a:extLst>
              <a:ext uri="{FF2B5EF4-FFF2-40B4-BE49-F238E27FC236}">
                <a16:creationId xmlns:a16="http://schemas.microsoft.com/office/drawing/2014/main" id="{48DD04FA-31F7-4B38-9E6A-025393300350}"/>
              </a:ext>
            </a:extLst>
          </p:cNvPr>
          <p:cNvSpPr txBox="1"/>
          <p:nvPr/>
        </p:nvSpPr>
        <p:spPr>
          <a:xfrm>
            <a:off x="182880" y="2847703"/>
            <a:ext cx="8098971" cy="1754326"/>
          </a:xfrm>
          <a:prstGeom prst="rect">
            <a:avLst/>
          </a:prstGeom>
          <a:noFill/>
        </p:spPr>
        <p:txBody>
          <a:bodyPr wrap="square" rtlCol="0">
            <a:spAutoFit/>
          </a:bodyPr>
          <a:lstStyle/>
          <a:p>
            <a:pPr marL="285750" indent="-285750">
              <a:buFont typeface="Wingdings" panose="05000000000000000000" pitchFamily="2" charset="2"/>
              <a:buChar char="q"/>
            </a:pPr>
            <a:r>
              <a:rPr lang="en-US" dirty="0">
                <a:latin typeface="Calibri" panose="020F0502020204030204" pitchFamily="34" charset="0"/>
                <a:cs typeface="Calibri" panose="020F0502020204030204" pitchFamily="34" charset="0"/>
              </a:rPr>
              <a:t>Ma </a:t>
            </a:r>
            <a:r>
              <a:rPr lang="en-US" dirty="0" err="1">
                <a:latin typeface="Calibri" panose="020F0502020204030204" pitchFamily="34" charset="0"/>
                <a:cs typeface="Calibri" panose="020F0502020204030204" pitchFamily="34" charset="0"/>
              </a:rPr>
              <a:t>trận</a:t>
            </a:r>
            <a:endParaRPr lang="en-US" dirty="0">
              <a:latin typeface="Calibri" panose="020F0502020204030204" pitchFamily="34" charset="0"/>
              <a:cs typeface="Calibri" panose="020F0502020204030204" pitchFamily="34" charset="0"/>
            </a:endParaRPr>
          </a:p>
          <a:p>
            <a:pPr marL="285750" indent="-285750">
              <a:buFont typeface="Wingdings" panose="05000000000000000000" pitchFamily="2" charset="2"/>
              <a:buChar char="q"/>
            </a:pPr>
            <a:r>
              <a:rPr lang="vi-VN" dirty="0">
                <a:latin typeface="Calibri" panose="020F0502020204030204" pitchFamily="34" charset="0"/>
                <a:cs typeface="Calibri" panose="020F0502020204030204" pitchFamily="34" charset="0"/>
              </a:rPr>
              <a:t>Định nghĩa eigenvalues</a:t>
            </a:r>
            <a:r>
              <a:rPr lang="en-US" dirty="0">
                <a:latin typeface="Calibri" panose="020F0502020204030204" pitchFamily="34" charset="0"/>
                <a:cs typeface="Calibri" panose="020F0502020204030204" pitchFamily="34" charset="0"/>
              </a:rPr>
              <a:t> </a:t>
            </a:r>
            <a:r>
              <a:rPr lang="vi-VN" dirty="0">
                <a:latin typeface="Calibri" panose="020F0502020204030204" pitchFamily="34" charset="0"/>
                <a:cs typeface="Calibri" panose="020F0502020204030204" pitchFamily="34" charset="0"/>
              </a:rPr>
              <a:t>và eigenvectors</a:t>
            </a:r>
          </a:p>
          <a:p>
            <a:pPr marL="285750" indent="-285750">
              <a:buFont typeface="Wingdings" panose="05000000000000000000" pitchFamily="2" charset="2"/>
              <a:buChar char="q"/>
            </a:pPr>
            <a:r>
              <a:rPr lang="vi-VN" dirty="0">
                <a:latin typeface="Calibri" panose="020F0502020204030204" pitchFamily="34" charset="0"/>
                <a:cs typeface="Calibri" panose="020F0502020204030204" pitchFamily="34" charset="0"/>
              </a:rPr>
              <a:t>Cách tính eigenvalues và eigenvectors</a:t>
            </a:r>
          </a:p>
          <a:p>
            <a:pPr marL="285750" indent="-285750">
              <a:buFont typeface="Wingdings" panose="05000000000000000000" pitchFamily="2" charset="2"/>
              <a:buChar char="q"/>
            </a:pPr>
            <a:r>
              <a:rPr lang="en-US" dirty="0">
                <a:latin typeface="Calibri" panose="020F0502020204030204" pitchFamily="34" charset="0"/>
                <a:cs typeface="Calibri" panose="020F0502020204030204" pitchFamily="34" charset="0"/>
              </a:rPr>
              <a:t>E</a:t>
            </a:r>
            <a:r>
              <a:rPr lang="vi-VN" dirty="0">
                <a:latin typeface="Calibri" panose="020F0502020204030204" pitchFamily="34" charset="0"/>
                <a:cs typeface="Calibri" panose="020F0502020204030204" pitchFamily="34" charset="0"/>
              </a:rPr>
              <a:t>igen decomposition</a:t>
            </a:r>
          </a:p>
          <a:p>
            <a:pPr marL="285750" indent="-285750">
              <a:buFont typeface="Wingdings" panose="05000000000000000000" pitchFamily="2" charset="2"/>
              <a:buChar char="q"/>
            </a:pPr>
            <a:r>
              <a:rPr lang="vi-VN" dirty="0">
                <a:latin typeface="Calibri" panose="020F0502020204030204" pitchFamily="34" charset="0"/>
                <a:cs typeface="Calibri" panose="020F0502020204030204" pitchFamily="34" charset="0"/>
              </a:rPr>
              <a:t>Các phép toán eigen decomposition	</a:t>
            </a:r>
          </a:p>
          <a:p>
            <a:pPr marL="285750" indent="-285750">
              <a:buFont typeface="Wingdings" panose="05000000000000000000" pitchFamily="2" charset="2"/>
              <a:buChar char="q"/>
            </a:pPr>
            <a:r>
              <a:rPr lang="vi-VN" dirty="0">
                <a:latin typeface="Calibri" panose="020F0502020204030204" pitchFamily="34" charset="0"/>
                <a:cs typeface="Calibri" panose="020F0502020204030204" pitchFamily="34" charset="0"/>
              </a:rPr>
              <a:t>Định lý đường tròn Gershgorin</a:t>
            </a:r>
          </a:p>
        </p:txBody>
      </p:sp>
    </p:spTree>
    <p:extLst>
      <p:ext uri="{BB962C8B-B14F-4D97-AF65-F5344CB8AC3E}">
        <p14:creationId xmlns:p14="http://schemas.microsoft.com/office/powerpoint/2010/main" val="26075970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5EE94-AC88-495A-AC09-9B437E31A31C}"/>
              </a:ext>
            </a:extLst>
          </p:cNvPr>
          <p:cNvSpPr>
            <a:spLocks noGrp="1"/>
          </p:cNvSpPr>
          <p:nvPr>
            <p:ph type="title"/>
          </p:nvPr>
        </p:nvSpPr>
        <p:spPr/>
        <p:txBody>
          <a:bodyPr/>
          <a:lstStyle/>
          <a:p>
            <a:r>
              <a:rPr lang="en-US" dirty="0"/>
              <a:t>Graph Laplacian</a:t>
            </a:r>
          </a:p>
        </p:txBody>
      </p:sp>
      <p:pic>
        <p:nvPicPr>
          <p:cNvPr id="5" name="Content Placeholder 4" descr="Chart, line chart&#10;&#10;Description automatically generated">
            <a:extLst>
              <a:ext uri="{FF2B5EF4-FFF2-40B4-BE49-F238E27FC236}">
                <a16:creationId xmlns:a16="http://schemas.microsoft.com/office/drawing/2014/main" id="{70F5B3C0-7555-4C25-9544-A16FCBEE291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26180" y="1690688"/>
            <a:ext cx="5485311" cy="2280321"/>
          </a:xfrm>
        </p:spPr>
      </p:pic>
      <p:sp>
        <p:nvSpPr>
          <p:cNvPr id="6" name="TextBox 5">
            <a:extLst>
              <a:ext uri="{FF2B5EF4-FFF2-40B4-BE49-F238E27FC236}">
                <a16:creationId xmlns:a16="http://schemas.microsoft.com/office/drawing/2014/main" id="{86E182E8-FCBE-4F02-AC0E-2AFE29F4F7EB}"/>
              </a:ext>
            </a:extLst>
          </p:cNvPr>
          <p:cNvSpPr txBox="1"/>
          <p:nvPr/>
        </p:nvSpPr>
        <p:spPr>
          <a:xfrm>
            <a:off x="640080" y="4441371"/>
            <a:ext cx="10985863" cy="2031325"/>
          </a:xfrm>
          <a:prstGeom prst="rect">
            <a:avLst/>
          </a:prstGeom>
          <a:noFill/>
        </p:spPr>
        <p:txBody>
          <a:bodyPr wrap="square" rtlCol="0">
            <a:spAutoFit/>
          </a:bodyPr>
          <a:lstStyle/>
          <a:p>
            <a:r>
              <a:rPr lang="en-US" dirty="0" err="1"/>
              <a:t>Liên</a:t>
            </a:r>
            <a:r>
              <a:rPr lang="en-US" dirty="0"/>
              <a:t> </a:t>
            </a:r>
            <a:r>
              <a:rPr lang="en-US" dirty="0" err="1"/>
              <a:t>hệ</a:t>
            </a:r>
            <a:r>
              <a:rPr lang="en-US" dirty="0"/>
              <a:t> </a:t>
            </a:r>
            <a:r>
              <a:rPr lang="en-US" dirty="0" err="1"/>
              <a:t>giữa</a:t>
            </a:r>
            <a:r>
              <a:rPr lang="en-US" dirty="0"/>
              <a:t> </a:t>
            </a:r>
            <a:r>
              <a:rPr lang="en-US" dirty="0" err="1"/>
              <a:t>số</a:t>
            </a:r>
            <a:r>
              <a:rPr lang="en-US" dirty="0"/>
              <a:t> </a:t>
            </a:r>
            <a:r>
              <a:rPr lang="en-US" dirty="0" err="1"/>
              <a:t>thành</a:t>
            </a:r>
            <a:r>
              <a:rPr lang="en-US" dirty="0"/>
              <a:t> </a:t>
            </a:r>
            <a:r>
              <a:rPr lang="en-US" dirty="0" err="1"/>
              <a:t>phần</a:t>
            </a:r>
            <a:r>
              <a:rPr lang="en-US" dirty="0"/>
              <a:t> </a:t>
            </a:r>
            <a:r>
              <a:rPr lang="en-US" dirty="0" err="1"/>
              <a:t>liên</a:t>
            </a:r>
            <a:r>
              <a:rPr lang="en-US" dirty="0"/>
              <a:t> </a:t>
            </a:r>
            <a:r>
              <a:rPr lang="en-US" dirty="0" err="1"/>
              <a:t>thông</a:t>
            </a:r>
            <a:r>
              <a:rPr lang="en-US" dirty="0"/>
              <a:t> </a:t>
            </a:r>
            <a:r>
              <a:rPr lang="en-US" dirty="0" err="1" smtClean="0"/>
              <a:t>và</a:t>
            </a:r>
            <a:r>
              <a:rPr lang="en-US" dirty="0" smtClean="0"/>
              <a:t> eigenvalues </a:t>
            </a:r>
            <a:r>
              <a:rPr lang="en-US" dirty="0" err="1" smtClean="0"/>
              <a:t>của</a:t>
            </a:r>
            <a:r>
              <a:rPr lang="en-US" dirty="0" smtClean="0"/>
              <a:t> graph Laplacian:</a:t>
            </a:r>
            <a:endParaRPr lang="en-US" dirty="0"/>
          </a:p>
          <a:p>
            <a:r>
              <a:rPr lang="en-US" dirty="0" smtClean="0"/>
              <a:t>Cho graph </a:t>
            </a:r>
            <a:r>
              <a:rPr lang="en-US" dirty="0" err="1" smtClean="0"/>
              <a:t>có</a:t>
            </a:r>
            <a:r>
              <a:rPr lang="en-US" dirty="0" smtClean="0"/>
              <a:t> 10 </a:t>
            </a:r>
            <a:r>
              <a:rPr lang="en-US" dirty="0" err="1" smtClean="0"/>
              <a:t>đỉnh</a:t>
            </a:r>
            <a:r>
              <a:rPr lang="en-US" dirty="0" smtClean="0"/>
              <a:t>, ta </a:t>
            </a:r>
            <a:r>
              <a:rPr lang="en-US" dirty="0" err="1" smtClean="0"/>
              <a:t>xét</a:t>
            </a:r>
            <a:r>
              <a:rPr lang="en-US" dirty="0" smtClean="0"/>
              <a:t> </a:t>
            </a:r>
            <a:r>
              <a:rPr lang="en-US" dirty="0" err="1" smtClean="0"/>
              <a:t>sự</a:t>
            </a:r>
            <a:r>
              <a:rPr lang="en-US" dirty="0" smtClean="0"/>
              <a:t> </a:t>
            </a:r>
            <a:r>
              <a:rPr lang="en-US" dirty="0" err="1" smtClean="0"/>
              <a:t>biến</a:t>
            </a:r>
            <a:r>
              <a:rPr lang="en-US" dirty="0" smtClean="0"/>
              <a:t> </a:t>
            </a:r>
            <a:r>
              <a:rPr lang="en-US" dirty="0" err="1" smtClean="0"/>
              <a:t>đổi</a:t>
            </a:r>
            <a:r>
              <a:rPr lang="en-US" dirty="0" smtClean="0"/>
              <a:t> </a:t>
            </a:r>
            <a:r>
              <a:rPr lang="en-US" dirty="0" err="1" smtClean="0"/>
              <a:t>giá</a:t>
            </a:r>
            <a:r>
              <a:rPr lang="en-US" dirty="0" smtClean="0"/>
              <a:t> </a:t>
            </a:r>
            <a:r>
              <a:rPr lang="en-US" dirty="0" err="1" smtClean="0"/>
              <a:t>trị</a:t>
            </a:r>
            <a:r>
              <a:rPr lang="en-US" dirty="0" smtClean="0"/>
              <a:t> eigenvalue </a:t>
            </a:r>
            <a:r>
              <a:rPr lang="en-US" dirty="0" err="1" smtClean="0"/>
              <a:t>của</a:t>
            </a:r>
            <a:r>
              <a:rPr lang="en-US" dirty="0" smtClean="0"/>
              <a:t> Graph Laplacian </a:t>
            </a:r>
            <a:r>
              <a:rPr lang="en-US" dirty="0" err="1" smtClean="0"/>
              <a:t>khi</a:t>
            </a:r>
            <a:r>
              <a:rPr lang="en-US" dirty="0" smtClean="0"/>
              <a:t> </a:t>
            </a:r>
            <a:r>
              <a:rPr lang="en-US" dirty="0" err="1" smtClean="0"/>
              <a:t>bổ</a:t>
            </a:r>
            <a:r>
              <a:rPr lang="en-US" dirty="0" smtClean="0"/>
              <a:t> sung </a:t>
            </a:r>
            <a:r>
              <a:rPr lang="en-US" dirty="0" err="1" smtClean="0"/>
              <a:t>cạnh</a:t>
            </a:r>
            <a:r>
              <a:rPr lang="en-US" dirty="0" smtClean="0"/>
              <a:t> </a:t>
            </a:r>
            <a:r>
              <a:rPr lang="en-US" dirty="0" err="1" smtClean="0"/>
              <a:t>cho</a:t>
            </a:r>
            <a:r>
              <a:rPr lang="en-US" dirty="0" smtClean="0"/>
              <a:t> </a:t>
            </a:r>
            <a:r>
              <a:rPr lang="en-US" dirty="0" err="1" smtClean="0"/>
              <a:t>đồ</a:t>
            </a:r>
            <a:r>
              <a:rPr lang="en-US" dirty="0" smtClean="0"/>
              <a:t> </a:t>
            </a:r>
            <a:r>
              <a:rPr lang="en-US" dirty="0" err="1" smtClean="0"/>
              <a:t>thị</a:t>
            </a:r>
            <a:r>
              <a:rPr lang="en-US" dirty="0" smtClean="0"/>
              <a:t>.</a:t>
            </a:r>
          </a:p>
          <a:p>
            <a:pPr marL="285750" indent="-285750">
              <a:buFont typeface="Arial" panose="020B0604020202020204" pitchFamily="34" charset="0"/>
              <a:buChar char="•"/>
            </a:pPr>
            <a:r>
              <a:rPr lang="en-US" dirty="0" err="1" smtClean="0"/>
              <a:t>Khi</a:t>
            </a:r>
            <a:r>
              <a:rPr lang="en-US" dirty="0" smtClean="0"/>
              <a:t> </a:t>
            </a:r>
            <a:r>
              <a:rPr lang="en-US" dirty="0" err="1" smtClean="0"/>
              <a:t>đồ</a:t>
            </a:r>
            <a:r>
              <a:rPr lang="en-US" dirty="0" smtClean="0"/>
              <a:t> </a:t>
            </a:r>
            <a:r>
              <a:rPr lang="en-US" dirty="0" err="1" smtClean="0"/>
              <a:t>thị</a:t>
            </a:r>
            <a:r>
              <a:rPr lang="en-US" dirty="0" smtClean="0"/>
              <a:t> </a:t>
            </a:r>
            <a:r>
              <a:rPr lang="en-US" dirty="0" err="1" smtClean="0"/>
              <a:t>không</a:t>
            </a:r>
            <a:r>
              <a:rPr lang="en-US" dirty="0" smtClean="0"/>
              <a:t> </a:t>
            </a:r>
            <a:r>
              <a:rPr lang="en-US" dirty="0" err="1" smtClean="0"/>
              <a:t>có</a:t>
            </a:r>
            <a:r>
              <a:rPr lang="en-US" dirty="0" smtClean="0"/>
              <a:t> </a:t>
            </a:r>
            <a:r>
              <a:rPr lang="en-US" dirty="0" err="1" smtClean="0"/>
              <a:t>cạnh</a:t>
            </a:r>
            <a:r>
              <a:rPr lang="en-US" dirty="0" smtClean="0"/>
              <a:t>, 10 eigenvalue </a:t>
            </a:r>
            <a:r>
              <a:rPr lang="en-US" dirty="0" err="1" smtClean="0"/>
              <a:t>đều</a:t>
            </a:r>
            <a:r>
              <a:rPr lang="en-US" dirty="0" smtClean="0"/>
              <a:t> </a:t>
            </a:r>
            <a:r>
              <a:rPr lang="en-US" dirty="0" err="1" smtClean="0"/>
              <a:t>nhận</a:t>
            </a:r>
            <a:r>
              <a:rPr lang="en-US" dirty="0" smtClean="0"/>
              <a:t> </a:t>
            </a:r>
            <a:r>
              <a:rPr lang="en-US" dirty="0" err="1" smtClean="0"/>
              <a:t>giá</a:t>
            </a:r>
            <a:r>
              <a:rPr lang="en-US" dirty="0" smtClean="0"/>
              <a:t> </a:t>
            </a:r>
            <a:r>
              <a:rPr lang="en-US" dirty="0" err="1" smtClean="0"/>
              <a:t>trị</a:t>
            </a:r>
            <a:r>
              <a:rPr lang="en-US" dirty="0" smtClean="0"/>
              <a:t> 0</a:t>
            </a:r>
          </a:p>
          <a:p>
            <a:pPr marL="285750" indent="-285750">
              <a:buFont typeface="Arial" panose="020B0604020202020204" pitchFamily="34" charset="0"/>
              <a:buChar char="•"/>
            </a:pPr>
            <a:r>
              <a:rPr lang="en-US" dirty="0" err="1" smtClean="0"/>
              <a:t>Khi</a:t>
            </a:r>
            <a:r>
              <a:rPr lang="en-US" dirty="0" smtClean="0"/>
              <a:t> ta </a:t>
            </a:r>
            <a:r>
              <a:rPr lang="en-US" dirty="0" err="1" smtClean="0"/>
              <a:t>thêm</a:t>
            </a:r>
            <a:r>
              <a:rPr lang="en-US" dirty="0" smtClean="0"/>
              <a:t> 1 </a:t>
            </a:r>
            <a:r>
              <a:rPr lang="en-US" dirty="0" err="1" smtClean="0"/>
              <a:t>cạnh</a:t>
            </a:r>
            <a:r>
              <a:rPr lang="en-US" dirty="0" smtClean="0"/>
              <a:t> </a:t>
            </a:r>
            <a:r>
              <a:rPr lang="en-US" dirty="0" err="1" smtClean="0"/>
              <a:t>vào</a:t>
            </a:r>
            <a:r>
              <a:rPr lang="en-US" dirty="0" smtClean="0"/>
              <a:t> </a:t>
            </a:r>
            <a:r>
              <a:rPr lang="en-US" dirty="0" err="1" smtClean="0"/>
              <a:t>đồ</a:t>
            </a:r>
            <a:r>
              <a:rPr lang="en-US" dirty="0" smtClean="0"/>
              <a:t> </a:t>
            </a:r>
            <a:r>
              <a:rPr lang="en-US" dirty="0" err="1" smtClean="0"/>
              <a:t>thị</a:t>
            </a:r>
            <a:r>
              <a:rPr lang="en-US" dirty="0" smtClean="0"/>
              <a:t>, </a:t>
            </a:r>
            <a:r>
              <a:rPr lang="en-US" dirty="0" err="1" smtClean="0"/>
              <a:t>có</a:t>
            </a:r>
            <a:r>
              <a:rPr lang="en-US" dirty="0" smtClean="0"/>
              <a:t> 1 eigenvalue </a:t>
            </a:r>
            <a:r>
              <a:rPr lang="en-US" dirty="0" err="1" smtClean="0"/>
              <a:t>nhận</a:t>
            </a:r>
            <a:r>
              <a:rPr lang="en-US" dirty="0" smtClean="0"/>
              <a:t> </a:t>
            </a:r>
            <a:r>
              <a:rPr lang="en-US" dirty="0" err="1" smtClean="0"/>
              <a:t>giá</a:t>
            </a:r>
            <a:r>
              <a:rPr lang="en-US" dirty="0" smtClean="0"/>
              <a:t> </a:t>
            </a:r>
            <a:r>
              <a:rPr lang="en-US" dirty="0" err="1" smtClean="0"/>
              <a:t>trị</a:t>
            </a:r>
            <a:r>
              <a:rPr lang="en-US" dirty="0" smtClean="0"/>
              <a:t> </a:t>
            </a:r>
            <a:r>
              <a:rPr lang="en-US" dirty="0" err="1" smtClean="0"/>
              <a:t>khác</a:t>
            </a:r>
            <a:r>
              <a:rPr lang="en-US" dirty="0" smtClean="0"/>
              <a:t> 0</a:t>
            </a:r>
          </a:p>
          <a:p>
            <a:pPr marL="285750" indent="-285750">
              <a:buFont typeface="Arial" panose="020B0604020202020204" pitchFamily="34" charset="0"/>
              <a:buChar char="•"/>
            </a:pPr>
            <a:r>
              <a:rPr lang="en-US" dirty="0" err="1" smtClean="0"/>
              <a:t>Khi</a:t>
            </a:r>
            <a:r>
              <a:rPr lang="en-US" dirty="0" smtClean="0"/>
              <a:t> </a:t>
            </a:r>
            <a:r>
              <a:rPr lang="en-US" dirty="0" err="1" smtClean="0"/>
              <a:t>tất</a:t>
            </a:r>
            <a:r>
              <a:rPr lang="en-US" dirty="0" smtClean="0"/>
              <a:t> </a:t>
            </a:r>
            <a:r>
              <a:rPr lang="en-US" dirty="0" err="1" smtClean="0"/>
              <a:t>cả</a:t>
            </a:r>
            <a:r>
              <a:rPr lang="en-US" dirty="0" smtClean="0"/>
              <a:t> </a:t>
            </a:r>
            <a:r>
              <a:rPr lang="en-US" dirty="0" err="1" smtClean="0"/>
              <a:t>các</a:t>
            </a:r>
            <a:r>
              <a:rPr lang="en-US" dirty="0" smtClean="0"/>
              <a:t> </a:t>
            </a:r>
            <a:r>
              <a:rPr lang="en-US" dirty="0" err="1" smtClean="0"/>
              <a:t>cặp</a:t>
            </a:r>
            <a:r>
              <a:rPr lang="en-US" dirty="0" smtClean="0"/>
              <a:t> </a:t>
            </a:r>
            <a:r>
              <a:rPr lang="en-US" dirty="0" err="1" smtClean="0"/>
              <a:t>đỉnh</a:t>
            </a:r>
            <a:r>
              <a:rPr lang="en-US" dirty="0" smtClean="0"/>
              <a:t> </a:t>
            </a:r>
            <a:r>
              <a:rPr lang="en-US" dirty="0" err="1" smtClean="0"/>
              <a:t>được</a:t>
            </a:r>
            <a:r>
              <a:rPr lang="en-US" dirty="0" smtClean="0"/>
              <a:t> </a:t>
            </a:r>
            <a:r>
              <a:rPr lang="en-US" dirty="0" err="1" smtClean="0"/>
              <a:t>kết</a:t>
            </a:r>
            <a:r>
              <a:rPr lang="en-US" dirty="0" smtClean="0"/>
              <a:t> </a:t>
            </a:r>
            <a:r>
              <a:rPr lang="en-US" dirty="0" err="1" smtClean="0"/>
              <a:t>nối</a:t>
            </a:r>
            <a:r>
              <a:rPr lang="en-US" dirty="0" smtClean="0"/>
              <a:t> </a:t>
            </a:r>
            <a:r>
              <a:rPr lang="en-US" dirty="0" err="1" smtClean="0"/>
              <a:t>bởi</a:t>
            </a:r>
            <a:r>
              <a:rPr lang="en-US" dirty="0" smtClean="0"/>
              <a:t> </a:t>
            </a:r>
            <a:r>
              <a:rPr lang="en-US" dirty="0" err="1" smtClean="0"/>
              <a:t>ít</a:t>
            </a:r>
            <a:r>
              <a:rPr lang="en-US" dirty="0" smtClean="0"/>
              <a:t> </a:t>
            </a:r>
            <a:r>
              <a:rPr lang="en-US" dirty="0" err="1" smtClean="0"/>
              <a:t>nhất</a:t>
            </a:r>
            <a:r>
              <a:rPr lang="en-US" dirty="0" smtClean="0"/>
              <a:t> 1 </a:t>
            </a:r>
            <a:r>
              <a:rPr lang="en-US" dirty="0" err="1" smtClean="0"/>
              <a:t>cạnh</a:t>
            </a:r>
            <a:r>
              <a:rPr lang="en-US" dirty="0" smtClean="0"/>
              <a:t>, </a:t>
            </a:r>
            <a:r>
              <a:rPr lang="en-US" dirty="0" err="1" smtClean="0"/>
              <a:t>chỉ</a:t>
            </a:r>
            <a:r>
              <a:rPr lang="en-US" dirty="0" smtClean="0"/>
              <a:t> </a:t>
            </a:r>
            <a:r>
              <a:rPr lang="en-US" dirty="0" err="1" smtClean="0"/>
              <a:t>có</a:t>
            </a:r>
            <a:r>
              <a:rPr lang="en-US" dirty="0" smtClean="0"/>
              <a:t> 1 eigenvalue </a:t>
            </a:r>
            <a:r>
              <a:rPr lang="en-US" dirty="0" err="1" smtClean="0"/>
              <a:t>nhận</a:t>
            </a:r>
            <a:r>
              <a:rPr lang="en-US" dirty="0" smtClean="0"/>
              <a:t> </a:t>
            </a:r>
            <a:r>
              <a:rPr lang="en-US" dirty="0" err="1" smtClean="0"/>
              <a:t>giá</a:t>
            </a:r>
            <a:r>
              <a:rPr lang="en-US" dirty="0" smtClean="0"/>
              <a:t> </a:t>
            </a:r>
            <a:r>
              <a:rPr lang="en-US" dirty="0" err="1" smtClean="0"/>
              <a:t>trị</a:t>
            </a:r>
            <a:r>
              <a:rPr lang="en-US" dirty="0" smtClean="0"/>
              <a:t> </a:t>
            </a:r>
            <a:r>
              <a:rPr lang="en-US" dirty="0" err="1" smtClean="0"/>
              <a:t>bằng</a:t>
            </a:r>
            <a:r>
              <a:rPr lang="en-US" dirty="0" smtClean="0"/>
              <a:t> 0</a:t>
            </a:r>
          </a:p>
          <a:p>
            <a:endParaRPr lang="en-US" dirty="0"/>
          </a:p>
          <a:p>
            <a:r>
              <a:rPr lang="en-US" dirty="0" err="1" smtClean="0">
                <a:solidFill>
                  <a:srgbClr val="FF0000"/>
                </a:solidFill>
              </a:rPr>
              <a:t>Một</a:t>
            </a:r>
            <a:r>
              <a:rPr lang="en-US" dirty="0" smtClean="0">
                <a:solidFill>
                  <a:srgbClr val="FF0000"/>
                </a:solidFill>
              </a:rPr>
              <a:t> </a:t>
            </a:r>
            <a:r>
              <a:rPr lang="en-US" dirty="0" err="1" smtClean="0">
                <a:solidFill>
                  <a:srgbClr val="FF0000"/>
                </a:solidFill>
              </a:rPr>
              <a:t>cách</a:t>
            </a:r>
            <a:r>
              <a:rPr lang="en-US" dirty="0" smtClean="0">
                <a:solidFill>
                  <a:srgbClr val="FF0000"/>
                </a:solidFill>
              </a:rPr>
              <a:t> </a:t>
            </a:r>
            <a:r>
              <a:rPr lang="en-US" dirty="0" err="1" smtClean="0">
                <a:solidFill>
                  <a:srgbClr val="FF0000"/>
                </a:solidFill>
              </a:rPr>
              <a:t>tổng</a:t>
            </a:r>
            <a:r>
              <a:rPr lang="en-US" dirty="0" smtClean="0">
                <a:solidFill>
                  <a:srgbClr val="FF0000"/>
                </a:solidFill>
              </a:rPr>
              <a:t> </a:t>
            </a:r>
            <a:r>
              <a:rPr lang="en-US" dirty="0" err="1" smtClean="0">
                <a:solidFill>
                  <a:srgbClr val="FF0000"/>
                </a:solidFill>
              </a:rPr>
              <a:t>quát</a:t>
            </a:r>
            <a:r>
              <a:rPr lang="en-US" dirty="0" smtClean="0">
                <a:solidFill>
                  <a:srgbClr val="FF0000"/>
                </a:solidFill>
              </a:rPr>
              <a:t>, ta </a:t>
            </a:r>
            <a:r>
              <a:rPr lang="en-US" dirty="0" err="1" smtClean="0">
                <a:solidFill>
                  <a:srgbClr val="FF0000"/>
                </a:solidFill>
              </a:rPr>
              <a:t>có</a:t>
            </a:r>
            <a:r>
              <a:rPr lang="en-US" dirty="0" smtClean="0">
                <a:solidFill>
                  <a:srgbClr val="FF0000"/>
                </a:solidFill>
              </a:rPr>
              <a:t> </a:t>
            </a:r>
            <a:r>
              <a:rPr lang="en-US" dirty="0" err="1" smtClean="0">
                <a:solidFill>
                  <a:srgbClr val="FF0000"/>
                </a:solidFill>
              </a:rPr>
              <a:t>định</a:t>
            </a:r>
            <a:r>
              <a:rPr lang="en-US" dirty="0" smtClean="0">
                <a:solidFill>
                  <a:srgbClr val="FF0000"/>
                </a:solidFill>
              </a:rPr>
              <a:t> </a:t>
            </a:r>
            <a:r>
              <a:rPr lang="en-US" dirty="0" err="1" smtClean="0">
                <a:solidFill>
                  <a:srgbClr val="FF0000"/>
                </a:solidFill>
              </a:rPr>
              <a:t>lý</a:t>
            </a:r>
            <a:r>
              <a:rPr lang="en-US" dirty="0" smtClean="0">
                <a:solidFill>
                  <a:srgbClr val="FF0000"/>
                </a:solidFill>
              </a:rPr>
              <a:t>: </a:t>
            </a:r>
            <a:r>
              <a:rPr lang="en-US" dirty="0" err="1" smtClean="0">
                <a:solidFill>
                  <a:srgbClr val="FF0000"/>
                </a:solidFill>
              </a:rPr>
              <a:t>số</a:t>
            </a:r>
            <a:r>
              <a:rPr lang="en-US" dirty="0" smtClean="0">
                <a:solidFill>
                  <a:srgbClr val="FF0000"/>
                </a:solidFill>
              </a:rPr>
              <a:t> eigenvalue 0 </a:t>
            </a:r>
            <a:r>
              <a:rPr lang="en-US" dirty="0" err="1" smtClean="0">
                <a:solidFill>
                  <a:srgbClr val="FF0000"/>
                </a:solidFill>
              </a:rPr>
              <a:t>của</a:t>
            </a:r>
            <a:r>
              <a:rPr lang="en-US" dirty="0" smtClean="0">
                <a:solidFill>
                  <a:srgbClr val="FF0000"/>
                </a:solidFill>
              </a:rPr>
              <a:t> graph </a:t>
            </a:r>
            <a:r>
              <a:rPr lang="en-US" dirty="0" err="1" smtClean="0">
                <a:solidFill>
                  <a:srgbClr val="FF0000"/>
                </a:solidFill>
              </a:rPr>
              <a:t>laplacian</a:t>
            </a:r>
            <a:r>
              <a:rPr lang="en-US" dirty="0" smtClean="0">
                <a:solidFill>
                  <a:srgbClr val="FF0000"/>
                </a:solidFill>
              </a:rPr>
              <a:t> </a:t>
            </a:r>
            <a:r>
              <a:rPr lang="en-US" dirty="0" err="1" smtClean="0">
                <a:solidFill>
                  <a:srgbClr val="FF0000"/>
                </a:solidFill>
              </a:rPr>
              <a:t>bằng</a:t>
            </a:r>
            <a:r>
              <a:rPr lang="en-US" dirty="0" smtClean="0">
                <a:solidFill>
                  <a:srgbClr val="FF0000"/>
                </a:solidFill>
              </a:rPr>
              <a:t> </a:t>
            </a:r>
            <a:r>
              <a:rPr lang="en-US" dirty="0" err="1" smtClean="0">
                <a:solidFill>
                  <a:srgbClr val="FF0000"/>
                </a:solidFill>
              </a:rPr>
              <a:t>số</a:t>
            </a:r>
            <a:r>
              <a:rPr lang="en-US" dirty="0" smtClean="0">
                <a:solidFill>
                  <a:srgbClr val="FF0000"/>
                </a:solidFill>
              </a:rPr>
              <a:t> </a:t>
            </a:r>
            <a:r>
              <a:rPr lang="en-US" dirty="0" err="1" smtClean="0">
                <a:solidFill>
                  <a:srgbClr val="FF0000"/>
                </a:solidFill>
              </a:rPr>
              <a:t>thành</a:t>
            </a:r>
            <a:r>
              <a:rPr lang="en-US" dirty="0" smtClean="0">
                <a:solidFill>
                  <a:srgbClr val="FF0000"/>
                </a:solidFill>
              </a:rPr>
              <a:t> </a:t>
            </a:r>
            <a:r>
              <a:rPr lang="en-US" dirty="0" err="1" smtClean="0">
                <a:solidFill>
                  <a:srgbClr val="FF0000"/>
                </a:solidFill>
              </a:rPr>
              <a:t>phần</a:t>
            </a:r>
            <a:r>
              <a:rPr lang="en-US" dirty="0" smtClean="0">
                <a:solidFill>
                  <a:srgbClr val="FF0000"/>
                </a:solidFill>
              </a:rPr>
              <a:t> </a:t>
            </a:r>
            <a:r>
              <a:rPr lang="en-US" dirty="0" err="1" smtClean="0">
                <a:solidFill>
                  <a:srgbClr val="FF0000"/>
                </a:solidFill>
              </a:rPr>
              <a:t>liên</a:t>
            </a:r>
            <a:r>
              <a:rPr lang="en-US" dirty="0" smtClean="0">
                <a:solidFill>
                  <a:srgbClr val="FF0000"/>
                </a:solidFill>
              </a:rPr>
              <a:t> </a:t>
            </a:r>
            <a:r>
              <a:rPr lang="en-US" dirty="0" err="1" smtClean="0">
                <a:solidFill>
                  <a:srgbClr val="FF0000"/>
                </a:solidFill>
              </a:rPr>
              <a:t>thông</a:t>
            </a:r>
            <a:r>
              <a:rPr lang="en-US" dirty="0" smtClean="0">
                <a:solidFill>
                  <a:srgbClr val="FF0000"/>
                </a:solidFill>
              </a:rPr>
              <a:t> </a:t>
            </a:r>
            <a:r>
              <a:rPr lang="en-US" dirty="0" err="1" smtClean="0">
                <a:solidFill>
                  <a:srgbClr val="FF0000"/>
                </a:solidFill>
              </a:rPr>
              <a:t>của</a:t>
            </a:r>
            <a:r>
              <a:rPr lang="en-US" dirty="0" smtClean="0">
                <a:solidFill>
                  <a:srgbClr val="FF0000"/>
                </a:solidFill>
              </a:rPr>
              <a:t> </a:t>
            </a:r>
            <a:r>
              <a:rPr lang="en-US" dirty="0" err="1" smtClean="0">
                <a:solidFill>
                  <a:srgbClr val="FF0000"/>
                </a:solidFill>
              </a:rPr>
              <a:t>đồ</a:t>
            </a:r>
            <a:r>
              <a:rPr lang="en-US" dirty="0" smtClean="0">
                <a:solidFill>
                  <a:srgbClr val="FF0000"/>
                </a:solidFill>
              </a:rPr>
              <a:t> </a:t>
            </a:r>
            <a:r>
              <a:rPr lang="en-US" dirty="0" err="1" smtClean="0">
                <a:solidFill>
                  <a:srgbClr val="FF0000"/>
                </a:solidFill>
              </a:rPr>
              <a:t>thị</a:t>
            </a:r>
            <a:r>
              <a:rPr lang="en-US" dirty="0" smtClean="0">
                <a:solidFill>
                  <a:srgbClr val="FF0000"/>
                </a:solidFill>
              </a:rPr>
              <a:t>.</a:t>
            </a:r>
            <a:endParaRPr lang="en-US" dirty="0">
              <a:solidFill>
                <a:srgbClr val="FF0000"/>
              </a:solidFill>
            </a:endParaRPr>
          </a:p>
        </p:txBody>
      </p:sp>
    </p:spTree>
    <p:extLst>
      <p:ext uri="{BB962C8B-B14F-4D97-AF65-F5344CB8AC3E}">
        <p14:creationId xmlns:p14="http://schemas.microsoft.com/office/powerpoint/2010/main" val="12639013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98657"/>
          </a:xfrm>
        </p:spPr>
        <p:txBody>
          <a:bodyPr/>
          <a:lstStyle/>
          <a:p>
            <a:r>
              <a:rPr lang="en-US" dirty="0" smtClean="0"/>
              <a:t>Spectral gap</a:t>
            </a:r>
            <a:endParaRPr lang="en-US" dirty="0"/>
          </a:p>
        </p:txBody>
      </p:sp>
      <p:sp>
        <p:nvSpPr>
          <p:cNvPr id="3" name="Content Placeholder 2"/>
          <p:cNvSpPr>
            <a:spLocks noGrp="1"/>
          </p:cNvSpPr>
          <p:nvPr>
            <p:ph idx="1"/>
          </p:nvPr>
        </p:nvSpPr>
        <p:spPr>
          <a:xfrm>
            <a:off x="838199" y="1454726"/>
            <a:ext cx="4869873" cy="4738255"/>
          </a:xfrm>
        </p:spPr>
        <p:txBody>
          <a:bodyPr>
            <a:normAutofit/>
          </a:bodyPr>
          <a:lstStyle/>
          <a:p>
            <a:pPr marL="0" indent="0">
              <a:buNone/>
            </a:pPr>
            <a:r>
              <a:rPr lang="en-US" dirty="0" err="1" smtClean="0"/>
              <a:t>Giá</a:t>
            </a:r>
            <a:r>
              <a:rPr lang="en-US" dirty="0" smtClean="0"/>
              <a:t> </a:t>
            </a:r>
            <a:r>
              <a:rPr lang="en-US" dirty="0" err="1" smtClean="0"/>
              <a:t>trị</a:t>
            </a:r>
            <a:r>
              <a:rPr lang="en-US" dirty="0" smtClean="0"/>
              <a:t> </a:t>
            </a:r>
            <a:r>
              <a:rPr lang="en-US" dirty="0" err="1" smtClean="0"/>
              <a:t>của</a:t>
            </a:r>
            <a:r>
              <a:rPr lang="en-US" dirty="0" smtClean="0"/>
              <a:t> eigenvalue </a:t>
            </a:r>
            <a:r>
              <a:rPr lang="en-US" dirty="0" err="1" smtClean="0"/>
              <a:t>lớn</a:t>
            </a:r>
            <a:r>
              <a:rPr lang="en-US" dirty="0" smtClean="0"/>
              <a:t> </a:t>
            </a:r>
            <a:r>
              <a:rPr lang="en-US" dirty="0" err="1" smtClean="0"/>
              <a:t>nhất</a:t>
            </a:r>
            <a:r>
              <a:rPr lang="en-US" dirty="0" smtClean="0"/>
              <a:t> </a:t>
            </a:r>
            <a:r>
              <a:rPr lang="en-US" dirty="0" err="1" smtClean="0"/>
              <a:t>được</a:t>
            </a:r>
            <a:r>
              <a:rPr lang="en-US" dirty="0" smtClean="0"/>
              <a:t> </a:t>
            </a:r>
            <a:r>
              <a:rPr lang="en-US" dirty="0" err="1" smtClean="0"/>
              <a:t>gọi</a:t>
            </a:r>
            <a:r>
              <a:rPr lang="en-US" dirty="0" smtClean="0"/>
              <a:t> </a:t>
            </a:r>
            <a:r>
              <a:rPr lang="en-US" dirty="0" err="1" smtClean="0"/>
              <a:t>là</a:t>
            </a:r>
            <a:r>
              <a:rPr lang="en-US" dirty="0" smtClean="0"/>
              <a:t> spectral gap. Spectral gap </a:t>
            </a:r>
            <a:r>
              <a:rPr lang="en-US" dirty="0" err="1" smtClean="0"/>
              <a:t>cho</a:t>
            </a:r>
            <a:r>
              <a:rPr lang="en-US" dirty="0" smtClean="0"/>
              <a:t> </a:t>
            </a:r>
            <a:r>
              <a:rPr lang="en-US" dirty="0" err="1" smtClean="0"/>
              <a:t>biết</a:t>
            </a:r>
            <a:r>
              <a:rPr lang="en-US" dirty="0" smtClean="0"/>
              <a:t> </a:t>
            </a:r>
            <a:r>
              <a:rPr lang="en-US" dirty="0" err="1" smtClean="0"/>
              <a:t>mức</a:t>
            </a:r>
            <a:r>
              <a:rPr lang="en-US" dirty="0" smtClean="0"/>
              <a:t> </a:t>
            </a:r>
            <a:r>
              <a:rPr lang="en-US" dirty="0" err="1" smtClean="0"/>
              <a:t>độ</a:t>
            </a:r>
            <a:r>
              <a:rPr lang="en-US" dirty="0" smtClean="0"/>
              <a:t> </a:t>
            </a:r>
            <a:r>
              <a:rPr lang="en-US" dirty="0" err="1" smtClean="0"/>
              <a:t>kết</a:t>
            </a:r>
            <a:r>
              <a:rPr lang="en-US" dirty="0" smtClean="0"/>
              <a:t> </a:t>
            </a:r>
            <a:r>
              <a:rPr lang="en-US" dirty="0" err="1" smtClean="0"/>
              <a:t>nối</a:t>
            </a:r>
            <a:r>
              <a:rPr lang="en-US" dirty="0" smtClean="0"/>
              <a:t> </a:t>
            </a:r>
            <a:r>
              <a:rPr lang="en-US" dirty="0" err="1" smtClean="0"/>
              <a:t>của</a:t>
            </a:r>
            <a:r>
              <a:rPr lang="en-US" dirty="0" smtClean="0"/>
              <a:t> graph.</a:t>
            </a:r>
          </a:p>
          <a:p>
            <a:pPr marL="0" indent="0">
              <a:buNone/>
            </a:pPr>
            <a:endParaRPr lang="en-US" dirty="0" smtClean="0"/>
          </a:p>
          <a:p>
            <a:pPr marL="0" indent="0">
              <a:buNone/>
            </a:pPr>
            <a:r>
              <a:rPr lang="en-US" dirty="0" err="1" smtClean="0"/>
              <a:t>Nếu</a:t>
            </a:r>
            <a:r>
              <a:rPr lang="en-US" dirty="0" smtClean="0"/>
              <a:t> </a:t>
            </a:r>
            <a:r>
              <a:rPr lang="en-US" dirty="0" err="1" smtClean="0"/>
              <a:t>tất</a:t>
            </a:r>
            <a:r>
              <a:rPr lang="en-US" dirty="0" smtClean="0"/>
              <a:t> </a:t>
            </a:r>
            <a:r>
              <a:rPr lang="en-US" dirty="0" err="1" smtClean="0"/>
              <a:t>cả</a:t>
            </a:r>
            <a:r>
              <a:rPr lang="en-US" dirty="0" smtClean="0"/>
              <a:t> </a:t>
            </a:r>
            <a:r>
              <a:rPr lang="en-US" dirty="0" err="1" smtClean="0"/>
              <a:t>các</a:t>
            </a:r>
            <a:r>
              <a:rPr lang="en-US" dirty="0" smtClean="0"/>
              <a:t> </a:t>
            </a:r>
            <a:r>
              <a:rPr lang="en-US" dirty="0" err="1" smtClean="0"/>
              <a:t>cặp</a:t>
            </a:r>
            <a:r>
              <a:rPr lang="en-US" dirty="0" smtClean="0"/>
              <a:t> </a:t>
            </a:r>
            <a:r>
              <a:rPr lang="en-US" dirty="0" err="1" smtClean="0"/>
              <a:t>đỉnh</a:t>
            </a:r>
            <a:r>
              <a:rPr lang="en-US" dirty="0" smtClean="0"/>
              <a:t> </a:t>
            </a:r>
            <a:r>
              <a:rPr lang="en-US" dirty="0" err="1" smtClean="0"/>
              <a:t>đều</a:t>
            </a:r>
            <a:r>
              <a:rPr lang="en-US" dirty="0" smtClean="0"/>
              <a:t> </a:t>
            </a:r>
            <a:r>
              <a:rPr lang="en-US" dirty="0" err="1" smtClean="0"/>
              <a:t>được</a:t>
            </a:r>
            <a:r>
              <a:rPr lang="en-US" dirty="0" smtClean="0"/>
              <a:t> </a:t>
            </a:r>
            <a:r>
              <a:rPr lang="en-US" dirty="0" err="1" smtClean="0"/>
              <a:t>kết</a:t>
            </a:r>
            <a:r>
              <a:rPr lang="en-US" dirty="0" smtClean="0"/>
              <a:t> </a:t>
            </a:r>
            <a:r>
              <a:rPr lang="en-US" dirty="0" err="1" smtClean="0"/>
              <a:t>nối</a:t>
            </a:r>
            <a:r>
              <a:rPr lang="en-US" dirty="0" smtClean="0"/>
              <a:t> </a:t>
            </a:r>
            <a:r>
              <a:rPr lang="en-US" dirty="0" err="1" smtClean="0"/>
              <a:t>bởi</a:t>
            </a:r>
            <a:r>
              <a:rPr lang="en-US" dirty="0" smtClean="0"/>
              <a:t> 1 </a:t>
            </a:r>
            <a:r>
              <a:rPr lang="en-US" dirty="0" err="1" smtClean="0"/>
              <a:t>cạnh</a:t>
            </a:r>
            <a:r>
              <a:rPr lang="en-US" dirty="0" smtClean="0"/>
              <a:t>, spectral gap </a:t>
            </a:r>
            <a:r>
              <a:rPr lang="en-US" dirty="0" err="1" smtClean="0"/>
              <a:t>sẽ</a:t>
            </a:r>
            <a:r>
              <a:rPr lang="en-US" dirty="0" smtClean="0"/>
              <a:t> </a:t>
            </a:r>
            <a:r>
              <a:rPr lang="en-US" dirty="0" err="1" smtClean="0"/>
              <a:t>nhận</a:t>
            </a:r>
            <a:r>
              <a:rPr lang="en-US" dirty="0" smtClean="0"/>
              <a:t> </a:t>
            </a:r>
            <a:r>
              <a:rPr lang="en-US" dirty="0" err="1" smtClean="0"/>
              <a:t>giá</a:t>
            </a:r>
            <a:r>
              <a:rPr lang="en-US" dirty="0" smtClean="0"/>
              <a:t> </a:t>
            </a:r>
            <a:r>
              <a:rPr lang="en-US" dirty="0" err="1" smtClean="0"/>
              <a:t>trị</a:t>
            </a:r>
            <a:r>
              <a:rPr lang="en-US" dirty="0" smtClean="0"/>
              <a:t> </a:t>
            </a:r>
            <a:r>
              <a:rPr lang="en-US" dirty="0" err="1" smtClean="0"/>
              <a:t>tối</a:t>
            </a:r>
            <a:r>
              <a:rPr lang="en-US" dirty="0" smtClean="0"/>
              <a:t> </a:t>
            </a:r>
            <a:r>
              <a:rPr lang="en-US" dirty="0" err="1" smtClean="0"/>
              <a:t>đa</a:t>
            </a:r>
            <a:r>
              <a:rPr lang="en-US" dirty="0" smtClean="0"/>
              <a:t> = </a:t>
            </a:r>
            <a:r>
              <a:rPr lang="en-US" dirty="0" err="1" smtClean="0"/>
              <a:t>số</a:t>
            </a:r>
            <a:r>
              <a:rPr lang="en-US" dirty="0" smtClean="0"/>
              <a:t> </a:t>
            </a:r>
            <a:r>
              <a:rPr lang="en-US" dirty="0" err="1" smtClean="0"/>
              <a:t>đỉnh</a:t>
            </a:r>
            <a:r>
              <a:rPr lang="en-US" dirty="0" smtClean="0"/>
              <a:t> </a:t>
            </a:r>
            <a:r>
              <a:rPr lang="en-US" dirty="0" err="1" smtClean="0"/>
              <a:t>của</a:t>
            </a:r>
            <a:r>
              <a:rPr lang="en-US" dirty="0" smtClean="0"/>
              <a:t> graph</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08071" y="1454726"/>
            <a:ext cx="6489137" cy="3311238"/>
          </a:xfrm>
          <a:prstGeom prst="rect">
            <a:avLst/>
          </a:prstGeom>
        </p:spPr>
      </p:pic>
    </p:spTree>
    <p:extLst>
      <p:ext uri="{BB962C8B-B14F-4D97-AF65-F5344CB8AC3E}">
        <p14:creationId xmlns:p14="http://schemas.microsoft.com/office/powerpoint/2010/main" val="405947970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87820"/>
          </a:xfrm>
        </p:spPr>
        <p:txBody>
          <a:bodyPr>
            <a:normAutofit fontScale="90000"/>
          </a:bodyPr>
          <a:lstStyle/>
          <a:p>
            <a:r>
              <a:rPr lang="en-US" dirty="0" smtClean="0"/>
              <a:t>Fiedler value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62397" y="3419175"/>
            <a:ext cx="5563376" cy="2838846"/>
          </a:xfrm>
        </p:spPr>
      </p:pic>
      <p:sp>
        <p:nvSpPr>
          <p:cNvPr id="5" name="TextBox 4"/>
          <p:cNvSpPr txBox="1"/>
          <p:nvPr/>
        </p:nvSpPr>
        <p:spPr>
          <a:xfrm>
            <a:off x="249382" y="1052946"/>
            <a:ext cx="6213015" cy="5401479"/>
          </a:xfrm>
          <a:prstGeom prst="rect">
            <a:avLst/>
          </a:prstGeom>
          <a:noFill/>
        </p:spPr>
        <p:txBody>
          <a:bodyPr wrap="square" rtlCol="0">
            <a:spAutoFit/>
          </a:bodyPr>
          <a:lstStyle/>
          <a:p>
            <a:r>
              <a:rPr lang="en-US" sz="2300" dirty="0" smtClean="0"/>
              <a:t>Eigenvalue </a:t>
            </a:r>
            <a:r>
              <a:rPr lang="en-US" sz="2300" dirty="0" err="1" smtClean="0"/>
              <a:t>thứ</a:t>
            </a:r>
            <a:r>
              <a:rPr lang="en-US" sz="2300" dirty="0" smtClean="0"/>
              <a:t> 2 (</a:t>
            </a:r>
            <a:r>
              <a:rPr lang="en-US" sz="2300" dirty="0" err="1" smtClean="0"/>
              <a:t>liền</a:t>
            </a:r>
            <a:r>
              <a:rPr lang="en-US" sz="2300" dirty="0" smtClean="0"/>
              <a:t> </a:t>
            </a:r>
            <a:r>
              <a:rPr lang="en-US" sz="2300" dirty="0" err="1" smtClean="0"/>
              <a:t>sau</a:t>
            </a:r>
            <a:r>
              <a:rPr lang="en-US" sz="2300" dirty="0" smtClean="0"/>
              <a:t> eigenvalue 0) </a:t>
            </a:r>
            <a:r>
              <a:rPr lang="en-US" sz="2300" dirty="0" err="1" smtClean="0"/>
              <a:t>được</a:t>
            </a:r>
            <a:r>
              <a:rPr lang="en-US" sz="2300" dirty="0" smtClean="0"/>
              <a:t> </a:t>
            </a:r>
            <a:r>
              <a:rPr lang="en-US" sz="2300" dirty="0" err="1" smtClean="0"/>
              <a:t>gọi</a:t>
            </a:r>
            <a:r>
              <a:rPr lang="en-US" sz="2300" dirty="0" smtClean="0"/>
              <a:t> </a:t>
            </a:r>
            <a:r>
              <a:rPr lang="en-US" sz="2300" dirty="0" err="1" smtClean="0"/>
              <a:t>là</a:t>
            </a:r>
            <a:r>
              <a:rPr lang="en-US" sz="2300" dirty="0" smtClean="0"/>
              <a:t> Fiedler value. Eigenvector </a:t>
            </a:r>
            <a:r>
              <a:rPr lang="en-US" sz="2300" dirty="0" err="1" smtClean="0"/>
              <a:t>tương</a:t>
            </a:r>
            <a:r>
              <a:rPr lang="en-US" sz="2300" dirty="0" smtClean="0"/>
              <a:t> </a:t>
            </a:r>
            <a:r>
              <a:rPr lang="en-US" sz="2300" dirty="0" err="1" smtClean="0"/>
              <a:t>ứng</a:t>
            </a:r>
            <a:r>
              <a:rPr lang="en-US" sz="2300" dirty="0" smtClean="0"/>
              <a:t> </a:t>
            </a:r>
            <a:r>
              <a:rPr lang="en-US" sz="2300" dirty="0" err="1" smtClean="0"/>
              <a:t>với</a:t>
            </a:r>
            <a:r>
              <a:rPr lang="en-US" sz="2300" dirty="0" smtClean="0"/>
              <a:t> Fiedler value </a:t>
            </a:r>
            <a:r>
              <a:rPr lang="en-US" sz="2300" dirty="0" err="1" smtClean="0"/>
              <a:t>được</a:t>
            </a:r>
            <a:r>
              <a:rPr lang="en-US" sz="2300" dirty="0" smtClean="0"/>
              <a:t> </a:t>
            </a:r>
            <a:r>
              <a:rPr lang="en-US" sz="2300" dirty="0" err="1" smtClean="0"/>
              <a:t>gọi</a:t>
            </a:r>
            <a:r>
              <a:rPr lang="en-US" sz="2300" dirty="0" smtClean="0"/>
              <a:t> </a:t>
            </a:r>
            <a:r>
              <a:rPr lang="en-US" sz="2300" dirty="0" err="1" smtClean="0"/>
              <a:t>là</a:t>
            </a:r>
            <a:r>
              <a:rPr lang="en-US" sz="2300" dirty="0" smtClean="0"/>
              <a:t> Fiedler vector.</a:t>
            </a:r>
          </a:p>
          <a:p>
            <a:endParaRPr lang="en-US" sz="2300" dirty="0"/>
          </a:p>
          <a:p>
            <a:r>
              <a:rPr lang="en-US" sz="2300" dirty="0" smtClean="0"/>
              <a:t>Fiedler value </a:t>
            </a:r>
            <a:r>
              <a:rPr lang="en-US" sz="2300" dirty="0" err="1" smtClean="0"/>
              <a:t>xấp</a:t>
            </a:r>
            <a:r>
              <a:rPr lang="en-US" sz="2300" dirty="0" smtClean="0"/>
              <a:t> </a:t>
            </a:r>
            <a:r>
              <a:rPr lang="en-US" sz="2300" dirty="0" err="1" smtClean="0"/>
              <a:t>xỉ</a:t>
            </a:r>
            <a:r>
              <a:rPr lang="en-US" sz="2300" dirty="0" smtClean="0"/>
              <a:t> </a:t>
            </a:r>
            <a:r>
              <a:rPr lang="en-US" sz="2300" dirty="0" err="1" smtClean="0"/>
              <a:t>số</a:t>
            </a:r>
            <a:r>
              <a:rPr lang="en-US" sz="2300" dirty="0" smtClean="0"/>
              <a:t> </a:t>
            </a:r>
            <a:r>
              <a:rPr lang="en-US" sz="2300" dirty="0" err="1" smtClean="0"/>
              <a:t>phép</a:t>
            </a:r>
            <a:r>
              <a:rPr lang="en-US" sz="2300" dirty="0" smtClean="0"/>
              <a:t> </a:t>
            </a:r>
            <a:r>
              <a:rPr lang="en-US" sz="2300" dirty="0" err="1" smtClean="0"/>
              <a:t>cắt</a:t>
            </a:r>
            <a:r>
              <a:rPr lang="en-US" sz="2300" dirty="0" smtClean="0"/>
              <a:t> </a:t>
            </a:r>
            <a:r>
              <a:rPr lang="en-US" sz="2300" dirty="0" err="1" smtClean="0"/>
              <a:t>cạnh</a:t>
            </a:r>
            <a:r>
              <a:rPr lang="en-US" sz="2300" dirty="0" smtClean="0"/>
              <a:t> </a:t>
            </a:r>
            <a:r>
              <a:rPr lang="en-US" sz="2300" dirty="0" err="1" smtClean="0"/>
              <a:t>cần</a:t>
            </a:r>
            <a:r>
              <a:rPr lang="en-US" sz="2300" dirty="0" smtClean="0"/>
              <a:t> </a:t>
            </a:r>
            <a:r>
              <a:rPr lang="en-US" sz="2300" dirty="0" err="1" smtClean="0"/>
              <a:t>thực</a:t>
            </a:r>
            <a:r>
              <a:rPr lang="en-US" sz="2300" dirty="0" smtClean="0"/>
              <a:t> </a:t>
            </a:r>
            <a:r>
              <a:rPr lang="en-US" sz="2300" dirty="0" err="1" smtClean="0"/>
              <a:t>hiện</a:t>
            </a:r>
            <a:r>
              <a:rPr lang="en-US" sz="2300" dirty="0" smtClean="0"/>
              <a:t> </a:t>
            </a:r>
            <a:r>
              <a:rPr lang="en-US" sz="2300" dirty="0" err="1" smtClean="0"/>
              <a:t>để</a:t>
            </a:r>
            <a:r>
              <a:rPr lang="en-US" sz="2300" dirty="0" smtClean="0"/>
              <a:t> chia graph </a:t>
            </a:r>
            <a:r>
              <a:rPr lang="en-US" sz="2300" dirty="0" err="1" smtClean="0"/>
              <a:t>thành</a:t>
            </a:r>
            <a:r>
              <a:rPr lang="en-US" sz="2300" dirty="0" smtClean="0"/>
              <a:t> 2 </a:t>
            </a:r>
            <a:r>
              <a:rPr lang="en-US" sz="2300" dirty="0" err="1" smtClean="0"/>
              <a:t>thành</a:t>
            </a:r>
            <a:r>
              <a:rPr lang="en-US" sz="2300" dirty="0" smtClean="0"/>
              <a:t> </a:t>
            </a:r>
            <a:r>
              <a:rPr lang="en-US" sz="2300" dirty="0" err="1" smtClean="0"/>
              <a:t>phần</a:t>
            </a:r>
            <a:r>
              <a:rPr lang="en-US" sz="2300" dirty="0" smtClean="0"/>
              <a:t> </a:t>
            </a:r>
            <a:r>
              <a:rPr lang="en-US" sz="2300" dirty="0" err="1" smtClean="0"/>
              <a:t>liên</a:t>
            </a:r>
            <a:r>
              <a:rPr lang="en-US" sz="2300" dirty="0" smtClean="0"/>
              <a:t> </a:t>
            </a:r>
            <a:r>
              <a:rPr lang="en-US" sz="2300" dirty="0" err="1" smtClean="0"/>
              <a:t>thông</a:t>
            </a:r>
            <a:r>
              <a:rPr lang="en-US" sz="2300" dirty="0" smtClean="0"/>
              <a:t> (</a:t>
            </a:r>
            <a:r>
              <a:rPr lang="en-US" sz="2300" dirty="0" err="1" smtClean="0"/>
              <a:t>mỗi</a:t>
            </a:r>
            <a:r>
              <a:rPr lang="en-US" sz="2300" dirty="0" smtClean="0"/>
              <a:t> </a:t>
            </a:r>
            <a:r>
              <a:rPr lang="en-US" sz="2300" dirty="0" err="1" smtClean="0"/>
              <a:t>phép</a:t>
            </a:r>
            <a:r>
              <a:rPr lang="en-US" sz="2300" dirty="0" smtClean="0"/>
              <a:t> </a:t>
            </a:r>
            <a:r>
              <a:rPr lang="en-US" sz="2300" dirty="0" err="1" smtClean="0"/>
              <a:t>cắt</a:t>
            </a:r>
            <a:r>
              <a:rPr lang="en-US" sz="2300" dirty="0" smtClean="0"/>
              <a:t> </a:t>
            </a:r>
            <a:r>
              <a:rPr lang="en-US" sz="2300" dirty="0" err="1" smtClean="0"/>
              <a:t>cạnh</a:t>
            </a:r>
            <a:r>
              <a:rPr lang="en-US" sz="2300" dirty="0" smtClean="0"/>
              <a:t> </a:t>
            </a:r>
            <a:r>
              <a:rPr lang="en-US" sz="2300" dirty="0" err="1" smtClean="0"/>
              <a:t>loại</a:t>
            </a:r>
            <a:r>
              <a:rPr lang="en-US" sz="2300" dirty="0" smtClean="0"/>
              <a:t> </a:t>
            </a:r>
            <a:r>
              <a:rPr lang="en-US" sz="2300" dirty="0" err="1" smtClean="0"/>
              <a:t>bỏ</a:t>
            </a:r>
            <a:r>
              <a:rPr lang="en-US" sz="2300" dirty="0" smtClean="0"/>
              <a:t> 1 </a:t>
            </a:r>
            <a:r>
              <a:rPr lang="en-US" sz="2300" dirty="0" err="1" smtClean="0"/>
              <a:t>cạnh</a:t>
            </a:r>
            <a:r>
              <a:rPr lang="en-US" sz="2300" dirty="0" smtClean="0"/>
              <a:t> </a:t>
            </a:r>
            <a:r>
              <a:rPr lang="en-US" sz="2300" dirty="0" err="1" smtClean="0"/>
              <a:t>của</a:t>
            </a:r>
            <a:r>
              <a:rPr lang="en-US" sz="2300" dirty="0" smtClean="0"/>
              <a:t> graph).</a:t>
            </a:r>
          </a:p>
          <a:p>
            <a:endParaRPr lang="en-US" sz="2300" dirty="0"/>
          </a:p>
          <a:p>
            <a:r>
              <a:rPr lang="en-US" sz="2300" dirty="0" err="1" smtClean="0"/>
              <a:t>Quan</a:t>
            </a:r>
            <a:r>
              <a:rPr lang="en-US" sz="2300" dirty="0" smtClean="0"/>
              <a:t> </a:t>
            </a:r>
            <a:r>
              <a:rPr lang="en-US" sz="2300" dirty="0" err="1" smtClean="0"/>
              <a:t>sát</a:t>
            </a:r>
            <a:r>
              <a:rPr lang="en-US" sz="2300" dirty="0" smtClean="0"/>
              <a:t> </a:t>
            </a:r>
            <a:r>
              <a:rPr lang="en-US" sz="2300" dirty="0" err="1" smtClean="0"/>
              <a:t>hình</a:t>
            </a:r>
            <a:r>
              <a:rPr lang="en-US" sz="2300" dirty="0" smtClean="0"/>
              <a:t> minh </a:t>
            </a:r>
            <a:r>
              <a:rPr lang="en-US" sz="2300" dirty="0" err="1" smtClean="0"/>
              <a:t>họa</a:t>
            </a:r>
            <a:r>
              <a:rPr lang="en-US" sz="2300" dirty="0" smtClean="0"/>
              <a:t>:</a:t>
            </a:r>
          </a:p>
          <a:p>
            <a:r>
              <a:rPr lang="en-US" sz="2300" dirty="0" err="1" smtClean="0"/>
              <a:t>Khi</a:t>
            </a:r>
            <a:r>
              <a:rPr lang="en-US" sz="2300" dirty="0" smtClean="0"/>
              <a:t> graph </a:t>
            </a:r>
            <a:r>
              <a:rPr lang="en-US" sz="2300" dirty="0" err="1" smtClean="0"/>
              <a:t>có</a:t>
            </a:r>
            <a:r>
              <a:rPr lang="en-US" sz="2300" dirty="0" smtClean="0"/>
              <a:t> 2 </a:t>
            </a:r>
            <a:r>
              <a:rPr lang="en-US" sz="2300" dirty="0" err="1" smtClean="0"/>
              <a:t>thành</a:t>
            </a:r>
            <a:r>
              <a:rPr lang="en-US" sz="2300" dirty="0" smtClean="0"/>
              <a:t> </a:t>
            </a:r>
            <a:r>
              <a:rPr lang="en-US" sz="2300" dirty="0" err="1" smtClean="0"/>
              <a:t>phần</a:t>
            </a:r>
            <a:r>
              <a:rPr lang="en-US" sz="2300" dirty="0" smtClean="0"/>
              <a:t> </a:t>
            </a:r>
            <a:r>
              <a:rPr lang="en-US" sz="2300" dirty="0" err="1" smtClean="0"/>
              <a:t>liên</a:t>
            </a:r>
            <a:r>
              <a:rPr lang="en-US" sz="2300" dirty="0" smtClean="0"/>
              <a:t> </a:t>
            </a:r>
            <a:r>
              <a:rPr lang="en-US" sz="2300" dirty="0" err="1" smtClean="0"/>
              <a:t>thông</a:t>
            </a:r>
            <a:r>
              <a:rPr lang="en-US" sz="2300" dirty="0" smtClean="0"/>
              <a:t>, Fiedler value = 0</a:t>
            </a:r>
          </a:p>
          <a:p>
            <a:r>
              <a:rPr lang="en-US" sz="2300" dirty="0" err="1" smtClean="0"/>
              <a:t>Khi</a:t>
            </a:r>
            <a:r>
              <a:rPr lang="en-US" sz="2300" dirty="0" smtClean="0"/>
              <a:t> </a:t>
            </a:r>
            <a:r>
              <a:rPr lang="en-US" sz="2300" dirty="0" err="1" smtClean="0"/>
              <a:t>bổ</a:t>
            </a:r>
            <a:r>
              <a:rPr lang="en-US" sz="2300" dirty="0" smtClean="0"/>
              <a:t> sung 1 </a:t>
            </a:r>
            <a:r>
              <a:rPr lang="en-US" sz="2300" dirty="0" err="1" smtClean="0"/>
              <a:t>cạnh</a:t>
            </a:r>
            <a:r>
              <a:rPr lang="en-US" sz="2300" dirty="0" smtClean="0"/>
              <a:t> </a:t>
            </a:r>
            <a:r>
              <a:rPr lang="en-US" sz="2300" dirty="0" err="1" smtClean="0"/>
              <a:t>để</a:t>
            </a:r>
            <a:r>
              <a:rPr lang="en-US" sz="2300" dirty="0" smtClean="0"/>
              <a:t> </a:t>
            </a:r>
            <a:r>
              <a:rPr lang="en-US" sz="2300" dirty="0" err="1" smtClean="0"/>
              <a:t>kết</a:t>
            </a:r>
            <a:r>
              <a:rPr lang="en-US" sz="2300" dirty="0" smtClean="0"/>
              <a:t> </a:t>
            </a:r>
            <a:r>
              <a:rPr lang="en-US" sz="2300" dirty="0" err="1" smtClean="0"/>
              <a:t>nối</a:t>
            </a:r>
            <a:r>
              <a:rPr lang="en-US" sz="2300" dirty="0" smtClean="0"/>
              <a:t> 2 </a:t>
            </a:r>
            <a:r>
              <a:rPr lang="en-US" sz="2300" dirty="0" err="1" smtClean="0"/>
              <a:t>thành</a:t>
            </a:r>
            <a:r>
              <a:rPr lang="en-US" sz="2300" dirty="0" smtClean="0"/>
              <a:t> </a:t>
            </a:r>
            <a:r>
              <a:rPr lang="en-US" sz="2300" dirty="0" err="1" smtClean="0"/>
              <a:t>phần</a:t>
            </a:r>
            <a:r>
              <a:rPr lang="en-US" sz="2300" dirty="0" smtClean="0"/>
              <a:t> </a:t>
            </a:r>
            <a:r>
              <a:rPr lang="en-US" sz="2300" dirty="0" err="1" smtClean="0"/>
              <a:t>liên</a:t>
            </a:r>
            <a:r>
              <a:rPr lang="en-US" sz="2300" dirty="0" smtClean="0"/>
              <a:t> </a:t>
            </a:r>
            <a:r>
              <a:rPr lang="en-US" sz="2300" dirty="0" err="1" smtClean="0"/>
              <a:t>thông</a:t>
            </a:r>
            <a:r>
              <a:rPr lang="en-US" sz="2300" dirty="0" smtClean="0"/>
              <a:t>, </a:t>
            </a:r>
            <a:r>
              <a:rPr lang="en-US" sz="2300" dirty="0" err="1" smtClean="0"/>
              <a:t>giá</a:t>
            </a:r>
            <a:r>
              <a:rPr lang="en-US" sz="2300" dirty="0" smtClean="0"/>
              <a:t> </a:t>
            </a:r>
            <a:r>
              <a:rPr lang="en-US" sz="2300" dirty="0" err="1" smtClean="0"/>
              <a:t>trị</a:t>
            </a:r>
            <a:r>
              <a:rPr lang="en-US" sz="2300" dirty="0" smtClean="0"/>
              <a:t> Fiedler value, </a:t>
            </a:r>
            <a:r>
              <a:rPr lang="en-US" sz="2300" dirty="0" err="1" smtClean="0"/>
              <a:t>có</a:t>
            </a:r>
            <a:r>
              <a:rPr lang="en-US" sz="2300" dirty="0" smtClean="0"/>
              <a:t> </a:t>
            </a:r>
            <a:r>
              <a:rPr lang="en-US" sz="2300" dirty="0" err="1" smtClean="0"/>
              <a:t>thể</a:t>
            </a:r>
            <a:r>
              <a:rPr lang="en-US" sz="2300" dirty="0" smtClean="0"/>
              <a:t> </a:t>
            </a:r>
            <a:r>
              <a:rPr lang="en-US" sz="2300" dirty="0" err="1" smtClean="0"/>
              <a:t>làm</a:t>
            </a:r>
            <a:r>
              <a:rPr lang="en-US" sz="2300" dirty="0" smtClean="0"/>
              <a:t> </a:t>
            </a:r>
            <a:r>
              <a:rPr lang="en-US" sz="2300" dirty="0" err="1" smtClean="0"/>
              <a:t>tròn</a:t>
            </a:r>
            <a:r>
              <a:rPr lang="en-US" sz="2300" dirty="0" smtClean="0"/>
              <a:t> </a:t>
            </a:r>
            <a:r>
              <a:rPr lang="en-US" sz="2300" dirty="0" err="1" smtClean="0"/>
              <a:t>bằng</a:t>
            </a:r>
            <a:r>
              <a:rPr lang="en-US" sz="2300" dirty="0" smtClean="0"/>
              <a:t> 1 =&gt; </a:t>
            </a:r>
            <a:r>
              <a:rPr lang="en-US" sz="2300" dirty="0" err="1" smtClean="0"/>
              <a:t>cần</a:t>
            </a:r>
            <a:r>
              <a:rPr lang="en-US" sz="2300" dirty="0" smtClean="0"/>
              <a:t> 1 </a:t>
            </a:r>
            <a:r>
              <a:rPr lang="en-US" sz="2300" dirty="0" err="1" smtClean="0"/>
              <a:t>phép</a:t>
            </a:r>
            <a:r>
              <a:rPr lang="en-US" sz="2300" dirty="0" smtClean="0"/>
              <a:t> </a:t>
            </a:r>
            <a:r>
              <a:rPr lang="en-US" sz="2300" dirty="0" err="1" smtClean="0"/>
              <a:t>cắt</a:t>
            </a:r>
            <a:r>
              <a:rPr lang="en-US" sz="2300" dirty="0" smtClean="0"/>
              <a:t> </a:t>
            </a:r>
            <a:r>
              <a:rPr lang="en-US" sz="2300" dirty="0" err="1" smtClean="0"/>
              <a:t>cạnh</a:t>
            </a:r>
            <a:r>
              <a:rPr lang="en-US" sz="2300" dirty="0" smtClean="0"/>
              <a:t> </a:t>
            </a:r>
            <a:r>
              <a:rPr lang="en-US" sz="2300" dirty="0" err="1" smtClean="0"/>
              <a:t>để</a:t>
            </a:r>
            <a:r>
              <a:rPr lang="en-US" sz="2300" dirty="0"/>
              <a:t> </a:t>
            </a:r>
            <a:r>
              <a:rPr lang="en-US" sz="2300" dirty="0" smtClean="0"/>
              <a:t>chia graph </a:t>
            </a:r>
            <a:r>
              <a:rPr lang="en-US" sz="2300" dirty="0" err="1" smtClean="0"/>
              <a:t>thành</a:t>
            </a:r>
            <a:r>
              <a:rPr lang="en-US" sz="2300" dirty="0" smtClean="0"/>
              <a:t> 2 </a:t>
            </a:r>
            <a:r>
              <a:rPr lang="en-US" sz="2300" dirty="0" err="1" smtClean="0"/>
              <a:t>thành</a:t>
            </a:r>
            <a:r>
              <a:rPr lang="en-US" sz="2300" dirty="0" smtClean="0"/>
              <a:t> </a:t>
            </a:r>
            <a:r>
              <a:rPr lang="en-US" sz="2300" dirty="0" err="1" smtClean="0"/>
              <a:t>phần</a:t>
            </a:r>
            <a:r>
              <a:rPr lang="en-US" sz="2300" dirty="0" smtClean="0"/>
              <a:t> </a:t>
            </a:r>
            <a:r>
              <a:rPr lang="en-US" sz="2300" dirty="0" err="1" smtClean="0"/>
              <a:t>liên</a:t>
            </a:r>
            <a:r>
              <a:rPr lang="en-US" sz="2300" dirty="0" smtClean="0"/>
              <a:t> </a:t>
            </a:r>
            <a:r>
              <a:rPr lang="en-US" sz="2300" dirty="0" err="1" smtClean="0"/>
              <a:t>thông</a:t>
            </a:r>
            <a:r>
              <a:rPr lang="en-US" sz="2300" dirty="0" smtClean="0"/>
              <a:t>. </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62397" y="492559"/>
            <a:ext cx="5563376" cy="2926616"/>
          </a:xfrm>
          <a:prstGeom prst="rect">
            <a:avLst/>
          </a:prstGeom>
        </p:spPr>
      </p:pic>
    </p:spTree>
    <p:extLst>
      <p:ext uri="{BB962C8B-B14F-4D97-AF65-F5344CB8AC3E}">
        <p14:creationId xmlns:p14="http://schemas.microsoft.com/office/powerpoint/2010/main" val="370570654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04693"/>
          </a:xfrm>
        </p:spPr>
        <p:txBody>
          <a:bodyPr>
            <a:normAutofit fontScale="90000"/>
          </a:bodyPr>
          <a:lstStyle/>
          <a:p>
            <a:r>
              <a:rPr lang="en-US" dirty="0"/>
              <a:t>Fiedler value</a:t>
            </a:r>
          </a:p>
        </p:txBody>
      </p:sp>
      <p:sp>
        <p:nvSpPr>
          <p:cNvPr id="3" name="Content Placeholder 2"/>
          <p:cNvSpPr>
            <a:spLocks noGrp="1"/>
          </p:cNvSpPr>
          <p:nvPr>
            <p:ph idx="1"/>
          </p:nvPr>
        </p:nvSpPr>
        <p:spPr>
          <a:xfrm>
            <a:off x="838200" y="969818"/>
            <a:ext cx="5950527" cy="5389418"/>
          </a:xfrm>
        </p:spPr>
        <p:txBody>
          <a:bodyPr>
            <a:normAutofit fontScale="92500" lnSpcReduction="20000"/>
          </a:bodyPr>
          <a:lstStyle/>
          <a:p>
            <a:pPr marL="0" indent="0">
              <a:buNone/>
            </a:pPr>
            <a:r>
              <a:rPr lang="en-US" dirty="0" err="1" smtClean="0"/>
              <a:t>Độ</a:t>
            </a:r>
            <a:r>
              <a:rPr lang="en-US" dirty="0" smtClean="0"/>
              <a:t> </a:t>
            </a:r>
            <a:r>
              <a:rPr lang="en-US" dirty="0" err="1" smtClean="0"/>
              <a:t>lớn</a:t>
            </a:r>
            <a:r>
              <a:rPr lang="en-US" dirty="0" smtClean="0"/>
              <a:t> </a:t>
            </a:r>
            <a:r>
              <a:rPr lang="en-US" dirty="0" err="1" smtClean="0"/>
              <a:t>của</a:t>
            </a:r>
            <a:r>
              <a:rPr lang="en-US" dirty="0" smtClean="0"/>
              <a:t> eigenvalue </a:t>
            </a:r>
            <a:r>
              <a:rPr lang="en-US" dirty="0" err="1" smtClean="0"/>
              <a:t>thứ</a:t>
            </a:r>
            <a:r>
              <a:rPr lang="en-US" dirty="0" smtClean="0"/>
              <a:t> n </a:t>
            </a:r>
            <a:r>
              <a:rPr lang="en-US" dirty="0" err="1" smtClean="0"/>
              <a:t>cho</a:t>
            </a:r>
            <a:r>
              <a:rPr lang="en-US" dirty="0" smtClean="0"/>
              <a:t> </a:t>
            </a:r>
            <a:r>
              <a:rPr lang="en-US" dirty="0" err="1" smtClean="0"/>
              <a:t>biết</a:t>
            </a:r>
            <a:r>
              <a:rPr lang="en-US" dirty="0" smtClean="0"/>
              <a:t> “</a:t>
            </a:r>
            <a:r>
              <a:rPr lang="en-US" dirty="0" err="1" smtClean="0"/>
              <a:t>mức</a:t>
            </a:r>
            <a:r>
              <a:rPr lang="en-US" dirty="0" smtClean="0"/>
              <a:t> </a:t>
            </a:r>
            <a:r>
              <a:rPr lang="en-US" dirty="0" err="1" smtClean="0"/>
              <a:t>độ</a:t>
            </a:r>
            <a:r>
              <a:rPr lang="en-US" dirty="0" smtClean="0"/>
              <a:t> </a:t>
            </a:r>
            <a:r>
              <a:rPr lang="en-US" dirty="0" err="1" smtClean="0"/>
              <a:t>khó</a:t>
            </a:r>
            <a:r>
              <a:rPr lang="en-US" dirty="0" smtClean="0"/>
              <a:t> </a:t>
            </a:r>
            <a:r>
              <a:rPr lang="en-US" dirty="0" err="1" smtClean="0"/>
              <a:t>khăn</a:t>
            </a:r>
            <a:r>
              <a:rPr lang="en-US" dirty="0" smtClean="0"/>
              <a:t>” </a:t>
            </a:r>
            <a:r>
              <a:rPr lang="en-US" dirty="0" err="1" smtClean="0"/>
              <a:t>để</a:t>
            </a:r>
            <a:r>
              <a:rPr lang="en-US" dirty="0" smtClean="0"/>
              <a:t> </a:t>
            </a:r>
            <a:r>
              <a:rPr lang="en-US" dirty="0" err="1" smtClean="0"/>
              <a:t>có</a:t>
            </a:r>
            <a:r>
              <a:rPr lang="en-US" dirty="0" smtClean="0"/>
              <a:t> </a:t>
            </a:r>
            <a:r>
              <a:rPr lang="en-US" dirty="0" err="1" smtClean="0"/>
              <a:t>thể</a:t>
            </a:r>
            <a:r>
              <a:rPr lang="en-US" dirty="0" smtClean="0"/>
              <a:t> </a:t>
            </a:r>
            <a:r>
              <a:rPr lang="en-US" dirty="0" err="1" smtClean="0"/>
              <a:t>chưa</a:t>
            </a:r>
            <a:r>
              <a:rPr lang="en-US" dirty="0" smtClean="0"/>
              <a:t> graph </a:t>
            </a:r>
            <a:r>
              <a:rPr lang="en-US" dirty="0" err="1" smtClean="0"/>
              <a:t>thành</a:t>
            </a:r>
            <a:r>
              <a:rPr lang="en-US" dirty="0" smtClean="0"/>
              <a:t> n </a:t>
            </a:r>
            <a:r>
              <a:rPr lang="en-US" dirty="0" err="1" smtClean="0"/>
              <a:t>thành</a:t>
            </a:r>
            <a:r>
              <a:rPr lang="en-US" dirty="0" smtClean="0"/>
              <a:t> </a:t>
            </a:r>
            <a:r>
              <a:rPr lang="en-US" dirty="0" err="1" smtClean="0"/>
              <a:t>phần</a:t>
            </a:r>
            <a:r>
              <a:rPr lang="en-US" dirty="0" smtClean="0"/>
              <a:t> </a:t>
            </a:r>
            <a:r>
              <a:rPr lang="en-US" dirty="0" err="1" smtClean="0"/>
              <a:t>liên</a:t>
            </a:r>
            <a:r>
              <a:rPr lang="en-US" dirty="0" smtClean="0"/>
              <a:t> </a:t>
            </a:r>
            <a:r>
              <a:rPr lang="en-US" dirty="0" err="1" smtClean="0"/>
              <a:t>thông</a:t>
            </a:r>
            <a:r>
              <a:rPr lang="en-US" dirty="0" smtClean="0"/>
              <a:t>.</a:t>
            </a:r>
          </a:p>
          <a:p>
            <a:pPr marL="0" indent="0">
              <a:buNone/>
            </a:pPr>
            <a:endParaRPr lang="en-US" dirty="0"/>
          </a:p>
          <a:p>
            <a:pPr marL="0" indent="0">
              <a:buNone/>
            </a:pPr>
            <a:r>
              <a:rPr lang="en-US" dirty="0" smtClean="0"/>
              <a:t>VD: eigenvalue </a:t>
            </a:r>
            <a:r>
              <a:rPr lang="en-US" dirty="0" err="1" smtClean="0"/>
              <a:t>thứ</a:t>
            </a:r>
            <a:r>
              <a:rPr lang="en-US" dirty="0" smtClean="0"/>
              <a:t> 3 </a:t>
            </a:r>
            <a:r>
              <a:rPr lang="en-US" dirty="0" err="1" smtClean="0"/>
              <a:t>và</a:t>
            </a:r>
            <a:r>
              <a:rPr lang="en-US" dirty="0" smtClean="0"/>
              <a:t> </a:t>
            </a:r>
            <a:r>
              <a:rPr lang="en-US" dirty="0" err="1" smtClean="0"/>
              <a:t>thứ</a:t>
            </a:r>
            <a:r>
              <a:rPr lang="en-US" dirty="0" smtClean="0"/>
              <a:t> 4 </a:t>
            </a:r>
            <a:r>
              <a:rPr lang="en-US" dirty="0" err="1" smtClean="0"/>
              <a:t>bằng</a:t>
            </a:r>
            <a:r>
              <a:rPr lang="en-US" dirty="0" smtClean="0"/>
              <a:t> </a:t>
            </a:r>
            <a:r>
              <a:rPr lang="en-US" dirty="0" err="1" smtClean="0"/>
              <a:t>nhau</a:t>
            </a:r>
            <a:r>
              <a:rPr lang="en-US" dirty="0" smtClean="0"/>
              <a:t> </a:t>
            </a:r>
            <a:r>
              <a:rPr lang="en-US" dirty="0" err="1" smtClean="0"/>
              <a:t>và</a:t>
            </a:r>
            <a:r>
              <a:rPr lang="en-US" dirty="0" smtClean="0"/>
              <a:t> </a:t>
            </a:r>
            <a:r>
              <a:rPr lang="en-US" dirty="0" err="1" smtClean="0"/>
              <a:t>gần</a:t>
            </a:r>
            <a:r>
              <a:rPr lang="en-US" dirty="0" smtClean="0"/>
              <a:t> </a:t>
            </a:r>
            <a:r>
              <a:rPr lang="en-US" dirty="0" err="1" smtClean="0"/>
              <a:t>bằng</a:t>
            </a:r>
            <a:r>
              <a:rPr lang="en-US" dirty="0" smtClean="0"/>
              <a:t> eigenvalue </a:t>
            </a:r>
            <a:r>
              <a:rPr lang="en-US" dirty="0" err="1" smtClean="0"/>
              <a:t>thứ</a:t>
            </a:r>
            <a:r>
              <a:rPr lang="en-US" dirty="0" smtClean="0"/>
              <a:t> 2 (Fiedler value) =&gt; </a:t>
            </a:r>
            <a:r>
              <a:rPr lang="en-US" dirty="0" err="1" smtClean="0"/>
              <a:t>có</a:t>
            </a:r>
            <a:r>
              <a:rPr lang="en-US" dirty="0" smtClean="0"/>
              <a:t> </a:t>
            </a:r>
            <a:r>
              <a:rPr lang="en-US" dirty="0" err="1" smtClean="0"/>
              <a:t>thể</a:t>
            </a:r>
            <a:r>
              <a:rPr lang="en-US" dirty="0" smtClean="0"/>
              <a:t> </a:t>
            </a:r>
            <a:r>
              <a:rPr lang="en-US" dirty="0" err="1" smtClean="0"/>
              <a:t>dễ</a:t>
            </a:r>
            <a:r>
              <a:rPr lang="en-US" dirty="0" smtClean="0"/>
              <a:t> </a:t>
            </a:r>
            <a:r>
              <a:rPr lang="en-US" dirty="0" err="1" smtClean="0"/>
              <a:t>dàng</a:t>
            </a:r>
            <a:r>
              <a:rPr lang="en-US" dirty="0" smtClean="0"/>
              <a:t> chia graph </a:t>
            </a:r>
            <a:r>
              <a:rPr lang="en-US" dirty="0" err="1" smtClean="0"/>
              <a:t>thành</a:t>
            </a:r>
            <a:r>
              <a:rPr lang="en-US" dirty="0"/>
              <a:t> </a:t>
            </a:r>
            <a:r>
              <a:rPr lang="en-US" dirty="0" smtClean="0"/>
              <a:t>3 </a:t>
            </a:r>
            <a:r>
              <a:rPr lang="en-US" dirty="0" err="1" smtClean="0"/>
              <a:t>thành</a:t>
            </a:r>
            <a:r>
              <a:rPr lang="en-US" dirty="0" smtClean="0"/>
              <a:t> </a:t>
            </a:r>
            <a:r>
              <a:rPr lang="en-US" dirty="0" err="1" smtClean="0"/>
              <a:t>phần</a:t>
            </a:r>
            <a:r>
              <a:rPr lang="en-US" dirty="0" smtClean="0"/>
              <a:t> </a:t>
            </a:r>
            <a:r>
              <a:rPr lang="en-US" dirty="0" err="1" smtClean="0"/>
              <a:t>liên</a:t>
            </a:r>
            <a:r>
              <a:rPr lang="en-US" dirty="0" smtClean="0"/>
              <a:t> </a:t>
            </a:r>
            <a:r>
              <a:rPr lang="en-US" dirty="0" err="1" smtClean="0"/>
              <a:t>thông</a:t>
            </a:r>
            <a:r>
              <a:rPr lang="en-US" dirty="0" smtClean="0"/>
              <a:t>, 4 </a:t>
            </a:r>
            <a:r>
              <a:rPr lang="en-US" dirty="0" err="1" smtClean="0"/>
              <a:t>thành</a:t>
            </a:r>
            <a:r>
              <a:rPr lang="en-US" dirty="0" smtClean="0"/>
              <a:t> </a:t>
            </a:r>
            <a:r>
              <a:rPr lang="en-US" dirty="0" err="1" smtClean="0"/>
              <a:t>phần</a:t>
            </a:r>
            <a:r>
              <a:rPr lang="en-US" dirty="0" smtClean="0"/>
              <a:t> </a:t>
            </a:r>
            <a:r>
              <a:rPr lang="en-US" dirty="0" err="1" smtClean="0"/>
              <a:t>liên</a:t>
            </a:r>
            <a:r>
              <a:rPr lang="en-US" dirty="0" smtClean="0"/>
              <a:t> </a:t>
            </a:r>
            <a:r>
              <a:rPr lang="en-US" dirty="0" err="1" smtClean="0"/>
              <a:t>thông</a:t>
            </a:r>
            <a:endParaRPr lang="en-US" dirty="0" smtClean="0"/>
          </a:p>
          <a:p>
            <a:pPr marL="0" indent="0">
              <a:buNone/>
            </a:pPr>
            <a:r>
              <a:rPr lang="en-US" dirty="0" err="1" smtClean="0"/>
              <a:t>Có</a:t>
            </a:r>
            <a:r>
              <a:rPr lang="en-US" dirty="0" smtClean="0"/>
              <a:t> </a:t>
            </a:r>
            <a:r>
              <a:rPr lang="en-US" dirty="0" err="1" smtClean="0"/>
              <a:t>chênh</a:t>
            </a:r>
            <a:r>
              <a:rPr lang="en-US" dirty="0" smtClean="0"/>
              <a:t> </a:t>
            </a:r>
            <a:r>
              <a:rPr lang="en-US" dirty="0" err="1" smtClean="0"/>
              <a:t>lệch</a:t>
            </a:r>
            <a:r>
              <a:rPr lang="en-US" dirty="0" smtClean="0"/>
              <a:t> </a:t>
            </a:r>
            <a:r>
              <a:rPr lang="en-US" dirty="0" err="1" smtClean="0"/>
              <a:t>đáng</a:t>
            </a:r>
            <a:r>
              <a:rPr lang="en-US" dirty="0" smtClean="0"/>
              <a:t> </a:t>
            </a:r>
            <a:r>
              <a:rPr lang="en-US" dirty="0" err="1" smtClean="0"/>
              <a:t>kể</a:t>
            </a:r>
            <a:r>
              <a:rPr lang="en-US" dirty="0" smtClean="0"/>
              <a:t> </a:t>
            </a:r>
            <a:r>
              <a:rPr lang="en-US" dirty="0" err="1" smtClean="0"/>
              <a:t>giữa</a:t>
            </a:r>
            <a:r>
              <a:rPr lang="en-US" dirty="0" smtClean="0"/>
              <a:t> eigenvalue </a:t>
            </a:r>
            <a:r>
              <a:rPr lang="en-US" dirty="0" err="1" smtClean="0"/>
              <a:t>thứ</a:t>
            </a:r>
            <a:r>
              <a:rPr lang="en-US" dirty="0" smtClean="0"/>
              <a:t> 4 </a:t>
            </a:r>
            <a:r>
              <a:rPr lang="en-US" dirty="0" err="1" smtClean="0"/>
              <a:t>và</a:t>
            </a:r>
            <a:r>
              <a:rPr lang="en-US" dirty="0" smtClean="0"/>
              <a:t> </a:t>
            </a:r>
            <a:r>
              <a:rPr lang="en-US" dirty="0" err="1" smtClean="0"/>
              <a:t>thứ</a:t>
            </a:r>
            <a:r>
              <a:rPr lang="en-US" dirty="0" smtClean="0"/>
              <a:t> 5 =&gt; </a:t>
            </a:r>
            <a:r>
              <a:rPr lang="en-US" dirty="0" err="1" smtClean="0"/>
              <a:t>khó</a:t>
            </a:r>
            <a:r>
              <a:rPr lang="en-US" dirty="0" smtClean="0"/>
              <a:t> chia graph </a:t>
            </a:r>
            <a:r>
              <a:rPr lang="en-US" dirty="0" err="1" smtClean="0"/>
              <a:t>thành</a:t>
            </a:r>
            <a:r>
              <a:rPr lang="en-US" dirty="0" smtClean="0"/>
              <a:t> 5 </a:t>
            </a:r>
            <a:r>
              <a:rPr lang="en-US" dirty="0" err="1" smtClean="0"/>
              <a:t>thành</a:t>
            </a:r>
            <a:r>
              <a:rPr lang="en-US" dirty="0" smtClean="0"/>
              <a:t> </a:t>
            </a:r>
            <a:r>
              <a:rPr lang="en-US" dirty="0" err="1" smtClean="0"/>
              <a:t>phần</a:t>
            </a:r>
            <a:r>
              <a:rPr lang="en-US" dirty="0" smtClean="0"/>
              <a:t> </a:t>
            </a:r>
            <a:r>
              <a:rPr lang="en-US" dirty="0" err="1" smtClean="0"/>
              <a:t>liên</a:t>
            </a:r>
            <a:r>
              <a:rPr lang="en-US" dirty="0" smtClean="0"/>
              <a:t> </a:t>
            </a:r>
            <a:r>
              <a:rPr lang="en-US" dirty="0" err="1" smtClean="0"/>
              <a:t>thông</a:t>
            </a:r>
            <a:r>
              <a:rPr lang="en-US" dirty="0" smtClean="0"/>
              <a:t>.</a:t>
            </a:r>
          </a:p>
          <a:p>
            <a:pPr marL="0" indent="0">
              <a:buNone/>
            </a:pPr>
            <a:endParaRPr lang="en-US" dirty="0" smtClean="0"/>
          </a:p>
          <a:p>
            <a:pPr>
              <a:buFont typeface="Symbol" panose="05050102010706020507" pitchFamily="18" charset="2"/>
              <a:buChar char="Þ"/>
            </a:pPr>
            <a:r>
              <a:rPr lang="en-US" dirty="0" err="1" smtClean="0"/>
              <a:t>Nên</a:t>
            </a:r>
            <a:r>
              <a:rPr lang="en-US" dirty="0" smtClean="0"/>
              <a:t> chia graph </a:t>
            </a:r>
            <a:r>
              <a:rPr lang="en-US" dirty="0" err="1" smtClean="0"/>
              <a:t>thành</a:t>
            </a:r>
            <a:r>
              <a:rPr lang="en-US" dirty="0" smtClean="0"/>
              <a:t> 4 </a:t>
            </a:r>
            <a:r>
              <a:rPr lang="en-US" dirty="0" err="1" smtClean="0"/>
              <a:t>thành</a:t>
            </a:r>
            <a:r>
              <a:rPr lang="en-US" dirty="0" smtClean="0"/>
              <a:t> </a:t>
            </a:r>
            <a:r>
              <a:rPr lang="en-US" dirty="0" err="1" smtClean="0"/>
              <a:t>phần</a:t>
            </a:r>
            <a:r>
              <a:rPr lang="en-US" dirty="0" smtClean="0"/>
              <a:t> </a:t>
            </a:r>
            <a:r>
              <a:rPr lang="en-US" dirty="0" err="1" smtClean="0"/>
              <a:t>liên</a:t>
            </a:r>
            <a:r>
              <a:rPr lang="en-US" dirty="0" smtClean="0"/>
              <a:t> </a:t>
            </a:r>
            <a:r>
              <a:rPr lang="en-US" dirty="0" err="1" smtClean="0"/>
              <a:t>thông</a:t>
            </a:r>
            <a:endParaRPr lang="en-US" dirty="0"/>
          </a:p>
          <a:p>
            <a:pPr>
              <a:buFont typeface="Symbol" panose="05050102010706020507" pitchFamily="18" charset="2"/>
              <a:buChar char="Þ"/>
            </a:pPr>
            <a:r>
              <a:rPr lang="en-US" dirty="0" err="1" smtClean="0"/>
              <a:t>Nên</a:t>
            </a:r>
            <a:r>
              <a:rPr lang="en-US" dirty="0" smtClean="0"/>
              <a:t> </a:t>
            </a:r>
            <a:r>
              <a:rPr lang="en-US" dirty="0" err="1" smtClean="0"/>
              <a:t>phân</a:t>
            </a:r>
            <a:r>
              <a:rPr lang="en-US" dirty="0" smtClean="0"/>
              <a:t> </a:t>
            </a:r>
            <a:r>
              <a:rPr lang="en-US" dirty="0" err="1" smtClean="0"/>
              <a:t>cụm</a:t>
            </a:r>
            <a:r>
              <a:rPr lang="en-US" dirty="0" smtClean="0"/>
              <a:t> </a:t>
            </a:r>
            <a:r>
              <a:rPr lang="en-US" dirty="0" err="1" smtClean="0"/>
              <a:t>các</a:t>
            </a:r>
            <a:r>
              <a:rPr lang="en-US" dirty="0" smtClean="0"/>
              <a:t> </a:t>
            </a:r>
            <a:r>
              <a:rPr lang="en-US" dirty="0" err="1" smtClean="0"/>
              <a:t>đỉnh</a:t>
            </a:r>
            <a:r>
              <a:rPr lang="en-US" dirty="0" smtClean="0"/>
              <a:t> </a:t>
            </a:r>
            <a:r>
              <a:rPr lang="en-US" dirty="0" err="1" smtClean="0"/>
              <a:t>thành</a:t>
            </a:r>
            <a:r>
              <a:rPr lang="en-US" dirty="0" smtClean="0"/>
              <a:t> 4 </a:t>
            </a:r>
            <a:r>
              <a:rPr lang="en-US" dirty="0" err="1" smtClean="0"/>
              <a:t>cụm</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83519" y="2033866"/>
            <a:ext cx="5408481" cy="2759807"/>
          </a:xfrm>
          <a:prstGeom prst="rect">
            <a:avLst/>
          </a:prstGeom>
        </p:spPr>
      </p:pic>
    </p:spTree>
    <p:extLst>
      <p:ext uri="{BB962C8B-B14F-4D97-AF65-F5344CB8AC3E}">
        <p14:creationId xmlns:p14="http://schemas.microsoft.com/office/powerpoint/2010/main" val="382472474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Các</a:t>
            </a:r>
            <a:r>
              <a:rPr lang="en-US" dirty="0" smtClean="0"/>
              <a:t> </a:t>
            </a:r>
            <a:r>
              <a:rPr lang="en-US" dirty="0" err="1" smtClean="0"/>
              <a:t>xác</a:t>
            </a:r>
            <a:r>
              <a:rPr lang="en-US" dirty="0" smtClean="0"/>
              <a:t> </a:t>
            </a:r>
            <a:r>
              <a:rPr lang="en-US" dirty="0" err="1" smtClean="0"/>
              <a:t>định</a:t>
            </a:r>
            <a:r>
              <a:rPr lang="en-US" dirty="0" smtClean="0"/>
              <a:t> </a:t>
            </a:r>
            <a:r>
              <a:rPr lang="en-US" dirty="0" err="1" smtClean="0"/>
              <a:t>số</a:t>
            </a:r>
            <a:r>
              <a:rPr lang="en-US" dirty="0" smtClean="0"/>
              <a:t> </a:t>
            </a:r>
            <a:r>
              <a:rPr lang="en-US" dirty="0" err="1" smtClean="0"/>
              <a:t>cụm</a:t>
            </a:r>
            <a:r>
              <a:rPr lang="en-US" dirty="0" smtClean="0"/>
              <a:t> </a:t>
            </a:r>
            <a:r>
              <a:rPr lang="en-US" dirty="0" err="1" smtClean="0"/>
              <a:t>với</a:t>
            </a:r>
            <a:r>
              <a:rPr lang="en-US" dirty="0" smtClean="0"/>
              <a:t> Spectral clustering</a:t>
            </a:r>
            <a:endParaRPr lang="en-US" dirty="0"/>
          </a:p>
        </p:txBody>
      </p:sp>
      <p:sp>
        <p:nvSpPr>
          <p:cNvPr id="3" name="Content Placeholder 2"/>
          <p:cNvSpPr>
            <a:spLocks noGrp="1"/>
          </p:cNvSpPr>
          <p:nvPr>
            <p:ph idx="1"/>
          </p:nvPr>
        </p:nvSpPr>
        <p:spPr>
          <a:xfrm>
            <a:off x="838200" y="1825624"/>
            <a:ext cx="5202382" cy="4422775"/>
          </a:xfrm>
        </p:spPr>
        <p:txBody>
          <a:bodyPr/>
          <a:lstStyle/>
          <a:p>
            <a:pPr marL="0" indent="0">
              <a:buNone/>
            </a:pPr>
            <a:r>
              <a:rPr lang="en-US" dirty="0" err="1" smtClean="0"/>
              <a:t>Quan</a:t>
            </a:r>
            <a:r>
              <a:rPr lang="en-US" dirty="0" smtClean="0"/>
              <a:t> </a:t>
            </a:r>
            <a:r>
              <a:rPr lang="en-US" dirty="0" err="1" smtClean="0"/>
              <a:t>sát</a:t>
            </a:r>
            <a:r>
              <a:rPr lang="en-US" dirty="0" smtClean="0"/>
              <a:t> </a:t>
            </a:r>
            <a:r>
              <a:rPr lang="en-US" dirty="0" err="1" smtClean="0"/>
              <a:t>giá</a:t>
            </a:r>
            <a:r>
              <a:rPr lang="en-US" dirty="0" smtClean="0"/>
              <a:t> </a:t>
            </a:r>
            <a:r>
              <a:rPr lang="en-US" dirty="0" err="1" smtClean="0"/>
              <a:t>trị</a:t>
            </a:r>
            <a:r>
              <a:rPr lang="en-US" dirty="0" smtClean="0"/>
              <a:t> </a:t>
            </a:r>
            <a:r>
              <a:rPr lang="en-US" dirty="0" err="1" smtClean="0"/>
              <a:t>của</a:t>
            </a:r>
            <a:r>
              <a:rPr lang="en-US" dirty="0" smtClean="0"/>
              <a:t> </a:t>
            </a:r>
            <a:r>
              <a:rPr lang="en-US" dirty="0" err="1" smtClean="0"/>
              <a:t>các</a:t>
            </a:r>
            <a:r>
              <a:rPr lang="en-US" dirty="0" smtClean="0"/>
              <a:t> eigenvalue </a:t>
            </a:r>
            <a:r>
              <a:rPr lang="en-US" dirty="0" err="1" smtClean="0"/>
              <a:t>của</a:t>
            </a:r>
            <a:r>
              <a:rPr lang="en-US" dirty="0" smtClean="0"/>
              <a:t> Graph </a:t>
            </a:r>
            <a:r>
              <a:rPr lang="en-US" dirty="0" err="1" smtClean="0"/>
              <a:t>laplacian</a:t>
            </a:r>
            <a:r>
              <a:rPr lang="en-US" dirty="0" smtClean="0"/>
              <a:t>.</a:t>
            </a:r>
          </a:p>
          <a:p>
            <a:pPr marL="0" indent="0">
              <a:buNone/>
            </a:pPr>
            <a:r>
              <a:rPr lang="en-US" dirty="0" err="1" smtClean="0"/>
              <a:t>Xác</a:t>
            </a:r>
            <a:r>
              <a:rPr lang="en-US" dirty="0" smtClean="0"/>
              <a:t> </a:t>
            </a:r>
            <a:r>
              <a:rPr lang="en-US" dirty="0" err="1" smtClean="0"/>
              <a:t>định</a:t>
            </a:r>
            <a:r>
              <a:rPr lang="en-US" dirty="0" smtClean="0"/>
              <a:t> “gap” </a:t>
            </a:r>
            <a:r>
              <a:rPr lang="en-US" dirty="0" err="1" smtClean="0"/>
              <a:t>đầu</a:t>
            </a:r>
            <a:r>
              <a:rPr lang="en-US" dirty="0" smtClean="0"/>
              <a:t> </a:t>
            </a:r>
            <a:r>
              <a:rPr lang="en-US" dirty="0" err="1" smtClean="0"/>
              <a:t>tiên</a:t>
            </a:r>
            <a:r>
              <a:rPr lang="en-US" dirty="0" smtClean="0"/>
              <a:t> (gap </a:t>
            </a:r>
            <a:r>
              <a:rPr lang="en-US" dirty="0" err="1" smtClean="0"/>
              <a:t>là</a:t>
            </a:r>
            <a:r>
              <a:rPr lang="en-US" dirty="0" smtClean="0"/>
              <a:t> 1 </a:t>
            </a:r>
            <a:r>
              <a:rPr lang="en-US" dirty="0" err="1" smtClean="0"/>
              <a:t>sự</a:t>
            </a:r>
            <a:r>
              <a:rPr lang="en-US" dirty="0" smtClean="0"/>
              <a:t> </a:t>
            </a:r>
            <a:r>
              <a:rPr lang="en-US" dirty="0" err="1" smtClean="0"/>
              <a:t>chênh</a:t>
            </a:r>
            <a:r>
              <a:rPr lang="en-US" dirty="0" smtClean="0"/>
              <a:t> </a:t>
            </a:r>
            <a:r>
              <a:rPr lang="en-US" dirty="0" err="1" smtClean="0"/>
              <a:t>lệch</a:t>
            </a:r>
            <a:r>
              <a:rPr lang="en-US" dirty="0" smtClean="0"/>
              <a:t> </a:t>
            </a:r>
            <a:r>
              <a:rPr lang="en-US" dirty="0" err="1" smtClean="0"/>
              <a:t>đột</a:t>
            </a:r>
            <a:r>
              <a:rPr lang="en-US" dirty="0" smtClean="0"/>
              <a:t> </a:t>
            </a:r>
            <a:r>
              <a:rPr lang="en-US" dirty="0" err="1" smtClean="0"/>
              <a:t>ngột</a:t>
            </a:r>
            <a:r>
              <a:rPr lang="en-US" dirty="0" smtClean="0"/>
              <a:t> </a:t>
            </a:r>
            <a:r>
              <a:rPr lang="en-US" dirty="0" err="1" smtClean="0"/>
              <a:t>về</a:t>
            </a:r>
            <a:r>
              <a:rPr lang="en-US" dirty="0" smtClean="0"/>
              <a:t> </a:t>
            </a:r>
            <a:r>
              <a:rPr lang="en-US" dirty="0" err="1" smtClean="0"/>
              <a:t>giá</a:t>
            </a:r>
            <a:r>
              <a:rPr lang="en-US" dirty="0" smtClean="0"/>
              <a:t> </a:t>
            </a:r>
            <a:r>
              <a:rPr lang="en-US" dirty="0" err="1" smtClean="0"/>
              <a:t>trị</a:t>
            </a:r>
            <a:r>
              <a:rPr lang="en-US" dirty="0" smtClean="0"/>
              <a:t> </a:t>
            </a:r>
            <a:r>
              <a:rPr lang="en-US" dirty="0" err="1" smtClean="0"/>
              <a:t>của</a:t>
            </a:r>
            <a:r>
              <a:rPr lang="en-US" dirty="0" smtClean="0"/>
              <a:t> eigenvalue)</a:t>
            </a:r>
          </a:p>
          <a:p>
            <a:pPr marL="0" indent="0">
              <a:buNone/>
            </a:pPr>
            <a:r>
              <a:rPr lang="en-US" dirty="0" err="1" smtClean="0"/>
              <a:t>Thứ</a:t>
            </a:r>
            <a:r>
              <a:rPr lang="en-US" dirty="0" smtClean="0"/>
              <a:t> </a:t>
            </a:r>
            <a:r>
              <a:rPr lang="en-US" dirty="0" err="1" smtClean="0"/>
              <a:t>tự</a:t>
            </a:r>
            <a:r>
              <a:rPr lang="en-US" dirty="0" smtClean="0"/>
              <a:t> </a:t>
            </a:r>
            <a:r>
              <a:rPr lang="en-US" dirty="0" err="1" smtClean="0"/>
              <a:t>của</a:t>
            </a:r>
            <a:r>
              <a:rPr lang="en-US" dirty="0" smtClean="0"/>
              <a:t> eigenvalue </a:t>
            </a:r>
            <a:r>
              <a:rPr lang="en-US" dirty="0" err="1" smtClean="0"/>
              <a:t>nơi</a:t>
            </a:r>
            <a:r>
              <a:rPr lang="en-US" dirty="0" smtClean="0"/>
              <a:t> gap </a:t>
            </a:r>
            <a:r>
              <a:rPr lang="en-US" dirty="0" err="1" smtClean="0"/>
              <a:t>xuất</a:t>
            </a:r>
            <a:r>
              <a:rPr lang="en-US" dirty="0" smtClean="0"/>
              <a:t> </a:t>
            </a:r>
            <a:r>
              <a:rPr lang="en-US" dirty="0" err="1" smtClean="0"/>
              <a:t>hiện</a:t>
            </a:r>
            <a:r>
              <a:rPr lang="en-US" dirty="0" smtClean="0"/>
              <a:t> </a:t>
            </a:r>
            <a:r>
              <a:rPr lang="en-US" dirty="0" err="1" smtClean="0"/>
              <a:t>chính</a:t>
            </a:r>
            <a:r>
              <a:rPr lang="en-US" dirty="0" smtClean="0"/>
              <a:t> </a:t>
            </a:r>
            <a:r>
              <a:rPr lang="en-US" dirty="0" err="1" smtClean="0"/>
              <a:t>là</a:t>
            </a:r>
            <a:r>
              <a:rPr lang="en-US" dirty="0" smtClean="0"/>
              <a:t> </a:t>
            </a:r>
            <a:r>
              <a:rPr lang="en-US" dirty="0" err="1" smtClean="0"/>
              <a:t>số</a:t>
            </a:r>
            <a:r>
              <a:rPr lang="en-US" dirty="0" smtClean="0"/>
              <a:t> cluster </a:t>
            </a:r>
            <a:r>
              <a:rPr lang="en-US" dirty="0" err="1" smtClean="0"/>
              <a:t>lý</a:t>
            </a:r>
            <a:r>
              <a:rPr lang="en-US" dirty="0" smtClean="0"/>
              <a:t> </a:t>
            </a:r>
            <a:r>
              <a:rPr lang="en-US" dirty="0" err="1" smtClean="0"/>
              <a:t>tưởng</a:t>
            </a:r>
            <a:r>
              <a:rPr lang="en-US" dirty="0" smtClean="0"/>
              <a:t> </a:t>
            </a:r>
            <a:r>
              <a:rPr lang="en-US" dirty="0" err="1" smtClean="0"/>
              <a:t>cho</a:t>
            </a:r>
            <a:r>
              <a:rPr lang="en-US" dirty="0" smtClean="0"/>
              <a:t> </a:t>
            </a:r>
            <a:r>
              <a:rPr lang="en-US" dirty="0" err="1" smtClean="0"/>
              <a:t>bài</a:t>
            </a:r>
            <a:r>
              <a:rPr lang="en-US" dirty="0" smtClean="0"/>
              <a:t> </a:t>
            </a:r>
            <a:r>
              <a:rPr lang="en-US" dirty="0" err="1" smtClean="0"/>
              <a:t>toán</a:t>
            </a:r>
            <a:r>
              <a:rPr lang="en-US" dirty="0" smtClean="0"/>
              <a:t> </a:t>
            </a:r>
            <a:r>
              <a:rPr lang="en-US" dirty="0" err="1" smtClean="0"/>
              <a:t>phân</a:t>
            </a:r>
            <a:r>
              <a:rPr lang="en-US" dirty="0" smtClean="0"/>
              <a:t> </a:t>
            </a:r>
            <a:r>
              <a:rPr lang="en-US" dirty="0" err="1" smtClean="0"/>
              <a:t>cụm</a:t>
            </a:r>
            <a:r>
              <a:rPr lang="en-US" dirty="0" smtClean="0"/>
              <a:t>.</a:t>
            </a:r>
          </a:p>
          <a:p>
            <a:pPr marL="0" indent="0">
              <a:buNone/>
            </a:pPr>
            <a:r>
              <a:rPr lang="en-US" dirty="0" err="1" smtClean="0"/>
              <a:t>Hình</a:t>
            </a:r>
            <a:r>
              <a:rPr lang="en-US" dirty="0" smtClean="0"/>
              <a:t> minh </a:t>
            </a:r>
            <a:r>
              <a:rPr lang="en-US" dirty="0" err="1" smtClean="0"/>
              <a:t>họa</a:t>
            </a:r>
            <a:r>
              <a:rPr lang="en-US" dirty="0" smtClean="0"/>
              <a:t>: </a:t>
            </a:r>
            <a:r>
              <a:rPr lang="en-US" dirty="0" err="1" smtClean="0"/>
              <a:t>phân</a:t>
            </a:r>
            <a:r>
              <a:rPr lang="en-US" dirty="0" smtClean="0"/>
              <a:t> </a:t>
            </a:r>
            <a:r>
              <a:rPr lang="en-US" dirty="0" err="1" smtClean="0"/>
              <a:t>cụm</a:t>
            </a:r>
            <a:r>
              <a:rPr lang="en-US" dirty="0" smtClean="0"/>
              <a:t> 4 cluster.</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40582" y="1690688"/>
            <a:ext cx="5313218" cy="3881446"/>
          </a:xfrm>
          <a:prstGeom prst="rect">
            <a:avLst/>
          </a:prstGeom>
        </p:spPr>
      </p:pic>
    </p:spTree>
    <p:extLst>
      <p:ext uri="{BB962C8B-B14F-4D97-AF65-F5344CB8AC3E}">
        <p14:creationId xmlns:p14="http://schemas.microsoft.com/office/powerpoint/2010/main" val="68234899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 </a:t>
            </a:r>
            <a:r>
              <a:rPr lang="en-US" dirty="0" err="1" smtClean="0"/>
              <a:t>sánh</a:t>
            </a:r>
            <a:r>
              <a:rPr lang="en-US" dirty="0" smtClean="0"/>
              <a:t> K-means </a:t>
            </a:r>
            <a:r>
              <a:rPr lang="en-US" dirty="0" err="1" smtClean="0"/>
              <a:t>và</a:t>
            </a:r>
            <a:r>
              <a:rPr lang="en-US" dirty="0" smtClean="0"/>
              <a:t> Spectral clustering</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9491" y="2491668"/>
            <a:ext cx="4511415" cy="3116839"/>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22226" y="1385888"/>
            <a:ext cx="3873484" cy="2664201"/>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22226" y="4050088"/>
            <a:ext cx="3873484" cy="2757395"/>
          </a:xfrm>
          <a:prstGeom prst="rect">
            <a:avLst/>
          </a:prstGeom>
        </p:spPr>
      </p:pic>
    </p:spTree>
    <p:extLst>
      <p:ext uri="{BB962C8B-B14F-4D97-AF65-F5344CB8AC3E}">
        <p14:creationId xmlns:p14="http://schemas.microsoft.com/office/powerpoint/2010/main" val="4687870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A071F-49E6-449D-80A4-EEF11358E439}"/>
              </a:ext>
            </a:extLst>
          </p:cNvPr>
          <p:cNvSpPr>
            <a:spLocks noGrp="1"/>
          </p:cNvSpPr>
          <p:nvPr>
            <p:ph type="title"/>
          </p:nvPr>
        </p:nvSpPr>
        <p:spPr/>
        <p:txBody>
          <a:bodyPr/>
          <a:lstStyle/>
          <a:p>
            <a:r>
              <a:rPr lang="en-US" dirty="0"/>
              <a:t>Ma </a:t>
            </a:r>
            <a:r>
              <a:rPr lang="en-US" dirty="0" err="1"/>
              <a:t>trận</a:t>
            </a:r>
            <a:r>
              <a:rPr lang="en-US" dirty="0"/>
              <a:t> </a:t>
            </a:r>
            <a:r>
              <a:rPr lang="en-US" dirty="0" err="1"/>
              <a:t>trong</a:t>
            </a:r>
            <a:r>
              <a:rPr lang="en-US" dirty="0"/>
              <a:t> machine learning</a:t>
            </a:r>
          </a:p>
        </p:txBody>
      </p:sp>
      <p:sp>
        <p:nvSpPr>
          <p:cNvPr id="3" name="Content Placeholder 2">
            <a:extLst>
              <a:ext uri="{FF2B5EF4-FFF2-40B4-BE49-F238E27FC236}">
                <a16:creationId xmlns:a16="http://schemas.microsoft.com/office/drawing/2014/main" id="{64C05C2F-A5D4-420F-B9B8-B14233C256FB}"/>
              </a:ext>
            </a:extLst>
          </p:cNvPr>
          <p:cNvSpPr>
            <a:spLocks noGrp="1"/>
          </p:cNvSpPr>
          <p:nvPr>
            <p:ph idx="1"/>
          </p:nvPr>
        </p:nvSpPr>
        <p:spPr>
          <a:xfrm>
            <a:off x="838200" y="1385455"/>
            <a:ext cx="6012766" cy="5339024"/>
          </a:xfrm>
        </p:spPr>
        <p:txBody>
          <a:bodyPr>
            <a:normAutofit lnSpcReduction="10000"/>
          </a:bodyPr>
          <a:lstStyle/>
          <a:p>
            <a:r>
              <a:rPr lang="en-US" dirty="0" err="1"/>
              <a:t>Định</a:t>
            </a:r>
            <a:r>
              <a:rPr lang="en-US" dirty="0"/>
              <a:t> </a:t>
            </a:r>
            <a:r>
              <a:rPr lang="en-US" dirty="0" err="1"/>
              <a:t>nghĩa</a:t>
            </a:r>
            <a:r>
              <a:rPr lang="en-US" dirty="0"/>
              <a:t> </a:t>
            </a:r>
            <a:r>
              <a:rPr lang="en-US" dirty="0" err="1"/>
              <a:t>toán</a:t>
            </a:r>
            <a:r>
              <a:rPr lang="en-US" dirty="0"/>
              <a:t> </a:t>
            </a:r>
            <a:r>
              <a:rPr lang="en-US" dirty="0" err="1"/>
              <a:t>học</a:t>
            </a:r>
            <a:r>
              <a:rPr lang="en-US" dirty="0"/>
              <a:t> </a:t>
            </a:r>
            <a:r>
              <a:rPr lang="en-US" dirty="0" err="1"/>
              <a:t>của</a:t>
            </a:r>
            <a:r>
              <a:rPr lang="en-US" dirty="0"/>
              <a:t> ma </a:t>
            </a:r>
            <a:r>
              <a:rPr lang="en-US" dirty="0" err="1"/>
              <a:t>trận</a:t>
            </a:r>
            <a:r>
              <a:rPr lang="en-US" dirty="0"/>
              <a:t>:</a:t>
            </a:r>
          </a:p>
          <a:p>
            <a:pPr marL="0" indent="0">
              <a:buNone/>
            </a:pPr>
            <a:r>
              <a:rPr lang="en-US" dirty="0" smtClean="0"/>
              <a:t>Ma </a:t>
            </a:r>
            <a:r>
              <a:rPr lang="en-US" dirty="0" err="1" smtClean="0"/>
              <a:t>trận</a:t>
            </a:r>
            <a:r>
              <a:rPr lang="en-US" dirty="0" smtClean="0"/>
              <a:t> </a:t>
            </a:r>
            <a:r>
              <a:rPr lang="en-US" dirty="0" err="1" smtClean="0"/>
              <a:t>là</a:t>
            </a:r>
            <a:r>
              <a:rPr lang="en-US" dirty="0" smtClean="0"/>
              <a:t> </a:t>
            </a:r>
            <a:r>
              <a:rPr lang="en-US" dirty="0" err="1" smtClean="0"/>
              <a:t>một</a:t>
            </a:r>
            <a:r>
              <a:rPr lang="en-US" dirty="0" smtClean="0"/>
              <a:t> </a:t>
            </a:r>
            <a:r>
              <a:rPr lang="en-US" dirty="0" err="1" smtClean="0"/>
              <a:t>mảng</a:t>
            </a:r>
            <a:r>
              <a:rPr lang="en-US" dirty="0" smtClean="0"/>
              <a:t> </a:t>
            </a:r>
            <a:r>
              <a:rPr lang="en-US" dirty="0" err="1" smtClean="0"/>
              <a:t>chữ</a:t>
            </a:r>
            <a:r>
              <a:rPr lang="en-US" dirty="0" smtClean="0"/>
              <a:t> </a:t>
            </a:r>
            <a:r>
              <a:rPr lang="en-US" dirty="0" err="1" smtClean="0"/>
              <a:t>nhật</a:t>
            </a:r>
            <a:r>
              <a:rPr lang="en-US" dirty="0" smtClean="0"/>
              <a:t> </a:t>
            </a:r>
            <a:r>
              <a:rPr lang="en-US" dirty="0" err="1" smtClean="0"/>
              <a:t>chứa</a:t>
            </a:r>
            <a:r>
              <a:rPr lang="en-US" dirty="0" smtClean="0"/>
              <a:t> </a:t>
            </a:r>
            <a:r>
              <a:rPr lang="en-US" dirty="0" err="1" smtClean="0"/>
              <a:t>các</a:t>
            </a:r>
            <a:r>
              <a:rPr lang="en-US" dirty="0" smtClean="0"/>
              <a:t> </a:t>
            </a:r>
            <a:r>
              <a:rPr lang="en-US" dirty="0" err="1" smtClean="0"/>
              <a:t>phần</a:t>
            </a:r>
            <a:r>
              <a:rPr lang="en-US" dirty="0" smtClean="0"/>
              <a:t> </a:t>
            </a:r>
            <a:r>
              <a:rPr lang="en-US" dirty="0" err="1" smtClean="0"/>
              <a:t>tử</a:t>
            </a:r>
            <a:r>
              <a:rPr lang="en-US" dirty="0" smtClean="0"/>
              <a:t>, </a:t>
            </a:r>
            <a:r>
              <a:rPr lang="en-US" dirty="0" err="1" smtClean="0"/>
              <a:t>mỗi</a:t>
            </a:r>
            <a:r>
              <a:rPr lang="en-US" dirty="0" smtClean="0"/>
              <a:t> </a:t>
            </a:r>
            <a:r>
              <a:rPr lang="en-US" dirty="0" err="1" smtClean="0"/>
              <a:t>phần</a:t>
            </a:r>
            <a:r>
              <a:rPr lang="en-US" dirty="0" smtClean="0"/>
              <a:t> </a:t>
            </a:r>
            <a:r>
              <a:rPr lang="en-US" dirty="0" err="1" smtClean="0"/>
              <a:t>tử</a:t>
            </a:r>
            <a:r>
              <a:rPr lang="en-US" dirty="0" smtClean="0"/>
              <a:t> </a:t>
            </a:r>
            <a:r>
              <a:rPr lang="en-US" dirty="0" err="1" smtClean="0"/>
              <a:t>đại</a:t>
            </a:r>
            <a:r>
              <a:rPr lang="en-US" dirty="0" smtClean="0"/>
              <a:t> </a:t>
            </a:r>
            <a:r>
              <a:rPr lang="en-US" dirty="0" err="1" smtClean="0"/>
              <a:t>diện</a:t>
            </a:r>
            <a:r>
              <a:rPr lang="en-US" dirty="0" smtClean="0"/>
              <a:t> </a:t>
            </a:r>
            <a:r>
              <a:rPr lang="en-US" dirty="0" err="1" smtClean="0"/>
              <a:t>cho</a:t>
            </a:r>
            <a:r>
              <a:rPr lang="en-US" dirty="0" smtClean="0"/>
              <a:t> </a:t>
            </a:r>
            <a:r>
              <a:rPr lang="en-US" dirty="0" err="1" smtClean="0"/>
              <a:t>một</a:t>
            </a:r>
            <a:r>
              <a:rPr lang="en-US" dirty="0" smtClean="0"/>
              <a:t> </a:t>
            </a:r>
            <a:r>
              <a:rPr lang="en-US" dirty="0" err="1" smtClean="0"/>
              <a:t>giá</a:t>
            </a:r>
            <a:r>
              <a:rPr lang="en-US" dirty="0" smtClean="0"/>
              <a:t> </a:t>
            </a:r>
            <a:r>
              <a:rPr lang="en-US" dirty="0" err="1" smtClean="0"/>
              <a:t>trị</a:t>
            </a:r>
            <a:r>
              <a:rPr lang="en-US" dirty="0" smtClean="0"/>
              <a:t>.</a:t>
            </a:r>
            <a:endParaRPr lang="en-US" dirty="0"/>
          </a:p>
          <a:p>
            <a:pPr marL="0" indent="0">
              <a:buNone/>
            </a:pPr>
            <a:endParaRPr lang="en-US" dirty="0"/>
          </a:p>
          <a:p>
            <a:r>
              <a:rPr lang="en-US" dirty="0" err="1"/>
              <a:t>Một</a:t>
            </a:r>
            <a:r>
              <a:rPr lang="en-US" dirty="0"/>
              <a:t> </a:t>
            </a:r>
            <a:r>
              <a:rPr lang="en-US" dirty="0" err="1"/>
              <a:t>số</a:t>
            </a:r>
            <a:r>
              <a:rPr lang="en-US" dirty="0"/>
              <a:t> minh </a:t>
            </a:r>
            <a:r>
              <a:rPr lang="en-US" dirty="0" err="1"/>
              <a:t>họa</a:t>
            </a:r>
            <a:r>
              <a:rPr lang="en-US" dirty="0"/>
              <a:t> </a:t>
            </a:r>
            <a:r>
              <a:rPr lang="en-US" dirty="0" err="1"/>
              <a:t>về</a:t>
            </a:r>
            <a:r>
              <a:rPr lang="en-US" dirty="0"/>
              <a:t> </a:t>
            </a:r>
            <a:r>
              <a:rPr lang="en-US" dirty="0" err="1"/>
              <a:t>ứng</a:t>
            </a:r>
            <a:r>
              <a:rPr lang="en-US" dirty="0"/>
              <a:t> </a:t>
            </a:r>
            <a:r>
              <a:rPr lang="en-US" dirty="0" err="1"/>
              <a:t>dụng</a:t>
            </a:r>
            <a:r>
              <a:rPr lang="en-US" dirty="0"/>
              <a:t> </a:t>
            </a:r>
            <a:r>
              <a:rPr lang="en-US" dirty="0" err="1"/>
              <a:t>của</a:t>
            </a:r>
            <a:r>
              <a:rPr lang="en-US" dirty="0"/>
              <a:t> ma </a:t>
            </a:r>
            <a:r>
              <a:rPr lang="en-US" dirty="0" err="1"/>
              <a:t>trận</a:t>
            </a:r>
            <a:r>
              <a:rPr lang="en-US" dirty="0"/>
              <a:t> </a:t>
            </a:r>
            <a:r>
              <a:rPr lang="en-US" dirty="0" err="1"/>
              <a:t>trong</a:t>
            </a:r>
            <a:r>
              <a:rPr lang="en-US" dirty="0"/>
              <a:t> machine learning</a:t>
            </a:r>
            <a:r>
              <a:rPr lang="en-US" dirty="0" smtClean="0"/>
              <a:t>:</a:t>
            </a:r>
          </a:p>
          <a:p>
            <a:pPr marL="0" indent="0">
              <a:buNone/>
            </a:pPr>
            <a:r>
              <a:rPr lang="en-US" dirty="0" err="1" smtClean="0"/>
              <a:t>Trong</a:t>
            </a:r>
            <a:r>
              <a:rPr lang="en-US" dirty="0" smtClean="0"/>
              <a:t> machine learning , ma </a:t>
            </a:r>
            <a:r>
              <a:rPr lang="en-US" dirty="0" err="1" smtClean="0"/>
              <a:t>trận</a:t>
            </a:r>
            <a:r>
              <a:rPr lang="en-US" dirty="0" smtClean="0"/>
              <a:t> </a:t>
            </a:r>
            <a:r>
              <a:rPr lang="en-US" dirty="0" err="1" smtClean="0"/>
              <a:t>đại</a:t>
            </a:r>
            <a:r>
              <a:rPr lang="en-US" dirty="0" smtClean="0"/>
              <a:t> </a:t>
            </a:r>
            <a:r>
              <a:rPr lang="en-US" dirty="0" err="1" smtClean="0"/>
              <a:t>diện</a:t>
            </a:r>
            <a:r>
              <a:rPr lang="en-US" dirty="0" smtClean="0"/>
              <a:t> </a:t>
            </a:r>
            <a:r>
              <a:rPr lang="en-US" dirty="0" err="1" smtClean="0"/>
              <a:t>cho</a:t>
            </a:r>
            <a:r>
              <a:rPr lang="en-US" dirty="0" smtClean="0"/>
              <a:t> </a:t>
            </a:r>
            <a:r>
              <a:rPr lang="en-US" dirty="0" err="1" smtClean="0"/>
              <a:t>một</a:t>
            </a:r>
            <a:r>
              <a:rPr lang="en-US" dirty="0" smtClean="0"/>
              <a:t> “</a:t>
            </a:r>
            <a:r>
              <a:rPr lang="en-US" dirty="0" err="1" smtClean="0"/>
              <a:t>phép</a:t>
            </a:r>
            <a:r>
              <a:rPr lang="en-US" dirty="0" smtClean="0"/>
              <a:t> </a:t>
            </a:r>
            <a:r>
              <a:rPr lang="en-US" dirty="0" err="1" smtClean="0"/>
              <a:t>biến</a:t>
            </a:r>
            <a:r>
              <a:rPr lang="en-US" dirty="0" smtClean="0"/>
              <a:t> </a:t>
            </a:r>
            <a:r>
              <a:rPr lang="en-US" dirty="0" err="1" smtClean="0"/>
              <a:t>đổi</a:t>
            </a:r>
            <a:r>
              <a:rPr lang="en-US" dirty="0" smtClean="0"/>
              <a:t>”.</a:t>
            </a:r>
          </a:p>
          <a:p>
            <a:pPr marL="0" indent="0">
              <a:buNone/>
            </a:pPr>
            <a:r>
              <a:rPr lang="en-US" dirty="0" err="1" smtClean="0"/>
              <a:t>Ví</a:t>
            </a:r>
            <a:r>
              <a:rPr lang="en-US" dirty="0" smtClean="0"/>
              <a:t> </a:t>
            </a:r>
            <a:r>
              <a:rPr lang="en-US" dirty="0" err="1" smtClean="0"/>
              <a:t>dụ</a:t>
            </a:r>
            <a:r>
              <a:rPr lang="en-US" dirty="0" smtClean="0"/>
              <a:t>: </a:t>
            </a:r>
            <a:r>
              <a:rPr lang="en-US" dirty="0" err="1" smtClean="0"/>
              <a:t>Xoay</a:t>
            </a:r>
            <a:r>
              <a:rPr lang="en-US" dirty="0" smtClean="0"/>
              <a:t> </a:t>
            </a:r>
            <a:r>
              <a:rPr lang="en-US" dirty="0" err="1" smtClean="0"/>
              <a:t>ảnh</a:t>
            </a:r>
            <a:r>
              <a:rPr lang="en-US" dirty="0" smtClean="0"/>
              <a:t> 1 </a:t>
            </a:r>
            <a:r>
              <a:rPr lang="en-US" dirty="0" err="1" smtClean="0"/>
              <a:t>góc</a:t>
            </a:r>
            <a:r>
              <a:rPr lang="en-US" dirty="0" smtClean="0"/>
              <a:t> 45</a:t>
            </a:r>
            <a:r>
              <a:rPr lang="en-US" baseline="30000" dirty="0" smtClean="0"/>
              <a:t>o</a:t>
            </a:r>
            <a:r>
              <a:rPr lang="en-US" dirty="0" smtClean="0"/>
              <a:t> .</a:t>
            </a:r>
          </a:p>
          <a:p>
            <a:pPr marL="0" indent="0">
              <a:buNone/>
            </a:pPr>
            <a:r>
              <a:rPr lang="en-US" dirty="0" smtClean="0"/>
              <a:t>Di </a:t>
            </a:r>
            <a:r>
              <a:rPr lang="en-US" dirty="0" err="1" smtClean="0"/>
              <a:t>chuyển</a:t>
            </a:r>
            <a:r>
              <a:rPr lang="en-US" dirty="0" smtClean="0"/>
              <a:t> </a:t>
            </a:r>
            <a:r>
              <a:rPr lang="en-US" dirty="0" err="1" smtClean="0"/>
              <a:t>tịnh</a:t>
            </a:r>
            <a:r>
              <a:rPr lang="en-US" dirty="0" smtClean="0"/>
              <a:t> </a:t>
            </a:r>
            <a:r>
              <a:rPr lang="en-US" dirty="0" err="1" smtClean="0"/>
              <a:t>tiến</a:t>
            </a:r>
            <a:r>
              <a:rPr lang="en-US" dirty="0" smtClean="0"/>
              <a:t> </a:t>
            </a:r>
            <a:r>
              <a:rPr lang="en-US" dirty="0" err="1" smtClean="0"/>
              <a:t>ảnh</a:t>
            </a:r>
            <a:r>
              <a:rPr lang="en-US" dirty="0" smtClean="0"/>
              <a:t> </a:t>
            </a:r>
            <a:r>
              <a:rPr lang="en-US" dirty="0" err="1" smtClean="0"/>
              <a:t>theo</a:t>
            </a:r>
            <a:r>
              <a:rPr lang="en-US" dirty="0" smtClean="0"/>
              <a:t> </a:t>
            </a:r>
            <a:r>
              <a:rPr lang="en-US" dirty="0" err="1" smtClean="0"/>
              <a:t>chiều</a:t>
            </a:r>
            <a:r>
              <a:rPr lang="en-US" dirty="0" smtClean="0"/>
              <a:t> </a:t>
            </a:r>
            <a:r>
              <a:rPr lang="en-US" dirty="0" err="1" smtClean="0"/>
              <a:t>ngang</a:t>
            </a:r>
            <a:r>
              <a:rPr lang="en-US" dirty="0" smtClean="0"/>
              <a:t>/</a:t>
            </a:r>
            <a:r>
              <a:rPr lang="en-US" dirty="0" err="1" smtClean="0"/>
              <a:t>dọc</a:t>
            </a:r>
            <a:r>
              <a:rPr lang="en-US" dirty="0" smtClean="0"/>
              <a:t>.</a:t>
            </a:r>
            <a:endParaRPr lang="en-US" dirty="0"/>
          </a:p>
        </p:txBody>
      </p:sp>
      <p:pic>
        <p:nvPicPr>
          <p:cNvPr id="5" name="Picture 4">
            <a:extLst>
              <a:ext uri="{FF2B5EF4-FFF2-40B4-BE49-F238E27FC236}">
                <a16:creationId xmlns:a16="http://schemas.microsoft.com/office/drawing/2014/main" id="{972D4CA3-3984-4FCE-8C5E-2B759DF8C834}"/>
              </a:ext>
            </a:extLst>
          </p:cNvPr>
          <p:cNvPicPr>
            <a:picLocks noChangeAspect="1"/>
          </p:cNvPicPr>
          <p:nvPr/>
        </p:nvPicPr>
        <p:blipFill>
          <a:blip r:embed="rId2"/>
          <a:stretch>
            <a:fillRect/>
          </a:stretch>
        </p:blipFill>
        <p:spPr>
          <a:xfrm>
            <a:off x="6850966" y="1278109"/>
            <a:ext cx="4502834" cy="1867454"/>
          </a:xfrm>
          <a:prstGeom prst="rect">
            <a:avLst/>
          </a:prstGeom>
        </p:spPr>
      </p:pic>
      <p:pic>
        <p:nvPicPr>
          <p:cNvPr id="7" name="Picture 6">
            <a:extLst>
              <a:ext uri="{FF2B5EF4-FFF2-40B4-BE49-F238E27FC236}">
                <a16:creationId xmlns:a16="http://schemas.microsoft.com/office/drawing/2014/main" id="{54294701-BFCE-4D5E-80BB-009E1BA87B95}"/>
              </a:ext>
            </a:extLst>
          </p:cNvPr>
          <p:cNvPicPr>
            <a:picLocks noChangeAspect="1"/>
          </p:cNvPicPr>
          <p:nvPr/>
        </p:nvPicPr>
        <p:blipFill>
          <a:blip r:embed="rId3"/>
          <a:stretch>
            <a:fillRect/>
          </a:stretch>
        </p:blipFill>
        <p:spPr>
          <a:xfrm>
            <a:off x="6710289" y="3065718"/>
            <a:ext cx="4770120" cy="1871152"/>
          </a:xfrm>
          <a:prstGeom prst="rect">
            <a:avLst/>
          </a:prstGeom>
        </p:spPr>
      </p:pic>
      <p:pic>
        <p:nvPicPr>
          <p:cNvPr id="9" name="Picture 8">
            <a:extLst>
              <a:ext uri="{FF2B5EF4-FFF2-40B4-BE49-F238E27FC236}">
                <a16:creationId xmlns:a16="http://schemas.microsoft.com/office/drawing/2014/main" id="{D3B8FD21-717F-42DE-9138-4CF62E0FD0C6}"/>
              </a:ext>
            </a:extLst>
          </p:cNvPr>
          <p:cNvPicPr>
            <a:picLocks noChangeAspect="1"/>
          </p:cNvPicPr>
          <p:nvPr/>
        </p:nvPicPr>
        <p:blipFill>
          <a:blip r:embed="rId4"/>
          <a:stretch>
            <a:fillRect/>
          </a:stretch>
        </p:blipFill>
        <p:spPr>
          <a:xfrm>
            <a:off x="6787661" y="4874439"/>
            <a:ext cx="4629443" cy="1850040"/>
          </a:xfrm>
          <a:prstGeom prst="rect">
            <a:avLst/>
          </a:prstGeom>
        </p:spPr>
      </p:pic>
    </p:spTree>
    <p:extLst>
      <p:ext uri="{BB962C8B-B14F-4D97-AF65-F5344CB8AC3E}">
        <p14:creationId xmlns:p14="http://schemas.microsoft.com/office/powerpoint/2010/main" val="32254759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2F9AEC-D5F3-4442-95E8-4AD8320B24BA}"/>
              </a:ext>
            </a:extLst>
          </p:cNvPr>
          <p:cNvSpPr>
            <a:spLocks noGrp="1"/>
          </p:cNvSpPr>
          <p:nvPr>
            <p:ph type="title"/>
          </p:nvPr>
        </p:nvSpPr>
        <p:spPr/>
        <p:txBody>
          <a:bodyPr/>
          <a:lstStyle/>
          <a:p>
            <a:r>
              <a:rPr lang="en-US" dirty="0" err="1"/>
              <a:t>Định</a:t>
            </a:r>
            <a:r>
              <a:rPr lang="en-US" dirty="0"/>
              <a:t> </a:t>
            </a:r>
            <a:r>
              <a:rPr lang="en-US" dirty="0" err="1"/>
              <a:t>nghĩa</a:t>
            </a:r>
            <a:r>
              <a:rPr lang="en-US" dirty="0"/>
              <a:t> eigenvalue &amp; eigenvector</a:t>
            </a:r>
          </a:p>
        </p:txBody>
      </p:sp>
      <p:sp>
        <p:nvSpPr>
          <p:cNvPr id="3" name="Content Placeholder 2">
            <a:extLst>
              <a:ext uri="{FF2B5EF4-FFF2-40B4-BE49-F238E27FC236}">
                <a16:creationId xmlns:a16="http://schemas.microsoft.com/office/drawing/2014/main" id="{F9347DCB-373D-4884-BF81-C5A6E804F33B}"/>
              </a:ext>
            </a:extLst>
          </p:cNvPr>
          <p:cNvSpPr>
            <a:spLocks noGrp="1"/>
          </p:cNvSpPr>
          <p:nvPr>
            <p:ph idx="1"/>
          </p:nvPr>
        </p:nvSpPr>
        <p:spPr>
          <a:xfrm>
            <a:off x="838200" y="1825625"/>
            <a:ext cx="10515600" cy="1325563"/>
          </a:xfrm>
        </p:spPr>
        <p:txBody>
          <a:bodyPr>
            <a:normAutofit/>
          </a:bodyPr>
          <a:lstStyle/>
          <a:p>
            <a:pPr marL="0" indent="0">
              <a:buNone/>
            </a:pPr>
            <a:r>
              <a:rPr lang="vi-VN" dirty="0">
                <a:latin typeface="Calibri" panose="020F0502020204030204" pitchFamily="34" charset="0"/>
                <a:cs typeface="Calibri" panose="020F0502020204030204" pitchFamily="34" charset="0"/>
              </a:rPr>
              <a:t>Nếu T là một ánh xạ tuyến tính từ không gian vector V tới chính không gian vector V, và v là một vector khác 0 thuộc V</a:t>
            </a:r>
            <a:r>
              <a:rPr lang="en-US" dirty="0">
                <a:latin typeface="Calibri" panose="020F0502020204030204" pitchFamily="34" charset="0"/>
                <a:cs typeface="Calibri" panose="020F0502020204030204" pitchFamily="34" charset="0"/>
              </a:rPr>
              <a:t>, </a:t>
            </a:r>
            <a:r>
              <a:rPr lang="el-GR" dirty="0">
                <a:latin typeface="Calibri" panose="020F0502020204030204" pitchFamily="34" charset="0"/>
                <a:cs typeface="Calibri" panose="020F0502020204030204" pitchFamily="34" charset="0"/>
              </a:rPr>
              <a:t>λ</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là</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một</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đại</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lượng</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vô</a:t>
            </a:r>
            <a:r>
              <a:rPr lang="en-US" dirty="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hướng</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số</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thực</a:t>
            </a:r>
            <a:r>
              <a:rPr lang="en-US" dirty="0" smtClean="0">
                <a:latin typeface="Calibri" panose="020F0502020204030204" pitchFamily="34" charset="0"/>
                <a:cs typeface="Calibri" panose="020F0502020204030204" pitchFamily="34" charset="0"/>
              </a:rPr>
              <a:t>)</a:t>
            </a:r>
            <a:r>
              <a:rPr lang="vi-VN" dirty="0" smtClean="0">
                <a:latin typeface="Calibri" panose="020F0502020204030204" pitchFamily="34" charset="0"/>
                <a:cs typeface="Calibri" panose="020F0502020204030204" pitchFamily="34" charset="0"/>
              </a:rPr>
              <a:t>, </a:t>
            </a:r>
            <a:r>
              <a:rPr lang="vi-VN" dirty="0">
                <a:latin typeface="Calibri" panose="020F0502020204030204" pitchFamily="34" charset="0"/>
                <a:cs typeface="Calibri" panose="020F0502020204030204" pitchFamily="34" charset="0"/>
              </a:rPr>
              <a:t>t</a:t>
            </a:r>
            <a:r>
              <a:rPr lang="en-US" dirty="0">
                <a:latin typeface="Calibri" panose="020F0502020204030204" pitchFamily="34" charset="0"/>
                <a:cs typeface="Calibri" panose="020F0502020204030204" pitchFamily="34" charset="0"/>
              </a:rPr>
              <a:t>h</a:t>
            </a:r>
            <a:r>
              <a:rPr lang="vi-VN" dirty="0">
                <a:latin typeface="Calibri" panose="020F0502020204030204" pitchFamily="34" charset="0"/>
                <a:cs typeface="Calibri" panose="020F0502020204030204" pitchFamily="34" charset="0"/>
              </a:rPr>
              <a:t>ì v là vector riêng</a:t>
            </a:r>
            <a:r>
              <a:rPr lang="en-US" dirty="0">
                <a:latin typeface="Calibri" panose="020F0502020204030204" pitchFamily="34" charset="0"/>
                <a:cs typeface="Calibri" panose="020F0502020204030204" pitchFamily="34" charset="0"/>
              </a:rPr>
              <a:t>, </a:t>
            </a:r>
            <a:r>
              <a:rPr lang="el-GR" dirty="0">
                <a:latin typeface="Calibri" panose="020F0502020204030204" pitchFamily="34" charset="0"/>
                <a:cs typeface="Calibri" panose="020F0502020204030204" pitchFamily="34" charset="0"/>
              </a:rPr>
              <a:t>λ</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là</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giá</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trị</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riêng</a:t>
            </a:r>
            <a:r>
              <a:rPr lang="vi-VN" dirty="0">
                <a:latin typeface="Calibri" panose="020F0502020204030204" pitchFamily="34" charset="0"/>
                <a:cs typeface="Calibri" panose="020F0502020204030204" pitchFamily="34" charset="0"/>
              </a:rPr>
              <a:t> của T khi:</a:t>
            </a:r>
            <a:endParaRPr lang="en-US" dirty="0">
              <a:latin typeface="Calibri" panose="020F0502020204030204" pitchFamily="34" charset="0"/>
              <a:cs typeface="Calibri" panose="020F0502020204030204" pitchFamily="34" charset="0"/>
            </a:endParaRPr>
          </a:p>
          <a:p>
            <a:pPr marL="0" indent="0">
              <a:buNone/>
            </a:pPr>
            <a:endParaRPr lang="en-US" dirty="0">
              <a:latin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id="{ADE7F1EC-AF46-4248-A8BE-A0C3745CDAF8}"/>
              </a:ext>
            </a:extLst>
          </p:cNvPr>
          <p:cNvPicPr/>
          <p:nvPr/>
        </p:nvPicPr>
        <p:blipFill>
          <a:blip r:embed="rId2"/>
          <a:stretch>
            <a:fillRect/>
          </a:stretch>
        </p:blipFill>
        <p:spPr>
          <a:xfrm>
            <a:off x="4544037" y="3286125"/>
            <a:ext cx="3103926" cy="1325562"/>
          </a:xfrm>
          <a:prstGeom prst="rect">
            <a:avLst/>
          </a:prstGeom>
        </p:spPr>
      </p:pic>
      <p:sp>
        <p:nvSpPr>
          <p:cNvPr id="5" name="TextBox 4">
            <a:extLst>
              <a:ext uri="{FF2B5EF4-FFF2-40B4-BE49-F238E27FC236}">
                <a16:creationId xmlns:a16="http://schemas.microsoft.com/office/drawing/2014/main" id="{FA4B8F9E-E84B-40F9-B3BF-6BEBD95967E4}"/>
              </a:ext>
            </a:extLst>
          </p:cNvPr>
          <p:cNvSpPr txBox="1"/>
          <p:nvPr/>
        </p:nvSpPr>
        <p:spPr>
          <a:xfrm>
            <a:off x="838200" y="4981755"/>
            <a:ext cx="10975814" cy="1015663"/>
          </a:xfrm>
          <a:prstGeom prst="rect">
            <a:avLst/>
          </a:prstGeom>
          <a:noFill/>
        </p:spPr>
        <p:txBody>
          <a:bodyPr wrap="square" rtlCol="0">
            <a:spAutoFit/>
          </a:bodyPr>
          <a:lstStyle/>
          <a:p>
            <a:r>
              <a:rPr lang="en-US" sz="2400" dirty="0" err="1"/>
              <a:t>Với</a:t>
            </a:r>
            <a:r>
              <a:rPr lang="en-US" sz="2400" dirty="0"/>
              <a:t> A </a:t>
            </a:r>
            <a:r>
              <a:rPr lang="en-US" sz="2400" dirty="0" err="1"/>
              <a:t>là</a:t>
            </a:r>
            <a:r>
              <a:rPr lang="en-US" sz="2400" dirty="0"/>
              <a:t> ma </a:t>
            </a:r>
            <a:r>
              <a:rPr lang="en-US" sz="2400" dirty="0" err="1"/>
              <a:t>trận</a:t>
            </a:r>
            <a:r>
              <a:rPr lang="en-US" sz="2400" dirty="0"/>
              <a:t> </a:t>
            </a:r>
            <a:r>
              <a:rPr lang="en-US" sz="2400" dirty="0" err="1"/>
              <a:t>của</a:t>
            </a:r>
            <a:r>
              <a:rPr lang="en-US" sz="2400" dirty="0"/>
              <a:t> </a:t>
            </a:r>
            <a:r>
              <a:rPr lang="en-US" sz="2400" dirty="0" err="1"/>
              <a:t>ánh</a:t>
            </a:r>
            <a:r>
              <a:rPr lang="en-US" sz="2400" dirty="0"/>
              <a:t> </a:t>
            </a:r>
            <a:r>
              <a:rPr lang="en-US" sz="2400" dirty="0" err="1"/>
              <a:t>xạ</a:t>
            </a:r>
            <a:r>
              <a:rPr lang="en-US" sz="2400" dirty="0"/>
              <a:t> </a:t>
            </a:r>
            <a:r>
              <a:rPr lang="en-US" sz="2400" dirty="0" err="1"/>
              <a:t>tuyến</a:t>
            </a:r>
            <a:r>
              <a:rPr lang="en-US" sz="2400" dirty="0"/>
              <a:t> </a:t>
            </a:r>
            <a:r>
              <a:rPr lang="en-US" sz="2400" dirty="0" err="1"/>
              <a:t>tính</a:t>
            </a:r>
            <a:r>
              <a:rPr lang="en-US" sz="2400" dirty="0"/>
              <a:t> T, </a:t>
            </a:r>
            <a:r>
              <a:rPr lang="en-US" sz="2400" dirty="0" err="1"/>
              <a:t>công</a:t>
            </a:r>
            <a:r>
              <a:rPr lang="en-US" sz="2400" dirty="0"/>
              <a:t> </a:t>
            </a:r>
            <a:r>
              <a:rPr lang="en-US" sz="2400" dirty="0" err="1"/>
              <a:t>thức</a:t>
            </a:r>
            <a:r>
              <a:rPr lang="en-US" sz="2400" dirty="0"/>
              <a:t> </a:t>
            </a:r>
            <a:r>
              <a:rPr lang="en-US" sz="2400" dirty="0" err="1"/>
              <a:t>trên</a:t>
            </a:r>
            <a:r>
              <a:rPr lang="en-US" sz="2400" dirty="0"/>
              <a:t> </a:t>
            </a:r>
            <a:r>
              <a:rPr lang="en-US" sz="2400" dirty="0" err="1"/>
              <a:t>có</a:t>
            </a:r>
            <a:r>
              <a:rPr lang="en-US" sz="2400" dirty="0"/>
              <a:t> </a:t>
            </a:r>
            <a:r>
              <a:rPr lang="en-US" sz="2400" dirty="0" err="1"/>
              <a:t>thể</a:t>
            </a:r>
            <a:r>
              <a:rPr lang="en-US" sz="2400" dirty="0"/>
              <a:t> </a:t>
            </a:r>
            <a:r>
              <a:rPr lang="en-US" sz="2400" dirty="0" err="1"/>
              <a:t>được</a:t>
            </a:r>
            <a:r>
              <a:rPr lang="en-US" sz="2400" dirty="0"/>
              <a:t> </a:t>
            </a:r>
            <a:r>
              <a:rPr lang="en-US" sz="2400" dirty="0" err="1"/>
              <a:t>viết</a:t>
            </a:r>
            <a:r>
              <a:rPr lang="en-US" sz="2400" dirty="0"/>
              <a:t> </a:t>
            </a:r>
            <a:r>
              <a:rPr lang="en-US" sz="2400" dirty="0" err="1"/>
              <a:t>lại</a:t>
            </a:r>
            <a:r>
              <a:rPr lang="en-US" sz="2400" dirty="0"/>
              <a:t> </a:t>
            </a:r>
            <a:r>
              <a:rPr lang="en-US" sz="2400" dirty="0" err="1"/>
              <a:t>dưới</a:t>
            </a:r>
            <a:r>
              <a:rPr lang="en-US" sz="2400" dirty="0"/>
              <a:t> </a:t>
            </a:r>
            <a:r>
              <a:rPr lang="en-US" sz="2400" dirty="0" err="1"/>
              <a:t>dạng</a:t>
            </a:r>
            <a:r>
              <a:rPr lang="en-US" sz="2400" dirty="0"/>
              <a:t>:</a:t>
            </a:r>
          </a:p>
          <a:p>
            <a:pPr algn="ctr"/>
            <a:r>
              <a:rPr lang="en-US" sz="3600" dirty="0"/>
              <a:t>Av = </a:t>
            </a:r>
            <a:r>
              <a:rPr lang="en-US" sz="3600" dirty="0" err="1">
                <a:effectLst/>
                <a:latin typeface="Calibri" panose="020F0502020204030204" pitchFamily="34" charset="0"/>
                <a:ea typeface="Calibri" panose="020F0502020204030204" pitchFamily="34" charset="0"/>
              </a:rPr>
              <a:t>λv</a:t>
            </a:r>
            <a:endParaRPr lang="en-US" sz="3600" dirty="0"/>
          </a:p>
        </p:txBody>
      </p:sp>
    </p:spTree>
    <p:extLst>
      <p:ext uri="{BB962C8B-B14F-4D97-AF65-F5344CB8AC3E}">
        <p14:creationId xmlns:p14="http://schemas.microsoft.com/office/powerpoint/2010/main" val="7042991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15DED9-18E1-4074-849E-29B96F35159F}"/>
              </a:ext>
            </a:extLst>
          </p:cNvPr>
          <p:cNvSpPr>
            <a:spLocks noGrp="1"/>
          </p:cNvSpPr>
          <p:nvPr>
            <p:ph type="title"/>
          </p:nvPr>
        </p:nvSpPr>
        <p:spPr/>
        <p:txBody>
          <a:bodyPr/>
          <a:lstStyle/>
          <a:p>
            <a:r>
              <a:rPr lang="en-US" dirty="0" err="1"/>
              <a:t>Cách</a:t>
            </a:r>
            <a:r>
              <a:rPr lang="en-US" dirty="0"/>
              <a:t> </a:t>
            </a:r>
            <a:r>
              <a:rPr lang="en-US" dirty="0" err="1"/>
              <a:t>tính</a:t>
            </a:r>
            <a:r>
              <a:rPr lang="en-US" dirty="0"/>
              <a:t> eigenvector </a:t>
            </a:r>
            <a:r>
              <a:rPr lang="en-US" dirty="0" err="1"/>
              <a:t>và</a:t>
            </a:r>
            <a:r>
              <a:rPr lang="en-US" dirty="0"/>
              <a:t> eigenvalue</a:t>
            </a:r>
          </a:p>
        </p:txBody>
      </p:sp>
      <p:sp>
        <p:nvSpPr>
          <p:cNvPr id="3" name="Content Placeholder 2">
            <a:extLst>
              <a:ext uri="{FF2B5EF4-FFF2-40B4-BE49-F238E27FC236}">
                <a16:creationId xmlns:a16="http://schemas.microsoft.com/office/drawing/2014/main" id="{3D38F5CC-22CC-40DD-89F2-44733DE295D1}"/>
              </a:ext>
            </a:extLst>
          </p:cNvPr>
          <p:cNvSpPr>
            <a:spLocks noGrp="1"/>
          </p:cNvSpPr>
          <p:nvPr>
            <p:ph idx="1"/>
          </p:nvPr>
        </p:nvSpPr>
        <p:spPr/>
        <p:txBody>
          <a:bodyPr>
            <a:normAutofit lnSpcReduction="10000"/>
          </a:bodyPr>
          <a:lstStyle/>
          <a:p>
            <a:pPr marL="0" indent="0">
              <a:buNone/>
            </a:pPr>
            <a:r>
              <a:rPr lang="en-US" dirty="0"/>
              <a:t>Av = </a:t>
            </a:r>
            <a:r>
              <a:rPr lang="el-GR" dirty="0"/>
              <a:t>λ</a:t>
            </a:r>
            <a:r>
              <a:rPr lang="en-US" dirty="0"/>
              <a:t>v (*)</a:t>
            </a:r>
          </a:p>
          <a:p>
            <a:pPr marL="0" indent="0">
              <a:buNone/>
            </a:pPr>
            <a:endParaRPr lang="en-US" dirty="0"/>
          </a:p>
          <a:p>
            <a:pPr>
              <a:buFont typeface="Symbol" panose="05050102010706020507" pitchFamily="18" charset="2"/>
              <a:buChar char="Þ"/>
            </a:pPr>
            <a:r>
              <a:rPr lang="en-US" dirty="0"/>
              <a:t>  Av – </a:t>
            </a:r>
            <a:r>
              <a:rPr lang="el-GR" dirty="0"/>
              <a:t>λ</a:t>
            </a:r>
            <a:r>
              <a:rPr lang="en-US" dirty="0"/>
              <a:t>v = 0</a:t>
            </a:r>
          </a:p>
          <a:p>
            <a:pPr>
              <a:buFont typeface="Symbol" panose="05050102010706020507" pitchFamily="18" charset="2"/>
              <a:buChar char="Þ"/>
            </a:pPr>
            <a:r>
              <a:rPr lang="en-US" dirty="0"/>
              <a:t>  (A – </a:t>
            </a:r>
            <a:r>
              <a:rPr lang="el-GR" dirty="0"/>
              <a:t>λ</a:t>
            </a:r>
            <a:r>
              <a:rPr lang="en-US" dirty="0"/>
              <a:t>I)v = 0  (I </a:t>
            </a:r>
            <a:r>
              <a:rPr lang="en-US" dirty="0" err="1"/>
              <a:t>là</a:t>
            </a:r>
            <a:r>
              <a:rPr lang="en-US" dirty="0"/>
              <a:t> ma </a:t>
            </a:r>
            <a:r>
              <a:rPr lang="en-US" dirty="0" err="1"/>
              <a:t>trận</a:t>
            </a:r>
            <a:r>
              <a:rPr lang="en-US" dirty="0"/>
              <a:t> </a:t>
            </a:r>
            <a:r>
              <a:rPr lang="en-US" dirty="0" err="1"/>
              <a:t>đơn</a:t>
            </a:r>
            <a:r>
              <a:rPr lang="en-US" dirty="0"/>
              <a:t> </a:t>
            </a:r>
            <a:r>
              <a:rPr lang="en-US" dirty="0" err="1"/>
              <a:t>vị</a:t>
            </a:r>
            <a:r>
              <a:rPr lang="en-US" dirty="0"/>
              <a:t> </a:t>
            </a:r>
            <a:r>
              <a:rPr lang="en-US" dirty="0" err="1"/>
              <a:t>có</a:t>
            </a:r>
            <a:r>
              <a:rPr lang="en-US" dirty="0"/>
              <a:t> </a:t>
            </a:r>
            <a:r>
              <a:rPr lang="en-US" dirty="0" err="1"/>
              <a:t>cùng</a:t>
            </a:r>
            <a:r>
              <a:rPr lang="en-US" dirty="0"/>
              <a:t> </a:t>
            </a:r>
            <a:r>
              <a:rPr lang="en-US" dirty="0" err="1"/>
              <a:t>số</a:t>
            </a:r>
            <a:r>
              <a:rPr lang="en-US" dirty="0"/>
              <a:t> </a:t>
            </a:r>
            <a:r>
              <a:rPr lang="en-US" dirty="0" err="1"/>
              <a:t>chiều</a:t>
            </a:r>
            <a:r>
              <a:rPr lang="en-US" dirty="0"/>
              <a:t> </a:t>
            </a:r>
            <a:r>
              <a:rPr lang="en-US" dirty="0" err="1"/>
              <a:t>với</a:t>
            </a:r>
            <a:r>
              <a:rPr lang="en-US" dirty="0"/>
              <a:t> A)</a:t>
            </a:r>
          </a:p>
          <a:p>
            <a:pPr>
              <a:buFont typeface="Symbol" panose="05050102010706020507" pitchFamily="18" charset="2"/>
              <a:buChar char="Þ"/>
            </a:pPr>
            <a:r>
              <a:rPr lang="en-US" dirty="0"/>
              <a:t> det(A - </a:t>
            </a:r>
            <a:r>
              <a:rPr lang="el-GR" dirty="0"/>
              <a:t>λ</a:t>
            </a:r>
            <a:r>
              <a:rPr lang="en-US" dirty="0"/>
              <a:t>I) = 0 (**)</a:t>
            </a:r>
          </a:p>
          <a:p>
            <a:pPr marL="0" indent="0">
              <a:buNone/>
            </a:pPr>
            <a:endParaRPr lang="en-US" dirty="0"/>
          </a:p>
          <a:p>
            <a:pPr marL="0" indent="0">
              <a:buNone/>
            </a:pPr>
            <a:r>
              <a:rPr lang="en-US" dirty="0" err="1"/>
              <a:t>Giải</a:t>
            </a:r>
            <a:r>
              <a:rPr lang="en-US" dirty="0"/>
              <a:t> </a:t>
            </a:r>
            <a:r>
              <a:rPr lang="en-US" dirty="0" err="1"/>
              <a:t>phương</a:t>
            </a:r>
            <a:r>
              <a:rPr lang="en-US" dirty="0"/>
              <a:t> </a:t>
            </a:r>
            <a:r>
              <a:rPr lang="en-US" dirty="0" err="1"/>
              <a:t>trình</a:t>
            </a:r>
            <a:r>
              <a:rPr lang="en-US" dirty="0"/>
              <a:t> (**) =&gt; eigenvalue: </a:t>
            </a:r>
            <a:r>
              <a:rPr lang="el-GR" dirty="0"/>
              <a:t>λ</a:t>
            </a:r>
            <a:endParaRPr lang="en-US" dirty="0"/>
          </a:p>
          <a:p>
            <a:pPr marL="0" indent="0">
              <a:buNone/>
            </a:pPr>
            <a:r>
              <a:rPr lang="en-US" dirty="0" err="1"/>
              <a:t>Thay</a:t>
            </a:r>
            <a:r>
              <a:rPr lang="en-US" dirty="0"/>
              <a:t> eigenvalue </a:t>
            </a:r>
            <a:r>
              <a:rPr lang="el-GR" dirty="0"/>
              <a:t>λ</a:t>
            </a:r>
            <a:r>
              <a:rPr lang="en-US" dirty="0"/>
              <a:t> </a:t>
            </a:r>
            <a:r>
              <a:rPr lang="en-US" dirty="0" err="1"/>
              <a:t>vào</a:t>
            </a:r>
            <a:r>
              <a:rPr lang="en-US" dirty="0"/>
              <a:t> </a:t>
            </a:r>
            <a:r>
              <a:rPr lang="en-US" dirty="0" err="1"/>
              <a:t>phương</a:t>
            </a:r>
            <a:r>
              <a:rPr lang="en-US" dirty="0"/>
              <a:t> </a:t>
            </a:r>
            <a:r>
              <a:rPr lang="en-US" dirty="0" err="1"/>
              <a:t>trình</a:t>
            </a:r>
            <a:r>
              <a:rPr lang="en-US" dirty="0"/>
              <a:t> (*) =&gt; </a:t>
            </a:r>
            <a:r>
              <a:rPr lang="en-US" dirty="0" err="1"/>
              <a:t>tính</a:t>
            </a:r>
            <a:r>
              <a:rPr lang="en-US" dirty="0"/>
              <a:t> </a:t>
            </a:r>
            <a:r>
              <a:rPr lang="en-US" dirty="0" err="1"/>
              <a:t>được</a:t>
            </a:r>
            <a:r>
              <a:rPr lang="en-US" dirty="0"/>
              <a:t> eigenvector v </a:t>
            </a:r>
            <a:r>
              <a:rPr lang="en-US" dirty="0" err="1"/>
              <a:t>tương</a:t>
            </a:r>
            <a:r>
              <a:rPr lang="en-US" dirty="0"/>
              <a:t> </a:t>
            </a:r>
            <a:r>
              <a:rPr lang="en-US" dirty="0" err="1"/>
              <a:t>ứng</a:t>
            </a:r>
            <a:r>
              <a:rPr lang="en-US" dirty="0"/>
              <a:t> </a:t>
            </a:r>
            <a:r>
              <a:rPr lang="en-US" dirty="0" err="1"/>
              <a:t>với</a:t>
            </a:r>
            <a:r>
              <a:rPr lang="en-US" dirty="0"/>
              <a:t> </a:t>
            </a:r>
            <a:r>
              <a:rPr lang="el-GR" dirty="0"/>
              <a:t>λ</a:t>
            </a:r>
            <a:endParaRPr lang="en-US" dirty="0"/>
          </a:p>
        </p:txBody>
      </p:sp>
    </p:spTree>
    <p:extLst>
      <p:ext uri="{BB962C8B-B14F-4D97-AF65-F5344CB8AC3E}">
        <p14:creationId xmlns:p14="http://schemas.microsoft.com/office/powerpoint/2010/main" val="22278213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815E0-8C54-408D-BA9E-4D5237ACC198}"/>
              </a:ext>
            </a:extLst>
          </p:cNvPr>
          <p:cNvSpPr>
            <a:spLocks noGrp="1"/>
          </p:cNvSpPr>
          <p:nvPr>
            <p:ph type="title"/>
          </p:nvPr>
        </p:nvSpPr>
        <p:spPr/>
        <p:txBody>
          <a:bodyPr/>
          <a:lstStyle/>
          <a:p>
            <a:r>
              <a:rPr lang="en-US" dirty="0"/>
              <a:t>Eigen Decomposition</a:t>
            </a:r>
          </a:p>
        </p:txBody>
      </p:sp>
      <p:sp>
        <p:nvSpPr>
          <p:cNvPr id="3" name="Content Placeholder 2">
            <a:extLst>
              <a:ext uri="{FF2B5EF4-FFF2-40B4-BE49-F238E27FC236}">
                <a16:creationId xmlns:a16="http://schemas.microsoft.com/office/drawing/2014/main" id="{6BB7436C-6873-4DB8-9437-5932CF544917}"/>
              </a:ext>
            </a:extLst>
          </p:cNvPr>
          <p:cNvSpPr>
            <a:spLocks noGrp="1"/>
          </p:cNvSpPr>
          <p:nvPr>
            <p:ph idx="1"/>
          </p:nvPr>
        </p:nvSpPr>
        <p:spPr>
          <a:xfrm>
            <a:off x="838200" y="1825625"/>
            <a:ext cx="10515600" cy="2916192"/>
          </a:xfrm>
        </p:spPr>
        <p:txBody>
          <a:bodyPr/>
          <a:lstStyle/>
          <a:p>
            <a:pPr marL="0" indent="0">
              <a:buNone/>
            </a:pPr>
            <a:r>
              <a:rPr lang="en-US" dirty="0"/>
              <a:t>Cho ma </a:t>
            </a:r>
            <a:r>
              <a:rPr lang="en-US" dirty="0" err="1"/>
              <a:t>trận</a:t>
            </a:r>
            <a:r>
              <a:rPr lang="en-US" dirty="0"/>
              <a:t> A </a:t>
            </a:r>
            <a:r>
              <a:rPr lang="en-US" dirty="0" err="1"/>
              <a:t>của</a:t>
            </a:r>
            <a:r>
              <a:rPr lang="en-US" dirty="0"/>
              <a:t> </a:t>
            </a:r>
            <a:r>
              <a:rPr lang="en-US" dirty="0" err="1"/>
              <a:t>ánh</a:t>
            </a:r>
            <a:r>
              <a:rPr lang="en-US" dirty="0"/>
              <a:t> </a:t>
            </a:r>
            <a:r>
              <a:rPr lang="en-US" dirty="0" err="1"/>
              <a:t>xạ</a:t>
            </a:r>
            <a:r>
              <a:rPr lang="en-US" dirty="0"/>
              <a:t> </a:t>
            </a:r>
            <a:r>
              <a:rPr lang="en-US" dirty="0" err="1"/>
              <a:t>tuyến</a:t>
            </a:r>
            <a:r>
              <a:rPr lang="en-US" dirty="0"/>
              <a:t> </a:t>
            </a:r>
            <a:r>
              <a:rPr lang="en-US" dirty="0" err="1"/>
              <a:t>tính</a:t>
            </a:r>
            <a:r>
              <a:rPr lang="en-US" dirty="0"/>
              <a:t> T.</a:t>
            </a:r>
          </a:p>
          <a:p>
            <a:pPr marL="0" indent="0">
              <a:buNone/>
            </a:pPr>
            <a:r>
              <a:rPr lang="en-US" dirty="0"/>
              <a:t>W </a:t>
            </a:r>
            <a:r>
              <a:rPr lang="en-US" dirty="0" err="1"/>
              <a:t>là</a:t>
            </a:r>
            <a:r>
              <a:rPr lang="en-US" dirty="0"/>
              <a:t> ma </a:t>
            </a:r>
            <a:r>
              <a:rPr lang="en-US" dirty="0" err="1"/>
              <a:t>trận</a:t>
            </a:r>
            <a:r>
              <a:rPr lang="en-US" dirty="0"/>
              <a:t> </a:t>
            </a:r>
            <a:r>
              <a:rPr lang="en-US" dirty="0" err="1"/>
              <a:t>có</a:t>
            </a:r>
            <a:r>
              <a:rPr lang="en-US" dirty="0"/>
              <a:t> </a:t>
            </a:r>
            <a:r>
              <a:rPr lang="en-US" dirty="0" err="1"/>
              <a:t>các</a:t>
            </a:r>
            <a:r>
              <a:rPr lang="en-US" dirty="0"/>
              <a:t> </a:t>
            </a:r>
            <a:r>
              <a:rPr lang="en-US" dirty="0" err="1"/>
              <a:t>cột</a:t>
            </a:r>
            <a:r>
              <a:rPr lang="en-US" dirty="0"/>
              <a:t> </a:t>
            </a:r>
            <a:r>
              <a:rPr lang="en-US" dirty="0" err="1"/>
              <a:t>là</a:t>
            </a:r>
            <a:r>
              <a:rPr lang="en-US" dirty="0"/>
              <a:t> </a:t>
            </a:r>
            <a:r>
              <a:rPr lang="en-US" dirty="0" err="1"/>
              <a:t>các</a:t>
            </a:r>
            <a:r>
              <a:rPr lang="en-US" dirty="0"/>
              <a:t> eigenvector v </a:t>
            </a:r>
            <a:r>
              <a:rPr lang="en-US" dirty="0" err="1"/>
              <a:t>của</a:t>
            </a:r>
            <a:r>
              <a:rPr lang="en-US" dirty="0"/>
              <a:t> A</a:t>
            </a:r>
          </a:p>
          <a:p>
            <a:pPr marL="0" indent="0">
              <a:buNone/>
            </a:pPr>
            <a:r>
              <a:rPr lang="el-GR" dirty="0"/>
              <a:t>Σ</a:t>
            </a:r>
            <a:r>
              <a:rPr lang="en-US" dirty="0"/>
              <a:t> </a:t>
            </a:r>
            <a:r>
              <a:rPr lang="en-US" dirty="0" err="1"/>
              <a:t>là</a:t>
            </a:r>
            <a:r>
              <a:rPr lang="en-US" dirty="0"/>
              <a:t> ma </a:t>
            </a:r>
            <a:r>
              <a:rPr lang="en-US" dirty="0" err="1"/>
              <a:t>trận</a:t>
            </a:r>
            <a:r>
              <a:rPr lang="en-US" dirty="0"/>
              <a:t> </a:t>
            </a:r>
            <a:r>
              <a:rPr lang="en-US" dirty="0" err="1"/>
              <a:t>chéo</a:t>
            </a:r>
            <a:r>
              <a:rPr lang="en-US" dirty="0"/>
              <a:t>, </a:t>
            </a:r>
            <a:r>
              <a:rPr lang="en-US" dirty="0" err="1"/>
              <a:t>với</a:t>
            </a:r>
            <a:r>
              <a:rPr lang="en-US" dirty="0"/>
              <a:t> </a:t>
            </a:r>
            <a:r>
              <a:rPr lang="en-US" dirty="0" err="1"/>
              <a:t>các</a:t>
            </a:r>
            <a:r>
              <a:rPr lang="en-US" dirty="0"/>
              <a:t> </a:t>
            </a:r>
            <a:r>
              <a:rPr lang="en-US" dirty="0" err="1"/>
              <a:t>phần</a:t>
            </a:r>
            <a:r>
              <a:rPr lang="en-US" dirty="0"/>
              <a:t> </a:t>
            </a:r>
            <a:r>
              <a:rPr lang="en-US" dirty="0" err="1"/>
              <a:t>tử</a:t>
            </a:r>
            <a:r>
              <a:rPr lang="en-US" dirty="0"/>
              <a:t> </a:t>
            </a:r>
            <a:r>
              <a:rPr lang="en-US" dirty="0" err="1"/>
              <a:t>trên</a:t>
            </a:r>
            <a:r>
              <a:rPr lang="en-US" dirty="0"/>
              <a:t> </a:t>
            </a:r>
            <a:r>
              <a:rPr lang="en-US" dirty="0" err="1"/>
              <a:t>đường</a:t>
            </a:r>
            <a:r>
              <a:rPr lang="en-US" dirty="0"/>
              <a:t> </a:t>
            </a:r>
            <a:r>
              <a:rPr lang="en-US" dirty="0" err="1"/>
              <a:t>chéo</a:t>
            </a:r>
            <a:r>
              <a:rPr lang="en-US" dirty="0"/>
              <a:t> </a:t>
            </a:r>
            <a:r>
              <a:rPr lang="en-US" dirty="0" err="1"/>
              <a:t>lần</a:t>
            </a:r>
            <a:r>
              <a:rPr lang="en-US" dirty="0"/>
              <a:t> </a:t>
            </a:r>
            <a:r>
              <a:rPr lang="en-US" dirty="0" err="1"/>
              <a:t>lượt</a:t>
            </a:r>
            <a:r>
              <a:rPr lang="en-US" dirty="0"/>
              <a:t> </a:t>
            </a:r>
            <a:r>
              <a:rPr lang="en-US" dirty="0" err="1"/>
              <a:t>là</a:t>
            </a:r>
            <a:r>
              <a:rPr lang="en-US" dirty="0"/>
              <a:t> </a:t>
            </a:r>
            <a:r>
              <a:rPr lang="en-US" dirty="0" err="1"/>
              <a:t>các</a:t>
            </a:r>
            <a:r>
              <a:rPr lang="en-US" dirty="0"/>
              <a:t> eigenvalue.</a:t>
            </a:r>
          </a:p>
          <a:p>
            <a:pPr marL="0" indent="0">
              <a:buNone/>
            </a:pPr>
            <a:endParaRPr lang="en-US" dirty="0"/>
          </a:p>
          <a:p>
            <a:pPr marL="0" indent="0">
              <a:buNone/>
            </a:pPr>
            <a:r>
              <a:rPr lang="en-US" dirty="0"/>
              <a:t>Ta </a:t>
            </a:r>
            <a:r>
              <a:rPr lang="en-US" dirty="0" err="1"/>
              <a:t>có</a:t>
            </a:r>
            <a:r>
              <a:rPr lang="en-US" dirty="0"/>
              <a:t> </a:t>
            </a:r>
            <a:r>
              <a:rPr lang="en-US" dirty="0" err="1"/>
              <a:t>biểu</a:t>
            </a:r>
            <a:r>
              <a:rPr lang="en-US" dirty="0"/>
              <a:t> </a:t>
            </a:r>
            <a:r>
              <a:rPr lang="en-US" dirty="0" err="1"/>
              <a:t>thức</a:t>
            </a:r>
            <a:r>
              <a:rPr lang="en-US" dirty="0"/>
              <a:t> eigen decomposition:</a:t>
            </a:r>
          </a:p>
          <a:p>
            <a:pPr marL="0" indent="0">
              <a:buNone/>
            </a:pPr>
            <a:endParaRPr lang="en-US" dirty="0"/>
          </a:p>
        </p:txBody>
      </p:sp>
      <p:pic>
        <p:nvPicPr>
          <p:cNvPr id="5" name="Picture 4">
            <a:extLst>
              <a:ext uri="{FF2B5EF4-FFF2-40B4-BE49-F238E27FC236}">
                <a16:creationId xmlns:a16="http://schemas.microsoft.com/office/drawing/2014/main" id="{1B011ABE-F8BE-428C-8B9B-3A67D01FFF08}"/>
              </a:ext>
            </a:extLst>
          </p:cNvPr>
          <p:cNvPicPr>
            <a:picLocks noChangeAspect="1"/>
          </p:cNvPicPr>
          <p:nvPr/>
        </p:nvPicPr>
        <p:blipFill>
          <a:blip r:embed="rId2"/>
          <a:stretch>
            <a:fillRect/>
          </a:stretch>
        </p:blipFill>
        <p:spPr>
          <a:xfrm>
            <a:off x="4218831" y="4876754"/>
            <a:ext cx="3754337" cy="1251446"/>
          </a:xfrm>
          <a:prstGeom prst="rect">
            <a:avLst/>
          </a:prstGeom>
        </p:spPr>
      </p:pic>
    </p:spTree>
    <p:extLst>
      <p:ext uri="{BB962C8B-B14F-4D97-AF65-F5344CB8AC3E}">
        <p14:creationId xmlns:p14="http://schemas.microsoft.com/office/powerpoint/2010/main" val="16374943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964AED-11BF-4FBE-A56A-CC137D91B835}"/>
              </a:ext>
            </a:extLst>
          </p:cNvPr>
          <p:cNvSpPr>
            <a:spLocks noGrp="1"/>
          </p:cNvSpPr>
          <p:nvPr>
            <p:ph type="title"/>
          </p:nvPr>
        </p:nvSpPr>
        <p:spPr/>
        <p:txBody>
          <a:bodyPr/>
          <a:lstStyle/>
          <a:p>
            <a:r>
              <a:rPr lang="en-US" dirty="0" err="1"/>
              <a:t>Các</a:t>
            </a:r>
            <a:r>
              <a:rPr lang="en-US" dirty="0"/>
              <a:t> </a:t>
            </a:r>
            <a:r>
              <a:rPr lang="en-US" dirty="0" err="1"/>
              <a:t>phép</a:t>
            </a:r>
            <a:r>
              <a:rPr lang="en-US" dirty="0"/>
              <a:t> </a:t>
            </a:r>
            <a:r>
              <a:rPr lang="en-US" dirty="0" err="1"/>
              <a:t>toán</a:t>
            </a:r>
            <a:r>
              <a:rPr lang="en-US" dirty="0"/>
              <a:t> </a:t>
            </a:r>
            <a:r>
              <a:rPr lang="en-US" dirty="0" err="1"/>
              <a:t>với</a:t>
            </a:r>
            <a:r>
              <a:rPr lang="en-US" dirty="0"/>
              <a:t> eigen decomposition</a:t>
            </a:r>
          </a:p>
        </p:txBody>
      </p:sp>
      <p:sp>
        <p:nvSpPr>
          <p:cNvPr id="3" name="Content Placeholder 2">
            <a:extLst>
              <a:ext uri="{FF2B5EF4-FFF2-40B4-BE49-F238E27FC236}">
                <a16:creationId xmlns:a16="http://schemas.microsoft.com/office/drawing/2014/main" id="{131CB294-A45E-4368-AF16-05361DB20DEA}"/>
              </a:ext>
            </a:extLst>
          </p:cNvPr>
          <p:cNvSpPr>
            <a:spLocks noGrp="1"/>
          </p:cNvSpPr>
          <p:nvPr>
            <p:ph idx="1"/>
          </p:nvPr>
        </p:nvSpPr>
        <p:spPr>
          <a:xfrm>
            <a:off x="838200" y="1825625"/>
            <a:ext cx="10515600" cy="404957"/>
          </a:xfrm>
        </p:spPr>
        <p:txBody>
          <a:bodyPr>
            <a:normAutofit fontScale="92500" lnSpcReduction="20000"/>
          </a:bodyPr>
          <a:lstStyle/>
          <a:p>
            <a:pPr marL="0" indent="0">
              <a:buNone/>
            </a:pPr>
            <a:r>
              <a:rPr lang="en-US" dirty="0" err="1" smtClean="0"/>
              <a:t>Phép</a:t>
            </a:r>
            <a:r>
              <a:rPr lang="en-US" dirty="0" smtClean="0"/>
              <a:t> </a:t>
            </a:r>
            <a:r>
              <a:rPr lang="en-US" dirty="0" err="1" smtClean="0"/>
              <a:t>lũy</a:t>
            </a:r>
            <a:r>
              <a:rPr lang="en-US" dirty="0" smtClean="0"/>
              <a:t> </a:t>
            </a:r>
            <a:r>
              <a:rPr lang="en-US" dirty="0" err="1" smtClean="0"/>
              <a:t>thừa</a:t>
            </a:r>
            <a:r>
              <a:rPr lang="en-US" dirty="0" smtClean="0"/>
              <a:t> </a:t>
            </a:r>
            <a:r>
              <a:rPr lang="en-US" dirty="0" err="1" smtClean="0"/>
              <a:t>với</a:t>
            </a:r>
            <a:r>
              <a:rPr lang="en-US" dirty="0" smtClean="0"/>
              <a:t> </a:t>
            </a:r>
            <a:r>
              <a:rPr lang="en-US" dirty="0" err="1" smtClean="0"/>
              <a:t>eigen</a:t>
            </a:r>
            <a:r>
              <a:rPr lang="en-US" dirty="0" smtClean="0"/>
              <a:t> decomposition</a:t>
            </a:r>
          </a:p>
        </p:txBody>
      </p:sp>
      <p:pic>
        <p:nvPicPr>
          <p:cNvPr id="4" name="Picture 3"/>
          <p:cNvPicPr>
            <a:picLocks noChangeAspect="1"/>
          </p:cNvPicPr>
          <p:nvPr/>
        </p:nvPicPr>
        <p:blipFill>
          <a:blip r:embed="rId2"/>
          <a:stretch>
            <a:fillRect/>
          </a:stretch>
        </p:blipFill>
        <p:spPr>
          <a:xfrm>
            <a:off x="838200" y="2365519"/>
            <a:ext cx="10515600" cy="1059467"/>
          </a:xfrm>
          <a:prstGeom prst="rect">
            <a:avLst/>
          </a:prstGeom>
        </p:spPr>
      </p:pic>
      <p:sp>
        <p:nvSpPr>
          <p:cNvPr id="5" name="TextBox 4"/>
          <p:cNvSpPr txBox="1"/>
          <p:nvPr/>
        </p:nvSpPr>
        <p:spPr>
          <a:xfrm>
            <a:off x="838200" y="3559923"/>
            <a:ext cx="10515600" cy="1200329"/>
          </a:xfrm>
          <a:prstGeom prst="rect">
            <a:avLst/>
          </a:prstGeom>
          <a:noFill/>
        </p:spPr>
        <p:txBody>
          <a:bodyPr wrap="square" rtlCol="0">
            <a:spAutoFit/>
          </a:bodyPr>
          <a:lstStyle/>
          <a:p>
            <a:r>
              <a:rPr lang="en-US" dirty="0" smtClean="0"/>
              <a:t>Σ </a:t>
            </a:r>
            <a:r>
              <a:rPr lang="en-US" dirty="0" err="1" smtClean="0"/>
              <a:t>là</a:t>
            </a:r>
            <a:r>
              <a:rPr lang="en-US" dirty="0" smtClean="0"/>
              <a:t> ma </a:t>
            </a:r>
            <a:r>
              <a:rPr lang="en-US" dirty="0" err="1" smtClean="0"/>
              <a:t>trận</a:t>
            </a:r>
            <a:r>
              <a:rPr lang="en-US" dirty="0" smtClean="0"/>
              <a:t> </a:t>
            </a:r>
            <a:r>
              <a:rPr lang="en-US" dirty="0" err="1" smtClean="0"/>
              <a:t>chéo</a:t>
            </a:r>
            <a:r>
              <a:rPr lang="en-US" dirty="0" smtClean="0"/>
              <a:t> (ma </a:t>
            </a:r>
            <a:r>
              <a:rPr lang="en-US" dirty="0" err="1" smtClean="0"/>
              <a:t>trận</a:t>
            </a:r>
            <a:r>
              <a:rPr lang="en-US" dirty="0" smtClean="0"/>
              <a:t> </a:t>
            </a:r>
            <a:r>
              <a:rPr lang="en-US" dirty="0" err="1" smtClean="0"/>
              <a:t>vuông</a:t>
            </a:r>
            <a:r>
              <a:rPr lang="en-US" dirty="0" smtClean="0"/>
              <a:t> </a:t>
            </a:r>
            <a:r>
              <a:rPr lang="en-US" dirty="0" err="1" smtClean="0"/>
              <a:t>với</a:t>
            </a:r>
            <a:r>
              <a:rPr lang="en-US" dirty="0" smtClean="0"/>
              <a:t> </a:t>
            </a:r>
            <a:r>
              <a:rPr lang="en-US" dirty="0" err="1" smtClean="0"/>
              <a:t>chỉ</a:t>
            </a:r>
            <a:r>
              <a:rPr lang="en-US" dirty="0" smtClean="0"/>
              <a:t> </a:t>
            </a:r>
            <a:r>
              <a:rPr lang="en-US" dirty="0" err="1" smtClean="0"/>
              <a:t>các</a:t>
            </a:r>
            <a:r>
              <a:rPr lang="en-US" dirty="0" smtClean="0"/>
              <a:t> </a:t>
            </a:r>
            <a:r>
              <a:rPr lang="en-US" dirty="0" err="1" smtClean="0"/>
              <a:t>phần</a:t>
            </a:r>
            <a:r>
              <a:rPr lang="en-US" dirty="0" smtClean="0"/>
              <a:t> </a:t>
            </a:r>
            <a:r>
              <a:rPr lang="en-US" dirty="0" err="1" smtClean="0"/>
              <a:t>tử</a:t>
            </a:r>
            <a:r>
              <a:rPr lang="en-US" dirty="0" smtClean="0"/>
              <a:t> </a:t>
            </a:r>
            <a:r>
              <a:rPr lang="en-US" dirty="0" err="1" smtClean="0"/>
              <a:t>trên</a:t>
            </a:r>
            <a:r>
              <a:rPr lang="en-US" dirty="0" smtClean="0"/>
              <a:t> </a:t>
            </a:r>
            <a:r>
              <a:rPr lang="en-US" dirty="0" err="1" smtClean="0"/>
              <a:t>đường</a:t>
            </a:r>
            <a:r>
              <a:rPr lang="en-US" dirty="0" smtClean="0"/>
              <a:t> </a:t>
            </a:r>
            <a:r>
              <a:rPr lang="en-US" dirty="0" err="1" smtClean="0"/>
              <a:t>chéo</a:t>
            </a:r>
            <a:r>
              <a:rPr lang="en-US" dirty="0" smtClean="0"/>
              <a:t> </a:t>
            </a:r>
            <a:r>
              <a:rPr lang="en-US" dirty="0" err="1" smtClean="0"/>
              <a:t>khác</a:t>
            </a:r>
            <a:r>
              <a:rPr lang="en-US" dirty="0" smtClean="0"/>
              <a:t> 0)</a:t>
            </a:r>
          </a:p>
          <a:p>
            <a:endParaRPr lang="en-US" dirty="0"/>
          </a:p>
          <a:p>
            <a:r>
              <a:rPr lang="en-US" dirty="0" smtClean="0"/>
              <a:t>=&gt; </a:t>
            </a:r>
            <a:r>
              <a:rPr lang="en-US" dirty="0" err="1" smtClean="0"/>
              <a:t>Lũy</a:t>
            </a:r>
            <a:r>
              <a:rPr lang="en-US" dirty="0" smtClean="0"/>
              <a:t> </a:t>
            </a:r>
            <a:r>
              <a:rPr lang="en-US" dirty="0" err="1" smtClean="0"/>
              <a:t>thừa</a:t>
            </a:r>
            <a:r>
              <a:rPr lang="en-US" dirty="0" smtClean="0"/>
              <a:t> </a:t>
            </a:r>
            <a:r>
              <a:rPr lang="en-US" dirty="0" err="1" smtClean="0"/>
              <a:t>của</a:t>
            </a:r>
            <a:r>
              <a:rPr lang="en-US" dirty="0" smtClean="0"/>
              <a:t> ma </a:t>
            </a:r>
            <a:r>
              <a:rPr lang="en-US" dirty="0" err="1" smtClean="0"/>
              <a:t>trận</a:t>
            </a:r>
            <a:r>
              <a:rPr lang="en-US" dirty="0" smtClean="0"/>
              <a:t> </a:t>
            </a:r>
            <a:r>
              <a:rPr lang="el-GR" dirty="0" smtClean="0"/>
              <a:t>Σ</a:t>
            </a:r>
            <a:r>
              <a:rPr lang="en-US" dirty="0" smtClean="0"/>
              <a:t> </a:t>
            </a:r>
            <a:r>
              <a:rPr lang="en-US" dirty="0" err="1" smtClean="0"/>
              <a:t>là</a:t>
            </a:r>
            <a:r>
              <a:rPr lang="en-US" dirty="0" smtClean="0"/>
              <a:t> ma </a:t>
            </a:r>
            <a:r>
              <a:rPr lang="en-US" dirty="0" err="1" smtClean="0"/>
              <a:t>trận</a:t>
            </a:r>
            <a:r>
              <a:rPr lang="en-US" dirty="0" smtClean="0"/>
              <a:t> </a:t>
            </a:r>
            <a:r>
              <a:rPr lang="en-US" dirty="0" err="1" smtClean="0"/>
              <a:t>chéo</a:t>
            </a:r>
            <a:r>
              <a:rPr lang="en-US" dirty="0" smtClean="0"/>
              <a:t> </a:t>
            </a:r>
            <a:r>
              <a:rPr lang="en-US" dirty="0" err="1" smtClean="0"/>
              <a:t>cùng</a:t>
            </a:r>
            <a:r>
              <a:rPr lang="en-US" dirty="0" smtClean="0"/>
              <a:t> </a:t>
            </a:r>
            <a:r>
              <a:rPr lang="en-US" dirty="0" err="1" smtClean="0"/>
              <a:t>kích</a:t>
            </a:r>
            <a:r>
              <a:rPr lang="en-US" dirty="0" smtClean="0"/>
              <a:t> </a:t>
            </a:r>
            <a:r>
              <a:rPr lang="en-US" dirty="0" err="1" smtClean="0"/>
              <a:t>thước</a:t>
            </a:r>
            <a:r>
              <a:rPr lang="en-US" dirty="0" smtClean="0"/>
              <a:t> </a:t>
            </a:r>
            <a:r>
              <a:rPr lang="en-US" dirty="0" err="1" smtClean="0"/>
              <a:t>với</a:t>
            </a:r>
            <a:r>
              <a:rPr lang="en-US" dirty="0" smtClean="0"/>
              <a:t> </a:t>
            </a:r>
            <a:r>
              <a:rPr lang="en-US" dirty="0" err="1" smtClean="0"/>
              <a:t>các</a:t>
            </a:r>
            <a:r>
              <a:rPr lang="en-US" dirty="0" smtClean="0"/>
              <a:t> </a:t>
            </a:r>
            <a:r>
              <a:rPr lang="en-US" dirty="0" err="1" smtClean="0"/>
              <a:t>phần</a:t>
            </a:r>
            <a:r>
              <a:rPr lang="en-US" dirty="0" smtClean="0"/>
              <a:t> </a:t>
            </a:r>
            <a:r>
              <a:rPr lang="en-US" dirty="0" err="1" smtClean="0"/>
              <a:t>tử</a:t>
            </a:r>
            <a:r>
              <a:rPr lang="en-US" dirty="0" smtClean="0"/>
              <a:t> </a:t>
            </a:r>
            <a:r>
              <a:rPr lang="en-US" dirty="0" err="1" smtClean="0"/>
              <a:t>là</a:t>
            </a:r>
            <a:r>
              <a:rPr lang="en-US" dirty="0" smtClean="0"/>
              <a:t> </a:t>
            </a:r>
            <a:r>
              <a:rPr lang="en-US" dirty="0" err="1" smtClean="0"/>
              <a:t>lũy</a:t>
            </a:r>
            <a:r>
              <a:rPr lang="en-US" dirty="0" smtClean="0"/>
              <a:t> </a:t>
            </a:r>
            <a:r>
              <a:rPr lang="en-US" dirty="0" err="1" smtClean="0"/>
              <a:t>thừa</a:t>
            </a:r>
            <a:r>
              <a:rPr lang="en-US" dirty="0" smtClean="0"/>
              <a:t> </a:t>
            </a:r>
            <a:r>
              <a:rPr lang="en-US" dirty="0" err="1" smtClean="0"/>
              <a:t>của</a:t>
            </a:r>
            <a:r>
              <a:rPr lang="en-US" dirty="0" smtClean="0"/>
              <a:t> </a:t>
            </a:r>
            <a:r>
              <a:rPr lang="en-US" dirty="0" err="1" smtClean="0"/>
              <a:t>phần</a:t>
            </a:r>
            <a:r>
              <a:rPr lang="en-US" dirty="0" smtClean="0"/>
              <a:t> </a:t>
            </a:r>
            <a:r>
              <a:rPr lang="en-US" dirty="0" err="1" smtClean="0"/>
              <a:t>tử</a:t>
            </a:r>
            <a:r>
              <a:rPr lang="en-US" dirty="0" smtClean="0"/>
              <a:t> </a:t>
            </a:r>
            <a:r>
              <a:rPr lang="en-US" dirty="0" err="1" smtClean="0"/>
              <a:t>cùng</a:t>
            </a:r>
            <a:r>
              <a:rPr lang="en-US" dirty="0" smtClean="0"/>
              <a:t> </a:t>
            </a:r>
            <a:r>
              <a:rPr lang="en-US" dirty="0" err="1" smtClean="0"/>
              <a:t>vị</a:t>
            </a:r>
            <a:r>
              <a:rPr lang="en-US" dirty="0" smtClean="0"/>
              <a:t> </a:t>
            </a:r>
            <a:r>
              <a:rPr lang="en-US" dirty="0" err="1" smtClean="0"/>
              <a:t>trị</a:t>
            </a:r>
            <a:r>
              <a:rPr lang="en-US" dirty="0"/>
              <a:t> </a:t>
            </a:r>
            <a:r>
              <a:rPr lang="en-US" dirty="0" err="1" smtClean="0"/>
              <a:t>thuộc</a:t>
            </a:r>
            <a:r>
              <a:rPr lang="en-US" dirty="0" smtClean="0"/>
              <a:t> ma </a:t>
            </a:r>
            <a:r>
              <a:rPr lang="en-US" dirty="0" err="1" smtClean="0"/>
              <a:t>trận</a:t>
            </a:r>
            <a:r>
              <a:rPr lang="en-US" dirty="0" smtClean="0"/>
              <a:t> </a:t>
            </a:r>
            <a:r>
              <a:rPr lang="en-US" dirty="0" err="1" smtClean="0"/>
              <a:t>cơ</a:t>
            </a:r>
            <a:r>
              <a:rPr lang="en-US" dirty="0" smtClean="0"/>
              <a:t> </a:t>
            </a:r>
            <a:r>
              <a:rPr lang="en-US" dirty="0" err="1" smtClean="0"/>
              <a:t>sở</a:t>
            </a:r>
            <a:r>
              <a:rPr lang="en-US" dirty="0" smtClean="0"/>
              <a:t>.</a:t>
            </a:r>
            <a:endParaRPr lang="en-US" dirty="0"/>
          </a:p>
        </p:txBody>
      </p:sp>
      <p:pic>
        <p:nvPicPr>
          <p:cNvPr id="6" name="Picture 5"/>
          <p:cNvPicPr>
            <a:picLocks noChangeAspect="1"/>
          </p:cNvPicPr>
          <p:nvPr/>
        </p:nvPicPr>
        <p:blipFill>
          <a:blip r:embed="rId3"/>
          <a:stretch>
            <a:fillRect/>
          </a:stretch>
        </p:blipFill>
        <p:spPr>
          <a:xfrm>
            <a:off x="838200" y="4895189"/>
            <a:ext cx="1946563" cy="1147082"/>
          </a:xfrm>
          <a:prstGeom prst="rect">
            <a:avLst/>
          </a:prstGeom>
        </p:spPr>
      </p:pic>
      <p:pic>
        <p:nvPicPr>
          <p:cNvPr id="7" name="Picture 6"/>
          <p:cNvPicPr>
            <a:picLocks noChangeAspect="1"/>
          </p:cNvPicPr>
          <p:nvPr/>
        </p:nvPicPr>
        <p:blipFill>
          <a:blip r:embed="rId4"/>
          <a:stretch>
            <a:fillRect/>
          </a:stretch>
        </p:blipFill>
        <p:spPr>
          <a:xfrm>
            <a:off x="2784763" y="4895189"/>
            <a:ext cx="2325166" cy="1147082"/>
          </a:xfrm>
          <a:prstGeom prst="rect">
            <a:avLst/>
          </a:prstGeom>
        </p:spPr>
      </p:pic>
      <p:sp>
        <p:nvSpPr>
          <p:cNvPr id="8" name="TextBox 7"/>
          <p:cNvSpPr txBox="1"/>
          <p:nvPr/>
        </p:nvSpPr>
        <p:spPr>
          <a:xfrm>
            <a:off x="5721928" y="5145564"/>
            <a:ext cx="5306291" cy="646331"/>
          </a:xfrm>
          <a:prstGeom prst="rect">
            <a:avLst/>
          </a:prstGeom>
          <a:noFill/>
        </p:spPr>
        <p:txBody>
          <a:bodyPr wrap="square" rtlCol="0">
            <a:spAutoFit/>
          </a:bodyPr>
          <a:lstStyle/>
          <a:p>
            <a:r>
              <a:rPr lang="en-US" dirty="0" err="1" smtClean="0"/>
              <a:t>Sử</a:t>
            </a:r>
            <a:r>
              <a:rPr lang="en-US" dirty="0" smtClean="0"/>
              <a:t> </a:t>
            </a:r>
            <a:r>
              <a:rPr lang="en-US" dirty="0" err="1" smtClean="0"/>
              <a:t>dụng</a:t>
            </a:r>
            <a:r>
              <a:rPr lang="en-US" dirty="0" smtClean="0"/>
              <a:t> </a:t>
            </a:r>
            <a:r>
              <a:rPr lang="en-US" dirty="0" err="1" smtClean="0"/>
              <a:t>eigen</a:t>
            </a:r>
            <a:r>
              <a:rPr lang="en-US" dirty="0" smtClean="0"/>
              <a:t> decomposition </a:t>
            </a:r>
            <a:r>
              <a:rPr lang="en-US" dirty="0" err="1" smtClean="0"/>
              <a:t>cung</a:t>
            </a:r>
            <a:r>
              <a:rPr lang="en-US" dirty="0" smtClean="0"/>
              <a:t> </a:t>
            </a:r>
            <a:r>
              <a:rPr lang="en-US" dirty="0" err="1" smtClean="0"/>
              <a:t>cấp</a:t>
            </a:r>
            <a:r>
              <a:rPr lang="en-US" dirty="0" smtClean="0"/>
              <a:t> 1 </a:t>
            </a:r>
            <a:r>
              <a:rPr lang="en-US" dirty="0" err="1" smtClean="0"/>
              <a:t>phương</a:t>
            </a:r>
            <a:r>
              <a:rPr lang="en-US" dirty="0" smtClean="0"/>
              <a:t> </a:t>
            </a:r>
            <a:r>
              <a:rPr lang="en-US" dirty="0" err="1" smtClean="0"/>
              <a:t>pháp</a:t>
            </a:r>
            <a:r>
              <a:rPr lang="en-US" dirty="0" smtClean="0"/>
              <a:t> </a:t>
            </a:r>
            <a:r>
              <a:rPr lang="en-US" dirty="0" err="1" smtClean="0"/>
              <a:t>đơn</a:t>
            </a:r>
            <a:r>
              <a:rPr lang="en-US" dirty="0" smtClean="0"/>
              <a:t> </a:t>
            </a:r>
            <a:r>
              <a:rPr lang="en-US" dirty="0" err="1" smtClean="0"/>
              <a:t>giản</a:t>
            </a:r>
            <a:r>
              <a:rPr lang="en-US" dirty="0" smtClean="0"/>
              <a:t> </a:t>
            </a:r>
            <a:r>
              <a:rPr lang="en-US" dirty="0" err="1" smtClean="0"/>
              <a:t>để</a:t>
            </a:r>
            <a:r>
              <a:rPr lang="en-US" dirty="0" smtClean="0"/>
              <a:t> </a:t>
            </a:r>
            <a:r>
              <a:rPr lang="en-US" dirty="0" err="1" smtClean="0"/>
              <a:t>tính</a:t>
            </a:r>
            <a:r>
              <a:rPr lang="en-US" dirty="0" smtClean="0"/>
              <a:t> </a:t>
            </a:r>
            <a:r>
              <a:rPr lang="en-US" dirty="0" err="1" smtClean="0"/>
              <a:t>lũy</a:t>
            </a:r>
            <a:r>
              <a:rPr lang="en-US" dirty="0" smtClean="0"/>
              <a:t> </a:t>
            </a:r>
            <a:r>
              <a:rPr lang="en-US" dirty="0" err="1" smtClean="0"/>
              <a:t>thừa</a:t>
            </a:r>
            <a:r>
              <a:rPr lang="en-US" dirty="0" smtClean="0"/>
              <a:t> </a:t>
            </a:r>
            <a:r>
              <a:rPr lang="en-US" dirty="0" err="1" smtClean="0"/>
              <a:t>của</a:t>
            </a:r>
            <a:r>
              <a:rPr lang="en-US" dirty="0" smtClean="0"/>
              <a:t> ma </a:t>
            </a:r>
            <a:r>
              <a:rPr lang="en-US" dirty="0" err="1" smtClean="0"/>
              <a:t>trận</a:t>
            </a:r>
            <a:endParaRPr lang="en-US" dirty="0"/>
          </a:p>
        </p:txBody>
      </p:sp>
    </p:spTree>
    <p:extLst>
      <p:ext uri="{BB962C8B-B14F-4D97-AF65-F5344CB8AC3E}">
        <p14:creationId xmlns:p14="http://schemas.microsoft.com/office/powerpoint/2010/main" val="4861643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Các</a:t>
            </a:r>
            <a:r>
              <a:rPr lang="en-US" dirty="0"/>
              <a:t> </a:t>
            </a:r>
            <a:r>
              <a:rPr lang="en-US" dirty="0" err="1"/>
              <a:t>phép</a:t>
            </a:r>
            <a:r>
              <a:rPr lang="en-US" dirty="0"/>
              <a:t> </a:t>
            </a:r>
            <a:r>
              <a:rPr lang="en-US" dirty="0" err="1"/>
              <a:t>toán</a:t>
            </a:r>
            <a:r>
              <a:rPr lang="en-US" dirty="0"/>
              <a:t> </a:t>
            </a:r>
            <a:r>
              <a:rPr lang="en-US" dirty="0" err="1"/>
              <a:t>với</a:t>
            </a:r>
            <a:r>
              <a:rPr lang="en-US" dirty="0"/>
              <a:t> </a:t>
            </a:r>
            <a:r>
              <a:rPr lang="en-US" dirty="0" err="1"/>
              <a:t>eigen</a:t>
            </a:r>
            <a:r>
              <a:rPr lang="en-US" dirty="0"/>
              <a:t> decomposition</a:t>
            </a:r>
          </a:p>
        </p:txBody>
      </p:sp>
      <p:sp>
        <p:nvSpPr>
          <p:cNvPr id="3" name="Content Placeholder 2"/>
          <p:cNvSpPr>
            <a:spLocks noGrp="1"/>
          </p:cNvSpPr>
          <p:nvPr>
            <p:ph idx="1"/>
          </p:nvPr>
        </p:nvSpPr>
        <p:spPr>
          <a:xfrm>
            <a:off x="838200" y="1825625"/>
            <a:ext cx="10515600" cy="1111539"/>
          </a:xfrm>
        </p:spPr>
        <p:txBody>
          <a:bodyPr/>
          <a:lstStyle/>
          <a:p>
            <a:pPr marL="0" indent="0">
              <a:buNone/>
            </a:pPr>
            <a:r>
              <a:rPr lang="en-US" dirty="0" err="1"/>
              <a:t>Phép</a:t>
            </a:r>
            <a:r>
              <a:rPr lang="en-US" dirty="0"/>
              <a:t> </a:t>
            </a:r>
            <a:r>
              <a:rPr lang="en-US" dirty="0" err="1" smtClean="0"/>
              <a:t>nghịch</a:t>
            </a:r>
            <a:r>
              <a:rPr lang="en-US" dirty="0" smtClean="0"/>
              <a:t> </a:t>
            </a:r>
            <a:r>
              <a:rPr lang="en-US" dirty="0" err="1" smtClean="0"/>
              <a:t>đảo</a:t>
            </a:r>
            <a:r>
              <a:rPr lang="en-US" dirty="0" smtClean="0"/>
              <a:t> </a:t>
            </a:r>
            <a:r>
              <a:rPr lang="en-US" dirty="0" err="1"/>
              <a:t>với</a:t>
            </a:r>
            <a:r>
              <a:rPr lang="en-US" dirty="0"/>
              <a:t> </a:t>
            </a:r>
            <a:r>
              <a:rPr lang="en-US" dirty="0" err="1"/>
              <a:t>eigen</a:t>
            </a:r>
            <a:r>
              <a:rPr lang="en-US" dirty="0"/>
              <a:t> </a:t>
            </a:r>
            <a:r>
              <a:rPr lang="en-US" dirty="0" smtClean="0"/>
              <a:t>decomposition</a:t>
            </a:r>
          </a:p>
          <a:p>
            <a:pPr marL="0" indent="0">
              <a:buNone/>
            </a:pPr>
            <a:r>
              <a:rPr lang="en-US" dirty="0" err="1" smtClean="0"/>
              <a:t>Phép</a:t>
            </a:r>
            <a:r>
              <a:rPr lang="en-US" dirty="0" smtClean="0"/>
              <a:t> </a:t>
            </a:r>
            <a:r>
              <a:rPr lang="en-US" dirty="0" err="1" smtClean="0"/>
              <a:t>nghịch</a:t>
            </a:r>
            <a:r>
              <a:rPr lang="en-US" dirty="0" smtClean="0"/>
              <a:t> </a:t>
            </a:r>
            <a:r>
              <a:rPr lang="en-US" dirty="0" err="1" smtClean="0"/>
              <a:t>đảo</a:t>
            </a:r>
            <a:r>
              <a:rPr lang="en-US" dirty="0" smtClean="0"/>
              <a:t> </a:t>
            </a:r>
            <a:r>
              <a:rPr lang="en-US" dirty="0" err="1" smtClean="0"/>
              <a:t>là</a:t>
            </a:r>
            <a:r>
              <a:rPr lang="en-US" dirty="0" smtClean="0"/>
              <a:t> </a:t>
            </a:r>
            <a:r>
              <a:rPr lang="en-US" dirty="0" err="1" smtClean="0"/>
              <a:t>một</a:t>
            </a:r>
            <a:r>
              <a:rPr lang="en-US" dirty="0" smtClean="0"/>
              <a:t> </a:t>
            </a:r>
            <a:r>
              <a:rPr lang="en-US" dirty="0" err="1" smtClean="0"/>
              <a:t>trường</a:t>
            </a:r>
            <a:r>
              <a:rPr lang="en-US" dirty="0" smtClean="0"/>
              <a:t> </a:t>
            </a:r>
            <a:r>
              <a:rPr lang="en-US" dirty="0" err="1" smtClean="0"/>
              <a:t>hợp</a:t>
            </a:r>
            <a:r>
              <a:rPr lang="en-US" dirty="0" smtClean="0"/>
              <a:t> </a:t>
            </a:r>
            <a:r>
              <a:rPr lang="en-US" dirty="0" err="1" smtClean="0"/>
              <a:t>đặc</a:t>
            </a:r>
            <a:r>
              <a:rPr lang="en-US" dirty="0" smtClean="0"/>
              <a:t> </a:t>
            </a:r>
            <a:r>
              <a:rPr lang="en-US" dirty="0" err="1" smtClean="0"/>
              <a:t>biệt</a:t>
            </a:r>
            <a:r>
              <a:rPr lang="en-US" dirty="0" smtClean="0"/>
              <a:t> </a:t>
            </a:r>
            <a:r>
              <a:rPr lang="en-US" dirty="0" err="1" smtClean="0"/>
              <a:t>của</a:t>
            </a:r>
            <a:r>
              <a:rPr lang="en-US" dirty="0" smtClean="0"/>
              <a:t> </a:t>
            </a:r>
            <a:r>
              <a:rPr lang="en-US" dirty="0" err="1" smtClean="0"/>
              <a:t>phép</a:t>
            </a:r>
            <a:r>
              <a:rPr lang="en-US" dirty="0" smtClean="0"/>
              <a:t> </a:t>
            </a:r>
            <a:r>
              <a:rPr lang="en-US" dirty="0" err="1" smtClean="0"/>
              <a:t>lũy</a:t>
            </a:r>
            <a:r>
              <a:rPr lang="en-US" dirty="0" smtClean="0"/>
              <a:t> </a:t>
            </a:r>
            <a:r>
              <a:rPr lang="en-US" dirty="0" err="1" smtClean="0"/>
              <a:t>thừa</a:t>
            </a:r>
            <a:r>
              <a:rPr lang="en-US" dirty="0" smtClean="0"/>
              <a:t>:</a:t>
            </a:r>
          </a:p>
          <a:p>
            <a:pPr marL="0" indent="0">
              <a:buNone/>
            </a:pPr>
            <a:endParaRPr lang="en-US" dirty="0"/>
          </a:p>
        </p:txBody>
      </p:sp>
      <p:pic>
        <p:nvPicPr>
          <p:cNvPr id="4" name="Picture 3"/>
          <p:cNvPicPr>
            <a:picLocks noChangeAspect="1"/>
          </p:cNvPicPr>
          <p:nvPr/>
        </p:nvPicPr>
        <p:blipFill>
          <a:blip r:embed="rId2"/>
          <a:stretch>
            <a:fillRect/>
          </a:stretch>
        </p:blipFill>
        <p:spPr>
          <a:xfrm>
            <a:off x="4615856" y="2937164"/>
            <a:ext cx="2960288" cy="761711"/>
          </a:xfrm>
          <a:prstGeom prst="rect">
            <a:avLst/>
          </a:prstGeom>
        </p:spPr>
      </p:pic>
      <p:sp>
        <p:nvSpPr>
          <p:cNvPr id="5" name="TextBox 4"/>
          <p:cNvSpPr txBox="1"/>
          <p:nvPr/>
        </p:nvSpPr>
        <p:spPr>
          <a:xfrm>
            <a:off x="838200" y="4416549"/>
            <a:ext cx="10515601" cy="1661993"/>
          </a:xfrm>
          <a:prstGeom prst="rect">
            <a:avLst/>
          </a:prstGeom>
          <a:noFill/>
        </p:spPr>
        <p:txBody>
          <a:bodyPr wrap="square" rtlCol="0">
            <a:spAutoFit/>
          </a:bodyPr>
          <a:lstStyle/>
          <a:p>
            <a:pPr marL="285750" indent="-285750">
              <a:buFont typeface="Symbol" panose="05050102010706020507" pitchFamily="18" charset="2"/>
              <a:buChar char="Þ"/>
            </a:pPr>
            <a:r>
              <a:rPr lang="en-US" sz="2800" dirty="0" err="1" smtClean="0"/>
              <a:t>Một</a:t>
            </a:r>
            <a:r>
              <a:rPr lang="en-US" sz="2800" dirty="0" smtClean="0"/>
              <a:t> ma </a:t>
            </a:r>
            <a:r>
              <a:rPr lang="en-US" sz="2800" dirty="0" err="1" smtClean="0"/>
              <a:t>trận</a:t>
            </a:r>
            <a:r>
              <a:rPr lang="en-US" sz="2800" dirty="0" smtClean="0"/>
              <a:t> A </a:t>
            </a:r>
            <a:r>
              <a:rPr lang="en-US" sz="2800" dirty="0" err="1" smtClean="0"/>
              <a:t>là</a:t>
            </a:r>
            <a:r>
              <a:rPr lang="en-US" sz="2800" dirty="0" smtClean="0"/>
              <a:t> </a:t>
            </a:r>
            <a:r>
              <a:rPr lang="en-US" sz="2800" dirty="0" err="1" smtClean="0"/>
              <a:t>khả</a:t>
            </a:r>
            <a:r>
              <a:rPr lang="en-US" sz="2800" dirty="0" smtClean="0"/>
              <a:t> </a:t>
            </a:r>
            <a:r>
              <a:rPr lang="en-US" sz="2800" dirty="0" err="1" smtClean="0"/>
              <a:t>đảo</a:t>
            </a:r>
            <a:r>
              <a:rPr lang="en-US" sz="2800" dirty="0" smtClean="0"/>
              <a:t> (</a:t>
            </a:r>
            <a:r>
              <a:rPr lang="en-US" sz="2800" dirty="0" err="1" smtClean="0"/>
              <a:t>có</a:t>
            </a:r>
            <a:r>
              <a:rPr lang="en-US" sz="2800" dirty="0" smtClean="0"/>
              <a:t> </a:t>
            </a:r>
            <a:r>
              <a:rPr lang="en-US" sz="2800" dirty="0" err="1" smtClean="0"/>
              <a:t>thể</a:t>
            </a:r>
            <a:r>
              <a:rPr lang="en-US" sz="2800" dirty="0" smtClean="0"/>
              <a:t> </a:t>
            </a:r>
            <a:r>
              <a:rPr lang="en-US" sz="2800" dirty="0" err="1" smtClean="0"/>
              <a:t>tính</a:t>
            </a:r>
            <a:r>
              <a:rPr lang="en-US" sz="2800" dirty="0" smtClean="0"/>
              <a:t> </a:t>
            </a:r>
            <a:r>
              <a:rPr lang="en-US" sz="2800" dirty="0" err="1" smtClean="0"/>
              <a:t>được</a:t>
            </a:r>
            <a:r>
              <a:rPr lang="en-US" sz="2800" dirty="0" smtClean="0"/>
              <a:t> A^-1) </a:t>
            </a:r>
            <a:r>
              <a:rPr lang="en-US" sz="2800" dirty="0" err="1" smtClean="0"/>
              <a:t>khi</a:t>
            </a:r>
            <a:r>
              <a:rPr lang="en-US" sz="2800" dirty="0" smtClean="0"/>
              <a:t> </a:t>
            </a:r>
            <a:r>
              <a:rPr lang="en-US" sz="2800" dirty="0" err="1" smtClean="0"/>
              <a:t>và</a:t>
            </a:r>
            <a:r>
              <a:rPr lang="en-US" sz="2800" dirty="0" smtClean="0"/>
              <a:t> </a:t>
            </a:r>
            <a:r>
              <a:rPr lang="en-US" sz="2800" dirty="0" err="1" smtClean="0"/>
              <a:t>chỉ</a:t>
            </a:r>
            <a:r>
              <a:rPr lang="en-US" sz="2800" dirty="0" smtClean="0"/>
              <a:t> </a:t>
            </a:r>
            <a:r>
              <a:rPr lang="en-US" sz="2800" dirty="0" err="1" smtClean="0"/>
              <a:t>khi</a:t>
            </a:r>
            <a:r>
              <a:rPr lang="en-US" sz="2800" dirty="0"/>
              <a:t> </a:t>
            </a:r>
            <a:r>
              <a:rPr lang="en-US" sz="2800" dirty="0" err="1" smtClean="0"/>
              <a:t>tất</a:t>
            </a:r>
            <a:r>
              <a:rPr lang="en-US" sz="2800" dirty="0" smtClean="0"/>
              <a:t> </a:t>
            </a:r>
            <a:r>
              <a:rPr lang="en-US" sz="2800" dirty="0" err="1" smtClean="0"/>
              <a:t>cả</a:t>
            </a:r>
            <a:r>
              <a:rPr lang="en-US" sz="2800" dirty="0" smtClean="0"/>
              <a:t> eigenvalue </a:t>
            </a:r>
            <a:r>
              <a:rPr lang="en-US" sz="2800" dirty="0" err="1" smtClean="0"/>
              <a:t>của</a:t>
            </a:r>
            <a:r>
              <a:rPr lang="en-US" sz="2800" dirty="0" smtClean="0"/>
              <a:t> ma </a:t>
            </a:r>
            <a:r>
              <a:rPr lang="en-US" sz="2800" dirty="0" err="1" smtClean="0"/>
              <a:t>trận</a:t>
            </a:r>
            <a:r>
              <a:rPr lang="en-US" sz="2800" dirty="0" smtClean="0"/>
              <a:t> </a:t>
            </a:r>
            <a:r>
              <a:rPr lang="en-US" sz="2800" dirty="0" err="1" smtClean="0"/>
              <a:t>đó</a:t>
            </a:r>
            <a:r>
              <a:rPr lang="en-US" sz="2800" dirty="0" smtClean="0"/>
              <a:t> </a:t>
            </a:r>
            <a:r>
              <a:rPr lang="en-US" sz="2800" dirty="0" err="1" smtClean="0"/>
              <a:t>đều</a:t>
            </a:r>
            <a:r>
              <a:rPr lang="en-US" sz="2800" dirty="0" smtClean="0"/>
              <a:t> </a:t>
            </a:r>
            <a:r>
              <a:rPr lang="en-US" sz="2800" dirty="0" err="1" smtClean="0"/>
              <a:t>khác</a:t>
            </a:r>
            <a:r>
              <a:rPr lang="en-US" sz="2800" dirty="0" smtClean="0"/>
              <a:t> 0. </a:t>
            </a:r>
          </a:p>
          <a:p>
            <a:r>
              <a:rPr lang="en-US" sz="2800" dirty="0" smtClean="0"/>
              <a:t>   (</a:t>
            </a:r>
            <a:r>
              <a:rPr lang="en-US" sz="2800" dirty="0" err="1" smtClean="0"/>
              <a:t>Bài</a:t>
            </a:r>
            <a:r>
              <a:rPr lang="en-US" sz="2800" dirty="0" smtClean="0"/>
              <a:t> </a:t>
            </a:r>
            <a:r>
              <a:rPr lang="en-US" sz="2800" dirty="0" err="1" smtClean="0"/>
              <a:t>tập</a:t>
            </a:r>
            <a:r>
              <a:rPr lang="en-US" sz="2800" dirty="0" smtClean="0"/>
              <a:t>: </a:t>
            </a:r>
            <a:r>
              <a:rPr lang="en-US" sz="2800" dirty="0" err="1" smtClean="0"/>
              <a:t>Chứng</a:t>
            </a:r>
            <a:r>
              <a:rPr lang="en-US" sz="2800" dirty="0" smtClean="0"/>
              <a:t> minh </a:t>
            </a:r>
            <a:r>
              <a:rPr lang="en-US" sz="2800" dirty="0" err="1" smtClean="0"/>
              <a:t>nhận</a:t>
            </a:r>
            <a:r>
              <a:rPr lang="en-US" sz="2800" dirty="0" smtClean="0"/>
              <a:t> </a:t>
            </a:r>
            <a:r>
              <a:rPr lang="en-US" sz="2800" dirty="0" err="1" smtClean="0"/>
              <a:t>xét</a:t>
            </a:r>
            <a:r>
              <a:rPr lang="en-US" sz="2800" dirty="0" smtClean="0"/>
              <a:t> </a:t>
            </a:r>
            <a:r>
              <a:rPr lang="en-US" sz="2800" dirty="0" err="1" smtClean="0"/>
              <a:t>trên</a:t>
            </a:r>
            <a:r>
              <a:rPr lang="en-US" sz="2800" dirty="0" smtClean="0"/>
              <a:t>)</a:t>
            </a:r>
          </a:p>
          <a:p>
            <a:endParaRPr lang="en-US" dirty="0"/>
          </a:p>
        </p:txBody>
      </p:sp>
    </p:spTree>
    <p:extLst>
      <p:ext uri="{BB962C8B-B14F-4D97-AF65-F5344CB8AC3E}">
        <p14:creationId xmlns:p14="http://schemas.microsoft.com/office/powerpoint/2010/main" val="29849793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1478</TotalTime>
  <Words>2212</Words>
  <Application>Microsoft Office PowerPoint</Application>
  <PresentationFormat>Widescreen</PresentationFormat>
  <Paragraphs>197</Paragraphs>
  <Slides>35</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35</vt:i4>
      </vt:variant>
    </vt:vector>
  </HeadingPairs>
  <TitlesOfParts>
    <vt:vector size="42" baseType="lpstr">
      <vt:lpstr>Arial</vt:lpstr>
      <vt:lpstr>Calibri</vt:lpstr>
      <vt:lpstr>Calibri Light</vt:lpstr>
      <vt:lpstr>Courier New</vt:lpstr>
      <vt:lpstr>Symbol</vt:lpstr>
      <vt:lpstr>Wingdings</vt:lpstr>
      <vt:lpstr>Office Theme</vt:lpstr>
      <vt:lpstr>Eigen decomposition và các ứng dụng trong machine learning</vt:lpstr>
      <vt:lpstr>Tổng quan</vt:lpstr>
      <vt:lpstr>Eigen Decomposition trong toán học</vt:lpstr>
      <vt:lpstr>Ma trận trong machine learning</vt:lpstr>
      <vt:lpstr>Định nghĩa eigenvalue &amp; eigenvector</vt:lpstr>
      <vt:lpstr>Cách tính eigenvector và eigenvalue</vt:lpstr>
      <vt:lpstr>Eigen Decomposition</vt:lpstr>
      <vt:lpstr>Các phép toán với eigen decomposition</vt:lpstr>
      <vt:lpstr>Các phép toán với eigen decomposition</vt:lpstr>
      <vt:lpstr>Các phép toán với eigen decomposition</vt:lpstr>
      <vt:lpstr>Các phép toán với eigen decomposition</vt:lpstr>
      <vt:lpstr>Định lý đường tròn Gershgorin</vt:lpstr>
      <vt:lpstr>Eigen decomposition trong machine learning</vt:lpstr>
      <vt:lpstr>Ánh xạ lặp (Iterated maps)</vt:lpstr>
      <vt:lpstr>Ánh xạ lặp (Iterated Maps)</vt:lpstr>
      <vt:lpstr>Ánh xạ lặp (Iterated Maps)</vt:lpstr>
      <vt:lpstr>Principal Components Analysis</vt:lpstr>
      <vt:lpstr>PCA</vt:lpstr>
      <vt:lpstr>Dữ liệu và chiều dữ liệu</vt:lpstr>
      <vt:lpstr>PCA</vt:lpstr>
      <vt:lpstr>PCA</vt:lpstr>
      <vt:lpstr>Thuật toán PCA</vt:lpstr>
      <vt:lpstr>PCA</vt:lpstr>
      <vt:lpstr>Spectral clustering Ứng dụng eigen decomposition trong thuật toán phân cụm dữ liệu </vt:lpstr>
      <vt:lpstr>Spectral clustering</vt:lpstr>
      <vt:lpstr>Spectral clustering</vt:lpstr>
      <vt:lpstr>Spectral clustering-các khái niệm toán học</vt:lpstr>
      <vt:lpstr>Graph, adjacency matrix và degree matrix</vt:lpstr>
      <vt:lpstr>Graph Laplacian</vt:lpstr>
      <vt:lpstr>Graph Laplacian</vt:lpstr>
      <vt:lpstr>Spectral gap</vt:lpstr>
      <vt:lpstr>Fiedler value</vt:lpstr>
      <vt:lpstr>Fiedler value</vt:lpstr>
      <vt:lpstr>Các xác định số cụm với Spectral clustering</vt:lpstr>
      <vt:lpstr>So sánh K-means và Spectral clustering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Duong Nguyen Binh</dc:creator>
  <cp:lastModifiedBy>cntt_duongnb</cp:lastModifiedBy>
  <cp:revision>54</cp:revision>
  <dcterms:created xsi:type="dcterms:W3CDTF">2021-07-29T01:43:48Z</dcterms:created>
  <dcterms:modified xsi:type="dcterms:W3CDTF">2021-08-09T03:55:00Z</dcterms:modified>
</cp:coreProperties>
</file>