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1093" r:id="rId5"/>
    <p:sldId id="1122" r:id="rId6"/>
    <p:sldId id="1155" r:id="rId7"/>
    <p:sldId id="1123" r:id="rId8"/>
    <p:sldId id="1156" r:id="rId9"/>
    <p:sldId id="1032" r:id="rId10"/>
    <p:sldId id="1124" r:id="rId11"/>
    <p:sldId id="1125" r:id="rId12"/>
    <p:sldId id="1126" r:id="rId13"/>
    <p:sldId id="1127" r:id="rId14"/>
    <p:sldId id="1128" r:id="rId15"/>
    <p:sldId id="1143" r:id="rId16"/>
    <p:sldId id="1028" r:id="rId17"/>
    <p:sldId id="1132" r:id="rId18"/>
    <p:sldId id="1149" r:id="rId19"/>
    <p:sldId id="1133" r:id="rId20"/>
    <p:sldId id="1134" r:id="rId21"/>
    <p:sldId id="1098" r:id="rId22"/>
    <p:sldId id="1135" r:id="rId23"/>
    <p:sldId id="1136" r:id="rId24"/>
    <p:sldId id="1137" r:id="rId25"/>
    <p:sldId id="1141" r:id="rId26"/>
    <p:sldId id="1139" r:id="rId27"/>
    <p:sldId id="1142" r:id="rId28"/>
    <p:sldId id="1140" r:id="rId29"/>
    <p:sldId id="1144" r:id="rId30"/>
    <p:sldId id="1145" r:id="rId31"/>
    <p:sldId id="1146" r:id="rId32"/>
    <p:sldId id="1151" r:id="rId33"/>
    <p:sldId id="1152" r:id="rId34"/>
    <p:sldId id="1153" r:id="rId35"/>
    <p:sldId id="1148" r:id="rId36"/>
    <p:sldId id="1150" r:id="rId37"/>
    <p:sldId id="1154" r:id="rId38"/>
    <p:sldId id="1147" r:id="rId39"/>
    <p:sldId id="1024" r:id="rId40"/>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0000"/>
    <a:srgbClr val="6EA4D4"/>
    <a:srgbClr val="5479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15" autoAdjust="0"/>
    <p:restoredTop sz="95976"/>
  </p:normalViewPr>
  <p:slideViewPr>
    <p:cSldViewPr snapToGrid="0" snapToObjects="1">
      <p:cViewPr>
        <p:scale>
          <a:sx n="75" d="100"/>
          <a:sy n="75" d="100"/>
        </p:scale>
        <p:origin x="1176"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Effectivess</c:v>
                </c:pt>
              </c:strCache>
            </c:strRef>
          </c:tx>
          <c:spPr>
            <a:ln w="19050" cap="rnd">
              <a:noFill/>
              <a:round/>
            </a:ln>
            <a:effectLst>
              <a:softEdge rad="0"/>
            </a:effectLst>
          </c:spPr>
          <c:marker>
            <c:symbol val="circle"/>
            <c:size val="30"/>
            <c:spPr>
              <a:solidFill>
                <a:srgbClr val="C10000"/>
              </a:solidFill>
              <a:ln w="9525">
                <a:noFill/>
              </a:ln>
              <a:effectLst>
                <a:softEdge rad="0"/>
              </a:effectLst>
            </c:spPr>
          </c:marker>
          <c:xVal>
            <c:numRef>
              <c:f>Sheet1!$A$2:$A$5</c:f>
              <c:numCache>
                <c:formatCode>General</c:formatCode>
                <c:ptCount val="4"/>
                <c:pt idx="0">
                  <c:v>10</c:v>
                </c:pt>
                <c:pt idx="1">
                  <c:v>18</c:v>
                </c:pt>
                <c:pt idx="2">
                  <c:v>24</c:v>
                </c:pt>
                <c:pt idx="3">
                  <c:v>38</c:v>
                </c:pt>
              </c:numCache>
            </c:numRef>
          </c:xVal>
          <c:yVal>
            <c:numRef>
              <c:f>Sheet1!$B$2:$B$5</c:f>
              <c:numCache>
                <c:formatCode>General</c:formatCode>
                <c:ptCount val="4"/>
                <c:pt idx="0">
                  <c:v>-10</c:v>
                </c:pt>
                <c:pt idx="1">
                  <c:v>6</c:v>
                </c:pt>
                <c:pt idx="2">
                  <c:v>7</c:v>
                </c:pt>
                <c:pt idx="3">
                  <c:v>-6</c:v>
                </c:pt>
              </c:numCache>
            </c:numRef>
          </c:yVal>
          <c:smooth val="0"/>
          <c:extLst>
            <c:ext xmlns:c16="http://schemas.microsoft.com/office/drawing/2014/chart" uri="{C3380CC4-5D6E-409C-BE32-E72D297353CC}">
              <c16:uniqueId val="{00000000-FE2B-0345-902B-549BF26946B0}"/>
            </c:ext>
          </c:extLst>
        </c:ser>
        <c:dLbls>
          <c:showLegendKey val="0"/>
          <c:showVal val="0"/>
          <c:showCatName val="0"/>
          <c:showSerName val="0"/>
          <c:showPercent val="0"/>
          <c:showBubbleSize val="0"/>
        </c:dLbls>
        <c:axId val="407368288"/>
        <c:axId val="317527808"/>
      </c:scatterChart>
      <c:valAx>
        <c:axId val="4073682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7527808"/>
        <c:crosses val="autoZero"/>
        <c:crossBetween val="midCat"/>
      </c:valAx>
      <c:valAx>
        <c:axId val="317527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7368288"/>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Effectivess</c:v>
                </c:pt>
              </c:strCache>
            </c:strRef>
          </c:tx>
          <c:spPr>
            <a:ln w="19050" cap="rnd">
              <a:noFill/>
              <a:round/>
            </a:ln>
            <a:effectLst>
              <a:softEdge rad="0"/>
            </a:effectLst>
          </c:spPr>
          <c:marker>
            <c:symbol val="circle"/>
            <c:size val="30"/>
            <c:spPr>
              <a:solidFill>
                <a:srgbClr val="C10000"/>
              </a:solidFill>
              <a:ln w="9525">
                <a:noFill/>
              </a:ln>
              <a:effectLst>
                <a:softEdge rad="0"/>
              </a:effectLst>
            </c:spPr>
          </c:marker>
          <c:xVal>
            <c:numRef>
              <c:f>Sheet1!$A$2:$A$5</c:f>
              <c:numCache>
                <c:formatCode>General</c:formatCode>
                <c:ptCount val="4"/>
                <c:pt idx="0">
                  <c:v>10</c:v>
                </c:pt>
                <c:pt idx="1">
                  <c:v>18</c:v>
                </c:pt>
                <c:pt idx="2">
                  <c:v>24</c:v>
                </c:pt>
                <c:pt idx="3">
                  <c:v>38</c:v>
                </c:pt>
              </c:numCache>
            </c:numRef>
          </c:xVal>
          <c:yVal>
            <c:numRef>
              <c:f>Sheet1!$B$2:$B$5</c:f>
              <c:numCache>
                <c:formatCode>General</c:formatCode>
                <c:ptCount val="4"/>
                <c:pt idx="0">
                  <c:v>-10</c:v>
                </c:pt>
                <c:pt idx="1">
                  <c:v>6</c:v>
                </c:pt>
                <c:pt idx="2">
                  <c:v>7</c:v>
                </c:pt>
                <c:pt idx="3">
                  <c:v>-6</c:v>
                </c:pt>
              </c:numCache>
            </c:numRef>
          </c:yVal>
          <c:smooth val="0"/>
          <c:extLst>
            <c:ext xmlns:c16="http://schemas.microsoft.com/office/drawing/2014/chart" uri="{C3380CC4-5D6E-409C-BE32-E72D297353CC}">
              <c16:uniqueId val="{00000000-FE2B-0345-902B-549BF26946B0}"/>
            </c:ext>
          </c:extLst>
        </c:ser>
        <c:dLbls>
          <c:showLegendKey val="0"/>
          <c:showVal val="0"/>
          <c:showCatName val="0"/>
          <c:showSerName val="0"/>
          <c:showPercent val="0"/>
          <c:showBubbleSize val="0"/>
        </c:dLbls>
        <c:axId val="407368288"/>
        <c:axId val="317527808"/>
      </c:scatterChart>
      <c:valAx>
        <c:axId val="4073682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7527808"/>
        <c:crosses val="autoZero"/>
        <c:crossBetween val="midCat"/>
      </c:valAx>
      <c:valAx>
        <c:axId val="317527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7368288"/>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Effectivess</c:v>
                </c:pt>
              </c:strCache>
            </c:strRef>
          </c:tx>
          <c:spPr>
            <a:ln w="19050" cap="rnd">
              <a:noFill/>
              <a:round/>
            </a:ln>
            <a:effectLst>
              <a:softEdge rad="0"/>
            </a:effectLst>
          </c:spPr>
          <c:marker>
            <c:symbol val="circle"/>
            <c:size val="20"/>
            <c:spPr>
              <a:solidFill>
                <a:srgbClr val="C10000"/>
              </a:solidFill>
              <a:ln w="9525">
                <a:noFill/>
              </a:ln>
              <a:effectLst>
                <a:softEdge rad="0"/>
              </a:effectLst>
            </c:spPr>
          </c:marker>
          <c:dPt>
            <c:idx val="2"/>
            <c:marker>
              <c:symbol val="circle"/>
              <c:size val="20"/>
              <c:spPr>
                <a:solidFill>
                  <a:srgbClr val="00B050"/>
                </a:solidFill>
                <a:ln w="9525">
                  <a:noFill/>
                </a:ln>
                <a:effectLst>
                  <a:softEdge rad="0"/>
                </a:effectLst>
              </c:spPr>
            </c:marker>
            <c:bubble3D val="0"/>
            <c:extLst>
              <c:ext xmlns:c16="http://schemas.microsoft.com/office/drawing/2014/chart" uri="{C3380CC4-5D6E-409C-BE32-E72D297353CC}">
                <c16:uniqueId val="{00000002-B535-7C42-81B1-DE70F2A59D8A}"/>
              </c:ext>
            </c:extLst>
          </c:dPt>
          <c:dPt>
            <c:idx val="3"/>
            <c:marker>
              <c:symbol val="circle"/>
              <c:size val="20"/>
              <c:spPr>
                <a:solidFill>
                  <a:srgbClr val="00B050"/>
                </a:solidFill>
                <a:ln w="9525">
                  <a:noFill/>
                </a:ln>
                <a:effectLst>
                  <a:softEdge rad="0"/>
                </a:effectLst>
              </c:spPr>
            </c:marker>
            <c:bubble3D val="0"/>
            <c:extLst>
              <c:ext xmlns:c16="http://schemas.microsoft.com/office/drawing/2014/chart" uri="{C3380CC4-5D6E-409C-BE32-E72D297353CC}">
                <c16:uniqueId val="{00000001-B535-7C42-81B1-DE70F2A59D8A}"/>
              </c:ext>
            </c:extLst>
          </c:dPt>
          <c:dPt>
            <c:idx val="4"/>
            <c:marker>
              <c:symbol val="circle"/>
              <c:size val="20"/>
              <c:spPr>
                <a:solidFill>
                  <a:srgbClr val="00B050"/>
                </a:solidFill>
                <a:ln w="9525">
                  <a:noFill/>
                </a:ln>
                <a:effectLst>
                  <a:softEdge rad="0"/>
                </a:effectLst>
              </c:spPr>
            </c:marker>
            <c:bubble3D val="0"/>
            <c:extLst>
              <c:ext xmlns:c16="http://schemas.microsoft.com/office/drawing/2014/chart" uri="{C3380CC4-5D6E-409C-BE32-E72D297353CC}">
                <c16:uniqueId val="{00000003-B535-7C42-81B1-DE70F2A59D8A}"/>
              </c:ext>
            </c:extLst>
          </c:dPt>
          <c:xVal>
            <c:numRef>
              <c:f>Sheet1!$A$2:$A$7</c:f>
              <c:numCache>
                <c:formatCode>General</c:formatCode>
                <c:ptCount val="6"/>
                <c:pt idx="0">
                  <c:v>5</c:v>
                </c:pt>
                <c:pt idx="1">
                  <c:v>10</c:v>
                </c:pt>
                <c:pt idx="2">
                  <c:v>20</c:v>
                </c:pt>
                <c:pt idx="3">
                  <c:v>30</c:v>
                </c:pt>
                <c:pt idx="4">
                  <c:v>45</c:v>
                </c:pt>
                <c:pt idx="5">
                  <c:v>55</c:v>
                </c:pt>
              </c:numCache>
            </c:numRef>
          </c:xVal>
          <c:yVal>
            <c:numRef>
              <c:f>Sheet1!$B$2:$B$7</c:f>
              <c:numCache>
                <c:formatCode>General</c:formatCode>
                <c:ptCount val="6"/>
                <c:pt idx="0">
                  <c:v>0</c:v>
                </c:pt>
                <c:pt idx="1">
                  <c:v>0</c:v>
                </c:pt>
                <c:pt idx="2">
                  <c:v>1</c:v>
                </c:pt>
                <c:pt idx="3">
                  <c:v>1</c:v>
                </c:pt>
                <c:pt idx="4">
                  <c:v>1</c:v>
                </c:pt>
                <c:pt idx="5">
                  <c:v>0</c:v>
                </c:pt>
              </c:numCache>
            </c:numRef>
          </c:yVal>
          <c:smooth val="0"/>
          <c:extLst>
            <c:ext xmlns:c16="http://schemas.microsoft.com/office/drawing/2014/chart" uri="{C3380CC4-5D6E-409C-BE32-E72D297353CC}">
              <c16:uniqueId val="{00000000-B535-7C42-81B1-DE70F2A59D8A}"/>
            </c:ext>
          </c:extLst>
        </c:ser>
        <c:dLbls>
          <c:showLegendKey val="0"/>
          <c:showVal val="0"/>
          <c:showCatName val="0"/>
          <c:showSerName val="0"/>
          <c:showPercent val="0"/>
          <c:showBubbleSize val="0"/>
        </c:dLbls>
        <c:axId val="407368288"/>
        <c:axId val="317527808"/>
      </c:scatterChart>
      <c:valAx>
        <c:axId val="4073682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17527808"/>
        <c:crosses val="autoZero"/>
        <c:crossBetween val="midCat"/>
      </c:valAx>
      <c:valAx>
        <c:axId val="317527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07368288"/>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Sheet1!$A$2:$A$77</cx:f>
        <cx:lvl ptCount="76" formatCode="General">
          <cx:pt idx="0">1</cx:pt>
          <cx:pt idx="1">3</cx:pt>
          <cx:pt idx="2">3</cx:pt>
          <cx:pt idx="3">3</cx:pt>
          <cx:pt idx="4">5</cx:pt>
          <cx:pt idx="5">6</cx:pt>
          <cx:pt idx="6">6</cx:pt>
          <cx:pt idx="7">6</cx:pt>
          <cx:pt idx="8">7</cx:pt>
          <cx:pt idx="9">8</cx:pt>
          <cx:pt idx="10">8</cx:pt>
          <cx:pt idx="11">9</cx:pt>
          <cx:pt idx="12">9</cx:pt>
          <cx:pt idx="13">9</cx:pt>
          <cx:pt idx="14">9</cx:pt>
          <cx:pt idx="15">9</cx:pt>
          <cx:pt idx="16">10</cx:pt>
          <cx:pt idx="17">10</cx:pt>
          <cx:pt idx="18">10</cx:pt>
          <cx:pt idx="19">10</cx:pt>
          <cx:pt idx="20">10</cx:pt>
          <cx:pt idx="21">10</cx:pt>
          <cx:pt idx="22">11</cx:pt>
          <cx:pt idx="23">11</cx:pt>
          <cx:pt idx="24">11</cx:pt>
          <cx:pt idx="25">11</cx:pt>
          <cx:pt idx="26">11</cx:pt>
          <cx:pt idx="27">11</cx:pt>
          <cx:pt idx="28">12</cx:pt>
          <cx:pt idx="29">12</cx:pt>
          <cx:pt idx="30">12</cx:pt>
          <cx:pt idx="31">12</cx:pt>
          <cx:pt idx="32">12</cx:pt>
          <cx:pt idx="33">12</cx:pt>
          <cx:pt idx="34">13</cx:pt>
          <cx:pt idx="35">13</cx:pt>
          <cx:pt idx="36">13</cx:pt>
          <cx:pt idx="37">13</cx:pt>
          <cx:pt idx="38">13</cx:pt>
          <cx:pt idx="39">14</cx:pt>
          <cx:pt idx="40">14</cx:pt>
          <cx:pt idx="41">14</cx:pt>
          <cx:pt idx="42">14</cx:pt>
          <cx:pt idx="43">14</cx:pt>
          <cx:pt idx="44">14</cx:pt>
          <cx:pt idx="45">15</cx:pt>
          <cx:pt idx="46">15</cx:pt>
          <cx:pt idx="47">15</cx:pt>
          <cx:pt idx="48">15</cx:pt>
          <cx:pt idx="49">15</cx:pt>
          <cx:pt idx="50">15</cx:pt>
          <cx:pt idx="51">15</cx:pt>
          <cx:pt idx="52">15</cx:pt>
          <cx:pt idx="53">16</cx:pt>
          <cx:pt idx="54">16</cx:pt>
          <cx:pt idx="55">16</cx:pt>
          <cx:pt idx="56">16</cx:pt>
          <cx:pt idx="57">17</cx:pt>
          <cx:pt idx="58">17</cx:pt>
          <cx:pt idx="59">17</cx:pt>
          <cx:pt idx="60">17</cx:pt>
          <cx:pt idx="61">17</cx:pt>
          <cx:pt idx="62">17</cx:pt>
          <cx:pt idx="63">18</cx:pt>
          <cx:pt idx="64">18</cx:pt>
          <cx:pt idx="65">18</cx:pt>
          <cx:pt idx="66">18</cx:pt>
          <cx:pt idx="67">19</cx:pt>
          <cx:pt idx="68">19</cx:pt>
          <cx:pt idx="69">19</cx:pt>
          <cx:pt idx="70">20</cx:pt>
          <cx:pt idx="71">21</cx:pt>
          <cx:pt idx="72">22</cx:pt>
          <cx:pt idx="73">22</cx:pt>
          <cx:pt idx="74">24</cx:pt>
          <cx:pt idx="75">24</cx:pt>
        </cx:lvl>
      </cx:numDim>
    </cx:data>
  </cx:chartData>
  <cx:chart>
    <cx:plotArea>
      <cx:plotAreaRegion>
        <cx:series layoutId="clusteredColumn" uniqueId="{0AFF40B7-CFDE-0845-80EF-D848850F03A1}">
          <cx:tx>
            <cx:txData>
              <cx:f>Sheet1!$A$1</cx:f>
              <cx:v>Series1</cx:v>
            </cx:txData>
          </cx:tx>
          <cx:spPr>
            <a:solidFill>
              <a:srgbClr val="C10000"/>
            </a:solidFill>
          </cx:spPr>
          <cx:dataId val="0"/>
          <cx:layoutPr>
            <cx:binning intervalClosed="r"/>
          </cx:layoutPr>
        </cx:series>
      </cx:plotAreaRegion>
      <cx:axis id="0" hidden="1">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1442F90-DD60-E24B-A17A-D35E5633B3C2}"/>
              </a:ext>
            </a:extLst>
          </p:cNvPr>
          <p:cNvPicPr>
            <a:picLocks noChangeAspect="1"/>
          </p:cNvPicPr>
          <p:nvPr userDrawn="1"/>
        </p:nvPicPr>
        <p:blipFill>
          <a:blip r:embed="rId2"/>
          <a:stretch>
            <a:fillRect/>
          </a:stretch>
        </p:blipFill>
        <p:spPr>
          <a:xfrm>
            <a:off x="0" y="6463145"/>
            <a:ext cx="1080506" cy="394855"/>
          </a:xfrm>
          <a:prstGeom prst="rect">
            <a:avLst/>
          </a:prstGeom>
        </p:spPr>
      </p:pic>
      <p:sp>
        <p:nvSpPr>
          <p:cNvPr id="8" name="Rectangle 7">
            <a:extLst>
              <a:ext uri="{FF2B5EF4-FFF2-40B4-BE49-F238E27FC236}">
                <a16:creationId xmlns:a16="http://schemas.microsoft.com/office/drawing/2014/main" id="{3519FAF7-92FB-BB49-8C75-A7C50BB43E9E}"/>
              </a:ext>
            </a:extLst>
          </p:cNvPr>
          <p:cNvSpPr/>
          <p:nvPr userDrawn="1"/>
        </p:nvSpPr>
        <p:spPr>
          <a:xfrm>
            <a:off x="1080506" y="6463145"/>
            <a:ext cx="11111494" cy="394855"/>
          </a:xfrm>
          <a:prstGeom prst="rect">
            <a:avLst/>
          </a:prstGeom>
          <a:gradFill flip="none" rotWithShape="1">
            <a:gsLst>
              <a:gs pos="0">
                <a:schemeClr val="accent5">
                  <a:lumMod val="0"/>
                  <a:lumOff val="100000"/>
                </a:schemeClr>
              </a:gs>
              <a:gs pos="18000">
                <a:schemeClr val="accent5">
                  <a:lumMod val="0"/>
                  <a:lumOff val="100000"/>
                </a:schemeClr>
              </a:gs>
              <a:gs pos="100000">
                <a:srgbClr val="E3092C"/>
              </a:gs>
            </a:gsLst>
            <a:path path="circle">
              <a:fillToRect l="100000" t="100000"/>
            </a:path>
            <a:tileRect r="-100000" b="-100000"/>
          </a:grad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sz="1200" dirty="0" err="1">
                <a:latin typeface="Segoe UI" panose="020B0502040204020203" pitchFamily="34" charset="0"/>
                <a:cs typeface="Segoe UI" panose="020B0502040204020203" pitchFamily="34" charset="0"/>
              </a:rPr>
              <a:t>Viettel</a:t>
            </a:r>
            <a:r>
              <a:rPr lang="en-US" sz="1200" baseline="0" dirty="0">
                <a:latin typeface="Segoe UI" panose="020B0502040204020203" pitchFamily="34" charset="0"/>
                <a:cs typeface="Segoe UI" panose="020B0502040204020203" pitchFamily="34" charset="0"/>
              </a:rPr>
              <a:t> Data Analytics Center</a:t>
            </a:r>
            <a:endParaRPr lang="vi-VN" sz="1200"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DFDADAFD-58AB-314B-9FD8-79AB5ADF33EA}"/>
              </a:ext>
            </a:extLst>
          </p:cNvPr>
          <p:cNvPicPr>
            <a:picLocks noChangeAspect="1"/>
          </p:cNvPicPr>
          <p:nvPr userDrawn="1"/>
        </p:nvPicPr>
        <p:blipFill>
          <a:blip r:embed="rId3"/>
          <a:stretch>
            <a:fillRect/>
          </a:stretch>
        </p:blipFill>
        <p:spPr>
          <a:xfrm>
            <a:off x="10868891" y="6500330"/>
            <a:ext cx="1302327" cy="295323"/>
          </a:xfrm>
          <a:prstGeom prst="rect">
            <a:avLst/>
          </a:prstGeom>
        </p:spPr>
      </p:pic>
      <p:sp>
        <p:nvSpPr>
          <p:cNvPr id="10" name="Rectangle 9">
            <a:extLst>
              <a:ext uri="{FF2B5EF4-FFF2-40B4-BE49-F238E27FC236}">
                <a16:creationId xmlns:a16="http://schemas.microsoft.com/office/drawing/2014/main" id="{8DCBA5F4-6B6B-D044-A768-98FD44F08872}"/>
              </a:ext>
            </a:extLst>
          </p:cNvPr>
          <p:cNvSpPr/>
          <p:nvPr userDrawn="1"/>
        </p:nvSpPr>
        <p:spPr>
          <a:xfrm rot="16200000">
            <a:off x="9795310" y="3165885"/>
            <a:ext cx="4219074" cy="369332"/>
          </a:xfrm>
          <a:prstGeom prst="rect">
            <a:avLst/>
          </a:prstGeom>
        </p:spPr>
        <p:txBody>
          <a:bodyPr wrap="square">
            <a:spAutoFit/>
          </a:bodyPr>
          <a:lstStyle/>
          <a:p>
            <a:pPr marL="0" marR="0" algn="ctr">
              <a:spcBef>
                <a:spcPts val="0"/>
              </a:spcBef>
              <a:spcAft>
                <a:spcPts val="0"/>
              </a:spcAft>
            </a:pPr>
            <a:r>
              <a:rPr lang="en-US" sz="900" b="0" i="0" u="none" strike="noStrike" dirty="0">
                <a:solidFill>
                  <a:schemeClr val="tx1">
                    <a:lumMod val="60000"/>
                    <a:lumOff val="40000"/>
                  </a:schemeClr>
                </a:solidFill>
                <a:effectLst/>
                <a:latin typeface="Calibri" panose="020F0502020204030204" pitchFamily="34" charset="0"/>
              </a:rPr>
              <a:t>Copyright ©2019 by </a:t>
            </a:r>
            <a:r>
              <a:rPr lang="en-US" sz="900" b="1" i="0" u="none" strike="noStrike" dirty="0">
                <a:solidFill>
                  <a:schemeClr val="tx1">
                    <a:lumMod val="60000"/>
                    <a:lumOff val="40000"/>
                  </a:schemeClr>
                </a:solidFill>
                <a:effectLst/>
                <a:latin typeface="Calibri" panose="020F0502020204030204" pitchFamily="34" charset="0"/>
              </a:rPr>
              <a:t>Data Analytics Center</a:t>
            </a:r>
            <a:r>
              <a:rPr lang="en-US" sz="900" b="0" i="0" u="none" strike="noStrike" dirty="0">
                <a:solidFill>
                  <a:schemeClr val="tx1">
                    <a:lumMod val="60000"/>
                    <a:lumOff val="40000"/>
                  </a:schemeClr>
                </a:solidFill>
                <a:effectLst/>
                <a:latin typeface="Calibri" panose="020F0502020204030204" pitchFamily="34" charset="0"/>
              </a:rPr>
              <a:t> – Viettel Telecom. </a:t>
            </a:r>
          </a:p>
          <a:p>
            <a:pPr marL="0" marR="0" algn="ctr">
              <a:spcBef>
                <a:spcPts val="0"/>
              </a:spcBef>
              <a:spcAft>
                <a:spcPts val="0"/>
              </a:spcAft>
            </a:pPr>
            <a:r>
              <a:rPr lang="en-US" sz="900" b="0" i="0" u="none" strike="noStrike" dirty="0" err="1">
                <a:solidFill>
                  <a:schemeClr val="tx1">
                    <a:lumMod val="60000"/>
                    <a:lumOff val="40000"/>
                  </a:schemeClr>
                </a:solidFill>
                <a:effectLst/>
                <a:latin typeface="Calibri" panose="020F0502020204030204" pitchFamily="34" charset="0"/>
              </a:rPr>
              <a:t>Bản</a:t>
            </a:r>
            <a:r>
              <a:rPr lang="en-US" sz="900" b="0" i="0" u="none" strike="noStrike" dirty="0">
                <a:solidFill>
                  <a:schemeClr val="tx1">
                    <a:lumMod val="60000"/>
                    <a:lumOff val="40000"/>
                  </a:schemeClr>
                </a:solidFill>
                <a:effectLst/>
                <a:latin typeface="Calibri" panose="020F0502020204030204" pitchFamily="34" charset="0"/>
              </a:rPr>
              <a:t> </a:t>
            </a:r>
            <a:r>
              <a:rPr lang="en-US" sz="900" b="0" i="0" u="none" strike="noStrike" dirty="0" err="1">
                <a:solidFill>
                  <a:schemeClr val="tx1">
                    <a:lumMod val="60000"/>
                    <a:lumOff val="40000"/>
                  </a:schemeClr>
                </a:solidFill>
                <a:effectLst/>
                <a:latin typeface="Calibri" panose="020F0502020204030204" pitchFamily="34" charset="0"/>
              </a:rPr>
              <a:t>quyền</a:t>
            </a:r>
            <a:r>
              <a:rPr lang="en-US" sz="900" b="0" i="0" u="none" strike="noStrike" dirty="0">
                <a:solidFill>
                  <a:schemeClr val="tx1">
                    <a:lumMod val="60000"/>
                    <a:lumOff val="40000"/>
                  </a:schemeClr>
                </a:solidFill>
                <a:effectLst/>
                <a:latin typeface="Calibri" panose="020F0502020204030204" pitchFamily="34" charset="0"/>
              </a:rPr>
              <a:t> ©2019 </a:t>
            </a:r>
            <a:r>
              <a:rPr lang="en-US" sz="900" b="0" i="0" u="none" strike="noStrike" dirty="0" err="1">
                <a:solidFill>
                  <a:schemeClr val="tx1">
                    <a:lumMod val="60000"/>
                    <a:lumOff val="40000"/>
                  </a:schemeClr>
                </a:solidFill>
                <a:effectLst/>
                <a:latin typeface="Calibri" panose="020F0502020204030204" pitchFamily="34" charset="0"/>
              </a:rPr>
              <a:t>bởi</a:t>
            </a:r>
            <a:r>
              <a:rPr lang="en-US" sz="900" b="0" i="0" u="none" strike="noStrike" dirty="0">
                <a:solidFill>
                  <a:schemeClr val="tx1">
                    <a:lumMod val="60000"/>
                    <a:lumOff val="40000"/>
                  </a:schemeClr>
                </a:solidFill>
                <a:effectLst/>
                <a:latin typeface="Calibri" panose="020F0502020204030204" pitchFamily="34" charset="0"/>
              </a:rPr>
              <a:t> </a:t>
            </a:r>
            <a:r>
              <a:rPr lang="en-US" sz="900" b="1" i="0" u="none" strike="noStrike" dirty="0" err="1">
                <a:solidFill>
                  <a:schemeClr val="tx1">
                    <a:lumMod val="60000"/>
                    <a:lumOff val="40000"/>
                  </a:schemeClr>
                </a:solidFill>
                <a:effectLst/>
                <a:latin typeface="Calibri" panose="020F0502020204030204" pitchFamily="34" charset="0"/>
              </a:rPr>
              <a:t>Trung</a:t>
            </a:r>
            <a:r>
              <a:rPr lang="en-US" sz="900" b="1" i="0" u="none" strike="noStrike" dirty="0">
                <a:solidFill>
                  <a:schemeClr val="tx1">
                    <a:lumMod val="60000"/>
                    <a:lumOff val="40000"/>
                  </a:schemeClr>
                </a:solidFill>
                <a:effectLst/>
                <a:latin typeface="Calibri" panose="020F0502020204030204" pitchFamily="34" charset="0"/>
              </a:rPr>
              <a:t> </a:t>
            </a:r>
            <a:r>
              <a:rPr lang="en-US" sz="900" b="1" i="0" u="none" strike="noStrike" dirty="0" err="1">
                <a:solidFill>
                  <a:schemeClr val="tx1">
                    <a:lumMod val="60000"/>
                    <a:lumOff val="40000"/>
                  </a:schemeClr>
                </a:solidFill>
                <a:effectLst/>
                <a:latin typeface="Calibri" panose="020F0502020204030204" pitchFamily="34" charset="0"/>
              </a:rPr>
              <a:t>tâm</a:t>
            </a:r>
            <a:r>
              <a:rPr lang="en-US" sz="900" b="1" i="0" u="none" strike="noStrike" dirty="0">
                <a:solidFill>
                  <a:schemeClr val="tx1">
                    <a:lumMod val="60000"/>
                    <a:lumOff val="40000"/>
                  </a:schemeClr>
                </a:solidFill>
                <a:effectLst/>
                <a:latin typeface="Calibri" panose="020F0502020204030204" pitchFamily="34" charset="0"/>
              </a:rPr>
              <a:t> </a:t>
            </a:r>
            <a:r>
              <a:rPr lang="en-US" sz="900" b="1" i="0" u="none" strike="noStrike" dirty="0" err="1">
                <a:solidFill>
                  <a:schemeClr val="tx1">
                    <a:lumMod val="60000"/>
                    <a:lumOff val="40000"/>
                  </a:schemeClr>
                </a:solidFill>
                <a:effectLst/>
                <a:latin typeface="Calibri" panose="020F0502020204030204" pitchFamily="34" charset="0"/>
              </a:rPr>
              <a:t>phân</a:t>
            </a:r>
            <a:r>
              <a:rPr lang="en-US" sz="900" b="1" i="0" u="none" strike="noStrike" dirty="0">
                <a:solidFill>
                  <a:schemeClr val="tx1">
                    <a:lumMod val="60000"/>
                    <a:lumOff val="40000"/>
                  </a:schemeClr>
                </a:solidFill>
                <a:effectLst/>
                <a:latin typeface="Calibri" panose="020F0502020204030204" pitchFamily="34" charset="0"/>
              </a:rPr>
              <a:t> </a:t>
            </a:r>
            <a:r>
              <a:rPr lang="en-US" sz="900" b="1" i="0" u="none" strike="noStrike" dirty="0" err="1">
                <a:solidFill>
                  <a:schemeClr val="tx1">
                    <a:lumMod val="60000"/>
                    <a:lumOff val="40000"/>
                  </a:schemeClr>
                </a:solidFill>
                <a:effectLst/>
                <a:latin typeface="Calibri" panose="020F0502020204030204" pitchFamily="34" charset="0"/>
              </a:rPr>
              <a:t>tích</a:t>
            </a:r>
            <a:r>
              <a:rPr lang="en-US" sz="900" b="1" i="0" u="none" strike="noStrike" dirty="0">
                <a:solidFill>
                  <a:schemeClr val="tx1">
                    <a:lumMod val="60000"/>
                    <a:lumOff val="40000"/>
                  </a:schemeClr>
                </a:solidFill>
                <a:effectLst/>
                <a:latin typeface="Calibri" panose="020F0502020204030204" pitchFamily="34" charset="0"/>
              </a:rPr>
              <a:t> </a:t>
            </a:r>
            <a:r>
              <a:rPr lang="en-US" sz="900" b="1" i="0" u="none" strike="noStrike" dirty="0" err="1">
                <a:solidFill>
                  <a:schemeClr val="tx1">
                    <a:lumMod val="60000"/>
                    <a:lumOff val="40000"/>
                  </a:schemeClr>
                </a:solidFill>
                <a:effectLst/>
                <a:latin typeface="Calibri" panose="020F0502020204030204" pitchFamily="34" charset="0"/>
              </a:rPr>
              <a:t>dữ</a:t>
            </a:r>
            <a:r>
              <a:rPr lang="en-US" sz="900" b="1" i="0" u="none" strike="noStrike" dirty="0">
                <a:solidFill>
                  <a:schemeClr val="tx1">
                    <a:lumMod val="60000"/>
                    <a:lumOff val="40000"/>
                  </a:schemeClr>
                </a:solidFill>
                <a:effectLst/>
                <a:latin typeface="Calibri" panose="020F0502020204030204" pitchFamily="34" charset="0"/>
              </a:rPr>
              <a:t> </a:t>
            </a:r>
            <a:r>
              <a:rPr lang="en-US" sz="900" b="1" i="0" u="none" strike="noStrike" dirty="0" err="1">
                <a:solidFill>
                  <a:schemeClr val="tx1">
                    <a:lumMod val="60000"/>
                    <a:lumOff val="40000"/>
                  </a:schemeClr>
                </a:solidFill>
                <a:effectLst/>
                <a:latin typeface="Calibri" panose="020F0502020204030204" pitchFamily="34" charset="0"/>
              </a:rPr>
              <a:t>liệu</a:t>
            </a:r>
            <a:r>
              <a:rPr lang="en-US" sz="900" b="1" i="0" u="none" strike="noStrike" dirty="0">
                <a:solidFill>
                  <a:schemeClr val="tx1">
                    <a:lumMod val="60000"/>
                    <a:lumOff val="40000"/>
                  </a:schemeClr>
                </a:solidFill>
                <a:effectLst/>
                <a:latin typeface="Calibri" panose="020F0502020204030204" pitchFamily="34" charset="0"/>
              </a:rPr>
              <a:t> </a:t>
            </a:r>
            <a:r>
              <a:rPr lang="en-US" sz="900" b="0" i="0" u="none" strike="noStrike" dirty="0">
                <a:solidFill>
                  <a:schemeClr val="tx1">
                    <a:lumMod val="60000"/>
                    <a:lumOff val="40000"/>
                  </a:schemeClr>
                </a:solidFill>
                <a:effectLst/>
                <a:latin typeface="Calibri" panose="020F0502020204030204" pitchFamily="34" charset="0"/>
              </a:rPr>
              <a:t>– Viettel Telecom.</a:t>
            </a:r>
          </a:p>
        </p:txBody>
      </p:sp>
      <p:sp>
        <p:nvSpPr>
          <p:cNvPr id="11" name="Oval 10">
            <a:extLst>
              <a:ext uri="{FF2B5EF4-FFF2-40B4-BE49-F238E27FC236}">
                <a16:creationId xmlns:a16="http://schemas.microsoft.com/office/drawing/2014/main" id="{E523EA60-7BCA-4E42-8208-716FE006AFB2}"/>
              </a:ext>
            </a:extLst>
          </p:cNvPr>
          <p:cNvSpPr/>
          <p:nvPr userDrawn="1"/>
        </p:nvSpPr>
        <p:spPr>
          <a:xfrm>
            <a:off x="11609547" y="400050"/>
            <a:ext cx="339725" cy="339725"/>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83F7B47A-310B-6347-A0BD-3771116119BB}"/>
              </a:ext>
            </a:extLst>
          </p:cNvPr>
          <p:cNvSpPr txBox="1"/>
          <p:nvPr userDrawn="1"/>
        </p:nvSpPr>
        <p:spPr>
          <a:xfrm>
            <a:off x="11638914" y="479425"/>
            <a:ext cx="269875" cy="169277"/>
          </a:xfrm>
          <a:prstGeom prst="rect">
            <a:avLst/>
          </a:prstGeom>
          <a:noFill/>
        </p:spPr>
        <p:txBody>
          <a:bodyPr wrap="square" lIns="0" tIns="0" rIns="0" bIns="0"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BD8018E6-5008-4D09-8834-2943DEA75A3D}" type="slidenum">
              <a:rPr kumimoji="0" lang="en-US" sz="11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en-US" sz="1100" b="1" i="0" u="none" strike="noStrike" kern="1200" cap="none" spc="0" normalizeH="0" baseline="0" noProof="0">
              <a:ln>
                <a:noFill/>
              </a:ln>
              <a:solidFill>
                <a:srgbClr val="FFFFFF"/>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5548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7241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0531804"/>
      </p:ext>
    </p:extLst>
  </p:cSld>
  <p:clrMap bg1="lt1" tx1="dk1" bg2="lt2" tx2="dk2" accent1="accent1" accent2="accent2" accent3="accent3" accent4="accent4" accent5="accent5" accent6="accent6" hlink="hlink" folHlink="folHlink"/>
  <p:sldLayoutIdLst>
    <p:sldLayoutId id="2147483649" r:id="rId1"/>
    <p:sldLayoutId id="214748365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image" Target="../media/image29.png"/><Relationship Id="rId4" Type="http://schemas.openxmlformats.org/officeDocument/2006/relationships/image" Target="../media/image25.png"/><Relationship Id="rId9"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microsoft.com/office/2014/relationships/chartEx" Target="../charts/chartEx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C0B176-A7BB-C24E-AA17-475621450775}"/>
              </a:ext>
            </a:extLst>
          </p:cNvPr>
          <p:cNvSpPr txBox="1"/>
          <p:nvPr/>
        </p:nvSpPr>
        <p:spPr>
          <a:xfrm>
            <a:off x="1353932" y="1492801"/>
            <a:ext cx="9484133" cy="738664"/>
          </a:xfrm>
          <a:prstGeom prst="rect">
            <a:avLst/>
          </a:prstGeom>
          <a:noFill/>
        </p:spPr>
        <p:txBody>
          <a:bodyPr wrap="square" lIns="0" tIns="0" rIns="0" bIns="0" rtlCol="0">
            <a:spAutoFit/>
          </a:bodyPr>
          <a:lstStyle/>
          <a:p>
            <a:pPr algn="ctr"/>
            <a:r>
              <a:rPr lang="en-US" sz="4800" b="1">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rPr>
              <a:t>EXTREME GRADIENT BOOSTING</a:t>
            </a:r>
            <a:endParaRPr lang="en-US" sz="4800" b="1" dirty="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endParaRPr>
          </a:p>
        </p:txBody>
      </p:sp>
      <p:sp>
        <p:nvSpPr>
          <p:cNvPr id="5" name="TextBox 4">
            <a:extLst>
              <a:ext uri="{FF2B5EF4-FFF2-40B4-BE49-F238E27FC236}">
                <a16:creationId xmlns:a16="http://schemas.microsoft.com/office/drawing/2014/main" id="{20F30B6F-41D1-114A-BF08-7FA39079635E}"/>
              </a:ext>
            </a:extLst>
          </p:cNvPr>
          <p:cNvSpPr txBox="1"/>
          <p:nvPr/>
        </p:nvSpPr>
        <p:spPr>
          <a:xfrm>
            <a:off x="540453" y="5671379"/>
            <a:ext cx="5224243" cy="283026"/>
          </a:xfrm>
          <a:prstGeom prst="rect">
            <a:avLst/>
          </a:prstGeom>
          <a:noFill/>
        </p:spPr>
        <p:txBody>
          <a:bodyPr wrap="square" lIns="0" tIns="0" rIns="0" bIns="0" rtlCol="0">
            <a:spAutoFit/>
          </a:bodyPr>
          <a:lstStyle/>
          <a:p>
            <a:pPr>
              <a:lnSpc>
                <a:spcPct val="150000"/>
              </a:lnSpc>
            </a:pPr>
            <a:r>
              <a:rPr lang="en-US" sz="1400" i="1">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rPr>
              <a:t>Phạm Quang Hưng | Data Scientist | BU Telco New</a:t>
            </a:r>
            <a:endParaRPr lang="en-US" sz="1400" i="1" dirty="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endParaRPr>
          </a:p>
        </p:txBody>
      </p:sp>
      <p:sp>
        <p:nvSpPr>
          <p:cNvPr id="6" name="TextBox 5">
            <a:extLst>
              <a:ext uri="{FF2B5EF4-FFF2-40B4-BE49-F238E27FC236}">
                <a16:creationId xmlns:a16="http://schemas.microsoft.com/office/drawing/2014/main" id="{2FF2A641-C02C-FD4C-A9B7-12E68360A6CD}"/>
              </a:ext>
            </a:extLst>
          </p:cNvPr>
          <p:cNvSpPr txBox="1"/>
          <p:nvPr/>
        </p:nvSpPr>
        <p:spPr>
          <a:xfrm>
            <a:off x="3394837" y="2978003"/>
            <a:ext cx="5402322" cy="738664"/>
          </a:xfrm>
          <a:prstGeom prst="rect">
            <a:avLst/>
          </a:prstGeom>
          <a:noFill/>
        </p:spPr>
        <p:txBody>
          <a:bodyPr wrap="square" lIns="0" tIns="0" rIns="0" bIns="0" rtlCol="0">
            <a:spAutoFit/>
          </a:bodyPr>
          <a:lstStyle/>
          <a:p>
            <a:pPr algn="ctr"/>
            <a:r>
              <a:rPr lang="en-US" sz="2400" b="1">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rPr>
              <a:t>Extreme Gradient Boosting</a:t>
            </a:r>
          </a:p>
          <a:p>
            <a:pPr algn="ctr"/>
            <a:r>
              <a:rPr lang="en-US" sz="2400" b="1" dirty="0">
                <a:solidFill>
                  <a:schemeClr val="tx1">
                    <a:lumMod val="75000"/>
                    <a:lumOff val="25000"/>
                  </a:schemeClr>
                </a:solidFill>
                <a:latin typeface="Segoe UI" panose="020B0502040204020203" pitchFamily="34" charset="0"/>
                <a:ea typeface="Open Sans" panose="020B0606030504020204" pitchFamily="34" charset="0"/>
                <a:cs typeface="Segoe UI" panose="020B0502040204020203" pitchFamily="34" charset="0"/>
              </a:rPr>
              <a:t>and large-scale optimization</a:t>
            </a:r>
          </a:p>
        </p:txBody>
      </p:sp>
    </p:spTree>
    <p:extLst>
      <p:ext uri="{BB962C8B-B14F-4D97-AF65-F5344CB8AC3E}">
        <p14:creationId xmlns:p14="http://schemas.microsoft.com/office/powerpoint/2010/main" val="2231092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Regression dataset</a:t>
            </a:r>
            <a:endPar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graphicFrame>
        <p:nvGraphicFramePr>
          <p:cNvPr id="2" name="Chart 1">
            <a:extLst>
              <a:ext uri="{FF2B5EF4-FFF2-40B4-BE49-F238E27FC236}">
                <a16:creationId xmlns:a16="http://schemas.microsoft.com/office/drawing/2014/main" id="{73C5A66D-9DA7-2A47-A9AB-9C5A280EEDA7}"/>
              </a:ext>
            </a:extLst>
          </p:cNvPr>
          <p:cNvGraphicFramePr/>
          <p:nvPr>
            <p:extLst>
              <p:ext uri="{D42A27DB-BD31-4B8C-83A1-F6EECF244321}">
                <p14:modId xmlns:p14="http://schemas.microsoft.com/office/powerpoint/2010/main" val="3328024649"/>
              </p:ext>
            </p:extLst>
          </p:nvPr>
        </p:nvGraphicFramePr>
        <p:xfrm>
          <a:off x="2801420" y="1232614"/>
          <a:ext cx="6589160" cy="4392772"/>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a:extLst>
              <a:ext uri="{FF2B5EF4-FFF2-40B4-BE49-F238E27FC236}">
                <a16:creationId xmlns:a16="http://schemas.microsoft.com/office/drawing/2014/main" id="{2A3C0D2B-35AE-9B49-9AFB-5AB63B6A6498}"/>
              </a:ext>
            </a:extLst>
          </p:cNvPr>
          <p:cNvSpPr txBox="1"/>
          <p:nvPr/>
        </p:nvSpPr>
        <p:spPr>
          <a:xfrm>
            <a:off x="3226086" y="5611445"/>
            <a:ext cx="5739828" cy="461665"/>
          </a:xfrm>
          <a:prstGeom prst="rect">
            <a:avLst/>
          </a:prstGeom>
          <a:noFill/>
        </p:spPr>
        <p:txBody>
          <a:bodyPr wrap="square" rtlCol="0">
            <a:spAutoFit/>
          </a:bodyPr>
          <a:lstStyle/>
          <a:p>
            <a:pPr algn="ctr">
              <a:lnSpc>
                <a:spcPct val="150000"/>
              </a:lnSpc>
            </a:pPr>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Dosage (x)</a:t>
            </a:r>
          </a:p>
        </p:txBody>
      </p:sp>
      <p:sp>
        <p:nvSpPr>
          <p:cNvPr id="15" name="TextBox 14">
            <a:extLst>
              <a:ext uri="{FF2B5EF4-FFF2-40B4-BE49-F238E27FC236}">
                <a16:creationId xmlns:a16="http://schemas.microsoft.com/office/drawing/2014/main" id="{75FD4666-EB7B-9A44-ACC0-A61B397D361C}"/>
              </a:ext>
            </a:extLst>
          </p:cNvPr>
          <p:cNvSpPr txBox="1"/>
          <p:nvPr/>
        </p:nvSpPr>
        <p:spPr>
          <a:xfrm rot="16200000">
            <a:off x="1080356" y="2787123"/>
            <a:ext cx="3026310" cy="461665"/>
          </a:xfrm>
          <a:prstGeom prst="rect">
            <a:avLst/>
          </a:prstGeom>
          <a:noFill/>
        </p:spPr>
        <p:txBody>
          <a:bodyPr wrap="square" rtlCol="0">
            <a:spAutoFit/>
          </a:bodyPr>
          <a:lstStyle/>
          <a:p>
            <a:pPr algn="ctr">
              <a:lnSpc>
                <a:spcPct val="150000"/>
              </a:lnSpc>
            </a:pPr>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Effectiveness (y)</a:t>
            </a:r>
          </a:p>
        </p:txBody>
      </p:sp>
      <p:cxnSp>
        <p:nvCxnSpPr>
          <p:cNvPr id="5" name="Straight Connector 4">
            <a:extLst>
              <a:ext uri="{FF2B5EF4-FFF2-40B4-BE49-F238E27FC236}">
                <a16:creationId xmlns:a16="http://schemas.microsoft.com/office/drawing/2014/main" id="{31BA68F8-BB13-1F42-ADD3-F6E249540976}"/>
              </a:ext>
            </a:extLst>
          </p:cNvPr>
          <p:cNvCxnSpPr/>
          <p:nvPr/>
        </p:nvCxnSpPr>
        <p:spPr>
          <a:xfrm>
            <a:off x="3226086" y="2825393"/>
            <a:ext cx="5938462" cy="0"/>
          </a:xfrm>
          <a:prstGeom prst="line">
            <a:avLst/>
          </a:prstGeom>
          <a:ln w="28575">
            <a:prstDash val="solid"/>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989D73FF-0EC8-4545-8141-BDA035424361}"/>
              </a:ext>
            </a:extLst>
          </p:cNvPr>
          <p:cNvSpPr txBox="1"/>
          <p:nvPr/>
        </p:nvSpPr>
        <p:spPr>
          <a:xfrm>
            <a:off x="6421348" y="2404691"/>
            <a:ext cx="2696965" cy="369332"/>
          </a:xfrm>
          <a:prstGeom prst="rect">
            <a:avLst/>
          </a:prstGeom>
          <a:noFill/>
        </p:spPr>
        <p:txBody>
          <a:bodyPr wrap="square" rtlCol="0">
            <a:spAutoFit/>
          </a:bodyPr>
          <a:lstStyle/>
          <a:p>
            <a:pPr algn="r">
              <a:lnSpc>
                <a:spcPct val="150000"/>
              </a:lnSpc>
            </a:pPr>
            <a:r>
              <a:rPr lang="en-VN" sz="12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Initial prediction = 0.5</a:t>
            </a:r>
          </a:p>
        </p:txBody>
      </p:sp>
      <p:cxnSp>
        <p:nvCxnSpPr>
          <p:cNvPr id="17" name="Straight Connector 16">
            <a:extLst>
              <a:ext uri="{FF2B5EF4-FFF2-40B4-BE49-F238E27FC236}">
                <a16:creationId xmlns:a16="http://schemas.microsoft.com/office/drawing/2014/main" id="{1287A3C2-7095-6643-BC73-5F7E5781FF4C}"/>
              </a:ext>
            </a:extLst>
          </p:cNvPr>
          <p:cNvCxnSpPr>
            <a:cxnSpLocks/>
          </p:cNvCxnSpPr>
          <p:nvPr/>
        </p:nvCxnSpPr>
        <p:spPr>
          <a:xfrm>
            <a:off x="4714126" y="2825393"/>
            <a:ext cx="0" cy="1867793"/>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B57E4F4-7108-0D4C-8865-3EF43945EF52}"/>
              </a:ext>
            </a:extLst>
          </p:cNvPr>
          <p:cNvCxnSpPr>
            <a:cxnSpLocks/>
          </p:cNvCxnSpPr>
          <p:nvPr/>
        </p:nvCxnSpPr>
        <p:spPr>
          <a:xfrm>
            <a:off x="8881975" y="2825392"/>
            <a:ext cx="0" cy="1083288"/>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EE6E1528-A703-9446-8EDD-3417064851DA}"/>
              </a:ext>
            </a:extLst>
          </p:cNvPr>
          <p:cNvCxnSpPr>
            <a:cxnSpLocks/>
          </p:cNvCxnSpPr>
          <p:nvPr/>
        </p:nvCxnSpPr>
        <p:spPr>
          <a:xfrm>
            <a:off x="5912183" y="1980411"/>
            <a:ext cx="0" cy="844981"/>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68195C73-59ED-E846-BA79-1A48DF91E2E3}"/>
              </a:ext>
            </a:extLst>
          </p:cNvPr>
          <p:cNvCxnSpPr>
            <a:cxnSpLocks/>
          </p:cNvCxnSpPr>
          <p:nvPr/>
        </p:nvCxnSpPr>
        <p:spPr>
          <a:xfrm>
            <a:off x="6790921" y="1783458"/>
            <a:ext cx="0" cy="1041934"/>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BE5FEA7A-1D9F-F54C-9070-9C420D980AAF}"/>
              </a:ext>
            </a:extLst>
          </p:cNvPr>
          <p:cNvSpPr txBox="1"/>
          <p:nvPr/>
        </p:nvSpPr>
        <p:spPr>
          <a:xfrm>
            <a:off x="4038606" y="3533321"/>
            <a:ext cx="750008" cy="415498"/>
          </a:xfrm>
          <a:prstGeom prst="rect">
            <a:avLst/>
          </a:prstGeom>
          <a:noFill/>
        </p:spPr>
        <p:txBody>
          <a:bodyPr wrap="square" rtlCol="0">
            <a:spAutoFit/>
          </a:bodyPr>
          <a:lstStyle/>
          <a:p>
            <a:pPr algn="ctr">
              <a:lnSpc>
                <a:spcPct val="150000"/>
              </a:lnSpc>
            </a:pPr>
            <a:r>
              <a:rPr lang="en-VN" sz="14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-10.5</a:t>
            </a:r>
          </a:p>
        </p:txBody>
      </p:sp>
      <p:sp>
        <p:nvSpPr>
          <p:cNvPr id="30" name="TextBox 29">
            <a:extLst>
              <a:ext uri="{FF2B5EF4-FFF2-40B4-BE49-F238E27FC236}">
                <a16:creationId xmlns:a16="http://schemas.microsoft.com/office/drawing/2014/main" id="{CD106241-2EDF-A642-BE06-DDBD58835C86}"/>
              </a:ext>
            </a:extLst>
          </p:cNvPr>
          <p:cNvSpPr txBox="1"/>
          <p:nvPr/>
        </p:nvSpPr>
        <p:spPr>
          <a:xfrm>
            <a:off x="5255228" y="2124290"/>
            <a:ext cx="750008" cy="415498"/>
          </a:xfrm>
          <a:prstGeom prst="rect">
            <a:avLst/>
          </a:prstGeom>
          <a:noFill/>
        </p:spPr>
        <p:txBody>
          <a:bodyPr wrap="square" rtlCol="0">
            <a:spAutoFit/>
          </a:bodyPr>
          <a:lstStyle/>
          <a:p>
            <a:pPr algn="ctr">
              <a:lnSpc>
                <a:spcPct val="150000"/>
              </a:lnSpc>
            </a:pPr>
            <a:r>
              <a:rPr lang="en-VN" sz="14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6.5</a:t>
            </a:r>
          </a:p>
        </p:txBody>
      </p:sp>
      <p:sp>
        <p:nvSpPr>
          <p:cNvPr id="31" name="TextBox 30">
            <a:extLst>
              <a:ext uri="{FF2B5EF4-FFF2-40B4-BE49-F238E27FC236}">
                <a16:creationId xmlns:a16="http://schemas.microsoft.com/office/drawing/2014/main" id="{F51F7264-391A-574D-8DCF-5D31AFAFE04A}"/>
              </a:ext>
            </a:extLst>
          </p:cNvPr>
          <p:cNvSpPr txBox="1"/>
          <p:nvPr/>
        </p:nvSpPr>
        <p:spPr>
          <a:xfrm>
            <a:off x="6674780" y="1980411"/>
            <a:ext cx="750008" cy="415498"/>
          </a:xfrm>
          <a:prstGeom prst="rect">
            <a:avLst/>
          </a:prstGeom>
          <a:noFill/>
        </p:spPr>
        <p:txBody>
          <a:bodyPr wrap="square" rtlCol="0">
            <a:spAutoFit/>
          </a:bodyPr>
          <a:lstStyle/>
          <a:p>
            <a:pPr algn="ctr">
              <a:lnSpc>
                <a:spcPct val="150000"/>
              </a:lnSpc>
            </a:pPr>
            <a:r>
              <a:rPr lang="en-VN" sz="14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7.5</a:t>
            </a:r>
          </a:p>
        </p:txBody>
      </p:sp>
      <p:sp>
        <p:nvSpPr>
          <p:cNvPr id="32" name="TextBox 31">
            <a:extLst>
              <a:ext uri="{FF2B5EF4-FFF2-40B4-BE49-F238E27FC236}">
                <a16:creationId xmlns:a16="http://schemas.microsoft.com/office/drawing/2014/main" id="{A050E896-8F30-9544-8AFF-998E8A0181F8}"/>
              </a:ext>
            </a:extLst>
          </p:cNvPr>
          <p:cNvSpPr txBox="1"/>
          <p:nvPr/>
        </p:nvSpPr>
        <p:spPr>
          <a:xfrm>
            <a:off x="8198784" y="3174781"/>
            <a:ext cx="750008" cy="415498"/>
          </a:xfrm>
          <a:prstGeom prst="rect">
            <a:avLst/>
          </a:prstGeom>
          <a:noFill/>
        </p:spPr>
        <p:txBody>
          <a:bodyPr wrap="square" rtlCol="0">
            <a:spAutoFit/>
          </a:bodyPr>
          <a:lstStyle/>
          <a:p>
            <a:pPr algn="ctr">
              <a:lnSpc>
                <a:spcPct val="150000"/>
              </a:lnSpc>
            </a:pPr>
            <a:r>
              <a:rPr lang="en-VN" sz="14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-7.5</a:t>
            </a:r>
          </a:p>
        </p:txBody>
      </p:sp>
    </p:spTree>
    <p:extLst>
      <p:ext uri="{BB962C8B-B14F-4D97-AF65-F5344CB8AC3E}">
        <p14:creationId xmlns:p14="http://schemas.microsoft.com/office/powerpoint/2010/main" val="286271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Building the first tree</a:t>
            </a:r>
            <a:endPar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pic>
        <p:nvPicPr>
          <p:cNvPr id="3" name="Picture 2">
            <a:extLst>
              <a:ext uri="{FF2B5EF4-FFF2-40B4-BE49-F238E27FC236}">
                <a16:creationId xmlns:a16="http://schemas.microsoft.com/office/drawing/2014/main" id="{C00BBCF9-C1AA-0640-B15A-D92B20997947}"/>
              </a:ext>
            </a:extLst>
          </p:cNvPr>
          <p:cNvPicPr>
            <a:picLocks noChangeAspect="1"/>
          </p:cNvPicPr>
          <p:nvPr/>
        </p:nvPicPr>
        <p:blipFill>
          <a:blip r:embed="rId2"/>
          <a:stretch>
            <a:fillRect/>
          </a:stretch>
        </p:blipFill>
        <p:spPr>
          <a:xfrm>
            <a:off x="5827990" y="343485"/>
            <a:ext cx="5040901" cy="744228"/>
          </a:xfrm>
          <a:prstGeom prst="rect">
            <a:avLst/>
          </a:prstGeom>
        </p:spPr>
      </p:pic>
      <p:grpSp>
        <p:nvGrpSpPr>
          <p:cNvPr id="7" name="Group 6">
            <a:extLst>
              <a:ext uri="{FF2B5EF4-FFF2-40B4-BE49-F238E27FC236}">
                <a16:creationId xmlns:a16="http://schemas.microsoft.com/office/drawing/2014/main" id="{284FA846-BC3B-F741-975D-217AAB4B8AA7}"/>
              </a:ext>
            </a:extLst>
          </p:cNvPr>
          <p:cNvGrpSpPr/>
          <p:nvPr/>
        </p:nvGrpSpPr>
        <p:grpSpPr>
          <a:xfrm>
            <a:off x="869932" y="2567297"/>
            <a:ext cx="4227369" cy="2637930"/>
            <a:chOff x="622799" y="1817112"/>
            <a:chExt cx="5166205" cy="3223775"/>
          </a:xfrm>
        </p:grpSpPr>
        <p:grpSp>
          <p:nvGrpSpPr>
            <p:cNvPr id="4" name="Group 3">
              <a:extLst>
                <a:ext uri="{FF2B5EF4-FFF2-40B4-BE49-F238E27FC236}">
                  <a16:creationId xmlns:a16="http://schemas.microsoft.com/office/drawing/2014/main" id="{C31C6DE7-D935-6146-AC83-F15A84C63F01}"/>
                </a:ext>
              </a:extLst>
            </p:cNvPr>
            <p:cNvGrpSpPr/>
            <p:nvPr/>
          </p:nvGrpSpPr>
          <p:grpSpPr>
            <a:xfrm>
              <a:off x="622799" y="1817112"/>
              <a:ext cx="5166205" cy="3223775"/>
              <a:chOff x="2591767" y="2005770"/>
              <a:chExt cx="2350110" cy="1150259"/>
            </a:xfrm>
          </p:grpSpPr>
          <p:sp>
            <p:nvSpPr>
              <p:cNvPr id="18" name="Rounded Rectangle 17">
                <a:extLst>
                  <a:ext uri="{FF2B5EF4-FFF2-40B4-BE49-F238E27FC236}">
                    <a16:creationId xmlns:a16="http://schemas.microsoft.com/office/drawing/2014/main" id="{C467EB2C-DCB2-1F44-A40D-AFE7E477B884}"/>
                  </a:ext>
                </a:extLst>
              </p:cNvPr>
              <p:cNvSpPr/>
              <p:nvPr/>
            </p:nvSpPr>
            <p:spPr>
              <a:xfrm>
                <a:off x="3662629" y="2005770"/>
                <a:ext cx="730998" cy="2477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Segoe UI" panose="020B0502040204020203" pitchFamily="34" charset="0"/>
                    <a:ea typeface="Segoe UI Historic" panose="020B0502040204020203" pitchFamily="34" charset="0"/>
                    <a:cs typeface="Segoe UI" panose="020B0502040204020203" pitchFamily="34" charset="0"/>
                  </a:rPr>
                  <a:t>o</a:t>
                </a:r>
                <a:r>
                  <a:rPr lang="en-VN" sz="1100">
                    <a:latin typeface="Segoe UI" panose="020B0502040204020203" pitchFamily="34" charset="0"/>
                    <a:ea typeface="Segoe UI Historic" panose="020B0502040204020203" pitchFamily="34" charset="0"/>
                    <a:cs typeface="Segoe UI" panose="020B0502040204020203" pitchFamily="34" charset="0"/>
                  </a:rPr>
                  <a:t>1, o2, o3, o</a:t>
                </a:r>
                <a:r>
                  <a:rPr lang="en-VN" sz="1100" b="1">
                    <a:latin typeface="Segoe UI" panose="020B0502040204020203" pitchFamily="34" charset="0"/>
                    <a:ea typeface="Segoe UI Historic" panose="020B0502040204020203" pitchFamily="34" charset="0"/>
                    <a:cs typeface="Segoe UI" panose="020B0502040204020203" pitchFamily="34" charset="0"/>
                  </a:rPr>
                  <a:t>4</a:t>
                </a:r>
              </a:p>
              <a:p>
                <a:pPr algn="ctr"/>
                <a:r>
                  <a:rPr lang="en-VN" sz="1100" b="1">
                    <a:latin typeface="Segoe UI" panose="020B0502040204020203" pitchFamily="34" charset="0"/>
                    <a:ea typeface="Segoe UI Historic" panose="020B0502040204020203" pitchFamily="34" charset="0"/>
                    <a:cs typeface="Segoe UI" panose="020B0502040204020203" pitchFamily="34" charset="0"/>
                  </a:rPr>
                  <a:t>Similarity = 4</a:t>
                </a:r>
                <a:endParaRPr lang="en-VN" sz="1100">
                  <a:latin typeface="Segoe UI" panose="020B0502040204020203" pitchFamily="34" charset="0"/>
                  <a:ea typeface="Segoe UI Historic" panose="020B0502040204020203" pitchFamily="34" charset="0"/>
                  <a:cs typeface="Segoe UI" panose="020B0502040204020203" pitchFamily="34" charset="0"/>
                </a:endParaRPr>
              </a:p>
            </p:txBody>
          </p:sp>
          <p:sp>
            <p:nvSpPr>
              <p:cNvPr id="19" name="Rounded Rectangle 18">
                <a:extLst>
                  <a:ext uri="{FF2B5EF4-FFF2-40B4-BE49-F238E27FC236}">
                    <a16:creationId xmlns:a16="http://schemas.microsoft.com/office/drawing/2014/main" id="{9AE281AE-94F2-FF43-8D0C-35A2DA32EF16}"/>
                  </a:ext>
                </a:extLst>
              </p:cNvPr>
              <p:cNvSpPr/>
              <p:nvPr/>
            </p:nvSpPr>
            <p:spPr>
              <a:xfrm>
                <a:off x="3114380" y="2451763"/>
                <a:ext cx="730998" cy="2477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Segoe UI" panose="020B0502040204020203" pitchFamily="34" charset="0"/>
                    <a:ea typeface="Segoe UI Historic" panose="020B0502040204020203" pitchFamily="34" charset="0"/>
                    <a:cs typeface="Segoe UI" panose="020B0502040204020203" pitchFamily="34" charset="0"/>
                  </a:rPr>
                  <a:t>o</a:t>
                </a:r>
                <a:r>
                  <a:rPr lang="en-VN" sz="1100">
                    <a:latin typeface="Segoe UI" panose="020B0502040204020203" pitchFamily="34" charset="0"/>
                    <a:ea typeface="Segoe UI Historic" panose="020B0502040204020203" pitchFamily="34" charset="0"/>
                    <a:cs typeface="Segoe UI" panose="020B0502040204020203" pitchFamily="34" charset="0"/>
                  </a:rPr>
                  <a:t>2, o3, o4</a:t>
                </a:r>
              </a:p>
              <a:p>
                <a:pPr algn="ctr"/>
                <a:r>
                  <a:rPr lang="en-VN" sz="1100">
                    <a:latin typeface="Segoe UI" panose="020B0502040204020203" pitchFamily="34" charset="0"/>
                    <a:ea typeface="Segoe UI Historic" panose="020B0502040204020203" pitchFamily="34" charset="0"/>
                    <a:cs typeface="Segoe UI" panose="020B0502040204020203" pitchFamily="34" charset="0"/>
                  </a:rPr>
                  <a:t>Similarity = 14</a:t>
                </a:r>
              </a:p>
            </p:txBody>
          </p:sp>
          <p:sp>
            <p:nvSpPr>
              <p:cNvPr id="21" name="Rounded Rectangle 20">
                <a:extLst>
                  <a:ext uri="{FF2B5EF4-FFF2-40B4-BE49-F238E27FC236}">
                    <a16:creationId xmlns:a16="http://schemas.microsoft.com/office/drawing/2014/main" id="{BF91604C-2C97-0342-880E-DEE18CDCC1CC}"/>
                  </a:ext>
                </a:extLst>
              </p:cNvPr>
              <p:cNvSpPr/>
              <p:nvPr/>
            </p:nvSpPr>
            <p:spPr>
              <a:xfrm>
                <a:off x="4210879" y="2451763"/>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Segoe UI" panose="020B0502040204020203" pitchFamily="34" charset="0"/>
                    <a:ea typeface="Segoe UI Historic" panose="020B0502040204020203" pitchFamily="34" charset="0"/>
                    <a:cs typeface="Segoe UI" panose="020B0502040204020203" pitchFamily="34" charset="0"/>
                  </a:rPr>
                  <a:t>o</a:t>
                </a:r>
                <a:r>
                  <a:rPr lang="en-VN" sz="1100">
                    <a:latin typeface="Segoe UI" panose="020B0502040204020203" pitchFamily="34" charset="0"/>
                    <a:ea typeface="Segoe UI Historic" panose="020B0502040204020203" pitchFamily="34" charset="0"/>
                    <a:cs typeface="Segoe UI" panose="020B0502040204020203" pitchFamily="34" charset="0"/>
                  </a:rPr>
                  <a:t>1</a:t>
                </a:r>
              </a:p>
              <a:p>
                <a:pPr algn="ctr"/>
                <a:r>
                  <a:rPr lang="en-VN" sz="1100">
                    <a:latin typeface="Segoe UI" panose="020B0502040204020203" pitchFamily="34" charset="0"/>
                    <a:ea typeface="Segoe UI Historic" panose="020B0502040204020203" pitchFamily="34" charset="0"/>
                    <a:cs typeface="Segoe UI" panose="020B0502040204020203" pitchFamily="34" charset="0"/>
                  </a:rPr>
                  <a:t>Similarity = 110</a:t>
                </a:r>
              </a:p>
            </p:txBody>
          </p:sp>
          <p:cxnSp>
            <p:nvCxnSpPr>
              <p:cNvPr id="22" name="Straight Arrow Connector 21">
                <a:extLst>
                  <a:ext uri="{FF2B5EF4-FFF2-40B4-BE49-F238E27FC236}">
                    <a16:creationId xmlns:a16="http://schemas.microsoft.com/office/drawing/2014/main" id="{E3B5468B-0025-7043-B49B-6875D1A804EA}"/>
                  </a:ext>
                </a:extLst>
              </p:cNvPr>
              <p:cNvCxnSpPr>
                <a:stCxn id="18" idx="2"/>
                <a:endCxn id="19" idx="0"/>
              </p:cNvCxnSpPr>
              <p:nvPr/>
            </p:nvCxnSpPr>
            <p:spPr>
              <a:xfrm flipH="1">
                <a:off x="3479879" y="2253485"/>
                <a:ext cx="548249"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3243359-A5AC-FA4C-8A54-CF970F3F474F}"/>
                  </a:ext>
                </a:extLst>
              </p:cNvPr>
              <p:cNvCxnSpPr>
                <a:cxnSpLocks/>
                <a:stCxn id="18" idx="2"/>
                <a:endCxn id="21" idx="0"/>
              </p:cNvCxnSpPr>
              <p:nvPr/>
            </p:nvCxnSpPr>
            <p:spPr>
              <a:xfrm>
                <a:off x="4028128" y="2253485"/>
                <a:ext cx="548250"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7" name="Rounded Rectangle 26">
                <a:extLst>
                  <a:ext uri="{FF2B5EF4-FFF2-40B4-BE49-F238E27FC236}">
                    <a16:creationId xmlns:a16="http://schemas.microsoft.com/office/drawing/2014/main" id="{3D8C1682-B8C3-D645-8E3A-483FC59D3AA9}"/>
                  </a:ext>
                </a:extLst>
              </p:cNvPr>
              <p:cNvSpPr/>
              <p:nvPr/>
            </p:nvSpPr>
            <p:spPr>
              <a:xfrm>
                <a:off x="3636994" y="2908314"/>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o4</a:t>
                </a:r>
              </a:p>
              <a:p>
                <a:pPr algn="ctr"/>
                <a:r>
                  <a:rPr lang="en-VN" sz="1100">
                    <a:latin typeface="Segoe UI" panose="020B0502040204020203" pitchFamily="34" charset="0"/>
                    <a:ea typeface="Segoe UI Historic" panose="020B0502040204020203" pitchFamily="34" charset="0"/>
                    <a:cs typeface="Segoe UI" panose="020B0502040204020203" pitchFamily="34" charset="0"/>
                  </a:rPr>
                  <a:t>Similarity = 56</a:t>
                </a:r>
              </a:p>
            </p:txBody>
          </p:sp>
          <p:sp>
            <p:nvSpPr>
              <p:cNvPr id="30" name="Rounded Rectangle 29">
                <a:extLst>
                  <a:ext uri="{FF2B5EF4-FFF2-40B4-BE49-F238E27FC236}">
                    <a16:creationId xmlns:a16="http://schemas.microsoft.com/office/drawing/2014/main" id="{754EC6C5-AB86-4E4B-999B-E20DA329767E}"/>
                  </a:ext>
                </a:extLst>
              </p:cNvPr>
              <p:cNvSpPr/>
              <p:nvPr/>
            </p:nvSpPr>
            <p:spPr>
              <a:xfrm>
                <a:off x="2591767" y="2908314"/>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Segoe UI" panose="020B0502040204020203" pitchFamily="34" charset="0"/>
                    <a:ea typeface="Segoe UI Historic" panose="020B0502040204020203" pitchFamily="34" charset="0"/>
                    <a:cs typeface="Segoe UI" panose="020B0502040204020203" pitchFamily="34" charset="0"/>
                  </a:rPr>
                  <a:t>o</a:t>
                </a:r>
                <a:r>
                  <a:rPr lang="en-VN" sz="1100">
                    <a:latin typeface="Segoe UI" panose="020B0502040204020203" pitchFamily="34" charset="0"/>
                    <a:ea typeface="Segoe UI Historic" panose="020B0502040204020203" pitchFamily="34" charset="0"/>
                    <a:cs typeface="Segoe UI" panose="020B0502040204020203" pitchFamily="34" charset="0"/>
                  </a:rPr>
                  <a:t>2, o3</a:t>
                </a:r>
              </a:p>
              <a:p>
                <a:pPr algn="ctr"/>
                <a:r>
                  <a:rPr lang="en-VN" sz="1100">
                    <a:latin typeface="Segoe UI" panose="020B0502040204020203" pitchFamily="34" charset="0"/>
                    <a:ea typeface="Segoe UI Historic" panose="020B0502040204020203" pitchFamily="34" charset="0"/>
                    <a:cs typeface="Segoe UI" panose="020B0502040204020203" pitchFamily="34" charset="0"/>
                  </a:rPr>
                  <a:t>Similarity = 98</a:t>
                </a:r>
              </a:p>
            </p:txBody>
          </p:sp>
          <p:cxnSp>
            <p:nvCxnSpPr>
              <p:cNvPr id="31" name="Straight Arrow Connector 30">
                <a:extLst>
                  <a:ext uri="{FF2B5EF4-FFF2-40B4-BE49-F238E27FC236}">
                    <a16:creationId xmlns:a16="http://schemas.microsoft.com/office/drawing/2014/main" id="{099081ED-631F-F347-A2E7-5C5CD13DA767}"/>
                  </a:ext>
                </a:extLst>
              </p:cNvPr>
              <p:cNvCxnSpPr>
                <a:cxnSpLocks/>
                <a:stCxn id="19" idx="2"/>
                <a:endCxn id="30" idx="0"/>
              </p:cNvCxnSpPr>
              <p:nvPr/>
            </p:nvCxnSpPr>
            <p:spPr>
              <a:xfrm flipH="1">
                <a:off x="2957266" y="2699479"/>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1A036B0-FC8F-644A-986E-AF87152BC017}"/>
                  </a:ext>
                </a:extLst>
              </p:cNvPr>
              <p:cNvCxnSpPr>
                <a:cxnSpLocks/>
                <a:stCxn id="19" idx="2"/>
                <a:endCxn id="27" idx="0"/>
              </p:cNvCxnSpPr>
              <p:nvPr/>
            </p:nvCxnSpPr>
            <p:spPr>
              <a:xfrm>
                <a:off x="3479879" y="2699479"/>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37" name="TextBox 36">
              <a:extLst>
                <a:ext uri="{FF2B5EF4-FFF2-40B4-BE49-F238E27FC236}">
                  <a16:creationId xmlns:a16="http://schemas.microsoft.com/office/drawing/2014/main" id="{B707080A-0120-114D-9176-10DADA340EB3}"/>
                </a:ext>
              </a:extLst>
            </p:cNvPr>
            <p:cNvSpPr txBox="1"/>
            <p:nvPr/>
          </p:nvSpPr>
          <p:spPr>
            <a:xfrm>
              <a:off x="2322163" y="2593929"/>
              <a:ext cx="855560" cy="423146"/>
            </a:xfrm>
            <a:prstGeom prst="rect">
              <a:avLst/>
            </a:prstGeom>
            <a:noFill/>
          </p:spPr>
          <p:txBody>
            <a:bodyPr wrap="square" rtlCol="0">
              <a:spAutoFit/>
            </a:bodyPr>
            <a:lstStyle/>
            <a:p>
              <a:pPr algn="ctr">
                <a:lnSpc>
                  <a:spcPct val="150000"/>
                </a:lnSpc>
              </a:pPr>
              <a:r>
                <a:rPr lang="en-US"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x</a:t>
              </a:r>
              <a:r>
                <a:rPr lang="en-VN"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&gt; 15</a:t>
              </a:r>
            </a:p>
          </p:txBody>
        </p:sp>
        <p:sp>
          <p:nvSpPr>
            <p:cNvPr id="38" name="TextBox 37">
              <a:extLst>
                <a:ext uri="{FF2B5EF4-FFF2-40B4-BE49-F238E27FC236}">
                  <a16:creationId xmlns:a16="http://schemas.microsoft.com/office/drawing/2014/main" id="{A816B1AC-8C85-B246-AE82-4FFBF2698163}"/>
                </a:ext>
              </a:extLst>
            </p:cNvPr>
            <p:cNvSpPr txBox="1"/>
            <p:nvPr/>
          </p:nvSpPr>
          <p:spPr>
            <a:xfrm>
              <a:off x="4532648" y="2593929"/>
              <a:ext cx="855560" cy="423146"/>
            </a:xfrm>
            <a:prstGeom prst="rect">
              <a:avLst/>
            </a:prstGeom>
            <a:noFill/>
          </p:spPr>
          <p:txBody>
            <a:bodyPr wrap="square" rtlCol="0">
              <a:spAutoFit/>
            </a:bodyPr>
            <a:lstStyle/>
            <a:p>
              <a:pPr algn="ctr">
                <a:lnSpc>
                  <a:spcPct val="150000"/>
                </a:lnSpc>
              </a:pPr>
              <a:r>
                <a:rPr lang="en-US"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x</a:t>
              </a:r>
              <a:r>
                <a:rPr lang="en-VN"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&lt; 15</a:t>
              </a:r>
            </a:p>
          </p:txBody>
        </p:sp>
        <p:sp>
          <p:nvSpPr>
            <p:cNvPr id="39" name="TextBox 38">
              <a:extLst>
                <a:ext uri="{FF2B5EF4-FFF2-40B4-BE49-F238E27FC236}">
                  <a16:creationId xmlns:a16="http://schemas.microsoft.com/office/drawing/2014/main" id="{97EFCABC-951C-4440-BE00-2098B8D588CD}"/>
                </a:ext>
              </a:extLst>
            </p:cNvPr>
            <p:cNvSpPr txBox="1"/>
            <p:nvPr/>
          </p:nvSpPr>
          <p:spPr>
            <a:xfrm>
              <a:off x="1119090" y="3844277"/>
              <a:ext cx="855560" cy="423146"/>
            </a:xfrm>
            <a:prstGeom prst="rect">
              <a:avLst/>
            </a:prstGeom>
            <a:noFill/>
          </p:spPr>
          <p:txBody>
            <a:bodyPr wrap="square" rtlCol="0">
              <a:spAutoFit/>
            </a:bodyPr>
            <a:lstStyle/>
            <a:p>
              <a:pPr algn="ctr">
                <a:lnSpc>
                  <a:spcPct val="150000"/>
                </a:lnSpc>
              </a:pPr>
              <a:r>
                <a:rPr lang="en-US"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x</a:t>
              </a:r>
              <a:r>
                <a:rPr lang="en-VN"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&lt; 30</a:t>
              </a:r>
            </a:p>
          </p:txBody>
        </p:sp>
        <p:sp>
          <p:nvSpPr>
            <p:cNvPr id="40" name="TextBox 39">
              <a:extLst>
                <a:ext uri="{FF2B5EF4-FFF2-40B4-BE49-F238E27FC236}">
                  <a16:creationId xmlns:a16="http://schemas.microsoft.com/office/drawing/2014/main" id="{9E9A6610-2C6A-8A4B-80B5-6EF88A8EEE7B}"/>
                </a:ext>
              </a:extLst>
            </p:cNvPr>
            <p:cNvSpPr txBox="1"/>
            <p:nvPr/>
          </p:nvSpPr>
          <p:spPr>
            <a:xfrm>
              <a:off x="3213792" y="3832047"/>
              <a:ext cx="855560" cy="423146"/>
            </a:xfrm>
            <a:prstGeom prst="rect">
              <a:avLst/>
            </a:prstGeom>
            <a:noFill/>
          </p:spPr>
          <p:txBody>
            <a:bodyPr wrap="square" rtlCol="0">
              <a:spAutoFit/>
            </a:bodyPr>
            <a:lstStyle/>
            <a:p>
              <a:pPr algn="ctr">
                <a:lnSpc>
                  <a:spcPct val="150000"/>
                </a:lnSpc>
              </a:pPr>
              <a:r>
                <a:rPr lang="en-US"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x</a:t>
              </a:r>
              <a:r>
                <a:rPr lang="en-VN"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&gt; 30</a:t>
              </a:r>
            </a:p>
          </p:txBody>
        </p:sp>
      </p:grpSp>
      <p:grpSp>
        <p:nvGrpSpPr>
          <p:cNvPr id="6" name="Group 5">
            <a:extLst>
              <a:ext uri="{FF2B5EF4-FFF2-40B4-BE49-F238E27FC236}">
                <a16:creationId xmlns:a16="http://schemas.microsoft.com/office/drawing/2014/main" id="{460E855F-FAA7-1441-AB5E-E53F16CE7570}"/>
              </a:ext>
            </a:extLst>
          </p:cNvPr>
          <p:cNvGrpSpPr/>
          <p:nvPr/>
        </p:nvGrpSpPr>
        <p:grpSpPr>
          <a:xfrm>
            <a:off x="6645928" y="2582261"/>
            <a:ext cx="4227369" cy="2637930"/>
            <a:chOff x="5513776" y="1817112"/>
            <a:chExt cx="5166205" cy="3223775"/>
          </a:xfrm>
        </p:grpSpPr>
        <p:grpSp>
          <p:nvGrpSpPr>
            <p:cNvPr id="41" name="Group 40">
              <a:extLst>
                <a:ext uri="{FF2B5EF4-FFF2-40B4-BE49-F238E27FC236}">
                  <a16:creationId xmlns:a16="http://schemas.microsoft.com/office/drawing/2014/main" id="{8E9A05C6-C643-654C-BCD7-988B45663B8C}"/>
                </a:ext>
              </a:extLst>
            </p:cNvPr>
            <p:cNvGrpSpPr/>
            <p:nvPr/>
          </p:nvGrpSpPr>
          <p:grpSpPr>
            <a:xfrm>
              <a:off x="5513776" y="1817112"/>
              <a:ext cx="5166205" cy="3223775"/>
              <a:chOff x="2591767" y="2005770"/>
              <a:chExt cx="2350110" cy="1150259"/>
            </a:xfrm>
          </p:grpSpPr>
          <p:sp>
            <p:nvSpPr>
              <p:cNvPr id="42" name="Rounded Rectangle 41">
                <a:extLst>
                  <a:ext uri="{FF2B5EF4-FFF2-40B4-BE49-F238E27FC236}">
                    <a16:creationId xmlns:a16="http://schemas.microsoft.com/office/drawing/2014/main" id="{B4FA52AD-7FFE-FA42-BC12-8D0FFCE6B073}"/>
                  </a:ext>
                </a:extLst>
              </p:cNvPr>
              <p:cNvSpPr/>
              <p:nvPr/>
            </p:nvSpPr>
            <p:spPr>
              <a:xfrm>
                <a:off x="3662629" y="2005770"/>
                <a:ext cx="730998" cy="2477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Segoe UI" panose="020B0502040204020203" pitchFamily="34" charset="0"/>
                    <a:ea typeface="Segoe UI Historic" panose="020B0502040204020203" pitchFamily="34" charset="0"/>
                    <a:cs typeface="Segoe UI" panose="020B0502040204020203" pitchFamily="34" charset="0"/>
                  </a:rPr>
                  <a:t>o</a:t>
                </a:r>
                <a:r>
                  <a:rPr lang="en-VN" sz="1100">
                    <a:latin typeface="Segoe UI" panose="020B0502040204020203" pitchFamily="34" charset="0"/>
                    <a:ea typeface="Segoe UI Historic" panose="020B0502040204020203" pitchFamily="34" charset="0"/>
                    <a:cs typeface="Segoe UI" panose="020B0502040204020203" pitchFamily="34" charset="0"/>
                  </a:rPr>
                  <a:t>1, o2, o3, o</a:t>
                </a:r>
                <a:r>
                  <a:rPr lang="en-VN" sz="1100" b="1">
                    <a:latin typeface="Segoe UI" panose="020B0502040204020203" pitchFamily="34" charset="0"/>
                    <a:ea typeface="Segoe UI Historic" panose="020B0502040204020203" pitchFamily="34" charset="0"/>
                    <a:cs typeface="Segoe UI" panose="020B0502040204020203" pitchFamily="34" charset="0"/>
                  </a:rPr>
                  <a:t>4</a:t>
                </a:r>
              </a:p>
              <a:p>
                <a:pPr algn="ctr"/>
                <a:r>
                  <a:rPr lang="en-VN" sz="1100" b="1">
                    <a:latin typeface="Segoe UI" panose="020B0502040204020203" pitchFamily="34" charset="0"/>
                    <a:ea typeface="Segoe UI Historic" panose="020B0502040204020203" pitchFamily="34" charset="0"/>
                    <a:cs typeface="Segoe UI" panose="020B0502040204020203" pitchFamily="34" charset="0"/>
                  </a:rPr>
                  <a:t>Similarity = 3</a:t>
                </a:r>
                <a:endParaRPr lang="en-VN" sz="1100">
                  <a:latin typeface="Segoe UI" panose="020B0502040204020203" pitchFamily="34" charset="0"/>
                  <a:ea typeface="Segoe UI Historic" panose="020B0502040204020203" pitchFamily="34" charset="0"/>
                  <a:cs typeface="Segoe UI" panose="020B0502040204020203" pitchFamily="34" charset="0"/>
                </a:endParaRPr>
              </a:p>
            </p:txBody>
          </p:sp>
          <p:sp>
            <p:nvSpPr>
              <p:cNvPr id="43" name="Rounded Rectangle 42">
                <a:extLst>
                  <a:ext uri="{FF2B5EF4-FFF2-40B4-BE49-F238E27FC236}">
                    <a16:creationId xmlns:a16="http://schemas.microsoft.com/office/drawing/2014/main" id="{A6ECE37F-CB98-254F-8AB9-611451C687FA}"/>
                  </a:ext>
                </a:extLst>
              </p:cNvPr>
              <p:cNvSpPr/>
              <p:nvPr/>
            </p:nvSpPr>
            <p:spPr>
              <a:xfrm>
                <a:off x="3114380" y="2451763"/>
                <a:ext cx="730998" cy="2477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Segoe UI" panose="020B0502040204020203" pitchFamily="34" charset="0"/>
                    <a:ea typeface="Segoe UI Historic" panose="020B0502040204020203" pitchFamily="34" charset="0"/>
                    <a:cs typeface="Segoe UI" panose="020B0502040204020203" pitchFamily="34" charset="0"/>
                  </a:rPr>
                  <a:t>o</a:t>
                </a:r>
                <a:r>
                  <a:rPr lang="en-VN" sz="1100">
                    <a:latin typeface="Segoe UI" panose="020B0502040204020203" pitchFamily="34" charset="0"/>
                    <a:ea typeface="Segoe UI Historic" panose="020B0502040204020203" pitchFamily="34" charset="0"/>
                    <a:cs typeface="Segoe UI" panose="020B0502040204020203" pitchFamily="34" charset="0"/>
                  </a:rPr>
                  <a:t>2, o3, o4</a:t>
                </a:r>
              </a:p>
              <a:p>
                <a:pPr algn="ctr"/>
                <a:r>
                  <a:rPr lang="en-VN" sz="1100">
                    <a:latin typeface="Segoe UI" panose="020B0502040204020203" pitchFamily="34" charset="0"/>
                    <a:ea typeface="Segoe UI Historic" panose="020B0502040204020203" pitchFamily="34" charset="0"/>
                    <a:cs typeface="Segoe UI" panose="020B0502040204020203" pitchFamily="34" charset="0"/>
                  </a:rPr>
                  <a:t>Similarity = 10</a:t>
                </a:r>
              </a:p>
            </p:txBody>
          </p:sp>
          <p:sp>
            <p:nvSpPr>
              <p:cNvPr id="44" name="Rounded Rectangle 43">
                <a:extLst>
                  <a:ext uri="{FF2B5EF4-FFF2-40B4-BE49-F238E27FC236}">
                    <a16:creationId xmlns:a16="http://schemas.microsoft.com/office/drawing/2014/main" id="{15648FE0-CC35-C249-A856-7AD1577C6B4B}"/>
                  </a:ext>
                </a:extLst>
              </p:cNvPr>
              <p:cNvSpPr/>
              <p:nvPr/>
            </p:nvSpPr>
            <p:spPr>
              <a:xfrm>
                <a:off x="4210879" y="2451763"/>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Segoe UI" panose="020B0502040204020203" pitchFamily="34" charset="0"/>
                    <a:ea typeface="Segoe UI Historic" panose="020B0502040204020203" pitchFamily="34" charset="0"/>
                    <a:cs typeface="Segoe UI" panose="020B0502040204020203" pitchFamily="34" charset="0"/>
                  </a:rPr>
                  <a:t>o</a:t>
                </a:r>
                <a:r>
                  <a:rPr lang="en-VN" sz="1100">
                    <a:latin typeface="Segoe UI" panose="020B0502040204020203" pitchFamily="34" charset="0"/>
                    <a:ea typeface="Segoe UI Historic" panose="020B0502040204020203" pitchFamily="34" charset="0"/>
                    <a:cs typeface="Segoe UI" panose="020B0502040204020203" pitchFamily="34" charset="0"/>
                  </a:rPr>
                  <a:t>1</a:t>
                </a:r>
              </a:p>
              <a:p>
                <a:pPr algn="ctr"/>
                <a:r>
                  <a:rPr lang="en-VN" sz="1100">
                    <a:latin typeface="Segoe UI" panose="020B0502040204020203" pitchFamily="34" charset="0"/>
                    <a:ea typeface="Segoe UI Historic" panose="020B0502040204020203" pitchFamily="34" charset="0"/>
                    <a:cs typeface="Segoe UI" panose="020B0502040204020203" pitchFamily="34" charset="0"/>
                  </a:rPr>
                  <a:t>Similarity = 55</a:t>
                </a:r>
              </a:p>
            </p:txBody>
          </p:sp>
          <p:cxnSp>
            <p:nvCxnSpPr>
              <p:cNvPr id="45" name="Straight Arrow Connector 44">
                <a:extLst>
                  <a:ext uri="{FF2B5EF4-FFF2-40B4-BE49-F238E27FC236}">
                    <a16:creationId xmlns:a16="http://schemas.microsoft.com/office/drawing/2014/main" id="{3FCAA5F0-8A6B-D946-973A-06EEEF64F7F9}"/>
                  </a:ext>
                </a:extLst>
              </p:cNvPr>
              <p:cNvCxnSpPr>
                <a:stCxn id="42" idx="2"/>
                <a:endCxn id="43" idx="0"/>
              </p:cNvCxnSpPr>
              <p:nvPr/>
            </p:nvCxnSpPr>
            <p:spPr>
              <a:xfrm flipH="1">
                <a:off x="3479879" y="2253485"/>
                <a:ext cx="548249"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95344202-343E-6B4F-8066-53842C6F47C1}"/>
                  </a:ext>
                </a:extLst>
              </p:cNvPr>
              <p:cNvCxnSpPr>
                <a:cxnSpLocks/>
                <a:stCxn id="42" idx="2"/>
                <a:endCxn id="44" idx="0"/>
              </p:cNvCxnSpPr>
              <p:nvPr/>
            </p:nvCxnSpPr>
            <p:spPr>
              <a:xfrm>
                <a:off x="4028128" y="2253485"/>
                <a:ext cx="548250"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7" name="Rounded Rectangle 46">
                <a:extLst>
                  <a:ext uri="{FF2B5EF4-FFF2-40B4-BE49-F238E27FC236}">
                    <a16:creationId xmlns:a16="http://schemas.microsoft.com/office/drawing/2014/main" id="{D6F1EE6D-1870-0248-A77E-736C99E01133}"/>
                  </a:ext>
                </a:extLst>
              </p:cNvPr>
              <p:cNvSpPr/>
              <p:nvPr/>
            </p:nvSpPr>
            <p:spPr>
              <a:xfrm>
                <a:off x="3636994" y="2908314"/>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o4</a:t>
                </a:r>
              </a:p>
              <a:p>
                <a:pPr algn="ctr"/>
                <a:r>
                  <a:rPr lang="en-VN" sz="1100">
                    <a:latin typeface="Segoe UI" panose="020B0502040204020203" pitchFamily="34" charset="0"/>
                    <a:ea typeface="Segoe UI Historic" panose="020B0502040204020203" pitchFamily="34" charset="0"/>
                    <a:cs typeface="Segoe UI" panose="020B0502040204020203" pitchFamily="34" charset="0"/>
                  </a:rPr>
                  <a:t>Similarity = 28</a:t>
                </a:r>
              </a:p>
            </p:txBody>
          </p:sp>
          <p:sp>
            <p:nvSpPr>
              <p:cNvPr id="48" name="Rounded Rectangle 47">
                <a:extLst>
                  <a:ext uri="{FF2B5EF4-FFF2-40B4-BE49-F238E27FC236}">
                    <a16:creationId xmlns:a16="http://schemas.microsoft.com/office/drawing/2014/main" id="{03CFEF57-90F8-BA4B-A9DE-0B8116491C23}"/>
                  </a:ext>
                </a:extLst>
              </p:cNvPr>
              <p:cNvSpPr/>
              <p:nvPr/>
            </p:nvSpPr>
            <p:spPr>
              <a:xfrm>
                <a:off x="2591767" y="2908314"/>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Segoe UI" panose="020B0502040204020203" pitchFamily="34" charset="0"/>
                    <a:ea typeface="Segoe UI Historic" panose="020B0502040204020203" pitchFamily="34" charset="0"/>
                    <a:cs typeface="Segoe UI" panose="020B0502040204020203" pitchFamily="34" charset="0"/>
                  </a:rPr>
                  <a:t>o</a:t>
                </a:r>
                <a:r>
                  <a:rPr lang="en-VN" sz="1100">
                    <a:latin typeface="Segoe UI" panose="020B0502040204020203" pitchFamily="34" charset="0"/>
                    <a:ea typeface="Segoe UI Historic" panose="020B0502040204020203" pitchFamily="34" charset="0"/>
                    <a:cs typeface="Segoe UI" panose="020B0502040204020203" pitchFamily="34" charset="0"/>
                  </a:rPr>
                  <a:t>2, o3</a:t>
                </a:r>
              </a:p>
              <a:p>
                <a:pPr algn="ctr"/>
                <a:r>
                  <a:rPr lang="en-VN" sz="1100">
                    <a:latin typeface="Segoe UI" panose="020B0502040204020203" pitchFamily="34" charset="0"/>
                    <a:ea typeface="Segoe UI Historic" panose="020B0502040204020203" pitchFamily="34" charset="0"/>
                    <a:cs typeface="Segoe UI" panose="020B0502040204020203" pitchFamily="34" charset="0"/>
                  </a:rPr>
                  <a:t>Similarity = 65</a:t>
                </a:r>
              </a:p>
            </p:txBody>
          </p:sp>
          <p:cxnSp>
            <p:nvCxnSpPr>
              <p:cNvPr id="49" name="Straight Arrow Connector 48">
                <a:extLst>
                  <a:ext uri="{FF2B5EF4-FFF2-40B4-BE49-F238E27FC236}">
                    <a16:creationId xmlns:a16="http://schemas.microsoft.com/office/drawing/2014/main" id="{809A0B32-8D1D-7A4F-A4C1-3C9B618773C8}"/>
                  </a:ext>
                </a:extLst>
              </p:cNvPr>
              <p:cNvCxnSpPr>
                <a:cxnSpLocks/>
                <a:stCxn id="43" idx="2"/>
                <a:endCxn id="48" idx="0"/>
              </p:cNvCxnSpPr>
              <p:nvPr/>
            </p:nvCxnSpPr>
            <p:spPr>
              <a:xfrm flipH="1">
                <a:off x="2957266" y="2699479"/>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82965EF2-F9C0-1044-AC8B-A459E816776E}"/>
                  </a:ext>
                </a:extLst>
              </p:cNvPr>
              <p:cNvCxnSpPr>
                <a:cxnSpLocks/>
                <a:stCxn id="43" idx="2"/>
                <a:endCxn id="47" idx="0"/>
              </p:cNvCxnSpPr>
              <p:nvPr/>
            </p:nvCxnSpPr>
            <p:spPr>
              <a:xfrm>
                <a:off x="3479879" y="2699479"/>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51" name="TextBox 50">
              <a:extLst>
                <a:ext uri="{FF2B5EF4-FFF2-40B4-BE49-F238E27FC236}">
                  <a16:creationId xmlns:a16="http://schemas.microsoft.com/office/drawing/2014/main" id="{C8BAA466-2054-6A48-88F5-23C2A76F913F}"/>
                </a:ext>
              </a:extLst>
            </p:cNvPr>
            <p:cNvSpPr txBox="1"/>
            <p:nvPr/>
          </p:nvSpPr>
          <p:spPr>
            <a:xfrm>
              <a:off x="7213140" y="2593929"/>
              <a:ext cx="855560" cy="423146"/>
            </a:xfrm>
            <a:prstGeom prst="rect">
              <a:avLst/>
            </a:prstGeom>
            <a:noFill/>
          </p:spPr>
          <p:txBody>
            <a:bodyPr wrap="square" rtlCol="0">
              <a:spAutoFit/>
            </a:bodyPr>
            <a:lstStyle/>
            <a:p>
              <a:pPr algn="ctr">
                <a:lnSpc>
                  <a:spcPct val="150000"/>
                </a:lnSpc>
              </a:pPr>
              <a:r>
                <a:rPr lang="en-US"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x</a:t>
              </a:r>
              <a:r>
                <a:rPr lang="en-VN"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&gt; 15</a:t>
              </a:r>
            </a:p>
          </p:txBody>
        </p:sp>
        <p:sp>
          <p:nvSpPr>
            <p:cNvPr id="52" name="TextBox 51">
              <a:extLst>
                <a:ext uri="{FF2B5EF4-FFF2-40B4-BE49-F238E27FC236}">
                  <a16:creationId xmlns:a16="http://schemas.microsoft.com/office/drawing/2014/main" id="{51EB27CA-5DD7-6D47-848D-7A6DA0D28C25}"/>
                </a:ext>
              </a:extLst>
            </p:cNvPr>
            <p:cNvSpPr txBox="1"/>
            <p:nvPr/>
          </p:nvSpPr>
          <p:spPr>
            <a:xfrm>
              <a:off x="9423625" y="2593929"/>
              <a:ext cx="855560" cy="423146"/>
            </a:xfrm>
            <a:prstGeom prst="rect">
              <a:avLst/>
            </a:prstGeom>
            <a:noFill/>
          </p:spPr>
          <p:txBody>
            <a:bodyPr wrap="square" rtlCol="0">
              <a:spAutoFit/>
            </a:bodyPr>
            <a:lstStyle/>
            <a:p>
              <a:pPr algn="ctr">
                <a:lnSpc>
                  <a:spcPct val="150000"/>
                </a:lnSpc>
              </a:pPr>
              <a:r>
                <a:rPr lang="en-US"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x</a:t>
              </a:r>
              <a:r>
                <a:rPr lang="en-VN"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&lt; 15</a:t>
              </a:r>
            </a:p>
          </p:txBody>
        </p:sp>
        <p:sp>
          <p:nvSpPr>
            <p:cNvPr id="53" name="TextBox 52">
              <a:extLst>
                <a:ext uri="{FF2B5EF4-FFF2-40B4-BE49-F238E27FC236}">
                  <a16:creationId xmlns:a16="http://schemas.microsoft.com/office/drawing/2014/main" id="{3F183AC0-3183-944A-A803-46CB113A1990}"/>
                </a:ext>
              </a:extLst>
            </p:cNvPr>
            <p:cNvSpPr txBox="1"/>
            <p:nvPr/>
          </p:nvSpPr>
          <p:spPr>
            <a:xfrm>
              <a:off x="6010067" y="3844277"/>
              <a:ext cx="855560" cy="423146"/>
            </a:xfrm>
            <a:prstGeom prst="rect">
              <a:avLst/>
            </a:prstGeom>
            <a:noFill/>
          </p:spPr>
          <p:txBody>
            <a:bodyPr wrap="square" rtlCol="0">
              <a:spAutoFit/>
            </a:bodyPr>
            <a:lstStyle/>
            <a:p>
              <a:pPr algn="ctr">
                <a:lnSpc>
                  <a:spcPct val="150000"/>
                </a:lnSpc>
              </a:pPr>
              <a:r>
                <a:rPr lang="en-US"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x</a:t>
              </a:r>
              <a:r>
                <a:rPr lang="en-VN"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&lt; 30</a:t>
              </a:r>
            </a:p>
          </p:txBody>
        </p:sp>
        <p:sp>
          <p:nvSpPr>
            <p:cNvPr id="54" name="TextBox 53">
              <a:extLst>
                <a:ext uri="{FF2B5EF4-FFF2-40B4-BE49-F238E27FC236}">
                  <a16:creationId xmlns:a16="http://schemas.microsoft.com/office/drawing/2014/main" id="{2B456E37-9669-8948-9981-70C6BAF44CEC}"/>
                </a:ext>
              </a:extLst>
            </p:cNvPr>
            <p:cNvSpPr txBox="1"/>
            <p:nvPr/>
          </p:nvSpPr>
          <p:spPr>
            <a:xfrm>
              <a:off x="8104769" y="3832047"/>
              <a:ext cx="855560" cy="423146"/>
            </a:xfrm>
            <a:prstGeom prst="rect">
              <a:avLst/>
            </a:prstGeom>
            <a:noFill/>
          </p:spPr>
          <p:txBody>
            <a:bodyPr wrap="square" rtlCol="0">
              <a:spAutoFit/>
            </a:bodyPr>
            <a:lstStyle/>
            <a:p>
              <a:pPr algn="ctr">
                <a:lnSpc>
                  <a:spcPct val="150000"/>
                </a:lnSpc>
              </a:pPr>
              <a:r>
                <a:rPr lang="en-US"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x</a:t>
              </a:r>
              <a:r>
                <a:rPr lang="en-VN"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&gt; 30</a:t>
              </a:r>
            </a:p>
          </p:txBody>
        </p:sp>
      </p:grpSp>
      <p:grpSp>
        <p:nvGrpSpPr>
          <p:cNvPr id="9" name="Group 8">
            <a:extLst>
              <a:ext uri="{FF2B5EF4-FFF2-40B4-BE49-F238E27FC236}">
                <a16:creationId xmlns:a16="http://schemas.microsoft.com/office/drawing/2014/main" id="{26108905-57D5-D748-B7AB-BAA50D3C1303}"/>
              </a:ext>
            </a:extLst>
          </p:cNvPr>
          <p:cNvGrpSpPr/>
          <p:nvPr/>
        </p:nvGrpSpPr>
        <p:grpSpPr>
          <a:xfrm>
            <a:off x="8833494" y="1491923"/>
            <a:ext cx="700082" cy="461665"/>
            <a:chOff x="2990073" y="1504080"/>
            <a:chExt cx="700082" cy="461665"/>
          </a:xfrm>
        </p:grpSpPr>
        <p:pic>
          <p:nvPicPr>
            <p:cNvPr id="55" name="Picture 54">
              <a:extLst>
                <a:ext uri="{FF2B5EF4-FFF2-40B4-BE49-F238E27FC236}">
                  <a16:creationId xmlns:a16="http://schemas.microsoft.com/office/drawing/2014/main" id="{29DFC9D1-4E37-A94A-BF22-B9F495362C28}"/>
                </a:ext>
              </a:extLst>
            </p:cNvPr>
            <p:cNvPicPr>
              <a:picLocks noChangeAspect="1"/>
            </p:cNvPicPr>
            <p:nvPr/>
          </p:nvPicPr>
          <p:blipFill rotWithShape="1">
            <a:blip r:embed="rId2"/>
            <a:srcRect l="91246" t="59822" r="3481" b="2987"/>
            <a:stretch/>
          </p:blipFill>
          <p:spPr>
            <a:xfrm>
              <a:off x="2990073" y="1586390"/>
              <a:ext cx="302225" cy="314702"/>
            </a:xfrm>
            <a:prstGeom prst="rect">
              <a:avLst/>
            </a:prstGeom>
          </p:spPr>
        </p:pic>
        <p:sp>
          <p:nvSpPr>
            <p:cNvPr id="56" name="TextBox 55">
              <a:extLst>
                <a:ext uri="{FF2B5EF4-FFF2-40B4-BE49-F238E27FC236}">
                  <a16:creationId xmlns:a16="http://schemas.microsoft.com/office/drawing/2014/main" id="{AD962189-5BD2-F549-BD09-41A2A29CEA03}"/>
                </a:ext>
              </a:extLst>
            </p:cNvPr>
            <p:cNvSpPr txBox="1"/>
            <p:nvPr/>
          </p:nvSpPr>
          <p:spPr>
            <a:xfrm>
              <a:off x="3086026" y="1504080"/>
              <a:ext cx="604129" cy="461665"/>
            </a:xfrm>
            <a:prstGeom prst="rect">
              <a:avLst/>
            </a:prstGeom>
            <a:noFill/>
          </p:spPr>
          <p:txBody>
            <a:bodyPr wrap="square" rtlCol="0">
              <a:spAutoFit/>
            </a:bodyPr>
            <a:lstStyle/>
            <a:p>
              <a:pPr algn="r">
                <a:lnSpc>
                  <a:spcPct val="150000"/>
                </a:lnSpc>
              </a:pPr>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1</a:t>
              </a:r>
            </a:p>
          </p:txBody>
        </p:sp>
      </p:grpSp>
      <p:grpSp>
        <p:nvGrpSpPr>
          <p:cNvPr id="57" name="Group 56">
            <a:extLst>
              <a:ext uri="{FF2B5EF4-FFF2-40B4-BE49-F238E27FC236}">
                <a16:creationId xmlns:a16="http://schemas.microsoft.com/office/drawing/2014/main" id="{8A00F22F-63BD-0949-B53D-F1C3F29D6592}"/>
              </a:ext>
            </a:extLst>
          </p:cNvPr>
          <p:cNvGrpSpPr/>
          <p:nvPr/>
        </p:nvGrpSpPr>
        <p:grpSpPr>
          <a:xfrm>
            <a:off x="2941042" y="1556188"/>
            <a:ext cx="700082" cy="461665"/>
            <a:chOff x="2990073" y="1504080"/>
            <a:chExt cx="700082" cy="461665"/>
          </a:xfrm>
        </p:grpSpPr>
        <p:pic>
          <p:nvPicPr>
            <p:cNvPr id="58" name="Picture 57">
              <a:extLst>
                <a:ext uri="{FF2B5EF4-FFF2-40B4-BE49-F238E27FC236}">
                  <a16:creationId xmlns:a16="http://schemas.microsoft.com/office/drawing/2014/main" id="{7FF389E8-F766-2645-89B8-3C492862D078}"/>
                </a:ext>
              </a:extLst>
            </p:cNvPr>
            <p:cNvPicPr>
              <a:picLocks noChangeAspect="1"/>
            </p:cNvPicPr>
            <p:nvPr/>
          </p:nvPicPr>
          <p:blipFill rotWithShape="1">
            <a:blip r:embed="rId2"/>
            <a:srcRect l="91246" t="59822" r="3481" b="2987"/>
            <a:stretch/>
          </p:blipFill>
          <p:spPr>
            <a:xfrm>
              <a:off x="2990073" y="1586390"/>
              <a:ext cx="302225" cy="314702"/>
            </a:xfrm>
            <a:prstGeom prst="rect">
              <a:avLst/>
            </a:prstGeom>
          </p:spPr>
        </p:pic>
        <p:sp>
          <p:nvSpPr>
            <p:cNvPr id="59" name="TextBox 58">
              <a:extLst>
                <a:ext uri="{FF2B5EF4-FFF2-40B4-BE49-F238E27FC236}">
                  <a16:creationId xmlns:a16="http://schemas.microsoft.com/office/drawing/2014/main" id="{6AC0C916-2281-5A48-9100-9468DC0B3F9D}"/>
                </a:ext>
              </a:extLst>
            </p:cNvPr>
            <p:cNvSpPr txBox="1"/>
            <p:nvPr/>
          </p:nvSpPr>
          <p:spPr>
            <a:xfrm>
              <a:off x="3086026" y="1504080"/>
              <a:ext cx="604129" cy="461665"/>
            </a:xfrm>
            <a:prstGeom prst="rect">
              <a:avLst/>
            </a:prstGeom>
            <a:noFill/>
          </p:spPr>
          <p:txBody>
            <a:bodyPr wrap="square" rtlCol="0">
              <a:spAutoFit/>
            </a:bodyPr>
            <a:lstStyle/>
            <a:p>
              <a:pPr algn="r">
                <a:lnSpc>
                  <a:spcPct val="150000"/>
                </a:lnSpc>
              </a:pPr>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0</a:t>
              </a:r>
            </a:p>
          </p:txBody>
        </p:sp>
      </p:grpSp>
      <p:sp>
        <p:nvSpPr>
          <p:cNvPr id="60" name="TextBox 59">
            <a:extLst>
              <a:ext uri="{FF2B5EF4-FFF2-40B4-BE49-F238E27FC236}">
                <a16:creationId xmlns:a16="http://schemas.microsoft.com/office/drawing/2014/main" id="{6AC0C916-2281-5A48-9100-9468DC0B3F9D}"/>
              </a:ext>
            </a:extLst>
          </p:cNvPr>
          <p:cNvSpPr txBox="1"/>
          <p:nvPr/>
        </p:nvSpPr>
        <p:spPr>
          <a:xfrm>
            <a:off x="4752864" y="1537381"/>
            <a:ext cx="2999248" cy="461665"/>
          </a:xfrm>
          <a:prstGeom prst="rect">
            <a:avLst/>
          </a:prstGeom>
          <a:noFill/>
        </p:spPr>
        <p:txBody>
          <a:bodyPr wrap="square" rtlCol="0">
            <a:spAutoFit/>
          </a:bodyPr>
          <a:lstStyle/>
          <a:p>
            <a:pPr algn="ctr">
              <a:lnSpc>
                <a:spcPct val="150000"/>
              </a:lnSpc>
            </a:pPr>
            <a:r>
              <a:rPr lang="en-US"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(regularization parameter)</a:t>
            </a:r>
            <a:endPar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34016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Calculating output values</a:t>
            </a:r>
            <a:endPar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grpSp>
        <p:nvGrpSpPr>
          <p:cNvPr id="7" name="Group 6">
            <a:extLst>
              <a:ext uri="{FF2B5EF4-FFF2-40B4-BE49-F238E27FC236}">
                <a16:creationId xmlns:a16="http://schemas.microsoft.com/office/drawing/2014/main" id="{284FA846-BC3B-F741-975D-217AAB4B8AA7}"/>
              </a:ext>
            </a:extLst>
          </p:cNvPr>
          <p:cNvGrpSpPr/>
          <p:nvPr/>
        </p:nvGrpSpPr>
        <p:grpSpPr>
          <a:xfrm>
            <a:off x="869932" y="2567297"/>
            <a:ext cx="4227369" cy="2637930"/>
            <a:chOff x="622799" y="1817112"/>
            <a:chExt cx="5166205" cy="3223775"/>
          </a:xfrm>
        </p:grpSpPr>
        <p:grpSp>
          <p:nvGrpSpPr>
            <p:cNvPr id="4" name="Group 3">
              <a:extLst>
                <a:ext uri="{FF2B5EF4-FFF2-40B4-BE49-F238E27FC236}">
                  <a16:creationId xmlns:a16="http://schemas.microsoft.com/office/drawing/2014/main" id="{C31C6DE7-D935-6146-AC83-F15A84C63F01}"/>
                </a:ext>
              </a:extLst>
            </p:cNvPr>
            <p:cNvGrpSpPr/>
            <p:nvPr/>
          </p:nvGrpSpPr>
          <p:grpSpPr>
            <a:xfrm>
              <a:off x="622799" y="1817112"/>
              <a:ext cx="5166205" cy="3223775"/>
              <a:chOff x="2591767" y="2005770"/>
              <a:chExt cx="2350110" cy="1150259"/>
            </a:xfrm>
          </p:grpSpPr>
          <p:sp>
            <p:nvSpPr>
              <p:cNvPr id="18" name="Rounded Rectangle 17">
                <a:extLst>
                  <a:ext uri="{FF2B5EF4-FFF2-40B4-BE49-F238E27FC236}">
                    <a16:creationId xmlns:a16="http://schemas.microsoft.com/office/drawing/2014/main" id="{C467EB2C-DCB2-1F44-A40D-AFE7E477B884}"/>
                  </a:ext>
                </a:extLst>
              </p:cNvPr>
              <p:cNvSpPr/>
              <p:nvPr/>
            </p:nvSpPr>
            <p:spPr>
              <a:xfrm>
                <a:off x="3662629" y="2005770"/>
                <a:ext cx="730998" cy="2477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Segoe UI" panose="020B0502040204020203" pitchFamily="34" charset="0"/>
                    <a:ea typeface="Segoe UI Historic" panose="020B0502040204020203" pitchFamily="34" charset="0"/>
                    <a:cs typeface="Segoe UI" panose="020B0502040204020203" pitchFamily="34" charset="0"/>
                  </a:rPr>
                  <a:t>o</a:t>
                </a:r>
                <a:r>
                  <a:rPr lang="en-VN" sz="1100">
                    <a:latin typeface="Segoe UI" panose="020B0502040204020203" pitchFamily="34" charset="0"/>
                    <a:ea typeface="Segoe UI Historic" panose="020B0502040204020203" pitchFamily="34" charset="0"/>
                    <a:cs typeface="Segoe UI" panose="020B0502040204020203" pitchFamily="34" charset="0"/>
                  </a:rPr>
                  <a:t>1, o2, o3, o</a:t>
                </a:r>
                <a:r>
                  <a:rPr lang="en-VN" sz="1100" b="1">
                    <a:latin typeface="Segoe UI" panose="020B0502040204020203" pitchFamily="34" charset="0"/>
                    <a:ea typeface="Segoe UI Historic" panose="020B0502040204020203" pitchFamily="34" charset="0"/>
                    <a:cs typeface="Segoe UI" panose="020B0502040204020203" pitchFamily="34" charset="0"/>
                  </a:rPr>
                  <a:t>4</a:t>
                </a:r>
              </a:p>
              <a:p>
                <a:pPr algn="ctr"/>
                <a:endParaRPr lang="en-VN" sz="1100" b="1">
                  <a:latin typeface="Segoe UI" panose="020B0502040204020203" pitchFamily="34" charset="0"/>
                  <a:ea typeface="Segoe UI Historic" panose="020B0502040204020203" pitchFamily="34" charset="0"/>
                  <a:cs typeface="Segoe UI" panose="020B0502040204020203" pitchFamily="34" charset="0"/>
                </a:endParaRPr>
              </a:p>
            </p:txBody>
          </p:sp>
          <p:sp>
            <p:nvSpPr>
              <p:cNvPr id="19" name="Rounded Rectangle 18">
                <a:extLst>
                  <a:ext uri="{FF2B5EF4-FFF2-40B4-BE49-F238E27FC236}">
                    <a16:creationId xmlns:a16="http://schemas.microsoft.com/office/drawing/2014/main" id="{9AE281AE-94F2-FF43-8D0C-35A2DA32EF16}"/>
                  </a:ext>
                </a:extLst>
              </p:cNvPr>
              <p:cNvSpPr/>
              <p:nvPr/>
            </p:nvSpPr>
            <p:spPr>
              <a:xfrm>
                <a:off x="3114380" y="2451763"/>
                <a:ext cx="730998" cy="2477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Segoe UI" panose="020B0502040204020203" pitchFamily="34" charset="0"/>
                    <a:ea typeface="Segoe UI Historic" panose="020B0502040204020203" pitchFamily="34" charset="0"/>
                    <a:cs typeface="Segoe UI" panose="020B0502040204020203" pitchFamily="34" charset="0"/>
                  </a:rPr>
                  <a:t>o</a:t>
                </a:r>
                <a:r>
                  <a:rPr lang="en-VN" sz="1100">
                    <a:latin typeface="Segoe UI" panose="020B0502040204020203" pitchFamily="34" charset="0"/>
                    <a:ea typeface="Segoe UI Historic" panose="020B0502040204020203" pitchFamily="34" charset="0"/>
                    <a:cs typeface="Segoe UI" panose="020B0502040204020203" pitchFamily="34" charset="0"/>
                  </a:rPr>
                  <a:t>2, o3, o4</a:t>
                </a:r>
              </a:p>
              <a:p>
                <a:pPr algn="ctr"/>
                <a:endParaRPr lang="en-VN" sz="1100">
                  <a:latin typeface="Segoe UI" panose="020B0502040204020203" pitchFamily="34" charset="0"/>
                  <a:ea typeface="Segoe UI Historic" panose="020B0502040204020203" pitchFamily="34" charset="0"/>
                  <a:cs typeface="Segoe UI" panose="020B0502040204020203" pitchFamily="34" charset="0"/>
                </a:endParaRPr>
              </a:p>
            </p:txBody>
          </p:sp>
          <p:sp>
            <p:nvSpPr>
              <p:cNvPr id="21" name="Rounded Rectangle 20">
                <a:extLst>
                  <a:ext uri="{FF2B5EF4-FFF2-40B4-BE49-F238E27FC236}">
                    <a16:creationId xmlns:a16="http://schemas.microsoft.com/office/drawing/2014/main" id="{BF91604C-2C97-0342-880E-DEE18CDCC1CC}"/>
                  </a:ext>
                </a:extLst>
              </p:cNvPr>
              <p:cNvSpPr/>
              <p:nvPr/>
            </p:nvSpPr>
            <p:spPr>
              <a:xfrm>
                <a:off x="4210879" y="2451763"/>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Segoe UI" panose="020B0502040204020203" pitchFamily="34" charset="0"/>
                    <a:ea typeface="Segoe UI Historic" panose="020B0502040204020203" pitchFamily="34" charset="0"/>
                    <a:cs typeface="Segoe UI" panose="020B0502040204020203" pitchFamily="34" charset="0"/>
                  </a:rPr>
                  <a:t>o</a:t>
                </a:r>
                <a:r>
                  <a:rPr lang="en-VN" sz="1100">
                    <a:latin typeface="Segoe UI" panose="020B0502040204020203" pitchFamily="34" charset="0"/>
                    <a:ea typeface="Segoe UI Historic" panose="020B0502040204020203" pitchFamily="34" charset="0"/>
                    <a:cs typeface="Segoe UI" panose="020B0502040204020203" pitchFamily="34" charset="0"/>
                  </a:rPr>
                  <a:t>1</a:t>
                </a:r>
              </a:p>
              <a:p>
                <a:pPr algn="ctr"/>
                <a:r>
                  <a:rPr lang="en-VN" sz="1100">
                    <a:latin typeface="Segoe UI" panose="020B0502040204020203" pitchFamily="34" charset="0"/>
                    <a:ea typeface="Segoe UI Historic" panose="020B0502040204020203" pitchFamily="34" charset="0"/>
                    <a:cs typeface="Segoe UI" panose="020B0502040204020203" pitchFamily="34" charset="0"/>
                  </a:rPr>
                  <a:t>Output = -10</a:t>
                </a:r>
              </a:p>
            </p:txBody>
          </p:sp>
          <p:cxnSp>
            <p:nvCxnSpPr>
              <p:cNvPr id="22" name="Straight Arrow Connector 21">
                <a:extLst>
                  <a:ext uri="{FF2B5EF4-FFF2-40B4-BE49-F238E27FC236}">
                    <a16:creationId xmlns:a16="http://schemas.microsoft.com/office/drawing/2014/main" id="{E3B5468B-0025-7043-B49B-6875D1A804EA}"/>
                  </a:ext>
                </a:extLst>
              </p:cNvPr>
              <p:cNvCxnSpPr>
                <a:stCxn id="18" idx="2"/>
                <a:endCxn id="19" idx="0"/>
              </p:cNvCxnSpPr>
              <p:nvPr/>
            </p:nvCxnSpPr>
            <p:spPr>
              <a:xfrm flipH="1">
                <a:off x="3479879" y="2253485"/>
                <a:ext cx="548249"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3243359-A5AC-FA4C-8A54-CF970F3F474F}"/>
                  </a:ext>
                </a:extLst>
              </p:cNvPr>
              <p:cNvCxnSpPr>
                <a:cxnSpLocks/>
                <a:stCxn id="18" idx="2"/>
                <a:endCxn id="21" idx="0"/>
              </p:cNvCxnSpPr>
              <p:nvPr/>
            </p:nvCxnSpPr>
            <p:spPr>
              <a:xfrm>
                <a:off x="4028128" y="2253485"/>
                <a:ext cx="548250"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7" name="Rounded Rectangle 26">
                <a:extLst>
                  <a:ext uri="{FF2B5EF4-FFF2-40B4-BE49-F238E27FC236}">
                    <a16:creationId xmlns:a16="http://schemas.microsoft.com/office/drawing/2014/main" id="{3D8C1682-B8C3-D645-8E3A-483FC59D3AA9}"/>
                  </a:ext>
                </a:extLst>
              </p:cNvPr>
              <p:cNvSpPr/>
              <p:nvPr/>
            </p:nvSpPr>
            <p:spPr>
              <a:xfrm>
                <a:off x="3636994" y="2908314"/>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o4</a:t>
                </a:r>
              </a:p>
              <a:p>
                <a:pPr algn="ctr"/>
                <a:r>
                  <a:rPr lang="en-VN" sz="1100">
                    <a:latin typeface="Segoe UI" panose="020B0502040204020203" pitchFamily="34" charset="0"/>
                    <a:ea typeface="Segoe UI Historic" panose="020B0502040204020203" pitchFamily="34" charset="0"/>
                    <a:cs typeface="Segoe UI" panose="020B0502040204020203" pitchFamily="34" charset="0"/>
                  </a:rPr>
                  <a:t>Output = -8</a:t>
                </a:r>
              </a:p>
            </p:txBody>
          </p:sp>
          <p:sp>
            <p:nvSpPr>
              <p:cNvPr id="30" name="Rounded Rectangle 29">
                <a:extLst>
                  <a:ext uri="{FF2B5EF4-FFF2-40B4-BE49-F238E27FC236}">
                    <a16:creationId xmlns:a16="http://schemas.microsoft.com/office/drawing/2014/main" id="{754EC6C5-AB86-4E4B-999B-E20DA329767E}"/>
                  </a:ext>
                </a:extLst>
              </p:cNvPr>
              <p:cNvSpPr/>
              <p:nvPr/>
            </p:nvSpPr>
            <p:spPr>
              <a:xfrm>
                <a:off x="2591767" y="2908314"/>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Segoe UI" panose="020B0502040204020203" pitchFamily="34" charset="0"/>
                    <a:ea typeface="Segoe UI Historic" panose="020B0502040204020203" pitchFamily="34" charset="0"/>
                    <a:cs typeface="Segoe UI" panose="020B0502040204020203" pitchFamily="34" charset="0"/>
                  </a:rPr>
                  <a:t>o</a:t>
                </a:r>
                <a:r>
                  <a:rPr lang="en-VN" sz="1100">
                    <a:latin typeface="Segoe UI" panose="020B0502040204020203" pitchFamily="34" charset="0"/>
                    <a:ea typeface="Segoe UI Historic" panose="020B0502040204020203" pitchFamily="34" charset="0"/>
                    <a:cs typeface="Segoe UI" panose="020B0502040204020203" pitchFamily="34" charset="0"/>
                  </a:rPr>
                  <a:t>2, o3</a:t>
                </a:r>
              </a:p>
              <a:p>
                <a:pPr algn="ctr"/>
                <a:r>
                  <a:rPr lang="en-VN" sz="1100">
                    <a:latin typeface="Segoe UI" panose="020B0502040204020203" pitchFamily="34" charset="0"/>
                    <a:ea typeface="Segoe UI Historic" panose="020B0502040204020203" pitchFamily="34" charset="0"/>
                    <a:cs typeface="Segoe UI" panose="020B0502040204020203" pitchFamily="34" charset="0"/>
                  </a:rPr>
                  <a:t>Output = 7</a:t>
                </a:r>
              </a:p>
            </p:txBody>
          </p:sp>
          <p:cxnSp>
            <p:nvCxnSpPr>
              <p:cNvPr id="31" name="Straight Arrow Connector 30">
                <a:extLst>
                  <a:ext uri="{FF2B5EF4-FFF2-40B4-BE49-F238E27FC236}">
                    <a16:creationId xmlns:a16="http://schemas.microsoft.com/office/drawing/2014/main" id="{099081ED-631F-F347-A2E7-5C5CD13DA767}"/>
                  </a:ext>
                </a:extLst>
              </p:cNvPr>
              <p:cNvCxnSpPr>
                <a:cxnSpLocks/>
                <a:stCxn id="19" idx="2"/>
                <a:endCxn id="30" idx="0"/>
              </p:cNvCxnSpPr>
              <p:nvPr/>
            </p:nvCxnSpPr>
            <p:spPr>
              <a:xfrm flipH="1">
                <a:off x="2957266" y="2699479"/>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1A036B0-FC8F-644A-986E-AF87152BC017}"/>
                  </a:ext>
                </a:extLst>
              </p:cNvPr>
              <p:cNvCxnSpPr>
                <a:cxnSpLocks/>
                <a:stCxn id="19" idx="2"/>
                <a:endCxn id="27" idx="0"/>
              </p:cNvCxnSpPr>
              <p:nvPr/>
            </p:nvCxnSpPr>
            <p:spPr>
              <a:xfrm>
                <a:off x="3479879" y="2699479"/>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37" name="TextBox 36">
              <a:extLst>
                <a:ext uri="{FF2B5EF4-FFF2-40B4-BE49-F238E27FC236}">
                  <a16:creationId xmlns:a16="http://schemas.microsoft.com/office/drawing/2014/main" id="{B707080A-0120-114D-9176-10DADA340EB3}"/>
                </a:ext>
              </a:extLst>
            </p:cNvPr>
            <p:cNvSpPr txBox="1"/>
            <p:nvPr/>
          </p:nvSpPr>
          <p:spPr>
            <a:xfrm>
              <a:off x="2322163" y="2593929"/>
              <a:ext cx="855560" cy="423146"/>
            </a:xfrm>
            <a:prstGeom prst="rect">
              <a:avLst/>
            </a:prstGeom>
            <a:noFill/>
          </p:spPr>
          <p:txBody>
            <a:bodyPr wrap="square" rtlCol="0">
              <a:spAutoFit/>
            </a:bodyPr>
            <a:lstStyle/>
            <a:p>
              <a:pPr algn="ctr">
                <a:lnSpc>
                  <a:spcPct val="150000"/>
                </a:lnSpc>
              </a:pPr>
              <a:r>
                <a:rPr lang="en-US"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x</a:t>
              </a:r>
              <a:r>
                <a:rPr lang="en-VN"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&gt; 15</a:t>
              </a:r>
            </a:p>
          </p:txBody>
        </p:sp>
        <p:sp>
          <p:nvSpPr>
            <p:cNvPr id="38" name="TextBox 37">
              <a:extLst>
                <a:ext uri="{FF2B5EF4-FFF2-40B4-BE49-F238E27FC236}">
                  <a16:creationId xmlns:a16="http://schemas.microsoft.com/office/drawing/2014/main" id="{A816B1AC-8C85-B246-AE82-4FFBF2698163}"/>
                </a:ext>
              </a:extLst>
            </p:cNvPr>
            <p:cNvSpPr txBox="1"/>
            <p:nvPr/>
          </p:nvSpPr>
          <p:spPr>
            <a:xfrm>
              <a:off x="4532648" y="2593929"/>
              <a:ext cx="855560" cy="423146"/>
            </a:xfrm>
            <a:prstGeom prst="rect">
              <a:avLst/>
            </a:prstGeom>
            <a:noFill/>
          </p:spPr>
          <p:txBody>
            <a:bodyPr wrap="square" rtlCol="0">
              <a:spAutoFit/>
            </a:bodyPr>
            <a:lstStyle/>
            <a:p>
              <a:pPr algn="ctr">
                <a:lnSpc>
                  <a:spcPct val="150000"/>
                </a:lnSpc>
              </a:pPr>
              <a:r>
                <a:rPr lang="en-US"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x</a:t>
              </a:r>
              <a:r>
                <a:rPr lang="en-VN"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&lt; 15</a:t>
              </a:r>
            </a:p>
          </p:txBody>
        </p:sp>
        <p:sp>
          <p:nvSpPr>
            <p:cNvPr id="39" name="TextBox 38">
              <a:extLst>
                <a:ext uri="{FF2B5EF4-FFF2-40B4-BE49-F238E27FC236}">
                  <a16:creationId xmlns:a16="http://schemas.microsoft.com/office/drawing/2014/main" id="{97EFCABC-951C-4440-BE00-2098B8D588CD}"/>
                </a:ext>
              </a:extLst>
            </p:cNvPr>
            <p:cNvSpPr txBox="1"/>
            <p:nvPr/>
          </p:nvSpPr>
          <p:spPr>
            <a:xfrm>
              <a:off x="1119090" y="3844277"/>
              <a:ext cx="855560" cy="423146"/>
            </a:xfrm>
            <a:prstGeom prst="rect">
              <a:avLst/>
            </a:prstGeom>
            <a:noFill/>
          </p:spPr>
          <p:txBody>
            <a:bodyPr wrap="square" rtlCol="0">
              <a:spAutoFit/>
            </a:bodyPr>
            <a:lstStyle/>
            <a:p>
              <a:pPr algn="ctr">
                <a:lnSpc>
                  <a:spcPct val="150000"/>
                </a:lnSpc>
              </a:pPr>
              <a:r>
                <a:rPr lang="en-US"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x</a:t>
              </a:r>
              <a:r>
                <a:rPr lang="en-VN"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&lt; 30</a:t>
              </a:r>
            </a:p>
          </p:txBody>
        </p:sp>
        <p:sp>
          <p:nvSpPr>
            <p:cNvPr id="40" name="TextBox 39">
              <a:extLst>
                <a:ext uri="{FF2B5EF4-FFF2-40B4-BE49-F238E27FC236}">
                  <a16:creationId xmlns:a16="http://schemas.microsoft.com/office/drawing/2014/main" id="{9E9A6610-2C6A-8A4B-80B5-6EF88A8EEE7B}"/>
                </a:ext>
              </a:extLst>
            </p:cNvPr>
            <p:cNvSpPr txBox="1"/>
            <p:nvPr/>
          </p:nvSpPr>
          <p:spPr>
            <a:xfrm>
              <a:off x="3213792" y="3832047"/>
              <a:ext cx="855560" cy="423146"/>
            </a:xfrm>
            <a:prstGeom prst="rect">
              <a:avLst/>
            </a:prstGeom>
            <a:noFill/>
          </p:spPr>
          <p:txBody>
            <a:bodyPr wrap="square" rtlCol="0">
              <a:spAutoFit/>
            </a:bodyPr>
            <a:lstStyle/>
            <a:p>
              <a:pPr algn="ctr">
                <a:lnSpc>
                  <a:spcPct val="150000"/>
                </a:lnSpc>
              </a:pPr>
              <a:r>
                <a:rPr lang="en-US"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x</a:t>
              </a:r>
              <a:r>
                <a:rPr lang="en-VN"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&gt; 30</a:t>
              </a:r>
            </a:p>
          </p:txBody>
        </p:sp>
      </p:grpSp>
      <p:grpSp>
        <p:nvGrpSpPr>
          <p:cNvPr id="6" name="Group 5">
            <a:extLst>
              <a:ext uri="{FF2B5EF4-FFF2-40B4-BE49-F238E27FC236}">
                <a16:creationId xmlns:a16="http://schemas.microsoft.com/office/drawing/2014/main" id="{460E855F-FAA7-1441-AB5E-E53F16CE7570}"/>
              </a:ext>
            </a:extLst>
          </p:cNvPr>
          <p:cNvGrpSpPr/>
          <p:nvPr/>
        </p:nvGrpSpPr>
        <p:grpSpPr>
          <a:xfrm>
            <a:off x="6645928" y="2582261"/>
            <a:ext cx="4227369" cy="2637930"/>
            <a:chOff x="5513776" y="1817112"/>
            <a:chExt cx="5166205" cy="3223775"/>
          </a:xfrm>
        </p:grpSpPr>
        <p:grpSp>
          <p:nvGrpSpPr>
            <p:cNvPr id="41" name="Group 40">
              <a:extLst>
                <a:ext uri="{FF2B5EF4-FFF2-40B4-BE49-F238E27FC236}">
                  <a16:creationId xmlns:a16="http://schemas.microsoft.com/office/drawing/2014/main" id="{8E9A05C6-C643-654C-BCD7-988B45663B8C}"/>
                </a:ext>
              </a:extLst>
            </p:cNvPr>
            <p:cNvGrpSpPr/>
            <p:nvPr/>
          </p:nvGrpSpPr>
          <p:grpSpPr>
            <a:xfrm>
              <a:off x="5513776" y="1817112"/>
              <a:ext cx="5166205" cy="3223775"/>
              <a:chOff x="2591767" y="2005770"/>
              <a:chExt cx="2350110" cy="1150259"/>
            </a:xfrm>
          </p:grpSpPr>
          <p:sp>
            <p:nvSpPr>
              <p:cNvPr id="42" name="Rounded Rectangle 41">
                <a:extLst>
                  <a:ext uri="{FF2B5EF4-FFF2-40B4-BE49-F238E27FC236}">
                    <a16:creationId xmlns:a16="http://schemas.microsoft.com/office/drawing/2014/main" id="{B4FA52AD-7FFE-FA42-BC12-8D0FFCE6B073}"/>
                  </a:ext>
                </a:extLst>
              </p:cNvPr>
              <p:cNvSpPr/>
              <p:nvPr/>
            </p:nvSpPr>
            <p:spPr>
              <a:xfrm>
                <a:off x="3662629" y="2005770"/>
                <a:ext cx="730998" cy="2477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Segoe UI" panose="020B0502040204020203" pitchFamily="34" charset="0"/>
                    <a:ea typeface="Segoe UI Historic" panose="020B0502040204020203" pitchFamily="34" charset="0"/>
                    <a:cs typeface="Segoe UI" panose="020B0502040204020203" pitchFamily="34" charset="0"/>
                  </a:rPr>
                  <a:t>o</a:t>
                </a:r>
                <a:r>
                  <a:rPr lang="en-VN" sz="1100">
                    <a:latin typeface="Segoe UI" panose="020B0502040204020203" pitchFamily="34" charset="0"/>
                    <a:ea typeface="Segoe UI Historic" panose="020B0502040204020203" pitchFamily="34" charset="0"/>
                    <a:cs typeface="Segoe UI" panose="020B0502040204020203" pitchFamily="34" charset="0"/>
                  </a:rPr>
                  <a:t>1, o2, o3, o</a:t>
                </a:r>
                <a:r>
                  <a:rPr lang="en-VN" sz="1100" b="1">
                    <a:latin typeface="Segoe UI" panose="020B0502040204020203" pitchFamily="34" charset="0"/>
                    <a:ea typeface="Segoe UI Historic" panose="020B0502040204020203" pitchFamily="34" charset="0"/>
                    <a:cs typeface="Segoe UI" panose="020B0502040204020203" pitchFamily="34" charset="0"/>
                  </a:rPr>
                  <a:t>4</a:t>
                </a:r>
              </a:p>
              <a:p>
                <a:pPr algn="ctr"/>
                <a:endParaRPr lang="en-VN" sz="1100" b="1">
                  <a:latin typeface="Segoe UI" panose="020B0502040204020203" pitchFamily="34" charset="0"/>
                  <a:ea typeface="Segoe UI Historic" panose="020B0502040204020203" pitchFamily="34" charset="0"/>
                  <a:cs typeface="Segoe UI" panose="020B0502040204020203" pitchFamily="34" charset="0"/>
                </a:endParaRPr>
              </a:p>
            </p:txBody>
          </p:sp>
          <p:sp>
            <p:nvSpPr>
              <p:cNvPr id="43" name="Rounded Rectangle 42">
                <a:extLst>
                  <a:ext uri="{FF2B5EF4-FFF2-40B4-BE49-F238E27FC236}">
                    <a16:creationId xmlns:a16="http://schemas.microsoft.com/office/drawing/2014/main" id="{A6ECE37F-CB98-254F-8AB9-611451C687FA}"/>
                  </a:ext>
                </a:extLst>
              </p:cNvPr>
              <p:cNvSpPr/>
              <p:nvPr/>
            </p:nvSpPr>
            <p:spPr>
              <a:xfrm>
                <a:off x="3114380" y="2451763"/>
                <a:ext cx="730998" cy="2477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Segoe UI" panose="020B0502040204020203" pitchFamily="34" charset="0"/>
                    <a:ea typeface="Segoe UI Historic" panose="020B0502040204020203" pitchFamily="34" charset="0"/>
                    <a:cs typeface="Segoe UI" panose="020B0502040204020203" pitchFamily="34" charset="0"/>
                  </a:rPr>
                  <a:t>o</a:t>
                </a:r>
                <a:r>
                  <a:rPr lang="en-VN" sz="1100">
                    <a:latin typeface="Segoe UI" panose="020B0502040204020203" pitchFamily="34" charset="0"/>
                    <a:ea typeface="Segoe UI Historic" panose="020B0502040204020203" pitchFamily="34" charset="0"/>
                    <a:cs typeface="Segoe UI" panose="020B0502040204020203" pitchFamily="34" charset="0"/>
                  </a:rPr>
                  <a:t>2, o3, o4</a:t>
                </a:r>
              </a:p>
              <a:p>
                <a:pPr algn="ctr"/>
                <a:endParaRPr lang="en-VN" sz="1100">
                  <a:latin typeface="Segoe UI" panose="020B0502040204020203" pitchFamily="34" charset="0"/>
                  <a:ea typeface="Segoe UI Historic" panose="020B0502040204020203" pitchFamily="34" charset="0"/>
                  <a:cs typeface="Segoe UI" panose="020B0502040204020203" pitchFamily="34" charset="0"/>
                </a:endParaRPr>
              </a:p>
            </p:txBody>
          </p:sp>
          <p:sp>
            <p:nvSpPr>
              <p:cNvPr id="44" name="Rounded Rectangle 43">
                <a:extLst>
                  <a:ext uri="{FF2B5EF4-FFF2-40B4-BE49-F238E27FC236}">
                    <a16:creationId xmlns:a16="http://schemas.microsoft.com/office/drawing/2014/main" id="{15648FE0-CC35-C249-A856-7AD1577C6B4B}"/>
                  </a:ext>
                </a:extLst>
              </p:cNvPr>
              <p:cNvSpPr/>
              <p:nvPr/>
            </p:nvSpPr>
            <p:spPr>
              <a:xfrm>
                <a:off x="4210879" y="2451763"/>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Segoe UI" panose="020B0502040204020203" pitchFamily="34" charset="0"/>
                    <a:ea typeface="Segoe UI Historic" panose="020B0502040204020203" pitchFamily="34" charset="0"/>
                    <a:cs typeface="Segoe UI" panose="020B0502040204020203" pitchFamily="34" charset="0"/>
                  </a:rPr>
                  <a:t>o</a:t>
                </a:r>
                <a:r>
                  <a:rPr lang="en-VN" sz="1100">
                    <a:latin typeface="Segoe UI" panose="020B0502040204020203" pitchFamily="34" charset="0"/>
                    <a:ea typeface="Segoe UI Historic" panose="020B0502040204020203" pitchFamily="34" charset="0"/>
                    <a:cs typeface="Segoe UI" panose="020B0502040204020203" pitchFamily="34" charset="0"/>
                  </a:rPr>
                  <a:t>1</a:t>
                </a:r>
              </a:p>
              <a:p>
                <a:pPr algn="ctr"/>
                <a:r>
                  <a:rPr lang="en-VN" sz="1100">
                    <a:latin typeface="Segoe UI" panose="020B0502040204020203" pitchFamily="34" charset="0"/>
                    <a:ea typeface="Segoe UI Historic" panose="020B0502040204020203" pitchFamily="34" charset="0"/>
                    <a:cs typeface="Segoe UI" panose="020B0502040204020203" pitchFamily="34" charset="0"/>
                  </a:rPr>
                  <a:t>Output = -5</a:t>
                </a:r>
              </a:p>
            </p:txBody>
          </p:sp>
          <p:cxnSp>
            <p:nvCxnSpPr>
              <p:cNvPr id="45" name="Straight Arrow Connector 44">
                <a:extLst>
                  <a:ext uri="{FF2B5EF4-FFF2-40B4-BE49-F238E27FC236}">
                    <a16:creationId xmlns:a16="http://schemas.microsoft.com/office/drawing/2014/main" id="{3FCAA5F0-8A6B-D946-973A-06EEEF64F7F9}"/>
                  </a:ext>
                </a:extLst>
              </p:cNvPr>
              <p:cNvCxnSpPr>
                <a:stCxn id="42" idx="2"/>
                <a:endCxn id="43" idx="0"/>
              </p:cNvCxnSpPr>
              <p:nvPr/>
            </p:nvCxnSpPr>
            <p:spPr>
              <a:xfrm flipH="1">
                <a:off x="3479879" y="2253485"/>
                <a:ext cx="548249"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95344202-343E-6B4F-8066-53842C6F47C1}"/>
                  </a:ext>
                </a:extLst>
              </p:cNvPr>
              <p:cNvCxnSpPr>
                <a:cxnSpLocks/>
                <a:stCxn id="42" idx="2"/>
                <a:endCxn id="44" idx="0"/>
              </p:cNvCxnSpPr>
              <p:nvPr/>
            </p:nvCxnSpPr>
            <p:spPr>
              <a:xfrm>
                <a:off x="4028128" y="2253485"/>
                <a:ext cx="548250"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7" name="Rounded Rectangle 46">
                <a:extLst>
                  <a:ext uri="{FF2B5EF4-FFF2-40B4-BE49-F238E27FC236}">
                    <a16:creationId xmlns:a16="http://schemas.microsoft.com/office/drawing/2014/main" id="{D6F1EE6D-1870-0248-A77E-736C99E01133}"/>
                  </a:ext>
                </a:extLst>
              </p:cNvPr>
              <p:cNvSpPr/>
              <p:nvPr/>
            </p:nvSpPr>
            <p:spPr>
              <a:xfrm>
                <a:off x="3636994" y="2908314"/>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o4</a:t>
                </a:r>
              </a:p>
              <a:p>
                <a:pPr algn="ctr"/>
                <a:r>
                  <a:rPr lang="en-VN" sz="1100">
                    <a:latin typeface="Segoe UI" panose="020B0502040204020203" pitchFamily="34" charset="0"/>
                    <a:ea typeface="Segoe UI Historic" panose="020B0502040204020203" pitchFamily="34" charset="0"/>
                    <a:cs typeface="Segoe UI" panose="020B0502040204020203" pitchFamily="34" charset="0"/>
                  </a:rPr>
                  <a:t>Output = -4</a:t>
                </a:r>
              </a:p>
            </p:txBody>
          </p:sp>
          <p:sp>
            <p:nvSpPr>
              <p:cNvPr id="48" name="Rounded Rectangle 47">
                <a:extLst>
                  <a:ext uri="{FF2B5EF4-FFF2-40B4-BE49-F238E27FC236}">
                    <a16:creationId xmlns:a16="http://schemas.microsoft.com/office/drawing/2014/main" id="{03CFEF57-90F8-BA4B-A9DE-0B8116491C23}"/>
                  </a:ext>
                </a:extLst>
              </p:cNvPr>
              <p:cNvSpPr/>
              <p:nvPr/>
            </p:nvSpPr>
            <p:spPr>
              <a:xfrm>
                <a:off x="2591767" y="2908314"/>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Segoe UI" panose="020B0502040204020203" pitchFamily="34" charset="0"/>
                    <a:ea typeface="Segoe UI Historic" panose="020B0502040204020203" pitchFamily="34" charset="0"/>
                    <a:cs typeface="Segoe UI" panose="020B0502040204020203" pitchFamily="34" charset="0"/>
                  </a:rPr>
                  <a:t>o</a:t>
                </a:r>
                <a:r>
                  <a:rPr lang="en-VN" sz="1100">
                    <a:latin typeface="Segoe UI" panose="020B0502040204020203" pitchFamily="34" charset="0"/>
                    <a:ea typeface="Segoe UI Historic" panose="020B0502040204020203" pitchFamily="34" charset="0"/>
                    <a:cs typeface="Segoe UI" panose="020B0502040204020203" pitchFamily="34" charset="0"/>
                  </a:rPr>
                  <a:t>2, o3</a:t>
                </a:r>
              </a:p>
              <a:p>
                <a:pPr algn="ctr"/>
                <a:r>
                  <a:rPr lang="en-VN" sz="1100">
                    <a:latin typeface="Segoe UI" panose="020B0502040204020203" pitchFamily="34" charset="0"/>
                    <a:ea typeface="Segoe UI Historic" panose="020B0502040204020203" pitchFamily="34" charset="0"/>
                    <a:cs typeface="Segoe UI" panose="020B0502040204020203" pitchFamily="34" charset="0"/>
                  </a:rPr>
                  <a:t>Output = 5</a:t>
                </a:r>
              </a:p>
            </p:txBody>
          </p:sp>
          <p:cxnSp>
            <p:nvCxnSpPr>
              <p:cNvPr id="49" name="Straight Arrow Connector 48">
                <a:extLst>
                  <a:ext uri="{FF2B5EF4-FFF2-40B4-BE49-F238E27FC236}">
                    <a16:creationId xmlns:a16="http://schemas.microsoft.com/office/drawing/2014/main" id="{809A0B32-8D1D-7A4F-A4C1-3C9B618773C8}"/>
                  </a:ext>
                </a:extLst>
              </p:cNvPr>
              <p:cNvCxnSpPr>
                <a:cxnSpLocks/>
                <a:stCxn id="43" idx="2"/>
                <a:endCxn id="48" idx="0"/>
              </p:cNvCxnSpPr>
              <p:nvPr/>
            </p:nvCxnSpPr>
            <p:spPr>
              <a:xfrm flipH="1">
                <a:off x="2957266" y="2699479"/>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82965EF2-F9C0-1044-AC8B-A459E816776E}"/>
                  </a:ext>
                </a:extLst>
              </p:cNvPr>
              <p:cNvCxnSpPr>
                <a:cxnSpLocks/>
                <a:stCxn id="43" idx="2"/>
                <a:endCxn id="47" idx="0"/>
              </p:cNvCxnSpPr>
              <p:nvPr/>
            </p:nvCxnSpPr>
            <p:spPr>
              <a:xfrm>
                <a:off x="3479879" y="2699479"/>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51" name="TextBox 50">
              <a:extLst>
                <a:ext uri="{FF2B5EF4-FFF2-40B4-BE49-F238E27FC236}">
                  <a16:creationId xmlns:a16="http://schemas.microsoft.com/office/drawing/2014/main" id="{C8BAA466-2054-6A48-88F5-23C2A76F913F}"/>
                </a:ext>
              </a:extLst>
            </p:cNvPr>
            <p:cNvSpPr txBox="1"/>
            <p:nvPr/>
          </p:nvSpPr>
          <p:spPr>
            <a:xfrm>
              <a:off x="7213140" y="2593929"/>
              <a:ext cx="855560" cy="423146"/>
            </a:xfrm>
            <a:prstGeom prst="rect">
              <a:avLst/>
            </a:prstGeom>
            <a:noFill/>
          </p:spPr>
          <p:txBody>
            <a:bodyPr wrap="square" rtlCol="0">
              <a:spAutoFit/>
            </a:bodyPr>
            <a:lstStyle/>
            <a:p>
              <a:pPr algn="ctr">
                <a:lnSpc>
                  <a:spcPct val="150000"/>
                </a:lnSpc>
              </a:pPr>
              <a:r>
                <a:rPr lang="en-US"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x</a:t>
              </a:r>
              <a:r>
                <a:rPr lang="en-VN"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&gt; 15</a:t>
              </a:r>
            </a:p>
          </p:txBody>
        </p:sp>
        <p:sp>
          <p:nvSpPr>
            <p:cNvPr id="52" name="TextBox 51">
              <a:extLst>
                <a:ext uri="{FF2B5EF4-FFF2-40B4-BE49-F238E27FC236}">
                  <a16:creationId xmlns:a16="http://schemas.microsoft.com/office/drawing/2014/main" id="{51EB27CA-5DD7-6D47-848D-7A6DA0D28C25}"/>
                </a:ext>
              </a:extLst>
            </p:cNvPr>
            <p:cNvSpPr txBox="1"/>
            <p:nvPr/>
          </p:nvSpPr>
          <p:spPr>
            <a:xfrm>
              <a:off x="9423625" y="2593929"/>
              <a:ext cx="855560" cy="423146"/>
            </a:xfrm>
            <a:prstGeom prst="rect">
              <a:avLst/>
            </a:prstGeom>
            <a:noFill/>
          </p:spPr>
          <p:txBody>
            <a:bodyPr wrap="square" rtlCol="0">
              <a:spAutoFit/>
            </a:bodyPr>
            <a:lstStyle/>
            <a:p>
              <a:pPr algn="ctr">
                <a:lnSpc>
                  <a:spcPct val="150000"/>
                </a:lnSpc>
              </a:pPr>
              <a:r>
                <a:rPr lang="en-US"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x</a:t>
              </a:r>
              <a:r>
                <a:rPr lang="en-VN"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&lt; 15</a:t>
              </a:r>
            </a:p>
          </p:txBody>
        </p:sp>
        <p:sp>
          <p:nvSpPr>
            <p:cNvPr id="53" name="TextBox 52">
              <a:extLst>
                <a:ext uri="{FF2B5EF4-FFF2-40B4-BE49-F238E27FC236}">
                  <a16:creationId xmlns:a16="http://schemas.microsoft.com/office/drawing/2014/main" id="{3F183AC0-3183-944A-A803-46CB113A1990}"/>
                </a:ext>
              </a:extLst>
            </p:cNvPr>
            <p:cNvSpPr txBox="1"/>
            <p:nvPr/>
          </p:nvSpPr>
          <p:spPr>
            <a:xfrm>
              <a:off x="6010067" y="3844277"/>
              <a:ext cx="855560" cy="423146"/>
            </a:xfrm>
            <a:prstGeom prst="rect">
              <a:avLst/>
            </a:prstGeom>
            <a:noFill/>
          </p:spPr>
          <p:txBody>
            <a:bodyPr wrap="square" rtlCol="0">
              <a:spAutoFit/>
            </a:bodyPr>
            <a:lstStyle/>
            <a:p>
              <a:pPr algn="ctr">
                <a:lnSpc>
                  <a:spcPct val="150000"/>
                </a:lnSpc>
              </a:pPr>
              <a:r>
                <a:rPr lang="en-US"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x</a:t>
              </a:r>
              <a:r>
                <a:rPr lang="en-VN"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&lt; 30</a:t>
              </a:r>
            </a:p>
          </p:txBody>
        </p:sp>
        <p:sp>
          <p:nvSpPr>
            <p:cNvPr id="54" name="TextBox 53">
              <a:extLst>
                <a:ext uri="{FF2B5EF4-FFF2-40B4-BE49-F238E27FC236}">
                  <a16:creationId xmlns:a16="http://schemas.microsoft.com/office/drawing/2014/main" id="{2B456E37-9669-8948-9981-70C6BAF44CEC}"/>
                </a:ext>
              </a:extLst>
            </p:cNvPr>
            <p:cNvSpPr txBox="1"/>
            <p:nvPr/>
          </p:nvSpPr>
          <p:spPr>
            <a:xfrm>
              <a:off x="8104769" y="3832047"/>
              <a:ext cx="855560" cy="423146"/>
            </a:xfrm>
            <a:prstGeom prst="rect">
              <a:avLst/>
            </a:prstGeom>
            <a:noFill/>
          </p:spPr>
          <p:txBody>
            <a:bodyPr wrap="square" rtlCol="0">
              <a:spAutoFit/>
            </a:bodyPr>
            <a:lstStyle/>
            <a:p>
              <a:pPr algn="ctr">
                <a:lnSpc>
                  <a:spcPct val="150000"/>
                </a:lnSpc>
              </a:pPr>
              <a:r>
                <a:rPr lang="en-US"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x</a:t>
              </a:r>
              <a:r>
                <a:rPr lang="en-VN" sz="11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&gt; 30</a:t>
              </a:r>
            </a:p>
          </p:txBody>
        </p:sp>
      </p:grpSp>
      <p:grpSp>
        <p:nvGrpSpPr>
          <p:cNvPr id="9" name="Group 8">
            <a:extLst>
              <a:ext uri="{FF2B5EF4-FFF2-40B4-BE49-F238E27FC236}">
                <a16:creationId xmlns:a16="http://schemas.microsoft.com/office/drawing/2014/main" id="{26108905-57D5-D748-B7AB-BAA50D3C1303}"/>
              </a:ext>
            </a:extLst>
          </p:cNvPr>
          <p:cNvGrpSpPr/>
          <p:nvPr/>
        </p:nvGrpSpPr>
        <p:grpSpPr>
          <a:xfrm>
            <a:off x="8833494" y="1491923"/>
            <a:ext cx="700082" cy="461665"/>
            <a:chOff x="2990073" y="1504080"/>
            <a:chExt cx="700082" cy="461665"/>
          </a:xfrm>
        </p:grpSpPr>
        <p:pic>
          <p:nvPicPr>
            <p:cNvPr id="55" name="Picture 54">
              <a:extLst>
                <a:ext uri="{FF2B5EF4-FFF2-40B4-BE49-F238E27FC236}">
                  <a16:creationId xmlns:a16="http://schemas.microsoft.com/office/drawing/2014/main" id="{29DFC9D1-4E37-A94A-BF22-B9F495362C28}"/>
                </a:ext>
              </a:extLst>
            </p:cNvPr>
            <p:cNvPicPr>
              <a:picLocks noChangeAspect="1"/>
            </p:cNvPicPr>
            <p:nvPr/>
          </p:nvPicPr>
          <p:blipFill rotWithShape="1">
            <a:blip r:embed="rId2"/>
            <a:srcRect l="91246" t="59822" r="3481" b="2987"/>
            <a:stretch/>
          </p:blipFill>
          <p:spPr>
            <a:xfrm>
              <a:off x="2990073" y="1586390"/>
              <a:ext cx="302225" cy="314702"/>
            </a:xfrm>
            <a:prstGeom prst="rect">
              <a:avLst/>
            </a:prstGeom>
          </p:spPr>
        </p:pic>
        <p:sp>
          <p:nvSpPr>
            <p:cNvPr id="56" name="TextBox 55">
              <a:extLst>
                <a:ext uri="{FF2B5EF4-FFF2-40B4-BE49-F238E27FC236}">
                  <a16:creationId xmlns:a16="http://schemas.microsoft.com/office/drawing/2014/main" id="{AD962189-5BD2-F549-BD09-41A2A29CEA03}"/>
                </a:ext>
              </a:extLst>
            </p:cNvPr>
            <p:cNvSpPr txBox="1"/>
            <p:nvPr/>
          </p:nvSpPr>
          <p:spPr>
            <a:xfrm>
              <a:off x="3086026" y="1504080"/>
              <a:ext cx="604129" cy="461665"/>
            </a:xfrm>
            <a:prstGeom prst="rect">
              <a:avLst/>
            </a:prstGeom>
            <a:noFill/>
          </p:spPr>
          <p:txBody>
            <a:bodyPr wrap="square" rtlCol="0">
              <a:spAutoFit/>
            </a:bodyPr>
            <a:lstStyle/>
            <a:p>
              <a:pPr algn="r">
                <a:lnSpc>
                  <a:spcPct val="150000"/>
                </a:lnSpc>
              </a:pPr>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1</a:t>
              </a:r>
            </a:p>
          </p:txBody>
        </p:sp>
      </p:grpSp>
      <p:grpSp>
        <p:nvGrpSpPr>
          <p:cNvPr id="57" name="Group 56">
            <a:extLst>
              <a:ext uri="{FF2B5EF4-FFF2-40B4-BE49-F238E27FC236}">
                <a16:creationId xmlns:a16="http://schemas.microsoft.com/office/drawing/2014/main" id="{8A00F22F-63BD-0949-B53D-F1C3F29D6592}"/>
              </a:ext>
            </a:extLst>
          </p:cNvPr>
          <p:cNvGrpSpPr/>
          <p:nvPr/>
        </p:nvGrpSpPr>
        <p:grpSpPr>
          <a:xfrm>
            <a:off x="2941042" y="1556188"/>
            <a:ext cx="700082" cy="461665"/>
            <a:chOff x="2990073" y="1504080"/>
            <a:chExt cx="700082" cy="461665"/>
          </a:xfrm>
        </p:grpSpPr>
        <p:pic>
          <p:nvPicPr>
            <p:cNvPr id="58" name="Picture 57">
              <a:extLst>
                <a:ext uri="{FF2B5EF4-FFF2-40B4-BE49-F238E27FC236}">
                  <a16:creationId xmlns:a16="http://schemas.microsoft.com/office/drawing/2014/main" id="{7FF389E8-F766-2645-89B8-3C492862D078}"/>
                </a:ext>
              </a:extLst>
            </p:cNvPr>
            <p:cNvPicPr>
              <a:picLocks noChangeAspect="1"/>
            </p:cNvPicPr>
            <p:nvPr/>
          </p:nvPicPr>
          <p:blipFill rotWithShape="1">
            <a:blip r:embed="rId2"/>
            <a:srcRect l="91246" t="59822" r="3481" b="2987"/>
            <a:stretch/>
          </p:blipFill>
          <p:spPr>
            <a:xfrm>
              <a:off x="2990073" y="1586390"/>
              <a:ext cx="302225" cy="314702"/>
            </a:xfrm>
            <a:prstGeom prst="rect">
              <a:avLst/>
            </a:prstGeom>
          </p:spPr>
        </p:pic>
        <p:sp>
          <p:nvSpPr>
            <p:cNvPr id="59" name="TextBox 58">
              <a:extLst>
                <a:ext uri="{FF2B5EF4-FFF2-40B4-BE49-F238E27FC236}">
                  <a16:creationId xmlns:a16="http://schemas.microsoft.com/office/drawing/2014/main" id="{6AC0C916-2281-5A48-9100-9468DC0B3F9D}"/>
                </a:ext>
              </a:extLst>
            </p:cNvPr>
            <p:cNvSpPr txBox="1"/>
            <p:nvPr/>
          </p:nvSpPr>
          <p:spPr>
            <a:xfrm>
              <a:off x="3086026" y="1504080"/>
              <a:ext cx="604129" cy="461665"/>
            </a:xfrm>
            <a:prstGeom prst="rect">
              <a:avLst/>
            </a:prstGeom>
            <a:noFill/>
          </p:spPr>
          <p:txBody>
            <a:bodyPr wrap="square" rtlCol="0">
              <a:spAutoFit/>
            </a:bodyPr>
            <a:lstStyle/>
            <a:p>
              <a:pPr algn="r">
                <a:lnSpc>
                  <a:spcPct val="150000"/>
                </a:lnSpc>
              </a:pPr>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0</a:t>
              </a:r>
            </a:p>
          </p:txBody>
        </p:sp>
      </p:grpSp>
      <p:pic>
        <p:nvPicPr>
          <p:cNvPr id="5" name="Picture 4">
            <a:extLst>
              <a:ext uri="{FF2B5EF4-FFF2-40B4-BE49-F238E27FC236}">
                <a16:creationId xmlns:a16="http://schemas.microsoft.com/office/drawing/2014/main" id="{CEEA308F-A275-364F-A707-97EE06F101B6}"/>
              </a:ext>
            </a:extLst>
          </p:cNvPr>
          <p:cNvPicPr>
            <a:picLocks noChangeAspect="1"/>
          </p:cNvPicPr>
          <p:nvPr/>
        </p:nvPicPr>
        <p:blipFill>
          <a:blip r:embed="rId3"/>
          <a:stretch>
            <a:fillRect/>
          </a:stretch>
        </p:blipFill>
        <p:spPr>
          <a:xfrm>
            <a:off x="6213492" y="395755"/>
            <a:ext cx="4655399" cy="735063"/>
          </a:xfrm>
          <a:prstGeom prst="rect">
            <a:avLst/>
          </a:prstGeom>
        </p:spPr>
      </p:pic>
    </p:spTree>
    <p:extLst>
      <p:ext uri="{BB962C8B-B14F-4D97-AF65-F5344CB8AC3E}">
        <p14:creationId xmlns:p14="http://schemas.microsoft.com/office/powerpoint/2010/main" val="3300247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Make predictions</a:t>
            </a:r>
            <a:endPar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sp>
        <p:nvSpPr>
          <p:cNvPr id="7" name="Rounded Rectangle 6">
            <a:extLst>
              <a:ext uri="{FF2B5EF4-FFF2-40B4-BE49-F238E27FC236}">
                <a16:creationId xmlns:a16="http://schemas.microsoft.com/office/drawing/2014/main" id="{E3586405-F22F-F548-9881-2361C3C30FC9}"/>
              </a:ext>
            </a:extLst>
          </p:cNvPr>
          <p:cNvSpPr/>
          <p:nvPr/>
        </p:nvSpPr>
        <p:spPr>
          <a:xfrm>
            <a:off x="3662629" y="2005770"/>
            <a:ext cx="730998" cy="2477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Root</a:t>
            </a:r>
          </a:p>
        </p:txBody>
      </p:sp>
      <p:sp>
        <p:nvSpPr>
          <p:cNvPr id="13" name="Rounded Rectangle 12">
            <a:extLst>
              <a:ext uri="{FF2B5EF4-FFF2-40B4-BE49-F238E27FC236}">
                <a16:creationId xmlns:a16="http://schemas.microsoft.com/office/drawing/2014/main" id="{8F22BDE0-82A2-F44D-852A-A974ACFA27DA}"/>
              </a:ext>
            </a:extLst>
          </p:cNvPr>
          <p:cNvSpPr/>
          <p:nvPr/>
        </p:nvSpPr>
        <p:spPr>
          <a:xfrm>
            <a:off x="3114380" y="2451763"/>
            <a:ext cx="730998" cy="2477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100">
              <a:latin typeface="Segoe UI" panose="020B0502040204020203" pitchFamily="34" charset="0"/>
              <a:ea typeface="Segoe UI Historic" panose="020B0502040204020203" pitchFamily="34" charset="0"/>
              <a:cs typeface="Segoe UI" panose="020B0502040204020203" pitchFamily="34" charset="0"/>
            </a:endParaRPr>
          </a:p>
        </p:txBody>
      </p:sp>
      <p:sp>
        <p:nvSpPr>
          <p:cNvPr id="14" name="Rounded Rectangle 13">
            <a:extLst>
              <a:ext uri="{FF2B5EF4-FFF2-40B4-BE49-F238E27FC236}">
                <a16:creationId xmlns:a16="http://schemas.microsoft.com/office/drawing/2014/main" id="{DDCFACE2-18D5-CC48-B500-7F6745F41A9C}"/>
              </a:ext>
            </a:extLst>
          </p:cNvPr>
          <p:cNvSpPr/>
          <p:nvPr/>
        </p:nvSpPr>
        <p:spPr>
          <a:xfrm>
            <a:off x="4210879" y="2451763"/>
            <a:ext cx="730998" cy="247715"/>
          </a:xfrm>
          <a:prstGeom prst="roundRect">
            <a:avLst/>
          </a:prstGeom>
          <a:solidFill>
            <a:srgbClr val="C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Leaf</a:t>
            </a:r>
          </a:p>
        </p:txBody>
      </p:sp>
      <p:cxnSp>
        <p:nvCxnSpPr>
          <p:cNvPr id="10" name="Straight Arrow Connector 9">
            <a:extLst>
              <a:ext uri="{FF2B5EF4-FFF2-40B4-BE49-F238E27FC236}">
                <a16:creationId xmlns:a16="http://schemas.microsoft.com/office/drawing/2014/main" id="{DB835115-D9F1-D443-8652-08C7B0346D73}"/>
              </a:ext>
            </a:extLst>
          </p:cNvPr>
          <p:cNvCxnSpPr>
            <a:stCxn id="7" idx="2"/>
            <a:endCxn id="13" idx="0"/>
          </p:cNvCxnSpPr>
          <p:nvPr/>
        </p:nvCxnSpPr>
        <p:spPr>
          <a:xfrm flipH="1">
            <a:off x="3479879" y="2253485"/>
            <a:ext cx="548249"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7A14E2F-A3B1-044A-AFB7-642C823A092E}"/>
              </a:ext>
            </a:extLst>
          </p:cNvPr>
          <p:cNvCxnSpPr>
            <a:cxnSpLocks/>
            <a:stCxn id="7" idx="2"/>
            <a:endCxn id="14" idx="0"/>
          </p:cNvCxnSpPr>
          <p:nvPr/>
        </p:nvCxnSpPr>
        <p:spPr>
          <a:xfrm>
            <a:off x="4028128" y="2253485"/>
            <a:ext cx="548250"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2" name="Rounded Rectangle 21">
            <a:extLst>
              <a:ext uri="{FF2B5EF4-FFF2-40B4-BE49-F238E27FC236}">
                <a16:creationId xmlns:a16="http://schemas.microsoft.com/office/drawing/2014/main" id="{6A439F74-2782-384F-ACB4-917146530878}"/>
              </a:ext>
            </a:extLst>
          </p:cNvPr>
          <p:cNvSpPr/>
          <p:nvPr/>
        </p:nvSpPr>
        <p:spPr>
          <a:xfrm>
            <a:off x="3636994" y="2908314"/>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Leaf</a:t>
            </a:r>
          </a:p>
        </p:txBody>
      </p:sp>
      <p:sp>
        <p:nvSpPr>
          <p:cNvPr id="26" name="Rounded Rectangle 25">
            <a:extLst>
              <a:ext uri="{FF2B5EF4-FFF2-40B4-BE49-F238E27FC236}">
                <a16:creationId xmlns:a16="http://schemas.microsoft.com/office/drawing/2014/main" id="{67E06AF3-FF35-E248-A2D2-B0B133FA169D}"/>
              </a:ext>
            </a:extLst>
          </p:cNvPr>
          <p:cNvSpPr/>
          <p:nvPr/>
        </p:nvSpPr>
        <p:spPr>
          <a:xfrm>
            <a:off x="2591767" y="2908314"/>
            <a:ext cx="730998" cy="247715"/>
          </a:xfrm>
          <a:prstGeom prst="roundRect">
            <a:avLst/>
          </a:prstGeom>
          <a:solidFill>
            <a:srgbClr val="C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Leaf</a:t>
            </a:r>
          </a:p>
        </p:txBody>
      </p:sp>
      <p:cxnSp>
        <p:nvCxnSpPr>
          <p:cNvPr id="31" name="Straight Arrow Connector 30">
            <a:extLst>
              <a:ext uri="{FF2B5EF4-FFF2-40B4-BE49-F238E27FC236}">
                <a16:creationId xmlns:a16="http://schemas.microsoft.com/office/drawing/2014/main" id="{FF0C04CA-9D12-8042-B855-6357BF80D08C}"/>
              </a:ext>
            </a:extLst>
          </p:cNvPr>
          <p:cNvCxnSpPr>
            <a:cxnSpLocks/>
            <a:stCxn id="13" idx="2"/>
            <a:endCxn id="26" idx="0"/>
          </p:cNvCxnSpPr>
          <p:nvPr/>
        </p:nvCxnSpPr>
        <p:spPr>
          <a:xfrm flipH="1">
            <a:off x="2957266" y="2699479"/>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1C026D2-24E4-C649-9A17-71768BD92E48}"/>
              </a:ext>
            </a:extLst>
          </p:cNvPr>
          <p:cNvCxnSpPr>
            <a:cxnSpLocks/>
            <a:stCxn id="13" idx="2"/>
            <a:endCxn id="22" idx="0"/>
          </p:cNvCxnSpPr>
          <p:nvPr/>
        </p:nvCxnSpPr>
        <p:spPr>
          <a:xfrm>
            <a:off x="3479879" y="2699479"/>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9" name="Rounded Rectangle 48">
            <a:extLst>
              <a:ext uri="{FF2B5EF4-FFF2-40B4-BE49-F238E27FC236}">
                <a16:creationId xmlns:a16="http://schemas.microsoft.com/office/drawing/2014/main" id="{3731307D-A30D-9840-AB4F-008A30952E75}"/>
              </a:ext>
            </a:extLst>
          </p:cNvPr>
          <p:cNvSpPr/>
          <p:nvPr/>
        </p:nvSpPr>
        <p:spPr>
          <a:xfrm>
            <a:off x="1752599" y="1391999"/>
            <a:ext cx="556261"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Segoe UI" panose="020B0502040204020203" pitchFamily="34" charset="0"/>
                <a:ea typeface="Segoe UI Historic" panose="020B0502040204020203" pitchFamily="34" charset="0"/>
                <a:cs typeface="Segoe UI" panose="020B0502040204020203" pitchFamily="34" charset="0"/>
              </a:rPr>
              <a:t>0.5</a:t>
            </a:r>
            <a:endParaRPr lang="en-VN" sz="1100">
              <a:latin typeface="Segoe UI" panose="020B0502040204020203" pitchFamily="34" charset="0"/>
              <a:ea typeface="Segoe UI Historic" panose="020B0502040204020203" pitchFamily="34" charset="0"/>
              <a:cs typeface="Segoe UI" panose="020B0502040204020203" pitchFamily="34" charset="0"/>
            </a:endParaRPr>
          </a:p>
        </p:txBody>
      </p:sp>
      <p:pic>
        <p:nvPicPr>
          <p:cNvPr id="51" name="Picture 50">
            <a:extLst>
              <a:ext uri="{FF2B5EF4-FFF2-40B4-BE49-F238E27FC236}">
                <a16:creationId xmlns:a16="http://schemas.microsoft.com/office/drawing/2014/main" id="{FECC3C60-8BDF-A444-BF7E-14581895D35B}"/>
              </a:ext>
            </a:extLst>
          </p:cNvPr>
          <p:cNvPicPr>
            <a:picLocks noChangeAspect="1"/>
          </p:cNvPicPr>
          <p:nvPr/>
        </p:nvPicPr>
        <p:blipFill>
          <a:blip r:embed="rId2"/>
          <a:stretch>
            <a:fillRect/>
          </a:stretch>
        </p:blipFill>
        <p:spPr>
          <a:xfrm>
            <a:off x="1910587" y="2313649"/>
            <a:ext cx="522613" cy="449264"/>
          </a:xfrm>
          <a:prstGeom prst="rect">
            <a:avLst/>
          </a:prstGeom>
        </p:spPr>
      </p:pic>
      <p:pic>
        <p:nvPicPr>
          <p:cNvPr id="52" name="Picture 51">
            <a:extLst>
              <a:ext uri="{FF2B5EF4-FFF2-40B4-BE49-F238E27FC236}">
                <a16:creationId xmlns:a16="http://schemas.microsoft.com/office/drawing/2014/main" id="{23345BA9-8182-9A4E-8C33-48F9C63E4443}"/>
              </a:ext>
            </a:extLst>
          </p:cNvPr>
          <p:cNvPicPr>
            <a:picLocks noChangeAspect="1"/>
          </p:cNvPicPr>
          <p:nvPr/>
        </p:nvPicPr>
        <p:blipFill>
          <a:blip r:embed="rId3"/>
          <a:stretch>
            <a:fillRect/>
          </a:stretch>
        </p:blipFill>
        <p:spPr>
          <a:xfrm>
            <a:off x="2500285" y="1290856"/>
            <a:ext cx="293877" cy="450000"/>
          </a:xfrm>
          <a:prstGeom prst="rect">
            <a:avLst/>
          </a:prstGeom>
        </p:spPr>
      </p:pic>
      <p:pic>
        <p:nvPicPr>
          <p:cNvPr id="64" name="Picture 63">
            <a:extLst>
              <a:ext uri="{FF2B5EF4-FFF2-40B4-BE49-F238E27FC236}">
                <a16:creationId xmlns:a16="http://schemas.microsoft.com/office/drawing/2014/main" id="{846F2B81-5C2A-014A-919B-36416A23E8CE}"/>
              </a:ext>
            </a:extLst>
          </p:cNvPr>
          <p:cNvPicPr>
            <a:picLocks noChangeAspect="1"/>
          </p:cNvPicPr>
          <p:nvPr/>
        </p:nvPicPr>
        <p:blipFill>
          <a:blip r:embed="rId3"/>
          <a:stretch>
            <a:fillRect/>
          </a:stretch>
        </p:blipFill>
        <p:spPr>
          <a:xfrm>
            <a:off x="5432561" y="2312913"/>
            <a:ext cx="293877" cy="450000"/>
          </a:xfrm>
          <a:prstGeom prst="rect">
            <a:avLst/>
          </a:prstGeom>
        </p:spPr>
      </p:pic>
      <p:sp>
        <p:nvSpPr>
          <p:cNvPr id="66" name="Rounded Rectangle 65">
            <a:extLst>
              <a:ext uri="{FF2B5EF4-FFF2-40B4-BE49-F238E27FC236}">
                <a16:creationId xmlns:a16="http://schemas.microsoft.com/office/drawing/2014/main" id="{60D1A8C1-6C88-2743-A688-FA1450234FF8}"/>
              </a:ext>
            </a:extLst>
          </p:cNvPr>
          <p:cNvSpPr/>
          <p:nvPr/>
        </p:nvSpPr>
        <p:spPr>
          <a:xfrm>
            <a:off x="5754534" y="3390069"/>
            <a:ext cx="730998" cy="2477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Root</a:t>
            </a:r>
          </a:p>
        </p:txBody>
      </p:sp>
      <p:sp>
        <p:nvSpPr>
          <p:cNvPr id="67" name="Rounded Rectangle 66">
            <a:extLst>
              <a:ext uri="{FF2B5EF4-FFF2-40B4-BE49-F238E27FC236}">
                <a16:creationId xmlns:a16="http://schemas.microsoft.com/office/drawing/2014/main" id="{12C4BEAE-019D-D14B-8C2B-01BF147C8554}"/>
              </a:ext>
            </a:extLst>
          </p:cNvPr>
          <p:cNvSpPr/>
          <p:nvPr/>
        </p:nvSpPr>
        <p:spPr>
          <a:xfrm>
            <a:off x="5206285" y="3836062"/>
            <a:ext cx="730998" cy="247715"/>
          </a:xfrm>
          <a:prstGeom prst="roundRect">
            <a:avLst/>
          </a:prstGeom>
          <a:solidFill>
            <a:srgbClr val="40404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100">
              <a:latin typeface="Segoe UI" panose="020B0502040204020203" pitchFamily="34" charset="0"/>
              <a:ea typeface="Segoe UI Historic" panose="020B0502040204020203" pitchFamily="34" charset="0"/>
              <a:cs typeface="Segoe UI" panose="020B0502040204020203" pitchFamily="34" charset="0"/>
            </a:endParaRPr>
          </a:p>
        </p:txBody>
      </p:sp>
      <p:sp>
        <p:nvSpPr>
          <p:cNvPr id="68" name="Rounded Rectangle 67">
            <a:extLst>
              <a:ext uri="{FF2B5EF4-FFF2-40B4-BE49-F238E27FC236}">
                <a16:creationId xmlns:a16="http://schemas.microsoft.com/office/drawing/2014/main" id="{0C8DDAB4-A9B2-3B4D-949D-31B1545DA6E3}"/>
              </a:ext>
            </a:extLst>
          </p:cNvPr>
          <p:cNvSpPr/>
          <p:nvPr/>
        </p:nvSpPr>
        <p:spPr>
          <a:xfrm>
            <a:off x="6302784" y="3836062"/>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Leaf</a:t>
            </a:r>
          </a:p>
        </p:txBody>
      </p:sp>
      <p:cxnSp>
        <p:nvCxnSpPr>
          <p:cNvPr id="69" name="Straight Arrow Connector 68">
            <a:extLst>
              <a:ext uri="{FF2B5EF4-FFF2-40B4-BE49-F238E27FC236}">
                <a16:creationId xmlns:a16="http://schemas.microsoft.com/office/drawing/2014/main" id="{A5060BB3-4A51-5348-8D62-0982D1B42E5D}"/>
              </a:ext>
            </a:extLst>
          </p:cNvPr>
          <p:cNvCxnSpPr>
            <a:stCxn id="66" idx="2"/>
            <a:endCxn id="67" idx="0"/>
          </p:cNvCxnSpPr>
          <p:nvPr/>
        </p:nvCxnSpPr>
        <p:spPr>
          <a:xfrm flipH="1">
            <a:off x="5571784" y="3637784"/>
            <a:ext cx="548249"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A8FAC7AC-B24E-F242-A29A-5DF569DB5122}"/>
              </a:ext>
            </a:extLst>
          </p:cNvPr>
          <p:cNvCxnSpPr>
            <a:cxnSpLocks/>
            <a:stCxn id="66" idx="2"/>
            <a:endCxn id="68" idx="0"/>
          </p:cNvCxnSpPr>
          <p:nvPr/>
        </p:nvCxnSpPr>
        <p:spPr>
          <a:xfrm>
            <a:off x="6120033" y="3637784"/>
            <a:ext cx="548250"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1" name="Rounded Rectangle 70">
            <a:extLst>
              <a:ext uri="{FF2B5EF4-FFF2-40B4-BE49-F238E27FC236}">
                <a16:creationId xmlns:a16="http://schemas.microsoft.com/office/drawing/2014/main" id="{BBED1D02-E7BC-D84E-9BC6-3E5525CD2DB7}"/>
              </a:ext>
            </a:extLst>
          </p:cNvPr>
          <p:cNvSpPr/>
          <p:nvPr/>
        </p:nvSpPr>
        <p:spPr>
          <a:xfrm>
            <a:off x="5728899" y="4292613"/>
            <a:ext cx="730998" cy="247715"/>
          </a:xfrm>
          <a:prstGeom prst="roundRect">
            <a:avLst/>
          </a:prstGeom>
          <a:solidFill>
            <a:srgbClr val="C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Leaf</a:t>
            </a:r>
          </a:p>
        </p:txBody>
      </p:sp>
      <p:sp>
        <p:nvSpPr>
          <p:cNvPr id="72" name="Rounded Rectangle 71">
            <a:extLst>
              <a:ext uri="{FF2B5EF4-FFF2-40B4-BE49-F238E27FC236}">
                <a16:creationId xmlns:a16="http://schemas.microsoft.com/office/drawing/2014/main" id="{947789B5-21D0-004E-98FD-EED7610F159A}"/>
              </a:ext>
            </a:extLst>
          </p:cNvPr>
          <p:cNvSpPr/>
          <p:nvPr/>
        </p:nvSpPr>
        <p:spPr>
          <a:xfrm>
            <a:off x="4683672" y="4292613"/>
            <a:ext cx="730998" cy="247715"/>
          </a:xfrm>
          <a:prstGeom prst="roundRect">
            <a:avLst/>
          </a:prstGeom>
          <a:solidFill>
            <a:srgbClr val="C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Leaf</a:t>
            </a:r>
          </a:p>
        </p:txBody>
      </p:sp>
      <p:cxnSp>
        <p:nvCxnSpPr>
          <p:cNvPr id="73" name="Straight Arrow Connector 72">
            <a:extLst>
              <a:ext uri="{FF2B5EF4-FFF2-40B4-BE49-F238E27FC236}">
                <a16:creationId xmlns:a16="http://schemas.microsoft.com/office/drawing/2014/main" id="{5FDA2A96-29B5-E445-8415-E25D77350133}"/>
              </a:ext>
            </a:extLst>
          </p:cNvPr>
          <p:cNvCxnSpPr>
            <a:cxnSpLocks/>
            <a:stCxn id="67" idx="2"/>
            <a:endCxn id="72" idx="0"/>
          </p:cNvCxnSpPr>
          <p:nvPr/>
        </p:nvCxnSpPr>
        <p:spPr>
          <a:xfrm flipH="1">
            <a:off x="5049171" y="4083778"/>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D5BC2B1D-66C9-954E-8C71-412FF4F91C13}"/>
              </a:ext>
            </a:extLst>
          </p:cNvPr>
          <p:cNvCxnSpPr>
            <a:cxnSpLocks/>
            <a:stCxn id="67" idx="2"/>
            <a:endCxn id="71" idx="0"/>
          </p:cNvCxnSpPr>
          <p:nvPr/>
        </p:nvCxnSpPr>
        <p:spPr>
          <a:xfrm>
            <a:off x="5571784" y="4083778"/>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75" name="Picture 74">
            <a:extLst>
              <a:ext uri="{FF2B5EF4-FFF2-40B4-BE49-F238E27FC236}">
                <a16:creationId xmlns:a16="http://schemas.microsoft.com/office/drawing/2014/main" id="{517969C6-ED83-E744-BB5A-7B6AAC131C0B}"/>
              </a:ext>
            </a:extLst>
          </p:cNvPr>
          <p:cNvPicPr>
            <a:picLocks noChangeAspect="1"/>
          </p:cNvPicPr>
          <p:nvPr/>
        </p:nvPicPr>
        <p:blipFill>
          <a:blip r:embed="rId2"/>
          <a:stretch>
            <a:fillRect/>
          </a:stretch>
        </p:blipFill>
        <p:spPr>
          <a:xfrm>
            <a:off x="4002492" y="3697948"/>
            <a:ext cx="522613" cy="449264"/>
          </a:xfrm>
          <a:prstGeom prst="rect">
            <a:avLst/>
          </a:prstGeom>
        </p:spPr>
      </p:pic>
      <p:pic>
        <p:nvPicPr>
          <p:cNvPr id="76" name="Picture 75">
            <a:extLst>
              <a:ext uri="{FF2B5EF4-FFF2-40B4-BE49-F238E27FC236}">
                <a16:creationId xmlns:a16="http://schemas.microsoft.com/office/drawing/2014/main" id="{C54685D4-559C-5548-9BF7-2FDB56342735}"/>
              </a:ext>
            </a:extLst>
          </p:cNvPr>
          <p:cNvPicPr>
            <a:picLocks noChangeAspect="1"/>
          </p:cNvPicPr>
          <p:nvPr/>
        </p:nvPicPr>
        <p:blipFill>
          <a:blip r:embed="rId3"/>
          <a:stretch>
            <a:fillRect/>
          </a:stretch>
        </p:blipFill>
        <p:spPr>
          <a:xfrm>
            <a:off x="7524466" y="3697212"/>
            <a:ext cx="293877" cy="450000"/>
          </a:xfrm>
          <a:prstGeom prst="rect">
            <a:avLst/>
          </a:prstGeom>
        </p:spPr>
      </p:pic>
      <p:pic>
        <p:nvPicPr>
          <p:cNvPr id="77" name="Picture 76">
            <a:extLst>
              <a:ext uri="{FF2B5EF4-FFF2-40B4-BE49-F238E27FC236}">
                <a16:creationId xmlns:a16="http://schemas.microsoft.com/office/drawing/2014/main" id="{DAC385CA-54BD-1346-8D1C-93F1C0C38A0E}"/>
              </a:ext>
            </a:extLst>
          </p:cNvPr>
          <p:cNvPicPr>
            <a:picLocks noChangeAspect="1"/>
          </p:cNvPicPr>
          <p:nvPr/>
        </p:nvPicPr>
        <p:blipFill>
          <a:blip r:embed="rId3"/>
          <a:stretch>
            <a:fillRect/>
          </a:stretch>
        </p:blipFill>
        <p:spPr>
          <a:xfrm>
            <a:off x="8828617" y="3697212"/>
            <a:ext cx="293877" cy="450000"/>
          </a:xfrm>
          <a:prstGeom prst="rect">
            <a:avLst/>
          </a:prstGeom>
        </p:spPr>
      </p:pic>
      <p:sp>
        <p:nvSpPr>
          <p:cNvPr id="78" name="TextBox 77">
            <a:extLst>
              <a:ext uri="{FF2B5EF4-FFF2-40B4-BE49-F238E27FC236}">
                <a16:creationId xmlns:a16="http://schemas.microsoft.com/office/drawing/2014/main" id="{AF57B50A-5097-A841-A866-A5D1BA4733C2}"/>
              </a:ext>
            </a:extLst>
          </p:cNvPr>
          <p:cNvSpPr txBox="1"/>
          <p:nvPr/>
        </p:nvSpPr>
        <p:spPr>
          <a:xfrm>
            <a:off x="7979906" y="3732669"/>
            <a:ext cx="693210" cy="369332"/>
          </a:xfrm>
          <a:prstGeom prst="rect">
            <a:avLst/>
          </a:prstGeom>
          <a:noFill/>
        </p:spPr>
        <p:txBody>
          <a:bodyPr wrap="square" rtlCol="0">
            <a:spAutoFit/>
          </a:bodyPr>
          <a:lstStyle/>
          <a:p>
            <a:pPr algn="ctr"/>
            <a:r>
              <a:rPr lang="en-VN">
                <a:latin typeface="Segoe UI" panose="020B0502040204020203" pitchFamily="34" charset="0"/>
                <a:cs typeface="Segoe UI" panose="020B0502040204020203" pitchFamily="34" charset="0"/>
              </a:rPr>
              <a:t>…….</a:t>
            </a:r>
          </a:p>
        </p:txBody>
      </p:sp>
      <p:sp>
        <p:nvSpPr>
          <p:cNvPr id="80" name="Rounded Rectangle 79">
            <a:extLst>
              <a:ext uri="{FF2B5EF4-FFF2-40B4-BE49-F238E27FC236}">
                <a16:creationId xmlns:a16="http://schemas.microsoft.com/office/drawing/2014/main" id="{ADF0E4DB-4C99-244E-B1F2-43429B045B44}"/>
              </a:ext>
            </a:extLst>
          </p:cNvPr>
          <p:cNvSpPr/>
          <p:nvPr/>
        </p:nvSpPr>
        <p:spPr>
          <a:xfrm>
            <a:off x="9902545" y="4698332"/>
            <a:ext cx="730998" cy="2477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Root</a:t>
            </a:r>
          </a:p>
        </p:txBody>
      </p:sp>
      <p:sp>
        <p:nvSpPr>
          <p:cNvPr id="81" name="Rounded Rectangle 80">
            <a:extLst>
              <a:ext uri="{FF2B5EF4-FFF2-40B4-BE49-F238E27FC236}">
                <a16:creationId xmlns:a16="http://schemas.microsoft.com/office/drawing/2014/main" id="{BF5E2093-3F4D-CA42-94D2-F68B66EA9A99}"/>
              </a:ext>
            </a:extLst>
          </p:cNvPr>
          <p:cNvSpPr/>
          <p:nvPr/>
        </p:nvSpPr>
        <p:spPr>
          <a:xfrm>
            <a:off x="9354296" y="5144325"/>
            <a:ext cx="730998" cy="2477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100">
              <a:latin typeface="Segoe UI" panose="020B0502040204020203" pitchFamily="34" charset="0"/>
              <a:ea typeface="Segoe UI Historic" panose="020B0502040204020203" pitchFamily="34" charset="0"/>
              <a:cs typeface="Segoe UI" panose="020B0502040204020203" pitchFamily="34" charset="0"/>
            </a:endParaRPr>
          </a:p>
        </p:txBody>
      </p:sp>
      <p:sp>
        <p:nvSpPr>
          <p:cNvPr id="82" name="Rounded Rectangle 81">
            <a:extLst>
              <a:ext uri="{FF2B5EF4-FFF2-40B4-BE49-F238E27FC236}">
                <a16:creationId xmlns:a16="http://schemas.microsoft.com/office/drawing/2014/main" id="{BF395F0F-1D82-F342-B2CA-71F2DC024222}"/>
              </a:ext>
            </a:extLst>
          </p:cNvPr>
          <p:cNvSpPr/>
          <p:nvPr/>
        </p:nvSpPr>
        <p:spPr>
          <a:xfrm>
            <a:off x="10450795" y="5144325"/>
            <a:ext cx="730998" cy="247715"/>
          </a:xfrm>
          <a:prstGeom prst="roundRect">
            <a:avLst/>
          </a:prstGeom>
          <a:solidFill>
            <a:srgbClr val="C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Leaf</a:t>
            </a:r>
          </a:p>
        </p:txBody>
      </p:sp>
      <p:cxnSp>
        <p:nvCxnSpPr>
          <p:cNvPr id="83" name="Straight Arrow Connector 82">
            <a:extLst>
              <a:ext uri="{FF2B5EF4-FFF2-40B4-BE49-F238E27FC236}">
                <a16:creationId xmlns:a16="http://schemas.microsoft.com/office/drawing/2014/main" id="{9DA546AE-E2E4-0A4C-901B-39D6DE897E77}"/>
              </a:ext>
            </a:extLst>
          </p:cNvPr>
          <p:cNvCxnSpPr>
            <a:stCxn id="80" idx="2"/>
            <a:endCxn id="81" idx="0"/>
          </p:cNvCxnSpPr>
          <p:nvPr/>
        </p:nvCxnSpPr>
        <p:spPr>
          <a:xfrm flipH="1">
            <a:off x="9719795" y="4946047"/>
            <a:ext cx="548249"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3A511D83-E961-204C-870B-EDC1F964C4B7}"/>
              </a:ext>
            </a:extLst>
          </p:cNvPr>
          <p:cNvCxnSpPr>
            <a:cxnSpLocks/>
            <a:stCxn id="80" idx="2"/>
            <a:endCxn id="82" idx="0"/>
          </p:cNvCxnSpPr>
          <p:nvPr/>
        </p:nvCxnSpPr>
        <p:spPr>
          <a:xfrm>
            <a:off x="10268044" y="4946047"/>
            <a:ext cx="548250"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85" name="Rounded Rectangle 84">
            <a:extLst>
              <a:ext uri="{FF2B5EF4-FFF2-40B4-BE49-F238E27FC236}">
                <a16:creationId xmlns:a16="http://schemas.microsoft.com/office/drawing/2014/main" id="{7DFC807B-C0CA-BB41-9CCB-33E95CB103EF}"/>
              </a:ext>
            </a:extLst>
          </p:cNvPr>
          <p:cNvSpPr/>
          <p:nvPr/>
        </p:nvSpPr>
        <p:spPr>
          <a:xfrm>
            <a:off x="9876910" y="5600876"/>
            <a:ext cx="730998" cy="247715"/>
          </a:xfrm>
          <a:prstGeom prst="roundRect">
            <a:avLst/>
          </a:prstGeom>
          <a:solidFill>
            <a:srgbClr val="C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Leaf</a:t>
            </a:r>
          </a:p>
        </p:txBody>
      </p:sp>
      <p:sp>
        <p:nvSpPr>
          <p:cNvPr id="86" name="Rounded Rectangle 85">
            <a:extLst>
              <a:ext uri="{FF2B5EF4-FFF2-40B4-BE49-F238E27FC236}">
                <a16:creationId xmlns:a16="http://schemas.microsoft.com/office/drawing/2014/main" id="{5B0963AB-C8B1-9049-86B4-2ABF3A422036}"/>
              </a:ext>
            </a:extLst>
          </p:cNvPr>
          <p:cNvSpPr/>
          <p:nvPr/>
        </p:nvSpPr>
        <p:spPr>
          <a:xfrm>
            <a:off x="8831683" y="5600876"/>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Leaf</a:t>
            </a:r>
          </a:p>
        </p:txBody>
      </p:sp>
      <p:cxnSp>
        <p:nvCxnSpPr>
          <p:cNvPr id="87" name="Straight Arrow Connector 86">
            <a:extLst>
              <a:ext uri="{FF2B5EF4-FFF2-40B4-BE49-F238E27FC236}">
                <a16:creationId xmlns:a16="http://schemas.microsoft.com/office/drawing/2014/main" id="{2C732FC5-FD9C-C24A-9B94-CB1350FE0559}"/>
              </a:ext>
            </a:extLst>
          </p:cNvPr>
          <p:cNvCxnSpPr>
            <a:cxnSpLocks/>
            <a:stCxn id="81" idx="2"/>
            <a:endCxn id="86" idx="0"/>
          </p:cNvCxnSpPr>
          <p:nvPr/>
        </p:nvCxnSpPr>
        <p:spPr>
          <a:xfrm flipH="1">
            <a:off x="9197182" y="5392041"/>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6C6625D5-A3B6-7F46-A2CA-E1BAE6F12457}"/>
              </a:ext>
            </a:extLst>
          </p:cNvPr>
          <p:cNvCxnSpPr>
            <a:cxnSpLocks/>
            <a:stCxn id="81" idx="2"/>
            <a:endCxn id="85" idx="0"/>
          </p:cNvCxnSpPr>
          <p:nvPr/>
        </p:nvCxnSpPr>
        <p:spPr>
          <a:xfrm>
            <a:off x="9719795" y="5392041"/>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89" name="Picture 88">
            <a:extLst>
              <a:ext uri="{FF2B5EF4-FFF2-40B4-BE49-F238E27FC236}">
                <a16:creationId xmlns:a16="http://schemas.microsoft.com/office/drawing/2014/main" id="{C6F54EDF-B0B5-7E40-B014-5E78990FF3D9}"/>
              </a:ext>
            </a:extLst>
          </p:cNvPr>
          <p:cNvPicPr>
            <a:picLocks noChangeAspect="1"/>
          </p:cNvPicPr>
          <p:nvPr/>
        </p:nvPicPr>
        <p:blipFill>
          <a:blip r:embed="rId2"/>
          <a:stretch>
            <a:fillRect/>
          </a:stretch>
        </p:blipFill>
        <p:spPr>
          <a:xfrm>
            <a:off x="8150503" y="5006211"/>
            <a:ext cx="522613" cy="449264"/>
          </a:xfrm>
          <a:prstGeom prst="rect">
            <a:avLst/>
          </a:prstGeom>
        </p:spPr>
      </p:pic>
    </p:spTree>
    <p:extLst>
      <p:ext uri="{BB962C8B-B14F-4D97-AF65-F5344CB8AC3E}">
        <p14:creationId xmlns:p14="http://schemas.microsoft.com/office/powerpoint/2010/main" val="2059640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Final prediction</a:t>
            </a:r>
            <a:endPar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graphicFrame>
        <p:nvGraphicFramePr>
          <p:cNvPr id="2" name="Chart 1">
            <a:extLst>
              <a:ext uri="{FF2B5EF4-FFF2-40B4-BE49-F238E27FC236}">
                <a16:creationId xmlns:a16="http://schemas.microsoft.com/office/drawing/2014/main" id="{73C5A66D-9DA7-2A47-A9AB-9C5A280EEDA7}"/>
              </a:ext>
            </a:extLst>
          </p:cNvPr>
          <p:cNvGraphicFramePr/>
          <p:nvPr>
            <p:extLst>
              <p:ext uri="{D42A27DB-BD31-4B8C-83A1-F6EECF244321}">
                <p14:modId xmlns:p14="http://schemas.microsoft.com/office/powerpoint/2010/main" val="3242596436"/>
              </p:ext>
            </p:extLst>
          </p:nvPr>
        </p:nvGraphicFramePr>
        <p:xfrm>
          <a:off x="2801420" y="1232614"/>
          <a:ext cx="6589160" cy="4392772"/>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a:extLst>
              <a:ext uri="{FF2B5EF4-FFF2-40B4-BE49-F238E27FC236}">
                <a16:creationId xmlns:a16="http://schemas.microsoft.com/office/drawing/2014/main" id="{2A3C0D2B-35AE-9B49-9AFB-5AB63B6A6498}"/>
              </a:ext>
            </a:extLst>
          </p:cNvPr>
          <p:cNvSpPr txBox="1"/>
          <p:nvPr/>
        </p:nvSpPr>
        <p:spPr>
          <a:xfrm>
            <a:off x="3226086" y="5611445"/>
            <a:ext cx="5739828" cy="415819"/>
          </a:xfrm>
          <a:prstGeom prst="rect">
            <a:avLst/>
          </a:prstGeom>
          <a:noFill/>
        </p:spPr>
        <p:txBody>
          <a:bodyPr wrap="square" rtlCol="0">
            <a:spAutoFit/>
          </a:bodyPr>
          <a:lstStyle/>
          <a:p>
            <a:pPr algn="ctr">
              <a:lnSpc>
                <a:spcPct val="150000"/>
              </a:lnSpc>
            </a:pPr>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Dosage (x)</a:t>
            </a:r>
          </a:p>
        </p:txBody>
      </p:sp>
      <p:sp>
        <p:nvSpPr>
          <p:cNvPr id="15" name="TextBox 14">
            <a:extLst>
              <a:ext uri="{FF2B5EF4-FFF2-40B4-BE49-F238E27FC236}">
                <a16:creationId xmlns:a16="http://schemas.microsoft.com/office/drawing/2014/main" id="{75FD4666-EB7B-9A44-ACC0-A61B397D361C}"/>
              </a:ext>
            </a:extLst>
          </p:cNvPr>
          <p:cNvSpPr txBox="1"/>
          <p:nvPr/>
        </p:nvSpPr>
        <p:spPr>
          <a:xfrm rot="16200000">
            <a:off x="1080356" y="2810046"/>
            <a:ext cx="3026310" cy="415819"/>
          </a:xfrm>
          <a:prstGeom prst="rect">
            <a:avLst/>
          </a:prstGeom>
          <a:noFill/>
        </p:spPr>
        <p:txBody>
          <a:bodyPr wrap="square" rtlCol="0">
            <a:spAutoFit/>
          </a:bodyPr>
          <a:lstStyle/>
          <a:p>
            <a:pPr algn="ctr">
              <a:lnSpc>
                <a:spcPct val="150000"/>
              </a:lnSpc>
            </a:pPr>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Effectiveness (y)</a:t>
            </a:r>
          </a:p>
        </p:txBody>
      </p:sp>
      <p:cxnSp>
        <p:nvCxnSpPr>
          <p:cNvPr id="5" name="Straight Connector 4">
            <a:extLst>
              <a:ext uri="{FF2B5EF4-FFF2-40B4-BE49-F238E27FC236}">
                <a16:creationId xmlns:a16="http://schemas.microsoft.com/office/drawing/2014/main" id="{31BA68F8-BB13-1F42-ADD3-F6E249540976}"/>
              </a:ext>
            </a:extLst>
          </p:cNvPr>
          <p:cNvCxnSpPr/>
          <p:nvPr/>
        </p:nvCxnSpPr>
        <p:spPr>
          <a:xfrm>
            <a:off x="3226086" y="2825393"/>
            <a:ext cx="5938462" cy="0"/>
          </a:xfrm>
          <a:prstGeom prst="line">
            <a:avLst/>
          </a:prstGeom>
          <a:ln w="28575">
            <a:prstDash val="solid"/>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989D73FF-0EC8-4545-8141-BDA035424361}"/>
              </a:ext>
            </a:extLst>
          </p:cNvPr>
          <p:cNvSpPr txBox="1"/>
          <p:nvPr/>
        </p:nvSpPr>
        <p:spPr>
          <a:xfrm>
            <a:off x="6421348" y="2404691"/>
            <a:ext cx="2696965" cy="334900"/>
          </a:xfrm>
          <a:prstGeom prst="rect">
            <a:avLst/>
          </a:prstGeom>
          <a:noFill/>
        </p:spPr>
        <p:txBody>
          <a:bodyPr wrap="square" rtlCol="0">
            <a:spAutoFit/>
          </a:bodyPr>
          <a:lstStyle/>
          <a:p>
            <a:pPr algn="r">
              <a:lnSpc>
                <a:spcPct val="150000"/>
              </a:lnSpc>
            </a:pPr>
            <a:r>
              <a:rPr lang="en-VN" sz="12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Initial prediction = 0.5</a:t>
            </a:r>
          </a:p>
        </p:txBody>
      </p:sp>
      <p:sp>
        <p:nvSpPr>
          <p:cNvPr id="21" name="Oval 20">
            <a:extLst>
              <a:ext uri="{FF2B5EF4-FFF2-40B4-BE49-F238E27FC236}">
                <a16:creationId xmlns:a16="http://schemas.microsoft.com/office/drawing/2014/main" id="{5840933C-859A-6343-AC23-91BBF8DA62B1}"/>
              </a:ext>
            </a:extLst>
          </p:cNvPr>
          <p:cNvSpPr/>
          <p:nvPr/>
        </p:nvSpPr>
        <p:spPr>
          <a:xfrm>
            <a:off x="6689488" y="1903496"/>
            <a:ext cx="198634" cy="198634"/>
          </a:xfrm>
          <a:prstGeom prst="ellips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22" name="Oval 21">
            <a:extLst>
              <a:ext uri="{FF2B5EF4-FFF2-40B4-BE49-F238E27FC236}">
                <a16:creationId xmlns:a16="http://schemas.microsoft.com/office/drawing/2014/main" id="{F6435DF1-7C96-AB4C-93D6-1645068CE67D}"/>
              </a:ext>
            </a:extLst>
          </p:cNvPr>
          <p:cNvSpPr/>
          <p:nvPr/>
        </p:nvSpPr>
        <p:spPr>
          <a:xfrm>
            <a:off x="8767280" y="3489841"/>
            <a:ext cx="198634" cy="198634"/>
          </a:xfrm>
          <a:prstGeom prst="ellips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34" name="Oval 33">
            <a:extLst>
              <a:ext uri="{FF2B5EF4-FFF2-40B4-BE49-F238E27FC236}">
                <a16:creationId xmlns:a16="http://schemas.microsoft.com/office/drawing/2014/main" id="{20D4C739-3727-C64A-8E60-B5A1E7BB0B1A}"/>
              </a:ext>
            </a:extLst>
          </p:cNvPr>
          <p:cNvSpPr/>
          <p:nvPr/>
        </p:nvSpPr>
        <p:spPr>
          <a:xfrm>
            <a:off x="4611392" y="4177307"/>
            <a:ext cx="198634" cy="198634"/>
          </a:xfrm>
          <a:prstGeom prst="ellips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39" name="Oval 38">
            <a:extLst>
              <a:ext uri="{FF2B5EF4-FFF2-40B4-BE49-F238E27FC236}">
                <a16:creationId xmlns:a16="http://schemas.microsoft.com/office/drawing/2014/main" id="{527142FF-4863-9E4B-942E-5581C133CBCA}"/>
              </a:ext>
            </a:extLst>
          </p:cNvPr>
          <p:cNvSpPr/>
          <p:nvPr/>
        </p:nvSpPr>
        <p:spPr>
          <a:xfrm>
            <a:off x="5801904" y="2032098"/>
            <a:ext cx="198634" cy="198634"/>
          </a:xfrm>
          <a:prstGeom prst="ellipse">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cxnSp>
        <p:nvCxnSpPr>
          <p:cNvPr id="17" name="Straight Connector 16">
            <a:extLst>
              <a:ext uri="{FF2B5EF4-FFF2-40B4-BE49-F238E27FC236}">
                <a16:creationId xmlns:a16="http://schemas.microsoft.com/office/drawing/2014/main" id="{734C4EC7-BA2A-0C4E-BF01-1F0F28E9E3FF}"/>
              </a:ext>
            </a:extLst>
          </p:cNvPr>
          <p:cNvCxnSpPr>
            <a:cxnSpLocks/>
          </p:cNvCxnSpPr>
          <p:nvPr/>
        </p:nvCxnSpPr>
        <p:spPr>
          <a:xfrm>
            <a:off x="4714126" y="2825393"/>
            <a:ext cx="0" cy="1340191"/>
          </a:xfrm>
          <a:prstGeom prst="line">
            <a:avLst/>
          </a:prstGeom>
          <a:ln w="19050">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21F43DD-36E2-8942-B122-A4C69B853ED6}"/>
              </a:ext>
            </a:extLst>
          </p:cNvPr>
          <p:cNvCxnSpPr>
            <a:cxnSpLocks/>
          </p:cNvCxnSpPr>
          <p:nvPr/>
        </p:nvCxnSpPr>
        <p:spPr>
          <a:xfrm>
            <a:off x="8858529" y="2825392"/>
            <a:ext cx="0" cy="670096"/>
          </a:xfrm>
          <a:prstGeom prst="line">
            <a:avLst/>
          </a:prstGeom>
          <a:ln w="19050">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56F0D2BF-43CE-9240-B32D-BC5AD0D6489C}"/>
              </a:ext>
            </a:extLst>
          </p:cNvPr>
          <p:cNvCxnSpPr>
            <a:cxnSpLocks/>
          </p:cNvCxnSpPr>
          <p:nvPr/>
        </p:nvCxnSpPr>
        <p:spPr>
          <a:xfrm>
            <a:off x="5912183" y="2230732"/>
            <a:ext cx="0" cy="594660"/>
          </a:xfrm>
          <a:prstGeom prst="line">
            <a:avLst/>
          </a:prstGeom>
          <a:ln w="19050">
            <a:prstDash val="dash"/>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347DFA88-259D-8A47-826B-F0EA551AA77F}"/>
              </a:ext>
            </a:extLst>
          </p:cNvPr>
          <p:cNvCxnSpPr>
            <a:cxnSpLocks/>
          </p:cNvCxnSpPr>
          <p:nvPr/>
        </p:nvCxnSpPr>
        <p:spPr>
          <a:xfrm>
            <a:off x="6790921" y="2102130"/>
            <a:ext cx="0" cy="723262"/>
          </a:xfrm>
          <a:prstGeom prst="line">
            <a:avLst/>
          </a:prstGeom>
          <a:ln w="19050">
            <a:prstDash val="dash"/>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3" name="Oval 22">
            <a:extLst>
              <a:ext uri="{FF2B5EF4-FFF2-40B4-BE49-F238E27FC236}">
                <a16:creationId xmlns:a16="http://schemas.microsoft.com/office/drawing/2014/main" id="{F601A9E8-3F4B-114B-8881-D2045B1DC07D}"/>
              </a:ext>
            </a:extLst>
          </p:cNvPr>
          <p:cNvSpPr/>
          <p:nvPr/>
        </p:nvSpPr>
        <p:spPr>
          <a:xfrm>
            <a:off x="4611392" y="2739591"/>
            <a:ext cx="198634" cy="19863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24" name="Oval 23">
            <a:extLst>
              <a:ext uri="{FF2B5EF4-FFF2-40B4-BE49-F238E27FC236}">
                <a16:creationId xmlns:a16="http://schemas.microsoft.com/office/drawing/2014/main" id="{904B67CF-52F7-1440-A80C-CC201D28ED3E}"/>
              </a:ext>
            </a:extLst>
          </p:cNvPr>
          <p:cNvSpPr/>
          <p:nvPr/>
        </p:nvSpPr>
        <p:spPr>
          <a:xfrm>
            <a:off x="5798049" y="2739591"/>
            <a:ext cx="198634" cy="19863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26" name="Oval 25">
            <a:extLst>
              <a:ext uri="{FF2B5EF4-FFF2-40B4-BE49-F238E27FC236}">
                <a16:creationId xmlns:a16="http://schemas.microsoft.com/office/drawing/2014/main" id="{89270B97-A8D3-CE48-BA94-3E3A6345619C}"/>
              </a:ext>
            </a:extLst>
          </p:cNvPr>
          <p:cNvSpPr/>
          <p:nvPr/>
        </p:nvSpPr>
        <p:spPr>
          <a:xfrm>
            <a:off x="6691604" y="2739591"/>
            <a:ext cx="198634" cy="19863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27" name="Oval 26">
            <a:extLst>
              <a:ext uri="{FF2B5EF4-FFF2-40B4-BE49-F238E27FC236}">
                <a16:creationId xmlns:a16="http://schemas.microsoft.com/office/drawing/2014/main" id="{EF026A4A-15E0-0A44-A64E-516DC8184EB0}"/>
              </a:ext>
            </a:extLst>
          </p:cNvPr>
          <p:cNvSpPr/>
          <p:nvPr/>
        </p:nvSpPr>
        <p:spPr>
          <a:xfrm>
            <a:off x="8767280" y="2739591"/>
            <a:ext cx="198634" cy="19863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21114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Comparison of Similarity score and Output value</a:t>
            </a:r>
          </a:p>
        </p:txBody>
      </p:sp>
      <p:pic>
        <p:nvPicPr>
          <p:cNvPr id="2" name="Picture 1">
            <a:extLst>
              <a:ext uri="{FF2B5EF4-FFF2-40B4-BE49-F238E27FC236}">
                <a16:creationId xmlns:a16="http://schemas.microsoft.com/office/drawing/2014/main" id="{BAA16091-79F0-1E4E-839E-8860A36112C5}"/>
              </a:ext>
            </a:extLst>
          </p:cNvPr>
          <p:cNvPicPr>
            <a:picLocks noChangeAspect="1"/>
          </p:cNvPicPr>
          <p:nvPr/>
        </p:nvPicPr>
        <p:blipFill>
          <a:blip r:embed="rId2"/>
          <a:stretch>
            <a:fillRect/>
          </a:stretch>
        </p:blipFill>
        <p:spPr>
          <a:xfrm>
            <a:off x="819150" y="1384300"/>
            <a:ext cx="10553700" cy="4089400"/>
          </a:xfrm>
          <a:prstGeom prst="rect">
            <a:avLst/>
          </a:prstGeom>
        </p:spPr>
      </p:pic>
    </p:spTree>
    <p:extLst>
      <p:ext uri="{BB962C8B-B14F-4D97-AF65-F5344CB8AC3E}">
        <p14:creationId xmlns:p14="http://schemas.microsoft.com/office/powerpoint/2010/main" val="2683300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8A0B59-5A25-45D9-8CA9-BEFD6C86854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827" b="7827"/>
          <a:stretch/>
        </p:blipFill>
        <p:spPr>
          <a:xfrm>
            <a:off x="1392" y="0"/>
            <a:ext cx="12190608" cy="6857217"/>
          </a:xfrm>
          <a:prstGeom prst="rect">
            <a:avLst/>
          </a:prstGeom>
        </p:spPr>
      </p:pic>
      <p:sp>
        <p:nvSpPr>
          <p:cNvPr id="3" name="Rectangle 2">
            <a:extLst>
              <a:ext uri="{FF2B5EF4-FFF2-40B4-BE49-F238E27FC236}">
                <a16:creationId xmlns:a16="http://schemas.microsoft.com/office/drawing/2014/main" id="{68F76392-38E3-4AFF-973C-321DAE08F9EB}"/>
              </a:ext>
            </a:extLst>
          </p:cNvPr>
          <p:cNvSpPr/>
          <p:nvPr/>
        </p:nvSpPr>
        <p:spPr>
          <a:xfrm>
            <a:off x="-1" y="0"/>
            <a:ext cx="12190607" cy="6858000"/>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401C9312-631B-465A-B65D-3B2045B087DD}"/>
              </a:ext>
            </a:extLst>
          </p:cNvPr>
          <p:cNvSpPr/>
          <p:nvPr/>
        </p:nvSpPr>
        <p:spPr>
          <a:xfrm>
            <a:off x="1497496" y="3429000"/>
            <a:ext cx="10693110" cy="1885121"/>
          </a:xfrm>
          <a:prstGeom prst="rect">
            <a:avLst/>
          </a:prstGeom>
          <a:solidFill>
            <a:schemeClr val="tx2">
              <a:lumMod val="50000"/>
            </a:schemeClr>
          </a:solidFill>
        </p:spPr>
        <p:txBody>
          <a:bodyPr wrap="square" lIns="180000" rIns="180000" rtlCol="0" anchor="ctr">
            <a:noAutofit/>
          </a:bodyPr>
          <a:lstStyle/>
          <a:p>
            <a:r>
              <a:rPr lang="en-US" sz="4000">
                <a:solidFill>
                  <a:schemeClr val="bg1"/>
                </a:solidFill>
                <a:latin typeface="Segoe UI" panose="020B0502040204020203" pitchFamily="34" charset="0"/>
                <a:ea typeface="Open Sans" panose="020B0606030504020204" pitchFamily="34" charset="0"/>
                <a:cs typeface="Segoe UI" panose="020B0502040204020203" pitchFamily="34" charset="0"/>
              </a:rPr>
              <a:t>XGBoost Mathematical Details</a:t>
            </a:r>
            <a:endParaRPr lang="en-US" sz="4000" dirty="0">
              <a:solidFill>
                <a:schemeClr val="bg1"/>
              </a:solidFill>
              <a:latin typeface="Segoe UI" panose="020B0502040204020203" pitchFamily="34" charset="0"/>
              <a:ea typeface="Open Sans" panose="020B0606030504020204" pitchFamily="34" charset="0"/>
              <a:cs typeface="Segoe UI" panose="020B0502040204020203" pitchFamily="34" charset="0"/>
            </a:endParaRPr>
          </a:p>
        </p:txBody>
      </p:sp>
      <p:sp>
        <p:nvSpPr>
          <p:cNvPr id="5" name="Rectangle 4">
            <a:extLst>
              <a:ext uri="{FF2B5EF4-FFF2-40B4-BE49-F238E27FC236}">
                <a16:creationId xmlns:a16="http://schemas.microsoft.com/office/drawing/2014/main" id="{68DBDE1B-DA29-4558-B587-0D826893EB70}"/>
              </a:ext>
            </a:extLst>
          </p:cNvPr>
          <p:cNvSpPr/>
          <p:nvPr/>
        </p:nvSpPr>
        <p:spPr>
          <a:xfrm>
            <a:off x="0" y="3428999"/>
            <a:ext cx="1497496" cy="1885121"/>
          </a:xfrm>
          <a:prstGeom prst="rect">
            <a:avLst/>
          </a:prstGeom>
          <a:solidFill>
            <a:srgbClr val="F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a:latin typeface="Segoe UI" panose="020B0502040204020203" pitchFamily="34" charset="0"/>
                <a:ea typeface="Open Sans" panose="020B0606030504020204" pitchFamily="34" charset="0"/>
                <a:cs typeface="Segoe UI" panose="020B0502040204020203" pitchFamily="34" charset="0"/>
              </a:rPr>
              <a:t>3</a:t>
            </a:r>
          </a:p>
        </p:txBody>
      </p:sp>
    </p:spTree>
    <p:extLst>
      <p:ext uri="{BB962C8B-B14F-4D97-AF65-F5344CB8AC3E}">
        <p14:creationId xmlns:p14="http://schemas.microsoft.com/office/powerpoint/2010/main" val="730273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Loss functions</a:t>
            </a:r>
          </a:p>
        </p:txBody>
      </p:sp>
      <p:pic>
        <p:nvPicPr>
          <p:cNvPr id="4" name="Picture 3">
            <a:extLst>
              <a:ext uri="{FF2B5EF4-FFF2-40B4-BE49-F238E27FC236}">
                <a16:creationId xmlns:a16="http://schemas.microsoft.com/office/drawing/2014/main" id="{BD754942-59B9-8C42-BA58-ADCF8CACBAD1}"/>
              </a:ext>
            </a:extLst>
          </p:cNvPr>
          <p:cNvPicPr>
            <a:picLocks noChangeAspect="1"/>
          </p:cNvPicPr>
          <p:nvPr/>
        </p:nvPicPr>
        <p:blipFill>
          <a:blip r:embed="rId2"/>
          <a:stretch>
            <a:fillRect/>
          </a:stretch>
        </p:blipFill>
        <p:spPr>
          <a:xfrm>
            <a:off x="4928891" y="2069052"/>
            <a:ext cx="4441227" cy="537805"/>
          </a:xfrm>
          <a:prstGeom prst="rect">
            <a:avLst/>
          </a:prstGeom>
        </p:spPr>
      </p:pic>
      <p:pic>
        <p:nvPicPr>
          <p:cNvPr id="5" name="Picture 4">
            <a:extLst>
              <a:ext uri="{FF2B5EF4-FFF2-40B4-BE49-F238E27FC236}">
                <a16:creationId xmlns:a16="http://schemas.microsoft.com/office/drawing/2014/main" id="{C0A474FD-AD0A-5B46-BC97-C9CCD52A81D7}"/>
              </a:ext>
            </a:extLst>
          </p:cNvPr>
          <p:cNvPicPr>
            <a:picLocks noChangeAspect="1"/>
          </p:cNvPicPr>
          <p:nvPr/>
        </p:nvPicPr>
        <p:blipFill rotWithShape="1">
          <a:blip r:embed="rId3"/>
          <a:srcRect l="7939" r="17750"/>
          <a:stretch/>
        </p:blipFill>
        <p:spPr>
          <a:xfrm>
            <a:off x="4977624" y="1179903"/>
            <a:ext cx="2236751" cy="719965"/>
          </a:xfrm>
          <a:prstGeom prst="rect">
            <a:avLst/>
          </a:prstGeom>
        </p:spPr>
      </p:pic>
      <p:sp>
        <p:nvSpPr>
          <p:cNvPr id="10" name="TextBox 9">
            <a:extLst>
              <a:ext uri="{FF2B5EF4-FFF2-40B4-BE49-F238E27FC236}">
                <a16:creationId xmlns:a16="http://schemas.microsoft.com/office/drawing/2014/main" id="{D2C89B06-299F-DF46-8045-E6143AD8160A}"/>
              </a:ext>
            </a:extLst>
          </p:cNvPr>
          <p:cNvSpPr txBox="1"/>
          <p:nvPr/>
        </p:nvSpPr>
        <p:spPr>
          <a:xfrm>
            <a:off x="584791" y="1187138"/>
            <a:ext cx="3623301" cy="496611"/>
          </a:xfrm>
          <a:prstGeom prst="rect">
            <a:avLst/>
          </a:prstGeom>
          <a:noFill/>
        </p:spPr>
        <p:txBody>
          <a:bodyPr wrap="square" rtlCol="0">
            <a:spAutoFit/>
          </a:bodyPr>
          <a:lstStyle/>
          <a:p>
            <a:pPr algn="r">
              <a:lnSpc>
                <a:spcPct val="150000"/>
              </a:lnSpc>
            </a:pPr>
            <a:r>
              <a:rPr lang="en-VN" sz="20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Loss function for Regression:</a:t>
            </a:r>
          </a:p>
        </p:txBody>
      </p:sp>
      <p:sp>
        <p:nvSpPr>
          <p:cNvPr id="11" name="TextBox 10">
            <a:extLst>
              <a:ext uri="{FF2B5EF4-FFF2-40B4-BE49-F238E27FC236}">
                <a16:creationId xmlns:a16="http://schemas.microsoft.com/office/drawing/2014/main" id="{5BE233BC-8315-E54D-A632-6EFDB2791484}"/>
              </a:ext>
            </a:extLst>
          </p:cNvPr>
          <p:cNvSpPr txBox="1"/>
          <p:nvPr/>
        </p:nvSpPr>
        <p:spPr>
          <a:xfrm>
            <a:off x="371188" y="2026690"/>
            <a:ext cx="3836905" cy="496611"/>
          </a:xfrm>
          <a:prstGeom prst="rect">
            <a:avLst/>
          </a:prstGeom>
          <a:noFill/>
        </p:spPr>
        <p:txBody>
          <a:bodyPr wrap="square" rtlCol="0">
            <a:spAutoFit/>
          </a:bodyPr>
          <a:lstStyle/>
          <a:p>
            <a:pPr algn="r">
              <a:lnSpc>
                <a:spcPct val="150000"/>
              </a:lnSpc>
            </a:pPr>
            <a:r>
              <a:rPr lang="en-VN" sz="20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Loss function for Classification:</a:t>
            </a:r>
          </a:p>
        </p:txBody>
      </p:sp>
      <p:pic>
        <p:nvPicPr>
          <p:cNvPr id="2" name="Picture 1">
            <a:extLst>
              <a:ext uri="{FF2B5EF4-FFF2-40B4-BE49-F238E27FC236}">
                <a16:creationId xmlns:a16="http://schemas.microsoft.com/office/drawing/2014/main" id="{BEF607E4-A8E5-6649-97A3-A5F446E3E8D4}"/>
              </a:ext>
            </a:extLst>
          </p:cNvPr>
          <p:cNvPicPr>
            <a:picLocks noChangeAspect="1"/>
          </p:cNvPicPr>
          <p:nvPr/>
        </p:nvPicPr>
        <p:blipFill>
          <a:blip r:embed="rId4"/>
          <a:stretch>
            <a:fillRect/>
          </a:stretch>
        </p:blipFill>
        <p:spPr>
          <a:xfrm>
            <a:off x="4982918" y="3448539"/>
            <a:ext cx="2524213" cy="772010"/>
          </a:xfrm>
          <a:prstGeom prst="rect">
            <a:avLst/>
          </a:prstGeom>
        </p:spPr>
      </p:pic>
      <p:sp>
        <p:nvSpPr>
          <p:cNvPr id="12" name="TextBox 11">
            <a:extLst>
              <a:ext uri="{FF2B5EF4-FFF2-40B4-BE49-F238E27FC236}">
                <a16:creationId xmlns:a16="http://schemas.microsoft.com/office/drawing/2014/main" id="{619AE14B-BA6E-9942-A18A-C14F2E5BF141}"/>
              </a:ext>
            </a:extLst>
          </p:cNvPr>
          <p:cNvSpPr txBox="1"/>
          <p:nvPr/>
        </p:nvSpPr>
        <p:spPr>
          <a:xfrm>
            <a:off x="1181100" y="3422448"/>
            <a:ext cx="2887292" cy="496674"/>
          </a:xfrm>
          <a:prstGeom prst="rect">
            <a:avLst/>
          </a:prstGeom>
          <a:noFill/>
        </p:spPr>
        <p:txBody>
          <a:bodyPr wrap="square" rtlCol="0">
            <a:spAutoFit/>
          </a:bodyPr>
          <a:lstStyle/>
          <a:p>
            <a:pPr algn="r">
              <a:lnSpc>
                <a:spcPct val="150000"/>
              </a:lnSpc>
            </a:pPr>
            <a:r>
              <a:rPr lang="en-VN" sz="20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Objective function:</a:t>
            </a:r>
          </a:p>
        </p:txBody>
      </p:sp>
      <p:pic>
        <p:nvPicPr>
          <p:cNvPr id="3" name="Picture 2">
            <a:extLst>
              <a:ext uri="{FF2B5EF4-FFF2-40B4-BE49-F238E27FC236}">
                <a16:creationId xmlns:a16="http://schemas.microsoft.com/office/drawing/2014/main" id="{4AC1013B-C014-1C4C-A482-31841614C6EB}"/>
              </a:ext>
            </a:extLst>
          </p:cNvPr>
          <p:cNvPicPr>
            <a:picLocks noChangeAspect="1"/>
          </p:cNvPicPr>
          <p:nvPr/>
        </p:nvPicPr>
        <p:blipFill>
          <a:blip r:embed="rId5"/>
          <a:stretch>
            <a:fillRect/>
          </a:stretch>
        </p:blipFill>
        <p:spPr>
          <a:xfrm>
            <a:off x="4982918" y="4342559"/>
            <a:ext cx="3495732" cy="772010"/>
          </a:xfrm>
          <a:prstGeom prst="rect">
            <a:avLst/>
          </a:prstGeom>
        </p:spPr>
      </p:pic>
      <p:sp>
        <p:nvSpPr>
          <p:cNvPr id="15" name="TextBox 14">
            <a:extLst>
              <a:ext uri="{FF2B5EF4-FFF2-40B4-BE49-F238E27FC236}">
                <a16:creationId xmlns:a16="http://schemas.microsoft.com/office/drawing/2014/main" id="{640E3778-C9C3-7E45-9318-16DC53271530}"/>
              </a:ext>
            </a:extLst>
          </p:cNvPr>
          <p:cNvSpPr txBox="1"/>
          <p:nvPr/>
        </p:nvSpPr>
        <p:spPr>
          <a:xfrm>
            <a:off x="5118356" y="5125263"/>
            <a:ext cx="2126512" cy="415819"/>
          </a:xfrm>
          <a:prstGeom prst="rect">
            <a:avLst/>
          </a:prstGeom>
          <a:noFill/>
        </p:spPr>
        <p:txBody>
          <a:bodyPr wrap="square" rtlCol="0">
            <a:spAutoFit/>
          </a:bodyPr>
          <a:lstStyle/>
          <a:p>
            <a:pPr algn="ctr">
              <a:lnSpc>
                <a:spcPct val="150000"/>
              </a:lnSpc>
            </a:pPr>
            <a:r>
              <a:rPr lang="en-VN" sz="1600" b="1" i="1">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Total loss quantity</a:t>
            </a:r>
          </a:p>
        </p:txBody>
      </p:sp>
      <p:sp>
        <p:nvSpPr>
          <p:cNvPr id="17" name="TextBox 16">
            <a:extLst>
              <a:ext uri="{FF2B5EF4-FFF2-40B4-BE49-F238E27FC236}">
                <a16:creationId xmlns:a16="http://schemas.microsoft.com/office/drawing/2014/main" id="{A3536907-DEE0-C24D-8A13-17B33C7EC99A}"/>
              </a:ext>
            </a:extLst>
          </p:cNvPr>
          <p:cNvSpPr txBox="1"/>
          <p:nvPr/>
        </p:nvSpPr>
        <p:spPr>
          <a:xfrm>
            <a:off x="7412194" y="5139728"/>
            <a:ext cx="4170206" cy="704232"/>
          </a:xfrm>
          <a:prstGeom prst="rect">
            <a:avLst/>
          </a:prstGeom>
          <a:noFill/>
        </p:spPr>
        <p:txBody>
          <a:bodyPr wrap="square" rtlCol="0">
            <a:spAutoFit/>
          </a:bodyPr>
          <a:lstStyle/>
          <a:p>
            <a:pPr>
              <a:lnSpc>
                <a:spcPct val="150000"/>
              </a:lnSpc>
            </a:pPr>
            <a:r>
              <a:rPr lang="en-US" sz="1600" b="1" i="1">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L2 </a:t>
            </a:r>
            <a:r>
              <a:rPr lang="en-VN" sz="1600" b="1" i="1">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Regularization</a:t>
            </a:r>
            <a:endParaRPr lang="en-US" sz="1600" b="1" i="1">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a:p>
            <a:pPr>
              <a:lnSpc>
                <a:spcPct val="150000"/>
              </a:lnSpc>
            </a:pPr>
            <a:r>
              <a:rPr lang="en-US" sz="1200" i="1">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(For L1 Regularization, replace square with  absolute value)</a:t>
            </a:r>
            <a:endParaRPr lang="en-VN" sz="1200" i="1">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EEC35F3F-2801-9B4C-9922-F9D93E502AEE}"/>
              </a:ext>
            </a:extLst>
          </p:cNvPr>
          <p:cNvSpPr/>
          <p:nvPr/>
        </p:nvSpPr>
        <p:spPr>
          <a:xfrm>
            <a:off x="4982918" y="4342559"/>
            <a:ext cx="2261950" cy="772010"/>
          </a:xfrm>
          <a:prstGeom prst="rect">
            <a:avLst/>
          </a:prstGeom>
          <a:solidFill>
            <a:srgbClr val="C5112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C12FFF7E-7C83-6B43-9FAF-6B479EA5501B}"/>
              </a:ext>
            </a:extLst>
          </p:cNvPr>
          <p:cNvSpPr/>
          <p:nvPr/>
        </p:nvSpPr>
        <p:spPr>
          <a:xfrm>
            <a:off x="7483113" y="4342559"/>
            <a:ext cx="995537" cy="772010"/>
          </a:xfrm>
          <a:prstGeom prst="rect">
            <a:avLst/>
          </a:prstGeom>
          <a:solidFill>
            <a:srgbClr val="C5112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4841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Taylor approximation</a:t>
            </a:r>
          </a:p>
        </p:txBody>
      </p:sp>
      <p:pic>
        <p:nvPicPr>
          <p:cNvPr id="6" name="Picture 5"/>
          <p:cNvPicPr>
            <a:picLocks noChangeAspect="1"/>
          </p:cNvPicPr>
          <p:nvPr/>
        </p:nvPicPr>
        <p:blipFill>
          <a:blip r:embed="rId2"/>
          <a:stretch>
            <a:fillRect/>
          </a:stretch>
        </p:blipFill>
        <p:spPr>
          <a:xfrm>
            <a:off x="3031141" y="2043600"/>
            <a:ext cx="6129718" cy="681080"/>
          </a:xfrm>
          <a:prstGeom prst="rect">
            <a:avLst/>
          </a:prstGeom>
        </p:spPr>
      </p:pic>
      <p:sp>
        <p:nvSpPr>
          <p:cNvPr id="19" name="TextBox 18">
            <a:extLst>
              <a:ext uri="{FF2B5EF4-FFF2-40B4-BE49-F238E27FC236}">
                <a16:creationId xmlns:a16="http://schemas.microsoft.com/office/drawing/2014/main" id="{D2C89B06-299F-DF46-8045-E6143AD8160A}"/>
              </a:ext>
            </a:extLst>
          </p:cNvPr>
          <p:cNvSpPr txBox="1"/>
          <p:nvPr/>
        </p:nvSpPr>
        <p:spPr>
          <a:xfrm>
            <a:off x="792375" y="1083225"/>
            <a:ext cx="10145256" cy="707886"/>
          </a:xfrm>
          <a:prstGeom prst="rect">
            <a:avLst/>
          </a:prstGeom>
          <a:noFill/>
        </p:spPr>
        <p:txBody>
          <a:bodyPr wrap="square" rtlCol="0">
            <a:spAutoFit/>
          </a:bodyPr>
          <a:lstStyle/>
          <a:p>
            <a:r>
              <a:rPr lang="en-US" sz="20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The Taylor series of a real or complex-valued function </a:t>
            </a:r>
            <a:r>
              <a:rPr lang="en-US" sz="2000" i="1">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f(x)</a:t>
            </a:r>
            <a:r>
              <a:rPr lang="en-US" sz="20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that is infinitely differentiable at a real  complex number a is the power series:</a:t>
            </a:r>
            <a:endParaRPr lang="en-VN" sz="20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1093CAA2-ED58-EF43-BF91-0B48448A8CE5}"/>
              </a:ext>
            </a:extLst>
          </p:cNvPr>
          <p:cNvPicPr>
            <a:picLocks noChangeAspect="1"/>
          </p:cNvPicPr>
          <p:nvPr/>
        </p:nvPicPr>
        <p:blipFill>
          <a:blip r:embed="rId3"/>
          <a:stretch>
            <a:fillRect/>
          </a:stretch>
        </p:blipFill>
        <p:spPr>
          <a:xfrm>
            <a:off x="3833446" y="2977169"/>
            <a:ext cx="4525108" cy="3393832"/>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99B36A2-4046-4745-B67B-F09E3BA147E9}"/>
                  </a:ext>
                </a:extLst>
              </p:cNvPr>
              <p:cNvSpPr txBox="1"/>
              <p:nvPr/>
            </p:nvSpPr>
            <p:spPr>
              <a:xfrm>
                <a:off x="8170984" y="3581399"/>
                <a:ext cx="97039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a:latin typeface="Cambria Math" panose="02040503050406030204" pitchFamily="18" charset="0"/>
                        </a:rPr>
                        <m:t>ln</m:t>
                      </m:r>
                      <m:r>
                        <a:rPr lang="en-US" b="0" i="1">
                          <a:latin typeface="Cambria Math" panose="02040503050406030204" pitchFamily="18" charset="0"/>
                        </a:rPr>
                        <m:t>⁡(</m:t>
                      </m:r>
                      <m:r>
                        <a:rPr lang="en-US" b="0" i="1">
                          <a:latin typeface="Cambria Math" panose="02040503050406030204" pitchFamily="18" charset="0"/>
                        </a:rPr>
                        <m:t>𝑥</m:t>
                      </m:r>
                      <m:r>
                        <a:rPr lang="en-US" b="0" i="1">
                          <a:latin typeface="Cambria Math" panose="02040503050406030204" pitchFamily="18" charset="0"/>
                        </a:rPr>
                        <m:t>+1)</m:t>
                      </m:r>
                    </m:oMath>
                  </m:oMathPara>
                </a14:m>
                <a:endParaRPr lang="en-VN"/>
              </a:p>
            </p:txBody>
          </p:sp>
        </mc:Choice>
        <mc:Fallback xmlns="">
          <p:sp>
            <p:nvSpPr>
              <p:cNvPr id="7" name="TextBox 6">
                <a:extLst>
                  <a:ext uri="{FF2B5EF4-FFF2-40B4-BE49-F238E27FC236}">
                    <a16:creationId xmlns:a16="http://schemas.microsoft.com/office/drawing/2014/main" id="{599B36A2-4046-4745-B67B-F09E3BA147E9}"/>
                  </a:ext>
                </a:extLst>
              </p:cNvPr>
              <p:cNvSpPr txBox="1">
                <a:spLocks noRot="1" noChangeAspect="1" noMove="1" noResize="1" noEditPoints="1" noAdjustHandles="1" noChangeArrowheads="1" noChangeShapeType="1" noTextEdit="1"/>
              </p:cNvSpPr>
              <p:nvPr/>
            </p:nvSpPr>
            <p:spPr>
              <a:xfrm>
                <a:off x="8170984" y="3581399"/>
                <a:ext cx="970394" cy="276999"/>
              </a:xfrm>
              <a:prstGeom prst="rect">
                <a:avLst/>
              </a:prstGeom>
              <a:blipFill>
                <a:blip r:embed="rId4"/>
                <a:stretch>
                  <a:fillRect l="-5128" t="-4348" r="-7692" b="-34783"/>
                </a:stretch>
              </a:blipFill>
            </p:spPr>
            <p:txBody>
              <a:bodyPr/>
              <a:lstStyle/>
              <a:p>
                <a:r>
                  <a:rPr lang="en-VN">
                    <a:noFill/>
                  </a:rPr>
                  <a:t> </a:t>
                </a:r>
              </a:p>
            </p:txBody>
          </p:sp>
        </mc:Fallback>
      </mc:AlternateContent>
    </p:spTree>
    <p:extLst>
      <p:ext uri="{BB962C8B-B14F-4D97-AF65-F5344CB8AC3E}">
        <p14:creationId xmlns:p14="http://schemas.microsoft.com/office/powerpoint/2010/main" val="3201875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Total loss quantity</a:t>
            </a:r>
          </a:p>
        </p:txBody>
      </p:sp>
      <p:pic>
        <p:nvPicPr>
          <p:cNvPr id="6" name="Picture 5">
            <a:extLst>
              <a:ext uri="{FF2B5EF4-FFF2-40B4-BE49-F238E27FC236}">
                <a16:creationId xmlns:a16="http://schemas.microsoft.com/office/drawing/2014/main" id="{A21D1A2A-A974-8346-9E6C-8C97A4142017}"/>
              </a:ext>
            </a:extLst>
          </p:cNvPr>
          <p:cNvPicPr>
            <a:picLocks noChangeAspect="1"/>
          </p:cNvPicPr>
          <p:nvPr/>
        </p:nvPicPr>
        <p:blipFill>
          <a:blip r:embed="rId2"/>
          <a:stretch>
            <a:fillRect/>
          </a:stretch>
        </p:blipFill>
        <p:spPr>
          <a:xfrm>
            <a:off x="877321" y="1115876"/>
            <a:ext cx="6482046" cy="654514"/>
          </a:xfrm>
          <a:prstGeom prst="rect">
            <a:avLst/>
          </a:prstGeom>
        </p:spPr>
      </p:pic>
      <p:sp>
        <p:nvSpPr>
          <p:cNvPr id="18" name="Rectangle 17">
            <a:extLst>
              <a:ext uri="{FF2B5EF4-FFF2-40B4-BE49-F238E27FC236}">
                <a16:creationId xmlns:a16="http://schemas.microsoft.com/office/drawing/2014/main" id="{55B160AD-8711-764B-8EDD-3A3629485AAB}"/>
              </a:ext>
            </a:extLst>
          </p:cNvPr>
          <p:cNvSpPr/>
          <p:nvPr/>
        </p:nvSpPr>
        <p:spPr>
          <a:xfrm>
            <a:off x="3408118" y="1057128"/>
            <a:ext cx="1240082" cy="772010"/>
          </a:xfrm>
          <a:prstGeom prst="rect">
            <a:avLst/>
          </a:prstGeom>
          <a:solidFill>
            <a:srgbClr val="C5112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19" name="Rectangle 18">
            <a:extLst>
              <a:ext uri="{FF2B5EF4-FFF2-40B4-BE49-F238E27FC236}">
                <a16:creationId xmlns:a16="http://schemas.microsoft.com/office/drawing/2014/main" id="{8F5DD0CF-0735-E744-BE8A-9FBA55AF29C7}"/>
              </a:ext>
            </a:extLst>
          </p:cNvPr>
          <p:cNvSpPr/>
          <p:nvPr/>
        </p:nvSpPr>
        <p:spPr>
          <a:xfrm>
            <a:off x="5579500" y="1057128"/>
            <a:ext cx="1240082" cy="772010"/>
          </a:xfrm>
          <a:prstGeom prst="rect">
            <a:avLst/>
          </a:prstGeom>
          <a:solidFill>
            <a:srgbClr val="C5112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E16F6356-DB8C-9F4B-BFF9-4844310F2687}"/>
              </a:ext>
            </a:extLst>
          </p:cNvPr>
          <p:cNvSpPr txBox="1"/>
          <p:nvPr/>
        </p:nvSpPr>
        <p:spPr>
          <a:xfrm>
            <a:off x="7750882" y="1273856"/>
            <a:ext cx="3691818" cy="338554"/>
          </a:xfrm>
          <a:prstGeom prst="rect">
            <a:avLst/>
          </a:prstGeom>
          <a:noFill/>
        </p:spPr>
        <p:txBody>
          <a:bodyPr wrap="square" rtlCol="0">
            <a:spAutoFit/>
          </a:bodyPr>
          <a:lstStyle/>
          <a:p>
            <a:r>
              <a:rPr lang="en-VN" sz="1600" i="1">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(Second order Taylor approximation)</a:t>
            </a:r>
          </a:p>
        </p:txBody>
      </p:sp>
      <p:sp>
        <p:nvSpPr>
          <p:cNvPr id="21" name="TextBox 20">
            <a:extLst>
              <a:ext uri="{FF2B5EF4-FFF2-40B4-BE49-F238E27FC236}">
                <a16:creationId xmlns:a16="http://schemas.microsoft.com/office/drawing/2014/main" id="{3992E8F9-AF2C-8F4A-8AD3-701A096BECA2}"/>
              </a:ext>
            </a:extLst>
          </p:cNvPr>
          <p:cNvSpPr txBox="1"/>
          <p:nvPr/>
        </p:nvSpPr>
        <p:spPr>
          <a:xfrm>
            <a:off x="2900118" y="1948471"/>
            <a:ext cx="2256082" cy="584775"/>
          </a:xfrm>
          <a:prstGeom prst="rect">
            <a:avLst/>
          </a:prstGeom>
          <a:noFill/>
        </p:spPr>
        <p:txBody>
          <a:bodyPr wrap="square" rtlCol="0">
            <a:spAutoFit/>
          </a:bodyPr>
          <a:lstStyle/>
          <a:p>
            <a:pPr algn="ctr"/>
            <a:r>
              <a:rPr lang="en-VN" sz="1600" i="1">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First order derivative</a:t>
            </a:r>
          </a:p>
          <a:p>
            <a:pPr algn="ctr"/>
            <a:r>
              <a:rPr lang="en-VN" sz="1600" i="1">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Denoted, g (Gradient)</a:t>
            </a:r>
          </a:p>
        </p:txBody>
      </p:sp>
      <p:sp>
        <p:nvSpPr>
          <p:cNvPr id="22" name="TextBox 21">
            <a:extLst>
              <a:ext uri="{FF2B5EF4-FFF2-40B4-BE49-F238E27FC236}">
                <a16:creationId xmlns:a16="http://schemas.microsoft.com/office/drawing/2014/main" id="{93317DC8-07CD-C242-B9BC-CA956CE9B415}"/>
              </a:ext>
            </a:extLst>
          </p:cNvPr>
          <p:cNvSpPr txBox="1"/>
          <p:nvPr/>
        </p:nvSpPr>
        <p:spPr>
          <a:xfrm>
            <a:off x="5071500" y="1948471"/>
            <a:ext cx="2548500" cy="584775"/>
          </a:xfrm>
          <a:prstGeom prst="rect">
            <a:avLst/>
          </a:prstGeom>
          <a:noFill/>
        </p:spPr>
        <p:txBody>
          <a:bodyPr wrap="square" rtlCol="0">
            <a:spAutoFit/>
          </a:bodyPr>
          <a:lstStyle/>
          <a:p>
            <a:pPr algn="ctr"/>
            <a:r>
              <a:rPr lang="en-VN" sz="1600" i="1">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Second order derivative</a:t>
            </a:r>
          </a:p>
          <a:p>
            <a:pPr algn="ctr"/>
            <a:r>
              <a:rPr lang="en-VN" sz="1600" i="1">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Denoted, h (Hessian)</a:t>
            </a:r>
          </a:p>
        </p:txBody>
      </p:sp>
      <p:sp>
        <p:nvSpPr>
          <p:cNvPr id="23" name="TextBox 22">
            <a:extLst>
              <a:ext uri="{FF2B5EF4-FFF2-40B4-BE49-F238E27FC236}">
                <a16:creationId xmlns:a16="http://schemas.microsoft.com/office/drawing/2014/main" id="{3CCAA14E-BC70-4242-ACCA-23E19A6BC6D7}"/>
              </a:ext>
            </a:extLst>
          </p:cNvPr>
          <p:cNvSpPr txBox="1"/>
          <p:nvPr/>
        </p:nvSpPr>
        <p:spPr>
          <a:xfrm>
            <a:off x="792373" y="2905117"/>
            <a:ext cx="10076517" cy="646331"/>
          </a:xfrm>
          <a:prstGeom prst="rect">
            <a:avLst/>
          </a:prstGeom>
          <a:noFill/>
        </p:spPr>
        <p:txBody>
          <a:bodyPr wrap="square" rtlCol="0">
            <a:spAutoFit/>
          </a:bodyPr>
          <a:lstStyle/>
          <a:p>
            <a:r>
              <a:rPr lang="en-VN">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Plug the approximation into the objective function, then solve do some algebraic transformation, we end up with this expression.</a:t>
            </a:r>
          </a:p>
        </p:txBody>
      </p:sp>
      <p:pic>
        <p:nvPicPr>
          <p:cNvPr id="9" name="Picture 8">
            <a:extLst>
              <a:ext uri="{FF2B5EF4-FFF2-40B4-BE49-F238E27FC236}">
                <a16:creationId xmlns:a16="http://schemas.microsoft.com/office/drawing/2014/main" id="{A65C9854-F5AD-E24C-A27C-5181E8177172}"/>
              </a:ext>
            </a:extLst>
          </p:cNvPr>
          <p:cNvPicPr>
            <a:picLocks noChangeAspect="1"/>
          </p:cNvPicPr>
          <p:nvPr/>
        </p:nvPicPr>
        <p:blipFill>
          <a:blip r:embed="rId3"/>
          <a:stretch>
            <a:fillRect/>
          </a:stretch>
        </p:blipFill>
        <p:spPr>
          <a:xfrm>
            <a:off x="3514783" y="3616222"/>
            <a:ext cx="5661933" cy="654514"/>
          </a:xfrm>
          <a:prstGeom prst="rect">
            <a:avLst/>
          </a:prstGeom>
        </p:spPr>
      </p:pic>
      <p:sp>
        <p:nvSpPr>
          <p:cNvPr id="26" name="TextBox 25">
            <a:extLst>
              <a:ext uri="{FF2B5EF4-FFF2-40B4-BE49-F238E27FC236}">
                <a16:creationId xmlns:a16="http://schemas.microsoft.com/office/drawing/2014/main" id="{128EC549-1A21-654F-8140-ED59C29853EB}"/>
              </a:ext>
            </a:extLst>
          </p:cNvPr>
          <p:cNvSpPr txBox="1"/>
          <p:nvPr/>
        </p:nvSpPr>
        <p:spPr>
          <a:xfrm>
            <a:off x="792374" y="4361147"/>
            <a:ext cx="10411919" cy="646331"/>
          </a:xfrm>
          <a:prstGeom prst="rect">
            <a:avLst/>
          </a:prstGeom>
          <a:noFill/>
        </p:spPr>
        <p:txBody>
          <a:bodyPr wrap="square" rtlCol="0">
            <a:spAutoFit/>
          </a:bodyPr>
          <a:lstStyle/>
          <a:p>
            <a:r>
              <a:rPr lang="en-VN">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To find Output value that minimizes this, we take the derivative with respect to O and let it equal 0.</a:t>
            </a:r>
          </a:p>
          <a:p>
            <a:r>
              <a:rPr lang="en-VN">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After solving for O, the result is:</a:t>
            </a:r>
          </a:p>
        </p:txBody>
      </p:sp>
      <p:pic>
        <p:nvPicPr>
          <p:cNvPr id="14" name="Picture 13">
            <a:extLst>
              <a:ext uri="{FF2B5EF4-FFF2-40B4-BE49-F238E27FC236}">
                <a16:creationId xmlns:a16="http://schemas.microsoft.com/office/drawing/2014/main" id="{D000060D-4E82-5A45-B3F1-A59C5F8FAD4F}"/>
              </a:ext>
            </a:extLst>
          </p:cNvPr>
          <p:cNvPicPr>
            <a:picLocks noChangeAspect="1"/>
          </p:cNvPicPr>
          <p:nvPr/>
        </p:nvPicPr>
        <p:blipFill>
          <a:blip r:embed="rId4"/>
          <a:stretch>
            <a:fillRect/>
          </a:stretch>
        </p:blipFill>
        <p:spPr>
          <a:xfrm>
            <a:off x="4271732" y="5249214"/>
            <a:ext cx="3348268" cy="711290"/>
          </a:xfrm>
          <a:prstGeom prst="rect">
            <a:avLst/>
          </a:prstGeom>
        </p:spPr>
      </p:pic>
    </p:spTree>
    <p:extLst>
      <p:ext uri="{BB962C8B-B14F-4D97-AF65-F5344CB8AC3E}">
        <p14:creationId xmlns:p14="http://schemas.microsoft.com/office/powerpoint/2010/main" val="108512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74B2DF-DBE5-FE41-9BE9-0CAD57D6CB75}"/>
              </a:ext>
            </a:extLst>
          </p:cNvPr>
          <p:cNvSpPr/>
          <p:nvPr/>
        </p:nvSpPr>
        <p:spPr>
          <a:xfrm>
            <a:off x="1379537" y="2852672"/>
            <a:ext cx="4043363" cy="1446550"/>
          </a:xfrm>
          <a:prstGeom prst="rect">
            <a:avLst/>
          </a:prstGeom>
          <a:solidFill>
            <a:srgbClr val="F2F2F2"/>
          </a:solidFill>
        </p:spPr>
        <p:txBody>
          <a:bodyPr>
            <a:spAutoFit/>
          </a:bodyPr>
          <a:lstStyle/>
          <a:p>
            <a:pPr eaLnBrk="1" fontAlgn="auto" hangingPunct="1">
              <a:spcBef>
                <a:spcPts val="0"/>
              </a:spcBef>
              <a:spcAft>
                <a:spcPts val="0"/>
              </a:spcAft>
              <a:defRPr/>
            </a:pPr>
            <a:r>
              <a:rPr lang="en-US" sz="280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rPr>
              <a:t>2</a:t>
            </a:r>
            <a:endParaRPr lang="en-US" sz="2400" dirty="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endParaRPr>
          </a:p>
          <a:p>
            <a:pPr eaLnBrk="1" fontAlgn="auto" hangingPunct="1">
              <a:spcBef>
                <a:spcPts val="0"/>
              </a:spcBef>
              <a:spcAft>
                <a:spcPts val="0"/>
              </a:spcAft>
              <a:defRPr/>
            </a:pPr>
            <a:endParaRPr lang="en-US" sz="1050" b="1" dirty="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endParaRPr>
          </a:p>
          <a:p>
            <a:pPr eaLnBrk="1" fontAlgn="auto" hangingPunct="1">
              <a:spcBef>
                <a:spcPts val="0"/>
              </a:spcBef>
              <a:spcAft>
                <a:spcPts val="0"/>
              </a:spcAft>
              <a:defRPr/>
            </a:pPr>
            <a:r>
              <a:rPr lang="en-US" b="1">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rPr>
              <a:t>XGBoost Main Ideas</a:t>
            </a:r>
            <a:endParaRPr lang="en-US" b="1" dirty="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endParaRPr>
          </a:p>
          <a:p>
            <a:pPr eaLnBrk="1" fontAlgn="auto" hangingPunct="1">
              <a:spcBef>
                <a:spcPts val="0"/>
              </a:spcBef>
              <a:spcAft>
                <a:spcPts val="0"/>
              </a:spcAft>
              <a:defRPr/>
            </a:pPr>
            <a:endParaRPr lang="en-US" sz="1050" dirty="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endParaRPr>
          </a:p>
          <a:p>
            <a:pPr eaLnBrk="1" fontAlgn="auto" hangingPunct="1">
              <a:spcBef>
                <a:spcPts val="0"/>
              </a:spcBef>
              <a:spcAft>
                <a:spcPts val="0"/>
              </a:spcAft>
              <a:defRPr/>
            </a:pPr>
            <a:r>
              <a:rPr lang="en-US" sz="105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rPr>
              <a:t>Implementation of XGBoost on a small dataset.</a:t>
            </a:r>
          </a:p>
          <a:p>
            <a:pPr eaLnBrk="1" fontAlgn="auto" hangingPunct="1">
              <a:spcBef>
                <a:spcPts val="0"/>
              </a:spcBef>
              <a:spcAft>
                <a:spcPts val="0"/>
              </a:spcAft>
              <a:defRPr/>
            </a:pPr>
            <a:endParaRPr lang="en-US" sz="1050" dirty="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endParaRPr>
          </a:p>
        </p:txBody>
      </p:sp>
      <p:sp>
        <p:nvSpPr>
          <p:cNvPr id="3" name="Rectangle 2">
            <a:extLst>
              <a:ext uri="{FF2B5EF4-FFF2-40B4-BE49-F238E27FC236}">
                <a16:creationId xmlns:a16="http://schemas.microsoft.com/office/drawing/2014/main" id="{2CB91009-3F6B-F244-B730-F23D55A2911A}"/>
              </a:ext>
            </a:extLst>
          </p:cNvPr>
          <p:cNvSpPr/>
          <p:nvPr/>
        </p:nvSpPr>
        <p:spPr>
          <a:xfrm>
            <a:off x="1379537" y="1162851"/>
            <a:ext cx="4043363" cy="1446550"/>
          </a:xfrm>
          <a:prstGeom prst="rect">
            <a:avLst/>
          </a:prstGeom>
        </p:spPr>
        <p:txBody>
          <a:bodyPr>
            <a:spAutoFit/>
          </a:bodyPr>
          <a:lstStyle/>
          <a:p>
            <a:pPr eaLnBrk="1" fontAlgn="auto" hangingPunct="1">
              <a:spcBef>
                <a:spcPts val="0"/>
              </a:spcBef>
              <a:spcAft>
                <a:spcPts val="0"/>
              </a:spcAft>
              <a:defRPr/>
            </a:pPr>
            <a:r>
              <a:rPr lang="en-US" sz="280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rPr>
              <a:t>1</a:t>
            </a:r>
            <a:endParaRPr lang="en-US" sz="2400" dirty="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endParaRPr>
          </a:p>
          <a:p>
            <a:pPr eaLnBrk="1" fontAlgn="auto" hangingPunct="1">
              <a:spcBef>
                <a:spcPts val="0"/>
              </a:spcBef>
              <a:spcAft>
                <a:spcPts val="0"/>
              </a:spcAft>
              <a:defRPr/>
            </a:pPr>
            <a:endParaRPr lang="en-US" sz="1050" b="1" dirty="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endParaRPr>
          </a:p>
          <a:p>
            <a:pPr eaLnBrk="1" fontAlgn="auto" hangingPunct="1">
              <a:spcBef>
                <a:spcPts val="0"/>
              </a:spcBef>
              <a:spcAft>
                <a:spcPts val="0"/>
              </a:spcAft>
              <a:defRPr/>
            </a:pPr>
            <a:r>
              <a:rPr lang="en-US" b="1">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rPr>
              <a:t>Gradient Boosting Trees</a:t>
            </a:r>
            <a:endParaRPr lang="en-US" b="1" dirty="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endParaRPr>
          </a:p>
          <a:p>
            <a:pPr eaLnBrk="1" fontAlgn="auto" hangingPunct="1">
              <a:spcBef>
                <a:spcPts val="0"/>
              </a:spcBef>
              <a:spcAft>
                <a:spcPts val="0"/>
              </a:spcAft>
              <a:defRPr/>
            </a:pPr>
            <a:endParaRPr lang="en-US" sz="1050" dirty="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endParaRPr>
          </a:p>
          <a:p>
            <a:pPr eaLnBrk="1" fontAlgn="auto" hangingPunct="1">
              <a:spcBef>
                <a:spcPts val="0"/>
              </a:spcBef>
              <a:spcAft>
                <a:spcPts val="0"/>
              </a:spcAft>
              <a:defRPr/>
            </a:pPr>
            <a:r>
              <a:rPr lang="en-US" sz="105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rPr>
              <a:t>The traditional Gradient Boosting Trees algorithm, the foundation of XGBoost.</a:t>
            </a:r>
            <a:endParaRPr lang="en-US" sz="1050" dirty="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endParaRPr>
          </a:p>
        </p:txBody>
      </p:sp>
      <p:sp>
        <p:nvSpPr>
          <p:cNvPr id="4" name="Rectangle 3">
            <a:extLst>
              <a:ext uri="{FF2B5EF4-FFF2-40B4-BE49-F238E27FC236}">
                <a16:creationId xmlns:a16="http://schemas.microsoft.com/office/drawing/2014/main" id="{8DB5AB35-A22B-194A-B97B-CE6F938E9F01}"/>
              </a:ext>
            </a:extLst>
          </p:cNvPr>
          <p:cNvSpPr/>
          <p:nvPr/>
        </p:nvSpPr>
        <p:spPr>
          <a:xfrm>
            <a:off x="6541724" y="1169201"/>
            <a:ext cx="4043362" cy="1446550"/>
          </a:xfrm>
          <a:prstGeom prst="rect">
            <a:avLst/>
          </a:prstGeom>
        </p:spPr>
        <p:txBody>
          <a:bodyPr>
            <a:spAutoFit/>
          </a:bodyPr>
          <a:lstStyle/>
          <a:p>
            <a:pPr lvl="0">
              <a:defRPr/>
            </a:pPr>
            <a:r>
              <a:rPr lang="en-US" sz="2800">
                <a:solidFill>
                  <a:prstClr val="black">
                    <a:lumMod val="50000"/>
                    <a:lumOff val="50000"/>
                  </a:prstClr>
                </a:solidFill>
                <a:latin typeface="Segoe UI" panose="020B0502040204020203" pitchFamily="34" charset="0"/>
                <a:ea typeface="Open Sans" panose="020B0606030504020204" pitchFamily="34" charset="0"/>
                <a:cs typeface="Segoe UI" panose="020B0502040204020203" pitchFamily="34" charset="0"/>
              </a:rPr>
              <a:t>4</a:t>
            </a:r>
            <a:endParaRPr lang="en-US" sz="2400">
              <a:solidFill>
                <a:prstClr val="black">
                  <a:lumMod val="50000"/>
                  <a:lumOff val="50000"/>
                </a:prstClr>
              </a:solidFill>
              <a:latin typeface="Segoe UI" panose="020B0502040204020203" pitchFamily="34" charset="0"/>
              <a:ea typeface="Open Sans" panose="020B0606030504020204" pitchFamily="34" charset="0"/>
              <a:cs typeface="Segoe UI" panose="020B0502040204020203" pitchFamily="34" charset="0"/>
            </a:endParaRPr>
          </a:p>
          <a:p>
            <a:pPr lvl="0">
              <a:defRPr/>
            </a:pPr>
            <a:endParaRPr lang="en-US" sz="1050" b="1">
              <a:solidFill>
                <a:prstClr val="black">
                  <a:lumMod val="50000"/>
                  <a:lumOff val="50000"/>
                </a:prstClr>
              </a:solidFill>
              <a:latin typeface="Segoe UI" panose="020B0502040204020203" pitchFamily="34" charset="0"/>
              <a:ea typeface="Open Sans" panose="020B0606030504020204" pitchFamily="34" charset="0"/>
              <a:cs typeface="Segoe UI" panose="020B0502040204020203" pitchFamily="34" charset="0"/>
            </a:endParaRPr>
          </a:p>
          <a:p>
            <a:pPr lvl="0">
              <a:defRPr/>
            </a:pPr>
            <a:r>
              <a:rPr lang="en-US" b="1">
                <a:solidFill>
                  <a:prstClr val="black">
                    <a:lumMod val="50000"/>
                    <a:lumOff val="50000"/>
                  </a:prstClr>
                </a:solidFill>
                <a:latin typeface="Segoe UI" panose="020B0502040204020203" pitchFamily="34" charset="0"/>
                <a:ea typeface="Open Sans" panose="020B0606030504020204" pitchFamily="34" charset="0"/>
                <a:cs typeface="Segoe UI" panose="020B0502040204020203" pitchFamily="34" charset="0"/>
              </a:rPr>
              <a:t>XGBoost Optimization</a:t>
            </a:r>
          </a:p>
          <a:p>
            <a:pPr lvl="0">
              <a:defRPr/>
            </a:pPr>
            <a:endParaRPr lang="en-US" sz="1050">
              <a:solidFill>
                <a:prstClr val="black">
                  <a:lumMod val="50000"/>
                  <a:lumOff val="50000"/>
                </a:prstClr>
              </a:solidFill>
              <a:latin typeface="Segoe UI" panose="020B0502040204020203" pitchFamily="34" charset="0"/>
              <a:ea typeface="Open Sans" panose="020B0606030504020204" pitchFamily="34" charset="0"/>
              <a:cs typeface="Segoe UI" panose="020B0502040204020203" pitchFamily="34" charset="0"/>
            </a:endParaRPr>
          </a:p>
          <a:p>
            <a:pPr lvl="0">
              <a:defRPr/>
            </a:pPr>
            <a:r>
              <a:rPr lang="en-US" sz="1050">
                <a:solidFill>
                  <a:prstClr val="black">
                    <a:lumMod val="50000"/>
                    <a:lumOff val="50000"/>
                  </a:prstClr>
                </a:solidFill>
                <a:latin typeface="Segoe UI" panose="020B0502040204020203" pitchFamily="34" charset="0"/>
                <a:ea typeface="Open Sans" panose="020B0606030504020204" pitchFamily="34" charset="0"/>
                <a:cs typeface="Segoe UI" panose="020B0502040204020203" pitchFamily="34" charset="0"/>
              </a:rPr>
              <a:t>How is XGBoost designed for large datasets?</a:t>
            </a:r>
          </a:p>
          <a:p>
            <a:pPr lvl="0">
              <a:defRPr/>
            </a:pPr>
            <a:endParaRPr lang="en-US" sz="1050" dirty="0">
              <a:solidFill>
                <a:prstClr val="black">
                  <a:lumMod val="50000"/>
                  <a:lumOff val="50000"/>
                </a:prstClr>
              </a:solidFill>
              <a:latin typeface="Segoe UI" panose="020B0502040204020203" pitchFamily="34" charset="0"/>
              <a:ea typeface="Open Sans" panose="020B0606030504020204" pitchFamily="34" charset="0"/>
              <a:cs typeface="Segoe UI" panose="020B0502040204020203" pitchFamily="34" charset="0"/>
            </a:endParaRPr>
          </a:p>
        </p:txBody>
      </p:sp>
      <p:sp>
        <p:nvSpPr>
          <p:cNvPr id="5" name="Rectangle 4">
            <a:extLst>
              <a:ext uri="{FF2B5EF4-FFF2-40B4-BE49-F238E27FC236}">
                <a16:creationId xmlns:a16="http://schemas.microsoft.com/office/drawing/2014/main" id="{375A28A0-9374-D54E-A0D1-3C97D1AFA3CB}"/>
              </a:ext>
            </a:extLst>
          </p:cNvPr>
          <p:cNvSpPr/>
          <p:nvPr/>
        </p:nvSpPr>
        <p:spPr>
          <a:xfrm>
            <a:off x="6541724" y="2857434"/>
            <a:ext cx="4043362" cy="1446550"/>
          </a:xfrm>
          <a:prstGeom prst="rect">
            <a:avLst/>
          </a:prstGeom>
          <a:solidFill>
            <a:srgbClr val="F2F2F2"/>
          </a:solidFill>
        </p:spPr>
        <p:txBody>
          <a:bodyPr>
            <a:spAutoFit/>
          </a:bodyPr>
          <a:lstStyle/>
          <a:p>
            <a:pPr eaLnBrk="1" fontAlgn="auto" hangingPunct="1">
              <a:spcBef>
                <a:spcPts val="0"/>
              </a:spcBef>
              <a:spcAft>
                <a:spcPts val="0"/>
              </a:spcAft>
              <a:defRPr/>
            </a:pPr>
            <a:r>
              <a:rPr lang="en-US" sz="280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rPr>
              <a:t>5</a:t>
            </a:r>
            <a:endParaRPr lang="en-US" sz="2400" dirty="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endParaRPr>
          </a:p>
          <a:p>
            <a:pPr eaLnBrk="1" fontAlgn="auto" hangingPunct="1">
              <a:spcBef>
                <a:spcPts val="0"/>
              </a:spcBef>
              <a:spcAft>
                <a:spcPts val="0"/>
              </a:spcAft>
              <a:defRPr/>
            </a:pPr>
            <a:endParaRPr lang="en-US" sz="1050" b="1" dirty="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endParaRPr>
          </a:p>
          <a:p>
            <a:pPr eaLnBrk="1" fontAlgn="auto" hangingPunct="1">
              <a:spcBef>
                <a:spcPts val="0"/>
              </a:spcBef>
              <a:spcAft>
                <a:spcPts val="0"/>
              </a:spcAft>
              <a:defRPr/>
            </a:pPr>
            <a:r>
              <a:rPr lang="en-US" b="1" smtClean="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rPr>
              <a:t>XGBoost Implementation</a:t>
            </a:r>
            <a:endParaRPr lang="en-US" b="1" dirty="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endParaRPr>
          </a:p>
          <a:p>
            <a:pPr eaLnBrk="1" fontAlgn="auto" hangingPunct="1">
              <a:spcBef>
                <a:spcPts val="0"/>
              </a:spcBef>
              <a:spcAft>
                <a:spcPts val="0"/>
              </a:spcAft>
              <a:defRPr/>
            </a:pPr>
            <a:endParaRPr lang="en-US" sz="1050" dirty="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endParaRPr>
          </a:p>
          <a:p>
            <a:pPr eaLnBrk="1" fontAlgn="auto" hangingPunct="1">
              <a:spcBef>
                <a:spcPts val="0"/>
              </a:spcBef>
              <a:spcAft>
                <a:spcPts val="0"/>
              </a:spcAft>
              <a:defRPr/>
            </a:pPr>
            <a:r>
              <a:rPr lang="en-US" sz="1050" smtClean="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rPr>
              <a:t>Important hyperparameters when implementing in Python.</a:t>
            </a:r>
            <a:endParaRPr lang="en-US" sz="105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endParaRPr>
          </a:p>
          <a:p>
            <a:pPr eaLnBrk="1" fontAlgn="auto" hangingPunct="1">
              <a:spcBef>
                <a:spcPts val="0"/>
              </a:spcBef>
              <a:spcAft>
                <a:spcPts val="0"/>
              </a:spcAft>
              <a:defRPr/>
            </a:pPr>
            <a:endParaRPr lang="en-US" sz="1050" dirty="0">
              <a:solidFill>
                <a:schemeClr val="tx1">
                  <a:lumMod val="50000"/>
                  <a:lumOff val="50000"/>
                </a:schemeClr>
              </a:solidFill>
              <a:latin typeface="Segoe UI" panose="020B0502040204020203" pitchFamily="34" charset="0"/>
              <a:ea typeface="Open Sans" panose="020B0606030504020204" pitchFamily="34" charset="0"/>
              <a:cs typeface="Segoe UI" panose="020B0502040204020203" pitchFamily="34" charset="0"/>
            </a:endParaRPr>
          </a:p>
        </p:txBody>
      </p:sp>
      <p:sp>
        <p:nvSpPr>
          <p:cNvPr id="6" name="Text Placeholder 14">
            <a:extLst>
              <a:ext uri="{FF2B5EF4-FFF2-40B4-BE49-F238E27FC236}">
                <a16:creationId xmlns:a16="http://schemas.microsoft.com/office/drawing/2014/main" id="{27FCCEFE-467A-6343-AC25-312592BA7BAF}"/>
              </a:ext>
            </a:extLst>
          </p:cNvPr>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Table of Contents</a:t>
            </a:r>
            <a:endPar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sp>
        <p:nvSpPr>
          <p:cNvPr id="7" name="Rectangle 6">
            <a:extLst>
              <a:ext uri="{FF2B5EF4-FFF2-40B4-BE49-F238E27FC236}">
                <a16:creationId xmlns:a16="http://schemas.microsoft.com/office/drawing/2014/main" id="{2CB91009-3F6B-F244-B730-F23D55A2911A}"/>
              </a:ext>
            </a:extLst>
          </p:cNvPr>
          <p:cNvSpPr/>
          <p:nvPr/>
        </p:nvSpPr>
        <p:spPr>
          <a:xfrm>
            <a:off x="1379536" y="4542493"/>
            <a:ext cx="4043363" cy="1284967"/>
          </a:xfrm>
          <a:prstGeom prst="rect">
            <a:avLst/>
          </a:prstGeom>
        </p:spPr>
        <p:txBody>
          <a:bodyPr>
            <a:spAutoFit/>
          </a:bodyPr>
          <a:lstStyle/>
          <a:p>
            <a:pPr lvl="0">
              <a:defRPr/>
            </a:pPr>
            <a:r>
              <a:rPr lang="en-US" sz="2800">
                <a:solidFill>
                  <a:prstClr val="black">
                    <a:lumMod val="50000"/>
                    <a:lumOff val="50000"/>
                  </a:prstClr>
                </a:solidFill>
                <a:latin typeface="Segoe UI" panose="020B0502040204020203" pitchFamily="34" charset="0"/>
                <a:ea typeface="Open Sans" panose="020B0606030504020204" pitchFamily="34" charset="0"/>
                <a:cs typeface="Segoe UI" panose="020B0502040204020203" pitchFamily="34" charset="0"/>
              </a:rPr>
              <a:t>3</a:t>
            </a:r>
            <a:endParaRPr lang="en-US" sz="2400">
              <a:solidFill>
                <a:prstClr val="black">
                  <a:lumMod val="50000"/>
                  <a:lumOff val="50000"/>
                </a:prstClr>
              </a:solidFill>
              <a:latin typeface="Segoe UI" panose="020B0502040204020203" pitchFamily="34" charset="0"/>
              <a:ea typeface="Open Sans" panose="020B0606030504020204" pitchFamily="34" charset="0"/>
              <a:cs typeface="Segoe UI" panose="020B0502040204020203" pitchFamily="34" charset="0"/>
            </a:endParaRPr>
          </a:p>
          <a:p>
            <a:pPr lvl="0">
              <a:defRPr/>
            </a:pPr>
            <a:endParaRPr lang="en-US" sz="1050" b="1">
              <a:solidFill>
                <a:prstClr val="black">
                  <a:lumMod val="50000"/>
                  <a:lumOff val="50000"/>
                </a:prstClr>
              </a:solidFill>
              <a:latin typeface="Segoe UI" panose="020B0502040204020203" pitchFamily="34" charset="0"/>
              <a:ea typeface="Open Sans" panose="020B0606030504020204" pitchFamily="34" charset="0"/>
              <a:cs typeface="Segoe UI" panose="020B0502040204020203" pitchFamily="34" charset="0"/>
            </a:endParaRPr>
          </a:p>
          <a:p>
            <a:pPr lvl="0">
              <a:defRPr/>
            </a:pPr>
            <a:r>
              <a:rPr lang="en-US" b="1">
                <a:solidFill>
                  <a:prstClr val="black">
                    <a:lumMod val="50000"/>
                    <a:lumOff val="50000"/>
                  </a:prstClr>
                </a:solidFill>
                <a:latin typeface="Segoe UI" panose="020B0502040204020203" pitchFamily="34" charset="0"/>
                <a:ea typeface="Open Sans" panose="020B0606030504020204" pitchFamily="34" charset="0"/>
                <a:cs typeface="Segoe UI" panose="020B0502040204020203" pitchFamily="34" charset="0"/>
              </a:rPr>
              <a:t>XGBoost Mathematical Details</a:t>
            </a:r>
          </a:p>
          <a:p>
            <a:pPr lvl="0">
              <a:defRPr/>
            </a:pPr>
            <a:endParaRPr lang="en-US" sz="1050">
              <a:solidFill>
                <a:prstClr val="black">
                  <a:lumMod val="50000"/>
                  <a:lumOff val="50000"/>
                </a:prstClr>
              </a:solidFill>
              <a:latin typeface="Segoe UI" panose="020B0502040204020203" pitchFamily="34" charset="0"/>
              <a:ea typeface="Open Sans" panose="020B0606030504020204" pitchFamily="34" charset="0"/>
              <a:cs typeface="Segoe UI" panose="020B0502040204020203" pitchFamily="34" charset="0"/>
            </a:endParaRPr>
          </a:p>
          <a:p>
            <a:pPr lvl="0">
              <a:defRPr/>
            </a:pPr>
            <a:r>
              <a:rPr lang="en-US" sz="1050">
                <a:solidFill>
                  <a:prstClr val="black">
                    <a:lumMod val="50000"/>
                    <a:lumOff val="50000"/>
                  </a:prstClr>
                </a:solidFill>
                <a:latin typeface="Segoe UI" panose="020B0502040204020203" pitchFamily="34" charset="0"/>
                <a:ea typeface="Open Sans" panose="020B0606030504020204" pitchFamily="34" charset="0"/>
                <a:cs typeface="Segoe UI" panose="020B0502040204020203" pitchFamily="34" charset="0"/>
              </a:rPr>
              <a:t>Mathematical details of the algorithm.</a:t>
            </a:r>
            <a:endParaRPr lang="en-US" sz="1050" dirty="0">
              <a:solidFill>
                <a:prstClr val="black">
                  <a:lumMod val="50000"/>
                  <a:lumOff val="50000"/>
                </a:prstClr>
              </a:solidFill>
              <a:latin typeface="Segoe UI" panose="020B0502040204020203" pitchFamily="34" charset="0"/>
              <a:ea typeface="Open Sans" panose="020B0606030504020204" pitchFamily="34" charset="0"/>
              <a:cs typeface="Segoe UI" panose="020B0502040204020203" pitchFamily="34" charset="0"/>
            </a:endParaRPr>
          </a:p>
        </p:txBody>
      </p:sp>
    </p:spTree>
    <p:extLst>
      <p:ext uri="{BB962C8B-B14F-4D97-AF65-F5344CB8AC3E}">
        <p14:creationId xmlns:p14="http://schemas.microsoft.com/office/powerpoint/2010/main" val="1486253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Compute the output value</a:t>
            </a:r>
          </a:p>
        </p:txBody>
      </p:sp>
      <p:pic>
        <p:nvPicPr>
          <p:cNvPr id="5" name="Picture 4">
            <a:extLst>
              <a:ext uri="{FF2B5EF4-FFF2-40B4-BE49-F238E27FC236}">
                <a16:creationId xmlns:a16="http://schemas.microsoft.com/office/drawing/2014/main" id="{C0A474FD-AD0A-5B46-BC97-C9CCD52A81D7}"/>
              </a:ext>
            </a:extLst>
          </p:cNvPr>
          <p:cNvPicPr>
            <a:picLocks noChangeAspect="1"/>
          </p:cNvPicPr>
          <p:nvPr/>
        </p:nvPicPr>
        <p:blipFill rotWithShape="1">
          <a:blip r:embed="rId2"/>
          <a:srcRect l="7939" r="17750"/>
          <a:stretch/>
        </p:blipFill>
        <p:spPr>
          <a:xfrm>
            <a:off x="933717" y="2274713"/>
            <a:ext cx="2236751" cy="719965"/>
          </a:xfrm>
          <a:prstGeom prst="rect">
            <a:avLst/>
          </a:prstGeom>
        </p:spPr>
      </p:pic>
      <p:sp>
        <p:nvSpPr>
          <p:cNvPr id="10" name="TextBox 9">
            <a:extLst>
              <a:ext uri="{FF2B5EF4-FFF2-40B4-BE49-F238E27FC236}">
                <a16:creationId xmlns:a16="http://schemas.microsoft.com/office/drawing/2014/main" id="{D2C89B06-299F-DF46-8045-E6143AD8160A}"/>
              </a:ext>
            </a:extLst>
          </p:cNvPr>
          <p:cNvSpPr txBox="1"/>
          <p:nvPr/>
        </p:nvSpPr>
        <p:spPr>
          <a:xfrm>
            <a:off x="584791" y="1545954"/>
            <a:ext cx="4203109" cy="553998"/>
          </a:xfrm>
          <a:prstGeom prst="rect">
            <a:avLst/>
          </a:prstGeom>
          <a:noFill/>
        </p:spPr>
        <p:txBody>
          <a:bodyPr wrap="square" rtlCol="0">
            <a:spAutoFit/>
          </a:bodyPr>
          <a:lstStyle/>
          <a:p>
            <a:pPr algn="r">
              <a:lnSpc>
                <a:spcPct val="150000"/>
              </a:lnSpc>
            </a:pPr>
            <a:r>
              <a:rPr lang="en-VN" sz="2000" b="1">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Loss function for Regression:</a:t>
            </a:r>
          </a:p>
        </p:txBody>
      </p:sp>
      <p:pic>
        <p:nvPicPr>
          <p:cNvPr id="6" name="Picture 5">
            <a:extLst>
              <a:ext uri="{FF2B5EF4-FFF2-40B4-BE49-F238E27FC236}">
                <a16:creationId xmlns:a16="http://schemas.microsoft.com/office/drawing/2014/main" id="{907093F3-270D-C740-A24C-F8EB1481560A}"/>
              </a:ext>
            </a:extLst>
          </p:cNvPr>
          <p:cNvPicPr>
            <a:picLocks noChangeAspect="1"/>
          </p:cNvPicPr>
          <p:nvPr/>
        </p:nvPicPr>
        <p:blipFill>
          <a:blip r:embed="rId3"/>
          <a:stretch>
            <a:fillRect/>
          </a:stretch>
        </p:blipFill>
        <p:spPr>
          <a:xfrm>
            <a:off x="928311" y="3075738"/>
            <a:ext cx="3270200" cy="745987"/>
          </a:xfrm>
          <a:prstGeom prst="rect">
            <a:avLst/>
          </a:prstGeom>
        </p:spPr>
      </p:pic>
      <p:pic>
        <p:nvPicPr>
          <p:cNvPr id="7" name="Picture 6">
            <a:extLst>
              <a:ext uri="{FF2B5EF4-FFF2-40B4-BE49-F238E27FC236}">
                <a16:creationId xmlns:a16="http://schemas.microsoft.com/office/drawing/2014/main" id="{84A2A023-7988-244D-A65D-849A23ADA6C0}"/>
              </a:ext>
            </a:extLst>
          </p:cNvPr>
          <p:cNvPicPr>
            <a:picLocks noChangeAspect="1"/>
          </p:cNvPicPr>
          <p:nvPr/>
        </p:nvPicPr>
        <p:blipFill>
          <a:blip r:embed="rId4"/>
          <a:stretch>
            <a:fillRect/>
          </a:stretch>
        </p:blipFill>
        <p:spPr>
          <a:xfrm>
            <a:off x="928311" y="4009487"/>
            <a:ext cx="4059559" cy="745987"/>
          </a:xfrm>
          <a:prstGeom prst="rect">
            <a:avLst/>
          </a:prstGeom>
        </p:spPr>
      </p:pic>
      <p:pic>
        <p:nvPicPr>
          <p:cNvPr id="19" name="Picture 18">
            <a:extLst>
              <a:ext uri="{FF2B5EF4-FFF2-40B4-BE49-F238E27FC236}">
                <a16:creationId xmlns:a16="http://schemas.microsoft.com/office/drawing/2014/main" id="{F3115E84-8CA6-6C44-906A-897114412148}"/>
              </a:ext>
            </a:extLst>
          </p:cNvPr>
          <p:cNvPicPr>
            <a:picLocks noChangeAspect="1"/>
          </p:cNvPicPr>
          <p:nvPr/>
        </p:nvPicPr>
        <p:blipFill>
          <a:blip r:embed="rId5"/>
          <a:stretch>
            <a:fillRect/>
          </a:stretch>
        </p:blipFill>
        <p:spPr>
          <a:xfrm>
            <a:off x="7562856" y="315936"/>
            <a:ext cx="3348268" cy="711290"/>
          </a:xfrm>
          <a:prstGeom prst="rect">
            <a:avLst/>
          </a:prstGeom>
        </p:spPr>
      </p:pic>
      <p:sp>
        <p:nvSpPr>
          <p:cNvPr id="21" name="Rectangle 20">
            <a:extLst>
              <a:ext uri="{FF2B5EF4-FFF2-40B4-BE49-F238E27FC236}">
                <a16:creationId xmlns:a16="http://schemas.microsoft.com/office/drawing/2014/main" id="{4E8B295F-92A8-2F43-994E-A1C2576DB972}"/>
              </a:ext>
            </a:extLst>
          </p:cNvPr>
          <p:cNvSpPr/>
          <p:nvPr/>
        </p:nvSpPr>
        <p:spPr>
          <a:xfrm>
            <a:off x="8430785" y="315936"/>
            <a:ext cx="2395457" cy="772010"/>
          </a:xfrm>
          <a:prstGeom prst="rect">
            <a:avLst/>
          </a:prstGeom>
          <a:solidFill>
            <a:srgbClr val="C5112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69A73386-918A-1B4A-B6B0-C28781C177F0}"/>
              </a:ext>
            </a:extLst>
          </p:cNvPr>
          <p:cNvPicPr>
            <a:picLocks noChangeAspect="1"/>
          </p:cNvPicPr>
          <p:nvPr/>
        </p:nvPicPr>
        <p:blipFill>
          <a:blip r:embed="rId6"/>
          <a:stretch>
            <a:fillRect/>
          </a:stretch>
        </p:blipFill>
        <p:spPr>
          <a:xfrm>
            <a:off x="928311" y="5016835"/>
            <a:ext cx="3270200" cy="685268"/>
          </a:xfrm>
          <a:prstGeom prst="rect">
            <a:avLst/>
          </a:prstGeom>
        </p:spPr>
      </p:pic>
      <p:sp>
        <p:nvSpPr>
          <p:cNvPr id="22" name="Rectangle 21">
            <a:extLst>
              <a:ext uri="{FF2B5EF4-FFF2-40B4-BE49-F238E27FC236}">
                <a16:creationId xmlns:a16="http://schemas.microsoft.com/office/drawing/2014/main" id="{DFB2862F-4D82-A244-84B5-366673BB9234}"/>
              </a:ext>
            </a:extLst>
          </p:cNvPr>
          <p:cNvSpPr/>
          <p:nvPr/>
        </p:nvSpPr>
        <p:spPr>
          <a:xfrm>
            <a:off x="1803054" y="4975087"/>
            <a:ext cx="2395457" cy="772010"/>
          </a:xfrm>
          <a:prstGeom prst="rect">
            <a:avLst/>
          </a:prstGeom>
          <a:solidFill>
            <a:srgbClr val="C5112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F99FB629-4F58-1946-8074-1F37C415BD41}"/>
              </a:ext>
            </a:extLst>
          </p:cNvPr>
          <p:cNvSpPr txBox="1"/>
          <p:nvPr/>
        </p:nvSpPr>
        <p:spPr>
          <a:xfrm>
            <a:off x="5486902" y="1539962"/>
            <a:ext cx="5015998" cy="553998"/>
          </a:xfrm>
          <a:prstGeom prst="rect">
            <a:avLst/>
          </a:prstGeom>
          <a:noFill/>
        </p:spPr>
        <p:txBody>
          <a:bodyPr wrap="square" rtlCol="0">
            <a:spAutoFit/>
          </a:bodyPr>
          <a:lstStyle/>
          <a:p>
            <a:pPr algn="r">
              <a:lnSpc>
                <a:spcPct val="150000"/>
              </a:lnSpc>
            </a:pPr>
            <a:r>
              <a:rPr lang="en-VN" sz="2000" b="1">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Loss function for Classification:</a:t>
            </a:r>
          </a:p>
        </p:txBody>
      </p:sp>
      <p:pic>
        <p:nvPicPr>
          <p:cNvPr id="24" name="Picture 23">
            <a:extLst>
              <a:ext uri="{FF2B5EF4-FFF2-40B4-BE49-F238E27FC236}">
                <a16:creationId xmlns:a16="http://schemas.microsoft.com/office/drawing/2014/main" id="{EEC7AC3B-CB10-074B-A9E8-4864E00CDD87}"/>
              </a:ext>
            </a:extLst>
          </p:cNvPr>
          <p:cNvPicPr>
            <a:picLocks noChangeAspect="1"/>
          </p:cNvPicPr>
          <p:nvPr/>
        </p:nvPicPr>
        <p:blipFill>
          <a:blip r:embed="rId7"/>
          <a:stretch>
            <a:fillRect/>
          </a:stretch>
        </p:blipFill>
        <p:spPr>
          <a:xfrm>
            <a:off x="5834144" y="2365792"/>
            <a:ext cx="4441227" cy="537805"/>
          </a:xfrm>
          <a:prstGeom prst="rect">
            <a:avLst/>
          </a:prstGeom>
        </p:spPr>
      </p:pic>
      <p:pic>
        <p:nvPicPr>
          <p:cNvPr id="16" name="Picture 15">
            <a:extLst>
              <a:ext uri="{FF2B5EF4-FFF2-40B4-BE49-F238E27FC236}">
                <a16:creationId xmlns:a16="http://schemas.microsoft.com/office/drawing/2014/main" id="{E814AEA3-8162-BA46-B4CA-B796412B6321}"/>
              </a:ext>
            </a:extLst>
          </p:cNvPr>
          <p:cNvPicPr>
            <a:picLocks noChangeAspect="1"/>
          </p:cNvPicPr>
          <p:nvPr/>
        </p:nvPicPr>
        <p:blipFill>
          <a:blip r:embed="rId8"/>
          <a:stretch>
            <a:fillRect/>
          </a:stretch>
        </p:blipFill>
        <p:spPr>
          <a:xfrm>
            <a:off x="5925354" y="3106097"/>
            <a:ext cx="3929445" cy="685268"/>
          </a:xfrm>
          <a:prstGeom prst="rect">
            <a:avLst/>
          </a:prstGeom>
        </p:spPr>
      </p:pic>
      <p:sp>
        <p:nvSpPr>
          <p:cNvPr id="27" name="Rectangle 26">
            <a:extLst>
              <a:ext uri="{FF2B5EF4-FFF2-40B4-BE49-F238E27FC236}">
                <a16:creationId xmlns:a16="http://schemas.microsoft.com/office/drawing/2014/main" id="{38580B74-1B9C-F24F-B25D-385F41F421AC}"/>
              </a:ext>
            </a:extLst>
          </p:cNvPr>
          <p:cNvSpPr/>
          <p:nvPr/>
        </p:nvSpPr>
        <p:spPr>
          <a:xfrm>
            <a:off x="9124598" y="3232816"/>
            <a:ext cx="818055" cy="386829"/>
          </a:xfrm>
          <a:prstGeom prst="rect">
            <a:avLst/>
          </a:prstGeom>
          <a:noFill/>
          <a:ln w="38100">
            <a:solidFill>
              <a:srgbClr val="EF24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pic>
        <p:nvPicPr>
          <p:cNvPr id="18" name="Picture 17">
            <a:extLst>
              <a:ext uri="{FF2B5EF4-FFF2-40B4-BE49-F238E27FC236}">
                <a16:creationId xmlns:a16="http://schemas.microsoft.com/office/drawing/2014/main" id="{2FFCDEA1-2469-7B4D-B936-EB4BA52AA7CB}"/>
              </a:ext>
            </a:extLst>
          </p:cNvPr>
          <p:cNvPicPr>
            <a:picLocks noChangeAspect="1"/>
          </p:cNvPicPr>
          <p:nvPr/>
        </p:nvPicPr>
        <p:blipFill>
          <a:blip r:embed="rId9"/>
          <a:stretch>
            <a:fillRect/>
          </a:stretch>
        </p:blipFill>
        <p:spPr>
          <a:xfrm>
            <a:off x="5925354" y="4013493"/>
            <a:ext cx="4276415" cy="685268"/>
          </a:xfrm>
          <a:prstGeom prst="rect">
            <a:avLst/>
          </a:prstGeom>
        </p:spPr>
      </p:pic>
      <p:sp>
        <p:nvSpPr>
          <p:cNvPr id="30" name="Rectangle 29">
            <a:extLst>
              <a:ext uri="{FF2B5EF4-FFF2-40B4-BE49-F238E27FC236}">
                <a16:creationId xmlns:a16="http://schemas.microsoft.com/office/drawing/2014/main" id="{C516304C-501E-044D-87D1-D7615287051D}"/>
              </a:ext>
            </a:extLst>
          </p:cNvPr>
          <p:cNvSpPr/>
          <p:nvPr/>
        </p:nvSpPr>
        <p:spPr>
          <a:xfrm>
            <a:off x="9124598" y="4185213"/>
            <a:ext cx="1077171" cy="386829"/>
          </a:xfrm>
          <a:prstGeom prst="rect">
            <a:avLst/>
          </a:prstGeom>
          <a:noFill/>
          <a:ln w="38100">
            <a:solidFill>
              <a:srgbClr val="EF24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pic>
        <p:nvPicPr>
          <p:cNvPr id="26" name="Picture 25">
            <a:extLst>
              <a:ext uri="{FF2B5EF4-FFF2-40B4-BE49-F238E27FC236}">
                <a16:creationId xmlns:a16="http://schemas.microsoft.com/office/drawing/2014/main" id="{A7EE372E-6EFC-FE4A-8816-FCAAD2F9452D}"/>
              </a:ext>
            </a:extLst>
          </p:cNvPr>
          <p:cNvPicPr>
            <a:picLocks noChangeAspect="1"/>
          </p:cNvPicPr>
          <p:nvPr/>
        </p:nvPicPr>
        <p:blipFill>
          <a:blip r:embed="rId10"/>
          <a:stretch>
            <a:fillRect/>
          </a:stretch>
        </p:blipFill>
        <p:spPr>
          <a:xfrm>
            <a:off x="5834144" y="4970317"/>
            <a:ext cx="5606733" cy="827998"/>
          </a:xfrm>
          <a:prstGeom prst="rect">
            <a:avLst/>
          </a:prstGeom>
        </p:spPr>
      </p:pic>
      <p:sp>
        <p:nvSpPr>
          <p:cNvPr id="31" name="Rectangle 30">
            <a:extLst>
              <a:ext uri="{FF2B5EF4-FFF2-40B4-BE49-F238E27FC236}">
                <a16:creationId xmlns:a16="http://schemas.microsoft.com/office/drawing/2014/main" id="{630D1A5E-06A3-8948-AB9A-716BA1BB2F7B}"/>
              </a:ext>
            </a:extLst>
          </p:cNvPr>
          <p:cNvSpPr/>
          <p:nvPr/>
        </p:nvSpPr>
        <p:spPr>
          <a:xfrm>
            <a:off x="6777317" y="4970317"/>
            <a:ext cx="4663559" cy="772010"/>
          </a:xfrm>
          <a:prstGeom prst="rect">
            <a:avLst/>
          </a:prstGeom>
          <a:solidFill>
            <a:srgbClr val="C5112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61625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8A0B59-5A25-45D9-8CA9-BEFD6C86854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827" b="7827"/>
          <a:stretch/>
        </p:blipFill>
        <p:spPr>
          <a:xfrm>
            <a:off x="1392" y="0"/>
            <a:ext cx="12190608" cy="6857217"/>
          </a:xfrm>
          <a:prstGeom prst="rect">
            <a:avLst/>
          </a:prstGeom>
        </p:spPr>
      </p:pic>
      <p:sp>
        <p:nvSpPr>
          <p:cNvPr id="3" name="Rectangle 2">
            <a:extLst>
              <a:ext uri="{FF2B5EF4-FFF2-40B4-BE49-F238E27FC236}">
                <a16:creationId xmlns:a16="http://schemas.microsoft.com/office/drawing/2014/main" id="{68F76392-38E3-4AFF-973C-321DAE08F9EB}"/>
              </a:ext>
            </a:extLst>
          </p:cNvPr>
          <p:cNvSpPr/>
          <p:nvPr/>
        </p:nvSpPr>
        <p:spPr>
          <a:xfrm>
            <a:off x="-1" y="0"/>
            <a:ext cx="12190607" cy="6858000"/>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401C9312-631B-465A-B65D-3B2045B087DD}"/>
              </a:ext>
            </a:extLst>
          </p:cNvPr>
          <p:cNvSpPr/>
          <p:nvPr/>
        </p:nvSpPr>
        <p:spPr>
          <a:xfrm>
            <a:off x="1497496" y="3429000"/>
            <a:ext cx="10693110" cy="1885121"/>
          </a:xfrm>
          <a:prstGeom prst="rect">
            <a:avLst/>
          </a:prstGeom>
          <a:solidFill>
            <a:schemeClr val="tx2">
              <a:lumMod val="50000"/>
            </a:schemeClr>
          </a:solidFill>
        </p:spPr>
        <p:txBody>
          <a:bodyPr wrap="square" lIns="180000" rIns="180000" rtlCol="0" anchor="ctr">
            <a:noAutofit/>
          </a:bodyPr>
          <a:lstStyle/>
          <a:p>
            <a:r>
              <a:rPr lang="en-US" sz="4000">
                <a:solidFill>
                  <a:schemeClr val="bg1"/>
                </a:solidFill>
                <a:latin typeface="Segoe UI" panose="020B0502040204020203" pitchFamily="34" charset="0"/>
                <a:ea typeface="Open Sans" panose="020B0606030504020204" pitchFamily="34" charset="0"/>
                <a:cs typeface="Segoe UI" panose="020B0502040204020203" pitchFamily="34" charset="0"/>
              </a:rPr>
              <a:t>XGBoost Optimization</a:t>
            </a:r>
            <a:endParaRPr lang="en-US" sz="4000" dirty="0">
              <a:solidFill>
                <a:schemeClr val="bg1"/>
              </a:solidFill>
              <a:latin typeface="Segoe UI" panose="020B0502040204020203" pitchFamily="34" charset="0"/>
              <a:ea typeface="Open Sans" panose="020B0606030504020204" pitchFamily="34" charset="0"/>
              <a:cs typeface="Segoe UI" panose="020B0502040204020203" pitchFamily="34" charset="0"/>
            </a:endParaRPr>
          </a:p>
        </p:txBody>
      </p:sp>
      <p:sp>
        <p:nvSpPr>
          <p:cNvPr id="5" name="Rectangle 4">
            <a:extLst>
              <a:ext uri="{FF2B5EF4-FFF2-40B4-BE49-F238E27FC236}">
                <a16:creationId xmlns:a16="http://schemas.microsoft.com/office/drawing/2014/main" id="{68DBDE1B-DA29-4558-B587-0D826893EB70}"/>
              </a:ext>
            </a:extLst>
          </p:cNvPr>
          <p:cNvSpPr/>
          <p:nvPr/>
        </p:nvSpPr>
        <p:spPr>
          <a:xfrm>
            <a:off x="0" y="3428999"/>
            <a:ext cx="1497496" cy="1885121"/>
          </a:xfrm>
          <a:prstGeom prst="rect">
            <a:avLst/>
          </a:prstGeom>
          <a:solidFill>
            <a:srgbClr val="F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a:latin typeface="Segoe UI" panose="020B0502040204020203" pitchFamily="34" charset="0"/>
                <a:ea typeface="Open Sans" panose="020B0606030504020204" pitchFamily="34" charset="0"/>
                <a:cs typeface="Segoe UI" panose="020B0502040204020203" pitchFamily="34" charset="0"/>
              </a:rPr>
              <a:t>4</a:t>
            </a:r>
          </a:p>
        </p:txBody>
      </p:sp>
    </p:spTree>
    <p:extLst>
      <p:ext uri="{BB962C8B-B14F-4D97-AF65-F5344CB8AC3E}">
        <p14:creationId xmlns:p14="http://schemas.microsoft.com/office/powerpoint/2010/main" val="63405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Approximate split-finding</a:t>
            </a:r>
          </a:p>
        </p:txBody>
      </p:sp>
      <p:sp>
        <p:nvSpPr>
          <p:cNvPr id="7" name="TextBox 6">
            <a:extLst>
              <a:ext uri="{FF2B5EF4-FFF2-40B4-BE49-F238E27FC236}">
                <a16:creationId xmlns:a16="http://schemas.microsoft.com/office/drawing/2014/main" id="{602ED4A7-1033-0D4B-8B8A-A9168E8B5B94}"/>
              </a:ext>
            </a:extLst>
          </p:cNvPr>
          <p:cNvSpPr txBox="1"/>
          <p:nvPr/>
        </p:nvSpPr>
        <p:spPr>
          <a:xfrm>
            <a:off x="792373" y="1162814"/>
            <a:ext cx="10076517" cy="923330"/>
          </a:xfrm>
          <a:prstGeom prst="rect">
            <a:avLst/>
          </a:prstGeom>
          <a:noFill/>
        </p:spPr>
        <p:txBody>
          <a:bodyPr wrap="square" rtlCol="0">
            <a:spAutoFit/>
          </a:bodyPr>
          <a:lstStyle/>
          <a:p>
            <a:r>
              <a:rPr lang="en-VN">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Instead of using a greedy algorithm to search for every split value, we calculate the quantiles as the search space. This reduces a lot of computation time, however this will ignore the optimal split most of the time, so the result is an approximatation.</a:t>
            </a:r>
          </a:p>
        </p:txBody>
      </p:sp>
      <p:cxnSp>
        <p:nvCxnSpPr>
          <p:cNvPr id="4" name="Straight Connector 3">
            <a:extLst>
              <a:ext uri="{FF2B5EF4-FFF2-40B4-BE49-F238E27FC236}">
                <a16:creationId xmlns:a16="http://schemas.microsoft.com/office/drawing/2014/main" id="{99EB9779-1938-0048-B879-D727EDA191DC}"/>
              </a:ext>
            </a:extLst>
          </p:cNvPr>
          <p:cNvCxnSpPr/>
          <p:nvPr/>
        </p:nvCxnSpPr>
        <p:spPr>
          <a:xfrm>
            <a:off x="1371600" y="3064476"/>
            <a:ext cx="9242854" cy="0"/>
          </a:xfrm>
          <a:prstGeom prst="line">
            <a:avLst/>
          </a:prstGeom>
          <a:ln w="12700"/>
        </p:spPr>
        <p:style>
          <a:lnRef idx="1">
            <a:schemeClr val="dk1"/>
          </a:lnRef>
          <a:fillRef idx="0">
            <a:schemeClr val="dk1"/>
          </a:fillRef>
          <a:effectRef idx="0">
            <a:schemeClr val="dk1"/>
          </a:effectRef>
          <a:fontRef idx="minor">
            <a:schemeClr val="tx1"/>
          </a:fontRef>
        </p:style>
      </p:cxnSp>
      <p:sp>
        <p:nvSpPr>
          <p:cNvPr id="5" name="Oval 4">
            <a:extLst>
              <a:ext uri="{FF2B5EF4-FFF2-40B4-BE49-F238E27FC236}">
                <a16:creationId xmlns:a16="http://schemas.microsoft.com/office/drawing/2014/main" id="{367D06EF-70A7-A746-A2A4-79592A900ADD}"/>
              </a:ext>
            </a:extLst>
          </p:cNvPr>
          <p:cNvSpPr/>
          <p:nvPr/>
        </p:nvSpPr>
        <p:spPr>
          <a:xfrm>
            <a:off x="1865870" y="2928551"/>
            <a:ext cx="271849" cy="271849"/>
          </a:xfrm>
          <a:prstGeom prst="ellipse">
            <a:avLst/>
          </a:prstGeom>
          <a:solidFill>
            <a:srgbClr val="C1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11" name="Oval 10">
            <a:extLst>
              <a:ext uri="{FF2B5EF4-FFF2-40B4-BE49-F238E27FC236}">
                <a16:creationId xmlns:a16="http://schemas.microsoft.com/office/drawing/2014/main" id="{BEBBC2AB-C322-6545-B84F-498C94DAB556}"/>
              </a:ext>
            </a:extLst>
          </p:cNvPr>
          <p:cNvSpPr/>
          <p:nvPr/>
        </p:nvSpPr>
        <p:spPr>
          <a:xfrm>
            <a:off x="2545492" y="2928551"/>
            <a:ext cx="271849" cy="271849"/>
          </a:xfrm>
          <a:prstGeom prst="ellipse">
            <a:avLst/>
          </a:prstGeom>
          <a:solidFill>
            <a:srgbClr val="C1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12" name="Oval 11">
            <a:extLst>
              <a:ext uri="{FF2B5EF4-FFF2-40B4-BE49-F238E27FC236}">
                <a16:creationId xmlns:a16="http://schemas.microsoft.com/office/drawing/2014/main" id="{0BAF41A4-F5A9-4B45-87FB-5B0A699CA612}"/>
              </a:ext>
            </a:extLst>
          </p:cNvPr>
          <p:cNvSpPr/>
          <p:nvPr/>
        </p:nvSpPr>
        <p:spPr>
          <a:xfrm>
            <a:off x="4102443" y="2928551"/>
            <a:ext cx="271849" cy="271849"/>
          </a:xfrm>
          <a:prstGeom prst="ellipse">
            <a:avLst/>
          </a:prstGeom>
          <a:solidFill>
            <a:srgbClr val="C1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13" name="Oval 12">
            <a:extLst>
              <a:ext uri="{FF2B5EF4-FFF2-40B4-BE49-F238E27FC236}">
                <a16:creationId xmlns:a16="http://schemas.microsoft.com/office/drawing/2014/main" id="{96C7948F-B725-364A-A67A-C0EF1875CDB9}"/>
              </a:ext>
            </a:extLst>
          </p:cNvPr>
          <p:cNvSpPr/>
          <p:nvPr/>
        </p:nvSpPr>
        <p:spPr>
          <a:xfrm>
            <a:off x="4967416" y="2928551"/>
            <a:ext cx="271849" cy="271849"/>
          </a:xfrm>
          <a:prstGeom prst="ellipse">
            <a:avLst/>
          </a:prstGeom>
          <a:solidFill>
            <a:srgbClr val="C1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14" name="Oval 13">
            <a:extLst>
              <a:ext uri="{FF2B5EF4-FFF2-40B4-BE49-F238E27FC236}">
                <a16:creationId xmlns:a16="http://schemas.microsoft.com/office/drawing/2014/main" id="{66EEC266-68ED-6D49-90C7-60A1DE85141B}"/>
              </a:ext>
            </a:extLst>
          </p:cNvPr>
          <p:cNvSpPr/>
          <p:nvPr/>
        </p:nvSpPr>
        <p:spPr>
          <a:xfrm>
            <a:off x="6500328" y="2928551"/>
            <a:ext cx="271849" cy="271849"/>
          </a:xfrm>
          <a:prstGeom prst="ellipse">
            <a:avLst/>
          </a:prstGeom>
          <a:solidFill>
            <a:srgbClr val="C1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15" name="Oval 14">
            <a:extLst>
              <a:ext uri="{FF2B5EF4-FFF2-40B4-BE49-F238E27FC236}">
                <a16:creationId xmlns:a16="http://schemas.microsoft.com/office/drawing/2014/main" id="{F4F35371-FFD0-184C-BCDE-F3458F6CB42E}"/>
              </a:ext>
            </a:extLst>
          </p:cNvPr>
          <p:cNvSpPr/>
          <p:nvPr/>
        </p:nvSpPr>
        <p:spPr>
          <a:xfrm>
            <a:off x="9510583" y="2928551"/>
            <a:ext cx="271849" cy="271849"/>
          </a:xfrm>
          <a:prstGeom prst="ellipse">
            <a:avLst/>
          </a:prstGeom>
          <a:solidFill>
            <a:srgbClr val="C1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cxnSp>
        <p:nvCxnSpPr>
          <p:cNvPr id="16" name="Straight Connector 15">
            <a:extLst>
              <a:ext uri="{FF2B5EF4-FFF2-40B4-BE49-F238E27FC236}">
                <a16:creationId xmlns:a16="http://schemas.microsoft.com/office/drawing/2014/main" id="{34B99AF4-ECC6-B646-ACD2-1443B3F86AE6}"/>
              </a:ext>
            </a:extLst>
          </p:cNvPr>
          <p:cNvCxnSpPr/>
          <p:nvPr/>
        </p:nvCxnSpPr>
        <p:spPr>
          <a:xfrm>
            <a:off x="1371600" y="4856486"/>
            <a:ext cx="9242854" cy="0"/>
          </a:xfrm>
          <a:prstGeom prst="line">
            <a:avLst/>
          </a:prstGeom>
          <a:ln w="12700"/>
        </p:spPr>
        <p:style>
          <a:lnRef idx="1">
            <a:schemeClr val="dk1"/>
          </a:lnRef>
          <a:fillRef idx="0">
            <a:schemeClr val="dk1"/>
          </a:fillRef>
          <a:effectRef idx="0">
            <a:schemeClr val="dk1"/>
          </a:effectRef>
          <a:fontRef idx="minor">
            <a:schemeClr val="tx1"/>
          </a:fontRef>
        </p:style>
      </p:cxnSp>
      <p:sp>
        <p:nvSpPr>
          <p:cNvPr id="17" name="Oval 16">
            <a:extLst>
              <a:ext uri="{FF2B5EF4-FFF2-40B4-BE49-F238E27FC236}">
                <a16:creationId xmlns:a16="http://schemas.microsoft.com/office/drawing/2014/main" id="{F99BCA64-0E4A-B44A-81A7-56D6AA8590EB}"/>
              </a:ext>
            </a:extLst>
          </p:cNvPr>
          <p:cNvSpPr/>
          <p:nvPr/>
        </p:nvSpPr>
        <p:spPr>
          <a:xfrm>
            <a:off x="1865870" y="4720561"/>
            <a:ext cx="271849" cy="271849"/>
          </a:xfrm>
          <a:prstGeom prst="ellipse">
            <a:avLst/>
          </a:prstGeom>
          <a:solidFill>
            <a:srgbClr val="C1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18" name="Oval 17">
            <a:extLst>
              <a:ext uri="{FF2B5EF4-FFF2-40B4-BE49-F238E27FC236}">
                <a16:creationId xmlns:a16="http://schemas.microsoft.com/office/drawing/2014/main" id="{1AA56271-DB31-5840-8654-88F0CE02CC35}"/>
              </a:ext>
            </a:extLst>
          </p:cNvPr>
          <p:cNvSpPr/>
          <p:nvPr/>
        </p:nvSpPr>
        <p:spPr>
          <a:xfrm>
            <a:off x="2545492" y="4720561"/>
            <a:ext cx="271849" cy="271849"/>
          </a:xfrm>
          <a:prstGeom prst="ellipse">
            <a:avLst/>
          </a:prstGeom>
          <a:solidFill>
            <a:srgbClr val="C1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19" name="Oval 18">
            <a:extLst>
              <a:ext uri="{FF2B5EF4-FFF2-40B4-BE49-F238E27FC236}">
                <a16:creationId xmlns:a16="http://schemas.microsoft.com/office/drawing/2014/main" id="{DC09C3E5-4D06-5848-BF22-42F3EC0DC970}"/>
              </a:ext>
            </a:extLst>
          </p:cNvPr>
          <p:cNvSpPr/>
          <p:nvPr/>
        </p:nvSpPr>
        <p:spPr>
          <a:xfrm>
            <a:off x="4102443" y="4720561"/>
            <a:ext cx="271849" cy="271849"/>
          </a:xfrm>
          <a:prstGeom prst="ellipse">
            <a:avLst/>
          </a:prstGeom>
          <a:solidFill>
            <a:srgbClr val="C1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20" name="Oval 19">
            <a:extLst>
              <a:ext uri="{FF2B5EF4-FFF2-40B4-BE49-F238E27FC236}">
                <a16:creationId xmlns:a16="http://schemas.microsoft.com/office/drawing/2014/main" id="{0386A9E1-BB72-5A42-A20B-3E9FC1762125}"/>
              </a:ext>
            </a:extLst>
          </p:cNvPr>
          <p:cNvSpPr/>
          <p:nvPr/>
        </p:nvSpPr>
        <p:spPr>
          <a:xfrm>
            <a:off x="4967416" y="4720561"/>
            <a:ext cx="271849" cy="271849"/>
          </a:xfrm>
          <a:prstGeom prst="ellipse">
            <a:avLst/>
          </a:prstGeom>
          <a:solidFill>
            <a:srgbClr val="C1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21" name="Oval 20">
            <a:extLst>
              <a:ext uri="{FF2B5EF4-FFF2-40B4-BE49-F238E27FC236}">
                <a16:creationId xmlns:a16="http://schemas.microsoft.com/office/drawing/2014/main" id="{145F2762-F43B-B340-9862-C095B02E6E9B}"/>
              </a:ext>
            </a:extLst>
          </p:cNvPr>
          <p:cNvSpPr/>
          <p:nvPr/>
        </p:nvSpPr>
        <p:spPr>
          <a:xfrm>
            <a:off x="6500328" y="4720561"/>
            <a:ext cx="271849" cy="271849"/>
          </a:xfrm>
          <a:prstGeom prst="ellipse">
            <a:avLst/>
          </a:prstGeom>
          <a:solidFill>
            <a:srgbClr val="C1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22" name="Oval 21">
            <a:extLst>
              <a:ext uri="{FF2B5EF4-FFF2-40B4-BE49-F238E27FC236}">
                <a16:creationId xmlns:a16="http://schemas.microsoft.com/office/drawing/2014/main" id="{ECF93A11-862C-114A-A21C-C2DD39F0EA65}"/>
              </a:ext>
            </a:extLst>
          </p:cNvPr>
          <p:cNvSpPr/>
          <p:nvPr/>
        </p:nvSpPr>
        <p:spPr>
          <a:xfrm>
            <a:off x="9510583" y="4720561"/>
            <a:ext cx="271849" cy="271849"/>
          </a:xfrm>
          <a:prstGeom prst="ellipse">
            <a:avLst/>
          </a:prstGeom>
          <a:solidFill>
            <a:srgbClr val="C1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10" name="Multiply 9">
            <a:extLst>
              <a:ext uri="{FF2B5EF4-FFF2-40B4-BE49-F238E27FC236}">
                <a16:creationId xmlns:a16="http://schemas.microsoft.com/office/drawing/2014/main" id="{584250BE-114B-A242-896A-96163E51D573}"/>
              </a:ext>
            </a:extLst>
          </p:cNvPr>
          <p:cNvSpPr/>
          <p:nvPr/>
        </p:nvSpPr>
        <p:spPr>
          <a:xfrm>
            <a:off x="2148020" y="2885306"/>
            <a:ext cx="364520" cy="364520"/>
          </a:xfrm>
          <a:prstGeom prst="mathMultiply">
            <a:avLst>
              <a:gd name="adj1" fmla="val 6333"/>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26" name="Multiply 25">
            <a:extLst>
              <a:ext uri="{FF2B5EF4-FFF2-40B4-BE49-F238E27FC236}">
                <a16:creationId xmlns:a16="http://schemas.microsoft.com/office/drawing/2014/main" id="{DA76949F-FF15-A54B-904F-149842BA115A}"/>
              </a:ext>
            </a:extLst>
          </p:cNvPr>
          <p:cNvSpPr/>
          <p:nvPr/>
        </p:nvSpPr>
        <p:spPr>
          <a:xfrm>
            <a:off x="3316766" y="2885306"/>
            <a:ext cx="364520" cy="364520"/>
          </a:xfrm>
          <a:prstGeom prst="mathMultiply">
            <a:avLst>
              <a:gd name="adj1" fmla="val 6333"/>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27" name="Multiply 26">
            <a:extLst>
              <a:ext uri="{FF2B5EF4-FFF2-40B4-BE49-F238E27FC236}">
                <a16:creationId xmlns:a16="http://schemas.microsoft.com/office/drawing/2014/main" id="{D588F71C-55FD-9C49-8F42-C4CAF00DF5F6}"/>
              </a:ext>
            </a:extLst>
          </p:cNvPr>
          <p:cNvSpPr/>
          <p:nvPr/>
        </p:nvSpPr>
        <p:spPr>
          <a:xfrm>
            <a:off x="4488594" y="2885306"/>
            <a:ext cx="364520" cy="364520"/>
          </a:xfrm>
          <a:prstGeom prst="mathMultiply">
            <a:avLst>
              <a:gd name="adj1" fmla="val 6333"/>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30" name="Multiply 29">
            <a:extLst>
              <a:ext uri="{FF2B5EF4-FFF2-40B4-BE49-F238E27FC236}">
                <a16:creationId xmlns:a16="http://schemas.microsoft.com/office/drawing/2014/main" id="{4CBF6A65-E2D6-AE47-829F-95CC21327740}"/>
              </a:ext>
            </a:extLst>
          </p:cNvPr>
          <p:cNvSpPr/>
          <p:nvPr/>
        </p:nvSpPr>
        <p:spPr>
          <a:xfrm>
            <a:off x="5687536" y="2885328"/>
            <a:ext cx="364520" cy="364476"/>
          </a:xfrm>
          <a:prstGeom prst="mathMultiply">
            <a:avLst>
              <a:gd name="adj1" fmla="val 6333"/>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31" name="Multiply 30">
            <a:extLst>
              <a:ext uri="{FF2B5EF4-FFF2-40B4-BE49-F238E27FC236}">
                <a16:creationId xmlns:a16="http://schemas.microsoft.com/office/drawing/2014/main" id="{D2AA6456-E396-7C4D-AB12-D7AFC4A6F99A}"/>
              </a:ext>
            </a:extLst>
          </p:cNvPr>
          <p:cNvSpPr/>
          <p:nvPr/>
        </p:nvSpPr>
        <p:spPr>
          <a:xfrm>
            <a:off x="7959120" y="2885328"/>
            <a:ext cx="364520" cy="364476"/>
          </a:xfrm>
          <a:prstGeom prst="mathMultiply">
            <a:avLst>
              <a:gd name="adj1" fmla="val 6333"/>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32" name="Multiply 31">
            <a:extLst>
              <a:ext uri="{FF2B5EF4-FFF2-40B4-BE49-F238E27FC236}">
                <a16:creationId xmlns:a16="http://schemas.microsoft.com/office/drawing/2014/main" id="{05CDBACF-CA89-1A4A-A36C-9A8CBD813060}"/>
              </a:ext>
            </a:extLst>
          </p:cNvPr>
          <p:cNvSpPr/>
          <p:nvPr/>
        </p:nvSpPr>
        <p:spPr>
          <a:xfrm>
            <a:off x="3316766" y="4661107"/>
            <a:ext cx="364520" cy="364520"/>
          </a:xfrm>
          <a:prstGeom prst="mathMultiply">
            <a:avLst>
              <a:gd name="adj1" fmla="val 6333"/>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33" name="Multiply 32">
            <a:extLst>
              <a:ext uri="{FF2B5EF4-FFF2-40B4-BE49-F238E27FC236}">
                <a16:creationId xmlns:a16="http://schemas.microsoft.com/office/drawing/2014/main" id="{08A5B0F7-0B9C-644A-AD9C-6A7F599CB0A2}"/>
              </a:ext>
            </a:extLst>
          </p:cNvPr>
          <p:cNvSpPr/>
          <p:nvPr/>
        </p:nvSpPr>
        <p:spPr>
          <a:xfrm>
            <a:off x="5687536" y="4661129"/>
            <a:ext cx="364520" cy="364476"/>
          </a:xfrm>
          <a:prstGeom prst="mathMultiply">
            <a:avLst>
              <a:gd name="adj1" fmla="val 6333"/>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40486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Parallel learning</a:t>
            </a:r>
          </a:p>
        </p:txBody>
      </p:sp>
      <p:sp>
        <p:nvSpPr>
          <p:cNvPr id="6" name="TextBox 5">
            <a:extLst>
              <a:ext uri="{FF2B5EF4-FFF2-40B4-BE49-F238E27FC236}">
                <a16:creationId xmlns:a16="http://schemas.microsoft.com/office/drawing/2014/main" id="{71030725-C70D-2A42-B7CD-E1E030128A12}"/>
              </a:ext>
            </a:extLst>
          </p:cNvPr>
          <p:cNvSpPr txBox="1"/>
          <p:nvPr/>
        </p:nvSpPr>
        <p:spPr>
          <a:xfrm>
            <a:off x="792373" y="1162814"/>
            <a:ext cx="10076517" cy="923330"/>
          </a:xfrm>
          <a:prstGeom prst="rect">
            <a:avLst/>
          </a:prstGeom>
          <a:noFill/>
        </p:spPr>
        <p:txBody>
          <a:bodyPr wrap="square" rtlCol="0">
            <a:spAutoFit/>
          </a:bodyPr>
          <a:lstStyle/>
          <a:p>
            <a:r>
              <a:rPr lang="en-VN">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The nature of XGBoost is still a sequence of trees; and the later tree is trained on the error made by previous ones. So there is no way trees can be train independently and parallelly. The parallel implementation of XGBoost is done by assigning subsets of rows into different computers.</a:t>
            </a:r>
          </a:p>
        </p:txBody>
      </p:sp>
      <p:graphicFrame>
        <p:nvGraphicFramePr>
          <p:cNvPr id="2" name="Table 1">
            <a:extLst>
              <a:ext uri="{FF2B5EF4-FFF2-40B4-BE49-F238E27FC236}">
                <a16:creationId xmlns:a16="http://schemas.microsoft.com/office/drawing/2014/main" id="{34232CA9-993C-1A47-BE86-A759270BD0A8}"/>
              </a:ext>
            </a:extLst>
          </p:cNvPr>
          <p:cNvGraphicFramePr>
            <a:graphicFrameLocks noGrp="1"/>
          </p:cNvGraphicFramePr>
          <p:nvPr/>
        </p:nvGraphicFramePr>
        <p:xfrm>
          <a:off x="5282263" y="2240521"/>
          <a:ext cx="1627474" cy="1557430"/>
        </p:xfrm>
        <a:graphic>
          <a:graphicData uri="http://schemas.openxmlformats.org/drawingml/2006/table">
            <a:tbl>
              <a:tblPr>
                <a:tableStyleId>{5C22544A-7EE6-4342-B048-85BDC9FD1C3A}</a:tableStyleId>
              </a:tblPr>
              <a:tblGrid>
                <a:gridCol w="813737">
                  <a:extLst>
                    <a:ext uri="{9D8B030D-6E8A-4147-A177-3AD203B41FA5}">
                      <a16:colId xmlns:a16="http://schemas.microsoft.com/office/drawing/2014/main" val="2015104463"/>
                    </a:ext>
                  </a:extLst>
                </a:gridCol>
                <a:gridCol w="813737">
                  <a:extLst>
                    <a:ext uri="{9D8B030D-6E8A-4147-A177-3AD203B41FA5}">
                      <a16:colId xmlns:a16="http://schemas.microsoft.com/office/drawing/2014/main" val="3909059085"/>
                    </a:ext>
                  </a:extLst>
                </a:gridCol>
              </a:tblGrid>
              <a:tr h="311486">
                <a:tc>
                  <a:txBody>
                    <a:bodyPr/>
                    <a:lstStyle/>
                    <a:p>
                      <a:pPr algn="ctr"/>
                      <a:r>
                        <a:rPr lang="en-VN" sz="14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x</a:t>
                      </a:r>
                    </a:p>
                  </a:txBody>
                  <a:tcPr>
                    <a:solidFill>
                      <a:schemeClr val="tx1">
                        <a:lumMod val="75000"/>
                        <a:lumOff val="25000"/>
                      </a:schemeClr>
                    </a:solidFill>
                  </a:tcPr>
                </a:tc>
                <a:tc>
                  <a:txBody>
                    <a:bodyPr/>
                    <a:lstStyle/>
                    <a:p>
                      <a:pPr algn="ctr"/>
                      <a:r>
                        <a:rPr lang="en-VN" sz="14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y</a:t>
                      </a:r>
                    </a:p>
                  </a:txBody>
                  <a:tcPr>
                    <a:solidFill>
                      <a:srgbClr val="C00000"/>
                    </a:solidFill>
                  </a:tcPr>
                </a:tc>
                <a:extLst>
                  <a:ext uri="{0D108BD9-81ED-4DB2-BD59-A6C34878D82A}">
                    <a16:rowId xmlns:a16="http://schemas.microsoft.com/office/drawing/2014/main" val="2113184030"/>
                  </a:ext>
                </a:extLst>
              </a:tr>
              <a:tr h="311486">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13</a:t>
                      </a:r>
                    </a:p>
                  </a:txBody>
                  <a:tcPr/>
                </a:tc>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50</a:t>
                      </a:r>
                    </a:p>
                  </a:txBody>
                  <a:tcPr/>
                </a:tc>
                <a:extLst>
                  <a:ext uri="{0D108BD9-81ED-4DB2-BD59-A6C34878D82A}">
                    <a16:rowId xmlns:a16="http://schemas.microsoft.com/office/drawing/2014/main" val="2280779347"/>
                  </a:ext>
                </a:extLst>
              </a:tr>
              <a:tr h="311486">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45</a:t>
                      </a:r>
                    </a:p>
                  </a:txBody>
                  <a:tcPr/>
                </a:tc>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75</a:t>
                      </a:r>
                    </a:p>
                  </a:txBody>
                  <a:tcPr/>
                </a:tc>
                <a:extLst>
                  <a:ext uri="{0D108BD9-81ED-4DB2-BD59-A6C34878D82A}">
                    <a16:rowId xmlns:a16="http://schemas.microsoft.com/office/drawing/2014/main" val="476486243"/>
                  </a:ext>
                </a:extLst>
              </a:tr>
              <a:tr h="311486">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10</a:t>
                      </a:r>
                    </a:p>
                  </a:txBody>
                  <a:tcPr/>
                </a:tc>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43</a:t>
                      </a:r>
                    </a:p>
                  </a:txBody>
                  <a:tcPr/>
                </a:tc>
                <a:extLst>
                  <a:ext uri="{0D108BD9-81ED-4DB2-BD59-A6C34878D82A}">
                    <a16:rowId xmlns:a16="http://schemas.microsoft.com/office/drawing/2014/main" val="2519075749"/>
                  </a:ext>
                </a:extLst>
              </a:tr>
              <a:tr h="311486">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a:t>
                      </a:r>
                    </a:p>
                  </a:txBody>
                  <a:tcPr/>
                </a:tc>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a:t>
                      </a:r>
                    </a:p>
                  </a:txBody>
                  <a:tcPr/>
                </a:tc>
                <a:extLst>
                  <a:ext uri="{0D108BD9-81ED-4DB2-BD59-A6C34878D82A}">
                    <a16:rowId xmlns:a16="http://schemas.microsoft.com/office/drawing/2014/main" val="3107173694"/>
                  </a:ext>
                </a:extLst>
              </a:tr>
            </a:tbl>
          </a:graphicData>
        </a:graphic>
      </p:graphicFrame>
      <p:graphicFrame>
        <p:nvGraphicFramePr>
          <p:cNvPr id="9" name="Table 8">
            <a:extLst>
              <a:ext uri="{FF2B5EF4-FFF2-40B4-BE49-F238E27FC236}">
                <a16:creationId xmlns:a16="http://schemas.microsoft.com/office/drawing/2014/main" id="{8E50079C-FAAA-AD4B-AAE5-AA4D28651749}"/>
              </a:ext>
            </a:extLst>
          </p:cNvPr>
          <p:cNvGraphicFramePr>
            <a:graphicFrameLocks noGrp="1"/>
          </p:cNvGraphicFramePr>
          <p:nvPr/>
        </p:nvGraphicFramePr>
        <p:xfrm>
          <a:off x="3962545" y="4839840"/>
          <a:ext cx="1627474" cy="934458"/>
        </p:xfrm>
        <a:graphic>
          <a:graphicData uri="http://schemas.openxmlformats.org/drawingml/2006/table">
            <a:tbl>
              <a:tblPr>
                <a:tableStyleId>{5C22544A-7EE6-4342-B048-85BDC9FD1C3A}</a:tableStyleId>
              </a:tblPr>
              <a:tblGrid>
                <a:gridCol w="813737">
                  <a:extLst>
                    <a:ext uri="{9D8B030D-6E8A-4147-A177-3AD203B41FA5}">
                      <a16:colId xmlns:a16="http://schemas.microsoft.com/office/drawing/2014/main" val="2015104463"/>
                    </a:ext>
                  </a:extLst>
                </a:gridCol>
                <a:gridCol w="813737">
                  <a:extLst>
                    <a:ext uri="{9D8B030D-6E8A-4147-A177-3AD203B41FA5}">
                      <a16:colId xmlns:a16="http://schemas.microsoft.com/office/drawing/2014/main" val="3909059085"/>
                    </a:ext>
                  </a:extLst>
                </a:gridCol>
              </a:tblGrid>
              <a:tr h="311486">
                <a:tc>
                  <a:txBody>
                    <a:bodyPr/>
                    <a:lstStyle/>
                    <a:p>
                      <a:pPr algn="ctr"/>
                      <a:r>
                        <a:rPr lang="en-VN" sz="14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x</a:t>
                      </a:r>
                    </a:p>
                  </a:txBody>
                  <a:tcPr>
                    <a:solidFill>
                      <a:schemeClr val="tx1">
                        <a:lumMod val="75000"/>
                        <a:lumOff val="25000"/>
                      </a:schemeClr>
                    </a:solidFill>
                  </a:tcPr>
                </a:tc>
                <a:tc>
                  <a:txBody>
                    <a:bodyPr/>
                    <a:lstStyle/>
                    <a:p>
                      <a:pPr algn="ctr"/>
                      <a:r>
                        <a:rPr lang="en-VN" sz="14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y</a:t>
                      </a:r>
                    </a:p>
                  </a:txBody>
                  <a:tcPr>
                    <a:solidFill>
                      <a:srgbClr val="C00000"/>
                    </a:solidFill>
                  </a:tcPr>
                </a:tc>
                <a:extLst>
                  <a:ext uri="{0D108BD9-81ED-4DB2-BD59-A6C34878D82A}">
                    <a16:rowId xmlns:a16="http://schemas.microsoft.com/office/drawing/2014/main" val="2113184030"/>
                  </a:ext>
                </a:extLst>
              </a:tr>
              <a:tr h="311486">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45</a:t>
                      </a:r>
                    </a:p>
                  </a:txBody>
                  <a:tcPr/>
                </a:tc>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75</a:t>
                      </a:r>
                    </a:p>
                  </a:txBody>
                  <a:tcPr/>
                </a:tc>
                <a:extLst>
                  <a:ext uri="{0D108BD9-81ED-4DB2-BD59-A6C34878D82A}">
                    <a16:rowId xmlns:a16="http://schemas.microsoft.com/office/drawing/2014/main" val="2280779347"/>
                  </a:ext>
                </a:extLst>
              </a:tr>
              <a:tr h="311486">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a:t>
                      </a:r>
                    </a:p>
                  </a:txBody>
                  <a:tcPr/>
                </a:tc>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a:t>
                      </a:r>
                    </a:p>
                  </a:txBody>
                  <a:tcPr/>
                </a:tc>
                <a:extLst>
                  <a:ext uri="{0D108BD9-81ED-4DB2-BD59-A6C34878D82A}">
                    <a16:rowId xmlns:a16="http://schemas.microsoft.com/office/drawing/2014/main" val="3107173694"/>
                  </a:ext>
                </a:extLst>
              </a:tr>
            </a:tbl>
          </a:graphicData>
        </a:graphic>
      </p:graphicFrame>
      <p:graphicFrame>
        <p:nvGraphicFramePr>
          <p:cNvPr id="10" name="Table 9">
            <a:extLst>
              <a:ext uri="{FF2B5EF4-FFF2-40B4-BE49-F238E27FC236}">
                <a16:creationId xmlns:a16="http://schemas.microsoft.com/office/drawing/2014/main" id="{6F6DAE00-8DA6-D848-9018-73B16773FAD2}"/>
              </a:ext>
            </a:extLst>
          </p:cNvPr>
          <p:cNvGraphicFramePr>
            <a:graphicFrameLocks noGrp="1"/>
          </p:cNvGraphicFramePr>
          <p:nvPr/>
        </p:nvGraphicFramePr>
        <p:xfrm>
          <a:off x="6601980" y="4839840"/>
          <a:ext cx="1627474" cy="934458"/>
        </p:xfrm>
        <a:graphic>
          <a:graphicData uri="http://schemas.openxmlformats.org/drawingml/2006/table">
            <a:tbl>
              <a:tblPr>
                <a:tableStyleId>{5C22544A-7EE6-4342-B048-85BDC9FD1C3A}</a:tableStyleId>
              </a:tblPr>
              <a:tblGrid>
                <a:gridCol w="813737">
                  <a:extLst>
                    <a:ext uri="{9D8B030D-6E8A-4147-A177-3AD203B41FA5}">
                      <a16:colId xmlns:a16="http://schemas.microsoft.com/office/drawing/2014/main" val="2015104463"/>
                    </a:ext>
                  </a:extLst>
                </a:gridCol>
                <a:gridCol w="813737">
                  <a:extLst>
                    <a:ext uri="{9D8B030D-6E8A-4147-A177-3AD203B41FA5}">
                      <a16:colId xmlns:a16="http://schemas.microsoft.com/office/drawing/2014/main" val="3909059085"/>
                    </a:ext>
                  </a:extLst>
                </a:gridCol>
              </a:tblGrid>
              <a:tr h="311486">
                <a:tc>
                  <a:txBody>
                    <a:bodyPr/>
                    <a:lstStyle/>
                    <a:p>
                      <a:pPr algn="ctr"/>
                      <a:r>
                        <a:rPr lang="en-VN" sz="14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x</a:t>
                      </a:r>
                    </a:p>
                  </a:txBody>
                  <a:tcPr>
                    <a:solidFill>
                      <a:schemeClr val="tx1">
                        <a:lumMod val="75000"/>
                        <a:lumOff val="25000"/>
                      </a:schemeClr>
                    </a:solidFill>
                  </a:tcPr>
                </a:tc>
                <a:tc>
                  <a:txBody>
                    <a:bodyPr/>
                    <a:lstStyle/>
                    <a:p>
                      <a:pPr algn="ctr"/>
                      <a:r>
                        <a:rPr lang="en-VN" sz="14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y</a:t>
                      </a:r>
                    </a:p>
                  </a:txBody>
                  <a:tcPr>
                    <a:solidFill>
                      <a:srgbClr val="C00000"/>
                    </a:solidFill>
                  </a:tcPr>
                </a:tc>
                <a:extLst>
                  <a:ext uri="{0D108BD9-81ED-4DB2-BD59-A6C34878D82A}">
                    <a16:rowId xmlns:a16="http://schemas.microsoft.com/office/drawing/2014/main" val="2113184030"/>
                  </a:ext>
                </a:extLst>
              </a:tr>
              <a:tr h="311486">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10</a:t>
                      </a:r>
                    </a:p>
                  </a:txBody>
                  <a:tcPr/>
                </a:tc>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43</a:t>
                      </a:r>
                    </a:p>
                  </a:txBody>
                  <a:tcPr/>
                </a:tc>
                <a:extLst>
                  <a:ext uri="{0D108BD9-81ED-4DB2-BD59-A6C34878D82A}">
                    <a16:rowId xmlns:a16="http://schemas.microsoft.com/office/drawing/2014/main" val="2280779347"/>
                  </a:ext>
                </a:extLst>
              </a:tr>
              <a:tr h="311486">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a:t>
                      </a:r>
                    </a:p>
                  </a:txBody>
                  <a:tcPr/>
                </a:tc>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a:t>
                      </a:r>
                    </a:p>
                  </a:txBody>
                  <a:tcPr/>
                </a:tc>
                <a:extLst>
                  <a:ext uri="{0D108BD9-81ED-4DB2-BD59-A6C34878D82A}">
                    <a16:rowId xmlns:a16="http://schemas.microsoft.com/office/drawing/2014/main" val="3107173694"/>
                  </a:ext>
                </a:extLst>
              </a:tr>
            </a:tbl>
          </a:graphicData>
        </a:graphic>
      </p:graphicFrame>
      <p:graphicFrame>
        <p:nvGraphicFramePr>
          <p:cNvPr id="11" name="Table 10">
            <a:extLst>
              <a:ext uri="{FF2B5EF4-FFF2-40B4-BE49-F238E27FC236}">
                <a16:creationId xmlns:a16="http://schemas.microsoft.com/office/drawing/2014/main" id="{D89EA536-D567-7D43-BB59-A1AB92C1D649}"/>
              </a:ext>
            </a:extLst>
          </p:cNvPr>
          <p:cNvGraphicFramePr>
            <a:graphicFrameLocks noGrp="1"/>
          </p:cNvGraphicFramePr>
          <p:nvPr/>
        </p:nvGraphicFramePr>
        <p:xfrm>
          <a:off x="9241416" y="4839840"/>
          <a:ext cx="1627474" cy="934458"/>
        </p:xfrm>
        <a:graphic>
          <a:graphicData uri="http://schemas.openxmlformats.org/drawingml/2006/table">
            <a:tbl>
              <a:tblPr>
                <a:tableStyleId>{5C22544A-7EE6-4342-B048-85BDC9FD1C3A}</a:tableStyleId>
              </a:tblPr>
              <a:tblGrid>
                <a:gridCol w="813737">
                  <a:extLst>
                    <a:ext uri="{9D8B030D-6E8A-4147-A177-3AD203B41FA5}">
                      <a16:colId xmlns:a16="http://schemas.microsoft.com/office/drawing/2014/main" val="2015104463"/>
                    </a:ext>
                  </a:extLst>
                </a:gridCol>
                <a:gridCol w="813737">
                  <a:extLst>
                    <a:ext uri="{9D8B030D-6E8A-4147-A177-3AD203B41FA5}">
                      <a16:colId xmlns:a16="http://schemas.microsoft.com/office/drawing/2014/main" val="3909059085"/>
                    </a:ext>
                  </a:extLst>
                </a:gridCol>
              </a:tblGrid>
              <a:tr h="311486">
                <a:tc>
                  <a:txBody>
                    <a:bodyPr/>
                    <a:lstStyle/>
                    <a:p>
                      <a:pPr algn="ctr"/>
                      <a:r>
                        <a:rPr lang="en-VN" sz="14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x</a:t>
                      </a:r>
                    </a:p>
                  </a:txBody>
                  <a:tcPr>
                    <a:solidFill>
                      <a:schemeClr val="tx1">
                        <a:lumMod val="75000"/>
                        <a:lumOff val="25000"/>
                      </a:schemeClr>
                    </a:solidFill>
                  </a:tcPr>
                </a:tc>
                <a:tc>
                  <a:txBody>
                    <a:bodyPr/>
                    <a:lstStyle/>
                    <a:p>
                      <a:pPr algn="ctr"/>
                      <a:r>
                        <a:rPr lang="en-VN" sz="14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y</a:t>
                      </a:r>
                    </a:p>
                  </a:txBody>
                  <a:tcPr>
                    <a:solidFill>
                      <a:srgbClr val="C00000"/>
                    </a:solidFill>
                  </a:tcPr>
                </a:tc>
                <a:extLst>
                  <a:ext uri="{0D108BD9-81ED-4DB2-BD59-A6C34878D82A}">
                    <a16:rowId xmlns:a16="http://schemas.microsoft.com/office/drawing/2014/main" val="2113184030"/>
                  </a:ext>
                </a:extLst>
              </a:tr>
              <a:tr h="311486">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a:t>
                      </a:r>
                    </a:p>
                  </a:txBody>
                  <a:tcPr/>
                </a:tc>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a:t>
                      </a:r>
                    </a:p>
                  </a:txBody>
                  <a:tcPr/>
                </a:tc>
                <a:extLst>
                  <a:ext uri="{0D108BD9-81ED-4DB2-BD59-A6C34878D82A}">
                    <a16:rowId xmlns:a16="http://schemas.microsoft.com/office/drawing/2014/main" val="2280779347"/>
                  </a:ext>
                </a:extLst>
              </a:tr>
              <a:tr h="311486">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a:t>
                      </a:r>
                    </a:p>
                  </a:txBody>
                  <a:tcPr/>
                </a:tc>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a:t>
                      </a:r>
                    </a:p>
                  </a:txBody>
                  <a:tcPr/>
                </a:tc>
                <a:extLst>
                  <a:ext uri="{0D108BD9-81ED-4DB2-BD59-A6C34878D82A}">
                    <a16:rowId xmlns:a16="http://schemas.microsoft.com/office/drawing/2014/main" val="3107173694"/>
                  </a:ext>
                </a:extLst>
              </a:tr>
            </a:tbl>
          </a:graphicData>
        </a:graphic>
      </p:graphicFrame>
      <p:graphicFrame>
        <p:nvGraphicFramePr>
          <p:cNvPr id="12" name="Table 11">
            <a:extLst>
              <a:ext uri="{FF2B5EF4-FFF2-40B4-BE49-F238E27FC236}">
                <a16:creationId xmlns:a16="http://schemas.microsoft.com/office/drawing/2014/main" id="{72453E67-7CF8-5841-A272-FBDF997DEFDB}"/>
              </a:ext>
            </a:extLst>
          </p:cNvPr>
          <p:cNvGraphicFramePr>
            <a:graphicFrameLocks noGrp="1"/>
          </p:cNvGraphicFramePr>
          <p:nvPr/>
        </p:nvGraphicFramePr>
        <p:xfrm>
          <a:off x="1323110" y="4839840"/>
          <a:ext cx="1627474" cy="934458"/>
        </p:xfrm>
        <a:graphic>
          <a:graphicData uri="http://schemas.openxmlformats.org/drawingml/2006/table">
            <a:tbl>
              <a:tblPr>
                <a:tableStyleId>{5C22544A-7EE6-4342-B048-85BDC9FD1C3A}</a:tableStyleId>
              </a:tblPr>
              <a:tblGrid>
                <a:gridCol w="813737">
                  <a:extLst>
                    <a:ext uri="{9D8B030D-6E8A-4147-A177-3AD203B41FA5}">
                      <a16:colId xmlns:a16="http://schemas.microsoft.com/office/drawing/2014/main" val="2015104463"/>
                    </a:ext>
                  </a:extLst>
                </a:gridCol>
                <a:gridCol w="813737">
                  <a:extLst>
                    <a:ext uri="{9D8B030D-6E8A-4147-A177-3AD203B41FA5}">
                      <a16:colId xmlns:a16="http://schemas.microsoft.com/office/drawing/2014/main" val="3909059085"/>
                    </a:ext>
                  </a:extLst>
                </a:gridCol>
              </a:tblGrid>
              <a:tr h="311486">
                <a:tc>
                  <a:txBody>
                    <a:bodyPr/>
                    <a:lstStyle/>
                    <a:p>
                      <a:pPr algn="ctr"/>
                      <a:r>
                        <a:rPr lang="en-VN" sz="14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x</a:t>
                      </a:r>
                    </a:p>
                  </a:txBody>
                  <a:tcPr>
                    <a:solidFill>
                      <a:schemeClr val="tx1">
                        <a:lumMod val="75000"/>
                        <a:lumOff val="25000"/>
                      </a:schemeClr>
                    </a:solidFill>
                  </a:tcPr>
                </a:tc>
                <a:tc>
                  <a:txBody>
                    <a:bodyPr/>
                    <a:lstStyle/>
                    <a:p>
                      <a:pPr algn="ctr"/>
                      <a:r>
                        <a:rPr lang="en-VN" sz="14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y</a:t>
                      </a:r>
                    </a:p>
                  </a:txBody>
                  <a:tcPr>
                    <a:solidFill>
                      <a:srgbClr val="C00000"/>
                    </a:solidFill>
                  </a:tcPr>
                </a:tc>
                <a:extLst>
                  <a:ext uri="{0D108BD9-81ED-4DB2-BD59-A6C34878D82A}">
                    <a16:rowId xmlns:a16="http://schemas.microsoft.com/office/drawing/2014/main" val="2113184030"/>
                  </a:ext>
                </a:extLst>
              </a:tr>
              <a:tr h="311486">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13</a:t>
                      </a:r>
                    </a:p>
                  </a:txBody>
                  <a:tcPr/>
                </a:tc>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50</a:t>
                      </a:r>
                    </a:p>
                  </a:txBody>
                  <a:tcPr/>
                </a:tc>
                <a:extLst>
                  <a:ext uri="{0D108BD9-81ED-4DB2-BD59-A6C34878D82A}">
                    <a16:rowId xmlns:a16="http://schemas.microsoft.com/office/drawing/2014/main" val="2280779347"/>
                  </a:ext>
                </a:extLst>
              </a:tr>
              <a:tr h="311486">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a:t>
                      </a:r>
                    </a:p>
                  </a:txBody>
                  <a:tcPr/>
                </a:tc>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a:t>
                      </a:r>
                    </a:p>
                  </a:txBody>
                  <a:tcPr/>
                </a:tc>
                <a:extLst>
                  <a:ext uri="{0D108BD9-81ED-4DB2-BD59-A6C34878D82A}">
                    <a16:rowId xmlns:a16="http://schemas.microsoft.com/office/drawing/2014/main" val="3107173694"/>
                  </a:ext>
                </a:extLst>
              </a:tr>
            </a:tbl>
          </a:graphicData>
        </a:graphic>
      </p:graphicFrame>
      <p:cxnSp>
        <p:nvCxnSpPr>
          <p:cNvPr id="4" name="Straight Connector 3">
            <a:extLst>
              <a:ext uri="{FF2B5EF4-FFF2-40B4-BE49-F238E27FC236}">
                <a16:creationId xmlns:a16="http://schemas.microsoft.com/office/drawing/2014/main" id="{DAC13435-158C-AC40-BD61-741CA08563BF}"/>
              </a:ext>
            </a:extLst>
          </p:cNvPr>
          <p:cNvCxnSpPr>
            <a:cxnSpLocks/>
            <a:stCxn id="2" idx="2"/>
            <a:endCxn id="12" idx="0"/>
          </p:cNvCxnSpPr>
          <p:nvPr/>
        </p:nvCxnSpPr>
        <p:spPr>
          <a:xfrm flipH="1">
            <a:off x="2136847" y="3797951"/>
            <a:ext cx="3959153" cy="1041889"/>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DF3D6327-037A-3D42-87C4-ABA9F31D9E94}"/>
              </a:ext>
            </a:extLst>
          </p:cNvPr>
          <p:cNvCxnSpPr>
            <a:cxnSpLocks/>
            <a:stCxn id="2" idx="2"/>
            <a:endCxn id="9" idx="0"/>
          </p:cNvCxnSpPr>
          <p:nvPr/>
        </p:nvCxnSpPr>
        <p:spPr>
          <a:xfrm flipH="1">
            <a:off x="4776282" y="3797951"/>
            <a:ext cx="1319718" cy="1041889"/>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E7F46939-52D1-0D46-91C9-C71D2CBD941A}"/>
              </a:ext>
            </a:extLst>
          </p:cNvPr>
          <p:cNvCxnSpPr>
            <a:cxnSpLocks/>
            <a:stCxn id="2" idx="2"/>
            <a:endCxn id="10" idx="0"/>
          </p:cNvCxnSpPr>
          <p:nvPr/>
        </p:nvCxnSpPr>
        <p:spPr>
          <a:xfrm>
            <a:off x="6096000" y="3797951"/>
            <a:ext cx="1319717" cy="104188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80D5E06-87FA-D947-BA2A-E059CB80FF9D}"/>
              </a:ext>
            </a:extLst>
          </p:cNvPr>
          <p:cNvCxnSpPr>
            <a:cxnSpLocks/>
            <a:stCxn id="2" idx="2"/>
            <a:endCxn id="11" idx="0"/>
          </p:cNvCxnSpPr>
          <p:nvPr/>
        </p:nvCxnSpPr>
        <p:spPr>
          <a:xfrm>
            <a:off x="6096000" y="3797951"/>
            <a:ext cx="3959153" cy="104188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8377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Weighted quantile sketch</a:t>
            </a:r>
          </a:p>
        </p:txBody>
      </p:sp>
      <p:graphicFrame>
        <p:nvGraphicFramePr>
          <p:cNvPr id="9" name="Table 8">
            <a:extLst>
              <a:ext uri="{FF2B5EF4-FFF2-40B4-BE49-F238E27FC236}">
                <a16:creationId xmlns:a16="http://schemas.microsoft.com/office/drawing/2014/main" id="{2C5491C5-0FB3-A64E-828A-67B5B47243C8}"/>
              </a:ext>
            </a:extLst>
          </p:cNvPr>
          <p:cNvGraphicFramePr>
            <a:graphicFrameLocks noGrp="1"/>
          </p:cNvGraphicFramePr>
          <p:nvPr/>
        </p:nvGraphicFramePr>
        <p:xfrm>
          <a:off x="3962545" y="2330089"/>
          <a:ext cx="1627474" cy="934458"/>
        </p:xfrm>
        <a:graphic>
          <a:graphicData uri="http://schemas.openxmlformats.org/drawingml/2006/table">
            <a:tbl>
              <a:tblPr>
                <a:tableStyleId>{5C22544A-7EE6-4342-B048-85BDC9FD1C3A}</a:tableStyleId>
              </a:tblPr>
              <a:tblGrid>
                <a:gridCol w="813737">
                  <a:extLst>
                    <a:ext uri="{9D8B030D-6E8A-4147-A177-3AD203B41FA5}">
                      <a16:colId xmlns:a16="http://schemas.microsoft.com/office/drawing/2014/main" val="2015104463"/>
                    </a:ext>
                  </a:extLst>
                </a:gridCol>
                <a:gridCol w="813737">
                  <a:extLst>
                    <a:ext uri="{9D8B030D-6E8A-4147-A177-3AD203B41FA5}">
                      <a16:colId xmlns:a16="http://schemas.microsoft.com/office/drawing/2014/main" val="3909059085"/>
                    </a:ext>
                  </a:extLst>
                </a:gridCol>
              </a:tblGrid>
              <a:tr h="311486">
                <a:tc>
                  <a:txBody>
                    <a:bodyPr/>
                    <a:lstStyle/>
                    <a:p>
                      <a:pPr algn="ctr"/>
                      <a:r>
                        <a:rPr lang="en-VN" sz="14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x</a:t>
                      </a:r>
                    </a:p>
                  </a:txBody>
                  <a:tcPr>
                    <a:solidFill>
                      <a:schemeClr val="tx1">
                        <a:lumMod val="75000"/>
                        <a:lumOff val="25000"/>
                      </a:schemeClr>
                    </a:solidFill>
                  </a:tcPr>
                </a:tc>
                <a:tc>
                  <a:txBody>
                    <a:bodyPr/>
                    <a:lstStyle/>
                    <a:p>
                      <a:pPr algn="ctr"/>
                      <a:r>
                        <a:rPr lang="en-VN" sz="14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y</a:t>
                      </a:r>
                    </a:p>
                  </a:txBody>
                  <a:tcPr>
                    <a:solidFill>
                      <a:srgbClr val="C00000"/>
                    </a:solidFill>
                  </a:tcPr>
                </a:tc>
                <a:extLst>
                  <a:ext uri="{0D108BD9-81ED-4DB2-BD59-A6C34878D82A}">
                    <a16:rowId xmlns:a16="http://schemas.microsoft.com/office/drawing/2014/main" val="2113184030"/>
                  </a:ext>
                </a:extLst>
              </a:tr>
              <a:tr h="311486">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45</a:t>
                      </a:r>
                    </a:p>
                  </a:txBody>
                  <a:tcPr/>
                </a:tc>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75</a:t>
                      </a:r>
                    </a:p>
                  </a:txBody>
                  <a:tcPr/>
                </a:tc>
                <a:extLst>
                  <a:ext uri="{0D108BD9-81ED-4DB2-BD59-A6C34878D82A}">
                    <a16:rowId xmlns:a16="http://schemas.microsoft.com/office/drawing/2014/main" val="2280779347"/>
                  </a:ext>
                </a:extLst>
              </a:tr>
              <a:tr h="311486">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a:t>
                      </a:r>
                    </a:p>
                  </a:txBody>
                  <a:tcPr/>
                </a:tc>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a:t>
                      </a:r>
                    </a:p>
                  </a:txBody>
                  <a:tcPr/>
                </a:tc>
                <a:extLst>
                  <a:ext uri="{0D108BD9-81ED-4DB2-BD59-A6C34878D82A}">
                    <a16:rowId xmlns:a16="http://schemas.microsoft.com/office/drawing/2014/main" val="3107173694"/>
                  </a:ext>
                </a:extLst>
              </a:tr>
            </a:tbl>
          </a:graphicData>
        </a:graphic>
      </p:graphicFrame>
      <p:graphicFrame>
        <p:nvGraphicFramePr>
          <p:cNvPr id="10" name="Table 9">
            <a:extLst>
              <a:ext uri="{FF2B5EF4-FFF2-40B4-BE49-F238E27FC236}">
                <a16:creationId xmlns:a16="http://schemas.microsoft.com/office/drawing/2014/main" id="{67770834-7DF8-4949-BC44-075FBC2283A0}"/>
              </a:ext>
            </a:extLst>
          </p:cNvPr>
          <p:cNvGraphicFramePr>
            <a:graphicFrameLocks noGrp="1"/>
          </p:cNvGraphicFramePr>
          <p:nvPr/>
        </p:nvGraphicFramePr>
        <p:xfrm>
          <a:off x="6601980" y="2330089"/>
          <a:ext cx="1627474" cy="934458"/>
        </p:xfrm>
        <a:graphic>
          <a:graphicData uri="http://schemas.openxmlformats.org/drawingml/2006/table">
            <a:tbl>
              <a:tblPr>
                <a:tableStyleId>{5C22544A-7EE6-4342-B048-85BDC9FD1C3A}</a:tableStyleId>
              </a:tblPr>
              <a:tblGrid>
                <a:gridCol w="813737">
                  <a:extLst>
                    <a:ext uri="{9D8B030D-6E8A-4147-A177-3AD203B41FA5}">
                      <a16:colId xmlns:a16="http://schemas.microsoft.com/office/drawing/2014/main" val="2015104463"/>
                    </a:ext>
                  </a:extLst>
                </a:gridCol>
                <a:gridCol w="813737">
                  <a:extLst>
                    <a:ext uri="{9D8B030D-6E8A-4147-A177-3AD203B41FA5}">
                      <a16:colId xmlns:a16="http://schemas.microsoft.com/office/drawing/2014/main" val="3909059085"/>
                    </a:ext>
                  </a:extLst>
                </a:gridCol>
              </a:tblGrid>
              <a:tr h="311486">
                <a:tc>
                  <a:txBody>
                    <a:bodyPr/>
                    <a:lstStyle/>
                    <a:p>
                      <a:pPr algn="ctr"/>
                      <a:r>
                        <a:rPr lang="en-VN" sz="14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x</a:t>
                      </a:r>
                    </a:p>
                  </a:txBody>
                  <a:tcPr>
                    <a:solidFill>
                      <a:schemeClr val="tx1">
                        <a:lumMod val="75000"/>
                        <a:lumOff val="25000"/>
                      </a:schemeClr>
                    </a:solidFill>
                  </a:tcPr>
                </a:tc>
                <a:tc>
                  <a:txBody>
                    <a:bodyPr/>
                    <a:lstStyle/>
                    <a:p>
                      <a:pPr algn="ctr"/>
                      <a:r>
                        <a:rPr lang="en-VN" sz="14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y</a:t>
                      </a:r>
                    </a:p>
                  </a:txBody>
                  <a:tcPr>
                    <a:solidFill>
                      <a:srgbClr val="C00000"/>
                    </a:solidFill>
                  </a:tcPr>
                </a:tc>
                <a:extLst>
                  <a:ext uri="{0D108BD9-81ED-4DB2-BD59-A6C34878D82A}">
                    <a16:rowId xmlns:a16="http://schemas.microsoft.com/office/drawing/2014/main" val="2113184030"/>
                  </a:ext>
                </a:extLst>
              </a:tr>
              <a:tr h="311486">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10</a:t>
                      </a:r>
                    </a:p>
                  </a:txBody>
                  <a:tcPr/>
                </a:tc>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43</a:t>
                      </a:r>
                    </a:p>
                  </a:txBody>
                  <a:tcPr/>
                </a:tc>
                <a:extLst>
                  <a:ext uri="{0D108BD9-81ED-4DB2-BD59-A6C34878D82A}">
                    <a16:rowId xmlns:a16="http://schemas.microsoft.com/office/drawing/2014/main" val="2280779347"/>
                  </a:ext>
                </a:extLst>
              </a:tr>
              <a:tr h="311486">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a:t>
                      </a:r>
                    </a:p>
                  </a:txBody>
                  <a:tcPr/>
                </a:tc>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a:t>
                      </a:r>
                    </a:p>
                  </a:txBody>
                  <a:tcPr/>
                </a:tc>
                <a:extLst>
                  <a:ext uri="{0D108BD9-81ED-4DB2-BD59-A6C34878D82A}">
                    <a16:rowId xmlns:a16="http://schemas.microsoft.com/office/drawing/2014/main" val="3107173694"/>
                  </a:ext>
                </a:extLst>
              </a:tr>
            </a:tbl>
          </a:graphicData>
        </a:graphic>
      </p:graphicFrame>
      <p:graphicFrame>
        <p:nvGraphicFramePr>
          <p:cNvPr id="11" name="Table 10">
            <a:extLst>
              <a:ext uri="{FF2B5EF4-FFF2-40B4-BE49-F238E27FC236}">
                <a16:creationId xmlns:a16="http://schemas.microsoft.com/office/drawing/2014/main" id="{D5504C8F-BB57-E741-B789-5C2B4B867489}"/>
              </a:ext>
            </a:extLst>
          </p:cNvPr>
          <p:cNvGraphicFramePr>
            <a:graphicFrameLocks noGrp="1"/>
          </p:cNvGraphicFramePr>
          <p:nvPr/>
        </p:nvGraphicFramePr>
        <p:xfrm>
          <a:off x="9241416" y="2330089"/>
          <a:ext cx="1627474" cy="934458"/>
        </p:xfrm>
        <a:graphic>
          <a:graphicData uri="http://schemas.openxmlformats.org/drawingml/2006/table">
            <a:tbl>
              <a:tblPr>
                <a:tableStyleId>{5C22544A-7EE6-4342-B048-85BDC9FD1C3A}</a:tableStyleId>
              </a:tblPr>
              <a:tblGrid>
                <a:gridCol w="813737">
                  <a:extLst>
                    <a:ext uri="{9D8B030D-6E8A-4147-A177-3AD203B41FA5}">
                      <a16:colId xmlns:a16="http://schemas.microsoft.com/office/drawing/2014/main" val="2015104463"/>
                    </a:ext>
                  </a:extLst>
                </a:gridCol>
                <a:gridCol w="813737">
                  <a:extLst>
                    <a:ext uri="{9D8B030D-6E8A-4147-A177-3AD203B41FA5}">
                      <a16:colId xmlns:a16="http://schemas.microsoft.com/office/drawing/2014/main" val="3909059085"/>
                    </a:ext>
                  </a:extLst>
                </a:gridCol>
              </a:tblGrid>
              <a:tr h="311486">
                <a:tc>
                  <a:txBody>
                    <a:bodyPr/>
                    <a:lstStyle/>
                    <a:p>
                      <a:pPr algn="ctr"/>
                      <a:r>
                        <a:rPr lang="en-VN" sz="14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x</a:t>
                      </a:r>
                    </a:p>
                  </a:txBody>
                  <a:tcPr>
                    <a:solidFill>
                      <a:schemeClr val="tx1">
                        <a:lumMod val="75000"/>
                        <a:lumOff val="25000"/>
                      </a:schemeClr>
                    </a:solidFill>
                  </a:tcPr>
                </a:tc>
                <a:tc>
                  <a:txBody>
                    <a:bodyPr/>
                    <a:lstStyle/>
                    <a:p>
                      <a:pPr algn="ctr"/>
                      <a:r>
                        <a:rPr lang="en-VN" sz="14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y</a:t>
                      </a:r>
                    </a:p>
                  </a:txBody>
                  <a:tcPr>
                    <a:solidFill>
                      <a:srgbClr val="C00000"/>
                    </a:solidFill>
                  </a:tcPr>
                </a:tc>
                <a:extLst>
                  <a:ext uri="{0D108BD9-81ED-4DB2-BD59-A6C34878D82A}">
                    <a16:rowId xmlns:a16="http://schemas.microsoft.com/office/drawing/2014/main" val="2113184030"/>
                  </a:ext>
                </a:extLst>
              </a:tr>
              <a:tr h="311486">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a:t>
                      </a:r>
                    </a:p>
                  </a:txBody>
                  <a:tcPr/>
                </a:tc>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a:t>
                      </a:r>
                    </a:p>
                  </a:txBody>
                  <a:tcPr/>
                </a:tc>
                <a:extLst>
                  <a:ext uri="{0D108BD9-81ED-4DB2-BD59-A6C34878D82A}">
                    <a16:rowId xmlns:a16="http://schemas.microsoft.com/office/drawing/2014/main" val="2280779347"/>
                  </a:ext>
                </a:extLst>
              </a:tr>
              <a:tr h="311486">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a:t>
                      </a:r>
                    </a:p>
                  </a:txBody>
                  <a:tcPr/>
                </a:tc>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a:t>
                      </a:r>
                    </a:p>
                  </a:txBody>
                  <a:tcPr/>
                </a:tc>
                <a:extLst>
                  <a:ext uri="{0D108BD9-81ED-4DB2-BD59-A6C34878D82A}">
                    <a16:rowId xmlns:a16="http://schemas.microsoft.com/office/drawing/2014/main" val="3107173694"/>
                  </a:ext>
                </a:extLst>
              </a:tr>
            </a:tbl>
          </a:graphicData>
        </a:graphic>
      </p:graphicFrame>
      <p:graphicFrame>
        <p:nvGraphicFramePr>
          <p:cNvPr id="12" name="Table 11">
            <a:extLst>
              <a:ext uri="{FF2B5EF4-FFF2-40B4-BE49-F238E27FC236}">
                <a16:creationId xmlns:a16="http://schemas.microsoft.com/office/drawing/2014/main" id="{95326669-9089-3F4A-8B79-E1F9AF312049}"/>
              </a:ext>
            </a:extLst>
          </p:cNvPr>
          <p:cNvGraphicFramePr>
            <a:graphicFrameLocks noGrp="1"/>
          </p:cNvGraphicFramePr>
          <p:nvPr/>
        </p:nvGraphicFramePr>
        <p:xfrm>
          <a:off x="1323110" y="2330089"/>
          <a:ext cx="1627474" cy="934458"/>
        </p:xfrm>
        <a:graphic>
          <a:graphicData uri="http://schemas.openxmlformats.org/drawingml/2006/table">
            <a:tbl>
              <a:tblPr>
                <a:tableStyleId>{5C22544A-7EE6-4342-B048-85BDC9FD1C3A}</a:tableStyleId>
              </a:tblPr>
              <a:tblGrid>
                <a:gridCol w="813737">
                  <a:extLst>
                    <a:ext uri="{9D8B030D-6E8A-4147-A177-3AD203B41FA5}">
                      <a16:colId xmlns:a16="http://schemas.microsoft.com/office/drawing/2014/main" val="2015104463"/>
                    </a:ext>
                  </a:extLst>
                </a:gridCol>
                <a:gridCol w="813737">
                  <a:extLst>
                    <a:ext uri="{9D8B030D-6E8A-4147-A177-3AD203B41FA5}">
                      <a16:colId xmlns:a16="http://schemas.microsoft.com/office/drawing/2014/main" val="3909059085"/>
                    </a:ext>
                  </a:extLst>
                </a:gridCol>
              </a:tblGrid>
              <a:tr h="311486">
                <a:tc>
                  <a:txBody>
                    <a:bodyPr/>
                    <a:lstStyle/>
                    <a:p>
                      <a:pPr algn="ctr"/>
                      <a:r>
                        <a:rPr lang="en-VN" sz="14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x</a:t>
                      </a:r>
                    </a:p>
                  </a:txBody>
                  <a:tcPr>
                    <a:solidFill>
                      <a:schemeClr val="tx1">
                        <a:lumMod val="75000"/>
                        <a:lumOff val="25000"/>
                      </a:schemeClr>
                    </a:solidFill>
                  </a:tcPr>
                </a:tc>
                <a:tc>
                  <a:txBody>
                    <a:bodyPr/>
                    <a:lstStyle/>
                    <a:p>
                      <a:pPr algn="ctr"/>
                      <a:r>
                        <a:rPr lang="en-VN" sz="14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y</a:t>
                      </a:r>
                    </a:p>
                  </a:txBody>
                  <a:tcPr>
                    <a:solidFill>
                      <a:srgbClr val="C00000"/>
                    </a:solidFill>
                  </a:tcPr>
                </a:tc>
                <a:extLst>
                  <a:ext uri="{0D108BD9-81ED-4DB2-BD59-A6C34878D82A}">
                    <a16:rowId xmlns:a16="http://schemas.microsoft.com/office/drawing/2014/main" val="2113184030"/>
                  </a:ext>
                </a:extLst>
              </a:tr>
              <a:tr h="311486">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13</a:t>
                      </a:r>
                    </a:p>
                  </a:txBody>
                  <a:tcPr/>
                </a:tc>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50</a:t>
                      </a:r>
                    </a:p>
                  </a:txBody>
                  <a:tcPr/>
                </a:tc>
                <a:extLst>
                  <a:ext uri="{0D108BD9-81ED-4DB2-BD59-A6C34878D82A}">
                    <a16:rowId xmlns:a16="http://schemas.microsoft.com/office/drawing/2014/main" val="2280779347"/>
                  </a:ext>
                </a:extLst>
              </a:tr>
              <a:tr h="311486">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a:t>
                      </a:r>
                    </a:p>
                  </a:txBody>
                  <a:tcPr/>
                </a:tc>
                <a:tc>
                  <a:txBody>
                    <a:bodyPr/>
                    <a:lstStyle/>
                    <a:p>
                      <a:pPr algn="ctr"/>
                      <a:r>
                        <a:rPr lang="en-VN" sz="1400">
                          <a:latin typeface="Segoe UI Historic" panose="020B0502040204020203" pitchFamily="34" charset="0"/>
                          <a:ea typeface="Segoe UI Historic" panose="020B0502040204020203" pitchFamily="34" charset="0"/>
                          <a:cs typeface="Segoe UI Historic" panose="020B0502040204020203" pitchFamily="34" charset="0"/>
                        </a:rPr>
                        <a:t>...</a:t>
                      </a:r>
                    </a:p>
                  </a:txBody>
                  <a:tcPr/>
                </a:tc>
                <a:extLst>
                  <a:ext uri="{0D108BD9-81ED-4DB2-BD59-A6C34878D82A}">
                    <a16:rowId xmlns:a16="http://schemas.microsoft.com/office/drawing/2014/main" val="3107173694"/>
                  </a:ext>
                </a:extLst>
              </a:tr>
            </a:tbl>
          </a:graphicData>
        </a:graphic>
      </p:graphicFrame>
      <p:cxnSp>
        <p:nvCxnSpPr>
          <p:cNvPr id="13" name="Straight Connector 12">
            <a:extLst>
              <a:ext uri="{FF2B5EF4-FFF2-40B4-BE49-F238E27FC236}">
                <a16:creationId xmlns:a16="http://schemas.microsoft.com/office/drawing/2014/main" id="{CDE3FF1B-0EEA-924C-B8D2-A2458B9C6B9B}"/>
              </a:ext>
            </a:extLst>
          </p:cNvPr>
          <p:cNvCxnSpPr>
            <a:cxnSpLocks/>
            <a:endCxn id="12" idx="2"/>
          </p:cNvCxnSpPr>
          <p:nvPr/>
        </p:nvCxnSpPr>
        <p:spPr>
          <a:xfrm flipH="1" flipV="1">
            <a:off x="2136847" y="3264547"/>
            <a:ext cx="3959153" cy="98317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5BA8089-6EB4-6146-A794-8488BBA2DC36}"/>
              </a:ext>
            </a:extLst>
          </p:cNvPr>
          <p:cNvCxnSpPr>
            <a:cxnSpLocks/>
            <a:endCxn id="9" idx="2"/>
          </p:cNvCxnSpPr>
          <p:nvPr/>
        </p:nvCxnSpPr>
        <p:spPr>
          <a:xfrm flipH="1" flipV="1">
            <a:off x="4776282" y="3264547"/>
            <a:ext cx="1319718" cy="98317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25036FB-66C7-AA4C-992A-4C28F3CE9D67}"/>
              </a:ext>
            </a:extLst>
          </p:cNvPr>
          <p:cNvCxnSpPr>
            <a:cxnSpLocks/>
            <a:endCxn id="10" idx="2"/>
          </p:cNvCxnSpPr>
          <p:nvPr/>
        </p:nvCxnSpPr>
        <p:spPr>
          <a:xfrm flipV="1">
            <a:off x="6096000" y="3264547"/>
            <a:ext cx="1319717" cy="98317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7BDB293-E014-154E-BA3F-0DAE19EF16DE}"/>
              </a:ext>
            </a:extLst>
          </p:cNvPr>
          <p:cNvCxnSpPr>
            <a:cxnSpLocks/>
            <a:endCxn id="11" idx="2"/>
          </p:cNvCxnSpPr>
          <p:nvPr/>
        </p:nvCxnSpPr>
        <p:spPr>
          <a:xfrm flipV="1">
            <a:off x="6096000" y="3264547"/>
            <a:ext cx="3959153" cy="983175"/>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cx1="http://schemas.microsoft.com/office/drawing/2015/9/8/chartex">
        <mc:Choice Requires="cx1">
          <p:graphicFrame>
            <p:nvGraphicFramePr>
              <p:cNvPr id="26" name="Chart 25">
                <a:extLst>
                  <a:ext uri="{FF2B5EF4-FFF2-40B4-BE49-F238E27FC236}">
                    <a16:creationId xmlns:a16="http://schemas.microsoft.com/office/drawing/2014/main" id="{E6448986-EC43-9646-942F-8B0C6A6A2754}"/>
                  </a:ext>
                </a:extLst>
              </p:cNvPr>
              <p:cNvGraphicFramePr/>
              <p:nvPr>
                <p:extLst>
                  <p:ext uri="{D42A27DB-BD31-4B8C-83A1-F6EECF244321}">
                    <p14:modId xmlns:p14="http://schemas.microsoft.com/office/powerpoint/2010/main" val="1752997509"/>
                  </p:ext>
                </p:extLst>
              </p:nvPr>
            </p:nvGraphicFramePr>
            <p:xfrm>
              <a:off x="4310743" y="4465121"/>
              <a:ext cx="3570514" cy="184067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26" name="Chart 25">
                <a:extLst>
                  <a:ext uri="{FF2B5EF4-FFF2-40B4-BE49-F238E27FC236}">
                    <a16:creationId xmlns:a16="http://schemas.microsoft.com/office/drawing/2014/main" id="{E6448986-EC43-9646-942F-8B0C6A6A2754}"/>
                  </a:ext>
                </a:extLst>
              </p:cNvPr>
              <p:cNvPicPr>
                <a:picLocks noGrp="1" noRot="1" noChangeAspect="1" noMove="1" noResize="1" noEditPoints="1" noAdjustHandles="1" noChangeArrowheads="1" noChangeShapeType="1"/>
              </p:cNvPicPr>
              <p:nvPr/>
            </p:nvPicPr>
            <p:blipFill>
              <a:blip r:embed="rId3"/>
              <a:stretch>
                <a:fillRect/>
              </a:stretch>
            </p:blipFill>
            <p:spPr>
              <a:xfrm>
                <a:off x="4310743" y="4465121"/>
                <a:ext cx="3570514" cy="1840675"/>
              </a:xfrm>
              <a:prstGeom prst="rect">
                <a:avLst/>
              </a:prstGeom>
            </p:spPr>
          </p:pic>
        </mc:Fallback>
      </mc:AlternateContent>
      <p:sp>
        <p:nvSpPr>
          <p:cNvPr id="30" name="TextBox 29">
            <a:extLst>
              <a:ext uri="{FF2B5EF4-FFF2-40B4-BE49-F238E27FC236}">
                <a16:creationId xmlns:a16="http://schemas.microsoft.com/office/drawing/2014/main" id="{D599E03B-39B9-0247-BE29-20FFC525F922}"/>
              </a:ext>
            </a:extLst>
          </p:cNvPr>
          <p:cNvSpPr txBox="1"/>
          <p:nvPr/>
        </p:nvSpPr>
        <p:spPr>
          <a:xfrm>
            <a:off x="792373" y="1162814"/>
            <a:ext cx="10406058" cy="646331"/>
          </a:xfrm>
          <a:prstGeom prst="rect">
            <a:avLst/>
          </a:prstGeom>
          <a:noFill/>
        </p:spPr>
        <p:txBody>
          <a:bodyPr wrap="square" rtlCol="0">
            <a:spAutoFit/>
          </a:bodyPr>
          <a:lstStyle/>
          <a:p>
            <a:r>
              <a:rPr lang="en-VN">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The quantile sketch algorithm combine values in each computer to make an approximate histogram, as well as approximate quantiles. This is the input for approximately finding the optimal split.</a:t>
            </a:r>
          </a:p>
        </p:txBody>
      </p:sp>
    </p:spTree>
    <p:extLst>
      <p:ext uri="{BB962C8B-B14F-4D97-AF65-F5344CB8AC3E}">
        <p14:creationId xmlns:p14="http://schemas.microsoft.com/office/powerpoint/2010/main" val="1921055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Weighted quantile sketch</a:t>
            </a:r>
          </a:p>
        </p:txBody>
      </p:sp>
      <p:sp>
        <p:nvSpPr>
          <p:cNvPr id="17" name="TextBox 16">
            <a:extLst>
              <a:ext uri="{FF2B5EF4-FFF2-40B4-BE49-F238E27FC236}">
                <a16:creationId xmlns:a16="http://schemas.microsoft.com/office/drawing/2014/main" id="{121CEB69-6EF9-D14E-AE14-EC27CE2E5282}"/>
              </a:ext>
            </a:extLst>
          </p:cNvPr>
          <p:cNvSpPr txBox="1"/>
          <p:nvPr/>
        </p:nvSpPr>
        <p:spPr>
          <a:xfrm>
            <a:off x="792373" y="1162814"/>
            <a:ext cx="10406058" cy="923330"/>
          </a:xfrm>
          <a:prstGeom prst="rect">
            <a:avLst/>
          </a:prstGeom>
          <a:noFill/>
        </p:spPr>
        <p:txBody>
          <a:bodyPr wrap="square" rtlCol="0">
            <a:spAutoFit/>
          </a:bodyPr>
          <a:lstStyle/>
          <a:p>
            <a:r>
              <a:rPr lang="en-VN">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This method also gives weights to each observation, equals to the denominator of the output formula without lambda, or simply the sum of Hessians. This simple classification problem illustrates the effect of weights:</a:t>
            </a:r>
          </a:p>
        </p:txBody>
      </p:sp>
      <p:graphicFrame>
        <p:nvGraphicFramePr>
          <p:cNvPr id="18" name="Chart 17">
            <a:extLst>
              <a:ext uri="{FF2B5EF4-FFF2-40B4-BE49-F238E27FC236}">
                <a16:creationId xmlns:a16="http://schemas.microsoft.com/office/drawing/2014/main" id="{5AD64122-AEC6-B84F-9667-BFB8E11807DB}"/>
              </a:ext>
            </a:extLst>
          </p:cNvPr>
          <p:cNvGraphicFramePr/>
          <p:nvPr>
            <p:extLst>
              <p:ext uri="{D42A27DB-BD31-4B8C-83A1-F6EECF244321}">
                <p14:modId xmlns:p14="http://schemas.microsoft.com/office/powerpoint/2010/main" val="3324505329"/>
              </p:ext>
            </p:extLst>
          </p:nvPr>
        </p:nvGraphicFramePr>
        <p:xfrm>
          <a:off x="792373" y="2437003"/>
          <a:ext cx="4395027" cy="3539242"/>
        </p:xfrm>
        <a:graphic>
          <a:graphicData uri="http://schemas.openxmlformats.org/drawingml/2006/chart">
            <c:chart xmlns:c="http://schemas.openxmlformats.org/drawingml/2006/chart" xmlns:r="http://schemas.openxmlformats.org/officeDocument/2006/relationships" r:id="rId2"/>
          </a:graphicData>
        </a:graphic>
      </p:graphicFrame>
      <p:sp>
        <p:nvSpPr>
          <p:cNvPr id="3" name="Multiply 2">
            <a:extLst>
              <a:ext uri="{FF2B5EF4-FFF2-40B4-BE49-F238E27FC236}">
                <a16:creationId xmlns:a16="http://schemas.microsoft.com/office/drawing/2014/main" id="{7A51BD7F-3193-CC4F-AF6A-68A3B6DB3DEF}"/>
              </a:ext>
            </a:extLst>
          </p:cNvPr>
          <p:cNvSpPr/>
          <p:nvPr/>
        </p:nvSpPr>
        <p:spPr>
          <a:xfrm>
            <a:off x="3883232" y="3992396"/>
            <a:ext cx="249381" cy="249381"/>
          </a:xfrm>
          <a:prstGeom prst="mathMultiply">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20" name="Multiply 19">
            <a:extLst>
              <a:ext uri="{FF2B5EF4-FFF2-40B4-BE49-F238E27FC236}">
                <a16:creationId xmlns:a16="http://schemas.microsoft.com/office/drawing/2014/main" id="{F4E009FD-9A89-474E-B660-9E7C49DF571C}"/>
              </a:ext>
            </a:extLst>
          </p:cNvPr>
          <p:cNvSpPr/>
          <p:nvPr/>
        </p:nvSpPr>
        <p:spPr>
          <a:xfrm>
            <a:off x="2336744" y="3203369"/>
            <a:ext cx="249381" cy="249381"/>
          </a:xfrm>
          <a:prstGeom prst="mathMultiply">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21" name="Multiply 20">
            <a:extLst>
              <a:ext uri="{FF2B5EF4-FFF2-40B4-BE49-F238E27FC236}">
                <a16:creationId xmlns:a16="http://schemas.microsoft.com/office/drawing/2014/main" id="{3800C0C8-703F-2D4C-BD78-D593A3F59683}"/>
              </a:ext>
            </a:extLst>
          </p:cNvPr>
          <p:cNvSpPr/>
          <p:nvPr/>
        </p:nvSpPr>
        <p:spPr>
          <a:xfrm>
            <a:off x="2966136" y="3477825"/>
            <a:ext cx="249381" cy="249381"/>
          </a:xfrm>
          <a:prstGeom prst="mathMultiply">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22" name="Multiply 21">
            <a:extLst>
              <a:ext uri="{FF2B5EF4-FFF2-40B4-BE49-F238E27FC236}">
                <a16:creationId xmlns:a16="http://schemas.microsoft.com/office/drawing/2014/main" id="{9789F2C4-814A-C34D-87C2-20AD204B9433}"/>
              </a:ext>
            </a:extLst>
          </p:cNvPr>
          <p:cNvSpPr/>
          <p:nvPr/>
        </p:nvSpPr>
        <p:spPr>
          <a:xfrm>
            <a:off x="4512625" y="4503035"/>
            <a:ext cx="249381" cy="249381"/>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23" name="Multiply 22">
            <a:extLst>
              <a:ext uri="{FF2B5EF4-FFF2-40B4-BE49-F238E27FC236}">
                <a16:creationId xmlns:a16="http://schemas.microsoft.com/office/drawing/2014/main" id="{61ACFA05-AFB8-1540-B0FE-6B52F6C8AEBD}"/>
              </a:ext>
            </a:extLst>
          </p:cNvPr>
          <p:cNvSpPr/>
          <p:nvPr/>
        </p:nvSpPr>
        <p:spPr>
          <a:xfrm>
            <a:off x="1721924" y="5278987"/>
            <a:ext cx="249381" cy="249381"/>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24" name="Multiply 23">
            <a:extLst>
              <a:ext uri="{FF2B5EF4-FFF2-40B4-BE49-F238E27FC236}">
                <a16:creationId xmlns:a16="http://schemas.microsoft.com/office/drawing/2014/main" id="{A98469F1-49B1-EB44-8D63-EDDE5B4BB789}"/>
              </a:ext>
            </a:extLst>
          </p:cNvPr>
          <p:cNvSpPr/>
          <p:nvPr/>
        </p:nvSpPr>
        <p:spPr>
          <a:xfrm>
            <a:off x="1401290" y="4994386"/>
            <a:ext cx="249381" cy="249381"/>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27" name="TextBox 26">
            <a:extLst>
              <a:ext uri="{FF2B5EF4-FFF2-40B4-BE49-F238E27FC236}">
                <a16:creationId xmlns:a16="http://schemas.microsoft.com/office/drawing/2014/main" id="{B6A30F72-C537-C04D-A088-532EBC487768}"/>
              </a:ext>
            </a:extLst>
          </p:cNvPr>
          <p:cNvSpPr txBox="1"/>
          <p:nvPr/>
        </p:nvSpPr>
        <p:spPr>
          <a:xfrm>
            <a:off x="5389280" y="2573044"/>
            <a:ext cx="5809151" cy="3046988"/>
          </a:xfrm>
          <a:prstGeom prst="rect">
            <a:avLst/>
          </a:prstGeom>
          <a:noFill/>
        </p:spPr>
        <p:txBody>
          <a:bodyPr wrap="square" rtlCol="0">
            <a:spAutoFit/>
          </a:bodyPr>
          <a:lstStyle/>
          <a:p>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The weight of 6 observations consecutively are given by:</a:t>
            </a:r>
          </a:p>
          <a:p>
            <a:pPr algn="ctr"/>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w = p(1 – p)</a:t>
            </a:r>
          </a:p>
          <a:p>
            <a:endPar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a:p>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The values are: 0.16, 0.09, 0.09, 0.16, 0.24, 0.24. </a:t>
            </a:r>
          </a:p>
          <a:p>
            <a:endPar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a:p>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If not using the weights, the quantiles shoud be:</a:t>
            </a:r>
          </a:p>
          <a:p>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(1, 2), (3, 4), (5, 6)</a:t>
            </a:r>
          </a:p>
          <a:p>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where each quantile has 2 observations</a:t>
            </a:r>
          </a:p>
          <a:p>
            <a:endPar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a:p>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When taking weights into account, the quantiles should be:</a:t>
            </a:r>
          </a:p>
          <a:p>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(1, 2), (3, 4), (5), (6)</a:t>
            </a:r>
          </a:p>
          <a:p>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where the weights of the quantiles are: 0.25, 0.25, 0.24, 0.24</a:t>
            </a:r>
          </a:p>
        </p:txBody>
      </p:sp>
    </p:spTree>
    <p:extLst>
      <p:ext uri="{BB962C8B-B14F-4D97-AF65-F5344CB8AC3E}">
        <p14:creationId xmlns:p14="http://schemas.microsoft.com/office/powerpoint/2010/main" val="2243254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Sparsity-aware finding</a:t>
            </a:r>
            <a:endPar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graphicFrame>
        <p:nvGraphicFramePr>
          <p:cNvPr id="19" name="Table 18">
            <a:extLst>
              <a:ext uri="{FF2B5EF4-FFF2-40B4-BE49-F238E27FC236}">
                <a16:creationId xmlns:a16="http://schemas.microsoft.com/office/drawing/2014/main" id="{34232CA9-993C-1A47-BE86-A759270BD0A8}"/>
              </a:ext>
            </a:extLst>
          </p:cNvPr>
          <p:cNvGraphicFramePr>
            <a:graphicFrameLocks noGrp="1"/>
          </p:cNvGraphicFramePr>
          <p:nvPr/>
        </p:nvGraphicFramePr>
        <p:xfrm>
          <a:off x="540253" y="2497367"/>
          <a:ext cx="1221232" cy="2180402"/>
        </p:xfrm>
        <a:graphic>
          <a:graphicData uri="http://schemas.openxmlformats.org/drawingml/2006/table">
            <a:tbl>
              <a:tblPr>
                <a:tableStyleId>{5C22544A-7EE6-4342-B048-85BDC9FD1C3A}</a:tableStyleId>
              </a:tblPr>
              <a:tblGrid>
                <a:gridCol w="610616">
                  <a:extLst>
                    <a:ext uri="{9D8B030D-6E8A-4147-A177-3AD203B41FA5}">
                      <a16:colId xmlns:a16="http://schemas.microsoft.com/office/drawing/2014/main" val="2015104463"/>
                    </a:ext>
                  </a:extLst>
                </a:gridCol>
                <a:gridCol w="610616">
                  <a:extLst>
                    <a:ext uri="{9D8B030D-6E8A-4147-A177-3AD203B41FA5}">
                      <a16:colId xmlns:a16="http://schemas.microsoft.com/office/drawing/2014/main" val="3909059085"/>
                    </a:ext>
                  </a:extLst>
                </a:gridCol>
              </a:tblGrid>
              <a:tr h="311486">
                <a:tc>
                  <a:txBody>
                    <a:bodyPr/>
                    <a:lstStyle/>
                    <a:p>
                      <a:pPr algn="ctr"/>
                      <a:r>
                        <a:rPr lang="en-VN" sz="12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x</a:t>
                      </a:r>
                    </a:p>
                  </a:txBody>
                  <a:tcPr>
                    <a:solidFill>
                      <a:schemeClr val="tx1">
                        <a:lumMod val="75000"/>
                        <a:lumOff val="25000"/>
                      </a:schemeClr>
                    </a:solidFill>
                  </a:tcPr>
                </a:tc>
                <a:tc>
                  <a:txBody>
                    <a:bodyPr/>
                    <a:lstStyle/>
                    <a:p>
                      <a:pPr algn="ctr"/>
                      <a:r>
                        <a:rPr lang="en-VN" sz="12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y</a:t>
                      </a:r>
                    </a:p>
                  </a:txBody>
                  <a:tcPr>
                    <a:solidFill>
                      <a:srgbClr val="C00000"/>
                    </a:solidFill>
                  </a:tcPr>
                </a:tc>
                <a:extLst>
                  <a:ext uri="{0D108BD9-81ED-4DB2-BD59-A6C34878D82A}">
                    <a16:rowId xmlns:a16="http://schemas.microsoft.com/office/drawing/2014/main" val="2113184030"/>
                  </a:ext>
                </a:extLst>
              </a:tr>
              <a:tr h="311486">
                <a:tc>
                  <a:txBody>
                    <a:bodyPr/>
                    <a:lstStyle/>
                    <a:p>
                      <a:pPr algn="ctr"/>
                      <a:r>
                        <a:rPr lang="en-US" sz="1200">
                          <a:latin typeface="Segoe UI Historic" panose="020B0502040204020203" pitchFamily="34" charset="0"/>
                          <a:ea typeface="Segoe UI Historic" panose="020B0502040204020203" pitchFamily="34" charset="0"/>
                          <a:cs typeface="Segoe UI Historic" panose="020B0502040204020203" pitchFamily="34" charset="0"/>
                        </a:rPr>
                        <a:t>25</a:t>
                      </a:r>
                      <a:endParaRPr lang="en-VN" sz="1200">
                        <a:latin typeface="Segoe UI Historic" panose="020B0502040204020203" pitchFamily="34" charset="0"/>
                        <a:ea typeface="Segoe UI Historic" panose="020B0502040204020203" pitchFamily="34" charset="0"/>
                        <a:cs typeface="Segoe UI Historic" panose="020B0502040204020203" pitchFamily="34" charset="0"/>
                      </a:endParaRPr>
                    </a:p>
                  </a:txBody>
                  <a:tcPr/>
                </a:tc>
                <a:tc>
                  <a:txBody>
                    <a:bodyPr/>
                    <a:lstStyle/>
                    <a:p>
                      <a:pPr algn="ctr"/>
                      <a:r>
                        <a:rPr lang="en-US" sz="1200">
                          <a:latin typeface="Segoe UI Historic" panose="020B0502040204020203" pitchFamily="34" charset="0"/>
                          <a:ea typeface="Segoe UI Historic" panose="020B0502040204020203" pitchFamily="34" charset="0"/>
                          <a:cs typeface="Segoe UI Historic" panose="020B0502040204020203" pitchFamily="34" charset="0"/>
                        </a:rPr>
                        <a:t>8</a:t>
                      </a:r>
                      <a:endParaRPr lang="en-VN" sz="1200">
                        <a:latin typeface="Segoe UI Historic" panose="020B0502040204020203" pitchFamily="34" charset="0"/>
                        <a:ea typeface="Segoe UI Historic" panose="020B0502040204020203" pitchFamily="34" charset="0"/>
                        <a:cs typeface="Segoe UI Historic" panose="020B0502040204020203" pitchFamily="34" charset="0"/>
                      </a:endParaRPr>
                    </a:p>
                  </a:txBody>
                  <a:tcPr/>
                </a:tc>
                <a:extLst>
                  <a:ext uri="{0D108BD9-81ED-4DB2-BD59-A6C34878D82A}">
                    <a16:rowId xmlns:a16="http://schemas.microsoft.com/office/drawing/2014/main" val="2280779347"/>
                  </a:ext>
                </a:extLst>
              </a:tr>
              <a:tr h="311486">
                <a:tc>
                  <a:txBody>
                    <a:bodyPr/>
                    <a:lstStyle/>
                    <a:p>
                      <a:pPr algn="ctr"/>
                      <a:r>
                        <a:rPr lang="en-VN" sz="1200">
                          <a:latin typeface="Segoe UI Historic" panose="020B0502040204020203" pitchFamily="34" charset="0"/>
                          <a:ea typeface="Segoe UI Historic" panose="020B0502040204020203" pitchFamily="34" charset="0"/>
                          <a:cs typeface="Segoe UI Historic" panose="020B0502040204020203" pitchFamily="34" charset="0"/>
                        </a:rPr>
                        <a:t>5</a:t>
                      </a:r>
                    </a:p>
                  </a:txBody>
                  <a:tcPr/>
                </a:tc>
                <a:tc>
                  <a:txBody>
                    <a:bodyPr/>
                    <a:lstStyle/>
                    <a:p>
                      <a:pPr algn="ctr"/>
                      <a:r>
                        <a:rPr lang="en-US" sz="1200">
                          <a:latin typeface="Segoe UI Historic" panose="020B0502040204020203" pitchFamily="34" charset="0"/>
                          <a:ea typeface="Segoe UI Historic" panose="020B0502040204020203" pitchFamily="34" charset="0"/>
                          <a:cs typeface="Segoe UI Historic" panose="020B0502040204020203" pitchFamily="34" charset="0"/>
                        </a:rPr>
                        <a:t>-5</a:t>
                      </a:r>
                      <a:endParaRPr lang="en-VN" sz="1200">
                        <a:latin typeface="Segoe UI Historic" panose="020B0502040204020203" pitchFamily="34" charset="0"/>
                        <a:ea typeface="Segoe UI Historic" panose="020B0502040204020203" pitchFamily="34" charset="0"/>
                        <a:cs typeface="Segoe UI Historic" panose="020B0502040204020203" pitchFamily="34" charset="0"/>
                      </a:endParaRPr>
                    </a:p>
                  </a:txBody>
                  <a:tcPr/>
                </a:tc>
                <a:extLst>
                  <a:ext uri="{0D108BD9-81ED-4DB2-BD59-A6C34878D82A}">
                    <a16:rowId xmlns:a16="http://schemas.microsoft.com/office/drawing/2014/main" val="476486243"/>
                  </a:ext>
                </a:extLst>
              </a:tr>
              <a:tr h="311486">
                <a:tc>
                  <a:txBody>
                    <a:bodyPr/>
                    <a:lstStyle/>
                    <a:p>
                      <a:pPr algn="ctr"/>
                      <a:r>
                        <a:rPr lang="en-VN" sz="1200">
                          <a:latin typeface="Segoe UI Historic" panose="020B0502040204020203" pitchFamily="34" charset="0"/>
                          <a:ea typeface="Segoe UI Historic" panose="020B0502040204020203" pitchFamily="34" charset="0"/>
                          <a:cs typeface="Segoe UI Historic" panose="020B0502040204020203" pitchFamily="34" charset="0"/>
                        </a:rPr>
                        <a:t>10</a:t>
                      </a:r>
                    </a:p>
                  </a:txBody>
                  <a:tcPr/>
                </a:tc>
                <a:tc>
                  <a:txBody>
                    <a:bodyPr/>
                    <a:lstStyle/>
                    <a:p>
                      <a:pPr algn="ctr"/>
                      <a:r>
                        <a:rPr lang="en-US" sz="1200">
                          <a:latin typeface="Segoe UI Historic" panose="020B0502040204020203" pitchFamily="34" charset="0"/>
                          <a:ea typeface="Segoe UI Historic" panose="020B0502040204020203" pitchFamily="34" charset="0"/>
                          <a:cs typeface="Segoe UI Historic" panose="020B0502040204020203" pitchFamily="34" charset="0"/>
                        </a:rPr>
                        <a:t>-7</a:t>
                      </a:r>
                      <a:endParaRPr lang="en-VN" sz="1200">
                        <a:latin typeface="Segoe UI Historic" panose="020B0502040204020203" pitchFamily="34" charset="0"/>
                        <a:ea typeface="Segoe UI Historic" panose="020B0502040204020203" pitchFamily="34" charset="0"/>
                        <a:cs typeface="Segoe UI Historic" panose="020B0502040204020203" pitchFamily="34" charset="0"/>
                      </a:endParaRPr>
                    </a:p>
                  </a:txBody>
                  <a:tcPr/>
                </a:tc>
                <a:extLst>
                  <a:ext uri="{0D108BD9-81ED-4DB2-BD59-A6C34878D82A}">
                    <a16:rowId xmlns:a16="http://schemas.microsoft.com/office/drawing/2014/main" val="2519075749"/>
                  </a:ext>
                </a:extLst>
              </a:tr>
              <a:tr h="311486">
                <a:tc>
                  <a:txBody>
                    <a:bodyPr/>
                    <a:lstStyle/>
                    <a:p>
                      <a:pPr algn="ctr"/>
                      <a:r>
                        <a:rPr lang="en-US" sz="1200" b="0" i="1">
                          <a:latin typeface="Segoe UI Historic" panose="020B0502040204020203" pitchFamily="34" charset="0"/>
                          <a:ea typeface="Segoe UI Historic" panose="020B0502040204020203" pitchFamily="34" charset="0"/>
                          <a:cs typeface="Segoe UI Historic" panose="020B0502040204020203" pitchFamily="34" charset="0"/>
                        </a:rPr>
                        <a:t>null</a:t>
                      </a:r>
                      <a:endParaRPr lang="en-VN" sz="1200" b="0" i="1">
                        <a:latin typeface="Segoe UI Historic" panose="020B0502040204020203" pitchFamily="34" charset="0"/>
                        <a:ea typeface="Segoe UI Historic" panose="020B0502040204020203" pitchFamily="34" charset="0"/>
                        <a:cs typeface="Segoe UI Historic" panose="020B0502040204020203" pitchFamily="34" charset="0"/>
                      </a:endParaRPr>
                    </a:p>
                  </a:txBody>
                  <a:tcPr/>
                </a:tc>
                <a:tc>
                  <a:txBody>
                    <a:bodyPr/>
                    <a:lstStyle/>
                    <a:p>
                      <a:pPr algn="ctr"/>
                      <a:r>
                        <a:rPr lang="en-US" sz="1200" b="0">
                          <a:latin typeface="Segoe UI Historic" panose="020B0502040204020203" pitchFamily="34" charset="0"/>
                          <a:ea typeface="Segoe UI Historic" panose="020B0502040204020203" pitchFamily="34" charset="0"/>
                          <a:cs typeface="Segoe UI Historic" panose="020B0502040204020203" pitchFamily="34" charset="0"/>
                        </a:rPr>
                        <a:t>-3</a:t>
                      </a:r>
                      <a:endParaRPr lang="en-VN" sz="1200" b="0">
                        <a:latin typeface="Segoe UI Historic" panose="020B0502040204020203" pitchFamily="34" charset="0"/>
                        <a:ea typeface="Segoe UI Historic" panose="020B0502040204020203" pitchFamily="34" charset="0"/>
                        <a:cs typeface="Segoe UI Historic" panose="020B0502040204020203" pitchFamily="34" charset="0"/>
                      </a:endParaRPr>
                    </a:p>
                  </a:txBody>
                  <a:tcPr/>
                </a:tc>
                <a:extLst>
                  <a:ext uri="{0D108BD9-81ED-4DB2-BD59-A6C34878D82A}">
                    <a16:rowId xmlns:a16="http://schemas.microsoft.com/office/drawing/2014/main" val="3107173694"/>
                  </a:ext>
                </a:extLst>
              </a:tr>
              <a:tr h="311486">
                <a:tc>
                  <a:txBody>
                    <a:bodyPr/>
                    <a:lstStyle/>
                    <a:p>
                      <a:pPr algn="ctr"/>
                      <a:r>
                        <a:rPr lang="en-US" sz="1200" b="0" i="0">
                          <a:latin typeface="Segoe UI Historic" panose="020B0502040204020203" pitchFamily="34" charset="0"/>
                          <a:ea typeface="Segoe UI Historic" panose="020B0502040204020203" pitchFamily="34" charset="0"/>
                          <a:cs typeface="Segoe UI Historic" panose="020B0502040204020203" pitchFamily="34" charset="0"/>
                        </a:rPr>
                        <a:t>21</a:t>
                      </a:r>
                      <a:endParaRPr lang="en-VN" sz="1200" b="0" i="0">
                        <a:latin typeface="Segoe UI Historic" panose="020B0502040204020203" pitchFamily="34" charset="0"/>
                        <a:ea typeface="Segoe UI Historic" panose="020B0502040204020203" pitchFamily="34" charset="0"/>
                        <a:cs typeface="Segoe UI Historic" panose="020B0502040204020203" pitchFamily="34" charset="0"/>
                      </a:endParaRPr>
                    </a:p>
                  </a:txBody>
                  <a:tcPr/>
                </a:tc>
                <a:tc>
                  <a:txBody>
                    <a:bodyPr/>
                    <a:lstStyle/>
                    <a:p>
                      <a:pPr algn="ctr"/>
                      <a:r>
                        <a:rPr lang="en-US" sz="1200" b="0" i="0">
                          <a:latin typeface="Segoe UI Historic" panose="020B0502040204020203" pitchFamily="34" charset="0"/>
                          <a:ea typeface="Segoe UI Historic" panose="020B0502040204020203" pitchFamily="34" charset="0"/>
                          <a:cs typeface="Segoe UI Historic" panose="020B0502040204020203" pitchFamily="34" charset="0"/>
                        </a:rPr>
                        <a:t>7</a:t>
                      </a:r>
                      <a:endParaRPr lang="en-VN" sz="1200" b="0" i="0">
                        <a:latin typeface="Segoe UI Historic" panose="020B0502040204020203" pitchFamily="34" charset="0"/>
                        <a:ea typeface="Segoe UI Historic" panose="020B0502040204020203" pitchFamily="34" charset="0"/>
                        <a:cs typeface="Segoe UI Historic" panose="020B0502040204020203" pitchFamily="34" charset="0"/>
                      </a:endParaRPr>
                    </a:p>
                  </a:txBody>
                  <a:tcPr/>
                </a:tc>
                <a:extLst>
                  <a:ext uri="{0D108BD9-81ED-4DB2-BD59-A6C34878D82A}">
                    <a16:rowId xmlns:a16="http://schemas.microsoft.com/office/drawing/2014/main" val="3999155390"/>
                  </a:ext>
                </a:extLst>
              </a:tr>
              <a:tr h="311486">
                <a:tc>
                  <a:txBody>
                    <a:bodyPr/>
                    <a:lstStyle/>
                    <a:p>
                      <a:pPr algn="ctr"/>
                      <a:r>
                        <a:rPr lang="en-US" sz="1200" b="0" i="1">
                          <a:latin typeface="Segoe UI Historic" panose="020B0502040204020203" pitchFamily="34" charset="0"/>
                          <a:ea typeface="Segoe UI Historic" panose="020B0502040204020203" pitchFamily="34" charset="0"/>
                          <a:cs typeface="Segoe UI Historic" panose="020B0502040204020203" pitchFamily="34" charset="0"/>
                        </a:rPr>
                        <a:t>null</a:t>
                      </a:r>
                      <a:endParaRPr lang="en-VN" sz="1200" b="0" i="1">
                        <a:latin typeface="Segoe UI Historic" panose="020B0502040204020203" pitchFamily="34" charset="0"/>
                        <a:ea typeface="Segoe UI Historic" panose="020B0502040204020203" pitchFamily="34" charset="0"/>
                        <a:cs typeface="Segoe UI Historic" panose="020B0502040204020203" pitchFamily="34" charset="0"/>
                      </a:endParaRPr>
                    </a:p>
                  </a:txBody>
                  <a:tcPr/>
                </a:tc>
                <a:tc>
                  <a:txBody>
                    <a:bodyPr/>
                    <a:lstStyle/>
                    <a:p>
                      <a:pPr algn="ctr"/>
                      <a:r>
                        <a:rPr lang="en-US" sz="1200" b="0" i="0">
                          <a:latin typeface="Segoe UI Historic" panose="020B0502040204020203" pitchFamily="34" charset="0"/>
                          <a:ea typeface="Segoe UI Historic" panose="020B0502040204020203" pitchFamily="34" charset="0"/>
                          <a:cs typeface="Segoe UI Historic" panose="020B0502040204020203" pitchFamily="34" charset="0"/>
                        </a:rPr>
                        <a:t>-2</a:t>
                      </a:r>
                      <a:endParaRPr lang="en-VN" sz="1200" b="0" i="0">
                        <a:latin typeface="Segoe UI Historic" panose="020B0502040204020203" pitchFamily="34" charset="0"/>
                        <a:ea typeface="Segoe UI Historic" panose="020B0502040204020203" pitchFamily="34" charset="0"/>
                        <a:cs typeface="Segoe UI Historic" panose="020B0502040204020203" pitchFamily="34" charset="0"/>
                      </a:endParaRPr>
                    </a:p>
                  </a:txBody>
                  <a:tcPr/>
                </a:tc>
                <a:extLst>
                  <a:ext uri="{0D108BD9-81ED-4DB2-BD59-A6C34878D82A}">
                    <a16:rowId xmlns:a16="http://schemas.microsoft.com/office/drawing/2014/main" val="3065666975"/>
                  </a:ext>
                </a:extLst>
              </a:tr>
            </a:tbl>
          </a:graphicData>
        </a:graphic>
      </p:graphicFrame>
      <p:graphicFrame>
        <p:nvGraphicFramePr>
          <p:cNvPr id="20" name="Table 19">
            <a:extLst>
              <a:ext uri="{FF2B5EF4-FFF2-40B4-BE49-F238E27FC236}">
                <a16:creationId xmlns:a16="http://schemas.microsoft.com/office/drawing/2014/main" id="{34232CA9-993C-1A47-BE86-A759270BD0A8}"/>
              </a:ext>
            </a:extLst>
          </p:cNvPr>
          <p:cNvGraphicFramePr>
            <a:graphicFrameLocks noGrp="1"/>
          </p:cNvGraphicFramePr>
          <p:nvPr/>
        </p:nvGraphicFramePr>
        <p:xfrm>
          <a:off x="2532427" y="1524398"/>
          <a:ext cx="1620624" cy="1557430"/>
        </p:xfrm>
        <a:graphic>
          <a:graphicData uri="http://schemas.openxmlformats.org/drawingml/2006/table">
            <a:tbl>
              <a:tblPr>
                <a:tableStyleId>{5C22544A-7EE6-4342-B048-85BDC9FD1C3A}</a:tableStyleId>
              </a:tblPr>
              <a:tblGrid>
                <a:gridCol w="540208">
                  <a:extLst>
                    <a:ext uri="{9D8B030D-6E8A-4147-A177-3AD203B41FA5}">
                      <a16:colId xmlns:a16="http://schemas.microsoft.com/office/drawing/2014/main" val="2015104463"/>
                    </a:ext>
                  </a:extLst>
                </a:gridCol>
                <a:gridCol w="540208">
                  <a:extLst>
                    <a:ext uri="{9D8B030D-6E8A-4147-A177-3AD203B41FA5}">
                      <a16:colId xmlns:a16="http://schemas.microsoft.com/office/drawing/2014/main" val="3909059085"/>
                    </a:ext>
                  </a:extLst>
                </a:gridCol>
                <a:gridCol w="540208">
                  <a:extLst>
                    <a:ext uri="{9D8B030D-6E8A-4147-A177-3AD203B41FA5}">
                      <a16:colId xmlns:a16="http://schemas.microsoft.com/office/drawing/2014/main" val="1907784655"/>
                    </a:ext>
                  </a:extLst>
                </a:gridCol>
              </a:tblGrid>
              <a:tr h="311486">
                <a:tc>
                  <a:txBody>
                    <a:bodyPr/>
                    <a:lstStyle/>
                    <a:p>
                      <a:pPr algn="ctr"/>
                      <a:r>
                        <a:rPr lang="en-VN" sz="12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x</a:t>
                      </a:r>
                    </a:p>
                  </a:txBody>
                  <a:tcPr>
                    <a:solidFill>
                      <a:schemeClr val="tx1">
                        <a:lumMod val="75000"/>
                        <a:lumOff val="25000"/>
                      </a:schemeClr>
                    </a:solidFill>
                  </a:tcPr>
                </a:tc>
                <a:tc>
                  <a:txBody>
                    <a:bodyPr/>
                    <a:lstStyle/>
                    <a:p>
                      <a:pPr algn="ctr"/>
                      <a:r>
                        <a:rPr lang="en-VN" sz="12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y</a:t>
                      </a:r>
                    </a:p>
                  </a:txBody>
                  <a:tcPr>
                    <a:solidFill>
                      <a:srgbClr val="C00000"/>
                    </a:solidFill>
                  </a:tcPr>
                </a:tc>
                <a:tc>
                  <a:txBody>
                    <a:bodyPr/>
                    <a:lstStyle/>
                    <a:p>
                      <a:pPr algn="ctr"/>
                      <a:r>
                        <a:rPr lang="en-US" sz="12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r</a:t>
                      </a:r>
                      <a:endParaRPr lang="en-VN" sz="12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endParaRPr>
                    </a:p>
                  </a:txBody>
                  <a:tcPr>
                    <a:solidFill>
                      <a:srgbClr val="C00000"/>
                    </a:solidFill>
                  </a:tcPr>
                </a:tc>
                <a:extLst>
                  <a:ext uri="{0D108BD9-81ED-4DB2-BD59-A6C34878D82A}">
                    <a16:rowId xmlns:a16="http://schemas.microsoft.com/office/drawing/2014/main" val="2113184030"/>
                  </a:ext>
                </a:extLst>
              </a:tr>
              <a:tr h="311486">
                <a:tc>
                  <a:txBody>
                    <a:bodyPr/>
                    <a:lstStyle/>
                    <a:p>
                      <a:pPr algn="ctr"/>
                      <a:r>
                        <a:rPr lang="en-US" sz="1200">
                          <a:latin typeface="Segoe UI Historic" panose="020B0502040204020203" pitchFamily="34" charset="0"/>
                          <a:ea typeface="Segoe UI Historic" panose="020B0502040204020203" pitchFamily="34" charset="0"/>
                          <a:cs typeface="Segoe UI Historic" panose="020B0502040204020203" pitchFamily="34" charset="0"/>
                        </a:rPr>
                        <a:t>5</a:t>
                      </a:r>
                      <a:endParaRPr lang="en-VN" sz="1200">
                        <a:latin typeface="Segoe UI Historic" panose="020B0502040204020203" pitchFamily="34" charset="0"/>
                        <a:ea typeface="Segoe UI Historic" panose="020B0502040204020203" pitchFamily="34" charset="0"/>
                        <a:cs typeface="Segoe UI Historic" panose="020B0502040204020203" pitchFamily="34" charset="0"/>
                      </a:endParaRPr>
                    </a:p>
                  </a:txBody>
                  <a:tcPr/>
                </a:tc>
                <a:tc>
                  <a:txBody>
                    <a:bodyPr/>
                    <a:lstStyle/>
                    <a:p>
                      <a:pPr algn="ctr"/>
                      <a:r>
                        <a:rPr lang="en-US" sz="1200">
                          <a:latin typeface="Segoe UI Historic" panose="020B0502040204020203" pitchFamily="34" charset="0"/>
                          <a:ea typeface="Segoe UI Historic" panose="020B0502040204020203" pitchFamily="34" charset="0"/>
                          <a:cs typeface="Segoe UI Historic" panose="020B0502040204020203" pitchFamily="34" charset="0"/>
                        </a:rPr>
                        <a:t>-5</a:t>
                      </a:r>
                      <a:endParaRPr lang="en-VN" sz="1200">
                        <a:latin typeface="Segoe UI Historic" panose="020B0502040204020203" pitchFamily="34" charset="0"/>
                        <a:ea typeface="Segoe UI Historic" panose="020B0502040204020203" pitchFamily="34" charset="0"/>
                        <a:cs typeface="Segoe UI Historic" panose="020B0502040204020203" pitchFamily="34" charset="0"/>
                      </a:endParaRPr>
                    </a:p>
                  </a:txBody>
                  <a:tcPr/>
                </a:tc>
                <a:tc>
                  <a:txBody>
                    <a:bodyPr/>
                    <a:lstStyle/>
                    <a:p>
                      <a:pPr algn="ctr"/>
                      <a:r>
                        <a:rPr lang="en-US" sz="1200">
                          <a:latin typeface="Segoe UI Historic" panose="020B0502040204020203" pitchFamily="34" charset="0"/>
                          <a:ea typeface="Segoe UI Historic" panose="020B0502040204020203" pitchFamily="34" charset="0"/>
                          <a:cs typeface="Segoe UI Historic" panose="020B0502040204020203" pitchFamily="34" charset="0"/>
                        </a:rPr>
                        <a:t>-5.5</a:t>
                      </a:r>
                    </a:p>
                  </a:txBody>
                  <a:tcPr/>
                </a:tc>
                <a:extLst>
                  <a:ext uri="{0D108BD9-81ED-4DB2-BD59-A6C34878D82A}">
                    <a16:rowId xmlns:a16="http://schemas.microsoft.com/office/drawing/2014/main" val="2280779347"/>
                  </a:ext>
                </a:extLst>
              </a:tr>
              <a:tr h="311486">
                <a:tc>
                  <a:txBody>
                    <a:bodyPr/>
                    <a:lstStyle/>
                    <a:p>
                      <a:pPr algn="ctr"/>
                      <a:r>
                        <a:rPr lang="en-US" sz="1200">
                          <a:latin typeface="Segoe UI Historic" panose="020B0502040204020203" pitchFamily="34" charset="0"/>
                          <a:ea typeface="Segoe UI Historic" panose="020B0502040204020203" pitchFamily="34" charset="0"/>
                          <a:cs typeface="Segoe UI Historic" panose="020B0502040204020203" pitchFamily="34" charset="0"/>
                        </a:rPr>
                        <a:t>10</a:t>
                      </a:r>
                      <a:endParaRPr lang="en-VN" sz="1200">
                        <a:latin typeface="Segoe UI Historic" panose="020B0502040204020203" pitchFamily="34" charset="0"/>
                        <a:ea typeface="Segoe UI Historic" panose="020B0502040204020203" pitchFamily="34" charset="0"/>
                        <a:cs typeface="Segoe UI Historic" panose="020B0502040204020203" pitchFamily="34" charset="0"/>
                      </a:endParaRPr>
                    </a:p>
                  </a:txBody>
                  <a:tcPr/>
                </a:tc>
                <a:tc>
                  <a:txBody>
                    <a:bodyPr/>
                    <a:lstStyle/>
                    <a:p>
                      <a:pPr algn="ctr"/>
                      <a:r>
                        <a:rPr lang="en-US" sz="1200">
                          <a:latin typeface="Segoe UI Historic" panose="020B0502040204020203" pitchFamily="34" charset="0"/>
                          <a:ea typeface="Segoe UI Historic" panose="020B0502040204020203" pitchFamily="34" charset="0"/>
                          <a:cs typeface="Segoe UI Historic" panose="020B0502040204020203" pitchFamily="34" charset="0"/>
                        </a:rPr>
                        <a:t>-7</a:t>
                      </a:r>
                      <a:endParaRPr lang="en-VN" sz="1200">
                        <a:latin typeface="Segoe UI Historic" panose="020B0502040204020203" pitchFamily="34" charset="0"/>
                        <a:ea typeface="Segoe UI Historic" panose="020B0502040204020203" pitchFamily="34" charset="0"/>
                        <a:cs typeface="Segoe UI Historic" panose="020B0502040204020203" pitchFamily="34" charset="0"/>
                      </a:endParaRPr>
                    </a:p>
                  </a:txBody>
                  <a:tcPr/>
                </a:tc>
                <a:tc>
                  <a:txBody>
                    <a:bodyPr/>
                    <a:lstStyle/>
                    <a:p>
                      <a:pPr algn="ctr"/>
                      <a:r>
                        <a:rPr lang="en-US" sz="1200">
                          <a:latin typeface="Segoe UI Historic" panose="020B0502040204020203" pitchFamily="34" charset="0"/>
                          <a:ea typeface="Segoe UI Historic" panose="020B0502040204020203" pitchFamily="34" charset="0"/>
                          <a:cs typeface="Segoe UI Historic" panose="020B0502040204020203" pitchFamily="34" charset="0"/>
                        </a:rPr>
                        <a:t>-7.5</a:t>
                      </a:r>
                      <a:endParaRPr lang="en-VN" sz="1200">
                        <a:latin typeface="Segoe UI Historic" panose="020B0502040204020203" pitchFamily="34" charset="0"/>
                        <a:ea typeface="Segoe UI Historic" panose="020B0502040204020203" pitchFamily="34" charset="0"/>
                        <a:cs typeface="Segoe UI Historic" panose="020B0502040204020203" pitchFamily="34" charset="0"/>
                      </a:endParaRPr>
                    </a:p>
                  </a:txBody>
                  <a:tcPr/>
                </a:tc>
                <a:extLst>
                  <a:ext uri="{0D108BD9-81ED-4DB2-BD59-A6C34878D82A}">
                    <a16:rowId xmlns:a16="http://schemas.microsoft.com/office/drawing/2014/main" val="476486243"/>
                  </a:ext>
                </a:extLst>
              </a:tr>
              <a:tr h="311486">
                <a:tc>
                  <a:txBody>
                    <a:bodyPr/>
                    <a:lstStyle/>
                    <a:p>
                      <a:pPr algn="ctr"/>
                      <a:r>
                        <a:rPr lang="en-US" sz="1200">
                          <a:latin typeface="Segoe UI Historic" panose="020B0502040204020203" pitchFamily="34" charset="0"/>
                          <a:ea typeface="Segoe UI Historic" panose="020B0502040204020203" pitchFamily="34" charset="0"/>
                          <a:cs typeface="Segoe UI Historic" panose="020B0502040204020203" pitchFamily="34" charset="0"/>
                        </a:rPr>
                        <a:t>21</a:t>
                      </a:r>
                      <a:endParaRPr lang="en-VN" sz="1200">
                        <a:latin typeface="Segoe UI Historic" panose="020B0502040204020203" pitchFamily="34" charset="0"/>
                        <a:ea typeface="Segoe UI Historic" panose="020B0502040204020203" pitchFamily="34" charset="0"/>
                        <a:cs typeface="Segoe UI Historic" panose="020B0502040204020203" pitchFamily="34" charset="0"/>
                      </a:endParaRPr>
                    </a:p>
                  </a:txBody>
                  <a:tcPr/>
                </a:tc>
                <a:tc>
                  <a:txBody>
                    <a:bodyPr/>
                    <a:lstStyle/>
                    <a:p>
                      <a:pPr algn="ctr"/>
                      <a:r>
                        <a:rPr lang="en-US" sz="1200">
                          <a:latin typeface="Segoe UI Historic" panose="020B0502040204020203" pitchFamily="34" charset="0"/>
                          <a:ea typeface="Segoe UI Historic" panose="020B0502040204020203" pitchFamily="34" charset="0"/>
                          <a:cs typeface="Segoe UI Historic" panose="020B0502040204020203" pitchFamily="34" charset="0"/>
                        </a:rPr>
                        <a:t>7</a:t>
                      </a:r>
                      <a:endParaRPr lang="en-VN" sz="1200">
                        <a:latin typeface="Segoe UI Historic" panose="020B0502040204020203" pitchFamily="34" charset="0"/>
                        <a:ea typeface="Segoe UI Historic" panose="020B0502040204020203" pitchFamily="34" charset="0"/>
                        <a:cs typeface="Segoe UI Historic" panose="020B0502040204020203" pitchFamily="34" charset="0"/>
                      </a:endParaRPr>
                    </a:p>
                  </a:txBody>
                  <a:tcPr/>
                </a:tc>
                <a:tc>
                  <a:txBody>
                    <a:bodyPr/>
                    <a:lstStyle/>
                    <a:p>
                      <a:pPr algn="ctr"/>
                      <a:r>
                        <a:rPr lang="en-US" sz="1200">
                          <a:latin typeface="Segoe UI Historic" panose="020B0502040204020203" pitchFamily="34" charset="0"/>
                          <a:ea typeface="Segoe UI Historic" panose="020B0502040204020203" pitchFamily="34" charset="0"/>
                          <a:cs typeface="Segoe UI Historic" panose="020B0502040204020203" pitchFamily="34" charset="0"/>
                        </a:rPr>
                        <a:t>6.5</a:t>
                      </a:r>
                      <a:endParaRPr lang="en-VN" sz="1200">
                        <a:latin typeface="Segoe UI Historic" panose="020B0502040204020203" pitchFamily="34" charset="0"/>
                        <a:ea typeface="Segoe UI Historic" panose="020B0502040204020203" pitchFamily="34" charset="0"/>
                        <a:cs typeface="Segoe UI Historic" panose="020B0502040204020203" pitchFamily="34" charset="0"/>
                      </a:endParaRPr>
                    </a:p>
                  </a:txBody>
                  <a:tcPr/>
                </a:tc>
                <a:extLst>
                  <a:ext uri="{0D108BD9-81ED-4DB2-BD59-A6C34878D82A}">
                    <a16:rowId xmlns:a16="http://schemas.microsoft.com/office/drawing/2014/main" val="2519075749"/>
                  </a:ext>
                </a:extLst>
              </a:tr>
              <a:tr h="311486">
                <a:tc>
                  <a:txBody>
                    <a:bodyPr/>
                    <a:lstStyle/>
                    <a:p>
                      <a:pPr algn="ctr"/>
                      <a:r>
                        <a:rPr lang="en-US" sz="1200" i="0">
                          <a:latin typeface="Segoe UI Historic" panose="020B0502040204020203" pitchFamily="34" charset="0"/>
                          <a:ea typeface="Segoe UI Historic" panose="020B0502040204020203" pitchFamily="34" charset="0"/>
                          <a:cs typeface="Segoe UI Historic" panose="020B0502040204020203" pitchFamily="34" charset="0"/>
                        </a:rPr>
                        <a:t>25</a:t>
                      </a:r>
                      <a:endParaRPr lang="en-VN" sz="1200" i="0">
                        <a:latin typeface="Segoe UI Historic" panose="020B0502040204020203" pitchFamily="34" charset="0"/>
                        <a:ea typeface="Segoe UI Historic" panose="020B0502040204020203" pitchFamily="34" charset="0"/>
                        <a:cs typeface="Segoe UI Historic" panose="020B0502040204020203" pitchFamily="34" charset="0"/>
                      </a:endParaRPr>
                    </a:p>
                  </a:txBody>
                  <a:tcPr/>
                </a:tc>
                <a:tc>
                  <a:txBody>
                    <a:bodyPr/>
                    <a:lstStyle/>
                    <a:p>
                      <a:pPr algn="ctr"/>
                      <a:r>
                        <a:rPr lang="en-US" sz="1200" i="0">
                          <a:latin typeface="Segoe UI Historic" panose="020B0502040204020203" pitchFamily="34" charset="0"/>
                          <a:ea typeface="Segoe UI Historic" panose="020B0502040204020203" pitchFamily="34" charset="0"/>
                          <a:cs typeface="Segoe UI Historic" panose="020B0502040204020203" pitchFamily="34" charset="0"/>
                        </a:rPr>
                        <a:t>8</a:t>
                      </a:r>
                      <a:endParaRPr lang="en-VN" sz="1200" i="0">
                        <a:latin typeface="Segoe UI Historic" panose="020B0502040204020203" pitchFamily="34" charset="0"/>
                        <a:ea typeface="Segoe UI Historic" panose="020B0502040204020203" pitchFamily="34" charset="0"/>
                        <a:cs typeface="Segoe UI Historic" panose="020B0502040204020203" pitchFamily="34" charset="0"/>
                      </a:endParaRPr>
                    </a:p>
                  </a:txBody>
                  <a:tcPr/>
                </a:tc>
                <a:tc>
                  <a:txBody>
                    <a:bodyPr/>
                    <a:lstStyle/>
                    <a:p>
                      <a:pPr algn="ctr"/>
                      <a:r>
                        <a:rPr lang="en-US" sz="1200" i="0">
                          <a:latin typeface="Segoe UI Historic" panose="020B0502040204020203" pitchFamily="34" charset="0"/>
                          <a:ea typeface="Segoe UI Historic" panose="020B0502040204020203" pitchFamily="34" charset="0"/>
                          <a:cs typeface="Segoe UI Historic" panose="020B0502040204020203" pitchFamily="34" charset="0"/>
                        </a:rPr>
                        <a:t>7.5</a:t>
                      </a:r>
                      <a:endParaRPr lang="en-VN" sz="1200" i="0">
                        <a:latin typeface="Segoe UI Historic" panose="020B0502040204020203" pitchFamily="34" charset="0"/>
                        <a:ea typeface="Segoe UI Historic" panose="020B0502040204020203" pitchFamily="34" charset="0"/>
                        <a:cs typeface="Segoe UI Historic" panose="020B0502040204020203" pitchFamily="34" charset="0"/>
                      </a:endParaRPr>
                    </a:p>
                  </a:txBody>
                  <a:tcPr/>
                </a:tc>
                <a:extLst>
                  <a:ext uri="{0D108BD9-81ED-4DB2-BD59-A6C34878D82A}">
                    <a16:rowId xmlns:a16="http://schemas.microsoft.com/office/drawing/2014/main" val="3999155390"/>
                  </a:ext>
                </a:extLst>
              </a:tr>
            </a:tbl>
          </a:graphicData>
        </a:graphic>
      </p:graphicFrame>
      <p:graphicFrame>
        <p:nvGraphicFramePr>
          <p:cNvPr id="22" name="Table 21">
            <a:extLst>
              <a:ext uri="{FF2B5EF4-FFF2-40B4-BE49-F238E27FC236}">
                <a16:creationId xmlns:a16="http://schemas.microsoft.com/office/drawing/2014/main" id="{34232CA9-993C-1A47-BE86-A759270BD0A8}"/>
              </a:ext>
            </a:extLst>
          </p:cNvPr>
          <p:cNvGraphicFramePr>
            <a:graphicFrameLocks noGrp="1"/>
          </p:cNvGraphicFramePr>
          <p:nvPr/>
        </p:nvGraphicFramePr>
        <p:xfrm>
          <a:off x="2532427" y="5050826"/>
          <a:ext cx="1620624" cy="934458"/>
        </p:xfrm>
        <a:graphic>
          <a:graphicData uri="http://schemas.openxmlformats.org/drawingml/2006/table">
            <a:tbl>
              <a:tblPr>
                <a:tableStyleId>{5C22544A-7EE6-4342-B048-85BDC9FD1C3A}</a:tableStyleId>
              </a:tblPr>
              <a:tblGrid>
                <a:gridCol w="540208">
                  <a:extLst>
                    <a:ext uri="{9D8B030D-6E8A-4147-A177-3AD203B41FA5}">
                      <a16:colId xmlns:a16="http://schemas.microsoft.com/office/drawing/2014/main" val="2015104463"/>
                    </a:ext>
                  </a:extLst>
                </a:gridCol>
                <a:gridCol w="540208">
                  <a:extLst>
                    <a:ext uri="{9D8B030D-6E8A-4147-A177-3AD203B41FA5}">
                      <a16:colId xmlns:a16="http://schemas.microsoft.com/office/drawing/2014/main" val="3909059085"/>
                    </a:ext>
                  </a:extLst>
                </a:gridCol>
                <a:gridCol w="540208">
                  <a:extLst>
                    <a:ext uri="{9D8B030D-6E8A-4147-A177-3AD203B41FA5}">
                      <a16:colId xmlns:a16="http://schemas.microsoft.com/office/drawing/2014/main" val="3233834745"/>
                    </a:ext>
                  </a:extLst>
                </a:gridCol>
              </a:tblGrid>
              <a:tr h="311486">
                <a:tc>
                  <a:txBody>
                    <a:bodyPr/>
                    <a:lstStyle/>
                    <a:p>
                      <a:pPr algn="ctr"/>
                      <a:r>
                        <a:rPr lang="en-US" sz="12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x</a:t>
                      </a:r>
                    </a:p>
                  </a:txBody>
                  <a:tcPr>
                    <a:solidFill>
                      <a:schemeClr val="tx1">
                        <a:lumMod val="75000"/>
                        <a:lumOff val="25000"/>
                      </a:schemeClr>
                    </a:solidFill>
                  </a:tcPr>
                </a:tc>
                <a:tc>
                  <a:txBody>
                    <a:bodyPr/>
                    <a:lstStyle/>
                    <a:p>
                      <a:pPr algn="ctr"/>
                      <a:r>
                        <a:rPr lang="en-VN" sz="12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y</a:t>
                      </a:r>
                    </a:p>
                  </a:txBody>
                  <a:tcPr>
                    <a:solidFill>
                      <a:srgbClr val="C00000"/>
                    </a:solidFill>
                  </a:tcPr>
                </a:tc>
                <a:tc>
                  <a:txBody>
                    <a:bodyPr/>
                    <a:lstStyle/>
                    <a:p>
                      <a:pPr algn="ctr"/>
                      <a:r>
                        <a:rPr lang="en-US" sz="12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r</a:t>
                      </a:r>
                      <a:endParaRPr lang="en-VN" sz="120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endParaRPr>
                    </a:p>
                  </a:txBody>
                  <a:tcPr>
                    <a:solidFill>
                      <a:srgbClr val="C00000"/>
                    </a:solidFill>
                  </a:tcPr>
                </a:tc>
                <a:extLst>
                  <a:ext uri="{0D108BD9-81ED-4DB2-BD59-A6C34878D82A}">
                    <a16:rowId xmlns:a16="http://schemas.microsoft.com/office/drawing/2014/main" val="2113184030"/>
                  </a:ext>
                </a:extLst>
              </a:tr>
              <a:tr h="311486">
                <a:tc>
                  <a:txBody>
                    <a:bodyPr/>
                    <a:lstStyle/>
                    <a:p>
                      <a:pPr algn="ctr"/>
                      <a:r>
                        <a:rPr lang="en-US" sz="1200" i="1">
                          <a:latin typeface="Segoe UI Historic" panose="020B0502040204020203" pitchFamily="34" charset="0"/>
                          <a:ea typeface="Segoe UI Historic" panose="020B0502040204020203" pitchFamily="34" charset="0"/>
                          <a:cs typeface="Segoe UI Historic" panose="020B0502040204020203" pitchFamily="34" charset="0"/>
                        </a:rPr>
                        <a:t>null</a:t>
                      </a:r>
                      <a:endParaRPr lang="en-VN" sz="1200" i="1">
                        <a:latin typeface="Segoe UI Historic" panose="020B0502040204020203" pitchFamily="34" charset="0"/>
                        <a:ea typeface="Segoe UI Historic" panose="020B0502040204020203" pitchFamily="34" charset="0"/>
                        <a:cs typeface="Segoe UI Historic" panose="020B0502040204020203" pitchFamily="34" charset="0"/>
                      </a:endParaRPr>
                    </a:p>
                  </a:txBody>
                  <a:tcPr/>
                </a:tc>
                <a:tc>
                  <a:txBody>
                    <a:bodyPr/>
                    <a:lstStyle/>
                    <a:p>
                      <a:pPr algn="ctr"/>
                      <a:r>
                        <a:rPr lang="en-US" sz="1200">
                          <a:latin typeface="Segoe UI Historic" panose="020B0502040204020203" pitchFamily="34" charset="0"/>
                          <a:ea typeface="Segoe UI Historic" panose="020B0502040204020203" pitchFamily="34" charset="0"/>
                          <a:cs typeface="Segoe UI Historic" panose="020B0502040204020203" pitchFamily="34" charset="0"/>
                        </a:rPr>
                        <a:t>-3</a:t>
                      </a:r>
                      <a:endParaRPr lang="en-VN" sz="1200">
                        <a:latin typeface="Segoe UI Historic" panose="020B0502040204020203" pitchFamily="34" charset="0"/>
                        <a:ea typeface="Segoe UI Historic" panose="020B0502040204020203" pitchFamily="34" charset="0"/>
                        <a:cs typeface="Segoe UI Historic" panose="020B0502040204020203" pitchFamily="34" charset="0"/>
                      </a:endParaRPr>
                    </a:p>
                  </a:txBody>
                  <a:tcPr/>
                </a:tc>
                <a:tc>
                  <a:txBody>
                    <a:bodyPr/>
                    <a:lstStyle/>
                    <a:p>
                      <a:pPr algn="ctr"/>
                      <a:r>
                        <a:rPr lang="en-US" sz="1200">
                          <a:latin typeface="Segoe UI Historic" panose="020B0502040204020203" pitchFamily="34" charset="0"/>
                          <a:ea typeface="Segoe UI Historic" panose="020B0502040204020203" pitchFamily="34" charset="0"/>
                          <a:cs typeface="Segoe UI Historic" panose="020B0502040204020203" pitchFamily="34" charset="0"/>
                        </a:rPr>
                        <a:t>-3.5</a:t>
                      </a:r>
                      <a:endParaRPr lang="en-VN" sz="1200">
                        <a:latin typeface="Segoe UI Historic" panose="020B0502040204020203" pitchFamily="34" charset="0"/>
                        <a:ea typeface="Segoe UI Historic" panose="020B0502040204020203" pitchFamily="34" charset="0"/>
                        <a:cs typeface="Segoe UI Historic" panose="020B0502040204020203" pitchFamily="34" charset="0"/>
                      </a:endParaRPr>
                    </a:p>
                  </a:txBody>
                  <a:tcPr/>
                </a:tc>
                <a:extLst>
                  <a:ext uri="{0D108BD9-81ED-4DB2-BD59-A6C34878D82A}">
                    <a16:rowId xmlns:a16="http://schemas.microsoft.com/office/drawing/2014/main" val="2280779347"/>
                  </a:ext>
                </a:extLst>
              </a:tr>
              <a:tr h="311486">
                <a:tc>
                  <a:txBody>
                    <a:bodyPr/>
                    <a:lstStyle/>
                    <a:p>
                      <a:pPr algn="ctr"/>
                      <a:r>
                        <a:rPr lang="en-US" sz="1200" i="1">
                          <a:latin typeface="Segoe UI Historic" panose="020B0502040204020203" pitchFamily="34" charset="0"/>
                          <a:ea typeface="Segoe UI Historic" panose="020B0502040204020203" pitchFamily="34" charset="0"/>
                          <a:cs typeface="Segoe UI Historic" panose="020B0502040204020203" pitchFamily="34" charset="0"/>
                        </a:rPr>
                        <a:t>null</a:t>
                      </a:r>
                      <a:endParaRPr lang="en-VN" sz="1200" i="1">
                        <a:latin typeface="Segoe UI Historic" panose="020B0502040204020203" pitchFamily="34" charset="0"/>
                        <a:ea typeface="Segoe UI Historic" panose="020B0502040204020203" pitchFamily="34" charset="0"/>
                        <a:cs typeface="Segoe UI Historic" panose="020B0502040204020203" pitchFamily="34" charset="0"/>
                      </a:endParaRPr>
                    </a:p>
                  </a:txBody>
                  <a:tcPr/>
                </a:tc>
                <a:tc>
                  <a:txBody>
                    <a:bodyPr/>
                    <a:lstStyle/>
                    <a:p>
                      <a:pPr algn="ctr"/>
                      <a:r>
                        <a:rPr lang="en-US" sz="1200">
                          <a:latin typeface="Segoe UI Historic" panose="020B0502040204020203" pitchFamily="34" charset="0"/>
                          <a:ea typeface="Segoe UI Historic" panose="020B0502040204020203" pitchFamily="34" charset="0"/>
                          <a:cs typeface="Segoe UI Historic" panose="020B0502040204020203" pitchFamily="34" charset="0"/>
                        </a:rPr>
                        <a:t>-2</a:t>
                      </a:r>
                      <a:endParaRPr lang="en-VN" sz="1200">
                        <a:latin typeface="Segoe UI Historic" panose="020B0502040204020203" pitchFamily="34" charset="0"/>
                        <a:ea typeface="Segoe UI Historic" panose="020B0502040204020203" pitchFamily="34" charset="0"/>
                        <a:cs typeface="Segoe UI Historic" panose="020B0502040204020203" pitchFamily="34" charset="0"/>
                      </a:endParaRPr>
                    </a:p>
                  </a:txBody>
                  <a:tcPr/>
                </a:tc>
                <a:tc>
                  <a:txBody>
                    <a:bodyPr/>
                    <a:lstStyle/>
                    <a:p>
                      <a:pPr algn="ctr"/>
                      <a:r>
                        <a:rPr lang="en-US" sz="1200">
                          <a:latin typeface="Segoe UI Historic" panose="020B0502040204020203" pitchFamily="34" charset="0"/>
                          <a:ea typeface="Segoe UI Historic" panose="020B0502040204020203" pitchFamily="34" charset="0"/>
                          <a:cs typeface="Segoe UI Historic" panose="020B0502040204020203" pitchFamily="34" charset="0"/>
                        </a:rPr>
                        <a:t>-2.5</a:t>
                      </a:r>
                      <a:endParaRPr lang="en-VN" sz="1200">
                        <a:latin typeface="Segoe UI Historic" panose="020B0502040204020203" pitchFamily="34" charset="0"/>
                        <a:ea typeface="Segoe UI Historic" panose="020B0502040204020203" pitchFamily="34" charset="0"/>
                        <a:cs typeface="Segoe UI Historic" panose="020B0502040204020203" pitchFamily="34" charset="0"/>
                      </a:endParaRPr>
                    </a:p>
                  </a:txBody>
                  <a:tcPr/>
                </a:tc>
                <a:extLst>
                  <a:ext uri="{0D108BD9-81ED-4DB2-BD59-A6C34878D82A}">
                    <a16:rowId xmlns:a16="http://schemas.microsoft.com/office/drawing/2014/main" val="476486243"/>
                  </a:ext>
                </a:extLst>
              </a:tr>
            </a:tbl>
          </a:graphicData>
        </a:graphic>
      </p:graphicFrame>
      <p:sp>
        <p:nvSpPr>
          <p:cNvPr id="23" name="Rounded Rectangle 22">
            <a:extLst>
              <a:ext uri="{FF2B5EF4-FFF2-40B4-BE49-F238E27FC236}">
                <a16:creationId xmlns:a16="http://schemas.microsoft.com/office/drawing/2014/main" id="{E3586405-F22F-F548-9881-2361C3C30FC9}"/>
              </a:ext>
            </a:extLst>
          </p:cNvPr>
          <p:cNvSpPr/>
          <p:nvPr/>
        </p:nvSpPr>
        <p:spPr>
          <a:xfrm>
            <a:off x="6298805" y="1705348"/>
            <a:ext cx="1586968" cy="451455"/>
          </a:xfrm>
          <a:prstGeom prst="round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Segoe UI" panose="020B0502040204020203" pitchFamily="34" charset="0"/>
                <a:ea typeface="Segoe UI Historic" panose="020B0502040204020203" pitchFamily="34" charset="0"/>
                <a:cs typeface="Segoe UI" panose="020B0502040204020203" pitchFamily="34" charset="0"/>
              </a:rPr>
              <a:t>(-5.5, -7.5, 6.5, 7.5)</a:t>
            </a:r>
            <a:endParaRPr lang="en-VN" sz="1100">
              <a:latin typeface="Segoe UI" panose="020B0502040204020203" pitchFamily="34" charset="0"/>
              <a:ea typeface="Segoe UI Historic" panose="020B0502040204020203" pitchFamily="34" charset="0"/>
              <a:cs typeface="Segoe UI" panose="020B0502040204020203" pitchFamily="34" charset="0"/>
            </a:endParaRPr>
          </a:p>
        </p:txBody>
      </p:sp>
      <p:sp>
        <p:nvSpPr>
          <p:cNvPr id="26" name="Rounded Rectangle 25">
            <a:extLst>
              <a:ext uri="{FF2B5EF4-FFF2-40B4-BE49-F238E27FC236}">
                <a16:creationId xmlns:a16="http://schemas.microsoft.com/office/drawing/2014/main" id="{8F22BDE0-82A2-F44D-852A-A974ACFA27DA}"/>
              </a:ext>
            </a:extLst>
          </p:cNvPr>
          <p:cNvSpPr/>
          <p:nvPr/>
        </p:nvSpPr>
        <p:spPr>
          <a:xfrm>
            <a:off x="5458490" y="2436225"/>
            <a:ext cx="1086578" cy="451455"/>
          </a:xfrm>
          <a:prstGeom prst="roundRect">
            <a:avLst/>
          </a:prstGeom>
          <a:solidFill>
            <a:srgbClr val="FFAF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Segoe UI" panose="020B0502040204020203" pitchFamily="34" charset="0"/>
                <a:ea typeface="Segoe UI Historic" panose="020B0502040204020203" pitchFamily="34" charset="0"/>
                <a:cs typeface="Segoe UI" panose="020B0502040204020203" pitchFamily="34" charset="0"/>
              </a:rPr>
              <a:t>(-5.5)</a:t>
            </a:r>
          </a:p>
          <a:p>
            <a:pPr algn="ctr"/>
            <a:r>
              <a:rPr lang="en-US" sz="1100" b="1">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(-3.5, -2.5)</a:t>
            </a:r>
            <a:endParaRPr lang="en-VN" sz="1100" b="1">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p:txBody>
      </p:sp>
      <p:sp>
        <p:nvSpPr>
          <p:cNvPr id="27" name="Rounded Rectangle 26">
            <a:extLst>
              <a:ext uri="{FF2B5EF4-FFF2-40B4-BE49-F238E27FC236}">
                <a16:creationId xmlns:a16="http://schemas.microsoft.com/office/drawing/2014/main" id="{DDCFACE2-18D5-CC48-B500-7F6745F41A9C}"/>
              </a:ext>
            </a:extLst>
          </p:cNvPr>
          <p:cNvSpPr/>
          <p:nvPr/>
        </p:nvSpPr>
        <p:spPr>
          <a:xfrm>
            <a:off x="7489866" y="2436225"/>
            <a:ext cx="1086578" cy="451455"/>
          </a:xfrm>
          <a:prstGeom prst="roundRect">
            <a:avLst/>
          </a:prstGeom>
          <a:solidFill>
            <a:srgbClr val="FFAF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Segoe UI" panose="020B0502040204020203" pitchFamily="34" charset="0"/>
                <a:ea typeface="Segoe UI Historic" panose="020B0502040204020203" pitchFamily="34" charset="0"/>
                <a:cs typeface="Segoe UI" panose="020B0502040204020203" pitchFamily="34" charset="0"/>
              </a:rPr>
              <a:t>(-7.5, 6.5, 7.5)</a:t>
            </a:r>
            <a:endParaRPr lang="en-VN" sz="1100">
              <a:latin typeface="Segoe UI" panose="020B0502040204020203" pitchFamily="34" charset="0"/>
              <a:ea typeface="Segoe UI Historic" panose="020B0502040204020203" pitchFamily="34" charset="0"/>
              <a:cs typeface="Segoe UI" panose="020B0502040204020203" pitchFamily="34" charset="0"/>
            </a:endParaRPr>
          </a:p>
        </p:txBody>
      </p:sp>
      <p:cxnSp>
        <p:nvCxnSpPr>
          <p:cNvPr id="30" name="Straight Arrow Connector 29">
            <a:extLst>
              <a:ext uri="{FF2B5EF4-FFF2-40B4-BE49-F238E27FC236}">
                <a16:creationId xmlns:a16="http://schemas.microsoft.com/office/drawing/2014/main" id="{DB835115-D9F1-D443-8652-08C7B0346D73}"/>
              </a:ext>
            </a:extLst>
          </p:cNvPr>
          <p:cNvCxnSpPr>
            <a:stCxn id="23" idx="2"/>
            <a:endCxn id="26" idx="0"/>
          </p:cNvCxnSpPr>
          <p:nvPr/>
        </p:nvCxnSpPr>
        <p:spPr>
          <a:xfrm flipH="1">
            <a:off x="6001779" y="2156803"/>
            <a:ext cx="1090510" cy="279422"/>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7A14E2F-A3B1-044A-AFB7-642C823A092E}"/>
              </a:ext>
            </a:extLst>
          </p:cNvPr>
          <p:cNvCxnSpPr>
            <a:cxnSpLocks/>
            <a:stCxn id="23" idx="2"/>
            <a:endCxn id="27" idx="0"/>
          </p:cNvCxnSpPr>
          <p:nvPr/>
        </p:nvCxnSpPr>
        <p:spPr>
          <a:xfrm>
            <a:off x="7092289" y="2156803"/>
            <a:ext cx="940866" cy="279422"/>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19" idx="3"/>
            <a:endCxn id="20" idx="1"/>
          </p:cNvCxnSpPr>
          <p:nvPr/>
        </p:nvCxnSpPr>
        <p:spPr>
          <a:xfrm flipV="1">
            <a:off x="1761485" y="2303113"/>
            <a:ext cx="770942" cy="1284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19" idx="3"/>
            <a:endCxn id="22" idx="1"/>
          </p:cNvCxnSpPr>
          <p:nvPr/>
        </p:nvCxnSpPr>
        <p:spPr>
          <a:xfrm>
            <a:off x="1761485" y="3587568"/>
            <a:ext cx="770942" cy="19304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121CEB69-6EF9-D14E-AE14-EC27CE2E5282}"/>
              </a:ext>
            </a:extLst>
          </p:cNvPr>
          <p:cNvSpPr txBox="1"/>
          <p:nvPr/>
        </p:nvSpPr>
        <p:spPr>
          <a:xfrm>
            <a:off x="2799849" y="1231558"/>
            <a:ext cx="857751" cy="276999"/>
          </a:xfrm>
          <a:prstGeom prst="rect">
            <a:avLst/>
          </a:prstGeom>
          <a:noFill/>
        </p:spPr>
        <p:txBody>
          <a:bodyPr wrap="square" rtlCol="0">
            <a:spAutoFit/>
          </a:bodyPr>
          <a:lstStyle/>
          <a:p>
            <a:pPr algn="ctr"/>
            <a:r>
              <a:rPr lang="en-US" sz="12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(sorted)</a:t>
            </a:r>
            <a:endParaRPr lang="en-VN" sz="12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p:txBody>
      </p:sp>
      <p:cxnSp>
        <p:nvCxnSpPr>
          <p:cNvPr id="55" name="Straight Arrow Connector 54"/>
          <p:cNvCxnSpPr/>
          <p:nvPr/>
        </p:nvCxnSpPr>
        <p:spPr>
          <a:xfrm>
            <a:off x="4171958" y="1969748"/>
            <a:ext cx="1926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121CEB69-6EF9-D14E-AE14-EC27CE2E5282}"/>
              </a:ext>
            </a:extLst>
          </p:cNvPr>
          <p:cNvSpPr txBox="1"/>
          <p:nvPr/>
        </p:nvSpPr>
        <p:spPr>
          <a:xfrm>
            <a:off x="4171958" y="1639287"/>
            <a:ext cx="1843916" cy="276999"/>
          </a:xfrm>
          <a:prstGeom prst="rect">
            <a:avLst/>
          </a:prstGeom>
          <a:noFill/>
        </p:spPr>
        <p:txBody>
          <a:bodyPr wrap="square" rtlCol="0">
            <a:spAutoFit/>
          </a:bodyPr>
          <a:lstStyle/>
          <a:p>
            <a:pPr algn="ctr"/>
            <a:r>
              <a:rPr lang="en-US" sz="12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Fit a regression tree</a:t>
            </a:r>
            <a:endParaRPr lang="en-VN" sz="12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p:txBody>
      </p:sp>
      <p:sp>
        <p:nvSpPr>
          <p:cNvPr id="57" name="TextBox 56">
            <a:extLst>
              <a:ext uri="{FF2B5EF4-FFF2-40B4-BE49-F238E27FC236}">
                <a16:creationId xmlns:a16="http://schemas.microsoft.com/office/drawing/2014/main" id="{121CEB69-6EF9-D14E-AE14-EC27CE2E5282}"/>
              </a:ext>
            </a:extLst>
          </p:cNvPr>
          <p:cNvSpPr txBox="1"/>
          <p:nvPr/>
        </p:nvSpPr>
        <p:spPr>
          <a:xfrm>
            <a:off x="5093916" y="2990076"/>
            <a:ext cx="3850387" cy="276999"/>
          </a:xfrm>
          <a:prstGeom prst="rect">
            <a:avLst/>
          </a:prstGeom>
          <a:noFill/>
        </p:spPr>
        <p:txBody>
          <a:bodyPr wrap="square" rtlCol="0">
            <a:spAutoFit/>
          </a:bodyPr>
          <a:lstStyle/>
          <a:p>
            <a:pPr algn="ctr"/>
            <a:r>
              <a:rPr lang="en-US" sz="12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Gain</a:t>
            </a:r>
            <a:r>
              <a:rPr lang="en-US" sz="1200" baseline="-250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left</a:t>
            </a:r>
            <a:r>
              <a:rPr lang="en-US" sz="12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 Similarity</a:t>
            </a:r>
            <a:r>
              <a:rPr lang="en-US" sz="1200" baseline="-250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left</a:t>
            </a:r>
            <a:r>
              <a:rPr lang="en-US" sz="12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 Similarity</a:t>
            </a:r>
            <a:r>
              <a:rPr lang="en-US" sz="1200" baseline="-250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right</a:t>
            </a:r>
            <a:r>
              <a:rPr lang="en-US" sz="12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 Similarity</a:t>
            </a:r>
            <a:r>
              <a:rPr lang="en-US" sz="1200" baseline="-250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parent</a:t>
            </a:r>
            <a:endParaRPr lang="en-VN" sz="1200" baseline="-250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p:txBody>
      </p:sp>
      <p:sp>
        <p:nvSpPr>
          <p:cNvPr id="58" name="Rounded Rectangle 57">
            <a:extLst>
              <a:ext uri="{FF2B5EF4-FFF2-40B4-BE49-F238E27FC236}">
                <a16:creationId xmlns:a16="http://schemas.microsoft.com/office/drawing/2014/main" id="{E3586405-F22F-F548-9881-2361C3C30FC9}"/>
              </a:ext>
            </a:extLst>
          </p:cNvPr>
          <p:cNvSpPr/>
          <p:nvPr/>
        </p:nvSpPr>
        <p:spPr>
          <a:xfrm>
            <a:off x="6298805" y="4145855"/>
            <a:ext cx="1586968" cy="451455"/>
          </a:xfrm>
          <a:prstGeom prst="round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Segoe UI" panose="020B0502040204020203" pitchFamily="34" charset="0"/>
                <a:ea typeface="Segoe UI Historic" panose="020B0502040204020203" pitchFamily="34" charset="0"/>
                <a:cs typeface="Segoe UI" panose="020B0502040204020203" pitchFamily="34" charset="0"/>
              </a:rPr>
              <a:t>(-5.5, -7.5, 6.5, 7.5)</a:t>
            </a:r>
            <a:endParaRPr lang="en-VN" sz="1100">
              <a:latin typeface="Segoe UI" panose="020B0502040204020203" pitchFamily="34" charset="0"/>
              <a:ea typeface="Segoe UI Historic" panose="020B0502040204020203" pitchFamily="34" charset="0"/>
              <a:cs typeface="Segoe UI" panose="020B0502040204020203" pitchFamily="34" charset="0"/>
            </a:endParaRPr>
          </a:p>
        </p:txBody>
      </p:sp>
      <p:sp>
        <p:nvSpPr>
          <p:cNvPr id="59" name="Rounded Rectangle 58">
            <a:extLst>
              <a:ext uri="{FF2B5EF4-FFF2-40B4-BE49-F238E27FC236}">
                <a16:creationId xmlns:a16="http://schemas.microsoft.com/office/drawing/2014/main" id="{8F22BDE0-82A2-F44D-852A-A974ACFA27DA}"/>
              </a:ext>
            </a:extLst>
          </p:cNvPr>
          <p:cNvSpPr/>
          <p:nvPr/>
        </p:nvSpPr>
        <p:spPr>
          <a:xfrm>
            <a:off x="5458490" y="4876732"/>
            <a:ext cx="1086578" cy="451455"/>
          </a:xfrm>
          <a:prstGeom prst="roundRect">
            <a:avLst/>
          </a:prstGeom>
          <a:solidFill>
            <a:srgbClr val="FFAF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Segoe UI" panose="020B0502040204020203" pitchFamily="34" charset="0"/>
                <a:ea typeface="Segoe UI Historic" panose="020B0502040204020203" pitchFamily="34" charset="0"/>
                <a:cs typeface="Segoe UI" panose="020B0502040204020203" pitchFamily="34" charset="0"/>
              </a:rPr>
              <a:t>(-5.5)</a:t>
            </a:r>
            <a:endParaRPr lang="en-VN" sz="1100">
              <a:latin typeface="Segoe UI" panose="020B0502040204020203" pitchFamily="34" charset="0"/>
              <a:ea typeface="Segoe UI Historic" panose="020B0502040204020203" pitchFamily="34" charset="0"/>
              <a:cs typeface="Segoe UI" panose="020B0502040204020203" pitchFamily="34" charset="0"/>
            </a:endParaRPr>
          </a:p>
        </p:txBody>
      </p:sp>
      <p:sp>
        <p:nvSpPr>
          <p:cNvPr id="60" name="Rounded Rectangle 59">
            <a:extLst>
              <a:ext uri="{FF2B5EF4-FFF2-40B4-BE49-F238E27FC236}">
                <a16:creationId xmlns:a16="http://schemas.microsoft.com/office/drawing/2014/main" id="{DDCFACE2-18D5-CC48-B500-7F6745F41A9C}"/>
              </a:ext>
            </a:extLst>
          </p:cNvPr>
          <p:cNvSpPr/>
          <p:nvPr/>
        </p:nvSpPr>
        <p:spPr>
          <a:xfrm>
            <a:off x="7489866" y="4876732"/>
            <a:ext cx="1086578" cy="451455"/>
          </a:xfrm>
          <a:prstGeom prst="roundRect">
            <a:avLst/>
          </a:prstGeom>
          <a:solidFill>
            <a:srgbClr val="FFAF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latin typeface="Segoe UI" panose="020B0502040204020203" pitchFamily="34" charset="0"/>
                <a:ea typeface="Segoe UI Historic" panose="020B0502040204020203" pitchFamily="34" charset="0"/>
                <a:cs typeface="Segoe UI" panose="020B0502040204020203" pitchFamily="34" charset="0"/>
              </a:rPr>
              <a:t>(-7.5, 6.5, 7.5)</a:t>
            </a:r>
          </a:p>
          <a:p>
            <a:pPr algn="ctr"/>
            <a:r>
              <a:rPr lang="en-US" sz="1100" b="1">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(-3.5, -2.5)</a:t>
            </a:r>
            <a:endParaRPr lang="en-VN" sz="1100" b="1">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p:txBody>
      </p:sp>
      <p:cxnSp>
        <p:nvCxnSpPr>
          <p:cNvPr id="61" name="Straight Arrow Connector 60">
            <a:extLst>
              <a:ext uri="{FF2B5EF4-FFF2-40B4-BE49-F238E27FC236}">
                <a16:creationId xmlns:a16="http://schemas.microsoft.com/office/drawing/2014/main" id="{DB835115-D9F1-D443-8652-08C7B0346D73}"/>
              </a:ext>
            </a:extLst>
          </p:cNvPr>
          <p:cNvCxnSpPr>
            <a:stCxn id="58" idx="2"/>
            <a:endCxn id="59" idx="0"/>
          </p:cNvCxnSpPr>
          <p:nvPr/>
        </p:nvCxnSpPr>
        <p:spPr>
          <a:xfrm flipH="1">
            <a:off x="6001779" y="4597310"/>
            <a:ext cx="1090510" cy="279422"/>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E7A14E2F-A3B1-044A-AFB7-642C823A092E}"/>
              </a:ext>
            </a:extLst>
          </p:cNvPr>
          <p:cNvCxnSpPr>
            <a:cxnSpLocks/>
            <a:stCxn id="58" idx="2"/>
            <a:endCxn id="60" idx="0"/>
          </p:cNvCxnSpPr>
          <p:nvPr/>
        </p:nvCxnSpPr>
        <p:spPr>
          <a:xfrm>
            <a:off x="7092289" y="4597310"/>
            <a:ext cx="940866" cy="279422"/>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121CEB69-6EF9-D14E-AE14-EC27CE2E5282}"/>
              </a:ext>
            </a:extLst>
          </p:cNvPr>
          <p:cNvSpPr txBox="1"/>
          <p:nvPr/>
        </p:nvSpPr>
        <p:spPr>
          <a:xfrm>
            <a:off x="5093916" y="5520478"/>
            <a:ext cx="3850387" cy="276999"/>
          </a:xfrm>
          <a:prstGeom prst="rect">
            <a:avLst/>
          </a:prstGeom>
          <a:noFill/>
        </p:spPr>
        <p:txBody>
          <a:bodyPr wrap="square" rtlCol="0">
            <a:spAutoFit/>
          </a:bodyPr>
          <a:lstStyle/>
          <a:p>
            <a:pPr algn="ctr"/>
            <a:r>
              <a:rPr lang="en-US" sz="12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Gain</a:t>
            </a:r>
            <a:r>
              <a:rPr lang="en-US" sz="1200" baseline="-250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right</a:t>
            </a:r>
            <a:r>
              <a:rPr lang="en-US" sz="12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 Similarity</a:t>
            </a:r>
            <a:r>
              <a:rPr lang="en-US" sz="1200" baseline="-250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left</a:t>
            </a:r>
            <a:r>
              <a:rPr lang="en-US" sz="12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 Similarity</a:t>
            </a:r>
            <a:r>
              <a:rPr lang="en-US" sz="1200" baseline="-250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right</a:t>
            </a:r>
            <a:r>
              <a:rPr lang="en-US" sz="12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 Similarity</a:t>
            </a:r>
            <a:r>
              <a:rPr lang="en-US" sz="1200" baseline="-250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parent</a:t>
            </a:r>
            <a:endParaRPr lang="en-VN" sz="1200" baseline="-250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p:txBody>
      </p:sp>
      <p:sp>
        <p:nvSpPr>
          <p:cNvPr id="87" name="TextBox 86">
            <a:extLst>
              <a:ext uri="{FF2B5EF4-FFF2-40B4-BE49-F238E27FC236}">
                <a16:creationId xmlns:a16="http://schemas.microsoft.com/office/drawing/2014/main" id="{121CEB69-6EF9-D14E-AE14-EC27CE2E5282}"/>
              </a:ext>
            </a:extLst>
          </p:cNvPr>
          <p:cNvSpPr txBox="1"/>
          <p:nvPr/>
        </p:nvSpPr>
        <p:spPr>
          <a:xfrm>
            <a:off x="9239237" y="1777786"/>
            <a:ext cx="2060676" cy="1384995"/>
          </a:xfrm>
          <a:prstGeom prst="rect">
            <a:avLst/>
          </a:prstGeom>
          <a:noFill/>
        </p:spPr>
        <p:txBody>
          <a:bodyPr wrap="square" rtlCol="0">
            <a:spAutoFit/>
          </a:bodyPr>
          <a:lstStyle/>
          <a:p>
            <a:r>
              <a:rPr lang="en-US" sz="12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Branch with higher information gain is selected as the default branch.</a:t>
            </a:r>
          </a:p>
          <a:p>
            <a:endParaRPr lang="en-US" sz="12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a:p>
            <a:r>
              <a:rPr lang="en-US" sz="12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From now on, all missing values will go to this branch.</a:t>
            </a:r>
            <a:endParaRPr lang="en-VN" sz="12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83819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Cache-aware access</a:t>
            </a:r>
          </a:p>
        </p:txBody>
      </p:sp>
      <p:grpSp>
        <p:nvGrpSpPr>
          <p:cNvPr id="26" name="Group 25"/>
          <p:cNvGrpSpPr/>
          <p:nvPr/>
        </p:nvGrpSpPr>
        <p:grpSpPr>
          <a:xfrm>
            <a:off x="5099655" y="1121427"/>
            <a:ext cx="6566009" cy="4958000"/>
            <a:chOff x="2966055" y="1378970"/>
            <a:chExt cx="6566009" cy="4958000"/>
          </a:xfrm>
        </p:grpSpPr>
        <p:cxnSp>
          <p:nvCxnSpPr>
            <p:cNvPr id="3" name="Straight Arrow Connector 2">
              <a:extLst>
                <a:ext uri="{FF2B5EF4-FFF2-40B4-BE49-F238E27FC236}">
                  <a16:creationId xmlns:a16="http://schemas.microsoft.com/office/drawing/2014/main" id="{8E721673-1EDD-0C44-B7C3-2404A60006B1}"/>
                </a:ext>
              </a:extLst>
            </p:cNvPr>
            <p:cNvCxnSpPr>
              <a:cxnSpLocks/>
            </p:cNvCxnSpPr>
            <p:nvPr/>
          </p:nvCxnSpPr>
          <p:spPr>
            <a:xfrm>
              <a:off x="3359562" y="6210795"/>
              <a:ext cx="489543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67F0C020-3A63-A04D-8621-E666440BC62A}"/>
                </a:ext>
              </a:extLst>
            </p:cNvPr>
            <p:cNvCxnSpPr>
              <a:cxnSpLocks/>
            </p:cNvCxnSpPr>
            <p:nvPr/>
          </p:nvCxnSpPr>
          <p:spPr>
            <a:xfrm flipV="1">
              <a:off x="3359562" y="1854200"/>
              <a:ext cx="0" cy="435659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9FCEE5A6-1180-784D-9FFB-9271326F104B}"/>
                </a:ext>
              </a:extLst>
            </p:cNvPr>
            <p:cNvSpPr txBox="1"/>
            <p:nvPr/>
          </p:nvSpPr>
          <p:spPr>
            <a:xfrm>
              <a:off x="8389916" y="6029193"/>
              <a:ext cx="1142148" cy="307777"/>
            </a:xfrm>
            <a:prstGeom prst="rect">
              <a:avLst/>
            </a:prstGeom>
            <a:noFill/>
          </p:spPr>
          <p:txBody>
            <a:bodyPr wrap="square" rtlCol="0">
              <a:spAutoFit/>
            </a:bodyPr>
            <a:lstStyle/>
            <a:p>
              <a:r>
                <a:rPr lang="en-VN" sz="14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Memory</a:t>
              </a:r>
            </a:p>
          </p:txBody>
        </p:sp>
        <p:sp>
          <p:nvSpPr>
            <p:cNvPr id="12" name="TextBox 11">
              <a:extLst>
                <a:ext uri="{FF2B5EF4-FFF2-40B4-BE49-F238E27FC236}">
                  <a16:creationId xmlns:a16="http://schemas.microsoft.com/office/drawing/2014/main" id="{E8D3A980-2FFB-D448-BB9C-3EB7939944C9}"/>
                </a:ext>
              </a:extLst>
            </p:cNvPr>
            <p:cNvSpPr txBox="1"/>
            <p:nvPr/>
          </p:nvSpPr>
          <p:spPr>
            <a:xfrm>
              <a:off x="2966055" y="1378970"/>
              <a:ext cx="1142148" cy="338554"/>
            </a:xfrm>
            <a:prstGeom prst="rect">
              <a:avLst/>
            </a:prstGeom>
            <a:noFill/>
          </p:spPr>
          <p:txBody>
            <a:bodyPr wrap="square" rtlCol="0">
              <a:spAutoFit/>
            </a:bodyPr>
            <a:lstStyle/>
            <a:p>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Speed</a:t>
              </a:r>
            </a:p>
          </p:txBody>
        </p:sp>
        <p:sp>
          <p:nvSpPr>
            <p:cNvPr id="7" name="Rounded Rectangle 6">
              <a:extLst>
                <a:ext uri="{FF2B5EF4-FFF2-40B4-BE49-F238E27FC236}">
                  <a16:creationId xmlns:a16="http://schemas.microsoft.com/office/drawing/2014/main" id="{B96D3AFB-0DAF-4F40-BD1F-9550B03C7F39}"/>
                </a:ext>
              </a:extLst>
            </p:cNvPr>
            <p:cNvSpPr/>
            <p:nvPr/>
          </p:nvSpPr>
          <p:spPr>
            <a:xfrm>
              <a:off x="3704162" y="2145202"/>
              <a:ext cx="1001159" cy="1001159"/>
            </a:xfrm>
            <a:prstGeom prst="roundRect">
              <a:avLst/>
            </a:prstGeom>
            <a:solidFill>
              <a:srgbClr val="C1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400">
                  <a:latin typeface="Segoe UI" panose="020B0502040204020203" pitchFamily="34" charset="0"/>
                  <a:ea typeface="Segoe UI Historic" panose="020B0502040204020203" pitchFamily="34" charset="0"/>
                  <a:cs typeface="Segoe UI" panose="020B0502040204020203" pitchFamily="34" charset="0"/>
                </a:rPr>
                <a:t>Cache Memory</a:t>
              </a:r>
            </a:p>
          </p:txBody>
        </p:sp>
        <p:sp>
          <p:nvSpPr>
            <p:cNvPr id="15" name="Rounded Rectangle 14">
              <a:extLst>
                <a:ext uri="{FF2B5EF4-FFF2-40B4-BE49-F238E27FC236}">
                  <a16:creationId xmlns:a16="http://schemas.microsoft.com/office/drawing/2014/main" id="{1435BB9C-F4E4-EF4F-A5D9-0CC0CC05BF4D}"/>
                </a:ext>
              </a:extLst>
            </p:cNvPr>
            <p:cNvSpPr/>
            <p:nvPr/>
          </p:nvSpPr>
          <p:spPr>
            <a:xfrm>
              <a:off x="4806122" y="4091712"/>
              <a:ext cx="1001159" cy="1001159"/>
            </a:xfrm>
            <a:prstGeom prst="roundRect">
              <a:avLst/>
            </a:prstGeom>
            <a:solidFill>
              <a:srgbClr val="C1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400">
                  <a:latin typeface="Segoe UI" panose="020B0502040204020203" pitchFamily="34" charset="0"/>
                  <a:ea typeface="Segoe UI Historic" panose="020B0502040204020203" pitchFamily="34" charset="0"/>
                  <a:cs typeface="Segoe UI" panose="020B0502040204020203" pitchFamily="34" charset="0"/>
                </a:rPr>
                <a:t>Main Memory</a:t>
              </a:r>
            </a:p>
          </p:txBody>
        </p:sp>
        <p:sp>
          <p:nvSpPr>
            <p:cNvPr id="16" name="Rounded Rectangle 15">
              <a:extLst>
                <a:ext uri="{FF2B5EF4-FFF2-40B4-BE49-F238E27FC236}">
                  <a16:creationId xmlns:a16="http://schemas.microsoft.com/office/drawing/2014/main" id="{401669F3-C023-1F4F-9241-0BFE48C795D1}"/>
                </a:ext>
              </a:extLst>
            </p:cNvPr>
            <p:cNvSpPr/>
            <p:nvPr/>
          </p:nvSpPr>
          <p:spPr>
            <a:xfrm>
              <a:off x="6985216" y="4957287"/>
              <a:ext cx="1001159" cy="1001159"/>
            </a:xfrm>
            <a:prstGeom prst="roundRect">
              <a:avLst/>
            </a:prstGeom>
            <a:solidFill>
              <a:srgbClr val="C1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400">
                  <a:latin typeface="Segoe UI" panose="020B0502040204020203" pitchFamily="34" charset="0"/>
                  <a:ea typeface="Segoe UI Historic" panose="020B0502040204020203" pitchFamily="34" charset="0"/>
                  <a:cs typeface="Segoe UI" panose="020B0502040204020203" pitchFamily="34" charset="0"/>
                </a:rPr>
                <a:t>Hard Drive</a:t>
              </a:r>
            </a:p>
          </p:txBody>
        </p:sp>
        <p:sp>
          <p:nvSpPr>
            <p:cNvPr id="17" name="Rounded Rectangle 16">
              <a:extLst>
                <a:ext uri="{FF2B5EF4-FFF2-40B4-BE49-F238E27FC236}">
                  <a16:creationId xmlns:a16="http://schemas.microsoft.com/office/drawing/2014/main" id="{BBB24AC3-3EED-8645-B232-B6FE90B43B68}"/>
                </a:ext>
              </a:extLst>
            </p:cNvPr>
            <p:cNvSpPr/>
            <p:nvPr/>
          </p:nvSpPr>
          <p:spPr>
            <a:xfrm>
              <a:off x="7145316" y="2158996"/>
              <a:ext cx="1001159" cy="1001159"/>
            </a:xfrm>
            <a:prstGeom prst="round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400">
                  <a:latin typeface="Segoe UI" panose="020B0502040204020203" pitchFamily="34" charset="0"/>
                  <a:ea typeface="Segoe UI Historic" panose="020B0502040204020203" pitchFamily="34" charset="0"/>
                  <a:cs typeface="Segoe UI" panose="020B0502040204020203" pitchFamily="34" charset="0"/>
                </a:rPr>
                <a:t>CPU</a:t>
              </a:r>
            </a:p>
          </p:txBody>
        </p:sp>
        <p:cxnSp>
          <p:nvCxnSpPr>
            <p:cNvPr id="18" name="Straight Connector 17">
              <a:extLst>
                <a:ext uri="{FF2B5EF4-FFF2-40B4-BE49-F238E27FC236}">
                  <a16:creationId xmlns:a16="http://schemas.microsoft.com/office/drawing/2014/main" id="{54CD0ACF-1935-1B46-8591-DC20815A4134}"/>
                </a:ext>
              </a:extLst>
            </p:cNvPr>
            <p:cNvCxnSpPr>
              <a:cxnSpLocks/>
              <a:stCxn id="17" idx="1"/>
              <a:endCxn id="7" idx="3"/>
            </p:cNvCxnSpPr>
            <p:nvPr/>
          </p:nvCxnSpPr>
          <p:spPr>
            <a:xfrm flipH="1" flipV="1">
              <a:off x="4705321" y="2645782"/>
              <a:ext cx="2439995" cy="13794"/>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E77D99D-A9C7-9C49-9AEC-7F3F03DA5647}"/>
                </a:ext>
              </a:extLst>
            </p:cNvPr>
            <p:cNvCxnSpPr>
              <a:cxnSpLocks/>
              <a:endCxn id="15" idx="3"/>
            </p:cNvCxnSpPr>
            <p:nvPr/>
          </p:nvCxnSpPr>
          <p:spPr>
            <a:xfrm flipH="1">
              <a:off x="5807281" y="3053906"/>
              <a:ext cx="1468933" cy="1538386"/>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6297F7ED-D8BC-E441-AA1A-D5167988B81C}"/>
                </a:ext>
              </a:extLst>
            </p:cNvPr>
            <p:cNvCxnSpPr>
              <a:cxnSpLocks/>
              <a:stCxn id="17" idx="2"/>
              <a:endCxn id="16" idx="0"/>
            </p:cNvCxnSpPr>
            <p:nvPr/>
          </p:nvCxnSpPr>
          <p:spPr>
            <a:xfrm flipH="1">
              <a:off x="7485796" y="3160155"/>
              <a:ext cx="160100" cy="1797132"/>
            </a:xfrm>
            <a:prstGeom prst="line">
              <a:avLst/>
            </a:prstGeom>
          </p:spPr>
          <p:style>
            <a:lnRef idx="1">
              <a:schemeClr val="dk1"/>
            </a:lnRef>
            <a:fillRef idx="0">
              <a:schemeClr val="dk1"/>
            </a:fillRef>
            <a:effectRef idx="0">
              <a:schemeClr val="dk1"/>
            </a:effectRef>
            <a:fontRef idx="minor">
              <a:schemeClr val="tx1"/>
            </a:fontRef>
          </p:style>
        </p:cxnSp>
      </p:grpSp>
      <p:sp>
        <p:nvSpPr>
          <p:cNvPr id="23" name="Rectangle 22"/>
          <p:cNvSpPr/>
          <p:nvPr/>
        </p:nvSpPr>
        <p:spPr>
          <a:xfrm>
            <a:off x="498023" y="2136956"/>
            <a:ext cx="4662383" cy="3139321"/>
          </a:xfrm>
          <a:prstGeom prst="rect">
            <a:avLst/>
          </a:prstGeom>
        </p:spPr>
        <p:txBody>
          <a:bodyPr wrap="square">
            <a:spAutoFit/>
          </a:bodyPr>
          <a:lstStyle/>
          <a:p>
            <a:r>
              <a:rPr lang="en-US">
                <a:solidFill>
                  <a:schemeClr val="tx1">
                    <a:lumMod val="75000"/>
                    <a:lumOff val="25000"/>
                  </a:schemeClr>
                </a:solidFill>
                <a:latin typeface="Segoe UI" panose="020B0502040204020203" pitchFamily="34" charset="0"/>
                <a:cs typeface="Segoe UI" panose="020B0502040204020203" pitchFamily="34" charset="0"/>
              </a:rPr>
              <a:t>Allocate an internal buffer in each thread, fetch the gradient statistics into it, and then perform accumulation in a mini-batch manner. This prefetching changes the direct read/write dependency to a longer dependency and helps to reduce the runtime overhead when number of rows in the is large.</a:t>
            </a:r>
          </a:p>
          <a:p>
            <a:endParaRPr lang="en-US">
              <a:solidFill>
                <a:schemeClr val="tx1">
                  <a:lumMod val="75000"/>
                  <a:lumOff val="25000"/>
                </a:schemeClr>
              </a:solidFill>
              <a:latin typeface="Segoe UI" panose="020B0502040204020203" pitchFamily="34" charset="0"/>
              <a:cs typeface="Segoe UI" panose="020B0502040204020203" pitchFamily="34" charset="0"/>
            </a:endParaRPr>
          </a:p>
          <a:p>
            <a:r>
              <a:rPr lang="en-US">
                <a:solidFill>
                  <a:schemeClr val="tx1">
                    <a:lumMod val="75000"/>
                    <a:lumOff val="25000"/>
                  </a:schemeClr>
                </a:solidFill>
                <a:latin typeface="Segoe UI" panose="020B0502040204020203" pitchFamily="34" charset="0"/>
                <a:cs typeface="Segoe UI" panose="020B0502040204020203" pitchFamily="34" charset="0"/>
              </a:rPr>
              <a:t>Cache awareness is achieved by choosing the optimal size of the block (generally 2¹⁶).</a:t>
            </a:r>
          </a:p>
        </p:txBody>
      </p:sp>
    </p:spTree>
    <p:extLst>
      <p:ext uri="{BB962C8B-B14F-4D97-AF65-F5344CB8AC3E}">
        <p14:creationId xmlns:p14="http://schemas.microsoft.com/office/powerpoint/2010/main" val="3622188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Out-of-core computation</a:t>
            </a:r>
          </a:p>
        </p:txBody>
      </p:sp>
      <p:sp>
        <p:nvSpPr>
          <p:cNvPr id="6" name="TextBox 5">
            <a:extLst>
              <a:ext uri="{FF2B5EF4-FFF2-40B4-BE49-F238E27FC236}">
                <a16:creationId xmlns:a16="http://schemas.microsoft.com/office/drawing/2014/main" id="{02DF7AD7-EAEF-484E-916A-A5EC2ABFC943}"/>
              </a:ext>
            </a:extLst>
          </p:cNvPr>
          <p:cNvSpPr txBox="1"/>
          <p:nvPr/>
        </p:nvSpPr>
        <p:spPr>
          <a:xfrm>
            <a:off x="792373" y="1162814"/>
            <a:ext cx="10406058" cy="2862322"/>
          </a:xfrm>
          <a:prstGeom prst="rect">
            <a:avLst/>
          </a:prstGeom>
          <a:noFill/>
        </p:spPr>
        <p:txBody>
          <a:bodyPr wrap="square" rtlCol="0">
            <a:spAutoFit/>
          </a:bodyPr>
          <a:lstStyle/>
          <a:p>
            <a:r>
              <a:rPr lang="en-VN">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When the dataset is too large for both Cache and Main memory, then at least some of it must be stored on the hard drive. Because reading and writing from Hard Drive is super slow, XGBoost tries to minimize the actions by compressing the data. Even thought CPU must have some time decompressing data from the Hard Drive, it is still faster than letting Hard Drive read the data.</a:t>
            </a:r>
          </a:p>
          <a:p>
            <a:endParaRPr lang="en-VN">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a:p>
            <a:pPr marL="285750" indent="-285750">
              <a:buFont typeface="Symbol" pitchFamily="2" charset="2"/>
              <a:buChar char="Þ"/>
            </a:pPr>
            <a:r>
              <a:rPr lang="en-VN">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Spending a little bit of CPU time uncompressing the data, we advoid a lot of time accessing the Hard Drive.</a:t>
            </a:r>
          </a:p>
          <a:p>
            <a:pPr marL="285750" indent="-285750">
              <a:buFont typeface="Symbol" pitchFamily="2" charset="2"/>
              <a:buChar char="Þ"/>
            </a:pPr>
            <a:endParaRPr lang="en-VN">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a:p>
            <a:r>
              <a:rPr lang="en-VN">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Also, when there is more than 1 Hard Drive, XGBoost uses sharding technique to speed up access by spliting the data so that each Hard Drive will receive a unique set of observations.</a:t>
            </a:r>
          </a:p>
        </p:txBody>
      </p:sp>
    </p:spTree>
    <p:extLst>
      <p:ext uri="{BB962C8B-B14F-4D97-AF65-F5344CB8AC3E}">
        <p14:creationId xmlns:p14="http://schemas.microsoft.com/office/powerpoint/2010/main" val="4213650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GPU accelaration</a:t>
            </a:r>
            <a:endPar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sp>
        <p:nvSpPr>
          <p:cNvPr id="6" name="TextBox 5">
            <a:extLst>
              <a:ext uri="{FF2B5EF4-FFF2-40B4-BE49-F238E27FC236}">
                <a16:creationId xmlns:a16="http://schemas.microsoft.com/office/drawing/2014/main" id="{02DF7AD7-EAEF-484E-916A-A5EC2ABFC943}"/>
              </a:ext>
            </a:extLst>
          </p:cNvPr>
          <p:cNvSpPr txBox="1"/>
          <p:nvPr/>
        </p:nvSpPr>
        <p:spPr>
          <a:xfrm>
            <a:off x="792373" y="1162814"/>
            <a:ext cx="10406058" cy="3139321"/>
          </a:xfrm>
          <a:prstGeom prst="rect">
            <a:avLst/>
          </a:prstGeom>
          <a:noFill/>
        </p:spPr>
        <p:txBody>
          <a:bodyPr wrap="square" rtlCol="0">
            <a:spAutoFit/>
          </a:bodyPr>
          <a:lstStyle/>
          <a:p>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XGBoost supports fully distributed GPU training using Dask. A dask cluster consists of three different components: a </a:t>
            </a:r>
            <a:r>
              <a:rPr lang="en-US">
                <a:solidFill>
                  <a:srgbClr val="C00000"/>
                </a:solidFill>
                <a:latin typeface="Segoe UI" panose="020B0502040204020203" pitchFamily="34" charset="0"/>
                <a:ea typeface="Segoe UI Historic" panose="020B0502040204020203" pitchFamily="34" charset="0"/>
                <a:cs typeface="Segoe UI" panose="020B0502040204020203" pitchFamily="34" charset="0"/>
              </a:rPr>
              <a:t>centralized scheduler</a:t>
            </a: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one or more </a:t>
            </a:r>
            <a:r>
              <a:rPr lang="en-US">
                <a:solidFill>
                  <a:srgbClr val="C00000"/>
                </a:solidFill>
                <a:latin typeface="Segoe UI" panose="020B0502040204020203" pitchFamily="34" charset="0"/>
                <a:ea typeface="Segoe UI Historic" panose="020B0502040204020203" pitchFamily="34" charset="0"/>
                <a:cs typeface="Segoe UI" panose="020B0502040204020203" pitchFamily="34" charset="0"/>
              </a:rPr>
              <a:t>workers</a:t>
            </a: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and one or more </a:t>
            </a:r>
            <a:r>
              <a:rPr lang="en-US">
                <a:solidFill>
                  <a:srgbClr val="C00000"/>
                </a:solidFill>
                <a:latin typeface="Segoe UI" panose="020B0502040204020203" pitchFamily="34" charset="0"/>
                <a:ea typeface="Segoe UI Historic" panose="020B0502040204020203" pitchFamily="34" charset="0"/>
                <a:cs typeface="Segoe UI" panose="020B0502040204020203" pitchFamily="34" charset="0"/>
              </a:rPr>
              <a:t>clients</a:t>
            </a: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which act as the user-facing entry point for submitting tasks to the cluster. When using XGBoost with dask, one needs to call the XGBoost dask interface from the client side.</a:t>
            </a:r>
          </a:p>
          <a:p>
            <a:endPar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a:p>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The performance of running prediction, is sensitive to number of blocks. When number of partitions is large and each of them have only small amount of data, the overhead of calling predict becomes visible. On the other hand, if not using GPU, the number of threads used for prediction on each block matters. Right now, xgboost uses single thread for each partition. If the number of blocks on each workers is smaller than number of cores, then the CPU workers might not be fully utilized.</a:t>
            </a:r>
          </a:p>
          <a:p>
            <a:endPar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820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6C262A-DD65-4544-BA4C-85D9E0D305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827" b="7827"/>
          <a:stretch/>
        </p:blipFill>
        <p:spPr>
          <a:xfrm>
            <a:off x="1392" y="0"/>
            <a:ext cx="12190608" cy="6857217"/>
          </a:xfrm>
          <a:prstGeom prst="rect">
            <a:avLst/>
          </a:prstGeom>
        </p:spPr>
      </p:pic>
      <p:sp>
        <p:nvSpPr>
          <p:cNvPr id="3" name="Rectangle 2">
            <a:extLst>
              <a:ext uri="{FF2B5EF4-FFF2-40B4-BE49-F238E27FC236}">
                <a16:creationId xmlns:a16="http://schemas.microsoft.com/office/drawing/2014/main" id="{02A7332E-D0FF-F94B-B7C6-4782850F2EA3}"/>
              </a:ext>
            </a:extLst>
          </p:cNvPr>
          <p:cNvSpPr/>
          <p:nvPr/>
        </p:nvSpPr>
        <p:spPr>
          <a:xfrm>
            <a:off x="-1" y="0"/>
            <a:ext cx="12190607" cy="6858000"/>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FFAEFBCD-0246-D744-9D05-EAD83A8541C5}"/>
              </a:ext>
            </a:extLst>
          </p:cNvPr>
          <p:cNvSpPr/>
          <p:nvPr/>
        </p:nvSpPr>
        <p:spPr>
          <a:xfrm>
            <a:off x="1497496" y="3429000"/>
            <a:ext cx="10693110" cy="1885121"/>
          </a:xfrm>
          <a:prstGeom prst="rect">
            <a:avLst/>
          </a:prstGeom>
          <a:solidFill>
            <a:schemeClr val="tx2">
              <a:lumMod val="50000"/>
            </a:schemeClr>
          </a:solidFill>
        </p:spPr>
        <p:txBody>
          <a:bodyPr wrap="square" lIns="180000" rIns="180000" rtlCol="0" anchor="ctr">
            <a:noAutofit/>
          </a:bodyPr>
          <a:lstStyle/>
          <a:p>
            <a:r>
              <a:rPr lang="en-US" sz="4000">
                <a:solidFill>
                  <a:schemeClr val="bg1"/>
                </a:solidFill>
                <a:latin typeface="Segoe UI" panose="020B0502040204020203" pitchFamily="34" charset="0"/>
                <a:ea typeface="Open Sans" panose="020B0606030504020204" pitchFamily="34" charset="0"/>
                <a:cs typeface="Segoe UI" panose="020B0502040204020203" pitchFamily="34" charset="0"/>
              </a:rPr>
              <a:t>Gradient Boosting Trees</a:t>
            </a:r>
          </a:p>
        </p:txBody>
      </p:sp>
      <p:sp>
        <p:nvSpPr>
          <p:cNvPr id="5" name="Rectangle 4">
            <a:extLst>
              <a:ext uri="{FF2B5EF4-FFF2-40B4-BE49-F238E27FC236}">
                <a16:creationId xmlns:a16="http://schemas.microsoft.com/office/drawing/2014/main" id="{0E024299-A8D0-8C4B-8AEA-73CDB0CF18FF}"/>
              </a:ext>
            </a:extLst>
          </p:cNvPr>
          <p:cNvSpPr/>
          <p:nvPr/>
        </p:nvSpPr>
        <p:spPr>
          <a:xfrm>
            <a:off x="0" y="3428999"/>
            <a:ext cx="1497496" cy="1885121"/>
          </a:xfrm>
          <a:prstGeom prst="rect">
            <a:avLst/>
          </a:prstGeom>
          <a:solidFill>
            <a:srgbClr val="F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a:latin typeface="Segoe UI" panose="020B0502040204020203" pitchFamily="34" charset="0"/>
                <a:ea typeface="Open Sans" panose="020B0606030504020204" pitchFamily="34" charset="0"/>
                <a:cs typeface="Segoe UI" panose="020B0502040204020203" pitchFamily="34" charset="0"/>
              </a:rPr>
              <a:t>1</a:t>
            </a:r>
          </a:p>
        </p:txBody>
      </p:sp>
    </p:spTree>
    <p:extLst>
      <p:ext uri="{BB962C8B-B14F-4D97-AF65-F5344CB8AC3E}">
        <p14:creationId xmlns:p14="http://schemas.microsoft.com/office/powerpoint/2010/main" val="868235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8A0B59-5A25-45D9-8CA9-BEFD6C86854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827" b="7827"/>
          <a:stretch/>
        </p:blipFill>
        <p:spPr>
          <a:xfrm>
            <a:off x="1392" y="0"/>
            <a:ext cx="12190608" cy="6857217"/>
          </a:xfrm>
          <a:prstGeom prst="rect">
            <a:avLst/>
          </a:prstGeom>
        </p:spPr>
      </p:pic>
      <p:sp>
        <p:nvSpPr>
          <p:cNvPr id="3" name="Rectangle 2">
            <a:extLst>
              <a:ext uri="{FF2B5EF4-FFF2-40B4-BE49-F238E27FC236}">
                <a16:creationId xmlns:a16="http://schemas.microsoft.com/office/drawing/2014/main" id="{68F76392-38E3-4AFF-973C-321DAE08F9EB}"/>
              </a:ext>
            </a:extLst>
          </p:cNvPr>
          <p:cNvSpPr/>
          <p:nvPr/>
        </p:nvSpPr>
        <p:spPr>
          <a:xfrm>
            <a:off x="-1" y="0"/>
            <a:ext cx="12190607" cy="6858000"/>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401C9312-631B-465A-B65D-3B2045B087DD}"/>
              </a:ext>
            </a:extLst>
          </p:cNvPr>
          <p:cNvSpPr/>
          <p:nvPr/>
        </p:nvSpPr>
        <p:spPr>
          <a:xfrm>
            <a:off x="1497496" y="3429000"/>
            <a:ext cx="10693110" cy="1885121"/>
          </a:xfrm>
          <a:prstGeom prst="rect">
            <a:avLst/>
          </a:prstGeom>
          <a:solidFill>
            <a:schemeClr val="tx2">
              <a:lumMod val="50000"/>
            </a:schemeClr>
          </a:solidFill>
        </p:spPr>
        <p:txBody>
          <a:bodyPr wrap="square" lIns="180000" rIns="180000" rtlCol="0" anchor="ctr">
            <a:noAutofit/>
          </a:bodyPr>
          <a:lstStyle/>
          <a:p>
            <a:r>
              <a:rPr lang="en-US" sz="4000">
                <a:solidFill>
                  <a:schemeClr val="bg1"/>
                </a:solidFill>
                <a:latin typeface="Segoe UI" panose="020B0502040204020203" pitchFamily="34" charset="0"/>
                <a:ea typeface="Open Sans" panose="020B0606030504020204" pitchFamily="34" charset="0"/>
                <a:cs typeface="Segoe UI" panose="020B0502040204020203" pitchFamily="34" charset="0"/>
              </a:rPr>
              <a:t>XGBoost Implementation</a:t>
            </a:r>
            <a:endParaRPr lang="en-US" sz="4000" dirty="0">
              <a:solidFill>
                <a:schemeClr val="bg1"/>
              </a:solidFill>
              <a:latin typeface="Segoe UI" panose="020B0502040204020203" pitchFamily="34" charset="0"/>
              <a:ea typeface="Open Sans" panose="020B0606030504020204" pitchFamily="34" charset="0"/>
              <a:cs typeface="Segoe UI" panose="020B0502040204020203" pitchFamily="34" charset="0"/>
            </a:endParaRPr>
          </a:p>
        </p:txBody>
      </p:sp>
      <p:sp>
        <p:nvSpPr>
          <p:cNvPr id="5" name="Rectangle 4">
            <a:extLst>
              <a:ext uri="{FF2B5EF4-FFF2-40B4-BE49-F238E27FC236}">
                <a16:creationId xmlns:a16="http://schemas.microsoft.com/office/drawing/2014/main" id="{68DBDE1B-DA29-4558-B587-0D826893EB70}"/>
              </a:ext>
            </a:extLst>
          </p:cNvPr>
          <p:cNvSpPr/>
          <p:nvPr/>
        </p:nvSpPr>
        <p:spPr>
          <a:xfrm>
            <a:off x="0" y="3428999"/>
            <a:ext cx="1497496" cy="1885121"/>
          </a:xfrm>
          <a:prstGeom prst="rect">
            <a:avLst/>
          </a:prstGeom>
          <a:solidFill>
            <a:srgbClr val="F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a:latin typeface="Segoe UI" panose="020B0502040204020203" pitchFamily="34" charset="0"/>
                <a:ea typeface="Open Sans" panose="020B0606030504020204" pitchFamily="34" charset="0"/>
                <a:cs typeface="Segoe UI" panose="020B0502040204020203" pitchFamily="34" charset="0"/>
              </a:rPr>
              <a:t>5</a:t>
            </a:r>
          </a:p>
        </p:txBody>
      </p:sp>
    </p:spTree>
    <p:extLst>
      <p:ext uri="{BB962C8B-B14F-4D97-AF65-F5344CB8AC3E}">
        <p14:creationId xmlns:p14="http://schemas.microsoft.com/office/powerpoint/2010/main" val="2055633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DMatrix</a:t>
            </a:r>
            <a:endPar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sp>
        <p:nvSpPr>
          <p:cNvPr id="6" name="TextBox 5">
            <a:extLst>
              <a:ext uri="{FF2B5EF4-FFF2-40B4-BE49-F238E27FC236}">
                <a16:creationId xmlns:a16="http://schemas.microsoft.com/office/drawing/2014/main" id="{02DF7AD7-EAEF-484E-916A-A5EC2ABFC943}"/>
              </a:ext>
            </a:extLst>
          </p:cNvPr>
          <p:cNvSpPr txBox="1"/>
          <p:nvPr/>
        </p:nvSpPr>
        <p:spPr>
          <a:xfrm>
            <a:off x="792373" y="1162814"/>
            <a:ext cx="10406058" cy="3416320"/>
          </a:xfrm>
          <a:prstGeom prst="rect">
            <a:avLst/>
          </a:prstGeom>
          <a:noFill/>
        </p:spPr>
        <p:txBody>
          <a:bodyPr wrap="square" rtlCol="0">
            <a:spAutoFit/>
          </a:bodyPr>
          <a:lstStyle/>
          <a:p>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XGBoost provides a way to convert our training and testing data into DMatrix. DMatrix is an optimized data structure that provides better memory efficiency and training speed. The best part is that converting a dataset into DMatrix is really easy.</a:t>
            </a:r>
          </a:p>
          <a:p>
            <a:endPar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a:p>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Some data formats supported by Dmatrix:</a:t>
            </a:r>
          </a:p>
          <a:p>
            <a:pPr marL="742950" lvl="1" indent="-285750">
              <a:buFont typeface="Arial" panose="020B0604020202020204" pitchFamily="34" charset="0"/>
              <a:buChar char="•"/>
            </a:pP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Numpy’s arrays</a:t>
            </a:r>
          </a:p>
          <a:p>
            <a:pPr marL="742950" lvl="1" indent="-285750">
              <a:buFont typeface="Arial" panose="020B0604020202020204" pitchFamily="34" charset="0"/>
              <a:buChar char="•"/>
            </a:pP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Scipy’s sparse matrices</a:t>
            </a:r>
          </a:p>
          <a:p>
            <a:pPr marL="742950" lvl="1" indent="-285750">
              <a:buFont typeface="Arial" panose="020B0604020202020204" pitchFamily="34" charset="0"/>
              <a:buChar char="•"/>
            </a:pP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Pandas’ dataframes</a:t>
            </a:r>
          </a:p>
          <a:p>
            <a:pPr marL="742950" lvl="1" indent="-285750">
              <a:buFont typeface="Arial" panose="020B0604020202020204" pitchFamily="34" charset="0"/>
              <a:buChar char="•"/>
            </a:pPr>
            <a:r>
              <a:rPr lang="en-US">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.txt</a:t>
            </a: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files</a:t>
            </a:r>
          </a:p>
          <a:p>
            <a:pPr marL="742950" lvl="1" indent="-285750">
              <a:buFont typeface="Arial" panose="020B0604020202020204" pitchFamily="34" charset="0"/>
              <a:buChar char="•"/>
            </a:pPr>
            <a:r>
              <a:rPr lang="en-US">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.csv</a:t>
            </a: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files</a:t>
            </a:r>
          </a:p>
          <a:p>
            <a:pPr marL="742950" lvl="1" indent="-285750">
              <a:buFont typeface="Arial" panose="020B0604020202020204" pitchFamily="34" charset="0"/>
              <a:buChar char="•"/>
            </a:pPr>
            <a:endPar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a:p>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DMatrix does not support categorical features. They are required to be encoded to numerical values first.</a:t>
            </a:r>
          </a:p>
        </p:txBody>
      </p:sp>
    </p:spTree>
    <p:extLst>
      <p:ext uri="{BB962C8B-B14F-4D97-AF65-F5344CB8AC3E}">
        <p14:creationId xmlns:p14="http://schemas.microsoft.com/office/powerpoint/2010/main" val="1400457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XGBoost’s boosters</a:t>
            </a:r>
            <a:endPar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sp>
        <p:nvSpPr>
          <p:cNvPr id="11" name="TextBox 10">
            <a:extLst>
              <a:ext uri="{FF2B5EF4-FFF2-40B4-BE49-F238E27FC236}">
                <a16:creationId xmlns:a16="http://schemas.microsoft.com/office/drawing/2014/main" id="{64F042D3-EAB1-F34A-8B1D-60F6D7820EE5}"/>
              </a:ext>
            </a:extLst>
          </p:cNvPr>
          <p:cNvSpPr txBox="1"/>
          <p:nvPr/>
        </p:nvSpPr>
        <p:spPr>
          <a:xfrm>
            <a:off x="792373" y="1162814"/>
            <a:ext cx="10406058" cy="3139321"/>
          </a:xfrm>
          <a:prstGeom prst="rect">
            <a:avLst/>
          </a:prstGeom>
          <a:noFill/>
        </p:spPr>
        <p:txBody>
          <a:bodyPr wrap="square" rtlCol="0">
            <a:spAutoFit/>
          </a:bodyPr>
          <a:lstStyle>
            <a:defPPr>
              <a:defRPr lang="en-VN"/>
            </a:defPPr>
            <a:lvl1pPr>
              <a:defRPr>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defRPr>
            </a:lvl1pPr>
            <a:lvl2pPr marL="742950" lvl="1" indent="-285750">
              <a:buFont typeface="Arial" panose="020B0604020202020204" pitchFamily="34" charset="0"/>
              <a:buChar char="•"/>
              <a:defRPr>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defRPr>
            </a:lvl2pPr>
          </a:lstStyle>
          <a:p>
            <a:r>
              <a:rPr lang="en-US"/>
              <a:t>The </a:t>
            </a:r>
            <a:r>
              <a:rPr lang="en-US" b="1">
                <a:latin typeface="Consolas" panose="020B0609020204030204" pitchFamily="49" charset="0"/>
                <a:cs typeface="Consolas" panose="020B0609020204030204" pitchFamily="49" charset="0"/>
              </a:rPr>
              <a:t>booster</a:t>
            </a:r>
            <a:r>
              <a:rPr lang="en-US"/>
              <a:t> parameter indicates which type of weak learner is being used at each iteration.</a:t>
            </a:r>
          </a:p>
          <a:p>
            <a:endParaRPr lang="en-US"/>
          </a:p>
          <a:p>
            <a:pPr marL="457200" lvl="1" indent="0">
              <a:buNone/>
            </a:pPr>
            <a:r>
              <a:rPr lang="en-US" b="1">
                <a:latin typeface="Consolas" panose="020B0609020204030204" pitchFamily="49" charset="0"/>
                <a:cs typeface="Consolas" panose="020B0609020204030204" pitchFamily="49" charset="0"/>
              </a:rPr>
              <a:t>“gbtree”</a:t>
            </a:r>
            <a:r>
              <a:rPr lang="en-US"/>
              <a:t> (default)</a:t>
            </a:r>
          </a:p>
          <a:p>
            <a:pPr marL="457200" lvl="1" indent="0">
              <a:buNone/>
            </a:pPr>
            <a:r>
              <a:rPr lang="en-US"/>
              <a:t>A normal tree at each step.</a:t>
            </a:r>
          </a:p>
          <a:p>
            <a:pPr marL="457200" lvl="1" indent="0">
              <a:buNone/>
            </a:pPr>
            <a:endParaRPr lang="en-US"/>
          </a:p>
          <a:p>
            <a:pPr marL="457200" lvl="1" indent="0">
              <a:buNone/>
            </a:pPr>
            <a:r>
              <a:rPr lang="en-US" b="1">
                <a:latin typeface="Consolas" panose="020B0609020204030204" pitchFamily="49" charset="0"/>
                <a:cs typeface="Consolas" panose="020B0609020204030204" pitchFamily="49" charset="0"/>
              </a:rPr>
              <a:t>“gblinear”</a:t>
            </a:r>
          </a:p>
          <a:p>
            <a:pPr marL="457200" lvl="1" indent="0">
              <a:buNone/>
            </a:pPr>
            <a:r>
              <a:rPr lang="en-US"/>
              <a:t>A weighted sum of linear models.</a:t>
            </a:r>
          </a:p>
          <a:p>
            <a:pPr marL="457200" lvl="1" indent="0">
              <a:buNone/>
            </a:pPr>
            <a:endParaRPr lang="en-US"/>
          </a:p>
          <a:p>
            <a:pPr marL="457200" lvl="1" indent="0">
              <a:buNone/>
            </a:pPr>
            <a:r>
              <a:rPr lang="en-US" b="1">
                <a:latin typeface="Consolas" panose="020B0609020204030204" pitchFamily="49" charset="0"/>
                <a:cs typeface="Consolas" panose="020B0609020204030204" pitchFamily="49" charset="0"/>
              </a:rPr>
              <a:t>“dart”</a:t>
            </a:r>
          </a:p>
          <a:p>
            <a:pPr marL="457200" lvl="1" indent="0">
              <a:buNone/>
            </a:pPr>
            <a:r>
              <a:rPr lang="en-US"/>
              <a:t>Inspired by dropout technique from Deep Neural Net. Early trees are significant and later added ones are unimportant, so this technique prevents overfitting.</a:t>
            </a:r>
          </a:p>
        </p:txBody>
      </p:sp>
      <p:pic>
        <p:nvPicPr>
          <p:cNvPr id="3" name="Picture 2">
            <a:extLst>
              <a:ext uri="{FF2B5EF4-FFF2-40B4-BE49-F238E27FC236}">
                <a16:creationId xmlns:a16="http://schemas.microsoft.com/office/drawing/2014/main" id="{A1E13CAB-7F97-C343-B1F5-69B2EE3D8643}"/>
              </a:ext>
            </a:extLst>
          </p:cNvPr>
          <p:cNvPicPr>
            <a:picLocks noChangeAspect="1"/>
          </p:cNvPicPr>
          <p:nvPr/>
        </p:nvPicPr>
        <p:blipFill>
          <a:blip r:embed="rId2"/>
          <a:stretch>
            <a:fillRect/>
          </a:stretch>
        </p:blipFill>
        <p:spPr>
          <a:xfrm>
            <a:off x="1322257" y="4302135"/>
            <a:ext cx="8238431" cy="1895474"/>
          </a:xfrm>
          <a:prstGeom prst="rect">
            <a:avLst/>
          </a:prstGeom>
        </p:spPr>
      </p:pic>
    </p:spTree>
    <p:extLst>
      <p:ext uri="{BB962C8B-B14F-4D97-AF65-F5344CB8AC3E}">
        <p14:creationId xmlns:p14="http://schemas.microsoft.com/office/powerpoint/2010/main" val="2044071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Grow policy</a:t>
            </a:r>
            <a:endPar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sp>
        <p:nvSpPr>
          <p:cNvPr id="11" name="TextBox 10">
            <a:extLst>
              <a:ext uri="{FF2B5EF4-FFF2-40B4-BE49-F238E27FC236}">
                <a16:creationId xmlns:a16="http://schemas.microsoft.com/office/drawing/2014/main" id="{64F042D3-EAB1-F34A-8B1D-60F6D7820EE5}"/>
              </a:ext>
            </a:extLst>
          </p:cNvPr>
          <p:cNvSpPr txBox="1"/>
          <p:nvPr/>
        </p:nvSpPr>
        <p:spPr>
          <a:xfrm>
            <a:off x="792373" y="1162814"/>
            <a:ext cx="10406058" cy="2308324"/>
          </a:xfrm>
          <a:prstGeom prst="rect">
            <a:avLst/>
          </a:prstGeom>
          <a:noFill/>
        </p:spPr>
        <p:txBody>
          <a:bodyPr wrap="square" rtlCol="0">
            <a:spAutoFit/>
          </a:bodyPr>
          <a:lstStyle>
            <a:defPPr>
              <a:defRPr lang="en-VN"/>
            </a:defPPr>
            <a:lvl1pPr>
              <a:defRPr>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defRPr>
            </a:lvl1pPr>
            <a:lvl2pPr marL="742950" lvl="1" indent="-285750">
              <a:buFont typeface="Arial" panose="020B0604020202020204" pitchFamily="34" charset="0"/>
              <a:buChar char="•"/>
              <a:defRPr>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defRPr>
            </a:lvl2pPr>
          </a:lstStyle>
          <a:p>
            <a:r>
              <a:rPr lang="en-US"/>
              <a:t>The </a:t>
            </a:r>
            <a:r>
              <a:rPr lang="en-US" b="1">
                <a:latin typeface="Consolas" panose="020B0609020204030204" pitchFamily="49" charset="0"/>
                <a:cs typeface="Consolas" panose="020B0609020204030204" pitchFamily="49" charset="0"/>
              </a:rPr>
              <a:t>grow_policy</a:t>
            </a:r>
            <a:r>
              <a:rPr lang="en-US"/>
              <a:t> parameter controls how new nodes are added to the tree:</a:t>
            </a:r>
          </a:p>
          <a:p>
            <a:endParaRPr lang="en-US"/>
          </a:p>
          <a:p>
            <a:pPr marL="457200" lvl="1" indent="0">
              <a:buNone/>
            </a:pPr>
            <a:r>
              <a:rPr lang="en-US" b="1">
                <a:latin typeface="Consolas" panose="020B0609020204030204" pitchFamily="49" charset="0"/>
                <a:cs typeface="Consolas" panose="020B0609020204030204" pitchFamily="49" charset="0"/>
              </a:rPr>
              <a:t>“depthwise”</a:t>
            </a:r>
            <a:r>
              <a:rPr lang="en-US"/>
              <a:t> (default)</a:t>
            </a:r>
          </a:p>
          <a:p>
            <a:pPr marL="457200" lvl="1" indent="0">
              <a:buNone/>
            </a:pPr>
            <a:r>
              <a:rPr lang="en-US"/>
              <a:t>The split is done on closest nodes to the root. This is the behavior of normal trees.</a:t>
            </a:r>
          </a:p>
          <a:p>
            <a:pPr marL="457200" lvl="1" indent="0">
              <a:buNone/>
            </a:pPr>
            <a:endParaRPr lang="en-US"/>
          </a:p>
          <a:p>
            <a:pPr marL="457200" lvl="1" indent="0">
              <a:buNone/>
            </a:pPr>
            <a:r>
              <a:rPr lang="en-US" b="1">
                <a:latin typeface="Consolas" panose="020B0609020204030204" pitchFamily="49" charset="0"/>
                <a:cs typeface="Consolas" panose="020B0609020204030204" pitchFamily="49" charset="0"/>
              </a:rPr>
              <a:t>“lossguide”</a:t>
            </a:r>
          </a:p>
          <a:p>
            <a:pPr marL="457200" lvl="1" indent="0">
              <a:buNone/>
            </a:pPr>
            <a:r>
              <a:rPr lang="en-US"/>
              <a:t>Split at nodes with highest loss change.</a:t>
            </a:r>
          </a:p>
          <a:p>
            <a:pPr marL="457200" lvl="1" indent="0">
              <a:buNone/>
            </a:pPr>
            <a:r>
              <a:rPr lang="en-US"/>
              <a:t>This option usually goes with another stopping criteria, </a:t>
            </a:r>
            <a:r>
              <a:rPr lang="en-US" b="1">
                <a:latin typeface="Consolas" panose="020B0609020204030204" pitchFamily="49" charset="0"/>
                <a:cs typeface="Consolas" panose="020B0609020204030204" pitchFamily="49" charset="0"/>
              </a:rPr>
              <a:t>max_leaves</a:t>
            </a:r>
            <a:r>
              <a:rPr lang="en-US"/>
              <a:t>.</a:t>
            </a:r>
          </a:p>
        </p:txBody>
      </p:sp>
    </p:spTree>
    <p:extLst>
      <p:ext uri="{BB962C8B-B14F-4D97-AF65-F5344CB8AC3E}">
        <p14:creationId xmlns:p14="http://schemas.microsoft.com/office/powerpoint/2010/main" val="4235499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Column sub-sampling strategies</a:t>
            </a:r>
            <a:endPar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grpSp>
        <p:nvGrpSpPr>
          <p:cNvPr id="3" name="Group 2"/>
          <p:cNvGrpSpPr/>
          <p:nvPr/>
        </p:nvGrpSpPr>
        <p:grpSpPr>
          <a:xfrm>
            <a:off x="594093" y="2479877"/>
            <a:ext cx="1783481" cy="872923"/>
            <a:chOff x="2591767" y="2005770"/>
            <a:chExt cx="2350110" cy="1150259"/>
          </a:xfrm>
          <a:solidFill>
            <a:srgbClr val="2C3E50"/>
          </a:solidFill>
        </p:grpSpPr>
        <p:sp>
          <p:nvSpPr>
            <p:cNvPr id="9" name="Rounded Rectangle 8">
              <a:extLst>
                <a:ext uri="{FF2B5EF4-FFF2-40B4-BE49-F238E27FC236}">
                  <a16:creationId xmlns:a16="http://schemas.microsoft.com/office/drawing/2014/main" id="{E3586405-F22F-F548-9881-2361C3C30FC9}"/>
                </a:ext>
              </a:extLst>
            </p:cNvPr>
            <p:cNvSpPr/>
            <p:nvPr/>
          </p:nvSpPr>
          <p:spPr>
            <a:xfrm>
              <a:off x="3662629" y="2005770"/>
              <a:ext cx="730998" cy="2477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sp>
          <p:nvSpPr>
            <p:cNvPr id="10" name="Rounded Rectangle 9">
              <a:extLst>
                <a:ext uri="{FF2B5EF4-FFF2-40B4-BE49-F238E27FC236}">
                  <a16:creationId xmlns:a16="http://schemas.microsoft.com/office/drawing/2014/main" id="{8F22BDE0-82A2-F44D-852A-A974ACFA27DA}"/>
                </a:ext>
              </a:extLst>
            </p:cNvPr>
            <p:cNvSpPr/>
            <p:nvPr/>
          </p:nvSpPr>
          <p:spPr>
            <a:xfrm>
              <a:off x="3114380" y="2451763"/>
              <a:ext cx="730998" cy="2477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sp>
          <p:nvSpPr>
            <p:cNvPr id="11" name="Rounded Rectangle 10">
              <a:extLst>
                <a:ext uri="{FF2B5EF4-FFF2-40B4-BE49-F238E27FC236}">
                  <a16:creationId xmlns:a16="http://schemas.microsoft.com/office/drawing/2014/main" id="{DDCFACE2-18D5-CC48-B500-7F6745F41A9C}"/>
                </a:ext>
              </a:extLst>
            </p:cNvPr>
            <p:cNvSpPr/>
            <p:nvPr/>
          </p:nvSpPr>
          <p:spPr>
            <a:xfrm>
              <a:off x="4210879" y="2451763"/>
              <a:ext cx="730998" cy="2477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cxnSp>
          <p:nvCxnSpPr>
            <p:cNvPr id="12" name="Straight Arrow Connector 11">
              <a:extLst>
                <a:ext uri="{FF2B5EF4-FFF2-40B4-BE49-F238E27FC236}">
                  <a16:creationId xmlns:a16="http://schemas.microsoft.com/office/drawing/2014/main" id="{DB835115-D9F1-D443-8652-08C7B0346D73}"/>
                </a:ext>
              </a:extLst>
            </p:cNvPr>
            <p:cNvCxnSpPr>
              <a:stCxn id="9" idx="2"/>
              <a:endCxn id="10" idx="0"/>
            </p:cNvCxnSpPr>
            <p:nvPr/>
          </p:nvCxnSpPr>
          <p:spPr>
            <a:xfrm flipH="1">
              <a:off x="3479879" y="2253485"/>
              <a:ext cx="548249" cy="198278"/>
            </a:xfrm>
            <a:prstGeom prst="straightConnector1">
              <a:avLst/>
            </a:prstGeom>
            <a:grpFill/>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7A14E2F-A3B1-044A-AFB7-642C823A092E}"/>
                </a:ext>
              </a:extLst>
            </p:cNvPr>
            <p:cNvCxnSpPr>
              <a:cxnSpLocks/>
              <a:stCxn id="9" idx="2"/>
              <a:endCxn id="11" idx="0"/>
            </p:cNvCxnSpPr>
            <p:nvPr/>
          </p:nvCxnSpPr>
          <p:spPr>
            <a:xfrm>
              <a:off x="4028128" y="2253485"/>
              <a:ext cx="548250" cy="198278"/>
            </a:xfrm>
            <a:prstGeom prst="straightConnector1">
              <a:avLst/>
            </a:prstGeom>
            <a:grpFill/>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 name="Rounded Rectangle 13">
              <a:extLst>
                <a:ext uri="{FF2B5EF4-FFF2-40B4-BE49-F238E27FC236}">
                  <a16:creationId xmlns:a16="http://schemas.microsoft.com/office/drawing/2014/main" id="{6A439F74-2782-384F-ACB4-917146530878}"/>
                </a:ext>
              </a:extLst>
            </p:cNvPr>
            <p:cNvSpPr/>
            <p:nvPr/>
          </p:nvSpPr>
          <p:spPr>
            <a:xfrm>
              <a:off x="3636994" y="2908314"/>
              <a:ext cx="730998" cy="2477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sp>
          <p:nvSpPr>
            <p:cNvPr id="15" name="Rounded Rectangle 14">
              <a:extLst>
                <a:ext uri="{FF2B5EF4-FFF2-40B4-BE49-F238E27FC236}">
                  <a16:creationId xmlns:a16="http://schemas.microsoft.com/office/drawing/2014/main" id="{67E06AF3-FF35-E248-A2D2-B0B133FA169D}"/>
                </a:ext>
              </a:extLst>
            </p:cNvPr>
            <p:cNvSpPr/>
            <p:nvPr/>
          </p:nvSpPr>
          <p:spPr>
            <a:xfrm>
              <a:off x="2591767" y="2908314"/>
              <a:ext cx="730998" cy="2477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cxnSp>
          <p:nvCxnSpPr>
            <p:cNvPr id="16" name="Straight Arrow Connector 15">
              <a:extLst>
                <a:ext uri="{FF2B5EF4-FFF2-40B4-BE49-F238E27FC236}">
                  <a16:creationId xmlns:a16="http://schemas.microsoft.com/office/drawing/2014/main" id="{FF0C04CA-9D12-8042-B855-6357BF80D08C}"/>
                </a:ext>
              </a:extLst>
            </p:cNvPr>
            <p:cNvCxnSpPr>
              <a:cxnSpLocks/>
              <a:stCxn id="10" idx="2"/>
              <a:endCxn id="15" idx="0"/>
            </p:cNvCxnSpPr>
            <p:nvPr/>
          </p:nvCxnSpPr>
          <p:spPr>
            <a:xfrm flipH="1">
              <a:off x="2957266" y="2699479"/>
              <a:ext cx="522613" cy="208835"/>
            </a:xfrm>
            <a:prstGeom prst="straightConnector1">
              <a:avLst/>
            </a:prstGeom>
            <a:grpFill/>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1C026D2-24E4-C649-9A17-71768BD92E48}"/>
                </a:ext>
              </a:extLst>
            </p:cNvPr>
            <p:cNvCxnSpPr>
              <a:cxnSpLocks/>
              <a:stCxn id="10" idx="2"/>
              <a:endCxn id="14" idx="0"/>
            </p:cNvCxnSpPr>
            <p:nvPr/>
          </p:nvCxnSpPr>
          <p:spPr>
            <a:xfrm>
              <a:off x="3479879" y="2699479"/>
              <a:ext cx="522613" cy="208835"/>
            </a:xfrm>
            <a:prstGeom prst="straightConnector1">
              <a:avLst/>
            </a:prstGeom>
            <a:grpFill/>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8" name="TextBox 17">
            <a:extLst>
              <a:ext uri="{FF2B5EF4-FFF2-40B4-BE49-F238E27FC236}">
                <a16:creationId xmlns:a16="http://schemas.microsoft.com/office/drawing/2014/main" id="{6AC0C916-2281-5A48-9100-9468DC0B3F9D}"/>
              </a:ext>
            </a:extLst>
          </p:cNvPr>
          <p:cNvSpPr txBox="1"/>
          <p:nvPr/>
        </p:nvSpPr>
        <p:spPr>
          <a:xfrm>
            <a:off x="828781" y="1187723"/>
            <a:ext cx="3670052" cy="830997"/>
          </a:xfrm>
          <a:prstGeom prst="rect">
            <a:avLst/>
          </a:prstGeom>
          <a:noFill/>
        </p:spPr>
        <p:txBody>
          <a:bodyPr wrap="square" rtlCol="0">
            <a:spAutoFit/>
          </a:bodyPr>
          <a:lstStyle/>
          <a:p>
            <a:pPr algn="ctr"/>
            <a:r>
              <a:rPr lang="en-US" b="1">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colsample_bytree</a:t>
            </a:r>
          </a:p>
          <a:p>
            <a:pPr algn="ctr"/>
            <a:r>
              <a:rPr lang="en-US" sz="14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Sub-sampling is done once every new tree is contructed (like Random Forest)</a:t>
            </a:r>
            <a:endParaRPr lang="en-VN" sz="14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p:txBody>
      </p:sp>
      <p:grpSp>
        <p:nvGrpSpPr>
          <p:cNvPr id="19" name="Group 18"/>
          <p:cNvGrpSpPr/>
          <p:nvPr/>
        </p:nvGrpSpPr>
        <p:grpSpPr>
          <a:xfrm>
            <a:off x="327140" y="3985441"/>
            <a:ext cx="2436617" cy="1192600"/>
            <a:chOff x="2591767" y="2005770"/>
            <a:chExt cx="2350110" cy="1150259"/>
          </a:xfrm>
          <a:solidFill>
            <a:srgbClr val="C00000"/>
          </a:solidFill>
        </p:grpSpPr>
        <p:sp>
          <p:nvSpPr>
            <p:cNvPr id="20" name="Rounded Rectangle 19">
              <a:extLst>
                <a:ext uri="{FF2B5EF4-FFF2-40B4-BE49-F238E27FC236}">
                  <a16:creationId xmlns:a16="http://schemas.microsoft.com/office/drawing/2014/main" id="{E3586405-F22F-F548-9881-2361C3C30FC9}"/>
                </a:ext>
              </a:extLst>
            </p:cNvPr>
            <p:cNvSpPr/>
            <p:nvPr/>
          </p:nvSpPr>
          <p:spPr>
            <a:xfrm>
              <a:off x="3662629" y="2005770"/>
              <a:ext cx="730998" cy="2477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sp>
          <p:nvSpPr>
            <p:cNvPr id="21" name="Rounded Rectangle 20">
              <a:extLst>
                <a:ext uri="{FF2B5EF4-FFF2-40B4-BE49-F238E27FC236}">
                  <a16:creationId xmlns:a16="http://schemas.microsoft.com/office/drawing/2014/main" id="{8F22BDE0-82A2-F44D-852A-A974ACFA27DA}"/>
                </a:ext>
              </a:extLst>
            </p:cNvPr>
            <p:cNvSpPr/>
            <p:nvPr/>
          </p:nvSpPr>
          <p:spPr>
            <a:xfrm>
              <a:off x="3114380" y="2451763"/>
              <a:ext cx="730998" cy="2477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sp>
          <p:nvSpPr>
            <p:cNvPr id="22" name="Rounded Rectangle 21">
              <a:extLst>
                <a:ext uri="{FF2B5EF4-FFF2-40B4-BE49-F238E27FC236}">
                  <a16:creationId xmlns:a16="http://schemas.microsoft.com/office/drawing/2014/main" id="{DDCFACE2-18D5-CC48-B500-7F6745F41A9C}"/>
                </a:ext>
              </a:extLst>
            </p:cNvPr>
            <p:cNvSpPr/>
            <p:nvPr/>
          </p:nvSpPr>
          <p:spPr>
            <a:xfrm>
              <a:off x="4210879" y="2451763"/>
              <a:ext cx="730998" cy="2477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cxnSp>
          <p:nvCxnSpPr>
            <p:cNvPr id="23" name="Straight Arrow Connector 22">
              <a:extLst>
                <a:ext uri="{FF2B5EF4-FFF2-40B4-BE49-F238E27FC236}">
                  <a16:creationId xmlns:a16="http://schemas.microsoft.com/office/drawing/2014/main" id="{DB835115-D9F1-D443-8652-08C7B0346D73}"/>
                </a:ext>
              </a:extLst>
            </p:cNvPr>
            <p:cNvCxnSpPr>
              <a:stCxn id="20" idx="2"/>
              <a:endCxn id="21" idx="0"/>
            </p:cNvCxnSpPr>
            <p:nvPr/>
          </p:nvCxnSpPr>
          <p:spPr>
            <a:xfrm flipH="1">
              <a:off x="3479879" y="2253485"/>
              <a:ext cx="548249" cy="198278"/>
            </a:xfrm>
            <a:prstGeom prst="straightConnector1">
              <a:avLst/>
            </a:prstGeom>
            <a:grpFill/>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E7A14E2F-A3B1-044A-AFB7-642C823A092E}"/>
                </a:ext>
              </a:extLst>
            </p:cNvPr>
            <p:cNvCxnSpPr>
              <a:cxnSpLocks/>
              <a:stCxn id="20" idx="2"/>
              <a:endCxn id="22" idx="0"/>
            </p:cNvCxnSpPr>
            <p:nvPr/>
          </p:nvCxnSpPr>
          <p:spPr>
            <a:xfrm>
              <a:off x="4028128" y="2253485"/>
              <a:ext cx="548250" cy="198278"/>
            </a:xfrm>
            <a:prstGeom prst="straightConnector1">
              <a:avLst/>
            </a:prstGeom>
            <a:grpFill/>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6" name="Rounded Rectangle 25">
              <a:extLst>
                <a:ext uri="{FF2B5EF4-FFF2-40B4-BE49-F238E27FC236}">
                  <a16:creationId xmlns:a16="http://schemas.microsoft.com/office/drawing/2014/main" id="{6A439F74-2782-384F-ACB4-917146530878}"/>
                </a:ext>
              </a:extLst>
            </p:cNvPr>
            <p:cNvSpPr/>
            <p:nvPr/>
          </p:nvSpPr>
          <p:spPr>
            <a:xfrm>
              <a:off x="3636994" y="2908314"/>
              <a:ext cx="730998" cy="2477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sp>
          <p:nvSpPr>
            <p:cNvPr id="27" name="Rounded Rectangle 26">
              <a:extLst>
                <a:ext uri="{FF2B5EF4-FFF2-40B4-BE49-F238E27FC236}">
                  <a16:creationId xmlns:a16="http://schemas.microsoft.com/office/drawing/2014/main" id="{67E06AF3-FF35-E248-A2D2-B0B133FA169D}"/>
                </a:ext>
              </a:extLst>
            </p:cNvPr>
            <p:cNvSpPr/>
            <p:nvPr/>
          </p:nvSpPr>
          <p:spPr>
            <a:xfrm>
              <a:off x="2591767" y="2908314"/>
              <a:ext cx="730998" cy="2477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cxnSp>
          <p:nvCxnSpPr>
            <p:cNvPr id="30" name="Straight Arrow Connector 29">
              <a:extLst>
                <a:ext uri="{FF2B5EF4-FFF2-40B4-BE49-F238E27FC236}">
                  <a16:creationId xmlns:a16="http://schemas.microsoft.com/office/drawing/2014/main" id="{FF0C04CA-9D12-8042-B855-6357BF80D08C}"/>
                </a:ext>
              </a:extLst>
            </p:cNvPr>
            <p:cNvCxnSpPr>
              <a:cxnSpLocks/>
              <a:stCxn id="21" idx="2"/>
              <a:endCxn id="27" idx="0"/>
            </p:cNvCxnSpPr>
            <p:nvPr/>
          </p:nvCxnSpPr>
          <p:spPr>
            <a:xfrm flipH="1">
              <a:off x="2957266" y="2699479"/>
              <a:ext cx="522613" cy="208835"/>
            </a:xfrm>
            <a:prstGeom prst="straightConnector1">
              <a:avLst/>
            </a:prstGeom>
            <a:grpFill/>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51C026D2-24E4-C649-9A17-71768BD92E48}"/>
                </a:ext>
              </a:extLst>
            </p:cNvPr>
            <p:cNvCxnSpPr>
              <a:cxnSpLocks/>
              <a:stCxn id="21" idx="2"/>
              <a:endCxn id="26" idx="0"/>
            </p:cNvCxnSpPr>
            <p:nvPr/>
          </p:nvCxnSpPr>
          <p:spPr>
            <a:xfrm>
              <a:off x="3479879" y="2699479"/>
              <a:ext cx="522613" cy="208835"/>
            </a:xfrm>
            <a:prstGeom prst="straightConnector1">
              <a:avLst/>
            </a:prstGeom>
            <a:grpFill/>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32" name="Group 31"/>
          <p:cNvGrpSpPr/>
          <p:nvPr/>
        </p:nvGrpSpPr>
        <p:grpSpPr>
          <a:xfrm>
            <a:off x="2486775" y="4995389"/>
            <a:ext cx="1437725" cy="703693"/>
            <a:chOff x="2591767" y="2005770"/>
            <a:chExt cx="2350110" cy="1150259"/>
          </a:xfrm>
          <a:solidFill>
            <a:srgbClr val="00B050"/>
          </a:solidFill>
        </p:grpSpPr>
        <p:sp>
          <p:nvSpPr>
            <p:cNvPr id="33" name="Rounded Rectangle 32">
              <a:extLst>
                <a:ext uri="{FF2B5EF4-FFF2-40B4-BE49-F238E27FC236}">
                  <a16:creationId xmlns:a16="http://schemas.microsoft.com/office/drawing/2014/main" id="{E3586405-F22F-F548-9881-2361C3C30FC9}"/>
                </a:ext>
              </a:extLst>
            </p:cNvPr>
            <p:cNvSpPr/>
            <p:nvPr/>
          </p:nvSpPr>
          <p:spPr>
            <a:xfrm>
              <a:off x="3662629" y="2005770"/>
              <a:ext cx="730998" cy="2477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700">
                <a:latin typeface="Segoe UI" panose="020B0502040204020203" pitchFamily="34" charset="0"/>
                <a:ea typeface="Segoe UI Historic" panose="020B0502040204020203" pitchFamily="34" charset="0"/>
                <a:cs typeface="Segoe UI" panose="020B0502040204020203" pitchFamily="34" charset="0"/>
              </a:endParaRPr>
            </a:p>
          </p:txBody>
        </p:sp>
        <p:sp>
          <p:nvSpPr>
            <p:cNvPr id="34" name="Rounded Rectangle 33">
              <a:extLst>
                <a:ext uri="{FF2B5EF4-FFF2-40B4-BE49-F238E27FC236}">
                  <a16:creationId xmlns:a16="http://schemas.microsoft.com/office/drawing/2014/main" id="{8F22BDE0-82A2-F44D-852A-A974ACFA27DA}"/>
                </a:ext>
              </a:extLst>
            </p:cNvPr>
            <p:cNvSpPr/>
            <p:nvPr/>
          </p:nvSpPr>
          <p:spPr>
            <a:xfrm>
              <a:off x="3114380" y="2451763"/>
              <a:ext cx="730998" cy="2477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700">
                <a:latin typeface="Segoe UI" panose="020B0502040204020203" pitchFamily="34" charset="0"/>
                <a:ea typeface="Segoe UI Historic" panose="020B0502040204020203" pitchFamily="34" charset="0"/>
                <a:cs typeface="Segoe UI" panose="020B0502040204020203" pitchFamily="34" charset="0"/>
              </a:endParaRPr>
            </a:p>
          </p:txBody>
        </p:sp>
        <p:sp>
          <p:nvSpPr>
            <p:cNvPr id="35" name="Rounded Rectangle 34">
              <a:extLst>
                <a:ext uri="{FF2B5EF4-FFF2-40B4-BE49-F238E27FC236}">
                  <a16:creationId xmlns:a16="http://schemas.microsoft.com/office/drawing/2014/main" id="{DDCFACE2-18D5-CC48-B500-7F6745F41A9C}"/>
                </a:ext>
              </a:extLst>
            </p:cNvPr>
            <p:cNvSpPr/>
            <p:nvPr/>
          </p:nvSpPr>
          <p:spPr>
            <a:xfrm>
              <a:off x="4210879" y="2451763"/>
              <a:ext cx="730998" cy="24771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700">
                <a:latin typeface="Segoe UI" panose="020B0502040204020203" pitchFamily="34" charset="0"/>
                <a:ea typeface="Segoe UI Historic" panose="020B0502040204020203" pitchFamily="34" charset="0"/>
                <a:cs typeface="Segoe UI" panose="020B0502040204020203" pitchFamily="34" charset="0"/>
              </a:endParaRPr>
            </a:p>
          </p:txBody>
        </p:sp>
        <p:cxnSp>
          <p:nvCxnSpPr>
            <p:cNvPr id="36" name="Straight Arrow Connector 35">
              <a:extLst>
                <a:ext uri="{FF2B5EF4-FFF2-40B4-BE49-F238E27FC236}">
                  <a16:creationId xmlns:a16="http://schemas.microsoft.com/office/drawing/2014/main" id="{DB835115-D9F1-D443-8652-08C7B0346D73}"/>
                </a:ext>
              </a:extLst>
            </p:cNvPr>
            <p:cNvCxnSpPr>
              <a:stCxn id="33" idx="2"/>
              <a:endCxn id="34" idx="0"/>
            </p:cNvCxnSpPr>
            <p:nvPr/>
          </p:nvCxnSpPr>
          <p:spPr>
            <a:xfrm flipH="1">
              <a:off x="3479879" y="2253485"/>
              <a:ext cx="548249" cy="198278"/>
            </a:xfrm>
            <a:prstGeom prst="straightConnector1">
              <a:avLst/>
            </a:prstGeom>
            <a:grpFill/>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7A14E2F-A3B1-044A-AFB7-642C823A092E}"/>
                </a:ext>
              </a:extLst>
            </p:cNvPr>
            <p:cNvCxnSpPr>
              <a:cxnSpLocks/>
              <a:stCxn id="33" idx="2"/>
              <a:endCxn id="35" idx="0"/>
            </p:cNvCxnSpPr>
            <p:nvPr/>
          </p:nvCxnSpPr>
          <p:spPr>
            <a:xfrm>
              <a:off x="4028128" y="2253485"/>
              <a:ext cx="548250" cy="198278"/>
            </a:xfrm>
            <a:prstGeom prst="straightConnector1">
              <a:avLst/>
            </a:prstGeom>
            <a:grpFill/>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8" name="Rounded Rectangle 37">
              <a:extLst>
                <a:ext uri="{FF2B5EF4-FFF2-40B4-BE49-F238E27FC236}">
                  <a16:creationId xmlns:a16="http://schemas.microsoft.com/office/drawing/2014/main" id="{6A439F74-2782-384F-ACB4-917146530878}"/>
                </a:ext>
              </a:extLst>
            </p:cNvPr>
            <p:cNvSpPr/>
            <p:nvPr/>
          </p:nvSpPr>
          <p:spPr>
            <a:xfrm>
              <a:off x="3636994" y="2908314"/>
              <a:ext cx="730998" cy="2477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700">
                <a:latin typeface="Segoe UI" panose="020B0502040204020203" pitchFamily="34" charset="0"/>
                <a:ea typeface="Segoe UI Historic" panose="020B0502040204020203" pitchFamily="34" charset="0"/>
                <a:cs typeface="Segoe UI" panose="020B0502040204020203" pitchFamily="34" charset="0"/>
              </a:endParaRPr>
            </a:p>
          </p:txBody>
        </p:sp>
        <p:sp>
          <p:nvSpPr>
            <p:cNvPr id="39" name="Rounded Rectangle 38">
              <a:extLst>
                <a:ext uri="{FF2B5EF4-FFF2-40B4-BE49-F238E27FC236}">
                  <a16:creationId xmlns:a16="http://schemas.microsoft.com/office/drawing/2014/main" id="{67E06AF3-FF35-E248-A2D2-B0B133FA169D}"/>
                </a:ext>
              </a:extLst>
            </p:cNvPr>
            <p:cNvSpPr/>
            <p:nvPr/>
          </p:nvSpPr>
          <p:spPr>
            <a:xfrm>
              <a:off x="2591767" y="2908314"/>
              <a:ext cx="730998" cy="2477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700">
                <a:latin typeface="Segoe UI" panose="020B0502040204020203" pitchFamily="34" charset="0"/>
                <a:ea typeface="Segoe UI Historic" panose="020B0502040204020203" pitchFamily="34" charset="0"/>
                <a:cs typeface="Segoe UI" panose="020B0502040204020203" pitchFamily="34" charset="0"/>
              </a:endParaRPr>
            </a:p>
          </p:txBody>
        </p:sp>
        <p:cxnSp>
          <p:nvCxnSpPr>
            <p:cNvPr id="40" name="Straight Arrow Connector 39">
              <a:extLst>
                <a:ext uri="{FF2B5EF4-FFF2-40B4-BE49-F238E27FC236}">
                  <a16:creationId xmlns:a16="http://schemas.microsoft.com/office/drawing/2014/main" id="{FF0C04CA-9D12-8042-B855-6357BF80D08C}"/>
                </a:ext>
              </a:extLst>
            </p:cNvPr>
            <p:cNvCxnSpPr>
              <a:cxnSpLocks/>
              <a:stCxn id="34" idx="2"/>
              <a:endCxn id="39" idx="0"/>
            </p:cNvCxnSpPr>
            <p:nvPr/>
          </p:nvCxnSpPr>
          <p:spPr>
            <a:xfrm flipH="1">
              <a:off x="2957266" y="2699479"/>
              <a:ext cx="522613" cy="208835"/>
            </a:xfrm>
            <a:prstGeom prst="straightConnector1">
              <a:avLst/>
            </a:prstGeom>
            <a:grpFill/>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1C026D2-24E4-C649-9A17-71768BD92E48}"/>
                </a:ext>
              </a:extLst>
            </p:cNvPr>
            <p:cNvCxnSpPr>
              <a:cxnSpLocks/>
              <a:stCxn id="34" idx="2"/>
              <a:endCxn id="38" idx="0"/>
            </p:cNvCxnSpPr>
            <p:nvPr/>
          </p:nvCxnSpPr>
          <p:spPr>
            <a:xfrm>
              <a:off x="3479879" y="2699479"/>
              <a:ext cx="522613" cy="208835"/>
            </a:xfrm>
            <a:prstGeom prst="straightConnector1">
              <a:avLst/>
            </a:prstGeom>
            <a:grpFill/>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2" name="Group 41"/>
          <p:cNvGrpSpPr/>
          <p:nvPr/>
        </p:nvGrpSpPr>
        <p:grpSpPr>
          <a:xfrm>
            <a:off x="2392969" y="2932376"/>
            <a:ext cx="1783481" cy="872923"/>
            <a:chOff x="2591767" y="2005770"/>
            <a:chExt cx="2350110" cy="1150259"/>
          </a:xfrm>
          <a:solidFill>
            <a:srgbClr val="0070C0"/>
          </a:solidFill>
        </p:grpSpPr>
        <p:sp>
          <p:nvSpPr>
            <p:cNvPr id="43" name="Rounded Rectangle 42">
              <a:extLst>
                <a:ext uri="{FF2B5EF4-FFF2-40B4-BE49-F238E27FC236}">
                  <a16:creationId xmlns:a16="http://schemas.microsoft.com/office/drawing/2014/main" id="{E3586405-F22F-F548-9881-2361C3C30FC9}"/>
                </a:ext>
              </a:extLst>
            </p:cNvPr>
            <p:cNvSpPr/>
            <p:nvPr/>
          </p:nvSpPr>
          <p:spPr>
            <a:xfrm>
              <a:off x="3662629" y="2005770"/>
              <a:ext cx="730998" cy="2477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sp>
          <p:nvSpPr>
            <p:cNvPr id="44" name="Rounded Rectangle 43">
              <a:extLst>
                <a:ext uri="{FF2B5EF4-FFF2-40B4-BE49-F238E27FC236}">
                  <a16:creationId xmlns:a16="http://schemas.microsoft.com/office/drawing/2014/main" id="{8F22BDE0-82A2-F44D-852A-A974ACFA27DA}"/>
                </a:ext>
              </a:extLst>
            </p:cNvPr>
            <p:cNvSpPr/>
            <p:nvPr/>
          </p:nvSpPr>
          <p:spPr>
            <a:xfrm>
              <a:off x="3114380" y="2451763"/>
              <a:ext cx="730998" cy="2477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sp>
          <p:nvSpPr>
            <p:cNvPr id="45" name="Rounded Rectangle 44">
              <a:extLst>
                <a:ext uri="{FF2B5EF4-FFF2-40B4-BE49-F238E27FC236}">
                  <a16:creationId xmlns:a16="http://schemas.microsoft.com/office/drawing/2014/main" id="{DDCFACE2-18D5-CC48-B500-7F6745F41A9C}"/>
                </a:ext>
              </a:extLst>
            </p:cNvPr>
            <p:cNvSpPr/>
            <p:nvPr/>
          </p:nvSpPr>
          <p:spPr>
            <a:xfrm>
              <a:off x="4210879" y="2451763"/>
              <a:ext cx="730998" cy="2477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cxnSp>
          <p:nvCxnSpPr>
            <p:cNvPr id="46" name="Straight Arrow Connector 45">
              <a:extLst>
                <a:ext uri="{FF2B5EF4-FFF2-40B4-BE49-F238E27FC236}">
                  <a16:creationId xmlns:a16="http://schemas.microsoft.com/office/drawing/2014/main" id="{DB835115-D9F1-D443-8652-08C7B0346D73}"/>
                </a:ext>
              </a:extLst>
            </p:cNvPr>
            <p:cNvCxnSpPr>
              <a:stCxn id="43" idx="2"/>
              <a:endCxn id="44" idx="0"/>
            </p:cNvCxnSpPr>
            <p:nvPr/>
          </p:nvCxnSpPr>
          <p:spPr>
            <a:xfrm flipH="1">
              <a:off x="3479879" y="2253485"/>
              <a:ext cx="548249" cy="198278"/>
            </a:xfrm>
            <a:prstGeom prst="straightConnector1">
              <a:avLst/>
            </a:prstGeom>
            <a:grpFill/>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7A14E2F-A3B1-044A-AFB7-642C823A092E}"/>
                </a:ext>
              </a:extLst>
            </p:cNvPr>
            <p:cNvCxnSpPr>
              <a:cxnSpLocks/>
              <a:stCxn id="43" idx="2"/>
              <a:endCxn id="45" idx="0"/>
            </p:cNvCxnSpPr>
            <p:nvPr/>
          </p:nvCxnSpPr>
          <p:spPr>
            <a:xfrm>
              <a:off x="4028128" y="2253485"/>
              <a:ext cx="548250" cy="198278"/>
            </a:xfrm>
            <a:prstGeom prst="straightConnector1">
              <a:avLst/>
            </a:prstGeom>
            <a:grpFill/>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8" name="Rounded Rectangle 47">
              <a:extLst>
                <a:ext uri="{FF2B5EF4-FFF2-40B4-BE49-F238E27FC236}">
                  <a16:creationId xmlns:a16="http://schemas.microsoft.com/office/drawing/2014/main" id="{6A439F74-2782-384F-ACB4-917146530878}"/>
                </a:ext>
              </a:extLst>
            </p:cNvPr>
            <p:cNvSpPr/>
            <p:nvPr/>
          </p:nvSpPr>
          <p:spPr>
            <a:xfrm>
              <a:off x="3636994" y="2908314"/>
              <a:ext cx="730998" cy="2477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sp>
          <p:nvSpPr>
            <p:cNvPr id="49" name="Rounded Rectangle 48">
              <a:extLst>
                <a:ext uri="{FF2B5EF4-FFF2-40B4-BE49-F238E27FC236}">
                  <a16:creationId xmlns:a16="http://schemas.microsoft.com/office/drawing/2014/main" id="{67E06AF3-FF35-E248-A2D2-B0B133FA169D}"/>
                </a:ext>
              </a:extLst>
            </p:cNvPr>
            <p:cNvSpPr/>
            <p:nvPr/>
          </p:nvSpPr>
          <p:spPr>
            <a:xfrm>
              <a:off x="2591767" y="2908314"/>
              <a:ext cx="730998" cy="247715"/>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cxnSp>
          <p:nvCxnSpPr>
            <p:cNvPr id="50" name="Straight Arrow Connector 49">
              <a:extLst>
                <a:ext uri="{FF2B5EF4-FFF2-40B4-BE49-F238E27FC236}">
                  <a16:creationId xmlns:a16="http://schemas.microsoft.com/office/drawing/2014/main" id="{FF0C04CA-9D12-8042-B855-6357BF80D08C}"/>
                </a:ext>
              </a:extLst>
            </p:cNvPr>
            <p:cNvCxnSpPr>
              <a:cxnSpLocks/>
              <a:stCxn id="44" idx="2"/>
              <a:endCxn id="49" idx="0"/>
            </p:cNvCxnSpPr>
            <p:nvPr/>
          </p:nvCxnSpPr>
          <p:spPr>
            <a:xfrm flipH="1">
              <a:off x="2957266" y="2699479"/>
              <a:ext cx="522613" cy="208835"/>
            </a:xfrm>
            <a:prstGeom prst="straightConnector1">
              <a:avLst/>
            </a:prstGeom>
            <a:grpFill/>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51C026D2-24E4-C649-9A17-71768BD92E48}"/>
                </a:ext>
              </a:extLst>
            </p:cNvPr>
            <p:cNvCxnSpPr>
              <a:cxnSpLocks/>
              <a:stCxn id="44" idx="2"/>
              <a:endCxn id="48" idx="0"/>
            </p:cNvCxnSpPr>
            <p:nvPr/>
          </p:nvCxnSpPr>
          <p:spPr>
            <a:xfrm>
              <a:off x="3479879" y="2699479"/>
              <a:ext cx="522613" cy="208835"/>
            </a:xfrm>
            <a:prstGeom prst="straightConnector1">
              <a:avLst/>
            </a:prstGeom>
            <a:grpFill/>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62" name="TextBox 61">
            <a:extLst>
              <a:ext uri="{FF2B5EF4-FFF2-40B4-BE49-F238E27FC236}">
                <a16:creationId xmlns:a16="http://schemas.microsoft.com/office/drawing/2014/main" id="{6AC0C916-2281-5A48-9100-9468DC0B3F9D}"/>
              </a:ext>
            </a:extLst>
          </p:cNvPr>
          <p:cNvSpPr txBox="1"/>
          <p:nvPr/>
        </p:nvSpPr>
        <p:spPr>
          <a:xfrm>
            <a:off x="5022225" y="1187723"/>
            <a:ext cx="2803419" cy="830997"/>
          </a:xfrm>
          <a:prstGeom prst="rect">
            <a:avLst/>
          </a:prstGeom>
          <a:noFill/>
        </p:spPr>
        <p:txBody>
          <a:bodyPr wrap="square" rtlCol="0">
            <a:spAutoFit/>
          </a:bodyPr>
          <a:lstStyle/>
          <a:p>
            <a:pPr algn="ctr"/>
            <a:r>
              <a:rPr lang="en-US" b="1" smtClean="0">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colsample_bylevel</a:t>
            </a:r>
            <a:endParaRPr lang="en-US" b="1">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endParaRPr>
          </a:p>
          <a:p>
            <a:pPr algn="ctr"/>
            <a:r>
              <a:rPr lang="en-US" sz="14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Sub-sampling is done once every new tree is contructed</a:t>
            </a:r>
            <a:endParaRPr lang="en-VN" sz="14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p:txBody>
      </p:sp>
      <p:grpSp>
        <p:nvGrpSpPr>
          <p:cNvPr id="63" name="Group 62"/>
          <p:cNvGrpSpPr/>
          <p:nvPr/>
        </p:nvGrpSpPr>
        <p:grpSpPr>
          <a:xfrm>
            <a:off x="5120614" y="3296500"/>
            <a:ext cx="2606639" cy="1275817"/>
            <a:chOff x="2591767" y="2005770"/>
            <a:chExt cx="2350110" cy="1150259"/>
          </a:xfrm>
        </p:grpSpPr>
        <p:sp>
          <p:nvSpPr>
            <p:cNvPr id="64" name="Rounded Rectangle 63">
              <a:extLst>
                <a:ext uri="{FF2B5EF4-FFF2-40B4-BE49-F238E27FC236}">
                  <a16:creationId xmlns:a16="http://schemas.microsoft.com/office/drawing/2014/main" id="{E3586405-F22F-F548-9881-2361C3C30FC9}"/>
                </a:ext>
              </a:extLst>
            </p:cNvPr>
            <p:cNvSpPr/>
            <p:nvPr/>
          </p:nvSpPr>
          <p:spPr>
            <a:xfrm>
              <a:off x="3662629" y="2005770"/>
              <a:ext cx="730998" cy="24771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sp>
          <p:nvSpPr>
            <p:cNvPr id="65" name="Rounded Rectangle 64">
              <a:extLst>
                <a:ext uri="{FF2B5EF4-FFF2-40B4-BE49-F238E27FC236}">
                  <a16:creationId xmlns:a16="http://schemas.microsoft.com/office/drawing/2014/main" id="{8F22BDE0-82A2-F44D-852A-A974ACFA27DA}"/>
                </a:ext>
              </a:extLst>
            </p:cNvPr>
            <p:cNvSpPr/>
            <p:nvPr/>
          </p:nvSpPr>
          <p:spPr>
            <a:xfrm>
              <a:off x="3114380" y="2451763"/>
              <a:ext cx="730998" cy="2477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sp>
          <p:nvSpPr>
            <p:cNvPr id="66" name="Rounded Rectangle 65">
              <a:extLst>
                <a:ext uri="{FF2B5EF4-FFF2-40B4-BE49-F238E27FC236}">
                  <a16:creationId xmlns:a16="http://schemas.microsoft.com/office/drawing/2014/main" id="{DDCFACE2-18D5-CC48-B500-7F6745F41A9C}"/>
                </a:ext>
              </a:extLst>
            </p:cNvPr>
            <p:cNvSpPr/>
            <p:nvPr/>
          </p:nvSpPr>
          <p:spPr>
            <a:xfrm>
              <a:off x="4210879" y="2451763"/>
              <a:ext cx="730998" cy="2477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cxnSp>
          <p:nvCxnSpPr>
            <p:cNvPr id="67" name="Straight Arrow Connector 66">
              <a:extLst>
                <a:ext uri="{FF2B5EF4-FFF2-40B4-BE49-F238E27FC236}">
                  <a16:creationId xmlns:a16="http://schemas.microsoft.com/office/drawing/2014/main" id="{DB835115-D9F1-D443-8652-08C7B0346D73}"/>
                </a:ext>
              </a:extLst>
            </p:cNvPr>
            <p:cNvCxnSpPr>
              <a:stCxn id="64" idx="2"/>
              <a:endCxn id="65" idx="0"/>
            </p:cNvCxnSpPr>
            <p:nvPr/>
          </p:nvCxnSpPr>
          <p:spPr>
            <a:xfrm flipH="1">
              <a:off x="3479879" y="2253485"/>
              <a:ext cx="548249"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E7A14E2F-A3B1-044A-AFB7-642C823A092E}"/>
                </a:ext>
              </a:extLst>
            </p:cNvPr>
            <p:cNvCxnSpPr>
              <a:cxnSpLocks/>
              <a:stCxn id="64" idx="2"/>
              <a:endCxn id="66" idx="0"/>
            </p:cNvCxnSpPr>
            <p:nvPr/>
          </p:nvCxnSpPr>
          <p:spPr>
            <a:xfrm>
              <a:off x="4028128" y="2253485"/>
              <a:ext cx="548250"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69" name="Rounded Rectangle 68">
              <a:extLst>
                <a:ext uri="{FF2B5EF4-FFF2-40B4-BE49-F238E27FC236}">
                  <a16:creationId xmlns:a16="http://schemas.microsoft.com/office/drawing/2014/main" id="{6A439F74-2782-384F-ACB4-917146530878}"/>
                </a:ext>
              </a:extLst>
            </p:cNvPr>
            <p:cNvSpPr/>
            <p:nvPr/>
          </p:nvSpPr>
          <p:spPr>
            <a:xfrm>
              <a:off x="3636994" y="2908314"/>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sp>
          <p:nvSpPr>
            <p:cNvPr id="70" name="Rounded Rectangle 69">
              <a:extLst>
                <a:ext uri="{FF2B5EF4-FFF2-40B4-BE49-F238E27FC236}">
                  <a16:creationId xmlns:a16="http://schemas.microsoft.com/office/drawing/2014/main" id="{67E06AF3-FF35-E248-A2D2-B0B133FA169D}"/>
                </a:ext>
              </a:extLst>
            </p:cNvPr>
            <p:cNvSpPr/>
            <p:nvPr/>
          </p:nvSpPr>
          <p:spPr>
            <a:xfrm>
              <a:off x="2591767" y="2908314"/>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cxnSp>
          <p:nvCxnSpPr>
            <p:cNvPr id="71" name="Straight Arrow Connector 70">
              <a:extLst>
                <a:ext uri="{FF2B5EF4-FFF2-40B4-BE49-F238E27FC236}">
                  <a16:creationId xmlns:a16="http://schemas.microsoft.com/office/drawing/2014/main" id="{FF0C04CA-9D12-8042-B855-6357BF80D08C}"/>
                </a:ext>
              </a:extLst>
            </p:cNvPr>
            <p:cNvCxnSpPr>
              <a:cxnSpLocks/>
              <a:stCxn id="65" idx="2"/>
              <a:endCxn id="70" idx="0"/>
            </p:cNvCxnSpPr>
            <p:nvPr/>
          </p:nvCxnSpPr>
          <p:spPr>
            <a:xfrm flipH="1">
              <a:off x="2957266" y="2699479"/>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51C026D2-24E4-C649-9A17-71768BD92E48}"/>
                </a:ext>
              </a:extLst>
            </p:cNvPr>
            <p:cNvCxnSpPr>
              <a:cxnSpLocks/>
              <a:stCxn id="65" idx="2"/>
              <a:endCxn id="69" idx="0"/>
            </p:cNvCxnSpPr>
            <p:nvPr/>
          </p:nvCxnSpPr>
          <p:spPr>
            <a:xfrm>
              <a:off x="3479879" y="2699479"/>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75" name="TextBox 74">
            <a:extLst>
              <a:ext uri="{FF2B5EF4-FFF2-40B4-BE49-F238E27FC236}">
                <a16:creationId xmlns:a16="http://schemas.microsoft.com/office/drawing/2014/main" id="{6AC0C916-2281-5A48-9100-9468DC0B3F9D}"/>
              </a:ext>
            </a:extLst>
          </p:cNvPr>
          <p:cNvSpPr txBox="1"/>
          <p:nvPr/>
        </p:nvSpPr>
        <p:spPr>
          <a:xfrm>
            <a:off x="8132651" y="1187296"/>
            <a:ext cx="2803419" cy="830997"/>
          </a:xfrm>
          <a:prstGeom prst="rect">
            <a:avLst/>
          </a:prstGeom>
          <a:noFill/>
        </p:spPr>
        <p:txBody>
          <a:bodyPr wrap="square" rtlCol="0">
            <a:spAutoFit/>
          </a:bodyPr>
          <a:lstStyle/>
          <a:p>
            <a:pPr algn="ctr"/>
            <a:r>
              <a:rPr lang="en-US" b="1">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colsample_bynode</a:t>
            </a:r>
          </a:p>
          <a:p>
            <a:pPr algn="ctr"/>
            <a:r>
              <a:rPr lang="en-US" sz="14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Sub-sampling is done once every new tree is contructed</a:t>
            </a:r>
            <a:endParaRPr lang="en-VN" sz="14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p:txBody>
      </p:sp>
      <p:grpSp>
        <p:nvGrpSpPr>
          <p:cNvPr id="76" name="Group 75"/>
          <p:cNvGrpSpPr/>
          <p:nvPr/>
        </p:nvGrpSpPr>
        <p:grpSpPr>
          <a:xfrm>
            <a:off x="8231040" y="3296073"/>
            <a:ext cx="2606639" cy="1275817"/>
            <a:chOff x="2591767" y="2005770"/>
            <a:chExt cx="2350110" cy="1150259"/>
          </a:xfrm>
        </p:grpSpPr>
        <p:sp>
          <p:nvSpPr>
            <p:cNvPr id="77" name="Rounded Rectangle 76">
              <a:extLst>
                <a:ext uri="{FF2B5EF4-FFF2-40B4-BE49-F238E27FC236}">
                  <a16:creationId xmlns:a16="http://schemas.microsoft.com/office/drawing/2014/main" id="{E3586405-F22F-F548-9881-2361C3C30FC9}"/>
                </a:ext>
              </a:extLst>
            </p:cNvPr>
            <p:cNvSpPr/>
            <p:nvPr/>
          </p:nvSpPr>
          <p:spPr>
            <a:xfrm>
              <a:off x="3662629" y="2005770"/>
              <a:ext cx="730998" cy="24771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sp>
          <p:nvSpPr>
            <p:cNvPr id="78" name="Rounded Rectangle 77">
              <a:extLst>
                <a:ext uri="{FF2B5EF4-FFF2-40B4-BE49-F238E27FC236}">
                  <a16:creationId xmlns:a16="http://schemas.microsoft.com/office/drawing/2014/main" id="{8F22BDE0-82A2-F44D-852A-A974ACFA27DA}"/>
                </a:ext>
              </a:extLst>
            </p:cNvPr>
            <p:cNvSpPr/>
            <p:nvPr/>
          </p:nvSpPr>
          <p:spPr>
            <a:xfrm>
              <a:off x="3114380" y="2451763"/>
              <a:ext cx="730998" cy="2477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sp>
          <p:nvSpPr>
            <p:cNvPr id="79" name="Rounded Rectangle 78">
              <a:extLst>
                <a:ext uri="{FF2B5EF4-FFF2-40B4-BE49-F238E27FC236}">
                  <a16:creationId xmlns:a16="http://schemas.microsoft.com/office/drawing/2014/main" id="{DDCFACE2-18D5-CC48-B500-7F6745F41A9C}"/>
                </a:ext>
              </a:extLst>
            </p:cNvPr>
            <p:cNvSpPr/>
            <p:nvPr/>
          </p:nvSpPr>
          <p:spPr>
            <a:xfrm>
              <a:off x="4210879" y="2451763"/>
              <a:ext cx="730998" cy="247715"/>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cxnSp>
          <p:nvCxnSpPr>
            <p:cNvPr id="80" name="Straight Arrow Connector 79">
              <a:extLst>
                <a:ext uri="{FF2B5EF4-FFF2-40B4-BE49-F238E27FC236}">
                  <a16:creationId xmlns:a16="http://schemas.microsoft.com/office/drawing/2014/main" id="{DB835115-D9F1-D443-8652-08C7B0346D73}"/>
                </a:ext>
              </a:extLst>
            </p:cNvPr>
            <p:cNvCxnSpPr>
              <a:stCxn id="77" idx="2"/>
              <a:endCxn id="78" idx="0"/>
            </p:cNvCxnSpPr>
            <p:nvPr/>
          </p:nvCxnSpPr>
          <p:spPr>
            <a:xfrm flipH="1">
              <a:off x="3479879" y="2253485"/>
              <a:ext cx="548249"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E7A14E2F-A3B1-044A-AFB7-642C823A092E}"/>
                </a:ext>
              </a:extLst>
            </p:cNvPr>
            <p:cNvCxnSpPr>
              <a:cxnSpLocks/>
              <a:stCxn id="77" idx="2"/>
              <a:endCxn id="79" idx="0"/>
            </p:cNvCxnSpPr>
            <p:nvPr/>
          </p:nvCxnSpPr>
          <p:spPr>
            <a:xfrm>
              <a:off x="4028128" y="2253485"/>
              <a:ext cx="548250"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82" name="Rounded Rectangle 81">
              <a:extLst>
                <a:ext uri="{FF2B5EF4-FFF2-40B4-BE49-F238E27FC236}">
                  <a16:creationId xmlns:a16="http://schemas.microsoft.com/office/drawing/2014/main" id="{6A439F74-2782-384F-ACB4-917146530878}"/>
                </a:ext>
              </a:extLst>
            </p:cNvPr>
            <p:cNvSpPr/>
            <p:nvPr/>
          </p:nvSpPr>
          <p:spPr>
            <a:xfrm>
              <a:off x="3636994" y="2908314"/>
              <a:ext cx="730998" cy="24771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sp>
          <p:nvSpPr>
            <p:cNvPr id="83" name="Rounded Rectangle 82">
              <a:extLst>
                <a:ext uri="{FF2B5EF4-FFF2-40B4-BE49-F238E27FC236}">
                  <a16:creationId xmlns:a16="http://schemas.microsoft.com/office/drawing/2014/main" id="{67E06AF3-FF35-E248-A2D2-B0B133FA169D}"/>
                </a:ext>
              </a:extLst>
            </p:cNvPr>
            <p:cNvSpPr/>
            <p:nvPr/>
          </p:nvSpPr>
          <p:spPr>
            <a:xfrm>
              <a:off x="2591767" y="2908314"/>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900">
                <a:latin typeface="Segoe UI" panose="020B0502040204020203" pitchFamily="34" charset="0"/>
                <a:ea typeface="Segoe UI Historic" panose="020B0502040204020203" pitchFamily="34" charset="0"/>
                <a:cs typeface="Segoe UI" panose="020B0502040204020203" pitchFamily="34" charset="0"/>
              </a:endParaRPr>
            </a:p>
          </p:txBody>
        </p:sp>
        <p:cxnSp>
          <p:nvCxnSpPr>
            <p:cNvPr id="84" name="Straight Arrow Connector 83">
              <a:extLst>
                <a:ext uri="{FF2B5EF4-FFF2-40B4-BE49-F238E27FC236}">
                  <a16:creationId xmlns:a16="http://schemas.microsoft.com/office/drawing/2014/main" id="{FF0C04CA-9D12-8042-B855-6357BF80D08C}"/>
                </a:ext>
              </a:extLst>
            </p:cNvPr>
            <p:cNvCxnSpPr>
              <a:cxnSpLocks/>
              <a:stCxn id="78" idx="2"/>
              <a:endCxn id="83" idx="0"/>
            </p:cNvCxnSpPr>
            <p:nvPr/>
          </p:nvCxnSpPr>
          <p:spPr>
            <a:xfrm flipH="1">
              <a:off x="2957266" y="2699479"/>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51C026D2-24E4-C649-9A17-71768BD92E48}"/>
                </a:ext>
              </a:extLst>
            </p:cNvPr>
            <p:cNvCxnSpPr>
              <a:cxnSpLocks/>
              <a:stCxn id="78" idx="2"/>
              <a:endCxn id="82" idx="0"/>
            </p:cNvCxnSpPr>
            <p:nvPr/>
          </p:nvCxnSpPr>
          <p:spPr>
            <a:xfrm>
              <a:off x="3479879" y="2699479"/>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73" name="TextBox 72">
            <a:extLst>
              <a:ext uri="{FF2B5EF4-FFF2-40B4-BE49-F238E27FC236}">
                <a16:creationId xmlns:a16="http://schemas.microsoft.com/office/drawing/2014/main" id="{3AE08A80-7108-4A41-BE52-33C0A1289493}"/>
              </a:ext>
            </a:extLst>
          </p:cNvPr>
          <p:cNvSpPr txBox="1"/>
          <p:nvPr/>
        </p:nvSpPr>
        <p:spPr>
          <a:xfrm>
            <a:off x="4806609" y="5419778"/>
            <a:ext cx="6652083" cy="369332"/>
          </a:xfrm>
          <a:prstGeom prst="rect">
            <a:avLst/>
          </a:prstGeom>
          <a:noFill/>
        </p:spPr>
        <p:txBody>
          <a:bodyPr wrap="square" rtlCol="0">
            <a:spAutoFit/>
          </a:bodyPr>
          <a:lstStyle/>
          <a:p>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Notice that these 3 parameters can be stacked up/used cumulatively</a:t>
            </a:r>
          </a:p>
        </p:txBody>
      </p:sp>
    </p:spTree>
    <p:extLst>
      <p:ext uri="{BB962C8B-B14F-4D97-AF65-F5344CB8AC3E}">
        <p14:creationId xmlns:p14="http://schemas.microsoft.com/office/powerpoint/2010/main" val="3662252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Regularization</a:t>
            </a:r>
            <a:endPar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sp>
        <p:nvSpPr>
          <p:cNvPr id="6" name="TextBox 5">
            <a:extLst>
              <a:ext uri="{FF2B5EF4-FFF2-40B4-BE49-F238E27FC236}">
                <a16:creationId xmlns:a16="http://schemas.microsoft.com/office/drawing/2014/main" id="{02DF7AD7-EAEF-484E-916A-A5EC2ABFC943}"/>
              </a:ext>
            </a:extLst>
          </p:cNvPr>
          <p:cNvSpPr txBox="1"/>
          <p:nvPr/>
        </p:nvSpPr>
        <p:spPr>
          <a:xfrm>
            <a:off x="1913772" y="2667354"/>
            <a:ext cx="5045072" cy="369332"/>
          </a:xfrm>
          <a:prstGeom prst="rect">
            <a:avLst/>
          </a:prstGeom>
          <a:noFill/>
        </p:spPr>
        <p:txBody>
          <a:bodyPr wrap="square" rtlCol="0">
            <a:spAutoFit/>
          </a:bodyPr>
          <a:lstStyle/>
          <a:p>
            <a:r>
              <a:rPr lang="en-US" b="1">
                <a:solidFill>
                  <a:schemeClr val="tx1">
                    <a:lumMod val="75000"/>
                    <a:lumOff val="25000"/>
                  </a:schemeClr>
                </a:solidFill>
                <a:latin typeface="Consolas" panose="020B0609020204030204" pitchFamily="49" charset="0"/>
                <a:ea typeface="Segoe UI Historic" panose="020B0502040204020203" pitchFamily="34" charset="0"/>
                <a:cs typeface="Segoe UI" panose="020B0502040204020203" pitchFamily="34" charset="0"/>
              </a:rPr>
              <a:t>reg_lambda</a:t>
            </a: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L2 regularization term on weights</a:t>
            </a:r>
          </a:p>
        </p:txBody>
      </p:sp>
      <p:grpSp>
        <p:nvGrpSpPr>
          <p:cNvPr id="7" name="Group 6"/>
          <p:cNvGrpSpPr/>
          <p:nvPr/>
        </p:nvGrpSpPr>
        <p:grpSpPr>
          <a:xfrm>
            <a:off x="1622428" y="1247524"/>
            <a:ext cx="8237948" cy="970911"/>
            <a:chOff x="1876428" y="3512190"/>
            <a:chExt cx="8237948" cy="970911"/>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45602" b="26832"/>
            <a:stretch/>
          </p:blipFill>
          <p:spPr>
            <a:xfrm>
              <a:off x="1876428" y="3512191"/>
              <a:ext cx="8237948" cy="970910"/>
            </a:xfrm>
            <a:prstGeom prst="rect">
              <a:avLst/>
            </a:prstGeom>
          </p:spPr>
        </p:pic>
        <p:sp>
          <p:nvSpPr>
            <p:cNvPr id="11" name="Rectangle 10">
              <a:extLst>
                <a:ext uri="{FF2B5EF4-FFF2-40B4-BE49-F238E27FC236}">
                  <a16:creationId xmlns:a16="http://schemas.microsoft.com/office/drawing/2014/main" id="{4E8B295F-92A8-2F43-994E-A1C2576DB972}"/>
                </a:ext>
              </a:extLst>
            </p:cNvPr>
            <p:cNvSpPr/>
            <p:nvPr/>
          </p:nvSpPr>
          <p:spPr>
            <a:xfrm>
              <a:off x="7150100" y="3512190"/>
              <a:ext cx="1371600" cy="970911"/>
            </a:xfrm>
            <a:prstGeom prst="rect">
              <a:avLst/>
            </a:prstGeom>
            <a:solidFill>
              <a:srgbClr val="C5112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4E8B295F-92A8-2F43-994E-A1C2576DB972}"/>
                </a:ext>
              </a:extLst>
            </p:cNvPr>
            <p:cNvSpPr/>
            <p:nvPr/>
          </p:nvSpPr>
          <p:spPr>
            <a:xfrm>
              <a:off x="8742776" y="3512190"/>
              <a:ext cx="1371600" cy="970911"/>
            </a:xfrm>
            <a:prstGeom prst="rect">
              <a:avLst/>
            </a:prstGeom>
            <a:solidFill>
              <a:srgbClr val="C5112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grpSp>
      <p:cxnSp>
        <p:nvCxnSpPr>
          <p:cNvPr id="10" name="Straight Arrow Connector 9"/>
          <p:cNvCxnSpPr>
            <a:stCxn id="11" idx="2"/>
            <a:endCxn id="6" idx="0"/>
          </p:cNvCxnSpPr>
          <p:nvPr/>
        </p:nvCxnSpPr>
        <p:spPr>
          <a:xfrm flipH="1">
            <a:off x="4436308" y="2218435"/>
            <a:ext cx="3145592" cy="44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2DF7AD7-EAEF-484E-916A-A5EC2ABFC943}"/>
              </a:ext>
            </a:extLst>
          </p:cNvPr>
          <p:cNvSpPr txBox="1"/>
          <p:nvPr/>
        </p:nvSpPr>
        <p:spPr>
          <a:xfrm>
            <a:off x="6153359" y="3189345"/>
            <a:ext cx="5045072" cy="369332"/>
          </a:xfrm>
          <a:prstGeom prst="rect">
            <a:avLst/>
          </a:prstGeom>
          <a:noFill/>
        </p:spPr>
        <p:txBody>
          <a:bodyPr wrap="square" rtlCol="0">
            <a:spAutoFit/>
          </a:bodyPr>
          <a:lstStyle/>
          <a:p>
            <a:r>
              <a:rPr lang="en-US" b="1">
                <a:solidFill>
                  <a:schemeClr val="tx1">
                    <a:lumMod val="75000"/>
                    <a:lumOff val="25000"/>
                  </a:schemeClr>
                </a:solidFill>
                <a:latin typeface="Consolas" panose="020B0609020204030204" pitchFamily="49" charset="0"/>
                <a:ea typeface="Segoe UI Historic" panose="020B0502040204020203" pitchFamily="34" charset="0"/>
                <a:cs typeface="Segoe UI" panose="020B0502040204020203" pitchFamily="34" charset="0"/>
              </a:rPr>
              <a:t>reg_alpha</a:t>
            </a: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L1 regularization term on weights</a:t>
            </a:r>
          </a:p>
        </p:txBody>
      </p:sp>
      <p:cxnSp>
        <p:nvCxnSpPr>
          <p:cNvPr id="17" name="Straight Arrow Connector 16"/>
          <p:cNvCxnSpPr>
            <a:stCxn id="12" idx="2"/>
            <a:endCxn id="16" idx="0"/>
          </p:cNvCxnSpPr>
          <p:nvPr/>
        </p:nvCxnSpPr>
        <p:spPr>
          <a:xfrm flipH="1">
            <a:off x="8675895" y="2218435"/>
            <a:ext cx="498681" cy="9709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2DF7AD7-EAEF-484E-916A-A5EC2ABFC943}"/>
              </a:ext>
            </a:extLst>
          </p:cNvPr>
          <p:cNvSpPr txBox="1"/>
          <p:nvPr/>
        </p:nvSpPr>
        <p:spPr>
          <a:xfrm>
            <a:off x="806075" y="3864104"/>
            <a:ext cx="10406058" cy="2308324"/>
          </a:xfrm>
          <a:prstGeom prst="rect">
            <a:avLst/>
          </a:prstGeom>
          <a:noFill/>
        </p:spPr>
        <p:txBody>
          <a:bodyPr wrap="square" rtlCol="0">
            <a:spAutoFit/>
          </a:bodyPr>
          <a:lstStyle/>
          <a:p>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Regularization is a quantity added to the loss function, to prevent overfitting. This is widely known as in some variants of Linear Regression:</a:t>
            </a:r>
          </a:p>
          <a:p>
            <a:pPr marL="742950" lvl="1" indent="-285750">
              <a:buFont typeface="Arial" panose="020B0604020202020204" pitchFamily="34" charset="0"/>
              <a:buChar char="•"/>
            </a:pP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Lasso Regression (L1 only)</a:t>
            </a:r>
          </a:p>
          <a:p>
            <a:pPr marL="742950" lvl="1" indent="-285750">
              <a:buFont typeface="Arial" panose="020B0604020202020204" pitchFamily="34" charset="0"/>
              <a:buChar char="•"/>
            </a:pP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Ridge Regression (L2 only)</a:t>
            </a:r>
          </a:p>
          <a:p>
            <a:pPr marL="742950" lvl="1" indent="-285750">
              <a:buFont typeface="Arial" panose="020B0604020202020204" pitchFamily="34" charset="0"/>
              <a:buChar char="•"/>
            </a:pP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Elastic Net (both L1 and L2)</a:t>
            </a:r>
          </a:p>
          <a:p>
            <a:endPar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a:p>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Model performace does not change much when lambda and alpha changes. Thus, their values are usually set to be powers of 10, where the power ranges from -5 to 5.</a:t>
            </a:r>
          </a:p>
        </p:txBody>
      </p:sp>
    </p:spTree>
    <p:extLst>
      <p:ext uri="{BB962C8B-B14F-4D97-AF65-F5344CB8AC3E}">
        <p14:creationId xmlns:p14="http://schemas.microsoft.com/office/powerpoint/2010/main" val="2138995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Objective functions</a:t>
            </a:r>
            <a:endPar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sp>
        <p:nvSpPr>
          <p:cNvPr id="41" name="TextBox 40">
            <a:extLst>
              <a:ext uri="{FF2B5EF4-FFF2-40B4-BE49-F238E27FC236}">
                <a16:creationId xmlns:a16="http://schemas.microsoft.com/office/drawing/2014/main" id="{02DF7AD7-EAEF-484E-916A-A5EC2ABFC943}"/>
              </a:ext>
            </a:extLst>
          </p:cNvPr>
          <p:cNvSpPr txBox="1"/>
          <p:nvPr/>
        </p:nvSpPr>
        <p:spPr>
          <a:xfrm>
            <a:off x="792373" y="1162814"/>
            <a:ext cx="10406058" cy="4524315"/>
          </a:xfrm>
          <a:prstGeom prst="rect">
            <a:avLst/>
          </a:prstGeom>
          <a:noFill/>
        </p:spPr>
        <p:txBody>
          <a:bodyPr wrap="square" rtlCol="0">
            <a:spAutoFit/>
          </a:bodyPr>
          <a:lstStyle/>
          <a:p>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The type of learning task and the related objective function is specified by </a:t>
            </a:r>
            <a:r>
              <a:rPr lang="en-US" b="1">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objective</a:t>
            </a: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The argument has the format: </a:t>
            </a:r>
            <a:r>
              <a:rPr lang="en-US">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“{learning_task}:{objective_function}”</a:t>
            </a:r>
          </a:p>
          <a:p>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Some popular objective functions are:</a:t>
            </a:r>
          </a:p>
          <a:p>
            <a:endPar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a:p>
            <a:pPr lvl="1"/>
            <a:r>
              <a:rPr lang="en-US" b="1">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“reg:squarederror”</a:t>
            </a: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a:t>
            </a:r>
          </a:p>
          <a:p>
            <a:pPr lvl="1"/>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Regression with squared loss</a:t>
            </a:r>
          </a:p>
          <a:p>
            <a:pPr lvl="1"/>
            <a:endParaRPr lang="en-US" b="1">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endParaRPr>
          </a:p>
          <a:p>
            <a:pPr lvl="1"/>
            <a:r>
              <a:rPr lang="en-US" b="1">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“reg:squaredlogerror”</a:t>
            </a:r>
            <a:endPar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a:p>
            <a:pPr lvl="1"/>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Regression with squared log loss 1/2[log(pred+1)−log(label+1)]2. — All input labels are required to be greater than -1</a:t>
            </a:r>
          </a:p>
          <a:p>
            <a:pPr lvl="1"/>
            <a:endPar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a:p>
            <a:pPr lvl="1"/>
            <a:r>
              <a:rPr lang="en-US" b="1">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“binary:logistic”</a:t>
            </a:r>
            <a:endPar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a:p>
            <a:pPr lvl="1"/>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Logistic regression for binary classification, output probability</a:t>
            </a:r>
          </a:p>
          <a:p>
            <a:pPr lvl="1"/>
            <a:endPar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a:p>
            <a:pPr lvl="1"/>
            <a:r>
              <a:rPr lang="en-US" b="1">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“multi:softmax”</a:t>
            </a:r>
            <a:endPar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a:p>
            <a:pPr lvl="1"/>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Set XGBoost to do multiclass classification using the softmax objective</a:t>
            </a:r>
          </a:p>
        </p:txBody>
      </p:sp>
    </p:spTree>
    <p:extLst>
      <p:ext uri="{BB962C8B-B14F-4D97-AF65-F5344CB8AC3E}">
        <p14:creationId xmlns:p14="http://schemas.microsoft.com/office/powerpoint/2010/main" val="1006649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Evaluation metrics</a:t>
            </a:r>
            <a:endPar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sp>
        <p:nvSpPr>
          <p:cNvPr id="41" name="TextBox 40">
            <a:extLst>
              <a:ext uri="{FF2B5EF4-FFF2-40B4-BE49-F238E27FC236}">
                <a16:creationId xmlns:a16="http://schemas.microsoft.com/office/drawing/2014/main" id="{02DF7AD7-EAEF-484E-916A-A5EC2ABFC943}"/>
              </a:ext>
            </a:extLst>
          </p:cNvPr>
          <p:cNvSpPr txBox="1"/>
          <p:nvPr/>
        </p:nvSpPr>
        <p:spPr>
          <a:xfrm>
            <a:off x="792373" y="1162814"/>
            <a:ext cx="10406058" cy="2308324"/>
          </a:xfrm>
          <a:prstGeom prst="rect">
            <a:avLst/>
          </a:prstGeom>
          <a:noFill/>
        </p:spPr>
        <p:txBody>
          <a:bodyPr wrap="square" rtlCol="0">
            <a:spAutoFit/>
          </a:bodyPr>
          <a:lstStyle/>
          <a:p>
            <a:r>
              <a:rPr lang="en-US" b="1">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eval_metric</a:t>
            </a: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specifies evaluation metrics for validation data, a default metric will be assigned according to objective (rmse for regression, and logloss for classification, mean average precision for ranking)</a:t>
            </a:r>
          </a:p>
          <a:p>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User can add multiple evaluation metrics, remember to pass the metrics in as list of parameters pairs instead of map, so that latter eval_metric won't override previous one.</a:t>
            </a:r>
          </a:p>
          <a:p>
            <a:endPar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a:p>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For regression: </a:t>
            </a:r>
            <a:r>
              <a:rPr lang="en-US" b="1">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rmse</a:t>
            </a: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a:t>
            </a:r>
            <a:r>
              <a:rPr lang="en-US" b="1">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rmsle</a:t>
            </a: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a:t>
            </a:r>
            <a:r>
              <a:rPr lang="en-US" b="1">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mae</a:t>
            </a: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a:t>
            </a:r>
            <a:r>
              <a:rPr lang="en-US" b="1">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mape</a:t>
            </a: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a:t>
            </a:r>
            <a:r>
              <a:rPr lang="en-US" b="1">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mphe</a:t>
            </a:r>
          </a:p>
          <a:p>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For binary classification: </a:t>
            </a:r>
            <a:r>
              <a:rPr lang="en-US" b="1">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logloss</a:t>
            </a: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a:t>
            </a:r>
            <a:r>
              <a:rPr lang="en-US" b="1">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error</a:t>
            </a:r>
            <a:r>
              <a:rPr lang="en-US" b="1">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a:t>
            </a: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(aka accuracy), </a:t>
            </a:r>
            <a:r>
              <a:rPr lang="en-US" b="1">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error@t</a:t>
            </a: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(t is a specific threshold), </a:t>
            </a:r>
            <a:r>
              <a:rPr lang="en-US" b="1">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auc</a:t>
            </a: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a:t>
            </a:r>
            <a:r>
              <a:rPr lang="en-US" b="1">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aucpr</a:t>
            </a:r>
          </a:p>
          <a:p>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For multi-class classsification: </a:t>
            </a:r>
            <a:r>
              <a:rPr lang="en-US" b="1">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mlogloss</a:t>
            </a: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a:t>
            </a:r>
            <a:r>
              <a:rPr lang="en-US" b="1">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merror</a:t>
            </a:r>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a:t>
            </a:r>
            <a:r>
              <a:rPr lang="en-US" b="1">
                <a:solidFill>
                  <a:schemeClr val="tx1">
                    <a:lumMod val="75000"/>
                    <a:lumOff val="25000"/>
                  </a:schemeClr>
                </a:solidFill>
                <a:latin typeface="Consolas" panose="020B0609020204030204" pitchFamily="49" charset="0"/>
                <a:ea typeface="Segoe UI Historic" panose="020B0502040204020203" pitchFamily="34" charset="0"/>
                <a:cs typeface="Consolas" panose="020B0609020204030204" pitchFamily="49" charset="0"/>
              </a:rPr>
              <a:t>auc</a:t>
            </a:r>
          </a:p>
        </p:txBody>
      </p:sp>
    </p:spTree>
    <p:extLst>
      <p:ext uri="{BB962C8B-B14F-4D97-AF65-F5344CB8AC3E}">
        <p14:creationId xmlns:p14="http://schemas.microsoft.com/office/powerpoint/2010/main" val="3326849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Continuous training</a:t>
            </a:r>
            <a:endPar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sp>
        <p:nvSpPr>
          <p:cNvPr id="7" name="Rounded Rectangle 6">
            <a:extLst>
              <a:ext uri="{FF2B5EF4-FFF2-40B4-BE49-F238E27FC236}">
                <a16:creationId xmlns:a16="http://schemas.microsoft.com/office/drawing/2014/main" id="{BBB24AC3-3EED-8645-B232-B6FE90B43B68}"/>
              </a:ext>
            </a:extLst>
          </p:cNvPr>
          <p:cNvSpPr/>
          <p:nvPr/>
        </p:nvSpPr>
        <p:spPr>
          <a:xfrm>
            <a:off x="792373" y="3728842"/>
            <a:ext cx="1693884" cy="719719"/>
          </a:xfrm>
          <a:prstGeom prst="round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Segoe UI" panose="020B0502040204020203" pitchFamily="34" charset="0"/>
                <a:ea typeface="Segoe UI Historic" panose="020B0502040204020203" pitchFamily="34" charset="0"/>
                <a:cs typeface="Segoe UI" panose="020B0502040204020203" pitchFamily="34" charset="0"/>
              </a:rPr>
              <a:t>Dataset</a:t>
            </a:r>
            <a:endParaRPr lang="en-VN" sz="1400">
              <a:latin typeface="Segoe UI" panose="020B0502040204020203" pitchFamily="34" charset="0"/>
              <a:ea typeface="Segoe UI Historic" panose="020B0502040204020203" pitchFamily="34" charset="0"/>
              <a:cs typeface="Segoe UI" panose="020B0502040204020203" pitchFamily="34" charset="0"/>
            </a:endParaRPr>
          </a:p>
        </p:txBody>
      </p:sp>
      <p:sp>
        <p:nvSpPr>
          <p:cNvPr id="9" name="Rounded Rectangle 8">
            <a:extLst>
              <a:ext uri="{FF2B5EF4-FFF2-40B4-BE49-F238E27FC236}">
                <a16:creationId xmlns:a16="http://schemas.microsoft.com/office/drawing/2014/main" id="{BBB24AC3-3EED-8645-B232-B6FE90B43B68}"/>
              </a:ext>
            </a:extLst>
          </p:cNvPr>
          <p:cNvSpPr/>
          <p:nvPr/>
        </p:nvSpPr>
        <p:spPr>
          <a:xfrm>
            <a:off x="4567456" y="3728842"/>
            <a:ext cx="1693884" cy="719719"/>
          </a:xfrm>
          <a:prstGeom prst="round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Segoe UI" panose="020B0502040204020203" pitchFamily="34" charset="0"/>
                <a:ea typeface="Segoe UI Historic" panose="020B0502040204020203" pitchFamily="34" charset="0"/>
                <a:cs typeface="Segoe UI" panose="020B0502040204020203" pitchFamily="34" charset="0"/>
              </a:rPr>
              <a:t>xgb.model</a:t>
            </a:r>
            <a:endParaRPr lang="en-VN" sz="1400">
              <a:latin typeface="Segoe UI" panose="020B0502040204020203" pitchFamily="34" charset="0"/>
              <a:ea typeface="Segoe UI Historic" panose="020B0502040204020203" pitchFamily="34" charset="0"/>
              <a:cs typeface="Segoe UI" panose="020B0502040204020203" pitchFamily="34" charset="0"/>
            </a:endParaRPr>
          </a:p>
        </p:txBody>
      </p:sp>
      <p:cxnSp>
        <p:nvCxnSpPr>
          <p:cNvPr id="3" name="Straight Arrow Connector 2"/>
          <p:cNvCxnSpPr>
            <a:stCxn id="7" idx="3"/>
            <a:endCxn id="9" idx="1"/>
          </p:cNvCxnSpPr>
          <p:nvPr/>
        </p:nvCxnSpPr>
        <p:spPr>
          <a:xfrm>
            <a:off x="2486257" y="4088702"/>
            <a:ext cx="20811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2DF7AD7-EAEF-484E-916A-A5EC2ABFC943}"/>
              </a:ext>
            </a:extLst>
          </p:cNvPr>
          <p:cNvSpPr txBox="1"/>
          <p:nvPr/>
        </p:nvSpPr>
        <p:spPr>
          <a:xfrm>
            <a:off x="2370598" y="4657023"/>
            <a:ext cx="2510400" cy="1077218"/>
          </a:xfrm>
          <a:prstGeom prst="rect">
            <a:avLst/>
          </a:prstGeom>
          <a:noFill/>
        </p:spPr>
        <p:txBody>
          <a:bodyPr wrap="square" rtlCol="0">
            <a:spAutoFit/>
          </a:bodyPr>
          <a:lstStyle/>
          <a:p>
            <a:r>
              <a:rPr lang="en-US" sz="1600">
                <a:solidFill>
                  <a:schemeClr val="tx1">
                    <a:lumMod val="75000"/>
                    <a:lumOff val="25000"/>
                  </a:schemeClr>
                </a:solidFill>
                <a:latin typeface="Consolas" panose="020B0609020204030204" pitchFamily="49" charset="0"/>
                <a:ea typeface="Segoe UI Historic" panose="020B0502040204020203" pitchFamily="34" charset="0"/>
                <a:cs typeface="Segoe UI" panose="020B0502040204020203" pitchFamily="34" charset="0"/>
              </a:rPr>
              <a:t>XGBRegressor.train(</a:t>
            </a:r>
          </a:p>
          <a:p>
            <a:r>
              <a:rPr lang="en-US" sz="1600">
                <a:solidFill>
                  <a:schemeClr val="tx1">
                    <a:lumMod val="75000"/>
                    <a:lumOff val="25000"/>
                  </a:schemeClr>
                </a:solidFill>
                <a:latin typeface="Consolas" panose="020B0609020204030204" pitchFamily="49" charset="0"/>
                <a:ea typeface="Segoe UI Historic" panose="020B0502040204020203" pitchFamily="34" charset="0"/>
                <a:cs typeface="Segoe UI" panose="020B0502040204020203" pitchFamily="34" charset="0"/>
              </a:rPr>
              <a:t>   params,</a:t>
            </a:r>
          </a:p>
          <a:p>
            <a:r>
              <a:rPr lang="en-US" sz="1600">
                <a:solidFill>
                  <a:schemeClr val="tx1">
                    <a:lumMod val="75000"/>
                    <a:lumOff val="25000"/>
                  </a:schemeClr>
                </a:solidFill>
                <a:latin typeface="Consolas" panose="020B0609020204030204" pitchFamily="49" charset="0"/>
                <a:ea typeface="Segoe UI Historic" panose="020B0502040204020203" pitchFamily="34" charset="0"/>
                <a:cs typeface="Segoe UI" panose="020B0502040204020203" pitchFamily="34" charset="0"/>
              </a:rPr>
              <a:t>   dataset</a:t>
            </a:r>
          </a:p>
          <a:p>
            <a:r>
              <a:rPr lang="en-US" sz="1600">
                <a:solidFill>
                  <a:schemeClr val="tx1">
                    <a:lumMod val="75000"/>
                    <a:lumOff val="25000"/>
                  </a:schemeClr>
                </a:solidFill>
                <a:latin typeface="Consolas" panose="020B0609020204030204" pitchFamily="49" charset="0"/>
                <a:ea typeface="Segoe UI Historic" panose="020B0502040204020203" pitchFamily="34" charset="0"/>
                <a:cs typeface="Segoe UI" panose="020B0502040204020203" pitchFamily="34" charset="0"/>
              </a:rPr>
              <a:t>)</a:t>
            </a:r>
          </a:p>
        </p:txBody>
      </p:sp>
      <p:sp>
        <p:nvSpPr>
          <p:cNvPr id="13" name="Rounded Rectangle 12">
            <a:extLst>
              <a:ext uri="{FF2B5EF4-FFF2-40B4-BE49-F238E27FC236}">
                <a16:creationId xmlns:a16="http://schemas.microsoft.com/office/drawing/2014/main" id="{BBB24AC3-3EED-8645-B232-B6FE90B43B68}"/>
              </a:ext>
            </a:extLst>
          </p:cNvPr>
          <p:cNvSpPr/>
          <p:nvPr/>
        </p:nvSpPr>
        <p:spPr>
          <a:xfrm>
            <a:off x="9359898" y="3728842"/>
            <a:ext cx="1693884" cy="719719"/>
          </a:xfrm>
          <a:prstGeom prst="round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Segoe UI" panose="020B0502040204020203" pitchFamily="34" charset="0"/>
                <a:ea typeface="Segoe UI Historic" panose="020B0502040204020203" pitchFamily="34" charset="0"/>
                <a:cs typeface="Segoe UI" panose="020B0502040204020203" pitchFamily="34" charset="0"/>
              </a:rPr>
              <a:t>New model</a:t>
            </a:r>
            <a:endParaRPr lang="en-VN" sz="1400">
              <a:latin typeface="Segoe UI" panose="020B0502040204020203" pitchFamily="34" charset="0"/>
              <a:ea typeface="Segoe UI Historic" panose="020B0502040204020203" pitchFamily="34" charset="0"/>
              <a:cs typeface="Segoe UI" panose="020B0502040204020203" pitchFamily="34" charset="0"/>
            </a:endParaRPr>
          </a:p>
        </p:txBody>
      </p:sp>
      <p:cxnSp>
        <p:nvCxnSpPr>
          <p:cNvPr id="23" name="Straight Arrow Connector 22"/>
          <p:cNvCxnSpPr>
            <a:stCxn id="9" idx="3"/>
            <a:endCxn id="13" idx="1"/>
          </p:cNvCxnSpPr>
          <p:nvPr/>
        </p:nvCxnSpPr>
        <p:spPr>
          <a:xfrm>
            <a:off x="6261340" y="4088702"/>
            <a:ext cx="30985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2DF7AD7-EAEF-484E-916A-A5EC2ABFC943}"/>
              </a:ext>
            </a:extLst>
          </p:cNvPr>
          <p:cNvSpPr txBox="1"/>
          <p:nvPr/>
        </p:nvSpPr>
        <p:spPr>
          <a:xfrm>
            <a:off x="6417698" y="4657023"/>
            <a:ext cx="3437500" cy="1323439"/>
          </a:xfrm>
          <a:prstGeom prst="rect">
            <a:avLst/>
          </a:prstGeom>
          <a:noFill/>
        </p:spPr>
        <p:txBody>
          <a:bodyPr wrap="square" rtlCol="0">
            <a:spAutoFit/>
          </a:bodyPr>
          <a:lstStyle/>
          <a:p>
            <a:r>
              <a:rPr lang="en-US" sz="1600">
                <a:solidFill>
                  <a:schemeClr val="tx1">
                    <a:lumMod val="75000"/>
                    <a:lumOff val="25000"/>
                  </a:schemeClr>
                </a:solidFill>
                <a:latin typeface="Consolas" panose="020B0609020204030204" pitchFamily="49" charset="0"/>
                <a:ea typeface="Segoe UI Historic" panose="020B0502040204020203" pitchFamily="34" charset="0"/>
                <a:cs typeface="Segoe UI" panose="020B0502040204020203" pitchFamily="34" charset="0"/>
              </a:rPr>
              <a:t>XGBRegressor.train(</a:t>
            </a:r>
          </a:p>
          <a:p>
            <a:r>
              <a:rPr lang="en-US" sz="1600">
                <a:solidFill>
                  <a:schemeClr val="tx1">
                    <a:lumMod val="75000"/>
                    <a:lumOff val="25000"/>
                  </a:schemeClr>
                </a:solidFill>
                <a:latin typeface="Consolas" panose="020B0609020204030204" pitchFamily="49" charset="0"/>
                <a:ea typeface="Segoe UI Historic" panose="020B0502040204020203" pitchFamily="34" charset="0"/>
                <a:cs typeface="Segoe UI" panose="020B0502040204020203" pitchFamily="34" charset="0"/>
              </a:rPr>
              <a:t>   params,</a:t>
            </a:r>
          </a:p>
          <a:p>
            <a:r>
              <a:rPr lang="en-US" sz="1600">
                <a:solidFill>
                  <a:schemeClr val="tx1">
                    <a:lumMod val="75000"/>
                    <a:lumOff val="25000"/>
                  </a:schemeClr>
                </a:solidFill>
                <a:latin typeface="Consolas" panose="020B0609020204030204" pitchFamily="49" charset="0"/>
                <a:ea typeface="Segoe UI Historic" panose="020B0502040204020203" pitchFamily="34" charset="0"/>
                <a:cs typeface="Segoe UI" panose="020B0502040204020203" pitchFamily="34" charset="0"/>
              </a:rPr>
              <a:t>   dataset_new,</a:t>
            </a:r>
          </a:p>
          <a:p>
            <a:r>
              <a:rPr lang="en-US" sz="1600" b="1">
                <a:solidFill>
                  <a:schemeClr val="tx1">
                    <a:lumMod val="75000"/>
                    <a:lumOff val="25000"/>
                  </a:schemeClr>
                </a:solidFill>
                <a:latin typeface="Consolas" panose="020B0609020204030204" pitchFamily="49" charset="0"/>
                <a:ea typeface="Segoe UI Historic" panose="020B0502040204020203" pitchFamily="34" charset="0"/>
                <a:cs typeface="Segoe UI" panose="020B0502040204020203" pitchFamily="34" charset="0"/>
              </a:rPr>
              <a:t>   xgb_model</a:t>
            </a:r>
            <a:r>
              <a:rPr lang="en-US" sz="1600">
                <a:solidFill>
                  <a:schemeClr val="tx1">
                    <a:lumMod val="75000"/>
                    <a:lumOff val="25000"/>
                  </a:schemeClr>
                </a:solidFill>
                <a:latin typeface="Consolas" panose="020B0609020204030204" pitchFamily="49" charset="0"/>
                <a:ea typeface="Segoe UI Historic" panose="020B0502040204020203" pitchFamily="34" charset="0"/>
                <a:cs typeface="Segoe UI" panose="020B0502040204020203" pitchFamily="34" charset="0"/>
              </a:rPr>
              <a:t>=“xgb.model”</a:t>
            </a:r>
          </a:p>
          <a:p>
            <a:r>
              <a:rPr lang="en-US" sz="1600">
                <a:solidFill>
                  <a:schemeClr val="tx1">
                    <a:lumMod val="75000"/>
                    <a:lumOff val="25000"/>
                  </a:schemeClr>
                </a:solidFill>
                <a:latin typeface="Consolas" panose="020B0609020204030204" pitchFamily="49" charset="0"/>
                <a:ea typeface="Segoe UI Historic" panose="020B0502040204020203" pitchFamily="34" charset="0"/>
                <a:cs typeface="Segoe UI" panose="020B0502040204020203" pitchFamily="34" charset="0"/>
              </a:rPr>
              <a:t>)</a:t>
            </a:r>
          </a:p>
        </p:txBody>
      </p:sp>
      <p:sp>
        <p:nvSpPr>
          <p:cNvPr id="41" name="TextBox 40">
            <a:extLst>
              <a:ext uri="{FF2B5EF4-FFF2-40B4-BE49-F238E27FC236}">
                <a16:creationId xmlns:a16="http://schemas.microsoft.com/office/drawing/2014/main" id="{02DF7AD7-EAEF-484E-916A-A5EC2ABFC943}"/>
              </a:ext>
            </a:extLst>
          </p:cNvPr>
          <p:cNvSpPr txBox="1"/>
          <p:nvPr/>
        </p:nvSpPr>
        <p:spPr>
          <a:xfrm>
            <a:off x="792373" y="1162814"/>
            <a:ext cx="10406058" cy="646331"/>
          </a:xfrm>
          <a:prstGeom prst="rect">
            <a:avLst/>
          </a:prstGeom>
          <a:noFill/>
        </p:spPr>
        <p:txBody>
          <a:bodyPr wrap="square" rtlCol="0">
            <a:spAutoFit/>
          </a:bodyPr>
          <a:lstStyle/>
          <a:p>
            <a:r>
              <a:rPr lang="en-US">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XGBoost allows a model can be trained continuously on an existing one. XGBoost feeds data to all previous trees to calculate residuals in order to constructing new trees in the sequence.</a:t>
            </a:r>
          </a:p>
        </p:txBody>
      </p:sp>
      <p:sp>
        <p:nvSpPr>
          <p:cNvPr id="42" name="Rounded Rectangle 41">
            <a:extLst>
              <a:ext uri="{FF2B5EF4-FFF2-40B4-BE49-F238E27FC236}">
                <a16:creationId xmlns:a16="http://schemas.microsoft.com/office/drawing/2014/main" id="{BBB24AC3-3EED-8645-B232-B6FE90B43B68}"/>
              </a:ext>
            </a:extLst>
          </p:cNvPr>
          <p:cNvSpPr/>
          <p:nvPr/>
        </p:nvSpPr>
        <p:spPr>
          <a:xfrm>
            <a:off x="6946606" y="2724964"/>
            <a:ext cx="1693884" cy="719719"/>
          </a:xfrm>
          <a:prstGeom prst="roundRect">
            <a:avLst/>
          </a:prstGeom>
          <a:solidFill>
            <a:srgbClr val="2C3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latin typeface="Segoe UI" panose="020B0502040204020203" pitchFamily="34" charset="0"/>
                <a:ea typeface="Segoe UI Historic" panose="020B0502040204020203" pitchFamily="34" charset="0"/>
                <a:cs typeface="Segoe UI" panose="020B0502040204020203" pitchFamily="34" charset="0"/>
              </a:rPr>
              <a:t>New data</a:t>
            </a:r>
            <a:endParaRPr lang="en-VN" sz="1400">
              <a:latin typeface="Segoe UI" panose="020B0502040204020203" pitchFamily="34" charset="0"/>
              <a:ea typeface="Segoe UI Historic" panose="020B0502040204020203" pitchFamily="34" charset="0"/>
              <a:cs typeface="Segoe UI" panose="020B0502040204020203" pitchFamily="34" charset="0"/>
            </a:endParaRPr>
          </a:p>
        </p:txBody>
      </p:sp>
      <p:cxnSp>
        <p:nvCxnSpPr>
          <p:cNvPr id="44" name="Straight Arrow Connector 43"/>
          <p:cNvCxnSpPr>
            <a:stCxn id="42" idx="2"/>
          </p:cNvCxnSpPr>
          <p:nvPr/>
        </p:nvCxnSpPr>
        <p:spPr>
          <a:xfrm>
            <a:off x="7793548" y="3444683"/>
            <a:ext cx="0" cy="644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890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5403360" y="4090864"/>
            <a:ext cx="1385280" cy="0"/>
            <a:chOff x="10051589" y="8589711"/>
            <a:chExt cx="2770560" cy="0"/>
          </a:xfrm>
        </p:grpSpPr>
        <p:cxnSp>
          <p:nvCxnSpPr>
            <p:cNvPr id="16" name="Straight Connector 15"/>
            <p:cNvCxnSpPr/>
            <p:nvPr/>
          </p:nvCxnSpPr>
          <p:spPr>
            <a:xfrm>
              <a:off x="10051589" y="8589711"/>
              <a:ext cx="1385280" cy="0"/>
            </a:xfrm>
            <a:prstGeom prst="line">
              <a:avLst/>
            </a:prstGeom>
            <a:noFill/>
            <a:ln w="127000" cap="flat" cmpd="sng" algn="ctr">
              <a:solidFill>
                <a:srgbClr val="262626"/>
              </a:solidFill>
              <a:prstDash val="solid"/>
              <a:miter lim="800000"/>
            </a:ln>
            <a:effectLst/>
          </p:spPr>
        </p:cxnSp>
        <p:cxnSp>
          <p:nvCxnSpPr>
            <p:cNvPr id="17" name="Straight Connector 16"/>
            <p:cNvCxnSpPr/>
            <p:nvPr/>
          </p:nvCxnSpPr>
          <p:spPr>
            <a:xfrm>
              <a:off x="11436869" y="8589711"/>
              <a:ext cx="1385280" cy="0"/>
            </a:xfrm>
            <a:prstGeom prst="line">
              <a:avLst/>
            </a:prstGeom>
            <a:noFill/>
            <a:ln w="127000" cap="flat" cmpd="sng" algn="ctr">
              <a:solidFill>
                <a:srgbClr val="393939"/>
              </a:solidFill>
              <a:prstDash val="solid"/>
              <a:miter lim="800000"/>
            </a:ln>
            <a:effectLst/>
          </p:spPr>
        </p:cxnSp>
      </p:grpSp>
      <p:sp>
        <p:nvSpPr>
          <p:cNvPr id="18" name="TextBox 17"/>
          <p:cNvSpPr txBox="1"/>
          <p:nvPr/>
        </p:nvSpPr>
        <p:spPr>
          <a:xfrm>
            <a:off x="838200" y="2576636"/>
            <a:ext cx="10515600" cy="769441"/>
          </a:xfrm>
          <a:prstGeom prst="rect">
            <a:avLst/>
          </a:prstGeom>
          <a:noFill/>
        </p:spPr>
        <p:txBody>
          <a:bodyPr wrap="square" lIns="0" tIns="0" rIns="0" bIns="0" rtlCol="0">
            <a:spAutoFit/>
          </a:bodyPr>
          <a:lstStyle/>
          <a:p>
            <a:pPr algn="ctr">
              <a:spcAft>
                <a:spcPts val="1800"/>
              </a:spcAft>
            </a:pPr>
            <a:r>
              <a:rPr lang="en-US" sz="5000" b="1" dirty="0">
                <a:solidFill>
                  <a:srgbClr val="FF0000"/>
                </a:solidFill>
                <a:latin typeface="Segoe UI" panose="020B0502040204020203" pitchFamily="34" charset="0"/>
                <a:ea typeface="Open Sans" panose="020B0606030504020204" pitchFamily="34" charset="0"/>
                <a:cs typeface="Segoe UI" panose="020B0502040204020203" pitchFamily="34" charset="0"/>
              </a:rPr>
              <a:t>Questions?</a:t>
            </a:r>
          </a:p>
        </p:txBody>
      </p:sp>
      <p:sp>
        <p:nvSpPr>
          <p:cNvPr id="19" name="TextBox 18"/>
          <p:cNvSpPr txBox="1"/>
          <p:nvPr/>
        </p:nvSpPr>
        <p:spPr>
          <a:xfrm>
            <a:off x="838200" y="3508746"/>
            <a:ext cx="10515600" cy="184666"/>
          </a:xfrm>
          <a:prstGeom prst="rect">
            <a:avLst/>
          </a:prstGeom>
          <a:noFill/>
        </p:spPr>
        <p:txBody>
          <a:bodyPr wrap="square" lIns="0" tIns="0" rIns="0" bIns="0" rtlCol="0">
            <a:spAutoFit/>
          </a:bodyPr>
          <a:lstStyle/>
          <a:p>
            <a:pPr algn="ctr">
              <a:spcAft>
                <a:spcPts val="1200"/>
              </a:spcAft>
            </a:pPr>
            <a:r>
              <a:rPr lang="en-US" sz="1200" dirty="0">
                <a:solidFill>
                  <a:srgbClr val="939393"/>
                </a:solidFill>
                <a:latin typeface="Segoe UI" panose="020B0502040204020203" pitchFamily="34" charset="0"/>
                <a:ea typeface="Open Sans Light" panose="020B0306030504020204" pitchFamily="34" charset="0"/>
                <a:cs typeface="Segoe UI" panose="020B0502040204020203" pitchFamily="34" charset="0"/>
              </a:rPr>
              <a:t>Write something about your main title here</a:t>
            </a:r>
          </a:p>
        </p:txBody>
      </p:sp>
    </p:spTree>
    <p:extLst>
      <p:ext uri="{BB962C8B-B14F-4D97-AF65-F5344CB8AC3E}">
        <p14:creationId xmlns:p14="http://schemas.microsoft.com/office/powerpoint/2010/main" val="412859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Review of Gradient Boosting Trees</a:t>
            </a:r>
            <a:endPar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sp>
        <p:nvSpPr>
          <p:cNvPr id="7" name="Rounded Rectangle 6">
            <a:extLst>
              <a:ext uri="{FF2B5EF4-FFF2-40B4-BE49-F238E27FC236}">
                <a16:creationId xmlns:a16="http://schemas.microsoft.com/office/drawing/2014/main" id="{E3586405-F22F-F548-9881-2361C3C30FC9}"/>
              </a:ext>
            </a:extLst>
          </p:cNvPr>
          <p:cNvSpPr/>
          <p:nvPr/>
        </p:nvSpPr>
        <p:spPr>
          <a:xfrm>
            <a:off x="3662629" y="2005770"/>
            <a:ext cx="730998" cy="2477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Root</a:t>
            </a:r>
          </a:p>
        </p:txBody>
      </p:sp>
      <p:sp>
        <p:nvSpPr>
          <p:cNvPr id="13" name="Rounded Rectangle 12">
            <a:extLst>
              <a:ext uri="{FF2B5EF4-FFF2-40B4-BE49-F238E27FC236}">
                <a16:creationId xmlns:a16="http://schemas.microsoft.com/office/drawing/2014/main" id="{8F22BDE0-82A2-F44D-852A-A974ACFA27DA}"/>
              </a:ext>
            </a:extLst>
          </p:cNvPr>
          <p:cNvSpPr/>
          <p:nvPr/>
        </p:nvSpPr>
        <p:spPr>
          <a:xfrm>
            <a:off x="3114380" y="2451763"/>
            <a:ext cx="730998" cy="2477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100">
              <a:latin typeface="Segoe UI" panose="020B0502040204020203" pitchFamily="34" charset="0"/>
              <a:ea typeface="Segoe UI Historic" panose="020B0502040204020203" pitchFamily="34" charset="0"/>
              <a:cs typeface="Segoe UI" panose="020B0502040204020203" pitchFamily="34" charset="0"/>
            </a:endParaRPr>
          </a:p>
        </p:txBody>
      </p:sp>
      <p:sp>
        <p:nvSpPr>
          <p:cNvPr id="14" name="Rounded Rectangle 13">
            <a:extLst>
              <a:ext uri="{FF2B5EF4-FFF2-40B4-BE49-F238E27FC236}">
                <a16:creationId xmlns:a16="http://schemas.microsoft.com/office/drawing/2014/main" id="{DDCFACE2-18D5-CC48-B500-7F6745F41A9C}"/>
              </a:ext>
            </a:extLst>
          </p:cNvPr>
          <p:cNvSpPr/>
          <p:nvPr/>
        </p:nvSpPr>
        <p:spPr>
          <a:xfrm>
            <a:off x="4210879" y="2451763"/>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Leaf</a:t>
            </a:r>
          </a:p>
        </p:txBody>
      </p:sp>
      <p:cxnSp>
        <p:nvCxnSpPr>
          <p:cNvPr id="10" name="Straight Arrow Connector 9">
            <a:extLst>
              <a:ext uri="{FF2B5EF4-FFF2-40B4-BE49-F238E27FC236}">
                <a16:creationId xmlns:a16="http://schemas.microsoft.com/office/drawing/2014/main" id="{DB835115-D9F1-D443-8652-08C7B0346D73}"/>
              </a:ext>
            </a:extLst>
          </p:cNvPr>
          <p:cNvCxnSpPr>
            <a:stCxn id="7" idx="2"/>
            <a:endCxn id="13" idx="0"/>
          </p:cNvCxnSpPr>
          <p:nvPr/>
        </p:nvCxnSpPr>
        <p:spPr>
          <a:xfrm flipH="1">
            <a:off x="3479879" y="2253485"/>
            <a:ext cx="548249"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7A14E2F-A3B1-044A-AFB7-642C823A092E}"/>
              </a:ext>
            </a:extLst>
          </p:cNvPr>
          <p:cNvCxnSpPr>
            <a:cxnSpLocks/>
            <a:stCxn id="7" idx="2"/>
            <a:endCxn id="14" idx="0"/>
          </p:cNvCxnSpPr>
          <p:nvPr/>
        </p:nvCxnSpPr>
        <p:spPr>
          <a:xfrm>
            <a:off x="4028128" y="2253485"/>
            <a:ext cx="548250"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2" name="Rounded Rectangle 21">
            <a:extLst>
              <a:ext uri="{FF2B5EF4-FFF2-40B4-BE49-F238E27FC236}">
                <a16:creationId xmlns:a16="http://schemas.microsoft.com/office/drawing/2014/main" id="{6A439F74-2782-384F-ACB4-917146530878}"/>
              </a:ext>
            </a:extLst>
          </p:cNvPr>
          <p:cNvSpPr/>
          <p:nvPr/>
        </p:nvSpPr>
        <p:spPr>
          <a:xfrm>
            <a:off x="3636994" y="2908314"/>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Leaf</a:t>
            </a:r>
          </a:p>
        </p:txBody>
      </p:sp>
      <p:sp>
        <p:nvSpPr>
          <p:cNvPr id="26" name="Rounded Rectangle 25">
            <a:extLst>
              <a:ext uri="{FF2B5EF4-FFF2-40B4-BE49-F238E27FC236}">
                <a16:creationId xmlns:a16="http://schemas.microsoft.com/office/drawing/2014/main" id="{67E06AF3-FF35-E248-A2D2-B0B133FA169D}"/>
              </a:ext>
            </a:extLst>
          </p:cNvPr>
          <p:cNvSpPr/>
          <p:nvPr/>
        </p:nvSpPr>
        <p:spPr>
          <a:xfrm>
            <a:off x="2591767" y="2908314"/>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Leaf</a:t>
            </a:r>
          </a:p>
        </p:txBody>
      </p:sp>
      <p:cxnSp>
        <p:nvCxnSpPr>
          <p:cNvPr id="31" name="Straight Arrow Connector 30">
            <a:extLst>
              <a:ext uri="{FF2B5EF4-FFF2-40B4-BE49-F238E27FC236}">
                <a16:creationId xmlns:a16="http://schemas.microsoft.com/office/drawing/2014/main" id="{FF0C04CA-9D12-8042-B855-6357BF80D08C}"/>
              </a:ext>
            </a:extLst>
          </p:cNvPr>
          <p:cNvCxnSpPr>
            <a:cxnSpLocks/>
            <a:stCxn id="13" idx="2"/>
            <a:endCxn id="26" idx="0"/>
          </p:cNvCxnSpPr>
          <p:nvPr/>
        </p:nvCxnSpPr>
        <p:spPr>
          <a:xfrm flipH="1">
            <a:off x="2957266" y="2699479"/>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1C026D2-24E4-C649-9A17-71768BD92E48}"/>
              </a:ext>
            </a:extLst>
          </p:cNvPr>
          <p:cNvCxnSpPr>
            <a:cxnSpLocks/>
            <a:stCxn id="13" idx="2"/>
            <a:endCxn id="22" idx="0"/>
          </p:cNvCxnSpPr>
          <p:nvPr/>
        </p:nvCxnSpPr>
        <p:spPr>
          <a:xfrm>
            <a:off x="3479879" y="2699479"/>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9" name="Rounded Rectangle 48">
            <a:extLst>
              <a:ext uri="{FF2B5EF4-FFF2-40B4-BE49-F238E27FC236}">
                <a16:creationId xmlns:a16="http://schemas.microsoft.com/office/drawing/2014/main" id="{3731307D-A30D-9840-AB4F-008A30952E75}"/>
              </a:ext>
            </a:extLst>
          </p:cNvPr>
          <p:cNvSpPr/>
          <p:nvPr/>
        </p:nvSpPr>
        <p:spPr>
          <a:xfrm>
            <a:off x="1092248" y="1391999"/>
            <a:ext cx="1270807"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Initial prediction</a:t>
            </a:r>
          </a:p>
        </p:txBody>
      </p:sp>
      <p:pic>
        <p:nvPicPr>
          <p:cNvPr id="51" name="Picture 50">
            <a:extLst>
              <a:ext uri="{FF2B5EF4-FFF2-40B4-BE49-F238E27FC236}">
                <a16:creationId xmlns:a16="http://schemas.microsoft.com/office/drawing/2014/main" id="{FECC3C60-8BDF-A444-BF7E-14581895D35B}"/>
              </a:ext>
            </a:extLst>
          </p:cNvPr>
          <p:cNvPicPr>
            <a:picLocks noChangeAspect="1"/>
          </p:cNvPicPr>
          <p:nvPr/>
        </p:nvPicPr>
        <p:blipFill>
          <a:blip r:embed="rId2"/>
          <a:stretch>
            <a:fillRect/>
          </a:stretch>
        </p:blipFill>
        <p:spPr>
          <a:xfrm>
            <a:off x="1910587" y="2313649"/>
            <a:ext cx="522613" cy="449264"/>
          </a:xfrm>
          <a:prstGeom prst="rect">
            <a:avLst/>
          </a:prstGeom>
        </p:spPr>
      </p:pic>
      <p:pic>
        <p:nvPicPr>
          <p:cNvPr id="52" name="Picture 51">
            <a:extLst>
              <a:ext uri="{FF2B5EF4-FFF2-40B4-BE49-F238E27FC236}">
                <a16:creationId xmlns:a16="http://schemas.microsoft.com/office/drawing/2014/main" id="{23345BA9-8182-9A4E-8C33-48F9C63E4443}"/>
              </a:ext>
            </a:extLst>
          </p:cNvPr>
          <p:cNvPicPr>
            <a:picLocks noChangeAspect="1"/>
          </p:cNvPicPr>
          <p:nvPr/>
        </p:nvPicPr>
        <p:blipFill>
          <a:blip r:embed="rId3"/>
          <a:stretch>
            <a:fillRect/>
          </a:stretch>
        </p:blipFill>
        <p:spPr>
          <a:xfrm>
            <a:off x="2500285" y="1290856"/>
            <a:ext cx="293877" cy="450000"/>
          </a:xfrm>
          <a:prstGeom prst="rect">
            <a:avLst/>
          </a:prstGeom>
        </p:spPr>
      </p:pic>
      <p:pic>
        <p:nvPicPr>
          <p:cNvPr id="64" name="Picture 63">
            <a:extLst>
              <a:ext uri="{FF2B5EF4-FFF2-40B4-BE49-F238E27FC236}">
                <a16:creationId xmlns:a16="http://schemas.microsoft.com/office/drawing/2014/main" id="{846F2B81-5C2A-014A-919B-36416A23E8CE}"/>
              </a:ext>
            </a:extLst>
          </p:cNvPr>
          <p:cNvPicPr>
            <a:picLocks noChangeAspect="1"/>
          </p:cNvPicPr>
          <p:nvPr/>
        </p:nvPicPr>
        <p:blipFill>
          <a:blip r:embed="rId3"/>
          <a:stretch>
            <a:fillRect/>
          </a:stretch>
        </p:blipFill>
        <p:spPr>
          <a:xfrm>
            <a:off x="5432561" y="2312913"/>
            <a:ext cx="293877" cy="450000"/>
          </a:xfrm>
          <a:prstGeom prst="rect">
            <a:avLst/>
          </a:prstGeom>
        </p:spPr>
      </p:pic>
      <p:sp>
        <p:nvSpPr>
          <p:cNvPr id="66" name="Rounded Rectangle 65">
            <a:extLst>
              <a:ext uri="{FF2B5EF4-FFF2-40B4-BE49-F238E27FC236}">
                <a16:creationId xmlns:a16="http://schemas.microsoft.com/office/drawing/2014/main" id="{60D1A8C1-6C88-2743-A688-FA1450234FF8}"/>
              </a:ext>
            </a:extLst>
          </p:cNvPr>
          <p:cNvSpPr/>
          <p:nvPr/>
        </p:nvSpPr>
        <p:spPr>
          <a:xfrm>
            <a:off x="5754534" y="3390069"/>
            <a:ext cx="730998" cy="2477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Root</a:t>
            </a:r>
          </a:p>
        </p:txBody>
      </p:sp>
      <p:sp>
        <p:nvSpPr>
          <p:cNvPr id="67" name="Rounded Rectangle 66">
            <a:extLst>
              <a:ext uri="{FF2B5EF4-FFF2-40B4-BE49-F238E27FC236}">
                <a16:creationId xmlns:a16="http://schemas.microsoft.com/office/drawing/2014/main" id="{12C4BEAE-019D-D14B-8C2B-01BF147C8554}"/>
              </a:ext>
            </a:extLst>
          </p:cNvPr>
          <p:cNvSpPr/>
          <p:nvPr/>
        </p:nvSpPr>
        <p:spPr>
          <a:xfrm>
            <a:off x="5206285" y="3836062"/>
            <a:ext cx="730998" cy="2477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100">
              <a:latin typeface="Segoe UI" panose="020B0502040204020203" pitchFamily="34" charset="0"/>
              <a:ea typeface="Segoe UI Historic" panose="020B0502040204020203" pitchFamily="34" charset="0"/>
              <a:cs typeface="Segoe UI" panose="020B0502040204020203" pitchFamily="34" charset="0"/>
            </a:endParaRPr>
          </a:p>
        </p:txBody>
      </p:sp>
      <p:sp>
        <p:nvSpPr>
          <p:cNvPr id="68" name="Rounded Rectangle 67">
            <a:extLst>
              <a:ext uri="{FF2B5EF4-FFF2-40B4-BE49-F238E27FC236}">
                <a16:creationId xmlns:a16="http://schemas.microsoft.com/office/drawing/2014/main" id="{0C8DDAB4-A9B2-3B4D-949D-31B1545DA6E3}"/>
              </a:ext>
            </a:extLst>
          </p:cNvPr>
          <p:cNvSpPr/>
          <p:nvPr/>
        </p:nvSpPr>
        <p:spPr>
          <a:xfrm>
            <a:off x="6302784" y="3836062"/>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Leaf</a:t>
            </a:r>
          </a:p>
        </p:txBody>
      </p:sp>
      <p:cxnSp>
        <p:nvCxnSpPr>
          <p:cNvPr id="69" name="Straight Arrow Connector 68">
            <a:extLst>
              <a:ext uri="{FF2B5EF4-FFF2-40B4-BE49-F238E27FC236}">
                <a16:creationId xmlns:a16="http://schemas.microsoft.com/office/drawing/2014/main" id="{A5060BB3-4A51-5348-8D62-0982D1B42E5D}"/>
              </a:ext>
            </a:extLst>
          </p:cNvPr>
          <p:cNvCxnSpPr>
            <a:stCxn id="66" idx="2"/>
            <a:endCxn id="67" idx="0"/>
          </p:cNvCxnSpPr>
          <p:nvPr/>
        </p:nvCxnSpPr>
        <p:spPr>
          <a:xfrm flipH="1">
            <a:off x="5571784" y="3637784"/>
            <a:ext cx="548249"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A8FAC7AC-B24E-F242-A29A-5DF569DB5122}"/>
              </a:ext>
            </a:extLst>
          </p:cNvPr>
          <p:cNvCxnSpPr>
            <a:cxnSpLocks/>
            <a:stCxn id="66" idx="2"/>
            <a:endCxn id="68" idx="0"/>
          </p:cNvCxnSpPr>
          <p:nvPr/>
        </p:nvCxnSpPr>
        <p:spPr>
          <a:xfrm>
            <a:off x="6120033" y="3637784"/>
            <a:ext cx="548250"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1" name="Rounded Rectangle 70">
            <a:extLst>
              <a:ext uri="{FF2B5EF4-FFF2-40B4-BE49-F238E27FC236}">
                <a16:creationId xmlns:a16="http://schemas.microsoft.com/office/drawing/2014/main" id="{BBED1D02-E7BC-D84E-9BC6-3E5525CD2DB7}"/>
              </a:ext>
            </a:extLst>
          </p:cNvPr>
          <p:cNvSpPr/>
          <p:nvPr/>
        </p:nvSpPr>
        <p:spPr>
          <a:xfrm>
            <a:off x="5728899" y="4292613"/>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Leaf</a:t>
            </a:r>
          </a:p>
        </p:txBody>
      </p:sp>
      <p:sp>
        <p:nvSpPr>
          <p:cNvPr id="72" name="Rounded Rectangle 71">
            <a:extLst>
              <a:ext uri="{FF2B5EF4-FFF2-40B4-BE49-F238E27FC236}">
                <a16:creationId xmlns:a16="http://schemas.microsoft.com/office/drawing/2014/main" id="{947789B5-21D0-004E-98FD-EED7610F159A}"/>
              </a:ext>
            </a:extLst>
          </p:cNvPr>
          <p:cNvSpPr/>
          <p:nvPr/>
        </p:nvSpPr>
        <p:spPr>
          <a:xfrm>
            <a:off x="4683672" y="4292613"/>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Leaf</a:t>
            </a:r>
          </a:p>
        </p:txBody>
      </p:sp>
      <p:cxnSp>
        <p:nvCxnSpPr>
          <p:cNvPr id="73" name="Straight Arrow Connector 72">
            <a:extLst>
              <a:ext uri="{FF2B5EF4-FFF2-40B4-BE49-F238E27FC236}">
                <a16:creationId xmlns:a16="http://schemas.microsoft.com/office/drawing/2014/main" id="{5FDA2A96-29B5-E445-8415-E25D77350133}"/>
              </a:ext>
            </a:extLst>
          </p:cNvPr>
          <p:cNvCxnSpPr>
            <a:cxnSpLocks/>
            <a:stCxn id="67" idx="2"/>
            <a:endCxn id="72" idx="0"/>
          </p:cNvCxnSpPr>
          <p:nvPr/>
        </p:nvCxnSpPr>
        <p:spPr>
          <a:xfrm flipH="1">
            <a:off x="5049171" y="4083778"/>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D5BC2B1D-66C9-954E-8C71-412FF4F91C13}"/>
              </a:ext>
            </a:extLst>
          </p:cNvPr>
          <p:cNvCxnSpPr>
            <a:cxnSpLocks/>
            <a:stCxn id="67" idx="2"/>
            <a:endCxn id="71" idx="0"/>
          </p:cNvCxnSpPr>
          <p:nvPr/>
        </p:nvCxnSpPr>
        <p:spPr>
          <a:xfrm>
            <a:off x="5571784" y="4083778"/>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75" name="Picture 74">
            <a:extLst>
              <a:ext uri="{FF2B5EF4-FFF2-40B4-BE49-F238E27FC236}">
                <a16:creationId xmlns:a16="http://schemas.microsoft.com/office/drawing/2014/main" id="{517969C6-ED83-E744-BB5A-7B6AAC131C0B}"/>
              </a:ext>
            </a:extLst>
          </p:cNvPr>
          <p:cNvPicPr>
            <a:picLocks noChangeAspect="1"/>
          </p:cNvPicPr>
          <p:nvPr/>
        </p:nvPicPr>
        <p:blipFill>
          <a:blip r:embed="rId2"/>
          <a:stretch>
            <a:fillRect/>
          </a:stretch>
        </p:blipFill>
        <p:spPr>
          <a:xfrm>
            <a:off x="4002492" y="3697948"/>
            <a:ext cx="522613" cy="449264"/>
          </a:xfrm>
          <a:prstGeom prst="rect">
            <a:avLst/>
          </a:prstGeom>
        </p:spPr>
      </p:pic>
      <p:pic>
        <p:nvPicPr>
          <p:cNvPr id="76" name="Picture 75">
            <a:extLst>
              <a:ext uri="{FF2B5EF4-FFF2-40B4-BE49-F238E27FC236}">
                <a16:creationId xmlns:a16="http://schemas.microsoft.com/office/drawing/2014/main" id="{C54685D4-559C-5548-9BF7-2FDB56342735}"/>
              </a:ext>
            </a:extLst>
          </p:cNvPr>
          <p:cNvPicPr>
            <a:picLocks noChangeAspect="1"/>
          </p:cNvPicPr>
          <p:nvPr/>
        </p:nvPicPr>
        <p:blipFill>
          <a:blip r:embed="rId3"/>
          <a:stretch>
            <a:fillRect/>
          </a:stretch>
        </p:blipFill>
        <p:spPr>
          <a:xfrm>
            <a:off x="7524466" y="3697212"/>
            <a:ext cx="293877" cy="450000"/>
          </a:xfrm>
          <a:prstGeom prst="rect">
            <a:avLst/>
          </a:prstGeom>
        </p:spPr>
      </p:pic>
      <p:pic>
        <p:nvPicPr>
          <p:cNvPr id="77" name="Picture 76">
            <a:extLst>
              <a:ext uri="{FF2B5EF4-FFF2-40B4-BE49-F238E27FC236}">
                <a16:creationId xmlns:a16="http://schemas.microsoft.com/office/drawing/2014/main" id="{DAC385CA-54BD-1346-8D1C-93F1C0C38A0E}"/>
              </a:ext>
            </a:extLst>
          </p:cNvPr>
          <p:cNvPicPr>
            <a:picLocks noChangeAspect="1"/>
          </p:cNvPicPr>
          <p:nvPr/>
        </p:nvPicPr>
        <p:blipFill>
          <a:blip r:embed="rId3"/>
          <a:stretch>
            <a:fillRect/>
          </a:stretch>
        </p:blipFill>
        <p:spPr>
          <a:xfrm>
            <a:off x="8828617" y="3697212"/>
            <a:ext cx="293877" cy="450000"/>
          </a:xfrm>
          <a:prstGeom prst="rect">
            <a:avLst/>
          </a:prstGeom>
        </p:spPr>
      </p:pic>
      <p:sp>
        <p:nvSpPr>
          <p:cNvPr id="78" name="TextBox 77">
            <a:extLst>
              <a:ext uri="{FF2B5EF4-FFF2-40B4-BE49-F238E27FC236}">
                <a16:creationId xmlns:a16="http://schemas.microsoft.com/office/drawing/2014/main" id="{AF57B50A-5097-A841-A866-A5D1BA4733C2}"/>
              </a:ext>
            </a:extLst>
          </p:cNvPr>
          <p:cNvSpPr txBox="1"/>
          <p:nvPr/>
        </p:nvSpPr>
        <p:spPr>
          <a:xfrm>
            <a:off x="7979906" y="3732669"/>
            <a:ext cx="693210" cy="369332"/>
          </a:xfrm>
          <a:prstGeom prst="rect">
            <a:avLst/>
          </a:prstGeom>
          <a:noFill/>
        </p:spPr>
        <p:txBody>
          <a:bodyPr wrap="square" rtlCol="0">
            <a:spAutoFit/>
          </a:bodyPr>
          <a:lstStyle/>
          <a:p>
            <a:pPr algn="ctr"/>
            <a:r>
              <a:rPr lang="en-VN">
                <a:latin typeface="Segoe UI" panose="020B0502040204020203" pitchFamily="34" charset="0"/>
                <a:cs typeface="Segoe UI" panose="020B0502040204020203" pitchFamily="34" charset="0"/>
              </a:rPr>
              <a:t>…….</a:t>
            </a:r>
          </a:p>
        </p:txBody>
      </p:sp>
      <p:sp>
        <p:nvSpPr>
          <p:cNvPr id="80" name="Rounded Rectangle 79">
            <a:extLst>
              <a:ext uri="{FF2B5EF4-FFF2-40B4-BE49-F238E27FC236}">
                <a16:creationId xmlns:a16="http://schemas.microsoft.com/office/drawing/2014/main" id="{ADF0E4DB-4C99-244E-B1F2-43429B045B44}"/>
              </a:ext>
            </a:extLst>
          </p:cNvPr>
          <p:cNvSpPr/>
          <p:nvPr/>
        </p:nvSpPr>
        <p:spPr>
          <a:xfrm>
            <a:off x="9902545" y="4698332"/>
            <a:ext cx="730998" cy="2477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Root</a:t>
            </a:r>
          </a:p>
        </p:txBody>
      </p:sp>
      <p:sp>
        <p:nvSpPr>
          <p:cNvPr id="81" name="Rounded Rectangle 80">
            <a:extLst>
              <a:ext uri="{FF2B5EF4-FFF2-40B4-BE49-F238E27FC236}">
                <a16:creationId xmlns:a16="http://schemas.microsoft.com/office/drawing/2014/main" id="{BF5E2093-3F4D-CA42-94D2-F68B66EA9A99}"/>
              </a:ext>
            </a:extLst>
          </p:cNvPr>
          <p:cNvSpPr/>
          <p:nvPr/>
        </p:nvSpPr>
        <p:spPr>
          <a:xfrm>
            <a:off x="9354296" y="5144325"/>
            <a:ext cx="730998" cy="247715"/>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100">
              <a:latin typeface="Segoe UI" panose="020B0502040204020203" pitchFamily="34" charset="0"/>
              <a:ea typeface="Segoe UI Historic" panose="020B0502040204020203" pitchFamily="34" charset="0"/>
              <a:cs typeface="Segoe UI" panose="020B0502040204020203" pitchFamily="34" charset="0"/>
            </a:endParaRPr>
          </a:p>
        </p:txBody>
      </p:sp>
      <p:sp>
        <p:nvSpPr>
          <p:cNvPr id="82" name="Rounded Rectangle 81">
            <a:extLst>
              <a:ext uri="{FF2B5EF4-FFF2-40B4-BE49-F238E27FC236}">
                <a16:creationId xmlns:a16="http://schemas.microsoft.com/office/drawing/2014/main" id="{BF395F0F-1D82-F342-B2CA-71F2DC024222}"/>
              </a:ext>
            </a:extLst>
          </p:cNvPr>
          <p:cNvSpPr/>
          <p:nvPr/>
        </p:nvSpPr>
        <p:spPr>
          <a:xfrm>
            <a:off x="10450795" y="5144325"/>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Leaf</a:t>
            </a:r>
          </a:p>
        </p:txBody>
      </p:sp>
      <p:cxnSp>
        <p:nvCxnSpPr>
          <p:cNvPr id="83" name="Straight Arrow Connector 82">
            <a:extLst>
              <a:ext uri="{FF2B5EF4-FFF2-40B4-BE49-F238E27FC236}">
                <a16:creationId xmlns:a16="http://schemas.microsoft.com/office/drawing/2014/main" id="{9DA546AE-E2E4-0A4C-901B-39D6DE897E77}"/>
              </a:ext>
            </a:extLst>
          </p:cNvPr>
          <p:cNvCxnSpPr>
            <a:stCxn id="80" idx="2"/>
            <a:endCxn id="81" idx="0"/>
          </p:cNvCxnSpPr>
          <p:nvPr/>
        </p:nvCxnSpPr>
        <p:spPr>
          <a:xfrm flipH="1">
            <a:off x="9719795" y="4946047"/>
            <a:ext cx="548249"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3A511D83-E961-204C-870B-EDC1F964C4B7}"/>
              </a:ext>
            </a:extLst>
          </p:cNvPr>
          <p:cNvCxnSpPr>
            <a:cxnSpLocks/>
            <a:stCxn id="80" idx="2"/>
            <a:endCxn id="82" idx="0"/>
          </p:cNvCxnSpPr>
          <p:nvPr/>
        </p:nvCxnSpPr>
        <p:spPr>
          <a:xfrm>
            <a:off x="10268044" y="4946047"/>
            <a:ext cx="548250" cy="198278"/>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85" name="Rounded Rectangle 84">
            <a:extLst>
              <a:ext uri="{FF2B5EF4-FFF2-40B4-BE49-F238E27FC236}">
                <a16:creationId xmlns:a16="http://schemas.microsoft.com/office/drawing/2014/main" id="{7DFC807B-C0CA-BB41-9CCB-33E95CB103EF}"/>
              </a:ext>
            </a:extLst>
          </p:cNvPr>
          <p:cNvSpPr/>
          <p:nvPr/>
        </p:nvSpPr>
        <p:spPr>
          <a:xfrm>
            <a:off x="9876910" y="5600876"/>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Leaf</a:t>
            </a:r>
          </a:p>
        </p:txBody>
      </p:sp>
      <p:sp>
        <p:nvSpPr>
          <p:cNvPr id="86" name="Rounded Rectangle 85">
            <a:extLst>
              <a:ext uri="{FF2B5EF4-FFF2-40B4-BE49-F238E27FC236}">
                <a16:creationId xmlns:a16="http://schemas.microsoft.com/office/drawing/2014/main" id="{5B0963AB-C8B1-9049-86B4-2ABF3A422036}"/>
              </a:ext>
            </a:extLst>
          </p:cNvPr>
          <p:cNvSpPr/>
          <p:nvPr/>
        </p:nvSpPr>
        <p:spPr>
          <a:xfrm>
            <a:off x="8831683" y="5600876"/>
            <a:ext cx="730998" cy="24771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100">
                <a:latin typeface="Segoe UI" panose="020B0502040204020203" pitchFamily="34" charset="0"/>
                <a:ea typeface="Segoe UI Historic" panose="020B0502040204020203" pitchFamily="34" charset="0"/>
                <a:cs typeface="Segoe UI" panose="020B0502040204020203" pitchFamily="34" charset="0"/>
              </a:rPr>
              <a:t>Leaf</a:t>
            </a:r>
          </a:p>
        </p:txBody>
      </p:sp>
      <p:cxnSp>
        <p:nvCxnSpPr>
          <p:cNvPr id="87" name="Straight Arrow Connector 86">
            <a:extLst>
              <a:ext uri="{FF2B5EF4-FFF2-40B4-BE49-F238E27FC236}">
                <a16:creationId xmlns:a16="http://schemas.microsoft.com/office/drawing/2014/main" id="{2C732FC5-FD9C-C24A-9B94-CB1350FE0559}"/>
              </a:ext>
            </a:extLst>
          </p:cNvPr>
          <p:cNvCxnSpPr>
            <a:cxnSpLocks/>
            <a:stCxn id="81" idx="2"/>
            <a:endCxn id="86" idx="0"/>
          </p:cNvCxnSpPr>
          <p:nvPr/>
        </p:nvCxnSpPr>
        <p:spPr>
          <a:xfrm flipH="1">
            <a:off x="9197182" y="5392041"/>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6C6625D5-A3B6-7F46-A2CA-E1BAE6F12457}"/>
              </a:ext>
            </a:extLst>
          </p:cNvPr>
          <p:cNvCxnSpPr>
            <a:cxnSpLocks/>
            <a:stCxn id="81" idx="2"/>
            <a:endCxn id="85" idx="0"/>
          </p:cNvCxnSpPr>
          <p:nvPr/>
        </p:nvCxnSpPr>
        <p:spPr>
          <a:xfrm>
            <a:off x="9719795" y="5392041"/>
            <a:ext cx="522613" cy="208835"/>
          </a:xfrm>
          <a:prstGeom prst="straightConnector1">
            <a:avLst/>
          </a:prstGeom>
          <a:ln w="12700">
            <a:solidFill>
              <a:schemeClr val="tx1">
                <a:lumMod val="75000"/>
                <a:lumOff val="25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89" name="Picture 88">
            <a:extLst>
              <a:ext uri="{FF2B5EF4-FFF2-40B4-BE49-F238E27FC236}">
                <a16:creationId xmlns:a16="http://schemas.microsoft.com/office/drawing/2014/main" id="{C6F54EDF-B0B5-7E40-B014-5E78990FF3D9}"/>
              </a:ext>
            </a:extLst>
          </p:cNvPr>
          <p:cNvPicPr>
            <a:picLocks noChangeAspect="1"/>
          </p:cNvPicPr>
          <p:nvPr/>
        </p:nvPicPr>
        <p:blipFill>
          <a:blip r:embed="rId2"/>
          <a:stretch>
            <a:fillRect/>
          </a:stretch>
        </p:blipFill>
        <p:spPr>
          <a:xfrm>
            <a:off x="8150503" y="5006211"/>
            <a:ext cx="522613" cy="449264"/>
          </a:xfrm>
          <a:prstGeom prst="rect">
            <a:avLst/>
          </a:prstGeom>
        </p:spPr>
      </p:pic>
    </p:spTree>
    <p:extLst>
      <p:ext uri="{BB962C8B-B14F-4D97-AF65-F5344CB8AC3E}">
        <p14:creationId xmlns:p14="http://schemas.microsoft.com/office/powerpoint/2010/main" val="3726141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25B712-FD6A-5547-871E-B6A189A44FB4}"/>
              </a:ext>
            </a:extLst>
          </p:cNvPr>
          <p:cNvPicPr>
            <a:picLocks noChangeAspect="1"/>
          </p:cNvPicPr>
          <p:nvPr/>
        </p:nvPicPr>
        <p:blipFill>
          <a:blip r:embed="rId2"/>
          <a:stretch>
            <a:fillRect/>
          </a:stretch>
        </p:blipFill>
        <p:spPr>
          <a:xfrm>
            <a:off x="1429826" y="4208720"/>
            <a:ext cx="3198150" cy="828000"/>
          </a:xfrm>
          <a:prstGeom prst="rect">
            <a:avLst/>
          </a:prstGeom>
        </p:spPr>
      </p:pic>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Important keywords</a:t>
            </a:r>
            <a:endPar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sp>
        <p:nvSpPr>
          <p:cNvPr id="2" name="TextBox 1">
            <a:extLst>
              <a:ext uri="{FF2B5EF4-FFF2-40B4-BE49-F238E27FC236}">
                <a16:creationId xmlns:a16="http://schemas.microsoft.com/office/drawing/2014/main" id="{67095731-CF33-BB4D-9E43-8A9411AA5EA4}"/>
              </a:ext>
            </a:extLst>
          </p:cNvPr>
          <p:cNvSpPr txBox="1"/>
          <p:nvPr/>
        </p:nvSpPr>
        <p:spPr>
          <a:xfrm>
            <a:off x="1080505" y="1166521"/>
            <a:ext cx="9029265" cy="22624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Is an </a:t>
            </a:r>
            <a:r>
              <a:rPr lang="en-VN" sz="1600">
                <a:solidFill>
                  <a:srgbClr val="C00000"/>
                </a:solidFill>
                <a:latin typeface="Segoe UI" panose="020B0502040204020203" pitchFamily="34" charset="0"/>
                <a:ea typeface="Segoe UI Historic" panose="020B0502040204020203" pitchFamily="34" charset="0"/>
                <a:cs typeface="Segoe UI" panose="020B0502040204020203" pitchFamily="34" charset="0"/>
              </a:rPr>
              <a:t>additive</a:t>
            </a:r>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model</a:t>
            </a:r>
          </a:p>
          <a:p>
            <a:pPr marL="285750" indent="-285750">
              <a:lnSpc>
                <a:spcPct val="150000"/>
              </a:lnSpc>
              <a:buFont typeface="Arial" panose="020B0604020202020204" pitchFamily="34" charset="0"/>
              <a:buChar char="•"/>
            </a:pPr>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Contains a </a:t>
            </a:r>
            <a:r>
              <a:rPr lang="en-VN" sz="1600">
                <a:solidFill>
                  <a:srgbClr val="C00000"/>
                </a:solidFill>
                <a:latin typeface="Segoe UI" panose="020B0502040204020203" pitchFamily="34" charset="0"/>
                <a:ea typeface="Segoe UI Historic" panose="020B0502040204020203" pitchFamily="34" charset="0"/>
                <a:cs typeface="Segoe UI" panose="020B0502040204020203" pitchFamily="34" charset="0"/>
              </a:rPr>
              <a:t>sequence</a:t>
            </a:r>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of weak learners</a:t>
            </a:r>
          </a:p>
          <a:p>
            <a:pPr marL="285750" indent="-285750">
              <a:lnSpc>
                <a:spcPct val="150000"/>
              </a:lnSpc>
              <a:buFont typeface="Arial" panose="020B0604020202020204" pitchFamily="34" charset="0"/>
              <a:buChar char="•"/>
            </a:pPr>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The next tree is built upon </a:t>
            </a:r>
            <a:r>
              <a:rPr lang="en-VN" sz="1600">
                <a:solidFill>
                  <a:srgbClr val="C00000"/>
                </a:solidFill>
                <a:latin typeface="Segoe UI" panose="020B0502040204020203" pitchFamily="34" charset="0"/>
                <a:ea typeface="Segoe UI Historic" panose="020B0502040204020203" pitchFamily="34" charset="0"/>
                <a:cs typeface="Segoe UI" panose="020B0502040204020203" pitchFamily="34" charset="0"/>
              </a:rPr>
              <a:t>pseudo residuals </a:t>
            </a:r>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made by previous ones</a:t>
            </a:r>
          </a:p>
          <a:p>
            <a:pPr marL="285750" indent="-285750">
              <a:lnSpc>
                <a:spcPct val="150000"/>
              </a:lnSpc>
              <a:buFont typeface="Arial" panose="020B0604020202020204" pitchFamily="34" charset="0"/>
              <a:buChar char="•"/>
            </a:pPr>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Each weak learner is scaled by eta, the </a:t>
            </a:r>
            <a:r>
              <a:rPr lang="en-VN" sz="1600">
                <a:solidFill>
                  <a:srgbClr val="C00000"/>
                </a:solidFill>
                <a:latin typeface="Segoe UI" panose="020B0502040204020203" pitchFamily="34" charset="0"/>
                <a:ea typeface="Segoe UI Historic" panose="020B0502040204020203" pitchFamily="34" charset="0"/>
                <a:cs typeface="Segoe UI" panose="020B0502040204020203" pitchFamily="34" charset="0"/>
              </a:rPr>
              <a:t>learning rate</a:t>
            </a:r>
          </a:p>
          <a:p>
            <a:pPr marL="285750" indent="-285750">
              <a:lnSpc>
                <a:spcPct val="150000"/>
              </a:lnSpc>
              <a:buFont typeface="Arial" panose="020B0604020202020204" pitchFamily="34" charset="0"/>
              <a:buChar char="•"/>
            </a:pPr>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Is designed for predicting </a:t>
            </a:r>
            <a:r>
              <a:rPr lang="en-VN" sz="1600">
                <a:solidFill>
                  <a:srgbClr val="C00000"/>
                </a:solidFill>
                <a:latin typeface="Segoe UI" panose="020B0502040204020203" pitchFamily="34" charset="0"/>
                <a:ea typeface="Segoe UI Historic" panose="020B0502040204020203" pitchFamily="34" charset="0"/>
                <a:cs typeface="Segoe UI" panose="020B0502040204020203" pitchFamily="34" charset="0"/>
              </a:rPr>
              <a:t>continuous</a:t>
            </a:r>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 values</a:t>
            </a:r>
          </a:p>
          <a:p>
            <a:pPr marL="285750" indent="-285750">
              <a:lnSpc>
                <a:spcPct val="150000"/>
              </a:lnSpc>
              <a:buFont typeface="Arial" panose="020B0604020202020204" pitchFamily="34" charset="0"/>
              <a:buChar char="•"/>
            </a:pPr>
            <a:r>
              <a:rPr lang="en-VN" sz="160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For classification problems, GBM predicts probability indirectly using </a:t>
            </a:r>
            <a:r>
              <a:rPr lang="en-VN" sz="1600">
                <a:solidFill>
                  <a:srgbClr val="C00000"/>
                </a:solidFill>
                <a:latin typeface="Segoe UI" panose="020B0502040204020203" pitchFamily="34" charset="0"/>
                <a:ea typeface="Segoe UI Historic" panose="020B0502040204020203" pitchFamily="34" charset="0"/>
                <a:cs typeface="Segoe UI" panose="020B0502040204020203" pitchFamily="34" charset="0"/>
              </a:rPr>
              <a:t>log(odds)</a:t>
            </a:r>
          </a:p>
        </p:txBody>
      </p:sp>
      <p:sp>
        <p:nvSpPr>
          <p:cNvPr id="44" name="TextBox 43">
            <a:extLst>
              <a:ext uri="{FF2B5EF4-FFF2-40B4-BE49-F238E27FC236}">
                <a16:creationId xmlns:a16="http://schemas.microsoft.com/office/drawing/2014/main" id="{DD8D8706-4579-8342-B113-6812B9579F82}"/>
              </a:ext>
            </a:extLst>
          </p:cNvPr>
          <p:cNvSpPr txBox="1"/>
          <p:nvPr/>
        </p:nvSpPr>
        <p:spPr>
          <a:xfrm>
            <a:off x="1631968" y="5128023"/>
            <a:ext cx="2373324" cy="415819"/>
          </a:xfrm>
          <a:prstGeom prst="rect">
            <a:avLst/>
          </a:prstGeom>
          <a:noFill/>
        </p:spPr>
        <p:txBody>
          <a:bodyPr wrap="square" rtlCol="0">
            <a:spAutoFit/>
          </a:bodyPr>
          <a:lstStyle/>
          <a:p>
            <a:pPr algn="ctr">
              <a:lnSpc>
                <a:spcPct val="150000"/>
              </a:lnSpc>
            </a:pPr>
            <a:r>
              <a:rPr lang="en-VN" sz="1600" i="1">
                <a:solidFill>
                  <a:schemeClr val="tx1">
                    <a:lumMod val="50000"/>
                    <a:lumOff val="50000"/>
                  </a:schemeClr>
                </a:solidFill>
                <a:latin typeface="Segoe UI" panose="020B0502040204020203" pitchFamily="34" charset="0"/>
                <a:ea typeface="Segoe UI Historic" panose="020B0502040204020203" pitchFamily="34" charset="0"/>
                <a:cs typeface="Segoe UI" panose="020B0502040204020203" pitchFamily="34" charset="0"/>
              </a:rPr>
              <a:t>(Logistic function)</a:t>
            </a:r>
          </a:p>
        </p:txBody>
      </p:sp>
      <p:pic>
        <p:nvPicPr>
          <p:cNvPr id="5" name="Picture 4">
            <a:extLst>
              <a:ext uri="{FF2B5EF4-FFF2-40B4-BE49-F238E27FC236}">
                <a16:creationId xmlns:a16="http://schemas.microsoft.com/office/drawing/2014/main" id="{837330B4-CADC-8A41-82FC-8CAA69C71C3A}"/>
              </a:ext>
            </a:extLst>
          </p:cNvPr>
          <p:cNvPicPr>
            <a:picLocks noChangeAspect="1"/>
          </p:cNvPicPr>
          <p:nvPr/>
        </p:nvPicPr>
        <p:blipFill>
          <a:blip r:embed="rId3"/>
          <a:stretch>
            <a:fillRect/>
          </a:stretch>
        </p:blipFill>
        <p:spPr>
          <a:xfrm>
            <a:off x="5928821" y="4208720"/>
            <a:ext cx="4667850" cy="828000"/>
          </a:xfrm>
          <a:prstGeom prst="rect">
            <a:avLst/>
          </a:prstGeom>
        </p:spPr>
      </p:pic>
    </p:spTree>
    <p:extLst>
      <p:ext uri="{BB962C8B-B14F-4D97-AF65-F5344CB8AC3E}">
        <p14:creationId xmlns:p14="http://schemas.microsoft.com/office/powerpoint/2010/main" val="2527711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smtClean="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Logistic Regression</a:t>
            </a:r>
            <a:endPar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pic>
        <p:nvPicPr>
          <p:cNvPr id="2" name="Picture 1"/>
          <p:cNvPicPr>
            <a:picLocks noChangeAspect="1"/>
          </p:cNvPicPr>
          <p:nvPr/>
        </p:nvPicPr>
        <p:blipFill>
          <a:blip r:embed="rId2"/>
          <a:stretch>
            <a:fillRect/>
          </a:stretch>
        </p:blipFill>
        <p:spPr>
          <a:xfrm>
            <a:off x="431800" y="1260256"/>
            <a:ext cx="11337850" cy="4416643"/>
          </a:xfrm>
          <a:prstGeom prst="rect">
            <a:avLst/>
          </a:prstGeom>
        </p:spPr>
      </p:pic>
      <p:sp>
        <p:nvSpPr>
          <p:cNvPr id="5" name="Rectangle 4">
            <a:extLst>
              <a:ext uri="{FF2B5EF4-FFF2-40B4-BE49-F238E27FC236}">
                <a16:creationId xmlns:a16="http://schemas.microsoft.com/office/drawing/2014/main" id="{C12FFF7E-7C83-6B43-9FAF-6B479EA5501B}"/>
              </a:ext>
            </a:extLst>
          </p:cNvPr>
          <p:cNvSpPr/>
          <p:nvPr/>
        </p:nvSpPr>
        <p:spPr>
          <a:xfrm>
            <a:off x="5600701" y="4711699"/>
            <a:ext cx="901699" cy="292101"/>
          </a:xfrm>
          <a:prstGeom prst="rect">
            <a:avLst/>
          </a:prstGeom>
          <a:solidFill>
            <a:srgbClr val="C5112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
        <p:nvSpPr>
          <p:cNvPr id="6" name="Rectangle 5">
            <a:extLst>
              <a:ext uri="{FF2B5EF4-FFF2-40B4-BE49-F238E27FC236}">
                <a16:creationId xmlns:a16="http://schemas.microsoft.com/office/drawing/2014/main" id="{C12FFF7E-7C83-6B43-9FAF-6B479EA5501B}"/>
              </a:ext>
            </a:extLst>
          </p:cNvPr>
          <p:cNvSpPr/>
          <p:nvPr/>
        </p:nvSpPr>
        <p:spPr>
          <a:xfrm>
            <a:off x="4178301" y="5091114"/>
            <a:ext cx="1066799" cy="585786"/>
          </a:xfrm>
          <a:prstGeom prst="rect">
            <a:avLst/>
          </a:prstGeom>
          <a:solidFill>
            <a:srgbClr val="C5112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67781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GBT algorithm</a:t>
            </a:r>
            <a:endPar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grpSp>
        <p:nvGrpSpPr>
          <p:cNvPr id="13" name="Group 12">
            <a:extLst>
              <a:ext uri="{FF2B5EF4-FFF2-40B4-BE49-F238E27FC236}">
                <a16:creationId xmlns:a16="http://schemas.microsoft.com/office/drawing/2014/main" id="{C42A897A-0BCC-C349-942F-7A5B4DF5FBFB}"/>
              </a:ext>
            </a:extLst>
          </p:cNvPr>
          <p:cNvGrpSpPr/>
          <p:nvPr/>
        </p:nvGrpSpPr>
        <p:grpSpPr>
          <a:xfrm>
            <a:off x="2301411" y="1340041"/>
            <a:ext cx="6967058" cy="4572702"/>
            <a:chOff x="1551398" y="1377747"/>
            <a:chExt cx="6967058" cy="4572702"/>
          </a:xfrm>
        </p:grpSpPr>
        <p:pic>
          <p:nvPicPr>
            <p:cNvPr id="9" name="Picture 8">
              <a:extLst>
                <a:ext uri="{FF2B5EF4-FFF2-40B4-BE49-F238E27FC236}">
                  <a16:creationId xmlns:a16="http://schemas.microsoft.com/office/drawing/2014/main" id="{AF5C6ABD-AA67-4B40-980F-DB8027F3F165}"/>
                </a:ext>
              </a:extLst>
            </p:cNvPr>
            <p:cNvPicPr>
              <a:picLocks noChangeAspect="1"/>
            </p:cNvPicPr>
            <p:nvPr/>
          </p:nvPicPr>
          <p:blipFill>
            <a:blip r:embed="rId2"/>
            <a:stretch>
              <a:fillRect/>
            </a:stretch>
          </p:blipFill>
          <p:spPr>
            <a:xfrm>
              <a:off x="1582219" y="2588869"/>
              <a:ext cx="6518739" cy="3361580"/>
            </a:xfrm>
            <a:prstGeom prst="rect">
              <a:avLst/>
            </a:prstGeom>
          </p:spPr>
        </p:pic>
        <p:pic>
          <p:nvPicPr>
            <p:cNvPr id="10" name="Picture 9">
              <a:extLst>
                <a:ext uri="{FF2B5EF4-FFF2-40B4-BE49-F238E27FC236}">
                  <a16:creationId xmlns:a16="http://schemas.microsoft.com/office/drawing/2014/main" id="{2E9B22B2-45CD-484A-A85F-B3E3F1146F78}"/>
                </a:ext>
              </a:extLst>
            </p:cNvPr>
            <p:cNvPicPr>
              <a:picLocks noChangeAspect="1"/>
            </p:cNvPicPr>
            <p:nvPr/>
          </p:nvPicPr>
          <p:blipFill>
            <a:blip r:embed="rId3"/>
            <a:stretch>
              <a:fillRect/>
            </a:stretch>
          </p:blipFill>
          <p:spPr>
            <a:xfrm>
              <a:off x="1551398" y="1849347"/>
              <a:ext cx="6967058" cy="756000"/>
            </a:xfrm>
            <a:prstGeom prst="rect">
              <a:avLst/>
            </a:prstGeom>
          </p:spPr>
        </p:pic>
        <p:pic>
          <p:nvPicPr>
            <p:cNvPr id="12" name="Picture 11">
              <a:extLst>
                <a:ext uri="{FF2B5EF4-FFF2-40B4-BE49-F238E27FC236}">
                  <a16:creationId xmlns:a16="http://schemas.microsoft.com/office/drawing/2014/main" id="{A3AC9A12-E821-5740-A6C0-AF9F55650FEF}"/>
                </a:ext>
              </a:extLst>
            </p:cNvPr>
            <p:cNvPicPr>
              <a:picLocks noChangeAspect="1"/>
            </p:cNvPicPr>
            <p:nvPr/>
          </p:nvPicPr>
          <p:blipFill>
            <a:blip r:embed="rId4"/>
            <a:stretch>
              <a:fillRect/>
            </a:stretch>
          </p:blipFill>
          <p:spPr>
            <a:xfrm>
              <a:off x="1551398" y="1377747"/>
              <a:ext cx="6967058" cy="409389"/>
            </a:xfrm>
            <a:prstGeom prst="rect">
              <a:avLst/>
            </a:prstGeom>
          </p:spPr>
        </p:pic>
      </p:grpSp>
    </p:spTree>
    <p:extLst>
      <p:ext uri="{BB962C8B-B14F-4D97-AF65-F5344CB8AC3E}">
        <p14:creationId xmlns:p14="http://schemas.microsoft.com/office/powerpoint/2010/main" val="1997189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4"/>
          <p:cNvSpPr txBox="1">
            <a:spLocks/>
          </p:cNvSpPr>
          <p:nvPr/>
        </p:nvSpPr>
        <p:spPr>
          <a:xfrm>
            <a:off x="792375" y="315936"/>
            <a:ext cx="9574250" cy="514800"/>
          </a:xfrm>
          <a:prstGeom prst="rect">
            <a:avLst/>
          </a:prstGeom>
        </p:spPr>
        <p:txBody>
          <a:bodyPr>
            <a:spAutoFit/>
          </a:bodyPr>
          <a:lstStyle>
            <a:lvl1pPr marL="343037" indent="-343037" algn="l" defTabSz="457383" rtl="0" eaLnBrk="1" latinLnBrk="0" hangingPunct="1">
              <a:spcBef>
                <a:spcPct val="20000"/>
              </a:spcBef>
              <a:buFont typeface="Arial"/>
              <a:buChar char="•"/>
              <a:defRPr sz="3201" kern="1200">
                <a:solidFill>
                  <a:schemeClr val="tx1"/>
                </a:solidFill>
                <a:latin typeface="+mn-lt"/>
                <a:ea typeface="+mn-ea"/>
                <a:cs typeface="+mn-cs"/>
              </a:defRPr>
            </a:lvl1pPr>
            <a:lvl2pPr marL="743247" indent="-285864" algn="l" defTabSz="457383" rtl="0" eaLnBrk="1" latinLnBrk="0" hangingPunct="1">
              <a:spcBef>
                <a:spcPct val="20000"/>
              </a:spcBef>
              <a:buFont typeface="Arial"/>
              <a:buChar char="–"/>
              <a:defRPr sz="2801" kern="1200">
                <a:solidFill>
                  <a:schemeClr val="tx1"/>
                </a:solidFill>
                <a:latin typeface="+mn-lt"/>
                <a:ea typeface="+mn-ea"/>
                <a:cs typeface="+mn-cs"/>
              </a:defRPr>
            </a:lvl2pPr>
            <a:lvl3pPr marL="1143457" indent="-228691" algn="l" defTabSz="457383" rtl="0" eaLnBrk="1" latinLnBrk="0" hangingPunct="1">
              <a:spcBef>
                <a:spcPct val="20000"/>
              </a:spcBef>
              <a:buFont typeface="Arial"/>
              <a:buChar char="•"/>
              <a:defRPr sz="2401" kern="1200">
                <a:solidFill>
                  <a:schemeClr val="tx1"/>
                </a:solidFill>
                <a:latin typeface="+mn-lt"/>
                <a:ea typeface="+mn-ea"/>
                <a:cs typeface="+mn-cs"/>
              </a:defRPr>
            </a:lvl3pPr>
            <a:lvl4pPr marL="1600840" indent="-228691" algn="l" defTabSz="457383" rtl="0" eaLnBrk="1" latinLnBrk="0" hangingPunct="1">
              <a:spcBef>
                <a:spcPct val="20000"/>
              </a:spcBef>
              <a:buFont typeface="Arial"/>
              <a:buChar char="–"/>
              <a:defRPr sz="2001" kern="1200">
                <a:solidFill>
                  <a:schemeClr val="tx1"/>
                </a:solidFill>
                <a:latin typeface="+mn-lt"/>
                <a:ea typeface="+mn-ea"/>
                <a:cs typeface="+mn-cs"/>
              </a:defRPr>
            </a:lvl4pPr>
            <a:lvl5pPr marL="2058223" indent="-228691" algn="l" defTabSz="457383" rtl="0" eaLnBrk="1" latinLnBrk="0" hangingPunct="1">
              <a:spcBef>
                <a:spcPct val="20000"/>
              </a:spcBef>
              <a:buFont typeface="Arial"/>
              <a:buChar char="»"/>
              <a:defRPr sz="2001" kern="1200">
                <a:solidFill>
                  <a:schemeClr val="tx1"/>
                </a:solidFill>
                <a:latin typeface="+mn-lt"/>
                <a:ea typeface="+mn-ea"/>
                <a:cs typeface="+mn-cs"/>
              </a:defRPr>
            </a:lvl5pPr>
            <a:lvl6pPr marL="2515606" indent="-228691" algn="l" defTabSz="457383" rtl="0" eaLnBrk="1" latinLnBrk="0" hangingPunct="1">
              <a:spcBef>
                <a:spcPct val="20000"/>
              </a:spcBef>
              <a:buFont typeface="Arial"/>
              <a:buChar char="•"/>
              <a:defRPr sz="2001" kern="1200">
                <a:solidFill>
                  <a:schemeClr val="tx1"/>
                </a:solidFill>
                <a:latin typeface="+mn-lt"/>
                <a:ea typeface="+mn-ea"/>
                <a:cs typeface="+mn-cs"/>
              </a:defRPr>
            </a:lvl6pPr>
            <a:lvl7pPr marL="2972989" indent="-228691" algn="l" defTabSz="457383" rtl="0" eaLnBrk="1" latinLnBrk="0" hangingPunct="1">
              <a:spcBef>
                <a:spcPct val="20000"/>
              </a:spcBef>
              <a:buFont typeface="Arial"/>
              <a:buChar char="•"/>
              <a:defRPr sz="2001" kern="1200">
                <a:solidFill>
                  <a:schemeClr val="tx1"/>
                </a:solidFill>
                <a:latin typeface="+mn-lt"/>
                <a:ea typeface="+mn-ea"/>
                <a:cs typeface="+mn-cs"/>
              </a:defRPr>
            </a:lvl7pPr>
            <a:lvl8pPr marL="3430372" indent="-228691" algn="l" defTabSz="457383" rtl="0" eaLnBrk="1" latinLnBrk="0" hangingPunct="1">
              <a:spcBef>
                <a:spcPct val="20000"/>
              </a:spcBef>
              <a:buFont typeface="Arial"/>
              <a:buChar char="•"/>
              <a:defRPr sz="2001" kern="1200">
                <a:solidFill>
                  <a:schemeClr val="tx1"/>
                </a:solidFill>
                <a:latin typeface="+mn-lt"/>
                <a:ea typeface="+mn-ea"/>
                <a:cs typeface="+mn-cs"/>
              </a:defRPr>
            </a:lvl8pPr>
            <a:lvl9pPr marL="3887754" indent="-228691" algn="l" defTabSz="457383" rtl="0" eaLnBrk="1" latinLnBrk="0" hangingPunct="1">
              <a:spcBef>
                <a:spcPct val="20000"/>
              </a:spcBef>
              <a:buFont typeface="Arial"/>
              <a:buChar char="•"/>
              <a:defRPr sz="2001" kern="1200">
                <a:solidFill>
                  <a:schemeClr val="tx1"/>
                </a:solidFill>
                <a:latin typeface="+mn-lt"/>
                <a:ea typeface="+mn-ea"/>
                <a:cs typeface="+mn-cs"/>
              </a:defRPr>
            </a:lvl9pPr>
          </a:lstStyle>
          <a:p>
            <a:pPr marL="0" indent="0" fontAlgn="auto">
              <a:lnSpc>
                <a:spcPts val="3300"/>
              </a:lnSpc>
              <a:spcBef>
                <a:spcPts val="0"/>
              </a:spcBef>
              <a:spcAft>
                <a:spcPts val="0"/>
              </a:spcAft>
              <a:buFont typeface="Arial"/>
              <a:buNone/>
              <a:defRPr/>
            </a:pPr>
            <a:r>
              <a:rPr lang="en-US" sz="2900" b="1">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rPr>
              <a:t>The GBM killer</a:t>
            </a:r>
            <a:endParaRPr lang="en-US" sz="2900" b="1" dirty="0">
              <a:gradFill>
                <a:gsLst>
                  <a:gs pos="0">
                    <a:srgbClr val="FF0000"/>
                  </a:gs>
                  <a:gs pos="100000">
                    <a:srgbClr val="262626"/>
                  </a:gs>
                </a:gsLst>
                <a:lin ang="13500000" scaled="1"/>
              </a:gradFill>
              <a:latin typeface="Segoe UI" panose="020B0502040204020203" pitchFamily="34" charset="0"/>
              <a:ea typeface="Lato Black" charset="0"/>
              <a:cs typeface="Segoe UI" panose="020B0502040204020203" pitchFamily="34" charset="0"/>
            </a:endParaRPr>
          </a:p>
        </p:txBody>
      </p:sp>
      <p:sp>
        <p:nvSpPr>
          <p:cNvPr id="7" name="TextBox 6">
            <a:extLst>
              <a:ext uri="{FF2B5EF4-FFF2-40B4-BE49-F238E27FC236}">
                <a16:creationId xmlns:a16="http://schemas.microsoft.com/office/drawing/2014/main" id="{003810DF-993E-974D-81F4-BFAA7C5DA60A}"/>
              </a:ext>
            </a:extLst>
          </p:cNvPr>
          <p:cNvSpPr txBox="1"/>
          <p:nvPr/>
        </p:nvSpPr>
        <p:spPr>
          <a:xfrm>
            <a:off x="792373" y="1162814"/>
            <a:ext cx="10406058" cy="2308324"/>
          </a:xfrm>
          <a:prstGeom prst="rect">
            <a:avLst/>
          </a:prstGeom>
          <a:noFill/>
        </p:spPr>
        <p:txBody>
          <a:bodyPr wrap="square" rtlCol="0">
            <a:spAutoFit/>
          </a:bodyPr>
          <a:lstStyle/>
          <a:p>
            <a:r>
              <a:rPr lang="en-VN">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XGBoost is an enhanced version of GBM, dominating Kaggle competitions, especially for tabular data. Some advantages of XGBoost are:</a:t>
            </a:r>
          </a:p>
          <a:p>
            <a:endParaRPr lang="en-VN">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a:p>
            <a:pPr marL="742950" lvl="1" indent="-285750">
              <a:buFont typeface="Arial" panose="020B0604020202020204" pitchFamily="34" charset="0"/>
              <a:buChar char="•"/>
            </a:pPr>
            <a:r>
              <a:rPr lang="en-VN">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Good </a:t>
            </a:r>
            <a:r>
              <a:rPr lang="en-VN" smtClean="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performance</a:t>
            </a:r>
            <a:endParaRPr lang="en-US" smtClean="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a:p>
            <a:pPr marL="742950" lvl="1" indent="-285750">
              <a:buFont typeface="Arial" panose="020B0604020202020204" pitchFamily="34" charset="0"/>
              <a:buChar char="•"/>
            </a:pPr>
            <a:r>
              <a:rPr lang="en-VN" smtClean="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Built-in function </a:t>
            </a:r>
            <a:r>
              <a:rPr lang="en-VN">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for handling missing </a:t>
            </a:r>
            <a:r>
              <a:rPr lang="en-VN" smtClean="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data</a:t>
            </a:r>
            <a:endParaRPr lang="en-US" smtClean="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a:p>
            <a:pPr marL="742950" lvl="1" indent="-285750">
              <a:buFont typeface="Arial" panose="020B0604020202020204" pitchFamily="34" charset="0"/>
              <a:buChar char="•"/>
            </a:pPr>
            <a:r>
              <a:rPr lang="en-US" smtClean="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Effective tree pruning to prevent overfitting</a:t>
            </a:r>
          </a:p>
          <a:p>
            <a:pPr marL="742950" lvl="1" indent="-285750">
              <a:buFont typeface="Arial" panose="020B0604020202020204" pitchFamily="34" charset="0"/>
              <a:buChar char="•"/>
            </a:pPr>
            <a:r>
              <a:rPr lang="en-US" smtClean="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Can run parallelly</a:t>
            </a:r>
          </a:p>
          <a:p>
            <a:pPr marL="742950" lvl="1" indent="-285750">
              <a:buFont typeface="Arial" panose="020B0604020202020204" pitchFamily="34" charset="0"/>
              <a:buChar char="•"/>
            </a:pPr>
            <a:r>
              <a:rPr lang="en-US" smtClean="0">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rPr>
              <a:t>Can utilize GPU</a:t>
            </a:r>
            <a:endParaRPr lang="en-VN">
              <a:solidFill>
                <a:schemeClr val="tx1">
                  <a:lumMod val="75000"/>
                  <a:lumOff val="25000"/>
                </a:schemeClr>
              </a:solidFill>
              <a:latin typeface="Segoe UI" panose="020B0502040204020203" pitchFamily="34" charset="0"/>
              <a:ea typeface="Segoe UI Historic"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58793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8A0B59-5A25-45D9-8CA9-BEFD6C86854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827" b="7827"/>
          <a:stretch/>
        </p:blipFill>
        <p:spPr>
          <a:xfrm>
            <a:off x="1392" y="0"/>
            <a:ext cx="12190608" cy="6857217"/>
          </a:xfrm>
          <a:prstGeom prst="rect">
            <a:avLst/>
          </a:prstGeom>
        </p:spPr>
      </p:pic>
      <p:sp>
        <p:nvSpPr>
          <p:cNvPr id="3" name="Rectangle 2">
            <a:extLst>
              <a:ext uri="{FF2B5EF4-FFF2-40B4-BE49-F238E27FC236}">
                <a16:creationId xmlns:a16="http://schemas.microsoft.com/office/drawing/2014/main" id="{68F76392-38E3-4AFF-973C-321DAE08F9EB}"/>
              </a:ext>
            </a:extLst>
          </p:cNvPr>
          <p:cNvSpPr/>
          <p:nvPr/>
        </p:nvSpPr>
        <p:spPr>
          <a:xfrm>
            <a:off x="-1" y="0"/>
            <a:ext cx="12190607" cy="6858000"/>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401C9312-631B-465A-B65D-3B2045B087DD}"/>
              </a:ext>
            </a:extLst>
          </p:cNvPr>
          <p:cNvSpPr/>
          <p:nvPr/>
        </p:nvSpPr>
        <p:spPr>
          <a:xfrm>
            <a:off x="1497496" y="3429000"/>
            <a:ext cx="10693110" cy="1885121"/>
          </a:xfrm>
          <a:prstGeom prst="rect">
            <a:avLst/>
          </a:prstGeom>
          <a:solidFill>
            <a:schemeClr val="tx2">
              <a:lumMod val="50000"/>
            </a:schemeClr>
          </a:solidFill>
        </p:spPr>
        <p:txBody>
          <a:bodyPr wrap="square" lIns="180000" rIns="180000" rtlCol="0" anchor="ctr">
            <a:noAutofit/>
          </a:bodyPr>
          <a:lstStyle/>
          <a:p>
            <a:r>
              <a:rPr lang="en-US" sz="4000">
                <a:solidFill>
                  <a:schemeClr val="bg1"/>
                </a:solidFill>
                <a:latin typeface="Segoe UI" panose="020B0502040204020203" pitchFamily="34" charset="0"/>
                <a:ea typeface="Open Sans" panose="020B0606030504020204" pitchFamily="34" charset="0"/>
                <a:cs typeface="Segoe UI" panose="020B0502040204020203" pitchFamily="34" charset="0"/>
              </a:rPr>
              <a:t>XGBoost Main </a:t>
            </a:r>
            <a:r>
              <a:rPr lang="en-US" sz="4000" smtClean="0">
                <a:solidFill>
                  <a:schemeClr val="bg1"/>
                </a:solidFill>
                <a:latin typeface="Segoe UI" panose="020B0502040204020203" pitchFamily="34" charset="0"/>
                <a:ea typeface="Open Sans" panose="020B0606030504020204" pitchFamily="34" charset="0"/>
                <a:cs typeface="Segoe UI" panose="020B0502040204020203" pitchFamily="34" charset="0"/>
              </a:rPr>
              <a:t>Idea</a:t>
            </a:r>
            <a:endParaRPr lang="en-US" sz="4000" dirty="0">
              <a:solidFill>
                <a:schemeClr val="bg1"/>
              </a:solidFill>
              <a:latin typeface="Segoe UI" panose="020B0502040204020203" pitchFamily="34" charset="0"/>
              <a:ea typeface="Open Sans" panose="020B0606030504020204" pitchFamily="34" charset="0"/>
              <a:cs typeface="Segoe UI" panose="020B0502040204020203" pitchFamily="34" charset="0"/>
            </a:endParaRPr>
          </a:p>
        </p:txBody>
      </p:sp>
      <p:sp>
        <p:nvSpPr>
          <p:cNvPr id="5" name="Rectangle 4">
            <a:extLst>
              <a:ext uri="{FF2B5EF4-FFF2-40B4-BE49-F238E27FC236}">
                <a16:creationId xmlns:a16="http://schemas.microsoft.com/office/drawing/2014/main" id="{68DBDE1B-DA29-4558-B587-0D826893EB70}"/>
              </a:ext>
            </a:extLst>
          </p:cNvPr>
          <p:cNvSpPr/>
          <p:nvPr/>
        </p:nvSpPr>
        <p:spPr>
          <a:xfrm>
            <a:off x="0" y="3428999"/>
            <a:ext cx="1497496" cy="1885121"/>
          </a:xfrm>
          <a:prstGeom prst="rect">
            <a:avLst/>
          </a:prstGeom>
          <a:solidFill>
            <a:srgbClr val="F15E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a:latin typeface="Segoe UI" panose="020B0502040204020203" pitchFamily="34" charset="0"/>
                <a:ea typeface="Open Sans" panose="020B0606030504020204" pitchFamily="34" charset="0"/>
                <a:cs typeface="Segoe UI" panose="020B0502040204020203" pitchFamily="34" charset="0"/>
              </a:rPr>
              <a:t>2</a:t>
            </a:r>
          </a:p>
        </p:txBody>
      </p:sp>
    </p:spTree>
    <p:extLst>
      <p:ext uri="{BB962C8B-B14F-4D97-AF65-F5344CB8AC3E}">
        <p14:creationId xmlns:p14="http://schemas.microsoft.com/office/powerpoint/2010/main" val="2018608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937</TotalTime>
  <Words>2152</Words>
  <Application>Microsoft Office PowerPoint</Application>
  <PresentationFormat>Widescreen</PresentationFormat>
  <Paragraphs>421</Paragraphs>
  <Slides>39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Arial</vt:lpstr>
      <vt:lpstr>Calibri</vt:lpstr>
      <vt:lpstr>Cambria Math</vt:lpstr>
      <vt:lpstr>Consolas</vt:lpstr>
      <vt:lpstr>Lato Black</vt:lpstr>
      <vt:lpstr>Open Sans</vt:lpstr>
      <vt:lpstr>Open Sans Light</vt:lpstr>
      <vt:lpstr>Segoe UI</vt:lpstr>
      <vt:lpstr>Segoe UI Historic</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hungpq24</cp:lastModifiedBy>
  <cp:revision>19</cp:revision>
  <dcterms:created xsi:type="dcterms:W3CDTF">2021-08-25T16:02:50Z</dcterms:created>
  <dcterms:modified xsi:type="dcterms:W3CDTF">2021-11-04T11:44:26Z</dcterms:modified>
</cp:coreProperties>
</file>