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7" r:id="rId3"/>
    <p:sldId id="262" r:id="rId4"/>
    <p:sldId id="328" r:id="rId5"/>
    <p:sldId id="330" r:id="rId6"/>
    <p:sldId id="315" r:id="rId7"/>
    <p:sldId id="332" r:id="rId8"/>
    <p:sldId id="331" r:id="rId9"/>
    <p:sldId id="316" r:id="rId10"/>
    <p:sldId id="317" r:id="rId11"/>
    <p:sldId id="318" r:id="rId12"/>
    <p:sldId id="333" r:id="rId13"/>
    <p:sldId id="334" r:id="rId14"/>
    <p:sldId id="335" r:id="rId15"/>
    <p:sldId id="336" r:id="rId16"/>
    <p:sldId id="322" r:id="rId17"/>
    <p:sldId id="339" r:id="rId18"/>
    <p:sldId id="338" r:id="rId19"/>
    <p:sldId id="342" r:id="rId20"/>
    <p:sldId id="340" r:id="rId21"/>
    <p:sldId id="341" r:id="rId22"/>
    <p:sldId id="323" r:id="rId23"/>
    <p:sldId id="326" r:id="rId24"/>
    <p:sldId id="337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33"/>
    <a:srgbClr val="990000"/>
    <a:srgbClr val="44494D"/>
    <a:srgbClr val="FF0000"/>
    <a:srgbClr val="FF3300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6C30-07CB-4275-9E7A-3B94E193E5B4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352FC-CFD9-4C40-A373-6A549251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79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A757-57FB-43EC-A356-105F74FC129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7A30A-8526-436D-A3E3-883C6D0D0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23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4A73-8E17-4263-9ADE-0787C17C9E7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lotly/dash-sample-apps/tree/main/apps/dash-spatial-clustering" TargetMode="External"/><Relationship Id="rId5" Type="http://schemas.openxmlformats.org/officeDocument/2006/relationships/hyperlink" Target="https://dash-gallery.plotly.host/dash-spatial-clustering/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cg8j/awesome-dash" TargetMode="External"/><Relationship Id="rId5" Type="http://schemas.openxmlformats.org/officeDocument/2006/relationships/hyperlink" Target="https://dash-gallery.plotly.host/Portal/" TargetMode="Externa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430"/>
            <a:ext cx="5222241" cy="17712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8" y="1622343"/>
            <a:ext cx="3922025" cy="9885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0540" y="1757573"/>
            <a:ext cx="369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DASHBOARD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8576" y="2728814"/>
            <a:ext cx="29883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DS – 08/2021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247"/>
            <a:ext cx="9144000" cy="5402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650" y="4756150"/>
            <a:ext cx="3968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TRUNG TÂM PHÂN TÍCH DỮ LIỆU - VIETTEL DAC</a:t>
            </a:r>
            <a:endParaRPr lang="vi-VN" sz="1050" b="1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75" y="4756150"/>
            <a:ext cx="975214" cy="214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26" y="4871519"/>
            <a:ext cx="651407" cy="23380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" y="1715931"/>
            <a:ext cx="2634128" cy="444676"/>
            <a:chOff x="661619" y="360328"/>
            <a:chExt cx="5268256" cy="8893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038" y="360328"/>
              <a:ext cx="379837" cy="8893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19" y="360329"/>
              <a:ext cx="365239" cy="8893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6447"/>
            <a:ext cx="5927386" cy="14435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" y="2230876"/>
            <a:ext cx="56278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Sử</a:t>
            </a:r>
            <a:r>
              <a:rPr lang="en-US" sz="4000" b="1" dirty="0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dụng</a:t>
            </a:r>
            <a:r>
              <a:rPr lang="en-US" sz="4000" b="1" dirty="0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ngôn</a:t>
            </a:r>
            <a:r>
              <a:rPr lang="en-US" sz="4000" b="1" dirty="0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ngữ</a:t>
            </a:r>
            <a:r>
              <a:rPr lang="en-US" sz="4000" b="1" dirty="0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lập</a:t>
            </a:r>
            <a:r>
              <a:rPr lang="en-US" sz="4000" b="1" dirty="0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trình</a:t>
            </a:r>
            <a:r>
              <a:rPr lang="en-US" sz="4000" b="1" dirty="0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để</a:t>
            </a:r>
            <a:r>
              <a:rPr lang="en-US" sz="4000" b="1" dirty="0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tạo</a:t>
            </a:r>
            <a:r>
              <a:rPr lang="en-US" sz="4000" b="1" dirty="0">
                <a:solidFill>
                  <a:srgbClr val="44494D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dashboard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1791276"/>
            <a:ext cx="263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PHẦN II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7651" y="3092331"/>
            <a:ext cx="8526125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i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806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SO SÁNH CÔNG CỤ BI VÀ NGÔN NGỮ LẬP TRÌNH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85800" y="1175592"/>
            <a:ext cx="3886200" cy="32635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nhờ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endParaRPr lang="en-US" dirty="0">
              <a:solidFill>
                <a:srgbClr val="4449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>
              <a:solidFill>
                <a:srgbClr val="4449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09731B-781A-424F-AA9E-868E822657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16" y="3444924"/>
            <a:ext cx="3748139" cy="99417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89C1A3-4482-4CA2-828C-0345303AA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30" y="992701"/>
            <a:ext cx="3726112" cy="21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2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806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SO SÁNH CÔNG CỤ BI VÀ NGÔN NGỮ LẬP TRÌNH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hỗ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trợ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endParaRPr lang="en-US" sz="1800" dirty="0">
              <a:solidFill>
                <a:srgbClr val="44494D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endParaRPr lang="en-US" sz="1500" dirty="0">
              <a:solidFill>
                <a:srgbClr val="44494D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solidFill>
                  <a:srgbClr val="44494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500" dirty="0">
                <a:solidFill>
                  <a:srgbClr val="44494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UI </a:t>
            </a:r>
            <a:r>
              <a:rPr lang="en-US" sz="1500" dirty="0" err="1">
                <a:solidFill>
                  <a:srgbClr val="44494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solidFill>
                  <a:srgbClr val="44494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1500" dirty="0">
                <a:solidFill>
                  <a:srgbClr val="44494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khai</a:t>
            </a:r>
            <a:endParaRPr lang="en-US" sz="1500" dirty="0">
              <a:solidFill>
                <a:srgbClr val="44494D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Khó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endParaRPr lang="en-US" sz="1500" dirty="0">
              <a:solidFill>
                <a:srgbClr val="44494D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Hạn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dạng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15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endParaRPr lang="en-US" sz="1500" dirty="0">
              <a:solidFill>
                <a:srgbClr val="44494D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6EF70-F542-4999-B2EF-837AA3B0A0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hỗ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trợ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chạy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script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TabPy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Azure ML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miễn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endParaRPr lang="en-US" sz="1800" dirty="0">
              <a:solidFill>
                <a:srgbClr val="44494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9523BD-90A4-49EA-97EB-BBF7E0BF29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0" y="3262243"/>
            <a:ext cx="2740959" cy="1370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D1E000-327B-4D01-A958-14B7600BE0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5" t="19520" r="8403"/>
          <a:stretch/>
        </p:blipFill>
        <p:spPr>
          <a:xfrm>
            <a:off x="4859517" y="3077108"/>
            <a:ext cx="3286762" cy="15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1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806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SO SÁNH CÔNG CỤ BI VÀ NGÔN NGỮ LẬP TRÌNH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161E29F-FF5A-448B-9D26-BDDB7EB95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74" y="764665"/>
            <a:ext cx="5715251" cy="3800061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F3BFDF-459E-4329-8168-AE11BDD0DF5B}"/>
              </a:ext>
            </a:extLst>
          </p:cNvPr>
          <p:cNvSpPr txBox="1"/>
          <p:nvPr/>
        </p:nvSpPr>
        <p:spPr>
          <a:xfrm>
            <a:off x="1714374" y="4564726"/>
            <a:ext cx="2541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800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Azure ML</a:t>
            </a:r>
          </a:p>
        </p:txBody>
      </p:sp>
    </p:spTree>
    <p:extLst>
      <p:ext uri="{BB962C8B-B14F-4D97-AF65-F5344CB8AC3E}">
        <p14:creationId xmlns:p14="http://schemas.microsoft.com/office/powerpoint/2010/main" val="208732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806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SO SÁNH CÔNG CỤ BI VÀ NGÔN NGỮ LẬP TRÌNH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Ngôn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ngữ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cụ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quen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môi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trường</a:t>
            </a:r>
            <a:endParaRPr lang="en-US" sz="1800" dirty="0">
              <a:solidFill>
                <a:srgbClr val="44494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khai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bất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kì</a:t>
            </a:r>
            <a:endParaRPr lang="en-US" sz="1800" dirty="0">
              <a:solidFill>
                <a:srgbClr val="44494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7225CB-8652-475D-BC54-04E0F4350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75943"/>
            <a:ext cx="3886200" cy="3263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dàng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tùy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chỉnh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phục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vụ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endParaRPr lang="en-US" sz="1800" dirty="0">
              <a:solidFill>
                <a:srgbClr val="44494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curve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dashboard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dốc</a:t>
            </a:r>
            <a:endParaRPr lang="en-US" sz="1800" dirty="0">
              <a:solidFill>
                <a:srgbClr val="44494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4449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02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806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SO SÁNH THƯ VIỆN VISUALIZATIONS TRONG PYTHON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F7DD5-6C06-41B6-938C-811AFAFC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301204"/>
            <a:ext cx="3868340" cy="617934"/>
          </a:xfrm>
        </p:spPr>
        <p:txBody>
          <a:bodyPr/>
          <a:lstStyle/>
          <a:p>
            <a:r>
              <a:rPr lang="en-US" dirty="0" err="1">
                <a:solidFill>
                  <a:srgbClr val="990000"/>
                </a:solidFill>
              </a:rPr>
              <a:t>Thư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viện</a:t>
            </a:r>
            <a:r>
              <a:rPr lang="en-US" dirty="0">
                <a:solidFill>
                  <a:srgbClr val="990000"/>
                </a:solidFill>
              </a:rPr>
              <a:t> visualizations </a:t>
            </a:r>
            <a:r>
              <a:rPr lang="en-US" dirty="0" err="1">
                <a:solidFill>
                  <a:srgbClr val="990000"/>
                </a:solidFill>
              </a:rPr>
              <a:t>thông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thường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29842" y="1919138"/>
            <a:ext cx="3868340" cy="2763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Hầu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hết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biểu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endParaRPr lang="en-US" sz="1800" dirty="0">
              <a:solidFill>
                <a:srgbClr val="44494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Phù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EDA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nền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tảng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đổi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endParaRPr lang="en-US" sz="1800" dirty="0">
              <a:solidFill>
                <a:srgbClr val="44494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Phức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tạp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tốn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endParaRPr lang="en-US" sz="1800" dirty="0">
              <a:solidFill>
                <a:srgbClr val="44494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3C254-A0D4-45E1-B9AA-904D798F6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301204"/>
            <a:ext cx="3887391" cy="617934"/>
          </a:xfrm>
        </p:spPr>
        <p:txBody>
          <a:bodyPr/>
          <a:lstStyle/>
          <a:p>
            <a:r>
              <a:rPr lang="en-US" dirty="0" err="1">
                <a:solidFill>
                  <a:srgbClr val="990000"/>
                </a:solidFill>
              </a:rPr>
              <a:t>Thư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viện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tạo</a:t>
            </a:r>
            <a:r>
              <a:rPr lang="en-US" dirty="0">
                <a:solidFill>
                  <a:srgbClr val="990000"/>
                </a:solidFill>
              </a:rPr>
              <a:t> dashboard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7225CB-8652-475D-BC54-04E0F4350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19138"/>
            <a:ext cx="3887391" cy="2763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bày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bất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cứ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dạng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gì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endParaRPr lang="en-US" sz="1700" dirty="0">
              <a:solidFill>
                <a:srgbClr val="44494D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700" dirty="0" err="1">
                <a:solidFill>
                  <a:srgbClr val="44494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ễ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endParaRPr lang="en-US" sz="1700" dirty="0">
              <a:solidFill>
                <a:srgbClr val="44494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dàng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chia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sẻ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700" dirty="0">
                <a:solidFill>
                  <a:srgbClr val="4449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deploy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7B95BA9-4F90-4F64-A15C-1E47E71B1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197" y="703851"/>
            <a:ext cx="2357375" cy="565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056E9D-7A3C-4023-AD91-C5E0E281F5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19" y="999764"/>
            <a:ext cx="2199143" cy="665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84DF68-0D55-4780-8529-3486438D570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38" b="30133"/>
          <a:stretch/>
        </p:blipFill>
        <p:spPr>
          <a:xfrm>
            <a:off x="4683687" y="943825"/>
            <a:ext cx="2464358" cy="6659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A7EF83-E93B-498D-8768-DF8D3F1EBB8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696" y="1404376"/>
            <a:ext cx="1790714" cy="5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8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26" y="4871519"/>
            <a:ext cx="651407" cy="23380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" y="1715931"/>
            <a:ext cx="2634128" cy="444676"/>
            <a:chOff x="661619" y="360328"/>
            <a:chExt cx="5268256" cy="8893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038" y="360328"/>
              <a:ext cx="379837" cy="8893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19" y="360329"/>
              <a:ext cx="365239" cy="8893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6447"/>
            <a:ext cx="5927386" cy="13829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2235951"/>
            <a:ext cx="568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44494D"/>
                </a:solidFill>
                <a:effectLst/>
                <a:uLnTx/>
                <a:uFillTx/>
                <a:cs typeface="Arial" panose="020B0604020202020204" pitchFamily="34" charset="0"/>
              </a:rPr>
              <a:t>Cách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44494D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noProof="0" dirty="0" err="1">
                <a:ln>
                  <a:noFill/>
                </a:ln>
                <a:solidFill>
                  <a:srgbClr val="44494D"/>
                </a:solidFill>
                <a:effectLst/>
                <a:uLnTx/>
                <a:uFillTx/>
                <a:cs typeface="Arial" panose="020B0604020202020204" pitchFamily="34" charset="0"/>
              </a:rPr>
              <a:t>tạo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44494D"/>
                </a:solidFill>
                <a:effectLst/>
                <a:uLnTx/>
                <a:uFillTx/>
                <a:cs typeface="Arial" panose="020B0604020202020204" pitchFamily="34" charset="0"/>
              </a:rPr>
              <a:t> dashboard </a:t>
            </a:r>
            <a:r>
              <a:rPr kumimoji="0" lang="en-US" sz="4000" b="1" i="0" u="none" strike="noStrike" kern="1200" cap="none" spc="0" normalizeH="0" noProof="0" dirty="0" err="1">
                <a:ln>
                  <a:noFill/>
                </a:ln>
                <a:solidFill>
                  <a:srgbClr val="44494D"/>
                </a:solidFill>
                <a:effectLst/>
                <a:uLnTx/>
                <a:uFillTx/>
                <a:cs typeface="Arial" panose="020B0604020202020204" pitchFamily="34" charset="0"/>
              </a:rPr>
              <a:t>trong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44494D"/>
                </a:solidFill>
                <a:effectLst/>
                <a:uLnTx/>
                <a:uFillTx/>
                <a:cs typeface="Arial" panose="020B0604020202020204" pitchFamily="34" charset="0"/>
              </a:rPr>
              <a:t> Python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4494D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791276"/>
            <a:ext cx="263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PHẦN III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7651" y="3092331"/>
            <a:ext cx="8526125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i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384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936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CÁCH TẠO DASHBOARD TRONG PYTHON VỚI DASH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0A5FB15-3F03-41D0-BB3C-3814FCC8FF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00"/>
          <a:stretch/>
        </p:blipFill>
        <p:spPr>
          <a:xfrm>
            <a:off x="1411940" y="686902"/>
            <a:ext cx="6334125" cy="58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C0260-F1DD-4B48-B27E-4B4300D1E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40" y="1293431"/>
            <a:ext cx="6334125" cy="5429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AF8F10-2150-454C-9CFB-A585AF9A06D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6" r="817"/>
          <a:stretch/>
        </p:blipFill>
        <p:spPr>
          <a:xfrm>
            <a:off x="1411940" y="1978579"/>
            <a:ext cx="6320119" cy="20613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4EEF9B7-A12E-4A91-A461-0F4F41E44F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4"/>
          <a:stretch/>
        </p:blipFill>
        <p:spPr>
          <a:xfrm>
            <a:off x="1411940" y="4075273"/>
            <a:ext cx="63341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16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936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CÁCH TẠO DASHBOARD TRONG PYTHON VỚI DASH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088D7CB0-16BB-40E6-A139-1D50CE6A94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2"/>
          <a:stretch/>
        </p:blipFill>
        <p:spPr>
          <a:xfrm>
            <a:off x="1941355" y="968586"/>
            <a:ext cx="5261290" cy="352985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60C3BE3-E8E1-4E2D-A707-CA84A4CEB49A}"/>
              </a:ext>
            </a:extLst>
          </p:cNvPr>
          <p:cNvSpPr/>
          <p:nvPr/>
        </p:nvSpPr>
        <p:spPr>
          <a:xfrm>
            <a:off x="1941355" y="2850776"/>
            <a:ext cx="5261290" cy="1095936"/>
          </a:xfrm>
          <a:prstGeom prst="rect">
            <a:avLst/>
          </a:prstGeom>
          <a:noFill/>
          <a:ln w="38100"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6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936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CÁCH TẠO DASHBOARD TRONG PYTHON VỚI DASH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DB8B5523-49D4-42F7-BEF6-227864E27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810654"/>
            <a:ext cx="5271247" cy="38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6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26" y="4871519"/>
            <a:ext cx="651407" cy="23380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7651" y="3092331"/>
            <a:ext cx="8526125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i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0" name="Title 1"/>
          <p:cNvSpPr txBox="1">
            <a:spLocks/>
          </p:cNvSpPr>
          <p:nvPr/>
        </p:nvSpPr>
        <p:spPr>
          <a:xfrm>
            <a:off x="374649" y="261547"/>
            <a:ext cx="5274729" cy="5972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err="1">
                <a:solidFill>
                  <a:srgbClr val="EE0033"/>
                </a:solidFill>
                <a:latin typeface="+mn-lt"/>
                <a:cs typeface="Arial" panose="020B0604020202020204" pitchFamily="34" charset="0"/>
              </a:rPr>
              <a:t>Khái</a:t>
            </a:r>
            <a:r>
              <a:rPr lang="en-US" sz="4400" b="1" dirty="0">
                <a:solidFill>
                  <a:srgbClr val="EE0033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EE0033"/>
                </a:solidFill>
                <a:latin typeface="+mn-lt"/>
                <a:cs typeface="Arial" panose="020B0604020202020204" pitchFamily="34" charset="0"/>
              </a:rPr>
              <a:t>quát</a:t>
            </a:r>
            <a:r>
              <a:rPr lang="en-US" sz="4400" b="1" dirty="0">
                <a:solidFill>
                  <a:srgbClr val="EE0033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EE0033"/>
                </a:solidFill>
                <a:latin typeface="+mn-lt"/>
                <a:cs typeface="Arial" panose="020B0604020202020204" pitchFamily="34" charset="0"/>
              </a:rPr>
              <a:t>nội</a:t>
            </a:r>
            <a:r>
              <a:rPr lang="en-US" sz="4400" b="1" dirty="0">
                <a:solidFill>
                  <a:srgbClr val="EE0033"/>
                </a:solidFill>
                <a:latin typeface="+mn-lt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9634" y="1127989"/>
            <a:ext cx="28041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thiệu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3381" y="1588496"/>
            <a:ext cx="4194545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Khái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niệm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ứng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dụng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của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dashboard</a:t>
            </a:r>
          </a:p>
          <a:p>
            <a:pPr>
              <a:lnSpc>
                <a:spcPct val="140000"/>
              </a:lnSpc>
            </a:pP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Ứng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dụng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của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việc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triển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khai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dashboard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cho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model</a:t>
            </a:r>
          </a:p>
          <a:p>
            <a:pPr>
              <a:lnSpc>
                <a:spcPct val="140000"/>
              </a:lnSpc>
            </a:pP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Hạn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chế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khi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sử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dụng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công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cụ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BI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để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tạo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ML dashboard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9633" y="2373572"/>
            <a:ext cx="6801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ngôn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ngữ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dashboard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3380" y="2834079"/>
            <a:ext cx="5056665" cy="446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So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sánh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công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cụ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BI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và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ngôn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ngữ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lập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trình</a:t>
            </a:r>
            <a:endParaRPr lang="en-US" sz="1100" spc="19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So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sánh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thư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viện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visualizations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trong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Python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9633" y="3398248"/>
            <a:ext cx="6801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Cách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dashboard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Python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3380" y="3858755"/>
            <a:ext cx="5056665" cy="446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Cách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tạo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dashboard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trong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Python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với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Dash</a:t>
            </a:r>
          </a:p>
          <a:p>
            <a:pPr>
              <a:lnSpc>
                <a:spcPct val="140000"/>
              </a:lnSpc>
            </a:pP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Ví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dụ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và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tài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liệu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tham</a:t>
            </a:r>
            <a:r>
              <a:rPr lang="en-US" sz="1100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r>
              <a:rPr lang="en-US" sz="1100" spc="1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khảo</a:t>
            </a:r>
            <a:endParaRPr lang="en-US" sz="1100" spc="19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7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936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CÁCH TẠO DASHBOARD TRONG PYTHON VỚI DASH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6358E0-FCF2-497E-A721-DCA1B68371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8" r="533"/>
          <a:stretch/>
        </p:blipFill>
        <p:spPr>
          <a:xfrm>
            <a:off x="2032933" y="675029"/>
            <a:ext cx="5078133" cy="41169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CA2D898-078D-4F93-A95A-0F3EE8E042D6}"/>
              </a:ext>
            </a:extLst>
          </p:cNvPr>
          <p:cNvSpPr/>
          <p:nvPr/>
        </p:nvSpPr>
        <p:spPr>
          <a:xfrm>
            <a:off x="2032933" y="685650"/>
            <a:ext cx="5078134" cy="1781885"/>
          </a:xfrm>
          <a:prstGeom prst="rect">
            <a:avLst/>
          </a:prstGeom>
          <a:noFill/>
          <a:ln w="38100"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E72955-D7A8-4FFB-A8E8-4E5B08415B22}"/>
              </a:ext>
            </a:extLst>
          </p:cNvPr>
          <p:cNvSpPr/>
          <p:nvPr/>
        </p:nvSpPr>
        <p:spPr>
          <a:xfrm>
            <a:off x="2032932" y="2687171"/>
            <a:ext cx="5078134" cy="2086726"/>
          </a:xfrm>
          <a:prstGeom prst="rect">
            <a:avLst/>
          </a:prstGeom>
          <a:noFill/>
          <a:ln w="38100"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936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CÁCH TẠO DASHBOARD TRONG PYTHON VỚI DASH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EA2AEEF-CB44-471B-97B4-9590ABF29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38" y="691653"/>
            <a:ext cx="4807323" cy="40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9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936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CÁCH TẠO DASHBOARD TRONG PYTHON VỚI DASH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https://dash-gallery.plotly.host/dash-spatial-clustering/</a:t>
            </a:r>
            <a:endParaRPr lang="en-US" dirty="0">
              <a:solidFill>
                <a:srgbClr val="4449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https://github.com/plotly/dash-sample-apps/tree/main/apps/dash-spatial-clustering</a:t>
            </a:r>
            <a:endParaRPr lang="en-US" dirty="0">
              <a:solidFill>
                <a:srgbClr val="4449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4449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1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936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VÍ DỤ VÀ TÀI LIỆU THAM KHẢO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u="sng" dirty="0">
                <a:hlinkClick r:id="rId5"/>
              </a:rPr>
              <a:t>https://dash-gallery.plotly.host/Portal/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6"/>
              </a:rPr>
              <a:t>https://github.com/ucg8j/awesome-dash</a:t>
            </a:r>
            <a:endParaRPr lang="en-US" dirty="0">
              <a:solidFill>
                <a:srgbClr val="4449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96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430"/>
            <a:ext cx="5222241" cy="17712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8" y="1622343"/>
            <a:ext cx="3922025" cy="9885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6920" y="1639575"/>
            <a:ext cx="3696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THÚC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247"/>
            <a:ext cx="9144000" cy="5402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650" y="4756150"/>
            <a:ext cx="3968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TRUNG TÂM PHÂN TÍCH DỮ LIỆU - VIETTEL DAC</a:t>
            </a:r>
            <a:endParaRPr lang="vi-VN" sz="1050" b="1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75" y="4756150"/>
            <a:ext cx="975214" cy="2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7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26" y="4871519"/>
            <a:ext cx="651407" cy="23380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" y="1715931"/>
            <a:ext cx="2634128" cy="444676"/>
            <a:chOff x="661619" y="360328"/>
            <a:chExt cx="5268256" cy="8893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038" y="360328"/>
              <a:ext cx="379837" cy="8893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19" y="360329"/>
              <a:ext cx="365239" cy="8893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6447"/>
            <a:ext cx="5927386" cy="9196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2235951"/>
            <a:ext cx="568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494D"/>
                </a:solidFill>
                <a:effectLst/>
                <a:uLnTx/>
                <a:uFillTx/>
                <a:cs typeface="Arial" panose="020B0604020202020204" pitchFamily="34" charset="0"/>
              </a:rPr>
              <a:t>G</a:t>
            </a:r>
            <a:r>
              <a:rPr lang="en-US" sz="4400" b="1" dirty="0" err="1">
                <a:solidFill>
                  <a:srgbClr val="44494D"/>
                </a:solidFill>
                <a:cs typeface="Arial" panose="020B0604020202020204" pitchFamily="34" charset="0"/>
              </a:rPr>
              <a:t>iới</a:t>
            </a:r>
            <a:r>
              <a:rPr lang="en-US" sz="4400" b="1" dirty="0">
                <a:solidFill>
                  <a:srgbClr val="44494D"/>
                </a:solidFill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44494D"/>
                </a:solidFill>
                <a:cs typeface="Arial" panose="020B0604020202020204" pitchFamily="34" charset="0"/>
              </a:rPr>
              <a:t>thiệu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44494D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791276"/>
            <a:ext cx="263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PHẦN 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7651" y="3092331"/>
            <a:ext cx="8526125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i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832155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774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KHÁI NIỆM VÀ ỨNG DỤNG CỦA DASHBOARD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8FDA48-F552-42DC-8D9F-6D4ED9403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84" y="884635"/>
            <a:ext cx="6581832" cy="369775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455563-3D0F-4A81-9121-7833A5D79B0B}"/>
              </a:ext>
            </a:extLst>
          </p:cNvPr>
          <p:cNvSpPr txBox="1"/>
          <p:nvPr/>
        </p:nvSpPr>
        <p:spPr>
          <a:xfrm>
            <a:off x="1254950" y="4600524"/>
            <a:ext cx="2541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800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Power BI Community</a:t>
            </a:r>
          </a:p>
        </p:txBody>
      </p:sp>
    </p:spTree>
    <p:extLst>
      <p:ext uri="{BB962C8B-B14F-4D97-AF65-F5344CB8AC3E}">
        <p14:creationId xmlns:p14="http://schemas.microsoft.com/office/powerpoint/2010/main" val="172102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832155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774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KHÁI NIỆM VÀ ỨNG DỤNG CỦA DASHBOARD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ABF38-8A14-4D47-9F5E-AEC2ABE7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45" y="649737"/>
            <a:ext cx="6495710" cy="3970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7394D-08CB-4D43-8A70-95FE9DA31B2C}"/>
              </a:ext>
            </a:extLst>
          </p:cNvPr>
          <p:cNvSpPr txBox="1"/>
          <p:nvPr/>
        </p:nvSpPr>
        <p:spPr>
          <a:xfrm>
            <a:off x="1459212" y="4619517"/>
            <a:ext cx="2541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800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Tableau Public</a:t>
            </a:r>
          </a:p>
        </p:txBody>
      </p:sp>
    </p:spTree>
    <p:extLst>
      <p:ext uri="{BB962C8B-B14F-4D97-AF65-F5344CB8AC3E}">
        <p14:creationId xmlns:p14="http://schemas.microsoft.com/office/powerpoint/2010/main" val="322972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806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ỨNG DỤNG CỦA VIỆC TRIỂN KHAI DASHBOARD CHO MODEL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41472"/>
            <a:ext cx="7886700" cy="3263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Visualize,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72093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806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ỨNG DỤNG CỦA VIỆC TRIỂN KHAI DASHBOARD CHO MODEL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604031-451A-4488-811D-FDE60EA049C8}"/>
              </a:ext>
            </a:extLst>
          </p:cNvPr>
          <p:cNvSpPr txBox="1"/>
          <p:nvPr/>
        </p:nvSpPr>
        <p:spPr>
          <a:xfrm>
            <a:off x="863512" y="4450000"/>
            <a:ext cx="2541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800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Dash Gallery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CF3CF1-0E8B-4CA6-806A-C88FC8351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12" y="938317"/>
            <a:ext cx="7416976" cy="3426511"/>
          </a:xfrm>
        </p:spPr>
      </p:pic>
    </p:spTree>
    <p:extLst>
      <p:ext uri="{BB962C8B-B14F-4D97-AF65-F5344CB8AC3E}">
        <p14:creationId xmlns:p14="http://schemas.microsoft.com/office/powerpoint/2010/main" val="167077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806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ỨNG DỤNG CỦA VIỆC TRIỂN KHAI DASHBOARD CHO MODEL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E7A24C-5D90-433F-A196-E959FBE89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6" y="730519"/>
            <a:ext cx="7458108" cy="377256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04031-451A-4488-811D-FDE60EA049C8}"/>
              </a:ext>
            </a:extLst>
          </p:cNvPr>
          <p:cNvSpPr txBox="1"/>
          <p:nvPr/>
        </p:nvSpPr>
        <p:spPr>
          <a:xfrm>
            <a:off x="842946" y="4558453"/>
            <a:ext cx="2541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800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Dash Gallery</a:t>
            </a:r>
          </a:p>
        </p:txBody>
      </p:sp>
    </p:spTree>
    <p:extLst>
      <p:ext uri="{BB962C8B-B14F-4D97-AF65-F5344CB8AC3E}">
        <p14:creationId xmlns:p14="http://schemas.microsoft.com/office/powerpoint/2010/main" val="222460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289"/>
            <a:ext cx="9719033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0" y="193289"/>
            <a:ext cx="806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EE0033"/>
                </a:solidFill>
                <a:cs typeface="Arial" panose="020B0604020202020204" pitchFamily="34" charset="0"/>
              </a:rPr>
              <a:t>HẠN CHẾ KHI SỬ DỤNG CÔNG CỤ BI ĐỂ TẠO ML DASHBOARD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1800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 dễ dàng đưa model sẵn có vào để sử dụng trong dashboard</a:t>
            </a:r>
            <a:endParaRPr lang="en-US" sz="1800" dirty="0">
              <a:solidFill>
                <a:srgbClr val="4449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1800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 phải sử dụng một vài công cụ để đạt được mục đích</a:t>
            </a:r>
          </a:p>
          <a:p>
            <a:pPr>
              <a:lnSpc>
                <a:spcPct val="150000"/>
              </a:lnSpc>
            </a:pPr>
            <a:r>
              <a:rPr lang="vi-VN" sz="1800" dirty="0">
                <a:solidFill>
                  <a:srgbClr val="4449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 viện ML của Tableau (Aible) hay PowerBI (Azure) không quen thuộc hoặc đã tự động hóa quá trình phát triển mô hình, khó để phân tích kết quả</a:t>
            </a:r>
          </a:p>
        </p:txBody>
      </p:sp>
    </p:spTree>
    <p:extLst>
      <p:ext uri="{BB962C8B-B14F-4D97-AF65-F5344CB8AC3E}">
        <p14:creationId xmlns:p14="http://schemas.microsoft.com/office/powerpoint/2010/main" val="364373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</TotalTime>
  <Words>755</Words>
  <Application>Microsoft Office PowerPoint</Application>
  <PresentationFormat>On-screen Show (16:9)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FS PF BeauSans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THY NT</cp:lastModifiedBy>
  <cp:revision>433</cp:revision>
  <dcterms:created xsi:type="dcterms:W3CDTF">2021-01-04T02:51:00Z</dcterms:created>
  <dcterms:modified xsi:type="dcterms:W3CDTF">2021-08-06T07:25:28Z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