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6" r:id="rId6"/>
    <p:sldId id="307" r:id="rId7"/>
    <p:sldId id="260" r:id="rId8"/>
    <p:sldId id="283" r:id="rId9"/>
    <p:sldId id="262" r:id="rId10"/>
    <p:sldId id="261" r:id="rId11"/>
    <p:sldId id="285" r:id="rId12"/>
    <p:sldId id="287" r:id="rId13"/>
    <p:sldId id="288" r:id="rId14"/>
    <p:sldId id="290" r:id="rId15"/>
    <p:sldId id="268" r:id="rId16"/>
    <p:sldId id="292" r:id="rId17"/>
    <p:sldId id="291" r:id="rId18"/>
    <p:sldId id="303" r:id="rId19"/>
    <p:sldId id="304" r:id="rId20"/>
    <p:sldId id="305" r:id="rId21"/>
    <p:sldId id="302" r:id="rId22"/>
    <p:sldId id="300" r:id="rId23"/>
    <p:sldId id="294" r:id="rId24"/>
    <p:sldId id="295" r:id="rId25"/>
    <p:sldId id="296" r:id="rId26"/>
    <p:sldId id="297" r:id="rId27"/>
    <p:sldId id="298" r:id="rId28"/>
    <p:sldId id="308" r:id="rId29"/>
    <p:sldId id="313" r:id="rId30"/>
    <p:sldId id="314" r:id="rId31"/>
    <p:sldId id="315" r:id="rId32"/>
    <p:sldId id="309" r:id="rId33"/>
    <p:sldId id="311" r:id="rId34"/>
    <p:sldId id="310" r:id="rId35"/>
    <p:sldId id="312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Open Sans Light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igJW6XuOElqs1nrrFLDgaQJVpc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5721B8-E798-4D0F-8615-14FDA1AFFAC5}">
  <a:tblStyle styleId="{545721B8-E798-4D0F-8615-14FDA1AFFA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94" autoAdjust="0"/>
  </p:normalViewPr>
  <p:slideViewPr>
    <p:cSldViewPr snapToGrid="0">
      <p:cViewPr varScale="1">
        <p:scale>
          <a:sx n="81" d="100"/>
          <a:sy n="81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6b245759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b6b245759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22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334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772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622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e7f22786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de7f22786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73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8398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644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71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372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157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502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e7f22786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gde7f22786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813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269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957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1" i="0" u="none" strike="noStrike" cap="none" baseline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4337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2427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e7f22786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gde7f22786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541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2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461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9876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7532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111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1759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206" name="Google Shape;2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8674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34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54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7f2278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gde7f2278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7f2278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9" name="Google Shape;149;gde7f2278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9599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9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t left 03">
  <p:cSld name="Picture at left 0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5150167" y="515662"/>
            <a:ext cx="3365183" cy="38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pen Sans"/>
              <a:buNone/>
              <a:defRPr sz="27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>
            <a:spLocks noGrp="1"/>
          </p:cNvSpPr>
          <p:nvPr>
            <p:ph type="pic" idx="2"/>
          </p:nvPr>
        </p:nvSpPr>
        <p:spPr>
          <a:xfrm>
            <a:off x="0" y="0"/>
            <a:ext cx="4471988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/>
          <p:nvPr/>
        </p:nvSpPr>
        <p:spPr>
          <a:xfrm>
            <a:off x="8707161" y="300038"/>
            <a:ext cx="254794" cy="2547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4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28"/>
          <p:cNvSpPr txBox="1"/>
          <p:nvPr/>
        </p:nvSpPr>
        <p:spPr>
          <a:xfrm>
            <a:off x="8729186" y="359569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25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25" b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5150167" y="313172"/>
            <a:ext cx="3365183" cy="11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None/>
              <a:defRPr sz="825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3"/>
          </p:nvPr>
        </p:nvSpPr>
        <p:spPr>
          <a:xfrm>
            <a:off x="5150167" y="938788"/>
            <a:ext cx="3365183" cy="15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31"/>
          <p:cNvGrpSpPr/>
          <p:nvPr/>
        </p:nvGrpSpPr>
        <p:grpSpPr>
          <a:xfrm>
            <a:off x="0" y="678279"/>
            <a:ext cx="407670" cy="28748"/>
            <a:chOff x="3244850" y="3002280"/>
            <a:chExt cx="1752600" cy="152400"/>
          </a:xfrm>
        </p:grpSpPr>
        <p:sp>
          <p:nvSpPr>
            <p:cNvPr id="36" name="Google Shape;36;p31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1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1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611505" y="515662"/>
            <a:ext cx="7903845" cy="381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pen Sans"/>
              <a:buNone/>
              <a:defRPr sz="27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628650" y="313172"/>
            <a:ext cx="7886700" cy="114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None/>
              <a:defRPr sz="825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628650" y="938788"/>
            <a:ext cx="7886700" cy="15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825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/>
          <p:nvPr/>
        </p:nvSpPr>
        <p:spPr>
          <a:xfrm>
            <a:off x="8707161" y="300038"/>
            <a:ext cx="254794" cy="25479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4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31"/>
          <p:cNvSpPr txBox="1"/>
          <p:nvPr/>
        </p:nvSpPr>
        <p:spPr>
          <a:xfrm>
            <a:off x="8729186" y="359569"/>
            <a:ext cx="202406" cy="12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2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82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4.png"/><Relationship Id="rId10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07430"/>
            <a:ext cx="5222241" cy="177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768" y="1622343"/>
            <a:ext cx="3922025" cy="988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 txBox="1"/>
          <p:nvPr/>
        </p:nvSpPr>
        <p:spPr>
          <a:xfrm>
            <a:off x="646800" y="1862232"/>
            <a:ext cx="36966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THUẬT TOÁN ỨNG DỤNG</a:t>
            </a:r>
            <a:endParaRPr lang="en-US" dirty="0"/>
          </a:p>
        </p:txBody>
      </p:sp>
      <p:sp>
        <p:nvSpPr>
          <p:cNvPr id="103" name="Google Shape;103;p1"/>
          <p:cNvSpPr txBox="1"/>
          <p:nvPr/>
        </p:nvSpPr>
        <p:spPr>
          <a:xfrm>
            <a:off x="1298576" y="2728814"/>
            <a:ext cx="298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Manhnd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603247"/>
            <a:ext cx="9144000" cy="54025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374650" y="4756150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63175" y="4756150"/>
            <a:ext cx="975214" cy="21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b6b2457596_0_2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b6b2457596_0_275"/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2.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duyệt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toàn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65" name="Google Shape;165;gb6b2457596_0_275"/>
          <p:cNvGrpSpPr/>
          <p:nvPr/>
        </p:nvGrpSpPr>
        <p:grpSpPr>
          <a:xfrm>
            <a:off x="0" y="4812071"/>
            <a:ext cx="9143998" cy="331429"/>
            <a:chOff x="0" y="4812071"/>
            <a:chExt cx="9143998" cy="331429"/>
          </a:xfrm>
        </p:grpSpPr>
        <p:grpSp>
          <p:nvGrpSpPr>
            <p:cNvPr id="166" name="Google Shape;166;gb6b2457596_0_275"/>
            <p:cNvGrpSpPr/>
            <p:nvPr/>
          </p:nvGrpSpPr>
          <p:grpSpPr>
            <a:xfrm>
              <a:off x="0" y="4812071"/>
              <a:ext cx="9143998" cy="331429"/>
              <a:chOff x="0" y="4812071"/>
              <a:chExt cx="9143998" cy="331429"/>
            </a:xfrm>
          </p:grpSpPr>
          <p:pic>
            <p:nvPicPr>
              <p:cNvPr id="167" name="Google Shape;167;gb6b2457596_0_27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3998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" name="Google Shape;168;gb6b2457596_0_275"/>
              <p:cNvSpPr txBox="1"/>
              <p:nvPr/>
            </p:nvSpPr>
            <p:spPr>
              <a:xfrm>
                <a:off x="374649" y="4889882"/>
                <a:ext cx="20061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69" name="Google Shape;169;gb6b2457596_0_27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153;gde7f227860_0_0">
            <a:extLst>
              <a:ext uri="{FF2B5EF4-FFF2-40B4-BE49-F238E27FC236}">
                <a16:creationId xmlns:a16="http://schemas.microsoft.com/office/drawing/2014/main" id="{A162A802-E5D5-4B46-A28F-E10A81D50950}"/>
              </a:ext>
            </a:extLst>
          </p:cNvPr>
          <p:cNvSpPr/>
          <p:nvPr/>
        </p:nvSpPr>
        <p:spPr>
          <a:xfrm>
            <a:off x="448310" y="1098379"/>
            <a:ext cx="7942070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Duyệt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qua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toàn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phương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của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285750" lvl="0" indent="-285750">
              <a:buFontTx/>
              <a:buChar char="-"/>
            </a:pP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Ứng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dụng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liệt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kê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thỏa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mãn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tích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chất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nào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đó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ưu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tổ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hợp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so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sánh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phương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nhau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phương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tốt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>
              <a:buFontTx/>
              <a:buChar char="-"/>
            </a:pP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Luôn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mô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hình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đầu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tiên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nên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nghĩ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đến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nhưng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thời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gian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không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hiệu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quả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153;gde7f227860_0_0">
            <a:extLst>
              <a:ext uri="{FF2B5EF4-FFF2-40B4-BE49-F238E27FC236}">
                <a16:creationId xmlns:a16="http://schemas.microsoft.com/office/drawing/2014/main" id="{BC0F1285-2E22-44B8-B853-D9773FEB3455}"/>
              </a:ext>
            </a:extLst>
          </p:cNvPr>
          <p:cNvSpPr/>
          <p:nvPr/>
        </p:nvSpPr>
        <p:spPr>
          <a:xfrm>
            <a:off x="448310" y="3051195"/>
            <a:ext cx="8101732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dụ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người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du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lịch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(TSP)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duyệt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toàn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tổng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cộng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10!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thể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mỗi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đường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tương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ứng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sánh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b="1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10!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này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nhau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đưa ra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nhỏ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</p:txBody>
      </p:sp>
      <p:sp>
        <p:nvSpPr>
          <p:cNvPr id="12" name="Google Shape;216;p21">
            <a:extLst>
              <a:ext uri="{FF2B5EF4-FFF2-40B4-BE49-F238E27FC236}">
                <a16:creationId xmlns:a16="http://schemas.microsoft.com/office/drawing/2014/main" id="{0094DC2A-8C88-439E-B62B-7EC5D389E7C0}"/>
              </a:ext>
            </a:extLst>
          </p:cNvPr>
          <p:cNvSpPr txBox="1"/>
          <p:nvPr/>
        </p:nvSpPr>
        <p:spPr>
          <a:xfrm>
            <a:off x="448570" y="637370"/>
            <a:ext cx="281820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(Brute Force)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448570" y="272181"/>
            <a:ext cx="31306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2.1.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quay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lui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448570" y="637370"/>
            <a:ext cx="281820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(Backtracking)</a:t>
            </a:r>
            <a:endParaRPr sz="1300" i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" name="Google Shape;216;p21"/>
          <p:cNvSpPr txBox="1"/>
          <p:nvPr/>
        </p:nvSpPr>
        <p:spPr>
          <a:xfrm>
            <a:off x="5161094" y="366504"/>
            <a:ext cx="3282261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D. H. </a:t>
            </a:r>
            <a:r>
              <a:rPr lang="en-US" sz="1300" i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Lehmer</a:t>
            </a:r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i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vào</a:t>
            </a:r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i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những</a:t>
            </a:r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i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năm</a:t>
            </a:r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1950</a:t>
            </a:r>
          </a:p>
        </p:txBody>
      </p:sp>
      <p:sp>
        <p:nvSpPr>
          <p:cNvPr id="16" name="Google Shape;153;gde7f227860_0_0"/>
          <p:cNvSpPr/>
          <p:nvPr/>
        </p:nvSpPr>
        <p:spPr>
          <a:xfrm>
            <a:off x="299564" y="1009333"/>
            <a:ext cx="4452910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kiếm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thỏa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mãn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ràng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buộc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gắn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liền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liệt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kê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tổ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hợp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  <a:p>
            <a:pPr lvl="0" algn="just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Sao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không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bỏ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sót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và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không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trùng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lặp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cấu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(x1, x2, x3,… 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đã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định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(x1, x2,… ,xi-1)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định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bằng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cả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ứng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viên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thể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342900" lvl="0" indent="-342900">
              <a:buAutoNum type="arabicPeriod"/>
            </a:pP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UCV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thì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tiếp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định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xi+1</a:t>
            </a:r>
          </a:p>
          <a:p>
            <a:pPr marL="342900" lvl="0" indent="-342900">
              <a:buAutoNum type="arabicPeriod"/>
            </a:pP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ko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UCV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nào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thì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định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lại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xi-1 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just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 algn="just">
              <a:buFontTx/>
              <a:buChar char="-"/>
            </a:pP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C73ACC51-45B0-4897-8559-F75B995D4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484" y="1030033"/>
            <a:ext cx="4167879" cy="1591956"/>
          </a:xfrm>
          <a:prstGeom prst="rect">
            <a:avLst/>
          </a:prstGeom>
        </p:spPr>
      </p:pic>
      <p:sp>
        <p:nvSpPr>
          <p:cNvPr id="17" name="Google Shape;153;gde7f227860_0_0">
            <a:extLst>
              <a:ext uri="{FF2B5EF4-FFF2-40B4-BE49-F238E27FC236}">
                <a16:creationId xmlns:a16="http://schemas.microsoft.com/office/drawing/2014/main" id="{EA3D06C7-19AF-43EB-A181-0DADEF73E4BD}"/>
              </a:ext>
            </a:extLst>
          </p:cNvPr>
          <p:cNvSpPr/>
          <p:nvPr/>
        </p:nvSpPr>
        <p:spPr>
          <a:xfrm>
            <a:off x="299564" y="2023862"/>
            <a:ext cx="399919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9405165-16F3-4797-AB9D-C220201E3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484" y="2902529"/>
            <a:ext cx="379147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9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448570" y="272181"/>
            <a:ext cx="313069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Thời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gian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khấu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hao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448570" y="637370"/>
            <a:ext cx="281820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(Amortized time)</a:t>
            </a:r>
            <a:endParaRPr sz="1300" i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Google Shape;153;gde7f227860_0_0"/>
          <p:cNvSpPr/>
          <p:nvPr/>
        </p:nvSpPr>
        <p:spPr>
          <a:xfrm>
            <a:off x="299560" y="948795"/>
            <a:ext cx="8351143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Đối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duyệt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toàn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khi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lượng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lên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đến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hàm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mũ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ta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đánh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giá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hiệu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quả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của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thông qua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thời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gian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khấu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trừ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Thời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gian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khấu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trừ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thời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gian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trung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toàn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cấu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liệt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kê ra.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Constant Amortized Time – CAT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O(1)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 OK!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D11F89CF-DBE2-4B90-9699-54D79CA81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230" y="2571750"/>
            <a:ext cx="4353533" cy="2267266"/>
          </a:xfrm>
          <a:prstGeom prst="rect">
            <a:avLst/>
          </a:prstGeom>
        </p:spPr>
      </p:pic>
      <p:sp>
        <p:nvSpPr>
          <p:cNvPr id="17" name="Google Shape;153;gde7f227860_0_0">
            <a:extLst>
              <a:ext uri="{FF2B5EF4-FFF2-40B4-BE49-F238E27FC236}">
                <a16:creationId xmlns:a16="http://schemas.microsoft.com/office/drawing/2014/main" id="{FA26A495-9E4D-469A-8092-5550F3A63C31}"/>
              </a:ext>
            </a:extLst>
          </p:cNvPr>
          <p:cNvSpPr/>
          <p:nvPr/>
        </p:nvSpPr>
        <p:spPr>
          <a:xfrm>
            <a:off x="493297" y="3013703"/>
            <a:ext cx="2983189" cy="150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liệt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kê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xâu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nhị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phân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độ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680F252E-A985-4A01-872C-4D265D29F648}"/>
              </a:ext>
            </a:extLst>
          </p:cNvPr>
          <p:cNvCxnSpPr/>
          <p:nvPr/>
        </p:nvCxnSpPr>
        <p:spPr>
          <a:xfrm>
            <a:off x="3393372" y="3296653"/>
            <a:ext cx="613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29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2.2.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nhánh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cận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pháp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chủ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yếu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của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ưu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tổ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hợp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dụng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quay lui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xây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dựng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của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phương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  <a:p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Phương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phận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cấp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k: (a1, a2, . . . 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Tìm một hàm 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cận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dưới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 thoả mãn:</a:t>
            </a: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G(a1, a2, . . . 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 ≤ min {F(x): x ∈ D, xi = ai , i = 1, 2, . . . k}</a:t>
            </a: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 mọi (a1, a2, . . . 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mọi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= 1, 2, . . 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b="1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CẮT NHÁNH: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Gọi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giá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hàm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mục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tiêu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nhỏ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trong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đã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duyệt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G(a1, a2, . . . 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 &gt;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ft</a:t>
            </a:r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của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D(a1, a2, . . . 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chắc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chắn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không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chứa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ưu.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⇒ Không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phải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phát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triển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phận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(a1, a2, . . . 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⇒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Loại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bỏ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trong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D(a1, a2, . . . 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ak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khỏi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quá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kiếm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Google Shape;216;p21">
            <a:extLst>
              <a:ext uri="{FF2B5EF4-FFF2-40B4-BE49-F238E27FC236}">
                <a16:creationId xmlns:a16="http://schemas.microsoft.com/office/drawing/2014/main" id="{CE8B3F36-C029-4EE8-B810-0152A9BCB2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(Branch and bound algorithm)</a:t>
            </a:r>
          </a:p>
        </p:txBody>
      </p:sp>
    </p:spTree>
    <p:extLst>
      <p:ext uri="{BB962C8B-B14F-4D97-AF65-F5344CB8AC3E}">
        <p14:creationId xmlns:p14="http://schemas.microsoft.com/office/powerpoint/2010/main" val="113341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2.2.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nhánh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cận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836" y="742357"/>
            <a:ext cx="4876164" cy="3687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75" y="962738"/>
            <a:ext cx="3953287" cy="4096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575" y="1643236"/>
            <a:ext cx="3886742" cy="3524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575" y="2335355"/>
            <a:ext cx="2819794" cy="2667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575" y="2965970"/>
            <a:ext cx="2457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7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de7f227860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2026" y="4871519"/>
            <a:ext cx="651405" cy="233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gde7f227860_0_99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270" name="Google Shape;270;gde7f227860_0_9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8695" y="360329"/>
              <a:ext cx="4541345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gde7f227860_0_9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gde7f227860_0_9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3" name="Google Shape;273;gde7f227860_0_9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2176447"/>
            <a:ext cx="5927386" cy="9196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de7f227860_0_99"/>
          <p:cNvSpPr txBox="1"/>
          <p:nvPr/>
        </p:nvSpPr>
        <p:spPr>
          <a:xfrm>
            <a:off x="0" y="2405460"/>
            <a:ext cx="568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Chia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gde7f227860_0_99"/>
          <p:cNvSpPr txBox="1"/>
          <p:nvPr/>
        </p:nvSpPr>
        <p:spPr>
          <a:xfrm>
            <a:off x="7951" y="1791276"/>
            <a:ext cx="263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PHẦN III</a:t>
            </a: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gde7f227860_0_99"/>
          <p:cNvSpPr/>
          <p:nvPr/>
        </p:nvSpPr>
        <p:spPr>
          <a:xfrm>
            <a:off x="497651" y="3092331"/>
            <a:ext cx="852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gde7f227860_0_99"/>
          <p:cNvGrpSpPr/>
          <p:nvPr/>
        </p:nvGrpSpPr>
        <p:grpSpPr>
          <a:xfrm>
            <a:off x="0" y="4812071"/>
            <a:ext cx="9143998" cy="331429"/>
            <a:chOff x="0" y="4812071"/>
            <a:chExt cx="9143998" cy="331429"/>
          </a:xfrm>
        </p:grpSpPr>
        <p:grpSp>
          <p:nvGrpSpPr>
            <p:cNvPr id="278" name="Google Shape;278;gde7f227860_0_99"/>
            <p:cNvGrpSpPr/>
            <p:nvPr/>
          </p:nvGrpSpPr>
          <p:grpSpPr>
            <a:xfrm>
              <a:off x="0" y="4812071"/>
              <a:ext cx="9143998" cy="331429"/>
              <a:chOff x="0" y="4812071"/>
              <a:chExt cx="9143998" cy="331429"/>
            </a:xfrm>
          </p:grpSpPr>
          <p:pic>
            <p:nvPicPr>
              <p:cNvPr id="279" name="Google Shape;279;gde7f227860_0_9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4812071"/>
                <a:ext cx="9143998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gde7f227860_0_99"/>
              <p:cNvSpPr txBox="1"/>
              <p:nvPr/>
            </p:nvSpPr>
            <p:spPr>
              <a:xfrm>
                <a:off x="374649" y="4889882"/>
                <a:ext cx="20061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81" name="Google Shape;281;gde7f227860_0_9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3.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chia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Google Shape;216;p21">
            <a:extLst>
              <a:ext uri="{FF2B5EF4-FFF2-40B4-BE49-F238E27FC236}">
                <a16:creationId xmlns:a16="http://schemas.microsoft.com/office/drawing/2014/main" id="{CE8B3F36-C029-4EE8-B810-0152A9BCB2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(Divide and Conquer)</a:t>
            </a: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460374" y="1082117"/>
            <a:ext cx="8683625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CHIA: chia bài toán thành một hay nhiều bài toán con - thường hay chia một nửa hoặc gần một nửa 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XỬ LÝ: giải đệ qui mỗi bài toán con - mỗi bài toán cần giải trở nên dễ hơn 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KẾT HỢP: kết hợp lời giải các bài toán con thành lời giải bài toán ban đầu</a:t>
            </a:r>
          </a:p>
        </p:txBody>
      </p:sp>
      <p:sp>
        <p:nvSpPr>
          <p:cNvPr id="16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484880" y="2274361"/>
            <a:ext cx="7707146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ỨNG DỤNG:</a:t>
            </a:r>
          </a:p>
          <a:p>
            <a:pPr lvl="0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khó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song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song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Xử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lý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dữ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liệu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Sắp xếp nhanh (Quick sort)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Sắp xếp trộn (Merge sort)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Bao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lồi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(Convex hull)</a:t>
            </a:r>
          </a:p>
          <a:p>
            <a:pPr lvl="0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cặp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điểm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gần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(Closest pair of points)</a:t>
            </a:r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0909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3.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chia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Google Shape;216;p21">
            <a:extLst>
              <a:ext uri="{FF2B5EF4-FFF2-40B4-BE49-F238E27FC236}">
                <a16:creationId xmlns:a16="http://schemas.microsoft.com/office/drawing/2014/main" id="{CE8B3F36-C029-4EE8-B810-0152A9BCB2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(Divide and Conquer)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8709" y="1277899"/>
            <a:ext cx="25474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Độ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phức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tạp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thuật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toán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" y="1780120"/>
            <a:ext cx="3959537" cy="17200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847" y="1775886"/>
            <a:ext cx="3810532" cy="172426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936847" y="1280749"/>
            <a:ext cx="2225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Định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rút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gọn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0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3.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chia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Google Shape;216;p21">
            <a:extLst>
              <a:ext uri="{FF2B5EF4-FFF2-40B4-BE49-F238E27FC236}">
                <a16:creationId xmlns:a16="http://schemas.microsoft.com/office/drawing/2014/main" id="{CE8B3F36-C029-4EE8-B810-0152A9BCB2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(Divide and Conquer)</a:t>
            </a: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64055687-DD1B-43DD-BCF9-1E363869DB2C}"/>
              </a:ext>
            </a:extLst>
          </p:cNvPr>
          <p:cNvSpPr/>
          <p:nvPr/>
        </p:nvSpPr>
        <p:spPr>
          <a:xfrm>
            <a:off x="460374" y="1082117"/>
            <a:ext cx="8683625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b="1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b="1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b="1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b="1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CLOPAIR</a:t>
            </a: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 are given an array of n points in the plane, and the problem is to find out the closest pair of points in the array. </a:t>
            </a: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Brute force solution: 0(n^2)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0D14ACA4-4967-4457-AB3F-1BA43F909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665" y="2111319"/>
            <a:ext cx="3248219" cy="27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56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3.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chia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Google Shape;216;p21">
            <a:extLst>
              <a:ext uri="{FF2B5EF4-FFF2-40B4-BE49-F238E27FC236}">
                <a16:creationId xmlns:a16="http://schemas.microsoft.com/office/drawing/2014/main" id="{CE8B3F36-C029-4EE8-B810-0152A9BCB2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(Divide and Conquer)</a:t>
            </a: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64055687-DD1B-43DD-BCF9-1E363869DB2C}"/>
              </a:ext>
            </a:extLst>
          </p:cNvPr>
          <p:cNvSpPr/>
          <p:nvPr/>
        </p:nvSpPr>
        <p:spPr>
          <a:xfrm>
            <a:off x="460374" y="1082117"/>
            <a:ext cx="8683625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3B903FB2-2F2B-48A6-88F4-438139215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8898" y="1872574"/>
            <a:ext cx="3525112" cy="2938862"/>
          </a:xfrm>
          <a:prstGeom prst="rect">
            <a:avLst/>
          </a:prstGeom>
        </p:spPr>
      </p:pic>
      <p:sp>
        <p:nvSpPr>
          <p:cNvPr id="16" name="Google Shape;153;gde7f227860_0_0">
            <a:extLst>
              <a:ext uri="{FF2B5EF4-FFF2-40B4-BE49-F238E27FC236}">
                <a16:creationId xmlns:a16="http://schemas.microsoft.com/office/drawing/2014/main" id="{DE7067E8-D6C5-4C9F-B2C2-A56A74423914}"/>
              </a:ext>
            </a:extLst>
          </p:cNvPr>
          <p:cNvSpPr/>
          <p:nvPr/>
        </p:nvSpPr>
        <p:spPr>
          <a:xfrm>
            <a:off x="546099" y="1043943"/>
            <a:ext cx="8683625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Divide and Conquer: Chia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điểm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và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dựa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theo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đường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thẳng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đứng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định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bằng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điểm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median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theo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chiều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x.</a:t>
            </a:r>
          </a:p>
          <a:p>
            <a:pPr lvl="0"/>
            <a:endParaRPr lang="pt-BR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pt-BR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T(n) = 2T(n/2) + O(n) </a:t>
            </a:r>
          </a:p>
          <a:p>
            <a:pPr lvl="0"/>
            <a:r>
              <a:rPr lang="pt-BR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T(n) = T(n x Logn)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817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413598" y="390379"/>
            <a:ext cx="3365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E0033"/>
              </a:buClr>
              <a:buSzPts val="2700"/>
              <a:buFont typeface="Arial"/>
              <a:buNone/>
            </a:pPr>
            <a:r>
              <a:rPr lang="en-US" dirty="0" err="1">
                <a:solidFill>
                  <a:srgbClr val="EE0033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Nội</a:t>
            </a:r>
            <a:r>
              <a:rPr lang="en-US" dirty="0">
                <a:solidFill>
                  <a:srgbClr val="EE0033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dung</a:t>
            </a:r>
            <a:endParaRPr dirty="0">
              <a:solidFill>
                <a:srgbClr val="EE0033"/>
              </a:solidFill>
              <a:latin typeface="Courier New" panose="02070309020205020404" pitchFamily="49" charset="0"/>
              <a:ea typeface="Arial"/>
              <a:cs typeface="Courier New" panose="02070309020205020404" pitchFamily="49" charset="0"/>
              <a:sym typeface="Arial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0" y="4603247"/>
            <a:ext cx="9144000" cy="540254"/>
            <a:chOff x="0" y="4603247"/>
            <a:chExt cx="9144000" cy="540254"/>
          </a:xfrm>
        </p:grpSpPr>
        <p:pic>
          <p:nvPicPr>
            <p:cNvPr id="113" name="Google Shape;11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4603247"/>
              <a:ext cx="9144000" cy="540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63175" y="4756150"/>
              <a:ext cx="975214" cy="214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2"/>
          <p:cNvSpPr txBox="1"/>
          <p:nvPr/>
        </p:nvSpPr>
        <p:spPr>
          <a:xfrm>
            <a:off x="413598" y="4770967"/>
            <a:ext cx="396875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Analytics Center – Viettel Telecom</a:t>
            </a:r>
            <a:endParaRPr sz="9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894381" y="1352763"/>
            <a:ext cx="4455051" cy="211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Courier New"/>
              <a:buAutoNum type="arabicPeriod"/>
            </a:pP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Giới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thiệu</a:t>
            </a: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1.1.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Kỹ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đệ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quy</a:t>
            </a: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1.2.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TSP</a:t>
            </a: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endParaRPr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2.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Duyệt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toàn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2.1. Quay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lui</a:t>
            </a: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2.2.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Nhánh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cận</a:t>
            </a: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marR="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</a:pP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49432" y="1352763"/>
            <a:ext cx="3288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1600" lvl="0">
              <a:buClr>
                <a:srgbClr val="595959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3. Chia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lvl="0">
              <a:buClr>
                <a:srgbClr val="595959"/>
              </a:buClr>
              <a:buSzPts val="2000"/>
            </a:pP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lvl="0">
              <a:buClr>
                <a:srgbClr val="595959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4.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Quy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lvl="0">
              <a:buClr>
                <a:srgbClr val="595959"/>
              </a:buClr>
              <a:buSzPts val="2000"/>
            </a:pPr>
            <a:endParaRPr lang="en-US" sz="20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01600" lvl="0">
              <a:buClr>
                <a:srgbClr val="595959"/>
              </a:buClr>
              <a:buSzPts val="2000"/>
            </a:pPr>
            <a:r>
              <a:rPr lang="en-US" sz="20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5. </a:t>
            </a:r>
            <a:r>
              <a:rPr lang="en-US" sz="2000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sz="2000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2000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2000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trên</a:t>
            </a:r>
            <a:r>
              <a:rPr lang="en-US" sz="2000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en-US" sz="2000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3.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chia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Google Shape;216;p21">
            <a:extLst>
              <a:ext uri="{FF2B5EF4-FFF2-40B4-BE49-F238E27FC236}">
                <a16:creationId xmlns:a16="http://schemas.microsoft.com/office/drawing/2014/main" id="{CE8B3F36-C029-4EE8-B810-0152A9BCB2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(Divide and Conquer)</a:t>
            </a: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64055687-DD1B-43DD-BCF9-1E363869DB2C}"/>
              </a:ext>
            </a:extLst>
          </p:cNvPr>
          <p:cNvSpPr/>
          <p:nvPr/>
        </p:nvSpPr>
        <p:spPr>
          <a:xfrm>
            <a:off x="460374" y="1082117"/>
            <a:ext cx="8683625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EC4BB44-45B4-44A6-9C3E-878E5D194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038278"/>
            <a:ext cx="9144000" cy="376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64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3.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chia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Google Shape;216;p21">
            <a:extLst>
              <a:ext uri="{FF2B5EF4-FFF2-40B4-BE49-F238E27FC236}">
                <a16:creationId xmlns:a16="http://schemas.microsoft.com/office/drawing/2014/main" id="{CE8B3F36-C029-4EE8-B810-0152A9BCB2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(Divide and Conquer)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4B899295-85C7-4011-87EF-448534AB4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75" y="1073971"/>
            <a:ext cx="7969752" cy="35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30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3.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chia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Google Shape;216;p21">
            <a:extLst>
              <a:ext uri="{FF2B5EF4-FFF2-40B4-BE49-F238E27FC236}">
                <a16:creationId xmlns:a16="http://schemas.microsoft.com/office/drawing/2014/main" id="{CE8B3F36-C029-4EE8-B810-0152A9BCB2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(Divide and Conquer)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C877DC5-9761-45D9-AE7B-9BB9AB81D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881" y="1060875"/>
            <a:ext cx="7888238" cy="37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49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de7f227860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2026" y="4871519"/>
            <a:ext cx="651405" cy="233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gde7f227860_0_99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270" name="Google Shape;270;gde7f227860_0_9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8695" y="360329"/>
              <a:ext cx="4541345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gde7f227860_0_9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gde7f227860_0_9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3" name="Google Shape;273;gde7f227860_0_9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2176447"/>
            <a:ext cx="5927386" cy="9196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de7f227860_0_99"/>
          <p:cNvSpPr txBox="1"/>
          <p:nvPr/>
        </p:nvSpPr>
        <p:spPr>
          <a:xfrm>
            <a:off x="118944" y="2405443"/>
            <a:ext cx="568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Quy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gde7f227860_0_99"/>
          <p:cNvSpPr txBox="1"/>
          <p:nvPr/>
        </p:nvSpPr>
        <p:spPr>
          <a:xfrm>
            <a:off x="7951" y="1791276"/>
            <a:ext cx="263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PHẦN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IV</a:t>
            </a: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gde7f227860_0_99"/>
          <p:cNvSpPr/>
          <p:nvPr/>
        </p:nvSpPr>
        <p:spPr>
          <a:xfrm>
            <a:off x="497651" y="3092331"/>
            <a:ext cx="852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gde7f227860_0_99"/>
          <p:cNvGrpSpPr/>
          <p:nvPr/>
        </p:nvGrpSpPr>
        <p:grpSpPr>
          <a:xfrm>
            <a:off x="0" y="4812071"/>
            <a:ext cx="9143998" cy="331429"/>
            <a:chOff x="0" y="4812071"/>
            <a:chExt cx="9143998" cy="331429"/>
          </a:xfrm>
        </p:grpSpPr>
        <p:grpSp>
          <p:nvGrpSpPr>
            <p:cNvPr id="278" name="Google Shape;278;gde7f227860_0_99"/>
            <p:cNvGrpSpPr/>
            <p:nvPr/>
          </p:nvGrpSpPr>
          <p:grpSpPr>
            <a:xfrm>
              <a:off x="0" y="4812071"/>
              <a:ext cx="9143998" cy="331429"/>
              <a:chOff x="0" y="4812071"/>
              <a:chExt cx="9143998" cy="331429"/>
            </a:xfrm>
          </p:grpSpPr>
          <p:pic>
            <p:nvPicPr>
              <p:cNvPr id="279" name="Google Shape;279;gde7f227860_0_9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4812071"/>
                <a:ext cx="9143998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gde7f227860_0_99"/>
              <p:cNvSpPr txBox="1"/>
              <p:nvPr/>
            </p:nvSpPr>
            <p:spPr>
              <a:xfrm>
                <a:off x="374649" y="4889882"/>
                <a:ext cx="20061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81" name="Google Shape;281;gde7f227860_0_9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0764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4.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quy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" name="Google Shape;216;p21">
            <a:extLst>
              <a:ext uri="{FF2B5EF4-FFF2-40B4-BE49-F238E27FC236}">
                <a16:creationId xmlns:a16="http://schemas.microsoft.com/office/drawing/2014/main" id="{CE8B3F36-C029-4EE8-B810-0152A9BCB2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(Dynamic Programming)</a:t>
            </a: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74649" y="1025004"/>
            <a:ext cx="4411495" cy="1896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Phương pháp qui hoạch động:</a:t>
            </a:r>
          </a:p>
          <a:p>
            <a:pPr marL="285750" lvl="0" indent="-285750">
              <a:buFontTx/>
              <a:buChar char="-"/>
            </a:pP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Chia bài toán cha thành các </a:t>
            </a:r>
            <a:r>
              <a:rPr lang="vi-VN" b="1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 toán con gối nhau</a:t>
            </a:r>
          </a:p>
          <a:p>
            <a:pPr marL="285750" lvl="0" indent="-285750">
              <a:buFontTx/>
              <a:buChar char="-"/>
            </a:pP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 từng bài toán con (bằng đệ qui)</a:t>
            </a:r>
          </a:p>
          <a:p>
            <a:pPr marL="285750" lvl="0" indent="-285750">
              <a:buFontTx/>
              <a:buChar char="-"/>
            </a:pP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Kết hợp lời giải các bài toán con lại thành lời giải của bài toán cha</a:t>
            </a:r>
          </a:p>
          <a:p>
            <a:pPr marL="285750" lvl="0" indent="-285750">
              <a:buFontTx/>
              <a:buChar char="-"/>
            </a:pP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Không tìm nhiều hơn một lần lời giải của cùng một bài toá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n.</a:t>
            </a:r>
          </a:p>
        </p:txBody>
      </p:sp>
      <p:sp>
        <p:nvSpPr>
          <p:cNvPr id="14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4929429" y="1008496"/>
            <a:ext cx="4191601" cy="36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Chia để trị: 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– Chia bài toán cha thành các bài toán con độc lập 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– Giải từng bài toán con (bằng đệ qui) 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– Kết hợp lời giải các bài toán con lại thành lời giải của bài toán cha.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76053" y="3199430"/>
            <a:ext cx="3732810" cy="36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Đặc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điểm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Overlapping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Subproblems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gối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nhau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Optimal Substructure: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ưu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bằng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ưu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4562" y="3116718"/>
            <a:ext cx="1704964" cy="15835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16837" y="3626977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fib(n-1) + fib(n-2);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31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4.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quy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186990" y="1025004"/>
            <a:ext cx="9077325" cy="36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Công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thức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Thường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liền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ưu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hóa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đếm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cấu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hình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trong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số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điều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kiện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 công thức qui hoạch động dựa trên các bài toán con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-&gt;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Khó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Cài đặt công thức qui hoạch động: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chuyển công thức thành hàm đệ qui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Lưu trữ kết quả đã tính toán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Tabulation: Bottom Up</a:t>
            </a: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Memoization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Top Down</a:t>
            </a:r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39931" y="2308200"/>
            <a:ext cx="2921330" cy="8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[0] =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 =n;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[i-1] 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39931" y="3198149"/>
            <a:ext cx="2803653" cy="99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solve(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x)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if (x==0) return 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[x]!=-1) 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[x];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return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[x] = x * solve(x-1));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962" y="2795373"/>
            <a:ext cx="3791540" cy="1868975"/>
          </a:xfrm>
          <a:prstGeom prst="rect">
            <a:avLst/>
          </a:prstGeom>
        </p:spPr>
      </p:pic>
      <p:sp>
        <p:nvSpPr>
          <p:cNvPr id="16" name="Google Shape;216;p21">
            <a:extLst>
              <a:ext uri="{FF2B5EF4-FFF2-40B4-BE49-F238E27FC236}">
                <a16:creationId xmlns:a16="http://schemas.microsoft.com/office/drawing/2014/main" id="{63C982EF-51CC-42E6-A500-CBB5D23AD05D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(Dynamic Programming)</a:t>
            </a:r>
          </a:p>
        </p:txBody>
      </p:sp>
    </p:spTree>
    <p:extLst>
      <p:ext uri="{BB962C8B-B14F-4D97-AF65-F5344CB8AC3E}">
        <p14:creationId xmlns:p14="http://schemas.microsoft.com/office/powerpoint/2010/main" val="3165730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4.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quy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186990" y="1097676"/>
            <a:ext cx="8764505" cy="36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Qui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trên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bitmask: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Mỗi tập con của tập n phần tử được biểu diễn bởi một số nguyên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trong khoảng 0, . . . , 2^(n−1)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Nén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32,64,128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lần</a:t>
            </a:r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thứ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trong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biểu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diễn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bởi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nguyên x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thứ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của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VD: Cho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hợp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{0, 3, 4}: x = (1 &lt;&lt; 0) | (1 &lt;&lt; 3) | (1 &lt;&lt; 4) = 25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rỗng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0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1 &lt;&lt; i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vũ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trụ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nghĩa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cả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(1 &lt;&lt; n) - 1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Hợp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hai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x | y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Giao hai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x &amp; y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bù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∼x &amp; ((1 &lt;&lt; n) - 1)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Kiểm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x &amp; (1 &lt; &lt; i)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" name="Google Shape;216;p21">
            <a:extLst>
              <a:ext uri="{FF2B5EF4-FFF2-40B4-BE49-F238E27FC236}">
                <a16:creationId xmlns:a16="http://schemas.microsoft.com/office/drawing/2014/main" id="{D3165203-CAD1-43B4-A674-8C9EB5D7873C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(Dynamic Programming)</a:t>
            </a:r>
          </a:p>
        </p:txBody>
      </p:sp>
    </p:spTree>
    <p:extLst>
      <p:ext uri="{BB962C8B-B14F-4D97-AF65-F5344CB8AC3E}">
        <p14:creationId xmlns:p14="http://schemas.microsoft.com/office/powerpoint/2010/main" val="142449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4.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quy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186990" y="1097676"/>
            <a:ext cx="9077325" cy="36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TSP: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Gọi TSP(i, S)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cách sử dụng ít chi phí nhất để đi qua toàn bộ các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 và quay trở lại đỉnh 0, nếu như hiện tại hành trình đang ở tại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 i và người du lịch đã thăm tất cả các đỉnh trong tập S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97" y="2811661"/>
            <a:ext cx="3429479" cy="3048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90" y="2237871"/>
            <a:ext cx="2248214" cy="2762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123" y="3670792"/>
            <a:ext cx="933580" cy="362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597" y="4144475"/>
            <a:ext cx="447737" cy="295316"/>
          </a:xfrm>
          <a:prstGeom prst="rect">
            <a:avLst/>
          </a:prstGeom>
        </p:spPr>
      </p:pic>
      <p:sp>
        <p:nvSpPr>
          <p:cNvPr id="20" name="Google Shape;216;p21">
            <a:extLst>
              <a:ext uri="{FF2B5EF4-FFF2-40B4-BE49-F238E27FC236}">
                <a16:creationId xmlns:a16="http://schemas.microsoft.com/office/drawing/2014/main" id="{33E8A331-72CB-4DFB-960D-D62A3B69654C}"/>
              </a:ext>
            </a:extLst>
          </p:cNvPr>
          <p:cNvSpPr txBox="1"/>
          <p:nvPr/>
        </p:nvSpPr>
        <p:spPr>
          <a:xfrm>
            <a:off x="448570" y="637370"/>
            <a:ext cx="3409690" cy="29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300" i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(Dynamic Programming)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A7E62E5-4FFD-4374-8753-65E3A11534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123" y="3083874"/>
            <a:ext cx="1390844" cy="533474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DCEC7D67-0F36-4A3F-A36A-E9B30151B4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0228" y="1920343"/>
            <a:ext cx="3829928" cy="29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79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de7f227860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2026" y="4871519"/>
            <a:ext cx="651405" cy="233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gde7f227860_0_99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270" name="Google Shape;270;gde7f227860_0_9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8695" y="360329"/>
              <a:ext cx="4541345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gde7f227860_0_9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gde7f227860_0_9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3" name="Google Shape;273;gde7f227860_0_9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2176447"/>
            <a:ext cx="5927386" cy="9196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de7f227860_0_99"/>
          <p:cNvSpPr txBox="1"/>
          <p:nvPr/>
        </p:nvSpPr>
        <p:spPr>
          <a:xfrm>
            <a:off x="118944" y="2405443"/>
            <a:ext cx="649842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trên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en-US" sz="24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gde7f227860_0_99"/>
          <p:cNvSpPr txBox="1"/>
          <p:nvPr/>
        </p:nvSpPr>
        <p:spPr>
          <a:xfrm>
            <a:off x="7951" y="1791276"/>
            <a:ext cx="263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PHẦN </a:t>
            </a:r>
            <a:r>
              <a:rPr lang="en-US" sz="1600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endParaRPr sz="16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gde7f227860_0_99"/>
          <p:cNvSpPr/>
          <p:nvPr/>
        </p:nvSpPr>
        <p:spPr>
          <a:xfrm>
            <a:off x="497651" y="3092331"/>
            <a:ext cx="8526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gde7f227860_0_99"/>
          <p:cNvGrpSpPr/>
          <p:nvPr/>
        </p:nvGrpSpPr>
        <p:grpSpPr>
          <a:xfrm>
            <a:off x="0" y="4812071"/>
            <a:ext cx="9143998" cy="331429"/>
            <a:chOff x="0" y="4812071"/>
            <a:chExt cx="9143998" cy="331429"/>
          </a:xfrm>
        </p:grpSpPr>
        <p:grpSp>
          <p:nvGrpSpPr>
            <p:cNvPr id="278" name="Google Shape;278;gde7f227860_0_99"/>
            <p:cNvGrpSpPr/>
            <p:nvPr/>
          </p:nvGrpSpPr>
          <p:grpSpPr>
            <a:xfrm>
              <a:off x="0" y="4812071"/>
              <a:ext cx="9143998" cy="331429"/>
              <a:chOff x="0" y="4812071"/>
              <a:chExt cx="9143998" cy="331429"/>
            </a:xfrm>
          </p:grpSpPr>
          <p:pic>
            <p:nvPicPr>
              <p:cNvPr id="279" name="Google Shape;279;gde7f227860_0_99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4812071"/>
                <a:ext cx="9143998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gde7f227860_0_99"/>
              <p:cNvSpPr txBox="1"/>
              <p:nvPr/>
            </p:nvSpPr>
            <p:spPr>
              <a:xfrm>
                <a:off x="374649" y="4889882"/>
                <a:ext cx="20061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81" name="Google Shape;281;gde7f227860_0_9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378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186990" y="1097676"/>
            <a:ext cx="9077325" cy="36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G(V, E)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biểu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diễn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bởi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và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cạnh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Giao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của các con đường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Máy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tính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 sàn trong nhà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Sân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bay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đối tượng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Cạnh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đường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Dây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mạng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Thang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bộ và thang máy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Đường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bay trực tiếp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Mối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 hệ giữa các đối tượng</a:t>
            </a:r>
            <a:endParaRPr lang="en-US" dirty="0" smtClean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272" y="2595534"/>
            <a:ext cx="125747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0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2026" y="4871519"/>
            <a:ext cx="651407" cy="233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3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123" name="Google Shape;12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2176447"/>
            <a:ext cx="5927386" cy="91969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374649" y="2405460"/>
            <a:ext cx="5689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Giới</a:t>
            </a:r>
            <a:r>
              <a:rPr lang="en-US" sz="24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thiệu</a:t>
            </a:r>
            <a:endParaRPr sz="2400" b="1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0" y="1791276"/>
            <a:ext cx="26341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PHẦN I</a:t>
            </a:r>
            <a:endParaRPr sz="1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97651" y="3092331"/>
            <a:ext cx="8526125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31" name="Google Shape;131;p3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32" name="Google Shape;132;p3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" name="Google Shape;133;p3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4" name="Google Shape;134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DFS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186990" y="1097676"/>
            <a:ext cx="9077325" cy="36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 đồ thị G = (V, E) (có hướng hoặc vô hướng) và hai đỉnh u và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v,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hỏi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 tồn tại một đường đi từ u đến v?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Thuật toán tìm kiếm theo chiều sâu đưa ra được đường đi như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vậy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tồn tại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Thuật toán duyệt đồ thị ưu tiên theo chiều sâu (LIFO - Last In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bắt đầu từ đỉnh xuất phát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</a:t>
            </a:r>
            <a:endParaRPr lang="en-US" dirty="0" smtClean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dirty="0" smtClean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O(n 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m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1-&gt;2-&gt;5-&gt;6-&gt;7-&gt;9-&gt;10-&gt;3-&gt;4-&gt;8-&gt;11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616" y="2379406"/>
            <a:ext cx="359142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6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3660552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DFS –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Sắp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xếp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TOPO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186990" y="1097676"/>
            <a:ext cx="4361259" cy="369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sắp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xếp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TOPO</a:t>
            </a:r>
          </a:p>
          <a:p>
            <a:pPr lvl="0"/>
            <a:endParaRPr lang="en-US" dirty="0" smtClean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 n công việc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Mỗi công việc i có một danh sách các công việc cần phải hoàn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trước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khi bắt đầu công việc i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Hãy tìm một trình tự mà ta có thể thực hiện toàn bộ các công việc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 thể biểu diễn trên một đồ thị có hướng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Mỗi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công việc là một đỉnh của đồ thị</a:t>
            </a:r>
          </a:p>
          <a:p>
            <a:pPr lvl="0"/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công việc j phải hoàn thành trước công việc i, thì thêm một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cạnh</a:t>
            </a:r>
            <a:r>
              <a:rPr lang="en-US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hướng từ đỉnh i đến đỉnh j</a:t>
            </a:r>
          </a:p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6223" y="1649007"/>
            <a:ext cx="3943900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63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464580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sz="16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đường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đi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ngắn</a:t>
            </a:r>
            <a:r>
              <a:rPr lang="en-US" sz="16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endParaRPr lang="en-US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74649" y="1025004"/>
            <a:ext cx="8175393" cy="3188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trọng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 = (V, E) (vô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hướng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hoặc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hướng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 hai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u, v,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hãy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đường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ngắn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từ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đến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v?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cả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trọng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trên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cạnh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đều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bằng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nhau,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thể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bằng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kiếm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theo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chiều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rộng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BFS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Disjkstra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đường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ngắn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từ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cho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trước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đến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còn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lại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trong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cạnh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trọng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không âm.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Floyd-Warshall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đường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ngắn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từ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cho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trước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đến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mọi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trong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thể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chạy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trên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cạnh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trọng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thể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âm. Tuy nhiên,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trong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không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vòng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nào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tổng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cạnh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âm</a:t>
            </a:r>
          </a:p>
        </p:txBody>
      </p:sp>
      <p:sp>
        <p:nvSpPr>
          <p:cNvPr id="2" name="AutoShape 2" descr="Bài toán tìm đường đi ngắn nhất với giải thuật Dijkstra">
            <a:extLst>
              <a:ext uri="{FF2B5EF4-FFF2-40B4-BE49-F238E27FC236}">
                <a16:creationId xmlns:a16="http://schemas.microsoft.com/office/drawing/2014/main" id="{56D29D71-1313-4C7F-89FC-3F47DC9C8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1794433" cy="179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AA3FBFA-96B4-4476-9882-D19E3CE43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255" y="3200825"/>
            <a:ext cx="3080777" cy="17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20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46458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BFS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74649" y="1025004"/>
            <a:ext cx="8175393" cy="1896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BFS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thăm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theo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tự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FIFO (First In First Out)</a:t>
            </a:r>
          </a:p>
          <a:p>
            <a:pPr lvl="0"/>
            <a:r>
              <a:rPr lang="vi-VN" dirty="0" smtClean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 2 -&gt; 3 -&gt; 5 -&gt; 4 -&gt; 6 -&gt; 7 -&gt; 8 -&gt; 9 -&gt; 11 -&gt; 10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AutoShape 2" descr="Bài toán tìm đường đi ngắn nhất với giải thuật Dijkstra">
            <a:extLst>
              <a:ext uri="{FF2B5EF4-FFF2-40B4-BE49-F238E27FC236}">
                <a16:creationId xmlns:a16="http://schemas.microsoft.com/office/drawing/2014/main" id="{56D29D71-1313-4C7F-89FC-3F47DC9C8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1794433" cy="179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6AD45ED-0AE8-4AD8-8C00-9D4086F77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74" y="1719464"/>
            <a:ext cx="5144218" cy="2629267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7D0F70B9-9002-4C00-BED5-1EF8B84704ED}"/>
              </a:ext>
            </a:extLst>
          </p:cNvPr>
          <p:cNvSpPr txBox="1"/>
          <p:nvPr/>
        </p:nvSpPr>
        <p:spPr>
          <a:xfrm>
            <a:off x="5518867" y="1477994"/>
            <a:ext cx="463215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b="0" i="0" dirty="0" err="1">
                <a:solidFill>
                  <a:srgbClr val="002D7A"/>
                </a:solidFill>
                <a:effectLst/>
                <a:latin typeface="inherit"/>
              </a:rPr>
              <a:t>Free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u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vi-VN" b="0" i="0" dirty="0" err="1">
                <a:solidFill>
                  <a:srgbClr val="800080"/>
                </a:solidFill>
                <a:effectLst/>
                <a:latin typeface="inherit"/>
              </a:rPr>
              <a:t>true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//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với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mọi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u=1...n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 err="1">
                <a:solidFill>
                  <a:srgbClr val="004ED0"/>
                </a:solidFill>
                <a:effectLst/>
                <a:latin typeface="inherit"/>
              </a:rPr>
              <a:t>Queue</a:t>
            </a:r>
            <a:r>
              <a:rPr lang="vi-VN" b="0" i="0" dirty="0">
                <a:solidFill>
                  <a:srgbClr val="004ED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inherit"/>
              </a:rPr>
              <a:t>ban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Monaco"/>
              </a:rPr>
              <a:t>đầ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inherit"/>
              </a:rPr>
              <a:t>u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inherit"/>
              </a:rPr>
              <a:t>r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Monaco"/>
              </a:rPr>
              <a:t>ỗ</a:t>
            </a:r>
            <a:r>
              <a:rPr lang="vi-VN" b="0" i="0" dirty="0" err="1">
                <a:solidFill>
                  <a:srgbClr val="002D7A"/>
                </a:solidFill>
                <a:effectLst/>
                <a:latin typeface="inherit"/>
              </a:rPr>
              <a:t>ng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.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 err="1">
                <a:solidFill>
                  <a:srgbClr val="004ED0"/>
                </a:solidFill>
                <a:effectLst/>
                <a:latin typeface="inherit"/>
              </a:rPr>
              <a:t>Push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s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//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Đẩy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đỉnh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đầu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tiên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vào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queue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 err="1">
                <a:solidFill>
                  <a:srgbClr val="002D7A"/>
                </a:solidFill>
                <a:effectLst/>
                <a:latin typeface="inherit"/>
              </a:rPr>
              <a:t>Free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s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vi-VN" b="0" i="0" dirty="0" err="1">
                <a:solidFill>
                  <a:srgbClr val="800080"/>
                </a:solidFill>
                <a:effectLst/>
                <a:latin typeface="inherit"/>
              </a:rPr>
              <a:t>false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//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đánh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dấu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đỉnh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s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 err="1">
                <a:solidFill>
                  <a:srgbClr val="800080"/>
                </a:solidFill>
                <a:effectLst/>
                <a:latin typeface="inherit"/>
              </a:rPr>
              <a:t>while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vi-VN" b="0" i="0" dirty="0" err="1">
                <a:solidFill>
                  <a:srgbClr val="800080"/>
                </a:solidFill>
                <a:effectLst/>
                <a:latin typeface="inherit"/>
              </a:rPr>
              <a:t>not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004ED0"/>
                </a:solidFill>
                <a:effectLst/>
                <a:latin typeface="inherit"/>
              </a:rPr>
              <a:t>empty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())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u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= </a:t>
            </a:r>
            <a:r>
              <a:rPr lang="vi-VN" b="0" i="0" dirty="0" err="1">
                <a:solidFill>
                  <a:srgbClr val="004ED0"/>
                </a:solidFill>
                <a:effectLst/>
                <a:latin typeface="inherit"/>
              </a:rPr>
              <a:t>pop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();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//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lấy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từ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queue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đỉnh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u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    </a:t>
            </a:r>
            <a:r>
              <a:rPr lang="vi-VN" b="0" i="0" dirty="0" err="1">
                <a:solidFill>
                  <a:srgbClr val="800080"/>
                </a:solidFill>
                <a:effectLst/>
                <a:latin typeface="inherit"/>
              </a:rPr>
              <a:t>for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v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vi-VN" b="0" i="0" dirty="0">
                <a:solidFill>
                  <a:srgbClr val="CE0000"/>
                </a:solidFill>
                <a:effectLst/>
                <a:latin typeface="inherit"/>
              </a:rPr>
              <a:t>1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v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&lt;=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n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v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++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vi-VN" b="0" i="0" dirty="0" err="1">
                <a:solidFill>
                  <a:srgbClr val="800080"/>
                </a:solidFill>
                <a:effectLst/>
                <a:latin typeface="inherit"/>
              </a:rPr>
              <a:t>if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((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inherit"/>
              </a:rPr>
              <a:t>t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Monaco"/>
              </a:rPr>
              <a:t>ồ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inherit"/>
              </a:rPr>
              <a:t>n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inherit"/>
              </a:rPr>
              <a:t>t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Monaco"/>
              </a:rPr>
              <a:t>ạ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inherit"/>
              </a:rPr>
              <a:t>c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Monaco"/>
              </a:rPr>
              <a:t>ạ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inherit"/>
              </a:rPr>
              <a:t>nh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002D7A"/>
                </a:solidFill>
                <a:effectLst/>
                <a:latin typeface="inherit"/>
              </a:rPr>
              <a:t>u</a:t>
            </a:r>
            <a:r>
              <a:rPr lang="vi-VN" b="0" i="0" dirty="0" err="1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vi-VN" b="0" i="0" dirty="0" err="1">
                <a:solidFill>
                  <a:srgbClr val="002D7A"/>
                </a:solidFill>
                <a:effectLst/>
                <a:latin typeface="inherit"/>
              </a:rPr>
              <a:t>v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inherit"/>
              </a:rPr>
              <a:t>v</a:t>
            </a:r>
            <a:r>
              <a:rPr lang="vi-VN" b="0" i="0" dirty="0" err="1">
                <a:solidFill>
                  <a:srgbClr val="000000"/>
                </a:solidFill>
                <a:effectLst/>
                <a:latin typeface="Monaco"/>
              </a:rPr>
              <a:t>à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002D7A"/>
                </a:solidFill>
                <a:effectLst/>
                <a:latin typeface="inherit"/>
              </a:rPr>
              <a:t>Free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v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==</a:t>
            </a:r>
            <a:r>
              <a:rPr lang="vi-VN" b="0" i="0" dirty="0" err="1">
                <a:solidFill>
                  <a:srgbClr val="800080"/>
                </a:solidFill>
                <a:effectLst/>
                <a:latin typeface="inherit"/>
              </a:rPr>
              <a:t>true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{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vi-VN" b="0" i="0" dirty="0" err="1">
                <a:solidFill>
                  <a:srgbClr val="002D7A"/>
                </a:solidFill>
                <a:effectLst/>
                <a:latin typeface="inherit"/>
              </a:rPr>
              <a:t>Free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[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v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]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=</a:t>
            </a:r>
            <a:r>
              <a:rPr lang="vi-VN" b="0" i="0" dirty="0" err="1">
                <a:solidFill>
                  <a:srgbClr val="800080"/>
                </a:solidFill>
                <a:effectLst/>
                <a:latin typeface="inherit"/>
              </a:rPr>
              <a:t>false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//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đánh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dấu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đỉnh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v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            </a:t>
            </a:r>
            <a:r>
              <a:rPr lang="vi-VN" b="0" i="0" dirty="0" err="1">
                <a:solidFill>
                  <a:srgbClr val="004ED0"/>
                </a:solidFill>
                <a:effectLst/>
                <a:latin typeface="inherit"/>
              </a:rPr>
              <a:t>Push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vi-VN" b="0" i="0" dirty="0">
                <a:solidFill>
                  <a:srgbClr val="002D7A"/>
                </a:solidFill>
                <a:effectLst/>
                <a:latin typeface="inherit"/>
              </a:rPr>
              <a:t>v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);</a:t>
            </a:r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//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đẩy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đỉnh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v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vào</a:t>
            </a:r>
            <a:r>
              <a:rPr lang="vi-VN" b="0" i="0" dirty="0">
                <a:solidFill>
                  <a:srgbClr val="FF8000"/>
                </a:solidFill>
                <a:effectLst/>
                <a:latin typeface="inherit"/>
              </a:rPr>
              <a:t> </a:t>
            </a:r>
            <a:r>
              <a:rPr lang="vi-VN" b="0" i="0" dirty="0" err="1">
                <a:solidFill>
                  <a:srgbClr val="FF8000"/>
                </a:solidFill>
                <a:effectLst/>
                <a:latin typeface="inherit"/>
              </a:rPr>
              <a:t>queue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>
                <a:solidFill>
                  <a:srgbClr val="006FE0"/>
                </a:solidFill>
                <a:effectLst/>
                <a:latin typeface="inherit"/>
              </a:rPr>
              <a:t>        </a:t>
            </a:r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  <a:p>
            <a:pPr algn="l"/>
            <a:r>
              <a:rPr lang="vi-VN" b="0" i="0" dirty="0">
                <a:solidFill>
                  <a:srgbClr val="333333"/>
                </a:solidFill>
                <a:effectLst/>
                <a:latin typeface="inherit"/>
              </a:rPr>
              <a:t>}</a:t>
            </a:r>
            <a:endParaRPr lang="vi-VN" b="0" i="0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25501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46458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Floyd-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Warshall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74649" y="1025004"/>
            <a:ext cx="8175393" cy="373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mọi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của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xét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theo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thứ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tự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từ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tới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xét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mọi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cặp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u, v.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Cực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tiểu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hoá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c[u, v] theo công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thức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dụng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pháp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Gọi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DP(k, i, j)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trọng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đường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ngắn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từ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đến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như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chỉ</a:t>
            </a:r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phép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trong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những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đỉnh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1, . . . , k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Điều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kiện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biên 1: DP(k, i, j) = 0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j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Điều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kiện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biên 2: DP(0, i, j) =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Weight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[i][j]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(i, j) ∈ E</a:t>
            </a:r>
          </a:p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Điều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kiện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biên 3: DP(0, i, j) = ∞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5ACFEEF2-A3E1-43D3-9621-F6F521672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528" y="1835035"/>
            <a:ext cx="3792251" cy="402841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4FCE3B3D-5B76-4D4F-AF6A-5571910A72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528" y="4074507"/>
            <a:ext cx="3347083" cy="5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69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93289"/>
            <a:ext cx="3579268" cy="465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21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211" name="Google Shape;211;p21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212" name="Google Shape;212;p2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3" name="Google Shape;213;p21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14" name="Google Shape;214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1" descr="https://databricks.com/wp-content/uploads/2017/10/image1-4.p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4;gb6b2457596_0_275">
            <a:extLst>
              <a:ext uri="{FF2B5EF4-FFF2-40B4-BE49-F238E27FC236}">
                <a16:creationId xmlns:a16="http://schemas.microsoft.com/office/drawing/2014/main" id="{1234DA56-A190-4C4F-9D15-D40754311DD0}"/>
              </a:ext>
            </a:extLst>
          </p:cNvPr>
          <p:cNvSpPr txBox="1"/>
          <p:nvPr/>
        </p:nvSpPr>
        <p:spPr>
          <a:xfrm>
            <a:off x="448310" y="272415"/>
            <a:ext cx="464580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Floyd-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Warshall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07974" y="929717"/>
            <a:ext cx="8956341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" name="Google Shape;153;gde7f227860_0_0">
            <a:extLst>
              <a:ext uri="{FF2B5EF4-FFF2-40B4-BE49-F238E27FC236}">
                <a16:creationId xmlns:a16="http://schemas.microsoft.com/office/drawing/2014/main" id="{DB44F28A-0359-441A-8E6A-117554975052}"/>
              </a:ext>
            </a:extLst>
          </p:cNvPr>
          <p:cNvSpPr/>
          <p:nvPr/>
        </p:nvSpPr>
        <p:spPr>
          <a:xfrm>
            <a:off x="374649" y="1025004"/>
            <a:ext cx="8175393" cy="3735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Độ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phức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tạp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O(|V|^3) 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3FD7446C-6E36-4A2D-9070-8D3DA445F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319" y="1481013"/>
            <a:ext cx="5989362" cy="337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5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Giới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thiệu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48309" y="1155473"/>
            <a:ext cx="821442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BÀI TOÁN TỐI ƯU TỔ HỢP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Cho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ba (𝑆, 𝑓, </a:t>
            </a:r>
            <a:r>
              <a:rPr lang="el-GR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Ω)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trong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đó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l-GR" sz="14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hữu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hạn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trạng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thái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tiềm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năng hay phương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hàm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mục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tiêu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xác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định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trên 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Ω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tập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ràng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buộc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Mỗi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s ∈ S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thỏa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mãn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ràng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buộc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l-GR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Ω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gọi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(hay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chấp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nhận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sz="14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Mục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đích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của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ta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chấp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nhận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s∗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ưu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hóa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toàn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cục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hàm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mục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tiêu f.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Chẳng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hạn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cực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tiểu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thì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f(s∗) ≤ f(s)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mọi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phương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án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chấp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nhận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s.</a:t>
            </a:r>
            <a:endParaRPr sz="14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43" name="Google Shape;143;p4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44" name="Google Shape;144;p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145;p4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6" name="Google Shape;146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Giới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thiệu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48310" y="981016"/>
            <a:ext cx="8214427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ưu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tổ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hợp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trong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đời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sống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đường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đi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ngắn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nối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hai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điểm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trên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đã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cho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lập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kế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phân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phối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nguồn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hàng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tới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nơi tiêu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thụ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chi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phí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cực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tiểu</a:t>
            </a:r>
            <a:endParaRPr lang="vi-VN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lập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thời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khóa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biểu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cho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giáo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viên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và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học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sinh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thuận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lợi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endParaRPr lang="vi-VN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định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tuyến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cho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gói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dữ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liệu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trong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Internet</a:t>
            </a:r>
            <a:endParaRPr lang="vi-VN" sz="14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vi-VN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Hướng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tiếp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cận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ưu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tổ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sz="1400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hợp</a:t>
            </a:r>
            <a:r>
              <a:rPr lang="vi-VN" sz="1400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Truyền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thống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căn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bản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Duyệt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nhanh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cận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chia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quy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đưa ra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chính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xác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phù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hơp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nhỏ</a:t>
            </a:r>
            <a:endParaRPr lang="vi-VN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xấp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xỉ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Tham lam,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heuristic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đưa ra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lời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chấp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nhận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được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thời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gian nhanh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metaheuristic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di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truyền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genetic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evolutionary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algorithms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kiếm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tabu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tabu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search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đàn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kiến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ant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colony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optimization</a:t>
            </a:r>
            <a:r>
              <a:rPr lang="vi-VN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),…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Học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tăng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cường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(Reinforcement Learning)</a:t>
            </a:r>
            <a:endParaRPr lang="vi-VN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vi-VN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4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43" name="Google Shape;143;p4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44" name="Google Shape;144;p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145;p4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6" name="Google Shape;146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3421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1.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Giới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thiệu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448310" y="981016"/>
            <a:ext cx="8214427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Giới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thiệu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căn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bản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Quay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lui</a:t>
            </a:r>
            <a:endParaRPr lang="en-US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Nhánh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cận</a:t>
            </a:r>
            <a:endParaRPr lang="en-US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Chia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để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trị</a:t>
            </a:r>
            <a:endParaRPr lang="en-US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Quy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hoạch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endParaRPr lang="en-US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trên</a:t>
            </a:r>
            <a:r>
              <a:rPr lang="en-US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đồ</a:t>
            </a:r>
            <a:r>
              <a:rPr lang="en-US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thị</a:t>
            </a:r>
            <a:r>
              <a:rPr lang="en-US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: DFS, 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BFS, Floyd-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Warshall</a:t>
            </a:r>
            <a:endParaRPr lang="en-US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Giải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quyết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thực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tế</a:t>
            </a:r>
            <a:endParaRPr lang="en-US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Rèn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luyện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tư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duy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lập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endParaRPr lang="en-US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Lập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thi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đấu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Phỏng</a:t>
            </a:r>
            <a:r>
              <a:rPr lang="en-US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vấn</a:t>
            </a:r>
            <a:endParaRPr lang="en-US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vi-VN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400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43" name="Google Shape;143;p4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44" name="Google Shape;144;p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145;p4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46" name="Google Shape;146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3192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de7f22786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de7f227860_0_0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1.1.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Kỹ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thuật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đệ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quy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gde7f227860_0_0"/>
          <p:cNvSpPr/>
          <p:nvPr/>
        </p:nvSpPr>
        <p:spPr>
          <a:xfrm>
            <a:off x="299563" y="1009333"/>
            <a:ext cx="3866744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 đối tượng được gọi là đệ quy nếu nó hoặc một phần của nó được định nghĩa thông qua khái niệm về chính nó.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Đặc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điểm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ầu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vào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và kích thước thường nhỏ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dần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Phải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điều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kiện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dừng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>
              <a:buFontTx/>
              <a:buChar char="-"/>
            </a:pP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huận tiện khi xử lý với các đối tượng được định nghĩa đệ qui như tập hợp, hàm, cây,…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>
              <a:buFontTx/>
              <a:buChar char="-"/>
            </a:pP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Giúp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chương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trong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sáng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dễ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hiểu</a:t>
            </a:r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>
              <a:buFontTx/>
              <a:buChar char="-"/>
            </a:pP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Tốn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nhiều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bộ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nhớ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và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chậm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vì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vậy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nếu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thể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nên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dùng</a:t>
            </a:r>
            <a:r>
              <a:rPr lang="en-US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for</a:t>
            </a:r>
          </a:p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4" name="Google Shape;154;gde7f227860_0_0"/>
          <p:cNvGrpSpPr/>
          <p:nvPr/>
        </p:nvGrpSpPr>
        <p:grpSpPr>
          <a:xfrm>
            <a:off x="0" y="4812071"/>
            <a:ext cx="9143998" cy="331429"/>
            <a:chOff x="0" y="4812071"/>
            <a:chExt cx="9143998" cy="331429"/>
          </a:xfrm>
        </p:grpSpPr>
        <p:grpSp>
          <p:nvGrpSpPr>
            <p:cNvPr id="155" name="Google Shape;155;gde7f227860_0_0"/>
            <p:cNvGrpSpPr/>
            <p:nvPr/>
          </p:nvGrpSpPr>
          <p:grpSpPr>
            <a:xfrm>
              <a:off x="0" y="4812071"/>
              <a:ext cx="9143998" cy="331429"/>
              <a:chOff x="0" y="4812071"/>
              <a:chExt cx="9143998" cy="331429"/>
            </a:xfrm>
          </p:grpSpPr>
          <p:pic>
            <p:nvPicPr>
              <p:cNvPr id="156" name="Google Shape;156;gde7f227860_0_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3998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gde7f227860_0_0"/>
              <p:cNvSpPr txBox="1"/>
              <p:nvPr/>
            </p:nvSpPr>
            <p:spPr>
              <a:xfrm>
                <a:off x="374649" y="4889882"/>
                <a:ext cx="20061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8" name="Google Shape;158;gde7f227860_0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AutoShape 2" descr="Chương Trình Đệ Quy Hoạt Động Như Thế Nào?"/>
          <p:cNvSpPr>
            <a:spLocks noChangeAspect="1" noChangeArrowheads="1"/>
          </p:cNvSpPr>
          <p:nvPr/>
        </p:nvSpPr>
        <p:spPr bwMode="auto">
          <a:xfrm>
            <a:off x="155574" y="-144463"/>
            <a:ext cx="3880397" cy="38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s://codelearn.io/Media/Default/Users/HaiDuc0147/Recursion/recursion.png"/>
          <p:cNvSpPr>
            <a:spLocks noChangeAspect="1" noChangeArrowheads="1"/>
          </p:cNvSpPr>
          <p:nvPr/>
        </p:nvSpPr>
        <p:spPr bwMode="auto">
          <a:xfrm>
            <a:off x="4328707" y="1187235"/>
            <a:ext cx="70104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0772" y="836681"/>
            <a:ext cx="4783226" cy="1551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4217" y="2463443"/>
            <a:ext cx="3549144" cy="20171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de7f22786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de7f227860_0_0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1.2.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TSP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gde7f227860_0_0"/>
          <p:cNvSpPr/>
          <p:nvPr/>
        </p:nvSpPr>
        <p:spPr>
          <a:xfrm>
            <a:off x="299563" y="1009333"/>
            <a:ext cx="5812479" cy="398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người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du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lịch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muốn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tham quan n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T1, T2,...,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xuất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phát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từ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nào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qua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cả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còn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lại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mỗi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đúng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một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lần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rồi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quay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trở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lại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xuất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phát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Biết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cij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đi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từ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đến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phố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Tj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(i, j = 1, 2,..., n)</a:t>
            </a: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Tìm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hành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trình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với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tổng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phí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là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nhỏ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nhất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lvl="0"/>
            <a:endParaRPr lang="vi-VN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Khi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đó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người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du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lịch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có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thể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phát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biểu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dưới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dạng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bài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toán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tối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ưu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tổ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vi-VN" dirty="0" err="1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hợp</a:t>
            </a:r>
            <a:r>
              <a:rPr lang="vi-VN" dirty="0">
                <a:solidFill>
                  <a:srgbClr val="5958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/>
            <a:endParaRPr lang="en-US" dirty="0">
              <a:solidFill>
                <a:srgbClr val="5958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54" name="Google Shape;154;gde7f227860_0_0"/>
          <p:cNvGrpSpPr/>
          <p:nvPr/>
        </p:nvGrpSpPr>
        <p:grpSpPr>
          <a:xfrm>
            <a:off x="0" y="4812071"/>
            <a:ext cx="9143998" cy="331429"/>
            <a:chOff x="0" y="4812071"/>
            <a:chExt cx="9143998" cy="331429"/>
          </a:xfrm>
        </p:grpSpPr>
        <p:grpSp>
          <p:nvGrpSpPr>
            <p:cNvPr id="155" name="Google Shape;155;gde7f227860_0_0"/>
            <p:cNvGrpSpPr/>
            <p:nvPr/>
          </p:nvGrpSpPr>
          <p:grpSpPr>
            <a:xfrm>
              <a:off x="0" y="4812071"/>
              <a:ext cx="9143998" cy="331429"/>
              <a:chOff x="0" y="4812071"/>
              <a:chExt cx="9143998" cy="331429"/>
            </a:xfrm>
          </p:grpSpPr>
          <p:pic>
            <p:nvPicPr>
              <p:cNvPr id="156" name="Google Shape;156;gde7f227860_0_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0" y="4812071"/>
                <a:ext cx="9143998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gde7f227860_0_0"/>
              <p:cNvSpPr txBox="1"/>
              <p:nvPr/>
            </p:nvSpPr>
            <p:spPr>
              <a:xfrm>
                <a:off x="374649" y="4889882"/>
                <a:ext cx="20061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8" name="Google Shape;158;gde7f227860_0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AutoShape 2" descr="Chương Trình Đệ Quy Hoạt Động Như Thế Nào?"/>
          <p:cNvSpPr>
            <a:spLocks noChangeAspect="1" noChangeArrowheads="1"/>
          </p:cNvSpPr>
          <p:nvPr/>
        </p:nvSpPr>
        <p:spPr bwMode="auto">
          <a:xfrm>
            <a:off x="155574" y="-144463"/>
            <a:ext cx="3880397" cy="388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https://codelearn.io/Media/Default/Users/HaiDuc0147/Recursion/recursion.png"/>
          <p:cNvSpPr>
            <a:spLocks noChangeAspect="1" noChangeArrowheads="1"/>
          </p:cNvSpPr>
          <p:nvPr/>
        </p:nvSpPr>
        <p:spPr bwMode="auto">
          <a:xfrm>
            <a:off x="4328707" y="1187235"/>
            <a:ext cx="7010400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01910F3-F34F-4B5D-9F0F-2EB67784C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0749" y="3735947"/>
            <a:ext cx="1923711" cy="447656"/>
          </a:xfrm>
          <a:prstGeom prst="rect">
            <a:avLst/>
          </a:prstGeom>
        </p:spPr>
      </p:pic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00DAA45B-FEF0-4849-ADA3-AFBFA55E39F8}"/>
              </a:ext>
            </a:extLst>
          </p:cNvPr>
          <p:cNvSpPr txBox="1"/>
          <p:nvPr/>
        </p:nvSpPr>
        <p:spPr>
          <a:xfrm>
            <a:off x="7452581" y="287876"/>
            <a:ext cx="762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1930 </a:t>
            </a: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F2A4190D-2A23-4101-8557-97EDEEFFAE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042" y="1121582"/>
            <a:ext cx="2351600" cy="21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7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2026" y="4871519"/>
            <a:ext cx="651407" cy="2338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5"/>
          <p:cNvGrpSpPr/>
          <p:nvPr/>
        </p:nvGrpSpPr>
        <p:grpSpPr>
          <a:xfrm>
            <a:off x="1" y="1715931"/>
            <a:ext cx="2634128" cy="444676"/>
            <a:chOff x="661619" y="360328"/>
            <a:chExt cx="5268256" cy="889352"/>
          </a:xfrm>
        </p:grpSpPr>
        <p:pic>
          <p:nvPicPr>
            <p:cNvPr id="177" name="Google Shape;17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Google Shape;18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2176447"/>
            <a:ext cx="5927386" cy="91969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5"/>
          <p:cNvSpPr txBox="1"/>
          <p:nvPr/>
        </p:nvSpPr>
        <p:spPr>
          <a:xfrm>
            <a:off x="91311" y="2422677"/>
            <a:ext cx="568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Quay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lui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–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Nhánh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cận</a:t>
            </a:r>
            <a:endParaRPr sz="24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7951" y="1791276"/>
            <a:ext cx="263412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PHẦN II</a:t>
            </a:r>
            <a:endParaRPr sz="16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497651" y="3092331"/>
            <a:ext cx="8526125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5"/>
          <p:cNvGrpSpPr/>
          <p:nvPr/>
        </p:nvGrpSpPr>
        <p:grpSpPr>
          <a:xfrm>
            <a:off x="0" y="4812071"/>
            <a:ext cx="9144000" cy="331429"/>
            <a:chOff x="0" y="4812071"/>
            <a:chExt cx="9144000" cy="331429"/>
          </a:xfrm>
        </p:grpSpPr>
        <p:grpSp>
          <p:nvGrpSpPr>
            <p:cNvPr id="185" name="Google Shape;185;p5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86" name="Google Shape;186;p5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" name="Google Shape;187;p5"/>
              <p:cNvSpPr txBox="1"/>
              <p:nvPr/>
            </p:nvSpPr>
            <p:spPr>
              <a:xfrm>
                <a:off x="374649" y="4889882"/>
                <a:ext cx="20062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B4B4B4"/>
                  </a:buClr>
                  <a:buSzPts val="800"/>
                  <a:buFont typeface="Arial"/>
                  <a:buNone/>
                </a:pPr>
                <a:r>
                  <a:rPr lang="en-US" sz="800" b="0" i="0" u="none" strike="noStrike" cap="none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800" b="0" i="0" u="none" strike="noStrike" cap="none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88" name="Google Shape;188;p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3195</TotalTime>
  <Words>2892</Words>
  <Application>Microsoft Office PowerPoint</Application>
  <PresentationFormat>On-screen Show (16:9)</PresentationFormat>
  <Paragraphs>326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</vt:lpstr>
      <vt:lpstr>Arial</vt:lpstr>
      <vt:lpstr>Wingdings</vt:lpstr>
      <vt:lpstr>Courier New</vt:lpstr>
      <vt:lpstr>inherit</vt:lpstr>
      <vt:lpstr>Monaco</vt:lpstr>
      <vt:lpstr>Open Sans</vt:lpstr>
      <vt:lpstr>Consolas</vt:lpstr>
      <vt:lpstr>Open Sans Light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MSI</dc:creator>
  <cp:lastModifiedBy>cntt_manhnd</cp:lastModifiedBy>
  <cp:revision>46</cp:revision>
  <dcterms:created xsi:type="dcterms:W3CDTF">2021-01-04T02:51:00Z</dcterms:created>
  <dcterms:modified xsi:type="dcterms:W3CDTF">2021-09-01T08:16:39Z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