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5"/>
  </p:notesMasterIdLst>
  <p:sldIdLst>
    <p:sldId id="256" r:id="rId2"/>
    <p:sldId id="257" r:id="rId3"/>
    <p:sldId id="258" r:id="rId4"/>
    <p:sldId id="259" r:id="rId5"/>
    <p:sldId id="313" r:id="rId6"/>
    <p:sldId id="350" r:id="rId7"/>
    <p:sldId id="261" r:id="rId8"/>
    <p:sldId id="262" r:id="rId9"/>
    <p:sldId id="263" r:id="rId10"/>
    <p:sldId id="264" r:id="rId11"/>
    <p:sldId id="347" r:id="rId12"/>
    <p:sldId id="265" r:id="rId13"/>
    <p:sldId id="266" r:id="rId14"/>
    <p:sldId id="351" r:id="rId15"/>
    <p:sldId id="267" r:id="rId16"/>
    <p:sldId id="353" r:id="rId17"/>
    <p:sldId id="354" r:id="rId18"/>
    <p:sldId id="355" r:id="rId19"/>
    <p:sldId id="356" r:id="rId20"/>
    <p:sldId id="357" r:id="rId21"/>
    <p:sldId id="358" r:id="rId22"/>
    <p:sldId id="359" r:id="rId23"/>
    <p:sldId id="268" r:id="rId24"/>
    <p:sldId id="360" r:id="rId25"/>
    <p:sldId id="269" r:id="rId26"/>
    <p:sldId id="283" r:id="rId27"/>
    <p:sldId id="289" r:id="rId28"/>
    <p:sldId id="285" r:id="rId29"/>
    <p:sldId id="286" r:id="rId30"/>
    <p:sldId id="287" r:id="rId31"/>
    <p:sldId id="288" r:id="rId32"/>
    <p:sldId id="290" r:id="rId33"/>
    <p:sldId id="292" r:id="rId34"/>
    <p:sldId id="293" r:id="rId35"/>
    <p:sldId id="295" r:id="rId36"/>
    <p:sldId id="297" r:id="rId37"/>
    <p:sldId id="298" r:id="rId38"/>
    <p:sldId id="336" r:id="rId39"/>
    <p:sldId id="301" r:id="rId40"/>
    <p:sldId id="302" r:id="rId41"/>
    <p:sldId id="303" r:id="rId42"/>
    <p:sldId id="305" r:id="rId43"/>
    <p:sldId id="312" r:id="rId44"/>
  </p:sldIdLst>
  <p:sldSz cx="6858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5" roundtripDataSignature="AMtx7mh2HDqcEJbC2GKhFuZkqnkpBasT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25912E-5F5D-4E49-A396-BC7BBD8257D2}">
  <a:tblStyle styleId="{1425912E-5F5D-4E49-A396-BC7BBD8257D2}"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5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6"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77"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975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842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8865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7481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9128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942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7410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7" name="Google Shape;46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4" name="Google Shape;544;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60"/>
          <p:cNvSpPr/>
          <p:nvPr/>
        </p:nvSpPr>
        <p:spPr>
          <a:xfrm>
            <a:off x="5658362" y="657775"/>
            <a:ext cx="974475"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1" name="Google Shape;11;p60"/>
          <p:cNvGrpSpPr/>
          <p:nvPr/>
        </p:nvGrpSpPr>
        <p:grpSpPr>
          <a:xfrm>
            <a:off x="4" y="-7088"/>
            <a:ext cx="6496049" cy="5150588"/>
            <a:chOff x="0" y="-7088"/>
            <a:chExt cx="8661398" cy="5150588"/>
          </a:xfrm>
        </p:grpSpPr>
        <p:sp>
          <p:nvSpPr>
            <p:cNvPr id="12" name="Google Shape;12;p60"/>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60"/>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4" name="Google Shape;14;p60"/>
          <p:cNvGrpSpPr/>
          <p:nvPr/>
        </p:nvGrpSpPr>
        <p:grpSpPr>
          <a:xfrm rot="10800000" flipH="1">
            <a:off x="4" y="1090763"/>
            <a:ext cx="6635627" cy="2961975"/>
            <a:chOff x="-8178042" y="-4493254"/>
            <a:chExt cx="19483597" cy="6522736"/>
          </a:xfrm>
        </p:grpSpPr>
        <p:sp>
          <p:nvSpPr>
            <p:cNvPr id="15" name="Google Shape;15;p60"/>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6" name="Google Shape;16;p60"/>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7" name="Google Shape;17;p60"/>
          <p:cNvGrpSpPr/>
          <p:nvPr/>
        </p:nvGrpSpPr>
        <p:grpSpPr>
          <a:xfrm>
            <a:off x="2757929" y="4278349"/>
            <a:ext cx="4110621" cy="432996"/>
            <a:chOff x="5582265" y="4646738"/>
            <a:chExt cx="5480828" cy="432996"/>
          </a:xfrm>
        </p:grpSpPr>
        <p:sp>
          <p:nvSpPr>
            <p:cNvPr id="18" name="Google Shape;18;p60"/>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60"/>
            <p:cNvGrpSpPr/>
            <p:nvPr/>
          </p:nvGrpSpPr>
          <p:grpSpPr>
            <a:xfrm flipH="1">
              <a:off x="5585232" y="4646738"/>
              <a:ext cx="5477861" cy="304551"/>
              <a:chOff x="-24158748" y="330075"/>
              <a:chExt cx="30568423" cy="1699506"/>
            </a:xfrm>
          </p:grpSpPr>
          <p:sp>
            <p:nvSpPr>
              <p:cNvPr id="20" name="Google Shape;20;p60"/>
              <p:cNvSpPr/>
              <p:nvPr/>
            </p:nvSpPr>
            <p:spPr>
              <a:xfrm>
                <a:off x="-24158748" y="330081"/>
                <a:ext cx="28907999"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60"/>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2" name="Google Shape;22;p60"/>
          <p:cNvSpPr txBox="1">
            <a:spLocks noGrp="1"/>
          </p:cNvSpPr>
          <p:nvPr>
            <p:ph type="ctrTitle"/>
          </p:nvPr>
        </p:nvSpPr>
        <p:spPr>
          <a:xfrm>
            <a:off x="514352" y="1090750"/>
            <a:ext cx="4025925" cy="2961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grpSp>
        <p:nvGrpSpPr>
          <p:cNvPr id="24" name="Google Shape;24;p61"/>
          <p:cNvGrpSpPr/>
          <p:nvPr/>
        </p:nvGrpSpPr>
        <p:grpSpPr>
          <a:xfrm rot="10800000">
            <a:off x="-6" y="-1"/>
            <a:ext cx="1652123" cy="670795"/>
            <a:chOff x="5575242" y="4472723"/>
            <a:chExt cx="2202830" cy="670795"/>
          </a:xfrm>
        </p:grpSpPr>
        <p:sp>
          <p:nvSpPr>
            <p:cNvPr id="25" name="Google Shape;25;p61"/>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 name="Google Shape;26;p61"/>
            <p:cNvGrpSpPr/>
            <p:nvPr/>
          </p:nvGrpSpPr>
          <p:grpSpPr>
            <a:xfrm flipH="1">
              <a:off x="5734850" y="4472723"/>
              <a:ext cx="2040837" cy="670795"/>
              <a:chOff x="1297954" y="330075"/>
              <a:chExt cx="5169293" cy="1699506"/>
            </a:xfrm>
          </p:grpSpPr>
          <p:sp>
            <p:nvSpPr>
              <p:cNvPr id="27" name="Google Shape;27;p61"/>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61"/>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61"/>
            <p:cNvGrpSpPr/>
            <p:nvPr/>
          </p:nvGrpSpPr>
          <p:grpSpPr>
            <a:xfrm flipH="1">
              <a:off x="5578209" y="4646738"/>
              <a:ext cx="2199863" cy="304563"/>
              <a:chOff x="-5827153" y="330075"/>
              <a:chExt cx="12276019" cy="1699569"/>
            </a:xfrm>
          </p:grpSpPr>
          <p:sp>
            <p:nvSpPr>
              <p:cNvPr id="30" name="Google Shape;30;p61"/>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61"/>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2" name="Google Shape;32;p61"/>
          <p:cNvGrpSpPr/>
          <p:nvPr/>
        </p:nvGrpSpPr>
        <p:grpSpPr>
          <a:xfrm>
            <a:off x="5210134" y="4472729"/>
            <a:ext cx="1652123" cy="670795"/>
            <a:chOff x="5575242" y="4472723"/>
            <a:chExt cx="2202830" cy="670795"/>
          </a:xfrm>
        </p:grpSpPr>
        <p:sp>
          <p:nvSpPr>
            <p:cNvPr id="33" name="Google Shape;33;p61"/>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 name="Google Shape;34;p61"/>
            <p:cNvGrpSpPr/>
            <p:nvPr/>
          </p:nvGrpSpPr>
          <p:grpSpPr>
            <a:xfrm flipH="1">
              <a:off x="5734850" y="4472723"/>
              <a:ext cx="2040837" cy="670795"/>
              <a:chOff x="1297954" y="330075"/>
              <a:chExt cx="5169293" cy="1699506"/>
            </a:xfrm>
          </p:grpSpPr>
          <p:sp>
            <p:nvSpPr>
              <p:cNvPr id="35" name="Google Shape;35;p61"/>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61"/>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 name="Google Shape;37;p61"/>
            <p:cNvGrpSpPr/>
            <p:nvPr/>
          </p:nvGrpSpPr>
          <p:grpSpPr>
            <a:xfrm flipH="1">
              <a:off x="5578209" y="4646738"/>
              <a:ext cx="2199863" cy="304563"/>
              <a:chOff x="-5827153" y="330075"/>
              <a:chExt cx="12276019" cy="1699569"/>
            </a:xfrm>
          </p:grpSpPr>
          <p:sp>
            <p:nvSpPr>
              <p:cNvPr id="38" name="Google Shape;38;p61"/>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61"/>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0" name="Google Shape;40;p61"/>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1pPr>
            <a:lvl2pPr marL="0" lvl="1"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2pPr>
            <a:lvl3pPr marL="0" lvl="2"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3pPr>
            <a:lvl4pPr marL="0" lvl="3"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4pPr>
            <a:lvl5pPr marL="0" lvl="4"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5pPr>
            <a:lvl6pPr marL="0" lvl="5"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6pPr>
            <a:lvl7pPr marL="0" lvl="6"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7pPr>
            <a:lvl8pPr marL="0" lvl="7"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8pPr>
            <a:lvl9pPr marL="0" lvl="8"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2"/>
          <p:cNvGrpSpPr/>
          <p:nvPr/>
        </p:nvGrpSpPr>
        <p:grpSpPr>
          <a:xfrm>
            <a:off x="-3" y="46"/>
            <a:ext cx="5304323" cy="1327315"/>
            <a:chOff x="-4" y="40"/>
            <a:chExt cx="7072430" cy="1327315"/>
          </a:xfrm>
        </p:grpSpPr>
        <p:sp>
          <p:nvSpPr>
            <p:cNvPr id="43" name="Google Shape;43;p62"/>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44" name="Google Shape;44;p62"/>
            <p:cNvGrpSpPr/>
            <p:nvPr/>
          </p:nvGrpSpPr>
          <p:grpSpPr>
            <a:xfrm rot="10800000" flipH="1">
              <a:off x="3" y="40"/>
              <a:ext cx="6756168" cy="1327315"/>
              <a:chOff x="-2168138" y="330075"/>
              <a:chExt cx="8650663" cy="1699506"/>
            </a:xfrm>
          </p:grpSpPr>
          <p:sp>
            <p:nvSpPr>
              <p:cNvPr id="45" name="Google Shape;45;p62"/>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46" name="Google Shape;46;p62"/>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47" name="Google Shape;47;p62"/>
            <p:cNvGrpSpPr/>
            <p:nvPr/>
          </p:nvGrpSpPr>
          <p:grpSpPr>
            <a:xfrm rot="10800000" flipH="1">
              <a:off x="-4" y="381007"/>
              <a:ext cx="7072430" cy="771744"/>
              <a:chOff x="-9092084" y="330075"/>
              <a:chExt cx="15574609" cy="1699501"/>
            </a:xfrm>
          </p:grpSpPr>
          <p:sp>
            <p:nvSpPr>
              <p:cNvPr id="48" name="Google Shape;48;p62"/>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49" name="Google Shape;49;p62"/>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50" name="Google Shape;50;p62"/>
          <p:cNvGrpSpPr/>
          <p:nvPr/>
        </p:nvGrpSpPr>
        <p:grpSpPr>
          <a:xfrm>
            <a:off x="5210134" y="4472729"/>
            <a:ext cx="1652123" cy="670795"/>
            <a:chOff x="5575242" y="4472723"/>
            <a:chExt cx="2202830" cy="670795"/>
          </a:xfrm>
        </p:grpSpPr>
        <p:sp>
          <p:nvSpPr>
            <p:cNvPr id="51" name="Google Shape;51;p62"/>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 name="Google Shape;52;p62"/>
            <p:cNvGrpSpPr/>
            <p:nvPr/>
          </p:nvGrpSpPr>
          <p:grpSpPr>
            <a:xfrm flipH="1">
              <a:off x="5734850" y="4472723"/>
              <a:ext cx="2040837" cy="670795"/>
              <a:chOff x="1297954" y="330075"/>
              <a:chExt cx="5169293" cy="1699506"/>
            </a:xfrm>
          </p:grpSpPr>
          <p:sp>
            <p:nvSpPr>
              <p:cNvPr id="53" name="Google Shape;53;p62"/>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62"/>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 name="Google Shape;55;p62"/>
            <p:cNvGrpSpPr/>
            <p:nvPr/>
          </p:nvGrpSpPr>
          <p:grpSpPr>
            <a:xfrm flipH="1">
              <a:off x="5578209" y="4646738"/>
              <a:ext cx="2199863" cy="304563"/>
              <a:chOff x="-5827153" y="330075"/>
              <a:chExt cx="12276019" cy="1699569"/>
            </a:xfrm>
          </p:grpSpPr>
          <p:sp>
            <p:nvSpPr>
              <p:cNvPr id="56" name="Google Shape;56;p62"/>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62"/>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8" name="Google Shape;58;p62"/>
          <p:cNvSpPr txBox="1">
            <a:spLocks noGrp="1"/>
          </p:cNvSpPr>
          <p:nvPr>
            <p:ph type="title"/>
          </p:nvPr>
        </p:nvSpPr>
        <p:spPr>
          <a:xfrm>
            <a:off x="610706" y="392575"/>
            <a:ext cx="39438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9" name="Google Shape;59;p62"/>
          <p:cNvSpPr txBox="1">
            <a:spLocks noGrp="1"/>
          </p:cNvSpPr>
          <p:nvPr>
            <p:ph type="body" idx="1"/>
          </p:nvPr>
        </p:nvSpPr>
        <p:spPr>
          <a:xfrm>
            <a:off x="610706" y="1537988"/>
            <a:ext cx="2533725" cy="2724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60" name="Google Shape;60;p62"/>
          <p:cNvSpPr txBox="1">
            <a:spLocks noGrp="1"/>
          </p:cNvSpPr>
          <p:nvPr>
            <p:ph type="body" idx="2"/>
          </p:nvPr>
        </p:nvSpPr>
        <p:spPr>
          <a:xfrm>
            <a:off x="3297092" y="1537988"/>
            <a:ext cx="2533725" cy="2724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61" name="Google Shape;61;p62"/>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1pPr>
            <a:lvl2pPr marL="0" lvl="1"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2pPr>
            <a:lvl3pPr marL="0" lvl="2"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3pPr>
            <a:lvl4pPr marL="0" lvl="3"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4pPr>
            <a:lvl5pPr marL="0" lvl="4"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5pPr>
            <a:lvl6pPr marL="0" lvl="5"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6pPr>
            <a:lvl7pPr marL="0" lvl="6"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7pPr>
            <a:lvl8pPr marL="0" lvl="7"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8pPr>
            <a:lvl9pPr marL="0" lvl="8"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62"/>
        <p:cNvGrpSpPr/>
        <p:nvPr/>
      </p:nvGrpSpPr>
      <p:grpSpPr>
        <a:xfrm>
          <a:off x="0" y="0"/>
          <a:ext cx="0" cy="0"/>
          <a:chOff x="0" y="0"/>
          <a:chExt cx="0" cy="0"/>
        </a:xfrm>
      </p:grpSpPr>
      <p:sp>
        <p:nvSpPr>
          <p:cNvPr id="63" name="Google Shape;63;p63"/>
          <p:cNvSpPr/>
          <p:nvPr/>
        </p:nvSpPr>
        <p:spPr>
          <a:xfrm>
            <a:off x="4272911" y="2635519"/>
            <a:ext cx="6669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64" name="Google Shape;64;p63"/>
          <p:cNvGrpSpPr/>
          <p:nvPr/>
        </p:nvGrpSpPr>
        <p:grpSpPr>
          <a:xfrm>
            <a:off x="4" y="-7088"/>
            <a:ext cx="6496049" cy="5150588"/>
            <a:chOff x="0" y="-7088"/>
            <a:chExt cx="8661398" cy="5150588"/>
          </a:xfrm>
        </p:grpSpPr>
        <p:sp>
          <p:nvSpPr>
            <p:cNvPr id="65" name="Google Shape;65;p6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67" name="Google Shape;67;p63"/>
          <p:cNvGrpSpPr/>
          <p:nvPr/>
        </p:nvGrpSpPr>
        <p:grpSpPr>
          <a:xfrm rot="10800000" flipH="1">
            <a:off x="1" y="2924826"/>
            <a:ext cx="4941815" cy="2027268"/>
            <a:chOff x="-9894852" y="-4493254"/>
            <a:chExt cx="21200408" cy="6522740"/>
          </a:xfrm>
        </p:grpSpPr>
        <p:sp>
          <p:nvSpPr>
            <p:cNvPr id="68" name="Google Shape;68;p6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9" name="Google Shape;69;p6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70" name="Google Shape;70;p63"/>
          <p:cNvGrpSpPr/>
          <p:nvPr/>
        </p:nvGrpSpPr>
        <p:grpSpPr>
          <a:xfrm>
            <a:off x="5210134" y="4472729"/>
            <a:ext cx="1652123" cy="670795"/>
            <a:chOff x="5575242" y="4472723"/>
            <a:chExt cx="2202830" cy="670795"/>
          </a:xfrm>
        </p:grpSpPr>
        <p:sp>
          <p:nvSpPr>
            <p:cNvPr id="71" name="Google Shape;71;p6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 name="Google Shape;72;p63"/>
            <p:cNvGrpSpPr/>
            <p:nvPr/>
          </p:nvGrpSpPr>
          <p:grpSpPr>
            <a:xfrm flipH="1">
              <a:off x="5734850" y="4472723"/>
              <a:ext cx="2040837" cy="670795"/>
              <a:chOff x="1297954" y="330075"/>
              <a:chExt cx="5169293" cy="1699506"/>
            </a:xfrm>
          </p:grpSpPr>
          <p:sp>
            <p:nvSpPr>
              <p:cNvPr id="73" name="Google Shape;73;p6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6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 name="Google Shape;75;p63"/>
            <p:cNvGrpSpPr/>
            <p:nvPr/>
          </p:nvGrpSpPr>
          <p:grpSpPr>
            <a:xfrm flipH="1">
              <a:off x="5578209" y="4646738"/>
              <a:ext cx="2199863" cy="304563"/>
              <a:chOff x="-5827153" y="330075"/>
              <a:chExt cx="12276019" cy="1699569"/>
            </a:xfrm>
          </p:grpSpPr>
          <p:sp>
            <p:nvSpPr>
              <p:cNvPr id="76" name="Google Shape;76;p6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6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8" name="Google Shape;78;p63"/>
          <p:cNvSpPr txBox="1">
            <a:spLocks noGrp="1"/>
          </p:cNvSpPr>
          <p:nvPr>
            <p:ph type="ctrTitle"/>
          </p:nvPr>
        </p:nvSpPr>
        <p:spPr>
          <a:xfrm>
            <a:off x="347644" y="2871148"/>
            <a:ext cx="30708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9" name="Google Shape;79;p63"/>
          <p:cNvSpPr txBox="1">
            <a:spLocks noGrp="1"/>
          </p:cNvSpPr>
          <p:nvPr>
            <p:ph type="subTitle" idx="1"/>
          </p:nvPr>
        </p:nvSpPr>
        <p:spPr>
          <a:xfrm>
            <a:off x="347644" y="3975449"/>
            <a:ext cx="30708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5"/>
              </a:buClr>
              <a:buSzPts val="2000"/>
              <a:buNone/>
              <a:defRPr sz="2000">
                <a:solidFill>
                  <a:schemeClr val="accent5"/>
                </a:solidFill>
              </a:defRPr>
            </a:lvl1pPr>
            <a:lvl2pPr lvl="1" algn="l">
              <a:lnSpc>
                <a:spcPct val="100000"/>
              </a:lnSpc>
              <a:spcBef>
                <a:spcPts val="1000"/>
              </a:spcBef>
              <a:spcAft>
                <a:spcPts val="0"/>
              </a:spcAft>
              <a:buClr>
                <a:schemeClr val="accent5"/>
              </a:buClr>
              <a:buSzPts val="2000"/>
              <a:buNone/>
              <a:defRPr sz="2000">
                <a:solidFill>
                  <a:schemeClr val="accent5"/>
                </a:solidFill>
              </a:defRPr>
            </a:lvl2pPr>
            <a:lvl3pPr lvl="2" algn="l">
              <a:lnSpc>
                <a:spcPct val="100000"/>
              </a:lnSpc>
              <a:spcBef>
                <a:spcPts val="1000"/>
              </a:spcBef>
              <a:spcAft>
                <a:spcPts val="0"/>
              </a:spcAft>
              <a:buClr>
                <a:schemeClr val="accent5"/>
              </a:buClr>
              <a:buSzPts val="2000"/>
              <a:buNone/>
              <a:defRPr sz="2000">
                <a:solidFill>
                  <a:schemeClr val="accent5"/>
                </a:solidFill>
              </a:defRPr>
            </a:lvl3pPr>
            <a:lvl4pPr lvl="3" algn="l">
              <a:lnSpc>
                <a:spcPct val="100000"/>
              </a:lnSpc>
              <a:spcBef>
                <a:spcPts val="1000"/>
              </a:spcBef>
              <a:spcAft>
                <a:spcPts val="0"/>
              </a:spcAft>
              <a:buClr>
                <a:schemeClr val="accent5"/>
              </a:buClr>
              <a:buSzPts val="2000"/>
              <a:buNone/>
              <a:defRPr sz="2000">
                <a:solidFill>
                  <a:schemeClr val="accent5"/>
                </a:solidFill>
              </a:defRPr>
            </a:lvl4pPr>
            <a:lvl5pPr lvl="4" algn="l">
              <a:lnSpc>
                <a:spcPct val="100000"/>
              </a:lnSpc>
              <a:spcBef>
                <a:spcPts val="1000"/>
              </a:spcBef>
              <a:spcAft>
                <a:spcPts val="0"/>
              </a:spcAft>
              <a:buClr>
                <a:schemeClr val="accent5"/>
              </a:buClr>
              <a:buSzPts val="2000"/>
              <a:buNone/>
              <a:defRPr sz="2000">
                <a:solidFill>
                  <a:schemeClr val="accent5"/>
                </a:solidFill>
              </a:defRPr>
            </a:lvl5pPr>
            <a:lvl6pPr lvl="5" algn="l">
              <a:lnSpc>
                <a:spcPct val="100000"/>
              </a:lnSpc>
              <a:spcBef>
                <a:spcPts val="1000"/>
              </a:spcBef>
              <a:spcAft>
                <a:spcPts val="0"/>
              </a:spcAft>
              <a:buClr>
                <a:schemeClr val="accent5"/>
              </a:buClr>
              <a:buSzPts val="2000"/>
              <a:buNone/>
              <a:defRPr sz="2000">
                <a:solidFill>
                  <a:schemeClr val="accent5"/>
                </a:solidFill>
              </a:defRPr>
            </a:lvl6pPr>
            <a:lvl7pPr lvl="6" algn="l">
              <a:lnSpc>
                <a:spcPct val="100000"/>
              </a:lnSpc>
              <a:spcBef>
                <a:spcPts val="1000"/>
              </a:spcBef>
              <a:spcAft>
                <a:spcPts val="0"/>
              </a:spcAft>
              <a:buClr>
                <a:schemeClr val="accent5"/>
              </a:buClr>
              <a:buSzPts val="2000"/>
              <a:buNone/>
              <a:defRPr sz="2000">
                <a:solidFill>
                  <a:schemeClr val="accent5"/>
                </a:solidFill>
              </a:defRPr>
            </a:lvl7pPr>
            <a:lvl8pPr lvl="7" algn="l">
              <a:lnSpc>
                <a:spcPct val="100000"/>
              </a:lnSpc>
              <a:spcBef>
                <a:spcPts val="1000"/>
              </a:spcBef>
              <a:spcAft>
                <a:spcPts val="0"/>
              </a:spcAft>
              <a:buClr>
                <a:schemeClr val="accent5"/>
              </a:buClr>
              <a:buSzPts val="2000"/>
              <a:buNone/>
              <a:defRPr sz="2000">
                <a:solidFill>
                  <a:schemeClr val="accent5"/>
                </a:solidFill>
              </a:defRPr>
            </a:lvl8pPr>
            <a:lvl9pPr lvl="8" algn="l">
              <a:lnSpc>
                <a:spcPct val="100000"/>
              </a:lnSpc>
              <a:spcBef>
                <a:spcPts val="1000"/>
              </a:spcBef>
              <a:spcAft>
                <a:spcPts val="1000"/>
              </a:spcAft>
              <a:buClr>
                <a:schemeClr val="accent5"/>
              </a:buClr>
              <a:buSzPts val="2000"/>
              <a:buNone/>
              <a:defRPr sz="2000">
                <a:solidFill>
                  <a:schemeClr val="accent5"/>
                </a:solidFill>
              </a:defRPr>
            </a:lvl9pPr>
          </a:lstStyle>
          <a:p>
            <a:endParaRPr/>
          </a:p>
        </p:txBody>
      </p:sp>
      <p:sp>
        <p:nvSpPr>
          <p:cNvPr id="80" name="Google Shape;80;p63"/>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1pPr>
            <a:lvl2pPr marL="0" lvl="1"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2pPr>
            <a:lvl3pPr marL="0" lvl="2"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3pPr>
            <a:lvl4pPr marL="0" lvl="3"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4pPr>
            <a:lvl5pPr marL="0" lvl="4"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5pPr>
            <a:lvl6pPr marL="0" lvl="5"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6pPr>
            <a:lvl7pPr marL="0" lvl="6"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7pPr>
            <a:lvl8pPr marL="0" lvl="7"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8pPr>
            <a:lvl9pPr marL="0" lvl="8" indent="0" algn="r">
              <a:lnSpc>
                <a:spcPct val="100000"/>
              </a:lnSpc>
              <a:spcBef>
                <a:spcPts val="0"/>
              </a:spcBef>
              <a:spcAft>
                <a:spcPts val="0"/>
              </a:spcAft>
              <a:buSzPts val="1200"/>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59"/>
          <p:cNvSpPr txBox="1">
            <a:spLocks noGrp="1"/>
          </p:cNvSpPr>
          <p:nvPr>
            <p:ph type="title"/>
          </p:nvPr>
        </p:nvSpPr>
        <p:spPr>
          <a:xfrm>
            <a:off x="610706" y="392575"/>
            <a:ext cx="3943800" cy="766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endParaRPr/>
          </a:p>
        </p:txBody>
      </p:sp>
      <p:sp>
        <p:nvSpPr>
          <p:cNvPr id="7" name="Google Shape;7;p59"/>
          <p:cNvSpPr txBox="1">
            <a:spLocks noGrp="1"/>
          </p:cNvSpPr>
          <p:nvPr>
            <p:ph type="body" idx="1"/>
          </p:nvPr>
        </p:nvSpPr>
        <p:spPr>
          <a:xfrm>
            <a:off x="610706" y="1327350"/>
            <a:ext cx="4599450" cy="3145500"/>
          </a:xfrm>
          <a:prstGeom prst="rect">
            <a:avLst/>
          </a:prstGeom>
          <a:noFill/>
          <a:ln>
            <a:noFill/>
          </a:ln>
        </p:spPr>
        <p:txBody>
          <a:bodyPr spcFirstLastPara="1" wrap="square" lIns="91425" tIns="91425" rIns="91425" bIns="91425" anchor="ctr" anchorCtr="0">
            <a:noAutofit/>
          </a:bodyPr>
          <a:lstStyle>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59"/>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0" y="1090751"/>
            <a:ext cx="4722019" cy="2961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sz="3200" dirty="0"/>
              <a:t>GIẢI THUẬT DI TRUYỀN CHO BÀI TOÁN LỰA CHỌN ĐẶC TRƯNG</a:t>
            </a:r>
            <a:endParaRPr sz="3200" dirty="0"/>
          </a:p>
        </p:txBody>
      </p:sp>
      <p:sp>
        <p:nvSpPr>
          <p:cNvPr id="106" name="Google Shape;106;p1"/>
          <p:cNvSpPr txBox="1"/>
          <p:nvPr/>
        </p:nvSpPr>
        <p:spPr>
          <a:xfrm>
            <a:off x="6522243" y="4286250"/>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1.1 Tổng quan về bài toán lựa chọn đặc trưng</a:t>
            </a:r>
            <a:endParaRPr dirty="0"/>
          </a:p>
        </p:txBody>
      </p:sp>
      <p:sp>
        <p:nvSpPr>
          <p:cNvPr id="172" name="Google Shape;172;p10"/>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73" name="Google Shape;173;p10"/>
          <p:cNvSpPr txBox="1"/>
          <p:nvPr/>
        </p:nvSpPr>
        <p:spPr>
          <a:xfrm>
            <a:off x="999015" y="4189153"/>
            <a:ext cx="16740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Times New Roman"/>
                <a:ea typeface="Times New Roman"/>
                <a:cs typeface="Times New Roman"/>
                <a:sym typeface="Times New Roman"/>
              </a:rPr>
              <a:t>Phương pháp </a:t>
            </a:r>
            <a:r>
              <a:rPr lang="en-US" dirty="0">
                <a:latin typeface="Times New Roman"/>
                <a:ea typeface="Times New Roman"/>
                <a:cs typeface="Times New Roman"/>
                <a:sym typeface="Times New Roman"/>
              </a:rPr>
              <a:t>nhúng</a:t>
            </a:r>
            <a:r>
              <a:rPr lang="en-US" sz="1400" b="0" i="0" u="none" strike="noStrike" cap="none" dirty="0">
                <a:solidFill>
                  <a:srgbClr val="000000"/>
                </a:solidFill>
                <a:latin typeface="Times New Roman"/>
                <a:ea typeface="Times New Roman"/>
                <a:cs typeface="Times New Roman"/>
                <a:sym typeface="Times New Roman"/>
              </a:rPr>
              <a:t> </a:t>
            </a:r>
            <a:endParaRPr dirty="0"/>
          </a:p>
        </p:txBody>
      </p:sp>
      <p:sp>
        <p:nvSpPr>
          <p:cNvPr id="174" name="Google Shape;174;p10"/>
          <p:cNvSpPr txBox="1"/>
          <p:nvPr/>
        </p:nvSpPr>
        <p:spPr>
          <a:xfrm>
            <a:off x="4199096" y="4189153"/>
            <a:ext cx="2177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Times New Roman"/>
                <a:ea typeface="Times New Roman"/>
                <a:cs typeface="Times New Roman"/>
                <a:sym typeface="Times New Roman"/>
              </a:rPr>
              <a:t>Phương pháp </a:t>
            </a:r>
            <a:r>
              <a:rPr lang="en-US" dirty="0">
                <a:latin typeface="Times New Roman"/>
                <a:ea typeface="Times New Roman"/>
                <a:cs typeface="Times New Roman"/>
                <a:sym typeface="Times New Roman"/>
              </a:rPr>
              <a:t>kết hợp</a:t>
            </a:r>
            <a:r>
              <a:rPr lang="en-US" sz="1400" b="0" i="0" u="none" strike="noStrike" cap="none" dirty="0">
                <a:solidFill>
                  <a:srgbClr val="000000"/>
                </a:solidFill>
                <a:latin typeface="Times New Roman"/>
                <a:ea typeface="Times New Roman"/>
                <a:cs typeface="Times New Roman"/>
                <a:sym typeface="Times New Roman"/>
              </a:rPr>
              <a:t> </a:t>
            </a:r>
            <a:endParaRPr dirty="0"/>
          </a:p>
        </p:txBody>
      </p:sp>
      <p:pic>
        <p:nvPicPr>
          <p:cNvPr id="175" name="Google Shape;175;p10" descr="Diagram&#10;&#10;Description automatically generated"/>
          <p:cNvPicPr preferRelativeResize="0"/>
          <p:nvPr/>
        </p:nvPicPr>
        <p:blipFill rotWithShape="1">
          <a:blip r:embed="rId3">
            <a:alphaModFix/>
          </a:blip>
          <a:srcRect/>
          <a:stretch/>
        </p:blipFill>
        <p:spPr>
          <a:xfrm>
            <a:off x="242887" y="1460598"/>
            <a:ext cx="3186113" cy="2610981"/>
          </a:xfrm>
          <a:prstGeom prst="rect">
            <a:avLst/>
          </a:prstGeom>
          <a:noFill/>
          <a:ln>
            <a:noFill/>
          </a:ln>
        </p:spPr>
      </p:pic>
      <p:pic>
        <p:nvPicPr>
          <p:cNvPr id="176" name="Google Shape;176;p10" descr="Diagram&#10;&#10;Description automatically generated"/>
          <p:cNvPicPr preferRelativeResize="0"/>
          <p:nvPr/>
        </p:nvPicPr>
        <p:blipFill rotWithShape="1">
          <a:blip r:embed="rId4">
            <a:alphaModFix/>
          </a:blip>
          <a:srcRect/>
          <a:stretch/>
        </p:blipFill>
        <p:spPr>
          <a:xfrm>
            <a:off x="3552349" y="1485710"/>
            <a:ext cx="3062764" cy="25607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3A02-2515-47C4-A9B1-EAFA824EE08A}"/>
              </a:ext>
            </a:extLst>
          </p:cNvPr>
          <p:cNvSpPr>
            <a:spLocks noGrp="1"/>
          </p:cNvSpPr>
          <p:nvPr>
            <p:ph type="title"/>
          </p:nvPr>
        </p:nvSpPr>
        <p:spPr>
          <a:xfrm>
            <a:off x="9144" y="397576"/>
            <a:ext cx="4912270" cy="766200"/>
          </a:xfrm>
        </p:spPr>
        <p:txBody>
          <a:bodyPr/>
          <a:lstStyle/>
          <a:p>
            <a:r>
              <a:rPr lang="en-US" dirty="0"/>
              <a:t>1.1 Tổng quan về bài toán lựa chọn đặc trưng</a:t>
            </a:r>
          </a:p>
        </p:txBody>
      </p:sp>
      <p:sp>
        <p:nvSpPr>
          <p:cNvPr id="5" name="Slide Number Placeholder 4">
            <a:extLst>
              <a:ext uri="{FF2B5EF4-FFF2-40B4-BE49-F238E27FC236}">
                <a16:creationId xmlns:a16="http://schemas.microsoft.com/office/drawing/2014/main" id="{376E0834-3AF2-493E-9862-47ADB228CA2F}"/>
              </a:ext>
            </a:extLst>
          </p:cNvPr>
          <p:cNvSpPr>
            <a:spLocks noGrp="1"/>
          </p:cNvSpPr>
          <p:nvPr>
            <p:ph type="sldNum" idx="12"/>
          </p:nvPr>
        </p:nvSpPr>
        <p:spPr/>
        <p:txBody>
          <a:bodyPr/>
          <a:lstStyle/>
          <a:p>
            <a:fld id="{00000000-1234-1234-1234-123412341234}" type="slidenum">
              <a:rPr lang="en" smtClean="0"/>
              <a:pPr/>
              <a:t>11</a:t>
            </a:fld>
            <a:endParaRPr lang="en"/>
          </a:p>
        </p:txBody>
      </p:sp>
      <p:sp>
        <p:nvSpPr>
          <p:cNvPr id="4" name="Text Placeholder 3">
            <a:extLst>
              <a:ext uri="{FF2B5EF4-FFF2-40B4-BE49-F238E27FC236}">
                <a16:creationId xmlns:a16="http://schemas.microsoft.com/office/drawing/2014/main" id="{FD3208BC-4C52-4FE0-A3F4-7B3286E16BC1}"/>
              </a:ext>
            </a:extLst>
          </p:cNvPr>
          <p:cNvSpPr>
            <a:spLocks noGrp="1"/>
          </p:cNvSpPr>
          <p:nvPr>
            <p:ph type="body" idx="1"/>
          </p:nvPr>
        </p:nvSpPr>
        <p:spPr>
          <a:xfrm>
            <a:off x="9144" y="1276160"/>
            <a:ext cx="6565392" cy="509778"/>
          </a:xfrm>
        </p:spPr>
        <p:txBody>
          <a:bodyPr/>
          <a:lstStyle/>
          <a:p>
            <a:pPr algn="just"/>
            <a:r>
              <a:rPr lang="en-US" sz="1400" b="1" dirty="0">
                <a:solidFill>
                  <a:srgbClr val="000000"/>
                </a:solidFill>
                <a:latin typeface="Times New Roman" panose="02020603050405020304" pitchFamily="18" charset="0"/>
                <a:cs typeface="Times New Roman" panose="02020603050405020304" pitchFamily="18" charset="0"/>
              </a:rPr>
              <a:t>Phương pháp lai (Hybrid methods)</a:t>
            </a:r>
          </a:p>
          <a:p>
            <a:pPr marL="101596" indent="0" algn="just">
              <a:buNone/>
            </a:pPr>
            <a:endParaRPr lang="en-US" sz="1400" dirty="0">
              <a:solidFill>
                <a:srgbClr val="000000"/>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6909DF4-06E9-4E7E-891E-C20A0FB5B5A5}"/>
              </a:ext>
            </a:extLst>
          </p:cNvPr>
          <p:cNvGraphicFramePr>
            <a:graphicFrameLocks noGrp="1"/>
          </p:cNvGraphicFramePr>
          <p:nvPr>
            <p:extLst>
              <p:ext uri="{D42A27DB-BD31-4B8C-83A1-F6EECF244321}">
                <p14:modId xmlns:p14="http://schemas.microsoft.com/office/powerpoint/2010/main" val="4121714694"/>
              </p:ext>
            </p:extLst>
          </p:nvPr>
        </p:nvGraphicFramePr>
        <p:xfrm>
          <a:off x="529430" y="2015140"/>
          <a:ext cx="5645056" cy="2056797"/>
        </p:xfrm>
        <a:graphic>
          <a:graphicData uri="http://schemas.openxmlformats.org/drawingml/2006/table">
            <a:tbl>
              <a:tblPr firstRow="1" firstCol="1" bandRow="1"/>
              <a:tblGrid>
                <a:gridCol w="3321051">
                  <a:extLst>
                    <a:ext uri="{9D8B030D-6E8A-4147-A177-3AD203B41FA5}">
                      <a16:colId xmlns:a16="http://schemas.microsoft.com/office/drawing/2014/main" val="4245481522"/>
                    </a:ext>
                  </a:extLst>
                </a:gridCol>
                <a:gridCol w="2324005">
                  <a:extLst>
                    <a:ext uri="{9D8B030D-6E8A-4147-A177-3AD203B41FA5}">
                      <a16:colId xmlns:a16="http://schemas.microsoft.com/office/drawing/2014/main" val="2462434197"/>
                    </a:ext>
                  </a:extLst>
                </a:gridCol>
              </a:tblGrid>
              <a:tr h="286799">
                <a:tc>
                  <a:txBody>
                    <a:bodyPr/>
                    <a:lstStyle/>
                    <a:p>
                      <a:pPr algn="ctr">
                        <a:lnSpc>
                          <a:spcPct val="107000"/>
                        </a:lnSpc>
                        <a:spcAft>
                          <a:spcPts val="800"/>
                        </a:spcAft>
                      </a:pPr>
                      <a:r>
                        <a:rPr lang="en-US" sz="1400" b="1" dirty="0">
                          <a:effectLst/>
                          <a:latin typeface="+mn-lt"/>
                        </a:rPr>
                        <a:t>Ưu điểm</a:t>
                      </a:r>
                      <a:endParaRPr lang="en-US" sz="1400" b="1" dirty="0">
                        <a:effectLst/>
                        <a:latin typeface="+mn-lt"/>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b="1" dirty="0">
                          <a:effectLst/>
                          <a:latin typeface="+mn-lt"/>
                        </a:rPr>
                        <a:t>Nhược điểm</a:t>
                      </a:r>
                      <a:endParaRPr lang="en-US" sz="1400" b="1" dirty="0">
                        <a:effectLst/>
                        <a:latin typeface="+mn-lt"/>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5288170"/>
                  </a:ext>
                </a:extLst>
              </a:tr>
              <a:tr h="1769998">
                <a:tc>
                  <a:txBody>
                    <a:bodyPr/>
                    <a:lstStyle/>
                    <a:p>
                      <a:pPr marL="0" indent="0" algn="l">
                        <a:lnSpc>
                          <a:spcPct val="107000"/>
                        </a:lnSpc>
                        <a:spcAft>
                          <a:spcPts val="800"/>
                        </a:spcAft>
                        <a:buFont typeface="Arial" panose="020B0604020202020204" pitchFamily="34" charset="0"/>
                        <a:buNone/>
                      </a:pPr>
                      <a:r>
                        <a:rPr lang="en-US" sz="1400" dirty="0">
                          <a:effectLst/>
                          <a:latin typeface="+mn-lt"/>
                        </a:rPr>
                        <a:t>Hiệu suất, độ chính xác cao hơn so với phương pháp bộ lọc </a:t>
                      </a:r>
                    </a:p>
                    <a:p>
                      <a:pPr marL="0" indent="0" algn="l">
                        <a:lnSpc>
                          <a:spcPct val="107000"/>
                        </a:lnSpc>
                        <a:spcAft>
                          <a:spcPts val="800"/>
                        </a:spcAft>
                        <a:buFont typeface="Arial" panose="020B0604020202020204" pitchFamily="34" charset="0"/>
                        <a:buNone/>
                      </a:pPr>
                      <a:r>
                        <a:rPr lang="en-US" sz="1400" dirty="0">
                          <a:effectLst/>
                          <a:latin typeface="+mn-lt"/>
                        </a:rPr>
                        <a:t>Độ phức tạp tính toán tốt hơn phương pháp trình bao bọc</a:t>
                      </a:r>
                    </a:p>
                    <a:p>
                      <a:pPr marL="0" indent="0" algn="l">
                        <a:lnSpc>
                          <a:spcPct val="107000"/>
                        </a:lnSpc>
                        <a:spcAft>
                          <a:spcPts val="800"/>
                        </a:spcAft>
                        <a:buFont typeface="Arial" panose="020B0604020202020204" pitchFamily="34" charset="0"/>
                        <a:buNone/>
                      </a:pPr>
                      <a:r>
                        <a:rPr lang="en-US" sz="1400" dirty="0">
                          <a:effectLst/>
                          <a:latin typeface="+mn-lt"/>
                        </a:rPr>
                        <a:t>Mạnh mẽ và linh hoạt hơn khi xử lý với dữ liệu có không gian đặc trưng lớn</a:t>
                      </a:r>
                      <a:endParaRPr lang="en-US" sz="1400" dirty="0">
                        <a:effectLst/>
                        <a:latin typeface="+mn-lt"/>
                        <a:ea typeface="Arial" panose="020B0604020202020204" pitchFamily="34" charset="0"/>
                        <a:cs typeface="Times New Roman" panose="02020603050405020304" pitchFamily="18" charset="0"/>
                      </a:endParaRPr>
                    </a:p>
                  </a:txBody>
                  <a:tcPr marL="68580" marR="68580" marT="0" marB="0"/>
                </a:tc>
                <a:tc>
                  <a:txBody>
                    <a:bodyPr/>
                    <a:lstStyle/>
                    <a:p>
                      <a:pPr marL="0" indent="0" algn="l">
                        <a:lnSpc>
                          <a:spcPct val="107000"/>
                        </a:lnSpc>
                        <a:spcAft>
                          <a:spcPts val="800"/>
                        </a:spcAft>
                        <a:buFont typeface="Arial" panose="020B0604020202020204" pitchFamily="34" charset="0"/>
                        <a:buNone/>
                      </a:pPr>
                      <a:r>
                        <a:rPr lang="en-US" sz="1400" dirty="0">
                          <a:effectLst/>
                          <a:latin typeface="+mn-lt"/>
                        </a:rPr>
                        <a:t>Phụ thuộc vào mô hình phân loại cụ thể </a:t>
                      </a:r>
                    </a:p>
                    <a:p>
                      <a:pPr marL="0" indent="0" algn="l">
                        <a:lnSpc>
                          <a:spcPct val="107000"/>
                        </a:lnSpc>
                        <a:spcAft>
                          <a:spcPts val="800"/>
                        </a:spcAft>
                        <a:buFont typeface="Arial" panose="020B0604020202020204" pitchFamily="34" charset="0"/>
                        <a:buNone/>
                      </a:pPr>
                      <a:r>
                        <a:rPr lang="en-US" sz="1400" dirty="0">
                          <a:effectLst/>
                          <a:latin typeface="+mn-lt"/>
                        </a:rPr>
                        <a:t>Phụ thuộc vào sự kết hợp của các phương pháp lựa chọn đặc trưng khác nhau</a:t>
                      </a:r>
                      <a:endParaRPr lang="en-US" sz="1400" dirty="0">
                        <a:effectLst/>
                        <a:latin typeface="+mn-lt"/>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1664408"/>
                  </a:ext>
                </a:extLst>
              </a:tr>
            </a:tbl>
          </a:graphicData>
        </a:graphic>
      </p:graphicFrame>
    </p:spTree>
    <p:extLst>
      <p:ext uri="{BB962C8B-B14F-4D97-AF65-F5344CB8AC3E}">
        <p14:creationId xmlns:p14="http://schemas.microsoft.com/office/powerpoint/2010/main" val="1560784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1.2 Các hướng nghiên cứu lựa chọn đặc trưng</a:t>
            </a:r>
            <a:endParaRPr dirty="0"/>
          </a:p>
        </p:txBody>
      </p:sp>
      <p:sp>
        <p:nvSpPr>
          <p:cNvPr id="182" name="Google Shape;182;p11"/>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183" name="Google Shape;183;p11" descr="Diagram&#10;&#10;Description automatically generated"/>
          <p:cNvPicPr preferRelativeResize="0"/>
          <p:nvPr/>
        </p:nvPicPr>
        <p:blipFill rotWithShape="1">
          <a:blip r:embed="rId3">
            <a:alphaModFix/>
          </a:blip>
          <a:srcRect/>
          <a:stretch/>
        </p:blipFill>
        <p:spPr>
          <a:xfrm>
            <a:off x="164307" y="1609883"/>
            <a:ext cx="6362290" cy="26549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a:spLocks noGrp="1"/>
          </p:cNvSpPr>
          <p:nvPr>
            <p:ph type="ctrTitle"/>
          </p:nvPr>
        </p:nvSpPr>
        <p:spPr>
          <a:xfrm>
            <a:off x="2756" y="2956236"/>
            <a:ext cx="4094400" cy="175170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dirty="0"/>
              <a:t>Giải thuật di truyền cho bài toán lựa chọn đặc trưng</a:t>
            </a:r>
            <a:endParaRPr dirty="0"/>
          </a:p>
        </p:txBody>
      </p:sp>
      <p:sp>
        <p:nvSpPr>
          <p:cNvPr id="189" name="Google Shape;189;p12"/>
          <p:cNvSpPr txBox="1">
            <a:spLocks noGrp="1"/>
          </p:cNvSpPr>
          <p:nvPr>
            <p:ph type="sldNum" idx="12"/>
          </p:nvPr>
        </p:nvSpPr>
        <p:spPr>
          <a:xfrm>
            <a:off x="5370600" y="4636501"/>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90" name="Google Shape;190;p12"/>
          <p:cNvSpPr txBox="1"/>
          <p:nvPr/>
        </p:nvSpPr>
        <p:spPr>
          <a:xfrm>
            <a:off x="192063" y="-265051"/>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US" sz="12000" b="1" i="0" u="none" strike="noStrike" cap="none">
                <a:solidFill>
                  <a:srgbClr val="3F5378"/>
                </a:solidFill>
                <a:latin typeface="Roboto Condensed"/>
                <a:ea typeface="Roboto Condensed"/>
                <a:cs typeface="Roboto Condensed"/>
                <a:sym typeface="Roboto Condensed"/>
              </a:rPr>
              <a:t>2</a:t>
            </a:r>
            <a:endParaRPr sz="3000" b="1" i="0" u="none" strike="noStrike" cap="none">
              <a:solidFill>
                <a:srgbClr val="3F5378"/>
              </a:solidFill>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3A02-2515-47C4-A9B1-EAFA824EE08A}"/>
              </a:ext>
            </a:extLst>
          </p:cNvPr>
          <p:cNvSpPr>
            <a:spLocks noGrp="1"/>
          </p:cNvSpPr>
          <p:nvPr>
            <p:ph type="title"/>
          </p:nvPr>
        </p:nvSpPr>
        <p:spPr>
          <a:xfrm>
            <a:off x="9144" y="397576"/>
            <a:ext cx="4912270" cy="766200"/>
          </a:xfrm>
        </p:spPr>
        <p:txBody>
          <a:bodyPr/>
          <a:lstStyle/>
          <a:p>
            <a:r>
              <a:rPr lang="en-US" dirty="0"/>
              <a:t>2.1 Giới thiệu thuật toán di truyền</a:t>
            </a:r>
          </a:p>
        </p:txBody>
      </p:sp>
      <p:sp>
        <p:nvSpPr>
          <p:cNvPr id="5" name="Slide Number Placeholder 4">
            <a:extLst>
              <a:ext uri="{FF2B5EF4-FFF2-40B4-BE49-F238E27FC236}">
                <a16:creationId xmlns:a16="http://schemas.microsoft.com/office/drawing/2014/main" id="{376E0834-3AF2-493E-9862-47ADB228CA2F}"/>
              </a:ext>
            </a:extLst>
          </p:cNvPr>
          <p:cNvSpPr>
            <a:spLocks noGrp="1"/>
          </p:cNvSpPr>
          <p:nvPr>
            <p:ph type="sldNum" idx="12"/>
          </p:nvPr>
        </p:nvSpPr>
        <p:spPr/>
        <p:txBody>
          <a:bodyPr/>
          <a:lstStyle/>
          <a:p>
            <a:fld id="{00000000-1234-1234-1234-123412341234}" type="slidenum">
              <a:rPr lang="en" smtClean="0"/>
              <a:pPr/>
              <a:t>14</a:t>
            </a:fld>
            <a:endParaRPr lang="en"/>
          </a:p>
        </p:txBody>
      </p:sp>
      <p:pic>
        <p:nvPicPr>
          <p:cNvPr id="10" name="Picture 9" descr="Diagram&#10;&#10;Description automatically generated">
            <a:extLst>
              <a:ext uri="{FF2B5EF4-FFF2-40B4-BE49-F238E27FC236}">
                <a16:creationId xmlns:a16="http://schemas.microsoft.com/office/drawing/2014/main" id="{2B7C0E07-9184-4399-B092-A27CC7EDBBDE}"/>
              </a:ext>
            </a:extLst>
          </p:cNvPr>
          <p:cNvPicPr>
            <a:picLocks noChangeAspect="1"/>
          </p:cNvPicPr>
          <p:nvPr/>
        </p:nvPicPr>
        <p:blipFill>
          <a:blip r:embed="rId2"/>
          <a:stretch>
            <a:fillRect/>
          </a:stretch>
        </p:blipFill>
        <p:spPr>
          <a:xfrm>
            <a:off x="332758" y="1390338"/>
            <a:ext cx="5868017" cy="3048995"/>
          </a:xfrm>
          <a:prstGeom prst="rect">
            <a:avLst/>
          </a:prstGeom>
        </p:spPr>
      </p:pic>
      <p:sp>
        <p:nvSpPr>
          <p:cNvPr id="11" name="TextBox 10">
            <a:extLst>
              <a:ext uri="{FF2B5EF4-FFF2-40B4-BE49-F238E27FC236}">
                <a16:creationId xmlns:a16="http://schemas.microsoft.com/office/drawing/2014/main" id="{CE69ECC3-C406-490C-B78C-241D350DC6BC}"/>
              </a:ext>
            </a:extLst>
          </p:cNvPr>
          <p:cNvSpPr txBox="1"/>
          <p:nvPr/>
        </p:nvSpPr>
        <p:spPr>
          <a:xfrm>
            <a:off x="1586512" y="3007519"/>
            <a:ext cx="878767" cy="276999"/>
          </a:xfrm>
          <a:prstGeom prst="rect">
            <a:avLst/>
          </a:prstGeom>
          <a:noFill/>
        </p:spPr>
        <p:txBody>
          <a:bodyPr wrap="none" rtlCol="0">
            <a:spAutoFit/>
          </a:bodyPr>
          <a:lstStyle/>
          <a:p>
            <a:r>
              <a:rPr lang="en-US" sz="1200" dirty="0">
                <a:solidFill>
                  <a:schemeClr val="accent3">
                    <a:lumMod val="75000"/>
                  </a:schemeClr>
                </a:solidFill>
              </a:rPr>
              <a:t>SFS, SBS</a:t>
            </a:r>
          </a:p>
        </p:txBody>
      </p:sp>
    </p:spTree>
    <p:extLst>
      <p:ext uri="{BB962C8B-B14F-4D97-AF65-F5344CB8AC3E}">
        <p14:creationId xmlns:p14="http://schemas.microsoft.com/office/powerpoint/2010/main" val="1448024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2.1 Giới thiệu thuật toán di truyền</a:t>
            </a:r>
            <a:endParaRPr dirty="0"/>
          </a:p>
        </p:txBody>
      </p:sp>
      <p:sp>
        <p:nvSpPr>
          <p:cNvPr id="196" name="Google Shape;196;p13"/>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97" name="Google Shape;197;p13"/>
          <p:cNvSpPr txBox="1">
            <a:spLocks noGrp="1"/>
          </p:cNvSpPr>
          <p:nvPr>
            <p:ph type="body" idx="1"/>
          </p:nvPr>
        </p:nvSpPr>
        <p:spPr>
          <a:xfrm>
            <a:off x="0" y="1297527"/>
            <a:ext cx="6522244" cy="674860"/>
          </a:xfrm>
          <a:prstGeom prst="rect">
            <a:avLst/>
          </a:prstGeom>
          <a:no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sz="1400" b="1" dirty="0">
                <a:solidFill>
                  <a:srgbClr val="000000"/>
                </a:solidFill>
                <a:latin typeface="Times New Roman"/>
                <a:ea typeface="Times New Roman"/>
                <a:cs typeface="Times New Roman"/>
                <a:sym typeface="Times New Roman"/>
              </a:rPr>
              <a:t>Genetic Algorithm -Thuật toán di truyền</a:t>
            </a:r>
            <a:r>
              <a:rPr lang="en-US" sz="1400" dirty="0">
                <a:solidFill>
                  <a:srgbClr val="000000"/>
                </a:solidFill>
                <a:latin typeface="Times New Roman"/>
                <a:ea typeface="Times New Roman"/>
                <a:cs typeface="Times New Roman"/>
                <a:sym typeface="Times New Roman"/>
              </a:rPr>
              <a:t> là một kỹ thuật tối ưu hóa dựa trên tìm kiếm được xây dựng trên các nguyên tắc của di truyền và chọn lọc tự nhiên. </a:t>
            </a:r>
            <a:endParaRPr sz="1400" dirty="0"/>
          </a:p>
        </p:txBody>
      </p:sp>
      <p:pic>
        <p:nvPicPr>
          <p:cNvPr id="198" name="Google Shape;198;p13"/>
          <p:cNvPicPr preferRelativeResize="0"/>
          <p:nvPr/>
        </p:nvPicPr>
        <p:blipFill rotWithShape="1">
          <a:blip r:embed="rId3">
            <a:alphaModFix/>
          </a:blip>
          <a:srcRect/>
          <a:stretch/>
        </p:blipFill>
        <p:spPr>
          <a:xfrm>
            <a:off x="461963" y="2002536"/>
            <a:ext cx="1558861" cy="2818461"/>
          </a:xfrm>
          <a:prstGeom prst="rect">
            <a:avLst/>
          </a:prstGeom>
          <a:noFill/>
          <a:ln>
            <a:noFill/>
          </a:ln>
        </p:spPr>
      </p:pic>
      <p:sp>
        <p:nvSpPr>
          <p:cNvPr id="199" name="Google Shape;199;p13"/>
          <p:cNvSpPr txBox="1"/>
          <p:nvPr/>
        </p:nvSpPr>
        <p:spPr>
          <a:xfrm>
            <a:off x="2105120" y="1841285"/>
            <a:ext cx="4238530" cy="3140964"/>
          </a:xfrm>
          <a:prstGeom prst="rect">
            <a:avLst/>
          </a:prstGeom>
          <a:noFill/>
          <a:ln>
            <a:noFill/>
          </a:ln>
        </p:spPr>
        <p:txBody>
          <a:bodyPr spcFirstLastPara="1" wrap="square" lIns="91425" tIns="91425" rIns="91425" bIns="91425" anchor="t" anchorCtr="0">
            <a:noAutofit/>
          </a:bodyPr>
          <a:lstStyle/>
          <a:p>
            <a:pPr marL="101596" marR="0" lvl="0" indent="0" algn="just" rtl="0">
              <a:lnSpc>
                <a:spcPct val="100000"/>
              </a:lnSpc>
              <a:spcBef>
                <a:spcPts val="600"/>
              </a:spcBef>
              <a:spcAft>
                <a:spcPts val="0"/>
              </a:spcAft>
              <a:buClr>
                <a:schemeClr val="accent4"/>
              </a:buClr>
              <a:buSzPts val="2000"/>
              <a:buFont typeface="Roboto Condensed Light"/>
              <a:buNone/>
            </a:pPr>
            <a:r>
              <a:rPr lang="en-US" sz="1400" b="1" i="0" u="none" strike="noStrike" cap="none" dirty="0">
                <a:solidFill>
                  <a:srgbClr val="000000"/>
                </a:solidFill>
                <a:latin typeface="Times New Roman"/>
                <a:ea typeface="Times New Roman"/>
                <a:cs typeface="Times New Roman"/>
                <a:sym typeface="Times New Roman"/>
              </a:rPr>
              <a:t>Thành phần chính </a:t>
            </a:r>
            <a:endParaRPr dirty="0"/>
          </a:p>
          <a:p>
            <a:pPr marL="101596" marR="0" lvl="0" indent="0" algn="just" rtl="0">
              <a:lnSpc>
                <a:spcPct val="100000"/>
              </a:lnSpc>
              <a:spcBef>
                <a:spcPts val="600"/>
              </a:spcBef>
              <a:spcAft>
                <a:spcPts val="0"/>
              </a:spcAft>
              <a:buClr>
                <a:schemeClr val="accent4"/>
              </a:buClr>
              <a:buSzPts val="2000"/>
              <a:buFont typeface="Roboto Condensed Light"/>
              <a:buNone/>
            </a:pPr>
            <a:r>
              <a:rPr lang="en-US" sz="1400" b="1" i="0" u="none" strike="noStrike" cap="none" dirty="0">
                <a:solidFill>
                  <a:srgbClr val="000000"/>
                </a:solidFill>
                <a:latin typeface="Times New Roman"/>
                <a:ea typeface="Times New Roman"/>
                <a:cs typeface="Times New Roman"/>
                <a:sym typeface="Times New Roman"/>
              </a:rPr>
              <a:t>Khởi tạo quần thể: </a:t>
            </a:r>
            <a:r>
              <a:rPr lang="en-US" sz="1400" b="0" i="0" u="none" strike="noStrike" cap="none" dirty="0">
                <a:solidFill>
                  <a:srgbClr val="000000"/>
                </a:solidFill>
                <a:latin typeface="Times New Roman"/>
                <a:ea typeface="Times New Roman"/>
                <a:cs typeface="Times New Roman"/>
                <a:sym typeface="Times New Roman"/>
              </a:rPr>
              <a:t>Quần thể là tập hợp con của các giải pháp trong thế hệ hiện tại</a:t>
            </a:r>
            <a:endParaRPr dirty="0"/>
          </a:p>
          <a:p>
            <a:pPr marL="101596" marR="0" lvl="0" indent="0" algn="just" rtl="0">
              <a:lnSpc>
                <a:spcPct val="100000"/>
              </a:lnSpc>
              <a:spcBef>
                <a:spcPts val="600"/>
              </a:spcBef>
              <a:spcAft>
                <a:spcPts val="0"/>
              </a:spcAft>
              <a:buClr>
                <a:schemeClr val="accent4"/>
              </a:buClr>
              <a:buSzPts val="2000"/>
              <a:buFont typeface="Roboto Condensed Light"/>
              <a:buNone/>
            </a:pPr>
            <a:r>
              <a:rPr lang="en-US" sz="1400" b="1" i="0" u="none" strike="noStrike" cap="none" dirty="0">
                <a:solidFill>
                  <a:srgbClr val="000000"/>
                </a:solidFill>
                <a:latin typeface="Times New Roman"/>
                <a:ea typeface="Times New Roman"/>
                <a:cs typeface="Times New Roman"/>
                <a:sym typeface="Times New Roman"/>
              </a:rPr>
              <a:t>Hàm đánh giá độ phù hợp:</a:t>
            </a:r>
            <a:r>
              <a:rPr lang="en-US" sz="1400" b="0" i="0" u="none" strike="noStrike" cap="none" dirty="0">
                <a:solidFill>
                  <a:srgbClr val="000000"/>
                </a:solidFill>
                <a:latin typeface="Times New Roman"/>
                <a:ea typeface="Times New Roman"/>
                <a:cs typeface="Times New Roman"/>
                <a:sym typeface="Times New Roman"/>
              </a:rPr>
              <a:t> Là hàm đánh giá sự phù hợp của một giải pháp cho vấn đề đang xét. </a:t>
            </a:r>
            <a:endParaRPr dirty="0"/>
          </a:p>
          <a:p>
            <a:pPr marL="101596" marR="0" lvl="0" indent="0" algn="just" rtl="0">
              <a:lnSpc>
                <a:spcPct val="100000"/>
              </a:lnSpc>
              <a:spcBef>
                <a:spcPts val="600"/>
              </a:spcBef>
              <a:spcAft>
                <a:spcPts val="0"/>
              </a:spcAft>
              <a:buClr>
                <a:schemeClr val="accent4"/>
              </a:buClr>
              <a:buSzPts val="2000"/>
              <a:buFont typeface="Roboto Condensed Light"/>
              <a:buNone/>
            </a:pPr>
            <a:r>
              <a:rPr lang="en-US" sz="1400" b="1" i="0" u="none" strike="noStrike" cap="none" dirty="0">
                <a:solidFill>
                  <a:srgbClr val="000000"/>
                </a:solidFill>
                <a:latin typeface="Times New Roman"/>
                <a:ea typeface="Times New Roman"/>
                <a:cs typeface="Times New Roman"/>
                <a:sym typeface="Times New Roman"/>
              </a:rPr>
              <a:t>Toán tử lựa chọn: </a:t>
            </a:r>
            <a:r>
              <a:rPr lang="en-US" sz="1400" b="0" i="0" u="none" strike="noStrike" cap="none" dirty="0">
                <a:solidFill>
                  <a:srgbClr val="000000"/>
                </a:solidFill>
                <a:latin typeface="Times New Roman"/>
                <a:ea typeface="Times New Roman"/>
                <a:cs typeface="Times New Roman"/>
                <a:sym typeface="Times New Roman"/>
              </a:rPr>
              <a:t>Là quá trình lựa chọn các giải pháp</a:t>
            </a:r>
            <a:endParaRPr dirty="0"/>
          </a:p>
          <a:p>
            <a:pPr marL="101596" marR="0" lvl="0" indent="0" algn="just" rtl="0">
              <a:lnSpc>
                <a:spcPct val="100000"/>
              </a:lnSpc>
              <a:spcBef>
                <a:spcPts val="600"/>
              </a:spcBef>
              <a:spcAft>
                <a:spcPts val="0"/>
              </a:spcAft>
              <a:buClr>
                <a:schemeClr val="accent4"/>
              </a:buClr>
              <a:buSzPts val="2000"/>
              <a:buFont typeface="Roboto Condensed Light"/>
              <a:buNone/>
            </a:pPr>
            <a:r>
              <a:rPr lang="en-US" sz="1400" b="1" i="0" u="none" strike="noStrike" cap="none" dirty="0">
                <a:solidFill>
                  <a:srgbClr val="000000"/>
                </a:solidFill>
                <a:latin typeface="Times New Roman"/>
                <a:ea typeface="Times New Roman"/>
                <a:cs typeface="Times New Roman"/>
                <a:sym typeface="Times New Roman"/>
              </a:rPr>
              <a:t>Toán tử kết hợp chéo: </a:t>
            </a:r>
            <a:r>
              <a:rPr lang="en-US" sz="1400" b="0" i="0" u="none" strike="noStrike" cap="none" dirty="0">
                <a:solidFill>
                  <a:srgbClr val="000000"/>
                </a:solidFill>
                <a:latin typeface="Times New Roman"/>
                <a:ea typeface="Times New Roman"/>
                <a:cs typeface="Times New Roman"/>
                <a:sym typeface="Times New Roman"/>
              </a:rPr>
              <a:t>Là quá trình kết hợp các giải pháp lại với nhau để tạo ra giải pháp mới.</a:t>
            </a:r>
            <a:endParaRPr dirty="0"/>
          </a:p>
          <a:p>
            <a:pPr marL="101596" marR="0" lvl="0" indent="0" algn="just" rtl="0">
              <a:lnSpc>
                <a:spcPct val="100000"/>
              </a:lnSpc>
              <a:spcBef>
                <a:spcPts val="600"/>
              </a:spcBef>
              <a:spcAft>
                <a:spcPts val="0"/>
              </a:spcAft>
              <a:buClr>
                <a:schemeClr val="accent4"/>
              </a:buClr>
              <a:buSzPts val="2000"/>
              <a:buFont typeface="Roboto Condensed Light"/>
              <a:buNone/>
            </a:pPr>
            <a:r>
              <a:rPr lang="en-US" sz="1400" b="1" i="0" u="none" strike="noStrike" cap="none" dirty="0">
                <a:solidFill>
                  <a:srgbClr val="000000"/>
                </a:solidFill>
                <a:latin typeface="Times New Roman"/>
                <a:ea typeface="Times New Roman"/>
                <a:cs typeface="Times New Roman"/>
                <a:sym typeface="Times New Roman"/>
              </a:rPr>
              <a:t>Toán tử đột biến: </a:t>
            </a:r>
            <a:r>
              <a:rPr lang="en-US" sz="1400" b="0" i="0" u="none" strike="noStrike" cap="none" dirty="0">
                <a:solidFill>
                  <a:srgbClr val="000000"/>
                </a:solidFill>
                <a:latin typeface="Times New Roman"/>
                <a:ea typeface="Times New Roman"/>
                <a:cs typeface="Times New Roman"/>
                <a:sym typeface="Times New Roman"/>
              </a:rPr>
              <a:t>Là quá trình đưa sự ngẫu nhiên vào trong giải pháp</a:t>
            </a:r>
            <a:endParaRPr dirty="0"/>
          </a:p>
          <a:p>
            <a:pPr marL="457178" marR="0" lvl="0" indent="-228582" algn="l" rtl="0">
              <a:lnSpc>
                <a:spcPct val="100000"/>
              </a:lnSpc>
              <a:spcBef>
                <a:spcPts val="600"/>
              </a:spcBef>
              <a:spcAft>
                <a:spcPts val="0"/>
              </a:spcAft>
              <a:buClr>
                <a:schemeClr val="accent4"/>
              </a:buClr>
              <a:buSzPts val="2000"/>
              <a:buFont typeface="Roboto Condensed Light"/>
              <a:buNone/>
            </a:pPr>
            <a:endParaRPr sz="1400" b="0" i="0" u="none" strike="noStrike" cap="none" dirty="0">
              <a:solidFill>
                <a:srgbClr val="000000"/>
              </a:solidFill>
              <a:latin typeface="Times New Roman"/>
              <a:ea typeface="Times New Roman"/>
              <a:cs typeface="Times New Roman"/>
              <a:sym typeface="Times New Roman"/>
            </a:endParaRPr>
          </a:p>
          <a:p>
            <a:pPr marL="457178" marR="0" lvl="0" indent="-228582" algn="l" rtl="0">
              <a:lnSpc>
                <a:spcPct val="100000"/>
              </a:lnSpc>
              <a:spcBef>
                <a:spcPts val="600"/>
              </a:spcBef>
              <a:spcAft>
                <a:spcPts val="0"/>
              </a:spcAft>
              <a:buClr>
                <a:schemeClr val="accent4"/>
              </a:buClr>
              <a:buSzPts val="2000"/>
              <a:buFont typeface="Roboto Condensed Light"/>
              <a:buNone/>
            </a:pPr>
            <a:endParaRPr sz="14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2.1 Giới thiệu thuật toán di truyền</a:t>
            </a:r>
            <a:endParaRPr dirty="0"/>
          </a:p>
        </p:txBody>
      </p:sp>
      <p:sp>
        <p:nvSpPr>
          <p:cNvPr id="196" name="Google Shape;196;p13"/>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97" name="Google Shape;197;p13"/>
          <p:cNvSpPr txBox="1">
            <a:spLocks noGrp="1"/>
          </p:cNvSpPr>
          <p:nvPr>
            <p:ph type="body" idx="1"/>
          </p:nvPr>
        </p:nvSpPr>
        <p:spPr>
          <a:xfrm>
            <a:off x="0" y="1297527"/>
            <a:ext cx="6522244" cy="554677"/>
          </a:xfrm>
          <a:prstGeom prst="rect">
            <a:avLst/>
          </a:prstGeom>
          <a:no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sz="1400" b="1" dirty="0">
                <a:solidFill>
                  <a:srgbClr val="000000"/>
                </a:solidFill>
                <a:latin typeface="Times New Roman"/>
                <a:cs typeface="Times New Roman"/>
                <a:sym typeface="Times New Roman"/>
              </a:rPr>
              <a:t>Biểu diễn không gian kiểu gen</a:t>
            </a:r>
            <a:endParaRPr sz="1400" dirty="0"/>
          </a:p>
        </p:txBody>
      </p:sp>
      <p:pic>
        <p:nvPicPr>
          <p:cNvPr id="3" name="Picture 2" descr="A picture containing graphical user interface&#10;&#10;Description automatically generated">
            <a:extLst>
              <a:ext uri="{FF2B5EF4-FFF2-40B4-BE49-F238E27FC236}">
                <a16:creationId xmlns:a16="http://schemas.microsoft.com/office/drawing/2014/main" id="{EC635EEA-DB21-4EFE-8837-717F70B19D59}"/>
              </a:ext>
            </a:extLst>
          </p:cNvPr>
          <p:cNvPicPr>
            <a:picLocks noChangeAspect="1"/>
          </p:cNvPicPr>
          <p:nvPr/>
        </p:nvPicPr>
        <p:blipFill>
          <a:blip r:embed="rId3"/>
          <a:stretch>
            <a:fillRect/>
          </a:stretch>
        </p:blipFill>
        <p:spPr>
          <a:xfrm>
            <a:off x="621803" y="3466528"/>
            <a:ext cx="5091698" cy="643413"/>
          </a:xfrm>
          <a:prstGeom prst="rect">
            <a:avLst/>
          </a:prstGeom>
        </p:spPr>
      </p:pic>
      <p:pic>
        <p:nvPicPr>
          <p:cNvPr id="5" name="Picture 4" descr="Table&#10;&#10;Description automatically generated with medium confidence">
            <a:extLst>
              <a:ext uri="{FF2B5EF4-FFF2-40B4-BE49-F238E27FC236}">
                <a16:creationId xmlns:a16="http://schemas.microsoft.com/office/drawing/2014/main" id="{C2C257D7-6EBA-4BFD-9C9B-0D043033A8EA}"/>
              </a:ext>
            </a:extLst>
          </p:cNvPr>
          <p:cNvPicPr>
            <a:picLocks noChangeAspect="1"/>
          </p:cNvPicPr>
          <p:nvPr/>
        </p:nvPicPr>
        <p:blipFill>
          <a:blip r:embed="rId4"/>
          <a:stretch>
            <a:fillRect/>
          </a:stretch>
        </p:blipFill>
        <p:spPr>
          <a:xfrm>
            <a:off x="621802" y="4208435"/>
            <a:ext cx="5091697" cy="643413"/>
          </a:xfrm>
          <a:prstGeom prst="rect">
            <a:avLst/>
          </a:prstGeom>
        </p:spPr>
      </p:pic>
      <p:pic>
        <p:nvPicPr>
          <p:cNvPr id="7" name="Picture 6" descr="Table&#10;&#10;Description automatically generated">
            <a:extLst>
              <a:ext uri="{FF2B5EF4-FFF2-40B4-BE49-F238E27FC236}">
                <a16:creationId xmlns:a16="http://schemas.microsoft.com/office/drawing/2014/main" id="{26024AF3-128A-464F-A83F-9B86EF899D1A}"/>
              </a:ext>
            </a:extLst>
          </p:cNvPr>
          <p:cNvPicPr>
            <a:picLocks noChangeAspect="1"/>
          </p:cNvPicPr>
          <p:nvPr/>
        </p:nvPicPr>
        <p:blipFill>
          <a:blip r:embed="rId5"/>
          <a:stretch>
            <a:fillRect/>
          </a:stretch>
        </p:blipFill>
        <p:spPr>
          <a:xfrm>
            <a:off x="621803" y="2644563"/>
            <a:ext cx="5091697" cy="643412"/>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1295DCC7-F48D-410E-9C9B-35E625E747BE}"/>
              </a:ext>
            </a:extLst>
          </p:cNvPr>
          <p:cNvPicPr>
            <a:picLocks noChangeAspect="1"/>
          </p:cNvPicPr>
          <p:nvPr/>
        </p:nvPicPr>
        <p:blipFill>
          <a:blip r:embed="rId6"/>
          <a:stretch>
            <a:fillRect/>
          </a:stretch>
        </p:blipFill>
        <p:spPr>
          <a:xfrm>
            <a:off x="621803" y="1917841"/>
            <a:ext cx="5091697" cy="643413"/>
          </a:xfrm>
          <a:prstGeom prst="rect">
            <a:avLst/>
          </a:prstGeom>
        </p:spPr>
      </p:pic>
      <p:sp>
        <p:nvSpPr>
          <p:cNvPr id="10" name="TextBox 9">
            <a:extLst>
              <a:ext uri="{FF2B5EF4-FFF2-40B4-BE49-F238E27FC236}">
                <a16:creationId xmlns:a16="http://schemas.microsoft.com/office/drawing/2014/main" id="{BFF7E970-11D4-416D-87C2-19B98A3496EF}"/>
              </a:ext>
            </a:extLst>
          </p:cNvPr>
          <p:cNvSpPr txBox="1"/>
          <p:nvPr/>
        </p:nvSpPr>
        <p:spPr>
          <a:xfrm>
            <a:off x="300566" y="1720440"/>
            <a:ext cx="1717137" cy="307777"/>
          </a:xfrm>
          <a:prstGeom prst="rect">
            <a:avLst/>
          </a:prstGeom>
          <a:noFill/>
        </p:spPr>
        <p:txBody>
          <a:bodyPr wrap="none" rtlCol="0">
            <a:spAutoFit/>
          </a:bodyPr>
          <a:lstStyle/>
          <a:p>
            <a:r>
              <a:rPr lang="en-US" dirty="0"/>
              <a:t>Biểu diễn nhị phân </a:t>
            </a:r>
          </a:p>
        </p:txBody>
      </p:sp>
      <p:sp>
        <p:nvSpPr>
          <p:cNvPr id="16" name="TextBox 15">
            <a:extLst>
              <a:ext uri="{FF2B5EF4-FFF2-40B4-BE49-F238E27FC236}">
                <a16:creationId xmlns:a16="http://schemas.microsoft.com/office/drawing/2014/main" id="{68D76819-972D-47F8-A11D-C645747B83A3}"/>
              </a:ext>
            </a:extLst>
          </p:cNvPr>
          <p:cNvSpPr txBox="1"/>
          <p:nvPr/>
        </p:nvSpPr>
        <p:spPr>
          <a:xfrm>
            <a:off x="270992" y="2479571"/>
            <a:ext cx="1877437" cy="307777"/>
          </a:xfrm>
          <a:prstGeom prst="rect">
            <a:avLst/>
          </a:prstGeom>
          <a:noFill/>
        </p:spPr>
        <p:txBody>
          <a:bodyPr wrap="none" rtlCol="0">
            <a:spAutoFit/>
          </a:bodyPr>
          <a:lstStyle/>
          <a:p>
            <a:r>
              <a:rPr lang="en-US" dirty="0"/>
              <a:t>Biểu diễn giá trị thực </a:t>
            </a:r>
          </a:p>
        </p:txBody>
      </p:sp>
      <p:sp>
        <p:nvSpPr>
          <p:cNvPr id="17" name="TextBox 16">
            <a:extLst>
              <a:ext uri="{FF2B5EF4-FFF2-40B4-BE49-F238E27FC236}">
                <a16:creationId xmlns:a16="http://schemas.microsoft.com/office/drawing/2014/main" id="{0899959A-E12B-4A7E-9F8D-EDCA510040EF}"/>
              </a:ext>
            </a:extLst>
          </p:cNvPr>
          <p:cNvSpPr txBox="1"/>
          <p:nvPr/>
        </p:nvSpPr>
        <p:spPr>
          <a:xfrm>
            <a:off x="281411" y="3247838"/>
            <a:ext cx="1856598" cy="307777"/>
          </a:xfrm>
          <a:prstGeom prst="rect">
            <a:avLst/>
          </a:prstGeom>
          <a:noFill/>
        </p:spPr>
        <p:txBody>
          <a:bodyPr wrap="none" rtlCol="0">
            <a:spAutoFit/>
          </a:bodyPr>
          <a:lstStyle/>
          <a:p>
            <a:r>
              <a:rPr lang="en-US" dirty="0"/>
              <a:t>Biểu diễn số nguyên </a:t>
            </a:r>
          </a:p>
        </p:txBody>
      </p:sp>
      <p:sp>
        <p:nvSpPr>
          <p:cNvPr id="18" name="TextBox 17">
            <a:extLst>
              <a:ext uri="{FF2B5EF4-FFF2-40B4-BE49-F238E27FC236}">
                <a16:creationId xmlns:a16="http://schemas.microsoft.com/office/drawing/2014/main" id="{6FCCD77A-2697-46F2-B2FE-228EBECB0705}"/>
              </a:ext>
            </a:extLst>
          </p:cNvPr>
          <p:cNvSpPr txBox="1"/>
          <p:nvPr/>
        </p:nvSpPr>
        <p:spPr>
          <a:xfrm>
            <a:off x="300566" y="4065443"/>
            <a:ext cx="1608133" cy="307777"/>
          </a:xfrm>
          <a:prstGeom prst="rect">
            <a:avLst/>
          </a:prstGeom>
          <a:noFill/>
        </p:spPr>
        <p:txBody>
          <a:bodyPr wrap="none" rtlCol="0">
            <a:spAutoFit/>
          </a:bodyPr>
          <a:lstStyle/>
          <a:p>
            <a:r>
              <a:rPr lang="en-US" dirty="0"/>
              <a:t>Biểu diễn hoán vị </a:t>
            </a:r>
          </a:p>
        </p:txBody>
      </p:sp>
    </p:spTree>
    <p:extLst>
      <p:ext uri="{BB962C8B-B14F-4D97-AF65-F5344CB8AC3E}">
        <p14:creationId xmlns:p14="http://schemas.microsoft.com/office/powerpoint/2010/main" val="2976803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2.1 Giới thiệu thuật toán di truyền</a:t>
            </a:r>
            <a:endParaRPr dirty="0"/>
          </a:p>
        </p:txBody>
      </p:sp>
      <p:sp>
        <p:nvSpPr>
          <p:cNvPr id="196" name="Google Shape;196;p13"/>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97" name="Google Shape;197;p13"/>
          <p:cNvSpPr txBox="1">
            <a:spLocks noGrp="1"/>
          </p:cNvSpPr>
          <p:nvPr>
            <p:ph type="body" idx="1"/>
          </p:nvPr>
        </p:nvSpPr>
        <p:spPr>
          <a:xfrm>
            <a:off x="0" y="1297527"/>
            <a:ext cx="6522244" cy="674860"/>
          </a:xfrm>
          <a:prstGeom prst="rect">
            <a:avLst/>
          </a:prstGeom>
          <a:no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Toán tử chọn lọc</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là quá trình lựa chọn các cặp cha mẹ để thực hiện kết hợp và tổ hợp lại để tạo ra các con lai cho thế hệ tiếp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1400" dirty="0" err="1">
                <a:solidFill>
                  <a:srgbClr val="000000"/>
                </a:solidFill>
                <a:latin typeface="Times New Roman" panose="02020603050405020304" pitchFamily="18" charset="0"/>
                <a:ea typeface="Times New Roman"/>
                <a:cs typeface="Times New Roman" panose="02020603050405020304" pitchFamily="18" charset="0"/>
                <a:sym typeface="Times New Roman"/>
              </a:rPr>
              <a:t>.</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74FFAAC-B3E6-4AD6-9318-2F50D4F680C9}"/>
              </a:ext>
            </a:extLst>
          </p:cNvPr>
          <p:cNvPicPr/>
          <p:nvPr/>
        </p:nvPicPr>
        <p:blipFill>
          <a:blip r:embed="rId3">
            <a:extLst>
              <a:ext uri="{28A0092B-C50C-407E-A947-70E740481C1C}">
                <a14:useLocalDpi xmlns:a14="http://schemas.microsoft.com/office/drawing/2010/main" val="0"/>
              </a:ext>
            </a:extLst>
          </a:blip>
          <a:stretch>
            <a:fillRect/>
          </a:stretch>
        </p:blipFill>
        <p:spPr>
          <a:xfrm>
            <a:off x="1105408" y="2465040"/>
            <a:ext cx="4135120" cy="1912620"/>
          </a:xfrm>
          <a:prstGeom prst="rect">
            <a:avLst/>
          </a:prstGeom>
        </p:spPr>
      </p:pic>
      <p:sp>
        <p:nvSpPr>
          <p:cNvPr id="8" name="TextBox 7">
            <a:extLst>
              <a:ext uri="{FF2B5EF4-FFF2-40B4-BE49-F238E27FC236}">
                <a16:creationId xmlns:a16="http://schemas.microsoft.com/office/drawing/2014/main" id="{10CEEC42-DE36-44B7-A025-E33C810EB823}"/>
              </a:ext>
            </a:extLst>
          </p:cNvPr>
          <p:cNvSpPr txBox="1"/>
          <p:nvPr/>
        </p:nvSpPr>
        <p:spPr>
          <a:xfrm>
            <a:off x="501734" y="2034676"/>
            <a:ext cx="1835759" cy="307777"/>
          </a:xfrm>
          <a:prstGeom prst="rect">
            <a:avLst/>
          </a:prstGeom>
          <a:noFill/>
        </p:spPr>
        <p:txBody>
          <a:bodyPr wrap="none" rtlCol="0">
            <a:spAutoFit/>
          </a:bodyPr>
          <a:lstStyle/>
          <a:p>
            <a:r>
              <a:rPr lang="en-US" dirty="0"/>
              <a:t>Chọn lọc cạnh tranh </a:t>
            </a:r>
          </a:p>
        </p:txBody>
      </p:sp>
    </p:spTree>
    <p:extLst>
      <p:ext uri="{BB962C8B-B14F-4D97-AF65-F5344CB8AC3E}">
        <p14:creationId xmlns:p14="http://schemas.microsoft.com/office/powerpoint/2010/main" val="119255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2.1 Giới thiệu thuật toán di truyền</a:t>
            </a:r>
            <a:endParaRPr dirty="0"/>
          </a:p>
        </p:txBody>
      </p:sp>
      <p:sp>
        <p:nvSpPr>
          <p:cNvPr id="196" name="Google Shape;196;p13"/>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197" name="Google Shape;197;p13"/>
          <p:cNvSpPr txBox="1">
            <a:spLocks noGrp="1"/>
          </p:cNvSpPr>
          <p:nvPr>
            <p:ph type="body" idx="1"/>
          </p:nvPr>
        </p:nvSpPr>
        <p:spPr>
          <a:xfrm>
            <a:off x="0" y="1297527"/>
            <a:ext cx="6522244" cy="674860"/>
          </a:xfrm>
          <a:prstGeom prst="rect">
            <a:avLst/>
          </a:prstGeom>
          <a:no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Toán tử chọn lọc</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là quá trình lựa chọn các cặp cha mẹ để thực hiện kết hợp và tổ hợp lại để tạo ra các con lai cho thế hệ tiếp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1400" dirty="0" err="1">
                <a:solidFill>
                  <a:srgbClr val="000000"/>
                </a:solidFill>
                <a:latin typeface="Times New Roman" panose="02020603050405020304" pitchFamily="18" charset="0"/>
                <a:ea typeface="Times New Roman"/>
                <a:cs typeface="Times New Roman" panose="02020603050405020304" pitchFamily="18" charset="0"/>
                <a:sym typeface="Times New Roman"/>
              </a:rPr>
              <a:t>.</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0CEEC42-DE36-44B7-A025-E33C810EB823}"/>
              </a:ext>
            </a:extLst>
          </p:cNvPr>
          <p:cNvSpPr txBox="1"/>
          <p:nvPr/>
        </p:nvSpPr>
        <p:spPr>
          <a:xfrm>
            <a:off x="501734" y="2034676"/>
            <a:ext cx="2175596" cy="307777"/>
          </a:xfrm>
          <a:prstGeom prst="rect">
            <a:avLst/>
          </a:prstGeom>
          <a:noFill/>
        </p:spPr>
        <p:txBody>
          <a:bodyPr wrap="none" rtlCol="0">
            <a:spAutoFit/>
          </a:bodyPr>
          <a:lstStyle/>
          <a:p>
            <a:r>
              <a:rPr lang="en-US" dirty="0"/>
              <a:t>Chọn lọc Roulette wheel </a:t>
            </a:r>
          </a:p>
        </p:txBody>
      </p:sp>
      <p:pic>
        <p:nvPicPr>
          <p:cNvPr id="9" name="Picture 8">
            <a:extLst>
              <a:ext uri="{FF2B5EF4-FFF2-40B4-BE49-F238E27FC236}">
                <a16:creationId xmlns:a16="http://schemas.microsoft.com/office/drawing/2014/main" id="{E56A693D-E273-4CA5-A7BE-835B8FC69FE9}"/>
              </a:ext>
            </a:extLst>
          </p:cNvPr>
          <p:cNvPicPr/>
          <p:nvPr/>
        </p:nvPicPr>
        <p:blipFill>
          <a:blip r:embed="rId3">
            <a:extLst>
              <a:ext uri="{28A0092B-C50C-407E-A947-70E740481C1C}">
                <a14:useLocalDpi xmlns:a14="http://schemas.microsoft.com/office/drawing/2010/main" val="0"/>
              </a:ext>
            </a:extLst>
          </a:blip>
          <a:stretch>
            <a:fillRect/>
          </a:stretch>
        </p:blipFill>
        <p:spPr>
          <a:xfrm>
            <a:off x="1066268" y="2404742"/>
            <a:ext cx="4050157" cy="2231758"/>
          </a:xfrm>
          <a:prstGeom prst="rect">
            <a:avLst/>
          </a:prstGeom>
        </p:spPr>
      </p:pic>
    </p:spTree>
    <p:extLst>
      <p:ext uri="{BB962C8B-B14F-4D97-AF65-F5344CB8AC3E}">
        <p14:creationId xmlns:p14="http://schemas.microsoft.com/office/powerpoint/2010/main" val="3678484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2.1 Giới thiệu thuật toán di truyền</a:t>
            </a:r>
            <a:endParaRPr dirty="0"/>
          </a:p>
        </p:txBody>
      </p:sp>
      <p:sp>
        <p:nvSpPr>
          <p:cNvPr id="196" name="Google Shape;196;p13"/>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197" name="Google Shape;197;p13"/>
          <p:cNvSpPr txBox="1">
            <a:spLocks noGrp="1"/>
          </p:cNvSpPr>
          <p:nvPr>
            <p:ph type="body" idx="1"/>
          </p:nvPr>
        </p:nvSpPr>
        <p:spPr>
          <a:xfrm>
            <a:off x="0" y="1297527"/>
            <a:ext cx="6522244" cy="674860"/>
          </a:xfrm>
          <a:prstGeom prst="rect">
            <a:avLst/>
          </a:prstGeom>
          <a:no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Toán tử chọn lọc</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là quá trình lựa chọn các cặp cha mẹ để thực hiện kết hợp và tổ hợp lại để tạo ra các con lai cho thế hệ tiếp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1400" dirty="0" err="1">
                <a:solidFill>
                  <a:srgbClr val="000000"/>
                </a:solidFill>
                <a:latin typeface="Times New Roman" panose="02020603050405020304" pitchFamily="18" charset="0"/>
                <a:ea typeface="Times New Roman"/>
                <a:cs typeface="Times New Roman" panose="02020603050405020304" pitchFamily="18" charset="0"/>
                <a:sym typeface="Times New Roman"/>
              </a:rPr>
              <a:t>.</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0CEEC42-DE36-44B7-A025-E33C810EB823}"/>
              </a:ext>
            </a:extLst>
          </p:cNvPr>
          <p:cNvSpPr txBox="1"/>
          <p:nvPr/>
        </p:nvSpPr>
        <p:spPr>
          <a:xfrm>
            <a:off x="501734" y="2034676"/>
            <a:ext cx="1726755" cy="307777"/>
          </a:xfrm>
          <a:prstGeom prst="rect">
            <a:avLst/>
          </a:prstGeom>
          <a:noFill/>
        </p:spPr>
        <p:txBody>
          <a:bodyPr wrap="none" rtlCol="0">
            <a:spAutoFit/>
          </a:bodyPr>
          <a:lstStyle/>
          <a:p>
            <a:r>
              <a:rPr lang="en-US" dirty="0"/>
              <a:t>Chọn lọc xếp hạng </a:t>
            </a:r>
          </a:p>
        </p:txBody>
      </p:sp>
      <p:pic>
        <p:nvPicPr>
          <p:cNvPr id="9" name="Picture 8">
            <a:extLst>
              <a:ext uri="{FF2B5EF4-FFF2-40B4-BE49-F238E27FC236}">
                <a16:creationId xmlns:a16="http://schemas.microsoft.com/office/drawing/2014/main" id="{9EDA1069-AB9B-4B64-9257-8FC6442CDDDD}"/>
              </a:ext>
            </a:extLst>
          </p:cNvPr>
          <p:cNvPicPr/>
          <p:nvPr/>
        </p:nvPicPr>
        <p:blipFill>
          <a:blip r:embed="rId3">
            <a:extLst>
              <a:ext uri="{28A0092B-C50C-407E-A947-70E740481C1C}">
                <a14:useLocalDpi xmlns:a14="http://schemas.microsoft.com/office/drawing/2010/main" val="0"/>
              </a:ext>
            </a:extLst>
          </a:blip>
          <a:stretch>
            <a:fillRect/>
          </a:stretch>
        </p:blipFill>
        <p:spPr>
          <a:xfrm>
            <a:off x="1106884" y="2432174"/>
            <a:ext cx="4308475" cy="2065020"/>
          </a:xfrm>
          <a:prstGeom prst="rect">
            <a:avLst/>
          </a:prstGeom>
        </p:spPr>
      </p:pic>
    </p:spTree>
    <p:extLst>
      <p:ext uri="{BB962C8B-B14F-4D97-AF65-F5344CB8AC3E}">
        <p14:creationId xmlns:p14="http://schemas.microsoft.com/office/powerpoint/2010/main" val="581363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364331" y="392575"/>
            <a:ext cx="4565344"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Giới thiệu đề tài</a:t>
            </a:r>
            <a:endParaRPr/>
          </a:p>
        </p:txBody>
      </p:sp>
      <p:sp>
        <p:nvSpPr>
          <p:cNvPr id="112" name="Google Shape;112;p3"/>
          <p:cNvSpPr txBox="1">
            <a:spLocks noGrp="1"/>
          </p:cNvSpPr>
          <p:nvPr>
            <p:ph type="sldNum" idx="12"/>
          </p:nvPr>
        </p:nvSpPr>
        <p:spPr>
          <a:xfrm>
            <a:off x="5370600" y="4641501"/>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pic>
        <p:nvPicPr>
          <p:cNvPr id="113" name="Google Shape;113;p3" descr="Diagram&#10;&#10;Description automatically generated"/>
          <p:cNvPicPr preferRelativeResize="0"/>
          <p:nvPr/>
        </p:nvPicPr>
        <p:blipFill rotWithShape="1">
          <a:blip r:embed="rId3">
            <a:alphaModFix/>
          </a:blip>
          <a:srcRect/>
          <a:stretch/>
        </p:blipFill>
        <p:spPr>
          <a:xfrm>
            <a:off x="0" y="1158775"/>
            <a:ext cx="5700713" cy="336899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2.1 Giới thiệu thuật toán di truyền</a:t>
            </a:r>
            <a:endParaRPr/>
          </a:p>
        </p:txBody>
      </p:sp>
      <p:sp>
        <p:nvSpPr>
          <p:cNvPr id="196" name="Google Shape;196;p13"/>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197" name="Google Shape;197;p13"/>
          <p:cNvSpPr txBox="1">
            <a:spLocks noGrp="1"/>
          </p:cNvSpPr>
          <p:nvPr>
            <p:ph type="body" idx="1"/>
          </p:nvPr>
        </p:nvSpPr>
        <p:spPr>
          <a:xfrm>
            <a:off x="0" y="1297527"/>
            <a:ext cx="6522244" cy="674860"/>
          </a:xfrm>
          <a:prstGeom prst="rect">
            <a:avLst/>
          </a:prstGeom>
          <a:no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Toán tử chọn lọc</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là quá trình lựa chọn các cặp cha mẹ để thực hiện kết hợp và tổ hợp lại để tạo ra các con lai cho thế hệ tiếp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1400" dirty="0" err="1">
                <a:solidFill>
                  <a:srgbClr val="000000"/>
                </a:solidFill>
                <a:latin typeface="Times New Roman" panose="02020603050405020304" pitchFamily="18" charset="0"/>
                <a:ea typeface="Times New Roman"/>
                <a:cs typeface="Times New Roman" panose="02020603050405020304" pitchFamily="18" charset="0"/>
                <a:sym typeface="Times New Roman"/>
              </a:rPr>
              <a:t>.</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0CEEC42-DE36-44B7-A025-E33C810EB823}"/>
              </a:ext>
            </a:extLst>
          </p:cNvPr>
          <p:cNvSpPr txBox="1"/>
          <p:nvPr/>
        </p:nvSpPr>
        <p:spPr>
          <a:xfrm>
            <a:off x="291422" y="1967457"/>
            <a:ext cx="1705916" cy="307777"/>
          </a:xfrm>
          <a:prstGeom prst="rect">
            <a:avLst/>
          </a:prstGeom>
          <a:noFill/>
        </p:spPr>
        <p:txBody>
          <a:bodyPr wrap="none" rtlCol="0">
            <a:spAutoFit/>
          </a:bodyPr>
          <a:lstStyle/>
          <a:p>
            <a:r>
              <a:rPr lang="en-US" dirty="0"/>
              <a:t>Lai ghép một điểm </a:t>
            </a:r>
          </a:p>
        </p:txBody>
      </p:sp>
      <p:pic>
        <p:nvPicPr>
          <p:cNvPr id="7" name="Picture 6">
            <a:extLst>
              <a:ext uri="{FF2B5EF4-FFF2-40B4-BE49-F238E27FC236}">
                <a16:creationId xmlns:a16="http://schemas.microsoft.com/office/drawing/2014/main" id="{A8C3369F-F774-44B6-ABFE-A952060CE2F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4276" y="2216222"/>
            <a:ext cx="4465320" cy="799465"/>
          </a:xfrm>
          <a:prstGeom prst="rect">
            <a:avLst/>
          </a:prstGeom>
        </p:spPr>
      </p:pic>
      <p:sp>
        <p:nvSpPr>
          <p:cNvPr id="10" name="TextBox 9">
            <a:extLst>
              <a:ext uri="{FF2B5EF4-FFF2-40B4-BE49-F238E27FC236}">
                <a16:creationId xmlns:a16="http://schemas.microsoft.com/office/drawing/2014/main" id="{A7B5CCAC-53E4-4A61-9840-E968B3134C6E}"/>
              </a:ext>
            </a:extLst>
          </p:cNvPr>
          <p:cNvSpPr txBox="1"/>
          <p:nvPr/>
        </p:nvSpPr>
        <p:spPr>
          <a:xfrm>
            <a:off x="291422" y="2884524"/>
            <a:ext cx="1845377" cy="307777"/>
          </a:xfrm>
          <a:prstGeom prst="rect">
            <a:avLst/>
          </a:prstGeom>
          <a:noFill/>
        </p:spPr>
        <p:txBody>
          <a:bodyPr wrap="none" rtlCol="0">
            <a:spAutoFit/>
          </a:bodyPr>
          <a:lstStyle/>
          <a:p>
            <a:r>
              <a:rPr lang="en-US" dirty="0"/>
              <a:t>Lai ghép nhiều điểm </a:t>
            </a:r>
          </a:p>
        </p:txBody>
      </p:sp>
      <p:pic>
        <p:nvPicPr>
          <p:cNvPr id="11" name="Picture 10">
            <a:extLst>
              <a:ext uri="{FF2B5EF4-FFF2-40B4-BE49-F238E27FC236}">
                <a16:creationId xmlns:a16="http://schemas.microsoft.com/office/drawing/2014/main" id="{6D744C66-F9D7-4510-AAB1-2361A2371EE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29996" y="3158471"/>
            <a:ext cx="4419600" cy="791845"/>
          </a:xfrm>
          <a:prstGeom prst="rect">
            <a:avLst/>
          </a:prstGeom>
        </p:spPr>
      </p:pic>
      <p:sp>
        <p:nvSpPr>
          <p:cNvPr id="12" name="TextBox 11">
            <a:extLst>
              <a:ext uri="{FF2B5EF4-FFF2-40B4-BE49-F238E27FC236}">
                <a16:creationId xmlns:a16="http://schemas.microsoft.com/office/drawing/2014/main" id="{8CFD3ED5-FE18-4C15-BCFB-5B49ABA865BC}"/>
              </a:ext>
            </a:extLst>
          </p:cNvPr>
          <p:cNvSpPr txBox="1"/>
          <p:nvPr/>
        </p:nvSpPr>
        <p:spPr>
          <a:xfrm>
            <a:off x="371572" y="3860603"/>
            <a:ext cx="1765227" cy="307777"/>
          </a:xfrm>
          <a:prstGeom prst="rect">
            <a:avLst/>
          </a:prstGeom>
          <a:noFill/>
        </p:spPr>
        <p:txBody>
          <a:bodyPr wrap="none" rtlCol="0">
            <a:spAutoFit/>
          </a:bodyPr>
          <a:lstStyle/>
          <a:p>
            <a:r>
              <a:rPr lang="en-US" dirty="0"/>
              <a:t>Lai ghép đồng nhất </a:t>
            </a:r>
          </a:p>
        </p:txBody>
      </p:sp>
      <p:pic>
        <p:nvPicPr>
          <p:cNvPr id="13" name="Picture 12">
            <a:extLst>
              <a:ext uri="{FF2B5EF4-FFF2-40B4-BE49-F238E27FC236}">
                <a16:creationId xmlns:a16="http://schemas.microsoft.com/office/drawing/2014/main" id="{10CE9066-F3CA-4129-BCF1-145BC1A981EA}"/>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60476" y="4234114"/>
            <a:ext cx="4312920" cy="511810"/>
          </a:xfrm>
          <a:prstGeom prst="rect">
            <a:avLst/>
          </a:prstGeom>
        </p:spPr>
      </p:pic>
    </p:spTree>
    <p:extLst>
      <p:ext uri="{BB962C8B-B14F-4D97-AF65-F5344CB8AC3E}">
        <p14:creationId xmlns:p14="http://schemas.microsoft.com/office/powerpoint/2010/main" val="1249755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2.1 Giới thiệu thuật toán di truyền</a:t>
            </a:r>
            <a:endParaRPr/>
          </a:p>
        </p:txBody>
      </p:sp>
      <p:sp>
        <p:nvSpPr>
          <p:cNvPr id="196" name="Google Shape;196;p13"/>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197" name="Google Shape;197;p13"/>
          <p:cNvSpPr txBox="1">
            <a:spLocks noGrp="1"/>
          </p:cNvSpPr>
          <p:nvPr>
            <p:ph type="body" idx="1"/>
          </p:nvPr>
        </p:nvSpPr>
        <p:spPr>
          <a:xfrm>
            <a:off x="0" y="1297527"/>
            <a:ext cx="6522244" cy="1162210"/>
          </a:xfrm>
          <a:prstGeom prst="rect">
            <a:avLst/>
          </a:prstGeom>
          <a:no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Toán tử đột biến</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solidFill>
                  <a:srgbClr val="000000"/>
                </a:solidFill>
                <a:effectLst/>
                <a:latin typeface="Times New Roman" panose="02020603050405020304" pitchFamily="18" charset="0"/>
                <a:ea typeface="Calibri" panose="020F0502020204030204" pitchFamily="34" charset="0"/>
              </a:rPr>
              <a:t> là một sự thay đổi ngẫu nhiên nhỏ trong nhiễm sắc thể để có được một giải pháp mới. Nó được sử dụng để duy trì và tìm kiếm sự đa dạng trong quần thể di truyền và thường được áp dụng với xác suất thấp gọi là </a:t>
            </a:r>
            <a:r>
              <a:rPr lang="en-US" sz="1400" dirty="0" err="1">
                <a:solidFill>
                  <a:srgbClr val="000000"/>
                </a:solidFill>
                <a:effectLst/>
                <a:latin typeface="Times New Roman" panose="02020603050405020304" pitchFamily="18" charset="0"/>
                <a:ea typeface="Calibri" panose="020F0502020204030204" pitchFamily="34" charset="0"/>
              </a:rPr>
              <a:t>tỷ</a:t>
            </a:r>
            <a:r>
              <a:rPr lang="en-US" sz="1400" dirty="0">
                <a:solidFill>
                  <a:srgbClr val="000000"/>
                </a:solidFill>
                <a:effectLst/>
                <a:latin typeface="Times New Roman" panose="02020603050405020304" pitchFamily="18" charset="0"/>
                <a:ea typeface="Calibri" panose="020F0502020204030204" pitchFamily="34" charset="0"/>
              </a:rPr>
              <a:t> lệ đột biến (mutation rate)</a:t>
            </a:r>
            <a:endParaRPr sz="14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84409B9F-B390-4AE8-9280-9E3E3755017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43880" y="2593489"/>
            <a:ext cx="5054584" cy="497184"/>
          </a:xfrm>
          <a:prstGeom prst="rect">
            <a:avLst/>
          </a:prstGeom>
        </p:spPr>
      </p:pic>
    </p:spTree>
    <p:extLst>
      <p:ext uri="{BB962C8B-B14F-4D97-AF65-F5344CB8AC3E}">
        <p14:creationId xmlns:p14="http://schemas.microsoft.com/office/powerpoint/2010/main" val="3959617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2.1 Giới thiệu thuật toán di truyền</a:t>
            </a:r>
            <a:endParaRPr/>
          </a:p>
        </p:txBody>
      </p:sp>
      <p:sp>
        <p:nvSpPr>
          <p:cNvPr id="196" name="Google Shape;196;p13"/>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197" name="Google Shape;197;p13"/>
          <p:cNvSpPr txBox="1">
            <a:spLocks noGrp="1"/>
          </p:cNvSpPr>
          <p:nvPr>
            <p:ph type="body" idx="1"/>
          </p:nvPr>
        </p:nvSpPr>
        <p:spPr>
          <a:xfrm>
            <a:off x="0" y="1297527"/>
            <a:ext cx="6522244" cy="586137"/>
          </a:xfrm>
          <a:prstGeom prst="rect">
            <a:avLst/>
          </a:prstGeom>
          <a:no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sz="1400" b="1" dirty="0">
                <a:solidFill>
                  <a:srgbClr val="000000"/>
                </a:solidFill>
                <a:latin typeface="Times New Roman" panose="02020603050405020304" pitchFamily="18" charset="0"/>
                <a:cs typeface="Times New Roman" panose="02020603050405020304" pitchFamily="18" charset="0"/>
                <a:sym typeface="Times New Roman"/>
              </a:rPr>
              <a:t>Điều kiện kết thúc</a:t>
            </a:r>
            <a:endParaRPr sz="1400" dirty="0">
              <a:latin typeface="Times New Roman" panose="02020603050405020304" pitchFamily="18" charset="0"/>
              <a:cs typeface="Times New Roman" panose="02020603050405020304" pitchFamily="18" charset="0"/>
            </a:endParaRPr>
          </a:p>
        </p:txBody>
      </p:sp>
      <p:sp>
        <p:nvSpPr>
          <p:cNvPr id="7" name="Google Shape;206;p14">
            <a:extLst>
              <a:ext uri="{FF2B5EF4-FFF2-40B4-BE49-F238E27FC236}">
                <a16:creationId xmlns:a16="http://schemas.microsoft.com/office/drawing/2014/main" id="{3EFBBDC7-5357-4475-8148-7FD6F52599F6}"/>
              </a:ext>
            </a:extLst>
          </p:cNvPr>
          <p:cNvSpPr txBox="1"/>
          <p:nvPr/>
        </p:nvSpPr>
        <p:spPr>
          <a:xfrm>
            <a:off x="278606" y="1629918"/>
            <a:ext cx="5965031" cy="1883664"/>
          </a:xfrm>
          <a:prstGeom prst="rect">
            <a:avLst/>
          </a:prstGeom>
          <a:noFill/>
          <a:ln>
            <a:noFill/>
          </a:ln>
        </p:spPr>
        <p:txBody>
          <a:bodyPr spcFirstLastPara="1" wrap="square" lIns="91425" tIns="91425" rIns="91425" bIns="91425" anchor="t" anchorCtr="0">
            <a:noAutofit/>
          </a:bodyPr>
          <a:lstStyle/>
          <a:p>
            <a:pPr marL="457178" marR="0" lvl="0" indent="-355582" algn="just" rtl="0">
              <a:lnSpc>
                <a:spcPct val="100000"/>
              </a:lnSpc>
              <a:spcBef>
                <a:spcPts val="600"/>
              </a:spcBef>
              <a:spcAft>
                <a:spcPts val="0"/>
              </a:spcAft>
              <a:buClr>
                <a:schemeClr val="accent4"/>
              </a:buClr>
              <a:buSzPts val="2000"/>
              <a:buFont typeface="Arial"/>
              <a:buChar char="•"/>
            </a:pPr>
            <a:r>
              <a:rPr lang="vi-V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Khi không có sự cải thiện nào về quần thể trong i thế hệ.</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457178" marR="0" lvl="0" indent="-355582" algn="just" rtl="0">
              <a:lnSpc>
                <a:spcPct val="100000"/>
              </a:lnSpc>
              <a:spcBef>
                <a:spcPts val="600"/>
              </a:spcBef>
              <a:spcAft>
                <a:spcPts val="0"/>
              </a:spcAft>
              <a:buClr>
                <a:schemeClr val="accent4"/>
              </a:buClr>
              <a:buSzPts val="2000"/>
              <a:buFont typeface="Arial"/>
              <a:buChar char="•"/>
            </a:pPr>
            <a:r>
              <a:rPr lang="vi-V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Khi quá trình GA đã thực hiện được một số thế hệ đã xác định trước.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457178" marR="0" lvl="0" indent="-355582" algn="just" rtl="0">
              <a:lnSpc>
                <a:spcPct val="100000"/>
              </a:lnSpc>
              <a:spcBef>
                <a:spcPts val="600"/>
              </a:spcBef>
              <a:spcAft>
                <a:spcPts val="0"/>
              </a:spcAft>
              <a:buClr>
                <a:schemeClr val="accent4"/>
              </a:buClr>
              <a:buSzPts val="2000"/>
              <a:buFont typeface="Arial"/>
              <a:buChar char="•"/>
            </a:pPr>
            <a:r>
              <a:rPr lang="vi-V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Khi giá trị hàm mục tiêu đã đạt đến một giá trị xác định trước nhất định.</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457178" marR="0" lvl="0" indent="-355582" algn="just" rtl="0">
              <a:lnSpc>
                <a:spcPct val="100000"/>
              </a:lnSpc>
              <a:spcBef>
                <a:spcPts val="600"/>
              </a:spcBef>
              <a:spcAft>
                <a:spcPts val="0"/>
              </a:spcAft>
              <a:buClr>
                <a:schemeClr val="accent4"/>
              </a:buClr>
              <a:buSzPts val="2000"/>
              <a:buFont typeface="Arial"/>
              <a:buChar char="•"/>
            </a:pPr>
            <a:r>
              <a:rPr lang="vi-V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Khi quá trình GA đã thực hiện được một khoảng thời gian xác định trước.</a:t>
            </a:r>
            <a:endParaRPr lang="vi-VN" dirty="0">
              <a:effectLst/>
              <a:latin typeface="Times New Roman" panose="02020603050405020304" pitchFamily="18" charset="0"/>
              <a:ea typeface="Arial" panose="020B0604020202020204" pitchFamily="34" charset="0"/>
              <a:cs typeface="Times New Roman" panose="02020603050405020304" pitchFamily="18" charset="0"/>
            </a:endParaRPr>
          </a:p>
          <a:p>
            <a:pPr marL="457178" marR="0" lvl="0" indent="-228582" algn="l" rtl="0">
              <a:lnSpc>
                <a:spcPct val="100000"/>
              </a:lnSpc>
              <a:spcBef>
                <a:spcPts val="600"/>
              </a:spcBef>
              <a:spcAft>
                <a:spcPts val="0"/>
              </a:spcAft>
              <a:buClr>
                <a:schemeClr val="accent4"/>
              </a:buClr>
              <a:buSzPts val="2000"/>
              <a:buFont typeface="Roboto Condensed Light"/>
              <a:buNone/>
            </a:pPr>
            <a:endParaRPr lang="vi-VN" sz="1400" b="0" i="0" u="none" strike="noStrike" cap="none" dirty="0">
              <a:solidFill>
                <a:schemeClr val="dk1"/>
              </a:solidFill>
              <a:latin typeface="Roboto Condensed Light"/>
              <a:ea typeface="Roboto Condensed Light"/>
              <a:cs typeface="Roboto Condensed Light"/>
              <a:sym typeface="Roboto Condensed Light"/>
            </a:endParaRPr>
          </a:p>
          <a:p>
            <a:pPr marL="457178" marR="0" lvl="0" indent="-355582" algn="just" rtl="0">
              <a:lnSpc>
                <a:spcPct val="100000"/>
              </a:lnSpc>
              <a:spcBef>
                <a:spcPts val="600"/>
              </a:spcBef>
              <a:spcAft>
                <a:spcPts val="0"/>
              </a:spcAft>
              <a:buClr>
                <a:schemeClr val="accent4"/>
              </a:buClr>
              <a:buSzPts val="2000"/>
              <a:buFont typeface="Arial"/>
              <a:buChar char="•"/>
            </a:pPr>
            <a:endParaRPr dirty="0">
              <a:latin typeface="Times New Roman" panose="02020603050405020304" pitchFamily="18" charset="0"/>
              <a:cs typeface="Times New Roman" panose="02020603050405020304" pitchFamily="18" charset="0"/>
            </a:endParaRPr>
          </a:p>
          <a:p>
            <a:pPr marL="457178" marR="0" lvl="0" indent="-228582" algn="l" rtl="0">
              <a:lnSpc>
                <a:spcPct val="100000"/>
              </a:lnSpc>
              <a:spcBef>
                <a:spcPts val="600"/>
              </a:spcBef>
              <a:spcAft>
                <a:spcPts val="0"/>
              </a:spcAft>
              <a:buClr>
                <a:schemeClr val="accent4"/>
              </a:buClr>
              <a:buSzPts val="2000"/>
              <a:buFont typeface="Roboto Condensed Light"/>
              <a:buNone/>
            </a:pPr>
            <a:endParaRPr sz="1400" b="0" i="0" u="none" strike="noStrike" cap="none" dirty="0">
              <a:solidFill>
                <a:schemeClr val="dk1"/>
              </a:solidFill>
              <a:latin typeface="Roboto Condensed Light"/>
              <a:ea typeface="Roboto Condensed Light"/>
              <a:cs typeface="Roboto Condensed Light"/>
              <a:sym typeface="Roboto Condensed Light"/>
            </a:endParaRPr>
          </a:p>
        </p:txBody>
      </p:sp>
    </p:spTree>
    <p:extLst>
      <p:ext uri="{BB962C8B-B14F-4D97-AF65-F5344CB8AC3E}">
        <p14:creationId xmlns:p14="http://schemas.microsoft.com/office/powerpoint/2010/main" val="3728711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4"/>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2.1 Giới thiệu thuật toán di truyền</a:t>
            </a:r>
            <a:endParaRPr dirty="0"/>
          </a:p>
        </p:txBody>
      </p:sp>
      <p:sp>
        <p:nvSpPr>
          <p:cNvPr id="205" name="Google Shape;205;p14"/>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206" name="Google Shape;206;p14"/>
          <p:cNvSpPr txBox="1"/>
          <p:nvPr/>
        </p:nvSpPr>
        <p:spPr>
          <a:xfrm>
            <a:off x="0" y="1409604"/>
            <a:ext cx="3400050" cy="3733896"/>
          </a:xfrm>
          <a:prstGeom prst="rect">
            <a:avLst/>
          </a:prstGeom>
          <a:noFill/>
          <a:ln>
            <a:noFill/>
          </a:ln>
        </p:spPr>
        <p:txBody>
          <a:bodyPr spcFirstLastPara="1" wrap="square" lIns="91425" tIns="91425" rIns="91425" bIns="91425" anchor="t" anchorCtr="0">
            <a:noAutofit/>
          </a:bodyPr>
          <a:lstStyle/>
          <a:p>
            <a:pPr marL="457178" marR="0" lvl="0" indent="-355582" algn="l" rtl="0">
              <a:lnSpc>
                <a:spcPct val="100000"/>
              </a:lnSpc>
              <a:spcBef>
                <a:spcPts val="600"/>
              </a:spcBef>
              <a:spcAft>
                <a:spcPts val="0"/>
              </a:spcAft>
              <a:buClr>
                <a:schemeClr val="accent4"/>
              </a:buClr>
              <a:buSzPts val="2000"/>
              <a:buFont typeface="Roboto Condensed Light"/>
              <a:buChar char="▰"/>
            </a:pPr>
            <a:r>
              <a:rPr lang="en-US" sz="1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Ưu điểm</a:t>
            </a:r>
            <a:endParaRPr dirty="0">
              <a:latin typeface="Times New Roman" panose="02020603050405020304" pitchFamily="18" charset="0"/>
              <a:cs typeface="Times New Roman" panose="02020603050405020304" pitchFamily="18" charset="0"/>
            </a:endParaRPr>
          </a:p>
          <a:p>
            <a:pPr marL="457178" marR="0" lvl="0" indent="-355582" algn="l" rtl="0">
              <a:lnSpc>
                <a:spcPct val="100000"/>
              </a:lnSpc>
              <a:spcBef>
                <a:spcPts val="600"/>
              </a:spcBef>
              <a:spcAft>
                <a:spcPts val="0"/>
              </a:spcAft>
              <a:buClr>
                <a:schemeClr val="accent4"/>
              </a:buClr>
              <a:buSzPts val="2000"/>
              <a:buFont typeface="Arial"/>
              <a:buChar char="•"/>
            </a:pPr>
            <a:r>
              <a:rPr lang="en-US"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Không yêu cầu đạo hàm</a:t>
            </a:r>
            <a:endParaRPr dirty="0">
              <a:latin typeface="Times New Roman" panose="02020603050405020304" pitchFamily="18" charset="0"/>
              <a:cs typeface="Times New Roman" panose="02020603050405020304" pitchFamily="18" charset="0"/>
            </a:endParaRPr>
          </a:p>
          <a:p>
            <a:pPr marL="457178" marR="0" lvl="0" indent="-355582" algn="just" rtl="0">
              <a:lnSpc>
                <a:spcPct val="100000"/>
              </a:lnSpc>
              <a:spcBef>
                <a:spcPts val="600"/>
              </a:spcBef>
              <a:spcAft>
                <a:spcPts val="0"/>
              </a:spcAft>
              <a:buClr>
                <a:schemeClr val="accent4"/>
              </a:buClr>
              <a:buSzPts val="2000"/>
              <a:buFont typeface="Arial"/>
              <a:buChar char="•"/>
            </a:pPr>
            <a:r>
              <a:rPr lang="en-US"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Khả năng tìm kiếm toàn cầu</a:t>
            </a:r>
            <a:endParaRPr dirty="0">
              <a:latin typeface="Times New Roman" panose="02020603050405020304" pitchFamily="18" charset="0"/>
              <a:cs typeface="Times New Roman" panose="02020603050405020304" pitchFamily="18" charset="0"/>
            </a:endParaRPr>
          </a:p>
          <a:p>
            <a:pPr marL="457178" marR="0" lvl="0" indent="-355582" algn="just" rtl="0">
              <a:lnSpc>
                <a:spcPct val="100000"/>
              </a:lnSpc>
              <a:spcBef>
                <a:spcPts val="600"/>
              </a:spcBef>
              <a:spcAft>
                <a:spcPts val="0"/>
              </a:spcAft>
              <a:buClr>
                <a:schemeClr val="accent4"/>
              </a:buClr>
              <a:buSzPts val="2000"/>
              <a:buFont typeface="Arial"/>
              <a:buChar char="•"/>
            </a:pPr>
            <a:r>
              <a:rPr lang="en-US"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Khả năng tính toán song </a:t>
            </a:r>
            <a:r>
              <a:rPr lang="en-US" sz="1400"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song</a:t>
            </a:r>
            <a:r>
              <a:rPr lang="en-US"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tốt</a:t>
            </a:r>
            <a:endParaRPr dirty="0">
              <a:latin typeface="Times New Roman" panose="02020603050405020304" pitchFamily="18" charset="0"/>
              <a:cs typeface="Times New Roman" panose="02020603050405020304" pitchFamily="18" charset="0"/>
            </a:endParaRPr>
          </a:p>
          <a:p>
            <a:pPr marL="457178" marR="0" lvl="0" indent="-355582" algn="just" rtl="0">
              <a:lnSpc>
                <a:spcPct val="100000"/>
              </a:lnSpc>
              <a:spcBef>
                <a:spcPts val="600"/>
              </a:spcBef>
              <a:spcAft>
                <a:spcPts val="0"/>
              </a:spcAft>
              <a:buClr>
                <a:schemeClr val="accent4"/>
              </a:buClr>
              <a:buSzPts val="2000"/>
              <a:buFont typeface="Arial"/>
              <a:buChar char="•"/>
            </a:pPr>
            <a:r>
              <a:rPr lang="en-US"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Giải quyết được các vấn đề hàm liên tục, hàm rời rạc và hàm đa mục tiêu</a:t>
            </a:r>
            <a:endParaRPr dirty="0">
              <a:latin typeface="Times New Roman" panose="02020603050405020304" pitchFamily="18" charset="0"/>
              <a:cs typeface="Times New Roman" panose="02020603050405020304" pitchFamily="18" charset="0"/>
            </a:endParaRPr>
          </a:p>
          <a:p>
            <a:pPr marL="457178" marR="0" lvl="0" indent="-355582" algn="just" rtl="0">
              <a:lnSpc>
                <a:spcPct val="100000"/>
              </a:lnSpc>
              <a:spcBef>
                <a:spcPts val="600"/>
              </a:spcBef>
              <a:spcAft>
                <a:spcPts val="0"/>
              </a:spcAft>
              <a:buClr>
                <a:schemeClr val="accent4"/>
              </a:buClr>
              <a:buSzPts val="2000"/>
              <a:buFont typeface="Arial"/>
              <a:buChar char="•"/>
            </a:pPr>
            <a:r>
              <a:rPr lang="en-US"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Luôn nhận được giải pháp cho vấn đề thực hiện và giải pháp được cải thiện theo thời gian</a:t>
            </a:r>
            <a:endParaRPr dirty="0">
              <a:latin typeface="Times New Roman" panose="02020603050405020304" pitchFamily="18" charset="0"/>
              <a:cs typeface="Times New Roman" panose="02020603050405020304" pitchFamily="18" charset="0"/>
            </a:endParaRPr>
          </a:p>
          <a:p>
            <a:pPr marL="457178" marR="0" lvl="0" indent="-355582" algn="just" rtl="0">
              <a:lnSpc>
                <a:spcPct val="100000"/>
              </a:lnSpc>
              <a:spcBef>
                <a:spcPts val="600"/>
              </a:spcBef>
              <a:spcAft>
                <a:spcPts val="0"/>
              </a:spcAft>
              <a:buClr>
                <a:schemeClr val="accent4"/>
              </a:buClr>
              <a:buSzPts val="2000"/>
              <a:buFont typeface="Arial"/>
              <a:buChar char="•"/>
            </a:pPr>
            <a:r>
              <a:rPr lang="en-US"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Hiệu quả khi không gian tìm kiếm rất lớn và có số lượng lớn các tham số có liên quan</a:t>
            </a:r>
            <a:endParaRPr dirty="0">
              <a:latin typeface="Times New Roman" panose="02020603050405020304" pitchFamily="18" charset="0"/>
              <a:cs typeface="Times New Roman" panose="02020603050405020304" pitchFamily="18" charset="0"/>
            </a:endParaRPr>
          </a:p>
          <a:p>
            <a:pPr marL="457178" marR="0" lvl="0" indent="-228582" algn="l" rtl="0">
              <a:lnSpc>
                <a:spcPct val="100000"/>
              </a:lnSpc>
              <a:spcBef>
                <a:spcPts val="600"/>
              </a:spcBef>
              <a:spcAft>
                <a:spcPts val="0"/>
              </a:spcAft>
              <a:buClr>
                <a:schemeClr val="accent4"/>
              </a:buClr>
              <a:buSzPts val="2000"/>
              <a:buFont typeface="Roboto Condensed Light"/>
              <a:buNone/>
            </a:pPr>
            <a:endParaRPr sz="1400" b="0" i="0" u="none" strike="noStrike" cap="none" dirty="0">
              <a:solidFill>
                <a:schemeClr val="dk1"/>
              </a:solidFill>
              <a:latin typeface="Roboto Condensed Light"/>
              <a:ea typeface="Roboto Condensed Light"/>
              <a:cs typeface="Roboto Condensed Light"/>
              <a:sym typeface="Roboto Condensed Light"/>
            </a:endParaRPr>
          </a:p>
        </p:txBody>
      </p:sp>
      <p:sp>
        <p:nvSpPr>
          <p:cNvPr id="207" name="Google Shape;207;p14"/>
          <p:cNvSpPr txBox="1"/>
          <p:nvPr/>
        </p:nvSpPr>
        <p:spPr>
          <a:xfrm>
            <a:off x="3400050" y="1409604"/>
            <a:ext cx="3129338" cy="3733896"/>
          </a:xfrm>
          <a:prstGeom prst="rect">
            <a:avLst/>
          </a:prstGeom>
          <a:noFill/>
          <a:ln>
            <a:noFill/>
          </a:ln>
        </p:spPr>
        <p:txBody>
          <a:bodyPr spcFirstLastPara="1" wrap="square" lIns="91425" tIns="91425" rIns="91425" bIns="91425" anchor="t" anchorCtr="0">
            <a:noAutofit/>
          </a:bodyPr>
          <a:lstStyle/>
          <a:p>
            <a:pPr marL="457178" marR="0" lvl="0" indent="-355582" algn="l" rtl="0">
              <a:lnSpc>
                <a:spcPct val="100000"/>
              </a:lnSpc>
              <a:spcBef>
                <a:spcPts val="600"/>
              </a:spcBef>
              <a:spcAft>
                <a:spcPts val="0"/>
              </a:spcAft>
              <a:buClr>
                <a:schemeClr val="accent4"/>
              </a:buClr>
              <a:buSzPts val="2000"/>
              <a:buFont typeface="Roboto Condensed Light"/>
              <a:buChar char="▰"/>
            </a:pPr>
            <a:r>
              <a:rPr lang="en-US" sz="1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Nhược điểm</a:t>
            </a:r>
            <a:endParaRPr dirty="0">
              <a:latin typeface="Times New Roman" panose="02020603050405020304" pitchFamily="18" charset="0"/>
              <a:cs typeface="Times New Roman" panose="02020603050405020304" pitchFamily="18" charset="0"/>
            </a:endParaRPr>
          </a:p>
          <a:p>
            <a:pPr marL="457178" marR="0" lvl="0" indent="-355582" algn="just" rtl="0">
              <a:lnSpc>
                <a:spcPct val="100000"/>
              </a:lnSpc>
              <a:spcBef>
                <a:spcPts val="600"/>
              </a:spcBef>
              <a:spcAft>
                <a:spcPts val="0"/>
              </a:spcAft>
              <a:buClr>
                <a:schemeClr val="accent4"/>
              </a:buClr>
              <a:buSzPts val="2000"/>
              <a:buFont typeface="Arial"/>
              <a:buChar char="•"/>
            </a:pPr>
            <a:r>
              <a:rPr lang="en-US"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Không phù hợp với các vấn đề đơn giản và có sẵn đạo hàm</a:t>
            </a:r>
            <a:endParaRPr dirty="0">
              <a:latin typeface="Times New Roman" panose="02020603050405020304" pitchFamily="18" charset="0"/>
              <a:cs typeface="Times New Roman" panose="02020603050405020304" pitchFamily="18" charset="0"/>
            </a:endParaRPr>
          </a:p>
          <a:p>
            <a:pPr marL="457178" marR="0" lvl="0" indent="-355582" algn="just" rtl="0">
              <a:lnSpc>
                <a:spcPct val="100000"/>
              </a:lnSpc>
              <a:spcBef>
                <a:spcPts val="600"/>
              </a:spcBef>
              <a:spcAft>
                <a:spcPts val="0"/>
              </a:spcAft>
              <a:buClr>
                <a:schemeClr val="accent4"/>
              </a:buClr>
              <a:buSzPts val="2000"/>
              <a:buFont typeface="Arial"/>
              <a:buChar char="•"/>
            </a:pPr>
            <a:r>
              <a:rPr lang="en-US"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Hàm đánh giá độ phù hợp phức tạp có thể dẫn đến thời gian tính toán lớn và tốn kém</a:t>
            </a:r>
            <a:endParaRPr dirty="0">
              <a:latin typeface="Times New Roman" panose="02020603050405020304" pitchFamily="18" charset="0"/>
              <a:cs typeface="Times New Roman" panose="02020603050405020304" pitchFamily="18" charset="0"/>
            </a:endParaRPr>
          </a:p>
          <a:p>
            <a:pPr marL="457178" marR="0" lvl="0" indent="-355582" algn="just" rtl="0">
              <a:lnSpc>
                <a:spcPct val="100000"/>
              </a:lnSpc>
              <a:spcBef>
                <a:spcPts val="600"/>
              </a:spcBef>
              <a:spcAft>
                <a:spcPts val="0"/>
              </a:spcAft>
              <a:buClr>
                <a:schemeClr val="accent4"/>
              </a:buClr>
              <a:buSzPts val="2000"/>
              <a:buFont typeface="Arial"/>
              <a:buChar char="•"/>
            </a:pPr>
            <a:r>
              <a:rPr lang="en-US"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Thuật toán thường đưa ra kết quả khác nhau từ các lần chạy khác nhau và không đảm bảo giải pháp tìm được là tối ưu</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3A02-2515-47C4-A9B1-EAFA824EE08A}"/>
              </a:ext>
            </a:extLst>
          </p:cNvPr>
          <p:cNvSpPr>
            <a:spLocks noGrp="1"/>
          </p:cNvSpPr>
          <p:nvPr>
            <p:ph type="title"/>
          </p:nvPr>
        </p:nvSpPr>
        <p:spPr>
          <a:xfrm>
            <a:off x="9144" y="397576"/>
            <a:ext cx="4912270" cy="766200"/>
          </a:xfrm>
        </p:spPr>
        <p:txBody>
          <a:bodyPr/>
          <a:lstStyle/>
          <a:p>
            <a:r>
              <a:rPr lang="en-US" dirty="0"/>
              <a:t>2.1 Giới thiệu thuật toán di truyền</a:t>
            </a:r>
          </a:p>
        </p:txBody>
      </p:sp>
      <p:sp>
        <p:nvSpPr>
          <p:cNvPr id="5" name="Slide Number Placeholder 4">
            <a:extLst>
              <a:ext uri="{FF2B5EF4-FFF2-40B4-BE49-F238E27FC236}">
                <a16:creationId xmlns:a16="http://schemas.microsoft.com/office/drawing/2014/main" id="{376E0834-3AF2-493E-9862-47ADB228CA2F}"/>
              </a:ext>
            </a:extLst>
          </p:cNvPr>
          <p:cNvSpPr>
            <a:spLocks noGrp="1"/>
          </p:cNvSpPr>
          <p:nvPr>
            <p:ph type="sldNum" idx="12"/>
          </p:nvPr>
        </p:nvSpPr>
        <p:spPr/>
        <p:txBody>
          <a:bodyPr/>
          <a:lstStyle/>
          <a:p>
            <a:fld id="{00000000-1234-1234-1234-123412341234}" type="slidenum">
              <a:rPr lang="en" smtClean="0"/>
              <a:pPr/>
              <a:t>24</a:t>
            </a:fld>
            <a:endParaRPr lang="en"/>
          </a:p>
        </p:txBody>
      </p:sp>
      <p:sp>
        <p:nvSpPr>
          <p:cNvPr id="6" name="Text Placeholder 2">
            <a:extLst>
              <a:ext uri="{FF2B5EF4-FFF2-40B4-BE49-F238E27FC236}">
                <a16:creationId xmlns:a16="http://schemas.microsoft.com/office/drawing/2014/main" id="{E2FE2E2F-CB72-4693-BBD2-A715F0B69A88}"/>
              </a:ext>
            </a:extLst>
          </p:cNvPr>
          <p:cNvSpPr>
            <a:spLocks noGrp="1"/>
          </p:cNvSpPr>
          <p:nvPr>
            <p:ph type="body" idx="1"/>
          </p:nvPr>
        </p:nvSpPr>
        <p:spPr>
          <a:xfrm>
            <a:off x="0" y="1297527"/>
            <a:ext cx="6522244" cy="674860"/>
          </a:xfrm>
        </p:spPr>
        <p:txBody>
          <a:bodyPr/>
          <a:lstStyle/>
          <a:p>
            <a:r>
              <a:rPr lang="en-US" sz="1400" b="1" dirty="0">
                <a:solidFill>
                  <a:srgbClr val="000000"/>
                </a:solidFill>
                <a:effectLst/>
                <a:latin typeface="Times New Roman" panose="02020603050405020304" pitchFamily="18" charset="0"/>
                <a:ea typeface="Calibri" panose="020F0502020204030204" pitchFamily="34" charset="0"/>
              </a:rPr>
              <a:t>Genetic Algorithm -Thuật toán di truyền</a:t>
            </a:r>
            <a:r>
              <a:rPr lang="en-US" sz="1400" dirty="0">
                <a:solidFill>
                  <a:srgbClr val="000000"/>
                </a:solidFill>
                <a:effectLst/>
                <a:latin typeface="Times New Roman" panose="02020603050405020304" pitchFamily="18" charset="0"/>
                <a:ea typeface="Calibri" panose="020F0502020204030204" pitchFamily="34" charset="0"/>
              </a:rPr>
              <a:t> là một kỹ thuật tối ưu hóa dựa trên tìm kiếm được xây dựng trên các nguyên tắc của di truyền và chọn lọc tự nhiên. </a:t>
            </a:r>
            <a:endParaRPr lang="en-US" sz="1400" dirty="0"/>
          </a:p>
        </p:txBody>
      </p:sp>
      <p:pic>
        <p:nvPicPr>
          <p:cNvPr id="9" name="Picture 8">
            <a:extLst>
              <a:ext uri="{FF2B5EF4-FFF2-40B4-BE49-F238E27FC236}">
                <a16:creationId xmlns:a16="http://schemas.microsoft.com/office/drawing/2014/main" id="{82BE0D8E-91D1-4D13-AB97-297B287DE5B9}"/>
              </a:ext>
            </a:extLst>
          </p:cNvPr>
          <p:cNvPicPr/>
          <p:nvPr/>
        </p:nvPicPr>
        <p:blipFill>
          <a:blip r:embed="rId2">
            <a:extLst>
              <a:ext uri="{28A0092B-C50C-407E-A947-70E740481C1C}">
                <a14:useLocalDpi xmlns:a14="http://schemas.microsoft.com/office/drawing/2010/main" val="0"/>
              </a:ext>
            </a:extLst>
          </a:blip>
          <a:stretch>
            <a:fillRect/>
          </a:stretch>
        </p:blipFill>
        <p:spPr>
          <a:xfrm>
            <a:off x="1076326" y="1861142"/>
            <a:ext cx="1902618" cy="3090958"/>
          </a:xfrm>
          <a:prstGeom prst="rect">
            <a:avLst/>
          </a:prstGeom>
        </p:spPr>
      </p:pic>
      <p:pic>
        <p:nvPicPr>
          <p:cNvPr id="4" name="Picture 3" descr="Diagram&#10;&#10;Description automatically generated">
            <a:extLst>
              <a:ext uri="{FF2B5EF4-FFF2-40B4-BE49-F238E27FC236}">
                <a16:creationId xmlns:a16="http://schemas.microsoft.com/office/drawing/2014/main" id="{69E6E858-57B0-4132-8EC9-8B32D6C25200}"/>
              </a:ext>
            </a:extLst>
          </p:cNvPr>
          <p:cNvPicPr>
            <a:picLocks noChangeAspect="1"/>
          </p:cNvPicPr>
          <p:nvPr/>
        </p:nvPicPr>
        <p:blipFill>
          <a:blip r:embed="rId3"/>
          <a:stretch>
            <a:fillRect/>
          </a:stretch>
        </p:blipFill>
        <p:spPr>
          <a:xfrm>
            <a:off x="3649266" y="1920579"/>
            <a:ext cx="1538288" cy="3031521"/>
          </a:xfrm>
          <a:prstGeom prst="rect">
            <a:avLst/>
          </a:prstGeom>
        </p:spPr>
      </p:pic>
    </p:spTree>
    <p:extLst>
      <p:ext uri="{BB962C8B-B14F-4D97-AF65-F5344CB8AC3E}">
        <p14:creationId xmlns:p14="http://schemas.microsoft.com/office/powerpoint/2010/main" val="900871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2.2 Giới thiệu thuật toán HGAFS</a:t>
            </a:r>
            <a:endParaRPr dirty="0"/>
          </a:p>
        </p:txBody>
      </p:sp>
      <p:sp>
        <p:nvSpPr>
          <p:cNvPr id="213" name="Google Shape;213;p15"/>
          <p:cNvSpPr txBox="1">
            <a:spLocks noGrp="1"/>
          </p:cNvSpPr>
          <p:nvPr>
            <p:ph type="body" idx="2"/>
          </p:nvPr>
        </p:nvSpPr>
        <p:spPr>
          <a:xfrm>
            <a:off x="3429000" y="1623713"/>
            <a:ext cx="3249287" cy="2829415"/>
          </a:xfrm>
          <a:prstGeom prst="rect">
            <a:avLst/>
          </a:prstGeom>
          <a:noFill/>
          <a:ln>
            <a:noFill/>
          </a:ln>
        </p:spPr>
        <p:txBody>
          <a:bodyPr spcFirstLastPara="1" wrap="square" lIns="91425" tIns="91425" rIns="91425" bIns="91425" anchor="t" anchorCtr="0">
            <a:noAutofit/>
          </a:bodyPr>
          <a:lstStyle/>
          <a:p>
            <a:pPr marL="457178" lvl="0" indent="-355582" algn="just" rtl="0">
              <a:lnSpc>
                <a:spcPct val="100000"/>
              </a:lnSpc>
              <a:spcBef>
                <a:spcPts val="600"/>
              </a:spcBef>
              <a:spcAft>
                <a:spcPts val="0"/>
              </a:spcAft>
              <a:buSzPts val="2000"/>
              <a:buChar char="▰"/>
            </a:pPr>
            <a:r>
              <a:rPr lang="en-US" sz="1400" b="1" dirty="0">
                <a:solidFill>
                  <a:srgbClr val="000000"/>
                </a:solidFill>
                <a:latin typeface="Times New Roman"/>
                <a:ea typeface="Times New Roman"/>
                <a:cs typeface="Times New Roman"/>
                <a:sym typeface="Times New Roman"/>
              </a:rPr>
              <a:t>HGAFS</a:t>
            </a:r>
            <a:r>
              <a:rPr lang="en-US" sz="1400" dirty="0">
                <a:solidFill>
                  <a:srgbClr val="000000"/>
                </a:solidFill>
                <a:latin typeface="Times New Roman"/>
                <a:ea typeface="Times New Roman"/>
                <a:cs typeface="Times New Roman"/>
                <a:sym typeface="Times New Roman"/>
              </a:rPr>
              <a:t> là thuật toán được đề xuất bởi M. Kabir và các cộng sự vào năm 2011. HGAFS là sự kết hợp của thuật toán di truyền lai và một lược đồ xác định kích thước tập hợp con đặc trưng.</a:t>
            </a:r>
            <a:endParaRPr dirty="0"/>
          </a:p>
        </p:txBody>
      </p:sp>
      <p:sp>
        <p:nvSpPr>
          <p:cNvPr id="214" name="Google Shape;214;p15"/>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pic>
        <p:nvPicPr>
          <p:cNvPr id="215" name="Google Shape;215;p15"/>
          <p:cNvPicPr preferRelativeResize="0"/>
          <p:nvPr/>
        </p:nvPicPr>
        <p:blipFill rotWithShape="1">
          <a:blip r:embed="rId3">
            <a:alphaModFix/>
          </a:blip>
          <a:srcRect/>
          <a:stretch/>
        </p:blipFill>
        <p:spPr>
          <a:xfrm>
            <a:off x="262009" y="1336859"/>
            <a:ext cx="2731245" cy="361524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9"/>
          <p:cNvSpPr txBox="1">
            <a:spLocks noGrp="1"/>
          </p:cNvSpPr>
          <p:nvPr>
            <p:ph type="ctrTitle"/>
          </p:nvPr>
        </p:nvSpPr>
        <p:spPr>
          <a:xfrm>
            <a:off x="0" y="3534880"/>
            <a:ext cx="4094400" cy="71565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a:t>Đề xuất thuật toán R-HGA</a:t>
            </a:r>
            <a:endParaRPr/>
          </a:p>
        </p:txBody>
      </p:sp>
      <p:sp>
        <p:nvSpPr>
          <p:cNvPr id="318" name="Google Shape;318;p29"/>
          <p:cNvSpPr txBox="1">
            <a:spLocks noGrp="1"/>
          </p:cNvSpPr>
          <p:nvPr>
            <p:ph type="sldNum" idx="12"/>
          </p:nvPr>
        </p:nvSpPr>
        <p:spPr>
          <a:xfrm>
            <a:off x="5370600" y="4636501"/>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
        <p:nvSpPr>
          <p:cNvPr id="319" name="Google Shape;319;p29"/>
          <p:cNvSpPr txBox="1"/>
          <p:nvPr/>
        </p:nvSpPr>
        <p:spPr>
          <a:xfrm>
            <a:off x="192063" y="-265051"/>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US" sz="12000" b="1" i="0" u="none" strike="noStrike" cap="none">
                <a:solidFill>
                  <a:srgbClr val="3F5378"/>
                </a:solidFill>
                <a:latin typeface="Roboto Condensed"/>
                <a:ea typeface="Roboto Condensed"/>
                <a:cs typeface="Roboto Condensed"/>
                <a:sym typeface="Roboto Condensed"/>
              </a:rPr>
              <a:t>3</a:t>
            </a:r>
            <a:endParaRPr sz="3000" b="1" i="0" u="none" strike="noStrike" cap="none">
              <a:solidFill>
                <a:srgbClr val="3F5378"/>
              </a:solidFill>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5"/>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3.1 Thuật toán tổng hợp xếp hạng đặc trưng</a:t>
            </a:r>
            <a:endParaRPr/>
          </a:p>
        </p:txBody>
      </p:sp>
      <p:sp>
        <p:nvSpPr>
          <p:cNvPr id="361" name="Google Shape;361;p35"/>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
        <p:nvSpPr>
          <p:cNvPr id="362" name="Google Shape;362;p35"/>
          <p:cNvSpPr txBox="1">
            <a:spLocks noGrp="1"/>
          </p:cNvSpPr>
          <p:nvPr>
            <p:ph type="body" idx="1"/>
          </p:nvPr>
        </p:nvSpPr>
        <p:spPr>
          <a:xfrm>
            <a:off x="28951" y="1163776"/>
            <a:ext cx="6593306" cy="3933900"/>
          </a:xfrm>
          <a:prstGeom prst="rect">
            <a:avLst/>
          </a:prstGeom>
          <a:no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sz="1400" b="1" dirty="0">
                <a:solidFill>
                  <a:srgbClr val="000000"/>
                </a:solidFill>
                <a:latin typeface="Times New Roman"/>
                <a:cs typeface="Times New Roman"/>
                <a:sym typeface="Times New Roman"/>
              </a:rPr>
              <a:t>Thuật toán tổng hợp xếp hạng đặc trưng</a:t>
            </a:r>
            <a:endParaRPr dirty="0"/>
          </a:p>
          <a:p>
            <a:pPr marL="101596" lvl="0" indent="0" algn="l" rtl="0">
              <a:lnSpc>
                <a:spcPct val="100000"/>
              </a:lnSpc>
              <a:spcBef>
                <a:spcPts val="600"/>
              </a:spcBef>
              <a:spcAft>
                <a:spcPts val="0"/>
              </a:spcAft>
              <a:buSzPts val="2000"/>
              <a:buNone/>
            </a:pPr>
            <a:endParaRPr sz="1400" dirty="0">
              <a:solidFill>
                <a:srgbClr val="000000"/>
              </a:solidFill>
              <a:latin typeface="Times New Roman"/>
              <a:ea typeface="Times New Roman"/>
              <a:cs typeface="Times New Roman"/>
              <a:sym typeface="Times New Roman"/>
            </a:endParaRPr>
          </a:p>
          <a:p>
            <a:pPr marL="101596" lvl="0" indent="0" algn="l" rtl="0">
              <a:lnSpc>
                <a:spcPct val="100000"/>
              </a:lnSpc>
              <a:spcBef>
                <a:spcPts val="600"/>
              </a:spcBef>
              <a:spcAft>
                <a:spcPts val="0"/>
              </a:spcAft>
              <a:buSzPts val="2000"/>
              <a:buNone/>
            </a:pPr>
            <a:endParaRPr sz="1400" dirty="0">
              <a:latin typeface="Times New Roman"/>
              <a:ea typeface="Times New Roman"/>
              <a:cs typeface="Times New Roman"/>
              <a:sym typeface="Times New Roman"/>
            </a:endParaRPr>
          </a:p>
        </p:txBody>
      </p:sp>
      <p:pic>
        <p:nvPicPr>
          <p:cNvPr id="363" name="Google Shape;363;p35"/>
          <p:cNvPicPr preferRelativeResize="0"/>
          <p:nvPr/>
        </p:nvPicPr>
        <p:blipFill rotWithShape="1">
          <a:blip r:embed="rId3">
            <a:alphaModFix/>
          </a:blip>
          <a:srcRect/>
          <a:stretch/>
        </p:blipFill>
        <p:spPr>
          <a:xfrm>
            <a:off x="459320" y="1635495"/>
            <a:ext cx="4640567" cy="331660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1"/>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3.1 Thuật toán tổng hợp xếp hạng đặc trưng</a:t>
            </a:r>
            <a:endParaRPr/>
          </a:p>
        </p:txBody>
      </p:sp>
      <p:sp>
        <p:nvSpPr>
          <p:cNvPr id="332" name="Google Shape;332;p31"/>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sp>
        <p:nvSpPr>
          <p:cNvPr id="333" name="Google Shape;333;p31"/>
          <p:cNvSpPr txBox="1">
            <a:spLocks noGrp="1"/>
          </p:cNvSpPr>
          <p:nvPr>
            <p:ph type="body" idx="1"/>
          </p:nvPr>
        </p:nvSpPr>
        <p:spPr>
          <a:xfrm>
            <a:off x="28949" y="1295325"/>
            <a:ext cx="6679031" cy="3933900"/>
          </a:xfrm>
          <a:prstGeom prst="rect">
            <a:avLst/>
          </a:prstGeom>
          <a:blipFill rotWithShape="1">
            <a:blip r:embed="rId3">
              <a:alphaModFix/>
            </a:blip>
            <a:stretch>
              <a:fillRect/>
            </a:stretch>
          </a:blip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2"/>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3.1 Thuật toán tổng hợp xếp hạng đặc trưng</a:t>
            </a:r>
            <a:endParaRPr/>
          </a:p>
        </p:txBody>
      </p:sp>
      <p:sp>
        <p:nvSpPr>
          <p:cNvPr id="339" name="Google Shape;339;p32"/>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sp>
        <p:nvSpPr>
          <p:cNvPr id="340" name="Google Shape;340;p32"/>
          <p:cNvSpPr txBox="1">
            <a:spLocks noGrp="1"/>
          </p:cNvSpPr>
          <p:nvPr>
            <p:ph type="body" idx="1"/>
          </p:nvPr>
        </p:nvSpPr>
        <p:spPr>
          <a:xfrm>
            <a:off x="28950" y="1163776"/>
            <a:ext cx="6679031" cy="3933900"/>
          </a:xfrm>
          <a:prstGeom prst="rect">
            <a:avLst/>
          </a:prstGeom>
          <a:blipFill rotWithShape="1">
            <a:blip r:embed="rId3">
              <a:alphaModFix/>
            </a:blip>
            <a:stretch>
              <a:fillRect r="-363"/>
            </a:stretch>
          </a:blip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610706" y="392575"/>
            <a:ext cx="39438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Nội </a:t>
            </a:r>
            <a:r>
              <a:rPr lang="en-US" dirty="0">
                <a:latin typeface="Times New Roman" panose="02020603050405020304" pitchFamily="18" charset="0"/>
                <a:cs typeface="Times New Roman" panose="02020603050405020304" pitchFamily="18" charset="0"/>
              </a:rPr>
              <a:t>dung</a:t>
            </a:r>
            <a:endParaRPr dirty="0">
              <a:latin typeface="Times New Roman" panose="02020603050405020304" pitchFamily="18" charset="0"/>
              <a:cs typeface="Times New Roman" panose="02020603050405020304" pitchFamily="18" charset="0"/>
            </a:endParaRPr>
          </a:p>
        </p:txBody>
      </p:sp>
      <p:sp>
        <p:nvSpPr>
          <p:cNvPr id="119" name="Google Shape;119;p4"/>
          <p:cNvSpPr txBox="1">
            <a:spLocks noGrp="1"/>
          </p:cNvSpPr>
          <p:nvPr>
            <p:ph type="body" idx="1"/>
          </p:nvPr>
        </p:nvSpPr>
        <p:spPr>
          <a:xfrm>
            <a:off x="610706" y="1537988"/>
            <a:ext cx="5004282" cy="2724300"/>
          </a:xfrm>
          <a:prstGeom prst="rect">
            <a:avLst/>
          </a:prstGeom>
          <a:noFill/>
          <a:ln>
            <a:noFill/>
          </a:ln>
        </p:spPr>
        <p:txBody>
          <a:bodyPr spcFirstLastPara="1" wrap="square" lIns="91425" tIns="91425" rIns="91425" bIns="91425" anchor="t" anchorCtr="0">
            <a:noAutofit/>
          </a:bodyPr>
          <a:lstStyle/>
          <a:p>
            <a:pPr marL="542925" lvl="0" indent="-457200" algn="just" rtl="0">
              <a:lnSpc>
                <a:spcPct val="100000"/>
              </a:lnSpc>
              <a:spcBef>
                <a:spcPts val="600"/>
              </a:spcBef>
              <a:spcAft>
                <a:spcPts val="0"/>
              </a:spcAft>
              <a:buClr>
                <a:srgbClr val="12161A"/>
              </a:buClr>
              <a:buSzPts val="2000"/>
              <a:buFont typeface="Arial"/>
              <a:buAutoNum type="arabicPeriod"/>
            </a:pPr>
            <a:r>
              <a:rPr lang="en-US" sz="2000" dirty="0">
                <a:solidFill>
                  <a:srgbClr val="12161A"/>
                </a:solidFill>
                <a:latin typeface="Times New Roman"/>
                <a:ea typeface="Times New Roman"/>
                <a:cs typeface="Times New Roman"/>
                <a:sym typeface="Times New Roman"/>
              </a:rPr>
              <a:t>Tổng quan về bài toán lựa chọn đặc trưng</a:t>
            </a:r>
            <a:endParaRPr dirty="0"/>
          </a:p>
          <a:p>
            <a:pPr marL="542925" lvl="0" indent="-457200" algn="just" rtl="0">
              <a:lnSpc>
                <a:spcPct val="100000"/>
              </a:lnSpc>
              <a:spcBef>
                <a:spcPts val="600"/>
              </a:spcBef>
              <a:spcAft>
                <a:spcPts val="0"/>
              </a:spcAft>
              <a:buClr>
                <a:srgbClr val="12161A"/>
              </a:buClr>
              <a:buSzPts val="2000"/>
              <a:buFont typeface="Arial"/>
              <a:buAutoNum type="arabicPeriod"/>
            </a:pPr>
            <a:r>
              <a:rPr lang="en-US" sz="2000" dirty="0">
                <a:solidFill>
                  <a:srgbClr val="12161A"/>
                </a:solidFill>
                <a:latin typeface="Times New Roman"/>
                <a:ea typeface="Times New Roman"/>
                <a:cs typeface="Times New Roman"/>
                <a:sym typeface="Times New Roman"/>
              </a:rPr>
              <a:t>Giới thiệu thuật toán di truyền cho bài toán lựa chọn đặc trưng</a:t>
            </a:r>
            <a:endParaRPr dirty="0"/>
          </a:p>
          <a:p>
            <a:pPr marL="542925" lvl="0" indent="-457200" algn="just" rtl="0">
              <a:lnSpc>
                <a:spcPct val="100000"/>
              </a:lnSpc>
              <a:spcBef>
                <a:spcPts val="600"/>
              </a:spcBef>
              <a:spcAft>
                <a:spcPts val="0"/>
              </a:spcAft>
              <a:buClr>
                <a:srgbClr val="12161A"/>
              </a:buClr>
              <a:buSzPts val="2000"/>
              <a:buFont typeface="Arial"/>
              <a:buAutoNum type="arabicPeriod"/>
            </a:pPr>
            <a:r>
              <a:rPr lang="en-US" sz="2000" dirty="0">
                <a:solidFill>
                  <a:srgbClr val="12161A"/>
                </a:solidFill>
                <a:latin typeface="Times New Roman"/>
                <a:ea typeface="Times New Roman"/>
                <a:cs typeface="Times New Roman"/>
                <a:sym typeface="Times New Roman"/>
              </a:rPr>
              <a:t>Đề xuất thuật toán R-HGA</a:t>
            </a:r>
            <a:endParaRPr dirty="0"/>
          </a:p>
          <a:p>
            <a:pPr marL="542925" lvl="0" indent="-457200" algn="just" rtl="0">
              <a:lnSpc>
                <a:spcPct val="100000"/>
              </a:lnSpc>
              <a:spcBef>
                <a:spcPts val="600"/>
              </a:spcBef>
              <a:spcAft>
                <a:spcPts val="0"/>
              </a:spcAft>
              <a:buClr>
                <a:srgbClr val="12161A"/>
              </a:buClr>
              <a:buSzPts val="2000"/>
              <a:buFont typeface="Arial"/>
              <a:buAutoNum type="arabicPeriod"/>
            </a:pPr>
            <a:r>
              <a:rPr lang="en-US" sz="2000" dirty="0">
                <a:solidFill>
                  <a:srgbClr val="12161A"/>
                </a:solidFill>
                <a:latin typeface="Times New Roman"/>
                <a:ea typeface="Times New Roman"/>
                <a:cs typeface="Times New Roman"/>
                <a:sym typeface="Times New Roman"/>
              </a:rPr>
              <a:t>Thực nghiệm và đánh giá </a:t>
            </a:r>
            <a:r>
              <a:rPr lang="en-US" sz="2000">
                <a:solidFill>
                  <a:srgbClr val="12161A"/>
                </a:solidFill>
                <a:latin typeface="Times New Roman"/>
                <a:ea typeface="Times New Roman"/>
                <a:cs typeface="Times New Roman"/>
                <a:sym typeface="Times New Roman"/>
              </a:rPr>
              <a:t>kết quả</a:t>
            </a:r>
            <a:endParaRPr dirty="0"/>
          </a:p>
        </p:txBody>
      </p:sp>
      <p:sp>
        <p:nvSpPr>
          <p:cNvPr id="120" name="Google Shape;120;p4"/>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3"/>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3.1 Thuật toán tổng hợp xếp hạng đặc trưng</a:t>
            </a:r>
            <a:endParaRPr/>
          </a:p>
        </p:txBody>
      </p:sp>
      <p:sp>
        <p:nvSpPr>
          <p:cNvPr id="346" name="Google Shape;346;p33"/>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a:p>
        </p:txBody>
      </p:sp>
      <p:sp>
        <p:nvSpPr>
          <p:cNvPr id="347" name="Google Shape;347;p33"/>
          <p:cNvSpPr txBox="1">
            <a:spLocks noGrp="1"/>
          </p:cNvSpPr>
          <p:nvPr>
            <p:ph type="body" idx="1"/>
          </p:nvPr>
        </p:nvSpPr>
        <p:spPr>
          <a:xfrm>
            <a:off x="28951" y="1163776"/>
            <a:ext cx="6593306" cy="3933900"/>
          </a:xfrm>
          <a:prstGeom prst="rect">
            <a:avLst/>
          </a:prstGeom>
          <a:no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sz="1400" b="1" dirty="0">
                <a:solidFill>
                  <a:srgbClr val="000000"/>
                </a:solidFill>
                <a:latin typeface="Times New Roman"/>
                <a:ea typeface="Times New Roman"/>
                <a:cs typeface="Times New Roman"/>
                <a:sym typeface="Times New Roman"/>
              </a:rPr>
              <a:t>Giải quyết vấn đề tối ưu</a:t>
            </a:r>
            <a:endParaRPr dirty="0"/>
          </a:p>
          <a:p>
            <a:pPr marL="101596" lvl="0" indent="0" algn="l" rtl="0">
              <a:lnSpc>
                <a:spcPct val="107000"/>
              </a:lnSpc>
              <a:spcBef>
                <a:spcPts val="600"/>
              </a:spcBef>
              <a:spcAft>
                <a:spcPts val="0"/>
              </a:spcAft>
              <a:buSzPts val="2000"/>
              <a:buNone/>
            </a:pPr>
            <a:r>
              <a:rPr lang="en-US" sz="1400" dirty="0">
                <a:solidFill>
                  <a:srgbClr val="000000"/>
                </a:solidFill>
                <a:latin typeface="Times New Roman"/>
                <a:ea typeface="Times New Roman"/>
                <a:cs typeface="Times New Roman"/>
                <a:sym typeface="Times New Roman"/>
              </a:rPr>
              <a:t>Bài toán tối ưu hóa được giới thiệu ở trên là một bài toán lập trình số nguyên điển hình, không có giải pháp hiệu quả cho loại vấn đề như vậy. Ở đây em sử dụng thuật toán di truyền để giải quyết bài toán này. Trong thuật toán di truyền gồm các phần:</a:t>
            </a:r>
            <a:endParaRPr dirty="0"/>
          </a:p>
          <a:p>
            <a:pPr marL="558772" lvl="1" indent="0" algn="l" rtl="0">
              <a:lnSpc>
                <a:spcPct val="107000"/>
              </a:lnSpc>
              <a:spcBef>
                <a:spcPts val="1800"/>
              </a:spcBef>
              <a:spcAft>
                <a:spcPts val="0"/>
              </a:spcAft>
              <a:buSzPts val="2000"/>
              <a:buNone/>
            </a:pPr>
            <a:r>
              <a:rPr lang="en-US" sz="1400" b="1" dirty="0">
                <a:solidFill>
                  <a:srgbClr val="000000"/>
                </a:solidFill>
                <a:latin typeface="Times New Roman"/>
                <a:ea typeface="Times New Roman"/>
                <a:cs typeface="Times New Roman"/>
                <a:sym typeface="Times New Roman"/>
              </a:rPr>
              <a:t>Biểu diễn kiểu gen</a:t>
            </a:r>
            <a:r>
              <a:rPr lang="en-US" sz="1400" dirty="0">
                <a:solidFill>
                  <a:srgbClr val="000000"/>
                </a:solidFill>
                <a:latin typeface="Times New Roman"/>
                <a:ea typeface="Times New Roman"/>
                <a:cs typeface="Times New Roman"/>
                <a:sym typeface="Times New Roman"/>
              </a:rPr>
              <a:t>: Sử dụng cách biểu diễn hoán vị </a:t>
            </a:r>
            <a:br>
              <a:rPr lang="en-US" sz="1400" dirty="0">
                <a:solidFill>
                  <a:srgbClr val="000000"/>
                </a:solidFill>
                <a:latin typeface="Times New Roman"/>
                <a:ea typeface="Times New Roman"/>
                <a:cs typeface="Times New Roman"/>
                <a:sym typeface="Times New Roman"/>
              </a:rPr>
            </a:br>
            <a:r>
              <a:rPr lang="en-US" sz="1400" b="1" dirty="0">
                <a:solidFill>
                  <a:srgbClr val="000000"/>
                </a:solidFill>
                <a:latin typeface="Times New Roman"/>
                <a:ea typeface="Times New Roman"/>
                <a:cs typeface="Times New Roman"/>
                <a:sym typeface="Times New Roman"/>
              </a:rPr>
              <a:t>Khởi tạo quần thể</a:t>
            </a:r>
            <a:r>
              <a:rPr lang="en-US" sz="1400" dirty="0">
                <a:solidFill>
                  <a:srgbClr val="000000"/>
                </a:solidFill>
                <a:latin typeface="Times New Roman"/>
                <a:ea typeface="Times New Roman"/>
                <a:cs typeface="Times New Roman"/>
                <a:sym typeface="Times New Roman"/>
              </a:rPr>
              <a:t>: Quần thể sẽ được khởi tạo hoàn toàn ngẫu nhiên</a:t>
            </a:r>
            <a:br>
              <a:rPr lang="en-US" sz="1400" dirty="0">
                <a:solidFill>
                  <a:srgbClr val="000000"/>
                </a:solidFill>
                <a:latin typeface="Times New Roman"/>
                <a:ea typeface="Times New Roman"/>
                <a:cs typeface="Times New Roman"/>
                <a:sym typeface="Times New Roman"/>
              </a:rPr>
            </a:br>
            <a:r>
              <a:rPr lang="en-US" sz="1400" b="1" dirty="0">
                <a:solidFill>
                  <a:srgbClr val="000000"/>
                </a:solidFill>
                <a:latin typeface="Times New Roman"/>
                <a:ea typeface="Times New Roman"/>
                <a:cs typeface="Times New Roman"/>
                <a:sym typeface="Times New Roman"/>
              </a:rPr>
              <a:t>Chọn lọc</a:t>
            </a:r>
            <a:r>
              <a:rPr lang="en-US" sz="1400" dirty="0">
                <a:solidFill>
                  <a:srgbClr val="000000"/>
                </a:solidFill>
                <a:latin typeface="Times New Roman"/>
                <a:ea typeface="Times New Roman"/>
                <a:cs typeface="Times New Roman"/>
                <a:sym typeface="Times New Roman"/>
              </a:rPr>
              <a:t>: Sử dụng phương pháp chọn lọc xếp hạng</a:t>
            </a:r>
            <a:br>
              <a:rPr lang="en-US" sz="1400" dirty="0">
                <a:solidFill>
                  <a:srgbClr val="000000"/>
                </a:solidFill>
                <a:latin typeface="Times New Roman"/>
                <a:ea typeface="Times New Roman"/>
                <a:cs typeface="Times New Roman"/>
                <a:sym typeface="Times New Roman"/>
              </a:rPr>
            </a:br>
            <a:r>
              <a:rPr lang="en-US" sz="1400" b="1" dirty="0">
                <a:solidFill>
                  <a:srgbClr val="000000"/>
                </a:solidFill>
                <a:latin typeface="Times New Roman"/>
                <a:ea typeface="Times New Roman"/>
                <a:cs typeface="Times New Roman"/>
                <a:sym typeface="Times New Roman"/>
              </a:rPr>
              <a:t>Lai ghép chéo</a:t>
            </a:r>
            <a:r>
              <a:rPr lang="en-US" sz="1400" dirty="0">
                <a:solidFill>
                  <a:srgbClr val="000000"/>
                </a:solidFill>
                <a:latin typeface="Times New Roman"/>
                <a:ea typeface="Times New Roman"/>
                <a:cs typeface="Times New Roman"/>
                <a:sym typeface="Times New Roman"/>
              </a:rPr>
              <a:t>: Phép toán lai ghép chéo thực hiện bằng cách chọn ngẫu nhiên một điểm trong hai nhiễm sắc thể cha mẹ và trao đổi đoạn của hai nhiễm sắc thể cha mẹ để tạo ra nhiễm sắc thể mới. </a:t>
            </a:r>
            <a:br>
              <a:rPr lang="en-US" sz="1400" dirty="0">
                <a:solidFill>
                  <a:srgbClr val="000000"/>
                </a:solidFill>
                <a:latin typeface="Times New Roman"/>
                <a:ea typeface="Times New Roman"/>
                <a:cs typeface="Times New Roman"/>
                <a:sym typeface="Times New Roman"/>
              </a:rPr>
            </a:br>
            <a:r>
              <a:rPr lang="en-US" sz="1400" b="1" dirty="0">
                <a:solidFill>
                  <a:srgbClr val="000000"/>
                </a:solidFill>
                <a:latin typeface="Times New Roman"/>
                <a:ea typeface="Times New Roman"/>
                <a:cs typeface="Times New Roman"/>
                <a:sym typeface="Times New Roman"/>
              </a:rPr>
              <a:t>Đột biến</a:t>
            </a:r>
            <a:r>
              <a:rPr lang="en-US" sz="1400" dirty="0">
                <a:solidFill>
                  <a:srgbClr val="000000"/>
                </a:solidFill>
                <a:latin typeface="Times New Roman"/>
                <a:ea typeface="Times New Roman"/>
                <a:cs typeface="Times New Roman"/>
                <a:sym typeface="Times New Roman"/>
              </a:rPr>
              <a:t>: Thực hiện đổi chỗ ngẫu nhiên 2 gen trong nhiễm sắc thể.</a:t>
            </a:r>
            <a:endParaRPr sz="1400" dirty="0">
              <a:solidFill>
                <a:srgbClr val="000000"/>
              </a:solidFill>
              <a:latin typeface="Times New Roman"/>
              <a:ea typeface="Times New Roman"/>
              <a:cs typeface="Times New Roman"/>
              <a:sym typeface="Times New Roman"/>
            </a:endParaRPr>
          </a:p>
          <a:p>
            <a:pPr marL="101596" lvl="0" indent="0" algn="l" rtl="0">
              <a:lnSpc>
                <a:spcPct val="100000"/>
              </a:lnSpc>
              <a:spcBef>
                <a:spcPts val="1400"/>
              </a:spcBef>
              <a:spcAft>
                <a:spcPts val="0"/>
              </a:spcAft>
              <a:buSzPts val="2000"/>
              <a:buNone/>
            </a:pPr>
            <a:endParaRPr sz="1400" dirty="0">
              <a:solidFill>
                <a:srgbClr val="000000"/>
              </a:solidFill>
              <a:latin typeface="Times New Roman"/>
              <a:ea typeface="Times New Roman"/>
              <a:cs typeface="Times New Roman"/>
              <a:sym typeface="Times New Roman"/>
            </a:endParaRPr>
          </a:p>
          <a:p>
            <a:pPr marL="101596" lvl="0" indent="0" algn="l" rtl="0">
              <a:lnSpc>
                <a:spcPct val="100000"/>
              </a:lnSpc>
              <a:spcBef>
                <a:spcPts val="600"/>
              </a:spcBef>
              <a:spcAft>
                <a:spcPts val="0"/>
              </a:spcAft>
              <a:buSzPts val="2000"/>
              <a:buNone/>
            </a:pPr>
            <a:endParaRPr sz="1400" dirty="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3.1 Thuật toán tổng hợp xếp hạng đặc trưng</a:t>
            </a:r>
            <a:endParaRPr dirty="0"/>
          </a:p>
        </p:txBody>
      </p:sp>
      <p:sp>
        <p:nvSpPr>
          <p:cNvPr id="353" name="Google Shape;353;p34"/>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31</a:t>
            </a:fld>
            <a:endParaRPr/>
          </a:p>
        </p:txBody>
      </p:sp>
      <p:pic>
        <p:nvPicPr>
          <p:cNvPr id="354" name="Google Shape;354;p34" descr="Table&#10;&#10;Description automatically generated"/>
          <p:cNvPicPr preferRelativeResize="0"/>
          <p:nvPr/>
        </p:nvPicPr>
        <p:blipFill rotWithShape="1">
          <a:blip r:embed="rId3">
            <a:alphaModFix/>
          </a:blip>
          <a:srcRect/>
          <a:stretch/>
        </p:blipFill>
        <p:spPr>
          <a:xfrm>
            <a:off x="197961" y="1365250"/>
            <a:ext cx="3081020" cy="3727450"/>
          </a:xfrm>
          <a:prstGeom prst="rect">
            <a:avLst/>
          </a:prstGeom>
          <a:noFill/>
          <a:ln>
            <a:noFill/>
          </a:ln>
        </p:spPr>
      </p:pic>
      <p:sp>
        <p:nvSpPr>
          <p:cNvPr id="355" name="Google Shape;355;p34"/>
          <p:cNvSpPr txBox="1">
            <a:spLocks noGrp="1"/>
          </p:cNvSpPr>
          <p:nvPr>
            <p:ph type="body" idx="1"/>
          </p:nvPr>
        </p:nvSpPr>
        <p:spPr>
          <a:xfrm>
            <a:off x="3421226" y="1465262"/>
            <a:ext cx="3152458" cy="2992438"/>
          </a:xfrm>
          <a:prstGeom prst="rect">
            <a:avLst/>
          </a:prstGeom>
          <a:noFill/>
          <a:ln>
            <a:noFill/>
          </a:ln>
        </p:spPr>
        <p:txBody>
          <a:bodyPr spcFirstLastPara="1" wrap="square" lIns="91425" tIns="91425" rIns="91425" bIns="91425" anchor="t" anchorCtr="0">
            <a:noAutofit/>
          </a:bodyPr>
          <a:lstStyle/>
          <a:p>
            <a:pPr marL="457178" lvl="0" indent="-355582" algn="just" rtl="0">
              <a:lnSpc>
                <a:spcPct val="100000"/>
              </a:lnSpc>
              <a:spcBef>
                <a:spcPts val="600"/>
              </a:spcBef>
              <a:spcAft>
                <a:spcPts val="0"/>
              </a:spcAft>
              <a:buSzPts val="2000"/>
              <a:buChar char="▰"/>
            </a:pPr>
            <a:r>
              <a:rPr lang="en-US" sz="1400" dirty="0">
                <a:latin typeface="Times New Roman"/>
                <a:ea typeface="Times New Roman"/>
                <a:cs typeface="Times New Roman"/>
                <a:sym typeface="Times New Roman"/>
              </a:rPr>
              <a:t>Ví dụ kết hợp chéo giữa hai nhiễm sắc thể trong quá trình di truyền</a:t>
            </a:r>
            <a:endParaRPr dirty="0"/>
          </a:p>
          <a:p>
            <a:pPr marL="457178" lvl="0" indent="-228582" algn="l" rtl="0">
              <a:lnSpc>
                <a:spcPct val="100000"/>
              </a:lnSpc>
              <a:spcBef>
                <a:spcPts val="600"/>
              </a:spcBef>
              <a:spcAft>
                <a:spcPts val="0"/>
              </a:spcAft>
              <a:buSzPts val="2000"/>
              <a:buNone/>
            </a:pPr>
            <a:endParaRPr sz="1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6"/>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3.1 Thuật toán tổng hợp xếp hạng đặc trưng</a:t>
            </a:r>
            <a:endParaRPr/>
          </a:p>
        </p:txBody>
      </p:sp>
      <p:sp>
        <p:nvSpPr>
          <p:cNvPr id="369" name="Google Shape;369;p36"/>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32</a:t>
            </a:fld>
            <a:endParaRPr/>
          </a:p>
        </p:txBody>
      </p:sp>
      <p:sp>
        <p:nvSpPr>
          <p:cNvPr id="370" name="Google Shape;370;p36"/>
          <p:cNvSpPr txBox="1">
            <a:spLocks noGrp="1"/>
          </p:cNvSpPr>
          <p:nvPr>
            <p:ph type="body" idx="1"/>
          </p:nvPr>
        </p:nvSpPr>
        <p:spPr>
          <a:xfrm>
            <a:off x="28951" y="1163776"/>
            <a:ext cx="6593306" cy="3933900"/>
          </a:xfrm>
          <a:prstGeom prst="rect">
            <a:avLst/>
          </a:prstGeom>
          <a:no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sz="1400" b="1">
                <a:latin typeface="Times New Roman"/>
                <a:ea typeface="Times New Roman"/>
                <a:cs typeface="Times New Roman"/>
                <a:sym typeface="Times New Roman"/>
              </a:rPr>
              <a:t>Tiêu chí đánh giá đặc trưng</a:t>
            </a:r>
            <a:endParaRPr/>
          </a:p>
          <a:p>
            <a:pPr marL="101596" lvl="0" indent="0" algn="l" rtl="0">
              <a:lnSpc>
                <a:spcPct val="100000"/>
              </a:lnSpc>
              <a:spcBef>
                <a:spcPts val="600"/>
              </a:spcBef>
              <a:spcAft>
                <a:spcPts val="0"/>
              </a:spcAft>
              <a:buSzPts val="2000"/>
              <a:buNone/>
            </a:pPr>
            <a:r>
              <a:rPr lang="en-US" sz="1400" b="1">
                <a:solidFill>
                  <a:srgbClr val="000000"/>
                </a:solidFill>
                <a:latin typeface="Times New Roman"/>
                <a:ea typeface="Times New Roman"/>
                <a:cs typeface="Times New Roman"/>
                <a:sym typeface="Times New Roman"/>
              </a:rPr>
              <a:t>Relief</a:t>
            </a:r>
            <a:r>
              <a:rPr lang="en-US" sz="1400">
                <a:solidFill>
                  <a:srgbClr val="000000"/>
                </a:solidFill>
                <a:latin typeface="Times New Roman"/>
                <a:ea typeface="Times New Roman"/>
                <a:cs typeface="Times New Roman"/>
                <a:sym typeface="Times New Roman"/>
              </a:rPr>
              <a:t>: Relief là một trong những phương pháp lựa chọn đặc trưng phổ biến nhất dựa trên thước đo khoảng cách. Ý tưởng chính của thuật toán Relief là ước lượng độ tốt của đặc trưng trên cơ sở đặc trưng đó phân biệt các điểm dữ liệu nằm gần nhau tốt như thế nào. </a:t>
            </a:r>
            <a:endParaRPr/>
          </a:p>
          <a:p>
            <a:pPr marL="101596" lvl="0" indent="0" algn="l" rtl="0">
              <a:lnSpc>
                <a:spcPct val="100000"/>
              </a:lnSpc>
              <a:spcBef>
                <a:spcPts val="600"/>
              </a:spcBef>
              <a:spcAft>
                <a:spcPts val="0"/>
              </a:spcAft>
              <a:buSzPts val="2000"/>
              <a:buNone/>
            </a:pPr>
            <a:r>
              <a:rPr lang="en-US" sz="1400" b="1">
                <a:solidFill>
                  <a:srgbClr val="000000"/>
                </a:solidFill>
                <a:latin typeface="Times New Roman"/>
                <a:ea typeface="Times New Roman"/>
                <a:cs typeface="Times New Roman"/>
                <a:sym typeface="Times New Roman"/>
              </a:rPr>
              <a:t>Hệ số tương quan Pearson</a:t>
            </a:r>
            <a:r>
              <a:rPr lang="en-US" sz="1400">
                <a:solidFill>
                  <a:srgbClr val="000000"/>
                </a:solidFill>
                <a:latin typeface="Times New Roman"/>
                <a:ea typeface="Times New Roman"/>
                <a:cs typeface="Times New Roman"/>
                <a:sym typeface="Times New Roman"/>
              </a:rPr>
              <a:t>: Là số liệu thống kê đo lường mối quan hệ thống kê hoặc liên kết giữa các biến phụ thuộc với các biến liên tục. Trong phương pháp bộ lọc của lựa chọn đặc trưng PCC được dùng để đo lường mối tương quan giữa đặc trưng và biến mục tiêu. </a:t>
            </a:r>
            <a:endParaRPr/>
          </a:p>
          <a:p>
            <a:pPr marL="101596" lvl="0" indent="0" algn="l" rtl="0">
              <a:lnSpc>
                <a:spcPct val="100000"/>
              </a:lnSpc>
              <a:spcBef>
                <a:spcPts val="600"/>
              </a:spcBef>
              <a:spcAft>
                <a:spcPts val="0"/>
              </a:spcAft>
              <a:buSzPts val="2000"/>
              <a:buNone/>
            </a:pPr>
            <a:r>
              <a:rPr lang="en-US" sz="1400" b="1">
                <a:solidFill>
                  <a:srgbClr val="000000"/>
                </a:solidFill>
                <a:latin typeface="Times New Roman"/>
                <a:ea typeface="Times New Roman"/>
                <a:cs typeface="Times New Roman"/>
                <a:sym typeface="Times New Roman"/>
              </a:rPr>
              <a:t>Độ lợi thông tin</a:t>
            </a:r>
            <a:r>
              <a:rPr lang="en-US" sz="1400">
                <a:solidFill>
                  <a:srgbClr val="000000"/>
                </a:solidFill>
                <a:latin typeface="Times New Roman"/>
                <a:ea typeface="Times New Roman"/>
                <a:cs typeface="Times New Roman"/>
                <a:sym typeface="Times New Roman"/>
              </a:rPr>
              <a:t>: Là một thước đo thống kê thường được sử dụng trong việc lựa chọn các nút để xây dựng cây quyết định, được tính dựa trên sự giảm của hàm Entropy khi tập dữ liệu được phân chia trên một đặc trưng. Đặc trưng làm giảm sự không chắc chắn trong tập dữ liệu lớn hơn được xem là có đóng góp quan trong hơn trong việc phân loại tập dữ liệu, từ đó được đánh giá bằng trọng số cao hơn.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8"/>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3.2 Thuật toán R-HGA</a:t>
            </a:r>
            <a:endParaRPr dirty="0"/>
          </a:p>
        </p:txBody>
      </p:sp>
      <p:sp>
        <p:nvSpPr>
          <p:cNvPr id="383" name="Google Shape;383;p38"/>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sp>
        <p:nvSpPr>
          <p:cNvPr id="384" name="Google Shape;384;p38"/>
          <p:cNvSpPr txBox="1">
            <a:spLocks noGrp="1"/>
          </p:cNvSpPr>
          <p:nvPr>
            <p:ph type="body" idx="2"/>
          </p:nvPr>
        </p:nvSpPr>
        <p:spPr>
          <a:xfrm>
            <a:off x="3297091" y="1478755"/>
            <a:ext cx="3233431" cy="3407569"/>
          </a:xfrm>
          <a:prstGeom prst="rect">
            <a:avLst/>
          </a:prstGeom>
          <a:noFill/>
          <a:ln>
            <a:noFill/>
          </a:ln>
        </p:spPr>
        <p:txBody>
          <a:bodyPr spcFirstLastPara="1" wrap="square" lIns="91425" tIns="91425" rIns="91425" bIns="91425" anchor="t" anchorCtr="0">
            <a:noAutofit/>
          </a:bodyPr>
          <a:lstStyle/>
          <a:p>
            <a:pPr marL="457178" lvl="0" indent="-355582" algn="just" rtl="0">
              <a:lnSpc>
                <a:spcPct val="100000"/>
              </a:lnSpc>
              <a:spcBef>
                <a:spcPts val="600"/>
              </a:spcBef>
              <a:spcAft>
                <a:spcPts val="0"/>
              </a:spcAft>
              <a:buSzPts val="2000"/>
              <a:buChar char="▰"/>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Sơ đồ mô tả các bước thực hiện thuật toán R-HGA</a:t>
            </a:r>
            <a:endParaRPr dirty="0">
              <a:latin typeface="Times New Roman" panose="02020603050405020304" pitchFamily="18" charset="0"/>
              <a:cs typeface="Times New Roman" panose="02020603050405020304" pitchFamily="18" charset="0"/>
            </a:endParaRPr>
          </a:p>
          <a:p>
            <a:pPr marL="101596" lvl="0" indent="0" algn="just" rtl="0">
              <a:lnSpc>
                <a:spcPct val="100000"/>
              </a:lnSpc>
              <a:spcBef>
                <a:spcPts val="600"/>
              </a:spcBef>
              <a:spcAft>
                <a:spcPts val="0"/>
              </a:spcAft>
              <a:buSzPts val="200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Sơ đồ thực hiện của R-HGA cũng gồm các bước giống của thuật toán HGAFS. Trong đó R-HGA có các điểm khác so với thuật toán HGAFS là : cơ chế xác định kích thước tập hợp con, hàm đánh giá độ phù hợp, cơ chế tìm kiếm cục bộ và phương pháp lọc dùng để đánh giá đặc trưng.</a:t>
            </a:r>
            <a:endParaRPr dirty="0">
              <a:latin typeface="Times New Roman" panose="02020603050405020304" pitchFamily="18" charset="0"/>
              <a:cs typeface="Times New Roman" panose="02020603050405020304" pitchFamily="18" charset="0"/>
            </a:endParaRPr>
          </a:p>
          <a:p>
            <a:pPr marL="101596" lvl="0" indent="0" algn="l" rtl="0">
              <a:lnSpc>
                <a:spcPct val="100000"/>
              </a:lnSpc>
              <a:spcBef>
                <a:spcPts val="600"/>
              </a:spcBef>
              <a:spcAft>
                <a:spcPts val="0"/>
              </a:spcAft>
              <a:buSzPts val="2000"/>
              <a:buNone/>
            </a:pPr>
            <a:endParaRPr sz="1400" dirty="0">
              <a:latin typeface="Times New Roman"/>
              <a:ea typeface="Times New Roman"/>
              <a:cs typeface="Times New Roman"/>
              <a:sym typeface="Times New Roman"/>
            </a:endParaRPr>
          </a:p>
        </p:txBody>
      </p:sp>
      <p:pic>
        <p:nvPicPr>
          <p:cNvPr id="385" name="Google Shape;385;p38" descr="Diagram&#10;&#10;Description automatically generated"/>
          <p:cNvPicPr preferRelativeResize="0"/>
          <p:nvPr/>
        </p:nvPicPr>
        <p:blipFill rotWithShape="1">
          <a:blip r:embed="rId3">
            <a:alphaModFix/>
          </a:blip>
          <a:srcRect/>
          <a:stretch/>
        </p:blipFill>
        <p:spPr>
          <a:xfrm>
            <a:off x="327477" y="1407319"/>
            <a:ext cx="2708617" cy="36227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9"/>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3.2 Thuật toán R-HGA</a:t>
            </a:r>
            <a:endParaRPr/>
          </a:p>
        </p:txBody>
      </p:sp>
      <p:sp>
        <p:nvSpPr>
          <p:cNvPr id="391" name="Google Shape;391;p39"/>
          <p:cNvSpPr txBox="1">
            <a:spLocks noGrp="1"/>
          </p:cNvSpPr>
          <p:nvPr>
            <p:ph type="body" idx="2"/>
          </p:nvPr>
        </p:nvSpPr>
        <p:spPr>
          <a:xfrm>
            <a:off x="28950" y="1321576"/>
            <a:ext cx="6557963" cy="3472724"/>
          </a:xfrm>
          <a:prstGeom prst="rect">
            <a:avLst/>
          </a:prstGeom>
          <a:blipFill rotWithShape="1">
            <a:blip r:embed="rId3">
              <a:alphaModFix/>
            </a:blip>
            <a:stretch>
              <a:fillRect r="-835"/>
            </a:stretch>
          </a:blip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a:t> </a:t>
            </a:r>
            <a:endParaRPr/>
          </a:p>
        </p:txBody>
      </p:sp>
      <p:sp>
        <p:nvSpPr>
          <p:cNvPr id="392" name="Google Shape;392;p39"/>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1"/>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3.2 Thuật toán R-HGA</a:t>
            </a:r>
            <a:endParaRPr/>
          </a:p>
        </p:txBody>
      </p:sp>
      <p:sp>
        <p:nvSpPr>
          <p:cNvPr id="405" name="Google Shape;405;p41"/>
          <p:cNvSpPr txBox="1">
            <a:spLocks noGrp="1"/>
          </p:cNvSpPr>
          <p:nvPr>
            <p:ph type="body" idx="2"/>
          </p:nvPr>
        </p:nvSpPr>
        <p:spPr>
          <a:xfrm>
            <a:off x="0" y="1321576"/>
            <a:ext cx="6537960" cy="1250174"/>
          </a:xfrm>
          <a:prstGeom prst="rect">
            <a:avLst/>
          </a:prstGeom>
          <a:no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sz="1400" b="1" dirty="0">
                <a:solidFill>
                  <a:srgbClr val="000000"/>
                </a:solidFill>
                <a:latin typeface="Times New Roman"/>
                <a:ea typeface="Times New Roman"/>
                <a:cs typeface="Times New Roman"/>
                <a:sym typeface="Times New Roman"/>
              </a:rPr>
              <a:t>Tìm kiếm cục bộ </a:t>
            </a:r>
            <a:endParaRPr sz="1400" b="1" dirty="0">
              <a:solidFill>
                <a:srgbClr val="000000"/>
              </a:solidFill>
              <a:latin typeface="Times New Roman"/>
              <a:ea typeface="Times New Roman"/>
              <a:cs typeface="Times New Roman"/>
              <a:sym typeface="Times New Roman"/>
            </a:endParaRPr>
          </a:p>
          <a:p>
            <a:pPr marL="101596" lvl="0" indent="0" algn="just" rtl="0">
              <a:lnSpc>
                <a:spcPct val="107000"/>
              </a:lnSpc>
              <a:spcBef>
                <a:spcPts val="600"/>
              </a:spcBef>
              <a:spcAft>
                <a:spcPts val="0"/>
              </a:spcAft>
              <a:buSzPts val="2000"/>
              <a:buNone/>
            </a:pPr>
            <a:r>
              <a:rPr lang="en-US" sz="1400" b="1" dirty="0">
                <a:solidFill>
                  <a:srgbClr val="000000"/>
                </a:solidFill>
                <a:latin typeface="Times New Roman"/>
                <a:ea typeface="Times New Roman"/>
                <a:cs typeface="Times New Roman"/>
                <a:sym typeface="Times New Roman"/>
              </a:rPr>
              <a:t>Ý tưởng</a:t>
            </a:r>
            <a:r>
              <a:rPr lang="en-US" sz="1400" dirty="0">
                <a:solidFill>
                  <a:srgbClr val="000000"/>
                </a:solidFill>
                <a:latin typeface="Times New Roman"/>
                <a:ea typeface="Times New Roman"/>
                <a:cs typeface="Times New Roman"/>
                <a:sym typeface="Times New Roman"/>
              </a:rPr>
              <a:t>: Thay thế các đặc trưng được xếp hạng thấp bằng các thuật toán được xếp hạng cao hơn.</a:t>
            </a:r>
            <a:endParaRPr sz="1400" dirty="0">
              <a:solidFill>
                <a:srgbClr val="000000"/>
              </a:solidFill>
              <a:latin typeface="Times New Roman"/>
              <a:ea typeface="Times New Roman"/>
              <a:cs typeface="Times New Roman"/>
              <a:sym typeface="Times New Roman"/>
            </a:endParaRPr>
          </a:p>
        </p:txBody>
      </p:sp>
      <p:sp>
        <p:nvSpPr>
          <p:cNvPr id="406" name="Google Shape;406;p41"/>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3"/>
          <p:cNvSpPr txBox="1">
            <a:spLocks noGrp="1"/>
          </p:cNvSpPr>
          <p:nvPr>
            <p:ph type="ctrTitle"/>
          </p:nvPr>
        </p:nvSpPr>
        <p:spPr>
          <a:xfrm>
            <a:off x="0" y="3143250"/>
            <a:ext cx="4094400" cy="13073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a:t>Thực nghiệm và đánh giá kết quả</a:t>
            </a:r>
            <a:endParaRPr/>
          </a:p>
        </p:txBody>
      </p:sp>
      <p:sp>
        <p:nvSpPr>
          <p:cNvPr id="421" name="Google Shape;421;p43"/>
          <p:cNvSpPr txBox="1">
            <a:spLocks noGrp="1"/>
          </p:cNvSpPr>
          <p:nvPr>
            <p:ph type="sldNum" idx="12"/>
          </p:nvPr>
        </p:nvSpPr>
        <p:spPr>
          <a:xfrm>
            <a:off x="5370600" y="4636501"/>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36</a:t>
            </a:fld>
            <a:endParaRPr/>
          </a:p>
        </p:txBody>
      </p:sp>
      <p:sp>
        <p:nvSpPr>
          <p:cNvPr id="422" name="Google Shape;422;p43"/>
          <p:cNvSpPr txBox="1"/>
          <p:nvPr/>
        </p:nvSpPr>
        <p:spPr>
          <a:xfrm>
            <a:off x="192063" y="-265051"/>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US" sz="12000" b="1" i="0" u="none" strike="noStrike" cap="none">
                <a:solidFill>
                  <a:srgbClr val="3F5378"/>
                </a:solidFill>
                <a:latin typeface="Roboto Condensed"/>
                <a:ea typeface="Roboto Condensed"/>
                <a:cs typeface="Roboto Condensed"/>
                <a:sym typeface="Roboto Condensed"/>
              </a:rPr>
              <a:t>4</a:t>
            </a:r>
            <a:endParaRPr sz="3000" b="1" i="0" u="none" strike="noStrike" cap="none">
              <a:solidFill>
                <a:srgbClr val="3F5378"/>
              </a:solidFill>
              <a:latin typeface="Roboto Condensed"/>
              <a:ea typeface="Roboto Condensed"/>
              <a:cs typeface="Roboto Condensed"/>
              <a:sym typeface="Roboto Condense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4"/>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4.1 Cấu hình thực nghiệm </a:t>
            </a:r>
            <a:endParaRPr/>
          </a:p>
        </p:txBody>
      </p:sp>
      <p:sp>
        <p:nvSpPr>
          <p:cNvPr id="428" name="Google Shape;428;p44"/>
          <p:cNvSpPr txBox="1">
            <a:spLocks noGrp="1"/>
          </p:cNvSpPr>
          <p:nvPr>
            <p:ph type="body" idx="2"/>
          </p:nvPr>
        </p:nvSpPr>
        <p:spPr>
          <a:xfrm>
            <a:off x="28950" y="1321576"/>
            <a:ext cx="6557963" cy="3472724"/>
          </a:xfrm>
          <a:prstGeom prst="rect">
            <a:avLst/>
          </a:prstGeom>
          <a:noFill/>
          <a:ln>
            <a:noFill/>
          </a:ln>
        </p:spPr>
        <p:txBody>
          <a:bodyPr spcFirstLastPara="1" wrap="square" lIns="91425" tIns="91425" rIns="91425" bIns="91425" anchor="t" anchorCtr="0">
            <a:noAutofit/>
          </a:bodyPr>
          <a:lstStyle/>
          <a:p>
            <a:pPr marL="101596" lvl="0" indent="0" algn="l" rtl="0">
              <a:lnSpc>
                <a:spcPct val="100000"/>
              </a:lnSpc>
              <a:spcBef>
                <a:spcPts val="600"/>
              </a:spcBef>
              <a:spcAft>
                <a:spcPts val="0"/>
              </a:spcAft>
              <a:buSzPts val="2000"/>
              <a:buNone/>
            </a:pPr>
            <a:endParaRPr sz="1400">
              <a:latin typeface="Times New Roman"/>
              <a:ea typeface="Times New Roman"/>
              <a:cs typeface="Times New Roman"/>
              <a:sym typeface="Times New Roman"/>
            </a:endParaRPr>
          </a:p>
          <a:p>
            <a:pPr marL="101596" lvl="0" indent="0" algn="l" rtl="0">
              <a:lnSpc>
                <a:spcPct val="100000"/>
              </a:lnSpc>
              <a:spcBef>
                <a:spcPts val="600"/>
              </a:spcBef>
              <a:spcAft>
                <a:spcPts val="0"/>
              </a:spcAft>
              <a:buSzPts val="2000"/>
              <a:buNone/>
            </a:pPr>
            <a:endParaRPr sz="1400">
              <a:solidFill>
                <a:srgbClr val="000000"/>
              </a:solidFill>
              <a:latin typeface="Times New Roman"/>
              <a:ea typeface="Times New Roman"/>
              <a:cs typeface="Times New Roman"/>
              <a:sym typeface="Times New Roman"/>
            </a:endParaRPr>
          </a:p>
          <a:p>
            <a:pPr marL="101596" lvl="0" indent="0" algn="l" rtl="0">
              <a:lnSpc>
                <a:spcPct val="100000"/>
              </a:lnSpc>
              <a:spcBef>
                <a:spcPts val="600"/>
              </a:spcBef>
              <a:spcAft>
                <a:spcPts val="0"/>
              </a:spcAft>
              <a:buSzPts val="2000"/>
              <a:buNone/>
            </a:pPr>
            <a:endParaRPr sz="1400">
              <a:solidFill>
                <a:srgbClr val="000000"/>
              </a:solidFill>
              <a:latin typeface="Times New Roman"/>
              <a:ea typeface="Times New Roman"/>
              <a:cs typeface="Times New Roman"/>
              <a:sym typeface="Times New Roman"/>
            </a:endParaRPr>
          </a:p>
        </p:txBody>
      </p:sp>
      <p:sp>
        <p:nvSpPr>
          <p:cNvPr id="429" name="Google Shape;429;p44"/>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37</a:t>
            </a:fld>
            <a:endParaRPr/>
          </a:p>
        </p:txBody>
      </p:sp>
      <p:graphicFrame>
        <p:nvGraphicFramePr>
          <p:cNvPr id="430" name="Google Shape;430;p44"/>
          <p:cNvGraphicFramePr/>
          <p:nvPr/>
        </p:nvGraphicFramePr>
        <p:xfrm>
          <a:off x="891405" y="2943440"/>
          <a:ext cx="5075175" cy="1535207"/>
        </p:xfrm>
        <a:graphic>
          <a:graphicData uri="http://schemas.openxmlformats.org/drawingml/2006/table">
            <a:tbl>
              <a:tblPr firstRow="1" firstCol="1">
                <a:noFill/>
                <a:tableStyleId>{1425912E-5F5D-4E49-A396-BC7BBD8257D2}</a:tableStyleId>
              </a:tblPr>
              <a:tblGrid>
                <a:gridCol w="726200">
                  <a:extLst>
                    <a:ext uri="{9D8B030D-6E8A-4147-A177-3AD203B41FA5}">
                      <a16:colId xmlns:a16="http://schemas.microsoft.com/office/drawing/2014/main" val="20000"/>
                    </a:ext>
                  </a:extLst>
                </a:gridCol>
                <a:gridCol w="696500">
                  <a:extLst>
                    <a:ext uri="{9D8B030D-6E8A-4147-A177-3AD203B41FA5}">
                      <a16:colId xmlns:a16="http://schemas.microsoft.com/office/drawing/2014/main" val="20001"/>
                    </a:ext>
                  </a:extLst>
                </a:gridCol>
                <a:gridCol w="852125">
                  <a:extLst>
                    <a:ext uri="{9D8B030D-6E8A-4147-A177-3AD203B41FA5}">
                      <a16:colId xmlns:a16="http://schemas.microsoft.com/office/drawing/2014/main" val="20002"/>
                    </a:ext>
                  </a:extLst>
                </a:gridCol>
                <a:gridCol w="764375">
                  <a:extLst>
                    <a:ext uri="{9D8B030D-6E8A-4147-A177-3AD203B41FA5}">
                      <a16:colId xmlns:a16="http://schemas.microsoft.com/office/drawing/2014/main" val="20003"/>
                    </a:ext>
                  </a:extLst>
                </a:gridCol>
                <a:gridCol w="664375">
                  <a:extLst>
                    <a:ext uri="{9D8B030D-6E8A-4147-A177-3AD203B41FA5}">
                      <a16:colId xmlns:a16="http://schemas.microsoft.com/office/drawing/2014/main" val="20004"/>
                    </a:ext>
                  </a:extLst>
                </a:gridCol>
                <a:gridCol w="757225">
                  <a:extLst>
                    <a:ext uri="{9D8B030D-6E8A-4147-A177-3AD203B41FA5}">
                      <a16:colId xmlns:a16="http://schemas.microsoft.com/office/drawing/2014/main" val="20005"/>
                    </a:ext>
                  </a:extLst>
                </a:gridCol>
                <a:gridCol w="614375">
                  <a:extLst>
                    <a:ext uri="{9D8B030D-6E8A-4147-A177-3AD203B41FA5}">
                      <a16:colId xmlns:a16="http://schemas.microsoft.com/office/drawing/2014/main" val="20006"/>
                    </a:ext>
                  </a:extLst>
                </a:gridCol>
              </a:tblGrid>
              <a:tr h="278475">
                <a:tc>
                  <a:txBody>
                    <a:bodyPr/>
                    <a:lstStyle/>
                    <a:p>
                      <a:pPr marL="0" marR="0" lvl="0" indent="0" algn="just" rtl="0">
                        <a:lnSpc>
                          <a:spcPct val="107000"/>
                        </a:lnSpc>
                        <a:spcBef>
                          <a:spcPts val="0"/>
                        </a:spcBef>
                        <a:spcAft>
                          <a:spcPts val="0"/>
                        </a:spcAft>
                        <a:buNone/>
                      </a:pPr>
                      <a:r>
                        <a:rPr lang="en-US" sz="1100" u="none" strike="noStrike" cap="none"/>
                        <a:t>Dataset</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Features</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Classes</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Examples</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Training</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Validation</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Testing</a:t>
                      </a:r>
                      <a:endParaRPr sz="13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81600">
                <a:tc>
                  <a:txBody>
                    <a:bodyPr/>
                    <a:lstStyle/>
                    <a:p>
                      <a:pPr marL="0" marR="0" lvl="0" indent="0" algn="just" rtl="0">
                        <a:lnSpc>
                          <a:spcPct val="107000"/>
                        </a:lnSpc>
                        <a:spcBef>
                          <a:spcPts val="0"/>
                        </a:spcBef>
                        <a:spcAft>
                          <a:spcPts val="0"/>
                        </a:spcAft>
                        <a:buNone/>
                      </a:pPr>
                      <a:r>
                        <a:rPr lang="en-US" sz="1100" u="none" strike="noStrike" cap="none"/>
                        <a:t>Diabetes</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8</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2</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768</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384</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192</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192</a:t>
                      </a:r>
                      <a:endParaRPr sz="13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181600">
                <a:tc>
                  <a:txBody>
                    <a:bodyPr/>
                    <a:lstStyle/>
                    <a:p>
                      <a:pPr marL="0" marR="0" lvl="0" indent="0" algn="just" rtl="0">
                        <a:lnSpc>
                          <a:spcPct val="107000"/>
                        </a:lnSpc>
                        <a:spcBef>
                          <a:spcPts val="0"/>
                        </a:spcBef>
                        <a:spcAft>
                          <a:spcPts val="0"/>
                        </a:spcAft>
                        <a:buNone/>
                      </a:pPr>
                      <a:r>
                        <a:rPr lang="en-US" sz="1100" u="none" strike="noStrike" cap="none"/>
                        <a:t>Cancer</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9</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2</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699</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349</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175</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175</a:t>
                      </a:r>
                      <a:endParaRPr sz="13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r h="181600">
                <a:tc>
                  <a:txBody>
                    <a:bodyPr/>
                    <a:lstStyle/>
                    <a:p>
                      <a:pPr marL="0" marR="0" lvl="0" indent="0" algn="just" rtl="0">
                        <a:lnSpc>
                          <a:spcPct val="107000"/>
                        </a:lnSpc>
                        <a:spcBef>
                          <a:spcPts val="0"/>
                        </a:spcBef>
                        <a:spcAft>
                          <a:spcPts val="0"/>
                        </a:spcAft>
                        <a:buNone/>
                      </a:pPr>
                      <a:r>
                        <a:rPr lang="en-US" sz="1100" u="none" strike="noStrike" cap="none"/>
                        <a:t>Glass</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9</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6</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214</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108</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53</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53</a:t>
                      </a:r>
                      <a:endParaRPr sz="13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3"/>
                  </a:ext>
                </a:extLst>
              </a:tr>
              <a:tr h="181600">
                <a:tc>
                  <a:txBody>
                    <a:bodyPr/>
                    <a:lstStyle/>
                    <a:p>
                      <a:pPr marL="0" marR="0" lvl="0" indent="0" algn="just" rtl="0">
                        <a:lnSpc>
                          <a:spcPct val="107000"/>
                        </a:lnSpc>
                        <a:spcBef>
                          <a:spcPts val="0"/>
                        </a:spcBef>
                        <a:spcAft>
                          <a:spcPts val="0"/>
                        </a:spcAft>
                        <a:buNone/>
                      </a:pPr>
                      <a:r>
                        <a:rPr lang="en-US" sz="1100" u="none" strike="noStrike" cap="none"/>
                        <a:t>Vehicle</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18</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4</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846</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424</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211</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211</a:t>
                      </a:r>
                      <a:endParaRPr sz="13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4"/>
                  </a:ext>
                </a:extLst>
              </a:tr>
              <a:tr h="181600">
                <a:tc>
                  <a:txBody>
                    <a:bodyPr/>
                    <a:lstStyle/>
                    <a:p>
                      <a:pPr marL="0" marR="0" lvl="0" indent="0" algn="just" rtl="0">
                        <a:lnSpc>
                          <a:spcPct val="107000"/>
                        </a:lnSpc>
                        <a:spcBef>
                          <a:spcPts val="0"/>
                        </a:spcBef>
                        <a:spcAft>
                          <a:spcPts val="0"/>
                        </a:spcAft>
                        <a:buNone/>
                      </a:pPr>
                      <a:r>
                        <a:rPr lang="en-US" sz="1100" u="none" strike="noStrike" cap="none"/>
                        <a:t>Hepatitis</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19</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2</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155</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77</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39</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39</a:t>
                      </a:r>
                      <a:endParaRPr sz="13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5"/>
                  </a:ext>
                </a:extLst>
              </a:tr>
              <a:tr h="181600">
                <a:tc>
                  <a:txBody>
                    <a:bodyPr/>
                    <a:lstStyle/>
                    <a:p>
                      <a:pPr marL="0" marR="0" lvl="0" indent="0" algn="just" rtl="0">
                        <a:lnSpc>
                          <a:spcPct val="107000"/>
                        </a:lnSpc>
                        <a:spcBef>
                          <a:spcPts val="0"/>
                        </a:spcBef>
                        <a:spcAft>
                          <a:spcPts val="0"/>
                        </a:spcAft>
                        <a:buNone/>
                      </a:pPr>
                      <a:r>
                        <a:rPr lang="en-US" sz="1100" u="none" strike="noStrike" cap="none"/>
                        <a:t>Sonar</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60</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2</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208</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104</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52</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52</a:t>
                      </a:r>
                      <a:endParaRPr sz="13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6"/>
                  </a:ext>
                </a:extLst>
              </a:tr>
              <a:tr h="113025">
                <a:tc>
                  <a:txBody>
                    <a:bodyPr/>
                    <a:lstStyle/>
                    <a:p>
                      <a:pPr marL="0" marR="0" lvl="0" indent="0" algn="just" rtl="0">
                        <a:lnSpc>
                          <a:spcPct val="107000"/>
                        </a:lnSpc>
                        <a:spcBef>
                          <a:spcPts val="0"/>
                        </a:spcBef>
                        <a:spcAft>
                          <a:spcPts val="0"/>
                        </a:spcAft>
                        <a:buNone/>
                      </a:pPr>
                      <a:r>
                        <a:rPr lang="en-US" sz="1100" u="none" strike="noStrike" cap="none"/>
                        <a:t>Splice</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60</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3</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3170</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1584</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793</a:t>
                      </a: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t>793</a:t>
                      </a:r>
                      <a:endParaRPr sz="13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7"/>
                  </a:ext>
                </a:extLst>
              </a:tr>
            </a:tbl>
          </a:graphicData>
        </a:graphic>
      </p:graphicFrame>
      <p:sp>
        <p:nvSpPr>
          <p:cNvPr id="431" name="Google Shape;431;p44"/>
          <p:cNvSpPr txBox="1">
            <a:spLocks noGrp="1"/>
          </p:cNvSpPr>
          <p:nvPr>
            <p:ph type="body" idx="1"/>
          </p:nvPr>
        </p:nvSpPr>
        <p:spPr>
          <a:xfrm>
            <a:off x="271087" y="1381270"/>
            <a:ext cx="6372601" cy="1361930"/>
          </a:xfrm>
          <a:prstGeom prst="rect">
            <a:avLst/>
          </a:prstGeom>
          <a:no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sz="1400" b="1">
                <a:solidFill>
                  <a:srgbClr val="000000"/>
                </a:solidFill>
                <a:latin typeface="Times New Roman"/>
                <a:ea typeface="Times New Roman"/>
                <a:cs typeface="Times New Roman"/>
                <a:sym typeface="Times New Roman"/>
              </a:rPr>
              <a:t>Tập dữ liệu</a:t>
            </a:r>
            <a:endParaRPr sz="1400" b="1">
              <a:solidFill>
                <a:srgbClr val="000000"/>
              </a:solidFill>
              <a:latin typeface="Times New Roman"/>
              <a:ea typeface="Times New Roman"/>
              <a:cs typeface="Times New Roman"/>
              <a:sym typeface="Times New Roman"/>
            </a:endParaRPr>
          </a:p>
          <a:p>
            <a:pPr marL="101596" lvl="0" indent="0" algn="l" rtl="0">
              <a:lnSpc>
                <a:spcPct val="100000"/>
              </a:lnSpc>
              <a:spcBef>
                <a:spcPts val="600"/>
              </a:spcBef>
              <a:spcAft>
                <a:spcPts val="0"/>
              </a:spcAft>
              <a:buSzPts val="2000"/>
              <a:buNone/>
            </a:pPr>
            <a:r>
              <a:rPr lang="en-US" sz="1400">
                <a:solidFill>
                  <a:srgbClr val="000000"/>
                </a:solidFill>
                <a:latin typeface="Times New Roman"/>
                <a:ea typeface="Times New Roman"/>
                <a:cs typeface="Times New Roman"/>
                <a:sym typeface="Times New Roman"/>
              </a:rPr>
              <a:t>Hai thuật toán sẽ được đánh giá trên một vài tập dữ liệu phân loại nổi tiếng bao gồm: Diabetes, Breast cancer, Glass, Vehicle, Sonar, Splice. Các bộ dữ liệu này được sử dụng trong nhiều nghiên cứu về mạng nơ-ron và mô hình phân loại, bao gồm các ví dụ về tập dữ liệu có kích thước  nhỏ, trung bình. </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3A02-2515-47C4-A9B1-EAFA824EE08A}"/>
              </a:ext>
            </a:extLst>
          </p:cNvPr>
          <p:cNvSpPr>
            <a:spLocks noGrp="1"/>
          </p:cNvSpPr>
          <p:nvPr>
            <p:ph type="title"/>
          </p:nvPr>
        </p:nvSpPr>
        <p:spPr>
          <a:xfrm>
            <a:off x="9144" y="397576"/>
            <a:ext cx="4912270" cy="766200"/>
          </a:xfrm>
        </p:spPr>
        <p:txBody>
          <a:bodyPr/>
          <a:lstStyle/>
          <a:p>
            <a:r>
              <a:rPr lang="en-US" dirty="0"/>
              <a:t>4. Thực nghiệm  </a:t>
            </a:r>
          </a:p>
        </p:txBody>
      </p:sp>
      <p:sp>
        <p:nvSpPr>
          <p:cNvPr id="5" name="Slide Number Placeholder 4">
            <a:extLst>
              <a:ext uri="{FF2B5EF4-FFF2-40B4-BE49-F238E27FC236}">
                <a16:creationId xmlns:a16="http://schemas.microsoft.com/office/drawing/2014/main" id="{376E0834-3AF2-493E-9862-47ADB228CA2F}"/>
              </a:ext>
            </a:extLst>
          </p:cNvPr>
          <p:cNvSpPr>
            <a:spLocks noGrp="1"/>
          </p:cNvSpPr>
          <p:nvPr>
            <p:ph type="sldNum" idx="12"/>
          </p:nvPr>
        </p:nvSpPr>
        <p:spPr/>
        <p:txBody>
          <a:bodyPr/>
          <a:lstStyle/>
          <a:p>
            <a:fld id="{00000000-1234-1234-1234-123412341234}" type="slidenum">
              <a:rPr lang="en" smtClean="0"/>
              <a:pPr/>
              <a:t>38</a:t>
            </a:fld>
            <a:endParaRPr lang="en"/>
          </a:p>
        </p:txBody>
      </p:sp>
      <p:sp>
        <p:nvSpPr>
          <p:cNvPr id="6" name="Text Placeholder 2">
            <a:extLst>
              <a:ext uri="{FF2B5EF4-FFF2-40B4-BE49-F238E27FC236}">
                <a16:creationId xmlns:a16="http://schemas.microsoft.com/office/drawing/2014/main" id="{28F23EDF-9BC3-419A-9D36-287CC040B18C}"/>
              </a:ext>
            </a:extLst>
          </p:cNvPr>
          <p:cNvSpPr>
            <a:spLocks noGrp="1"/>
          </p:cNvSpPr>
          <p:nvPr>
            <p:ph type="body" idx="1"/>
          </p:nvPr>
        </p:nvSpPr>
        <p:spPr>
          <a:xfrm>
            <a:off x="9143" y="1301260"/>
            <a:ext cx="6641687" cy="582543"/>
          </a:xfrm>
        </p:spPr>
        <p:txBody>
          <a:bodyPr/>
          <a:lstStyle/>
          <a:p>
            <a:r>
              <a:rPr lang="en-US" sz="1400" b="1" dirty="0">
                <a:solidFill>
                  <a:srgbClr val="000000"/>
                </a:solidFill>
                <a:latin typeface="Times New Roman" panose="02020603050405020304" pitchFamily="18" charset="0"/>
                <a:cs typeface="Times New Roman" panose="02020603050405020304" pitchFamily="18" charset="0"/>
              </a:rPr>
              <a:t>Bảng kết quả thuật toán HGAFS</a:t>
            </a:r>
          </a:p>
        </p:txBody>
      </p:sp>
      <p:graphicFrame>
        <p:nvGraphicFramePr>
          <p:cNvPr id="10" name="Table 10">
            <a:extLst>
              <a:ext uri="{FF2B5EF4-FFF2-40B4-BE49-F238E27FC236}">
                <a16:creationId xmlns:a16="http://schemas.microsoft.com/office/drawing/2014/main" id="{771C94E6-6DFB-4780-B12B-0BCFBEE54401}"/>
              </a:ext>
            </a:extLst>
          </p:cNvPr>
          <p:cNvGraphicFramePr>
            <a:graphicFrameLocks noGrp="1"/>
          </p:cNvGraphicFramePr>
          <p:nvPr/>
        </p:nvGraphicFramePr>
        <p:xfrm>
          <a:off x="354615" y="1807951"/>
          <a:ext cx="5950742" cy="2749762"/>
        </p:xfrm>
        <a:graphic>
          <a:graphicData uri="http://schemas.openxmlformats.org/drawingml/2006/table">
            <a:tbl>
              <a:tblPr firstRow="1" bandRow="1"/>
              <a:tblGrid>
                <a:gridCol w="752666">
                  <a:extLst>
                    <a:ext uri="{9D8B030D-6E8A-4147-A177-3AD203B41FA5}">
                      <a16:colId xmlns:a16="http://schemas.microsoft.com/office/drawing/2014/main" val="690396065"/>
                    </a:ext>
                  </a:extLst>
                </a:gridCol>
                <a:gridCol w="364332">
                  <a:extLst>
                    <a:ext uri="{9D8B030D-6E8A-4147-A177-3AD203B41FA5}">
                      <a16:colId xmlns:a16="http://schemas.microsoft.com/office/drawing/2014/main" val="4279712354"/>
                    </a:ext>
                  </a:extLst>
                </a:gridCol>
                <a:gridCol w="435768">
                  <a:extLst>
                    <a:ext uri="{9D8B030D-6E8A-4147-A177-3AD203B41FA5}">
                      <a16:colId xmlns:a16="http://schemas.microsoft.com/office/drawing/2014/main" val="441209945"/>
                    </a:ext>
                  </a:extLst>
                </a:gridCol>
                <a:gridCol w="414338">
                  <a:extLst>
                    <a:ext uri="{9D8B030D-6E8A-4147-A177-3AD203B41FA5}">
                      <a16:colId xmlns:a16="http://schemas.microsoft.com/office/drawing/2014/main" val="2385234196"/>
                    </a:ext>
                  </a:extLst>
                </a:gridCol>
                <a:gridCol w="478631">
                  <a:extLst>
                    <a:ext uri="{9D8B030D-6E8A-4147-A177-3AD203B41FA5}">
                      <a16:colId xmlns:a16="http://schemas.microsoft.com/office/drawing/2014/main" val="1924522450"/>
                    </a:ext>
                  </a:extLst>
                </a:gridCol>
                <a:gridCol w="371475">
                  <a:extLst>
                    <a:ext uri="{9D8B030D-6E8A-4147-A177-3AD203B41FA5}">
                      <a16:colId xmlns:a16="http://schemas.microsoft.com/office/drawing/2014/main" val="3954302012"/>
                    </a:ext>
                  </a:extLst>
                </a:gridCol>
                <a:gridCol w="457200">
                  <a:extLst>
                    <a:ext uri="{9D8B030D-6E8A-4147-A177-3AD203B41FA5}">
                      <a16:colId xmlns:a16="http://schemas.microsoft.com/office/drawing/2014/main" val="1319204532"/>
                    </a:ext>
                  </a:extLst>
                </a:gridCol>
                <a:gridCol w="414338">
                  <a:extLst>
                    <a:ext uri="{9D8B030D-6E8A-4147-A177-3AD203B41FA5}">
                      <a16:colId xmlns:a16="http://schemas.microsoft.com/office/drawing/2014/main" val="1211127092"/>
                    </a:ext>
                  </a:extLst>
                </a:gridCol>
                <a:gridCol w="471487">
                  <a:extLst>
                    <a:ext uri="{9D8B030D-6E8A-4147-A177-3AD203B41FA5}">
                      <a16:colId xmlns:a16="http://schemas.microsoft.com/office/drawing/2014/main" val="2704500777"/>
                    </a:ext>
                  </a:extLst>
                </a:gridCol>
                <a:gridCol w="350044">
                  <a:extLst>
                    <a:ext uri="{9D8B030D-6E8A-4147-A177-3AD203B41FA5}">
                      <a16:colId xmlns:a16="http://schemas.microsoft.com/office/drawing/2014/main" val="3999107207"/>
                    </a:ext>
                  </a:extLst>
                </a:gridCol>
                <a:gridCol w="485775">
                  <a:extLst>
                    <a:ext uri="{9D8B030D-6E8A-4147-A177-3AD203B41FA5}">
                      <a16:colId xmlns:a16="http://schemas.microsoft.com/office/drawing/2014/main" val="898650734"/>
                    </a:ext>
                  </a:extLst>
                </a:gridCol>
                <a:gridCol w="435769">
                  <a:extLst>
                    <a:ext uri="{9D8B030D-6E8A-4147-A177-3AD203B41FA5}">
                      <a16:colId xmlns:a16="http://schemas.microsoft.com/office/drawing/2014/main" val="734945272"/>
                    </a:ext>
                  </a:extLst>
                </a:gridCol>
                <a:gridCol w="518919">
                  <a:extLst>
                    <a:ext uri="{9D8B030D-6E8A-4147-A177-3AD203B41FA5}">
                      <a16:colId xmlns:a16="http://schemas.microsoft.com/office/drawing/2014/main" val="1843207263"/>
                    </a:ext>
                  </a:extLst>
                </a:gridCol>
              </a:tblGrid>
              <a:tr h="709407">
                <a:tc rowSpan="2">
                  <a:txBody>
                    <a:bodyPr/>
                    <a:lstStyle/>
                    <a:p>
                      <a:r>
                        <a:rPr lang="en-US" sz="1200" dirty="0"/>
                        <a:t>Dataset</a:t>
                      </a:r>
                    </a:p>
                  </a:txBody>
                  <a:tcPr/>
                </a:tc>
                <a:tc gridSpan="4">
                  <a:txBody>
                    <a:bodyPr/>
                    <a:lstStyle/>
                    <a:p>
                      <a:r>
                        <a:rPr lang="en-US" sz="1200" dirty="0"/>
                        <a:t>Kết quả trung bình không sử dụng lựa chọn đặc trưng</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r>
                        <a:rPr lang="en-US" sz="1200" b="0" i="0" u="none" strike="noStrike" cap="none" dirty="0">
                          <a:solidFill>
                            <a:srgbClr val="000000"/>
                          </a:solidFill>
                          <a:effectLst/>
                          <a:latin typeface="Arial"/>
                          <a:ea typeface="Arial"/>
                          <a:cs typeface="Arial"/>
                          <a:sym typeface="Arial"/>
                        </a:rPr>
                        <a:t>Kết quả trung bình với HGAFS (Paper)</a:t>
                      </a:r>
                      <a:endParaRPr lang="en-US" sz="12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r>
                        <a:rPr lang="en-US" sz="1200" b="0" i="0" u="none" strike="noStrike" cap="none" dirty="0">
                          <a:solidFill>
                            <a:srgbClr val="000000"/>
                          </a:solidFill>
                          <a:effectLst/>
                          <a:latin typeface="Arial"/>
                          <a:ea typeface="Arial"/>
                          <a:cs typeface="Arial"/>
                          <a:sym typeface="Arial"/>
                        </a:rPr>
                        <a:t>Kết quả trung bình với HGAFS (Tái tạo)</a:t>
                      </a:r>
                      <a:endParaRPr lang="en-US" sz="12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72015340"/>
                  </a:ext>
                </a:extLst>
              </a:tr>
              <a:tr h="393339">
                <a:tc vMerge="1">
                  <a:txBody>
                    <a:bodyPr/>
                    <a:lstStyle/>
                    <a:p>
                      <a:endParaRPr lang="en-US"/>
                    </a:p>
                  </a:txBody>
                  <a:tcPr/>
                </a:tc>
                <a:tc>
                  <a:txBody>
                    <a:bodyPr/>
                    <a:lstStyle/>
                    <a:p>
                      <a:pPr algn="ctr">
                        <a:lnSpc>
                          <a:spcPct val="107000"/>
                        </a:lnSpc>
                        <a:spcAft>
                          <a:spcPts val="80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t>
                      </a:r>
                      <a:endParaRPr lang="en-US" sz="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STD(f)</a:t>
                      </a:r>
                      <a:endParaRPr lang="en-US" sz="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%Acc</a:t>
                      </a:r>
                    </a:p>
                  </a:txBody>
                  <a:tcPr marL="68580" marR="68580" marT="0" marB="0"/>
                </a:tc>
                <a:tc>
                  <a:txBody>
                    <a:bodyPr/>
                    <a:lstStyle/>
                    <a:p>
                      <a:pPr algn="ctr">
                        <a:lnSpc>
                          <a:spcPct val="107000"/>
                        </a:lnSpc>
                        <a:spcAft>
                          <a:spcPts val="80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STD</a:t>
                      </a:r>
                      <a:b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a:t>
                      </a:r>
                      <a:endParaRPr lang="en-US" sz="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a:t>
                      </a:r>
                    </a:p>
                  </a:txBody>
                  <a:tcPr marL="68580" marR="68580" marT="0" marB="0"/>
                </a:tc>
                <a:tc>
                  <a:txBody>
                    <a:bodyPr/>
                    <a:lstStyle/>
                    <a:p>
                      <a:pPr algn="ctr">
                        <a:lnSpc>
                          <a:spcPct val="107000"/>
                        </a:lnSpc>
                        <a:spcAft>
                          <a:spcPts val="80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STD(f)</a:t>
                      </a:r>
                      <a:endParaRPr lang="en-US" sz="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%Acc</a:t>
                      </a:r>
                    </a:p>
                  </a:txBody>
                  <a:tcPr marL="68580" marR="68580" marT="0" marB="0"/>
                </a:tc>
                <a:tc>
                  <a:txBody>
                    <a:bodyPr/>
                    <a:lstStyle/>
                    <a:p>
                      <a:pPr algn="ctr">
                        <a:lnSpc>
                          <a:spcPct val="107000"/>
                        </a:lnSpc>
                        <a:spcAft>
                          <a:spcPts val="80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STD</a:t>
                      </a:r>
                      <a:b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a:t>
                      </a:r>
                      <a:endParaRPr lang="en-US" sz="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a:t>
                      </a:r>
                    </a:p>
                  </a:txBody>
                  <a:tcPr marL="68580" marR="68580" marT="0" marB="0"/>
                </a:tc>
                <a:tc>
                  <a:txBody>
                    <a:bodyPr/>
                    <a:lstStyle/>
                    <a:p>
                      <a:pPr algn="ctr">
                        <a:lnSpc>
                          <a:spcPct val="107000"/>
                        </a:lnSpc>
                        <a:spcAft>
                          <a:spcPts val="80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STD(f)</a:t>
                      </a:r>
                      <a:endParaRPr lang="en-US" sz="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%Acc</a:t>
                      </a:r>
                    </a:p>
                  </a:txBody>
                  <a:tcPr marL="68580" marR="68580" marT="0" marB="0"/>
                </a:tc>
                <a:tc>
                  <a:txBody>
                    <a:bodyPr/>
                    <a:lstStyle/>
                    <a:p>
                      <a:pPr algn="ctr">
                        <a:lnSpc>
                          <a:spcPct val="107000"/>
                        </a:lnSpc>
                        <a:spcAft>
                          <a:spcPts val="80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STD</a:t>
                      </a:r>
                      <a:b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a:t>
                      </a:r>
                      <a:endParaRPr lang="en-US" sz="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8794208"/>
                  </a:ext>
                </a:extLst>
              </a:tr>
              <a:tr h="282684">
                <a:tc>
                  <a:txBody>
                    <a:bodyPr/>
                    <a:lstStyle/>
                    <a:p>
                      <a:pPr algn="just">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Diabetes</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8.0</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75.67</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0.88</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b="1"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4.05</a:t>
                      </a:r>
                      <a:endParaRPr lang="en-US" sz="900" b="1" dirty="0">
                        <a:solidFill>
                          <a:schemeClr val="accent3">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0.97</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76.56</a:t>
                      </a:r>
                      <a:endParaRPr lang="en-US" sz="900" b="1"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1.04</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4.05</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0.83</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75.83</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0.71</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0603149"/>
                  </a:ext>
                </a:extLst>
              </a:tr>
              <a:tr h="274151">
                <a:tc>
                  <a:txBody>
                    <a:bodyPr/>
                    <a:lstStyle/>
                    <a:p>
                      <a:pPr algn="just">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Cancer</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9.0</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98.40</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0.22</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4.30</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1.10</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98.77</a:t>
                      </a:r>
                      <a:endParaRPr lang="en-US" sz="900" b="1"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0.51</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b="1"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4.05</a:t>
                      </a:r>
                      <a:endParaRPr lang="en-US" sz="900" b="1" dirty="0">
                        <a:solidFill>
                          <a:schemeClr val="accent3">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1.05</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97.73</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0.51</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8273456"/>
                  </a:ext>
                </a:extLst>
              </a:tr>
              <a:tr h="281766">
                <a:tc>
                  <a:txBody>
                    <a:bodyPr/>
                    <a:lstStyle/>
                    <a:p>
                      <a:pPr algn="just">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Glass</a:t>
                      </a:r>
                      <a:endParaRPr lang="en-US" sz="12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9.0</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73.30</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6.17</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b="1"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3.65</a:t>
                      </a:r>
                      <a:endParaRPr lang="en-US" sz="900" b="1" dirty="0">
                        <a:solidFill>
                          <a:schemeClr val="accent3">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1.15</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80.09</a:t>
                      </a:r>
                      <a:endParaRPr lang="en-US" sz="900" b="1"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2.69</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5.05</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1.05</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73.43</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4.09</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0112598"/>
                  </a:ext>
                </a:extLst>
              </a:tr>
              <a:tr h="266536">
                <a:tc>
                  <a:txBody>
                    <a:bodyPr/>
                    <a:lstStyle/>
                    <a:p>
                      <a:pPr algn="just">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Vehicle</a:t>
                      </a:r>
                      <a:endParaRPr lang="en-US" sz="12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18.0</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68.83</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10.2</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b="1"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3.65</a:t>
                      </a:r>
                      <a:endParaRPr lang="en-US" sz="900" b="1" dirty="0">
                        <a:solidFill>
                          <a:schemeClr val="accent3">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1.19</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75.75</a:t>
                      </a:r>
                      <a:endParaRPr lang="en-US" sz="900" b="1"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1.06</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5.7</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1.17</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70.14</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3.50</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3019624"/>
                  </a:ext>
                </a:extLst>
              </a:tr>
              <a:tr h="258919">
                <a:tc>
                  <a:txBody>
                    <a:bodyPr/>
                    <a:lstStyle/>
                    <a:p>
                      <a:pPr algn="just">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Sonar</a:t>
                      </a:r>
                      <a:endParaRPr lang="en-US" sz="12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60.0</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77.88</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5.72</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b="1"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4.65</a:t>
                      </a:r>
                      <a:endParaRPr lang="en-US" sz="900" b="1" dirty="0">
                        <a:solidFill>
                          <a:schemeClr val="accent3">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2.28</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82.98</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2.59</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7.05</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2.39</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86.25</a:t>
                      </a:r>
                      <a:endParaRPr lang="en-US" sz="900" b="1"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4.00</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8563511"/>
                  </a:ext>
                </a:extLst>
              </a:tr>
              <a:tr h="282960">
                <a:tc>
                  <a:txBody>
                    <a:bodyPr/>
                    <a:lstStyle/>
                    <a:p>
                      <a:pPr algn="just">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Splice</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60.0</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75.33</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b="1"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4.35</a:t>
                      </a:r>
                      <a:endParaRPr lang="en-US" sz="900" b="1" dirty="0">
                        <a:solidFill>
                          <a:schemeClr val="accent3">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1.72</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83.32</a:t>
                      </a:r>
                      <a:endParaRPr lang="en-US" sz="900" b="1"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1.60</a:t>
                      </a:r>
                      <a:endParaRPr lang="en-US" sz="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9.05</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2.18</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78.65</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3.80</a:t>
                      </a:r>
                      <a:endParaRPr lang="en-US" sz="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2800582"/>
                  </a:ext>
                </a:extLst>
              </a:tr>
            </a:tbl>
          </a:graphicData>
        </a:graphic>
      </p:graphicFrame>
    </p:spTree>
    <p:extLst>
      <p:ext uri="{BB962C8B-B14F-4D97-AF65-F5344CB8AC3E}">
        <p14:creationId xmlns:p14="http://schemas.microsoft.com/office/powerpoint/2010/main" val="341578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7"/>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4.2 Đánh giá kết quả</a:t>
            </a:r>
            <a:endParaRPr/>
          </a:p>
        </p:txBody>
      </p:sp>
      <p:sp>
        <p:nvSpPr>
          <p:cNvPr id="454" name="Google Shape;454;p47"/>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39</a:t>
            </a:fld>
            <a:endParaRPr/>
          </a:p>
        </p:txBody>
      </p:sp>
      <p:sp>
        <p:nvSpPr>
          <p:cNvPr id="455" name="Google Shape;455;p47"/>
          <p:cNvSpPr txBox="1">
            <a:spLocks noGrp="1"/>
          </p:cNvSpPr>
          <p:nvPr>
            <p:ph type="body" idx="1"/>
          </p:nvPr>
        </p:nvSpPr>
        <p:spPr>
          <a:xfrm>
            <a:off x="9143" y="1301260"/>
            <a:ext cx="6641687" cy="582543"/>
          </a:xfrm>
          <a:prstGeom prst="rect">
            <a:avLst/>
          </a:prstGeom>
          <a:no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sz="1400" b="1">
                <a:solidFill>
                  <a:srgbClr val="000000"/>
                </a:solidFill>
                <a:latin typeface="Times New Roman"/>
                <a:ea typeface="Times New Roman"/>
                <a:cs typeface="Times New Roman"/>
                <a:sym typeface="Times New Roman"/>
              </a:rPr>
              <a:t>Bảng kết quả thực nghiệm của thuật toán R-HGA và R-HGA2</a:t>
            </a:r>
            <a:endParaRPr/>
          </a:p>
        </p:txBody>
      </p:sp>
      <p:graphicFrame>
        <p:nvGraphicFramePr>
          <p:cNvPr id="456" name="Google Shape;456;p47"/>
          <p:cNvGraphicFramePr/>
          <p:nvPr/>
        </p:nvGraphicFramePr>
        <p:xfrm>
          <a:off x="342900" y="2021287"/>
          <a:ext cx="6129350" cy="2615200"/>
        </p:xfrm>
        <a:graphic>
          <a:graphicData uri="http://schemas.openxmlformats.org/drawingml/2006/table">
            <a:tbl>
              <a:tblPr firstRow="1" bandRow="1">
                <a:noFill/>
                <a:tableStyleId>{1425912E-5F5D-4E49-A396-BC7BBD8257D2}</a:tableStyleId>
              </a:tblPr>
              <a:tblGrid>
                <a:gridCol w="728825">
                  <a:extLst>
                    <a:ext uri="{9D8B030D-6E8A-4147-A177-3AD203B41FA5}">
                      <a16:colId xmlns:a16="http://schemas.microsoft.com/office/drawing/2014/main" val="20000"/>
                    </a:ext>
                  </a:extLst>
                </a:gridCol>
                <a:gridCol w="408125">
                  <a:extLst>
                    <a:ext uri="{9D8B030D-6E8A-4147-A177-3AD203B41FA5}">
                      <a16:colId xmlns:a16="http://schemas.microsoft.com/office/drawing/2014/main" val="20001"/>
                    </a:ext>
                  </a:extLst>
                </a:gridCol>
                <a:gridCol w="481025">
                  <a:extLst>
                    <a:ext uri="{9D8B030D-6E8A-4147-A177-3AD203B41FA5}">
                      <a16:colId xmlns:a16="http://schemas.microsoft.com/office/drawing/2014/main" val="20002"/>
                    </a:ext>
                  </a:extLst>
                </a:gridCol>
                <a:gridCol w="437300">
                  <a:extLst>
                    <a:ext uri="{9D8B030D-6E8A-4147-A177-3AD203B41FA5}">
                      <a16:colId xmlns:a16="http://schemas.microsoft.com/office/drawing/2014/main" val="20003"/>
                    </a:ext>
                  </a:extLst>
                </a:gridCol>
                <a:gridCol w="437300">
                  <a:extLst>
                    <a:ext uri="{9D8B030D-6E8A-4147-A177-3AD203B41FA5}">
                      <a16:colId xmlns:a16="http://schemas.microsoft.com/office/drawing/2014/main" val="20004"/>
                    </a:ext>
                  </a:extLst>
                </a:gridCol>
                <a:gridCol w="415425">
                  <a:extLst>
                    <a:ext uri="{9D8B030D-6E8A-4147-A177-3AD203B41FA5}">
                      <a16:colId xmlns:a16="http://schemas.microsoft.com/office/drawing/2014/main" val="20005"/>
                    </a:ext>
                  </a:extLst>
                </a:gridCol>
                <a:gridCol w="471025">
                  <a:extLst>
                    <a:ext uri="{9D8B030D-6E8A-4147-A177-3AD203B41FA5}">
                      <a16:colId xmlns:a16="http://schemas.microsoft.com/office/drawing/2014/main" val="20006"/>
                    </a:ext>
                  </a:extLst>
                </a:gridCol>
                <a:gridCol w="432700">
                  <a:extLst>
                    <a:ext uri="{9D8B030D-6E8A-4147-A177-3AD203B41FA5}">
                      <a16:colId xmlns:a16="http://schemas.microsoft.com/office/drawing/2014/main" val="20007"/>
                    </a:ext>
                  </a:extLst>
                </a:gridCol>
                <a:gridCol w="415425">
                  <a:extLst>
                    <a:ext uri="{9D8B030D-6E8A-4147-A177-3AD203B41FA5}">
                      <a16:colId xmlns:a16="http://schemas.microsoft.com/office/drawing/2014/main" val="20008"/>
                    </a:ext>
                  </a:extLst>
                </a:gridCol>
                <a:gridCol w="400850">
                  <a:extLst>
                    <a:ext uri="{9D8B030D-6E8A-4147-A177-3AD203B41FA5}">
                      <a16:colId xmlns:a16="http://schemas.microsoft.com/office/drawing/2014/main" val="20009"/>
                    </a:ext>
                  </a:extLst>
                </a:gridCol>
                <a:gridCol w="517450">
                  <a:extLst>
                    <a:ext uri="{9D8B030D-6E8A-4147-A177-3AD203B41FA5}">
                      <a16:colId xmlns:a16="http://schemas.microsoft.com/office/drawing/2014/main" val="20010"/>
                    </a:ext>
                  </a:extLst>
                </a:gridCol>
                <a:gridCol w="466450">
                  <a:extLst>
                    <a:ext uri="{9D8B030D-6E8A-4147-A177-3AD203B41FA5}">
                      <a16:colId xmlns:a16="http://schemas.microsoft.com/office/drawing/2014/main" val="20011"/>
                    </a:ext>
                  </a:extLst>
                </a:gridCol>
                <a:gridCol w="517450">
                  <a:extLst>
                    <a:ext uri="{9D8B030D-6E8A-4147-A177-3AD203B41FA5}">
                      <a16:colId xmlns:a16="http://schemas.microsoft.com/office/drawing/2014/main" val="20012"/>
                    </a:ext>
                  </a:extLst>
                </a:gridCol>
              </a:tblGrid>
              <a:tr h="524550">
                <a:tc rowSpan="2">
                  <a:txBody>
                    <a:bodyPr/>
                    <a:lstStyle/>
                    <a:p>
                      <a:pPr marL="0" marR="0" lvl="0" indent="0" algn="just"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Dataset</a:t>
                      </a:r>
                      <a:endParaRPr sz="1200" u="none" strike="noStrike" cap="none">
                        <a:latin typeface="Times New Roman"/>
                        <a:ea typeface="Times New Roman"/>
                        <a:cs typeface="Times New Roman"/>
                        <a:sym typeface="Times New Roman"/>
                      </a:endParaRPr>
                    </a:p>
                  </a:txBody>
                  <a:tcPr marL="68575" marR="68575" marT="0" marB="0"/>
                </a:tc>
                <a:tc gridSpan="4">
                  <a:txBody>
                    <a:bodyPr/>
                    <a:lstStyle/>
                    <a:p>
                      <a:pPr marL="0" marR="0" lvl="0" indent="0" algn="l"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Kết quả trung bình khi không sử dụng R-HGA</a:t>
                      </a:r>
                      <a:endParaRPr sz="1200" u="none" strike="noStrike" cap="none">
                        <a:latin typeface="Times New Roman"/>
                        <a:ea typeface="Times New Roman"/>
                        <a:cs typeface="Times New Roman"/>
                        <a:sym typeface="Times New Roman"/>
                      </a:endParaRPr>
                    </a:p>
                  </a:txBody>
                  <a:tcPr marL="68575" marR="68575"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l"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Kết quả trung bình với </a:t>
                      </a:r>
                      <a:br>
                        <a:rPr lang="en-US" sz="1200" u="none" strike="noStrike" cap="none">
                          <a:solidFill>
                            <a:srgbClr val="000000"/>
                          </a:solidFill>
                          <a:latin typeface="Times New Roman"/>
                          <a:ea typeface="Times New Roman"/>
                          <a:cs typeface="Times New Roman"/>
                          <a:sym typeface="Times New Roman"/>
                        </a:rPr>
                      </a:br>
                      <a:r>
                        <a:rPr lang="en-US" sz="1200" u="none" strike="noStrike" cap="none">
                          <a:solidFill>
                            <a:srgbClr val="000000"/>
                          </a:solidFill>
                          <a:latin typeface="Times New Roman"/>
                          <a:ea typeface="Times New Roman"/>
                          <a:cs typeface="Times New Roman"/>
                          <a:sym typeface="Times New Roman"/>
                        </a:rPr>
                        <a:t>R-HGA</a:t>
                      </a:r>
                      <a:endParaRPr sz="1200" u="none" strike="noStrike" cap="none">
                        <a:latin typeface="Times New Roman"/>
                        <a:ea typeface="Times New Roman"/>
                        <a:cs typeface="Times New Roman"/>
                        <a:sym typeface="Times New Roman"/>
                      </a:endParaRPr>
                    </a:p>
                  </a:txBody>
                  <a:tcPr marL="68575" marR="68575"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l"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Kết quả trung bình với </a:t>
                      </a:r>
                      <a:br>
                        <a:rPr lang="en-US" sz="1200" u="none" strike="noStrike" cap="none">
                          <a:solidFill>
                            <a:srgbClr val="000000"/>
                          </a:solidFill>
                          <a:latin typeface="Times New Roman"/>
                          <a:ea typeface="Times New Roman"/>
                          <a:cs typeface="Times New Roman"/>
                          <a:sym typeface="Times New Roman"/>
                        </a:rPr>
                      </a:br>
                      <a:r>
                        <a:rPr lang="en-US" sz="1200" u="none" strike="noStrike" cap="none">
                          <a:solidFill>
                            <a:srgbClr val="000000"/>
                          </a:solidFill>
                          <a:latin typeface="Times New Roman"/>
                          <a:ea typeface="Times New Roman"/>
                          <a:cs typeface="Times New Roman"/>
                          <a:sym typeface="Times New Roman"/>
                        </a:rPr>
                        <a:t>R-HGA2</a:t>
                      </a:r>
                      <a:endParaRPr sz="1200" u="none" strike="noStrike" cap="none">
                        <a:latin typeface="Times New Roman"/>
                        <a:ea typeface="Times New Roman"/>
                        <a:cs typeface="Times New Roman"/>
                        <a:sym typeface="Times New Roman"/>
                      </a:endParaRPr>
                    </a:p>
                  </a:txBody>
                  <a:tcPr marL="68575" marR="68575"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7300">
                <a:tc vMerge="1">
                  <a:txBody>
                    <a:bodyPr/>
                    <a:lstStyle/>
                    <a:p>
                      <a:endParaRPr lang="en-US"/>
                    </a:p>
                  </a:txBody>
                  <a:tcPr/>
                </a:tc>
                <a:tc>
                  <a:txBody>
                    <a:bodyPr/>
                    <a:lstStyle/>
                    <a:p>
                      <a:pPr marL="0" marR="0" lvl="0" indent="0" algn="ctr" rtl="0">
                        <a:lnSpc>
                          <a:spcPct val="107000"/>
                        </a:lnSpc>
                        <a:spcBef>
                          <a:spcPts val="0"/>
                        </a:spcBef>
                        <a:spcAft>
                          <a:spcPts val="0"/>
                        </a:spcAft>
                        <a:buNone/>
                      </a:pPr>
                      <a:r>
                        <a:rPr lang="en-US" sz="900" b="0" i="0" u="none" strike="noStrike" cap="none">
                          <a:solidFill>
                            <a:srgbClr val="000000"/>
                          </a:solidFill>
                          <a:latin typeface="Times New Roman"/>
                          <a:ea typeface="Times New Roman"/>
                          <a:cs typeface="Times New Roman"/>
                          <a:sym typeface="Times New Roman"/>
                        </a:rPr>
                        <a:t>#f</a:t>
                      </a:r>
                      <a:endParaRPr sz="900" b="0" i="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US" sz="900" b="0" i="0" u="none" strike="noStrike" cap="none">
                          <a:solidFill>
                            <a:srgbClr val="000000"/>
                          </a:solidFill>
                          <a:latin typeface="Times New Roman"/>
                          <a:ea typeface="Times New Roman"/>
                          <a:cs typeface="Times New Roman"/>
                          <a:sym typeface="Times New Roman"/>
                        </a:rPr>
                        <a:t>STD(f)</a:t>
                      </a:r>
                      <a:endParaRPr sz="900" b="0" i="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US" sz="900" b="0" i="0" u="none" strike="noStrike" cap="none">
                          <a:solidFill>
                            <a:srgbClr val="000000"/>
                          </a:solidFill>
                          <a:latin typeface="Times New Roman"/>
                          <a:ea typeface="Times New Roman"/>
                          <a:cs typeface="Times New Roman"/>
                          <a:sym typeface="Times New Roman"/>
                        </a:rPr>
                        <a:t>%Acc</a:t>
                      </a:r>
                      <a:endParaRPr sz="900" b="0" i="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US" sz="900" b="0" i="0" u="none" strike="noStrike" cap="none">
                          <a:solidFill>
                            <a:srgbClr val="000000"/>
                          </a:solidFill>
                          <a:latin typeface="Times New Roman"/>
                          <a:ea typeface="Times New Roman"/>
                          <a:cs typeface="Times New Roman"/>
                          <a:sym typeface="Times New Roman"/>
                        </a:rPr>
                        <a:t>STD</a:t>
                      </a:r>
                      <a:br>
                        <a:rPr lang="en-US" sz="900" b="0" i="0" u="none" strike="noStrike" cap="none">
                          <a:solidFill>
                            <a:srgbClr val="000000"/>
                          </a:solidFill>
                          <a:latin typeface="Times New Roman"/>
                          <a:ea typeface="Times New Roman"/>
                          <a:cs typeface="Times New Roman"/>
                          <a:sym typeface="Times New Roman"/>
                        </a:rPr>
                      </a:br>
                      <a:r>
                        <a:rPr lang="en-US" sz="900" b="0" i="0" u="none" strike="noStrike" cap="none">
                          <a:solidFill>
                            <a:srgbClr val="000000"/>
                          </a:solidFill>
                          <a:latin typeface="Times New Roman"/>
                          <a:ea typeface="Times New Roman"/>
                          <a:cs typeface="Times New Roman"/>
                          <a:sym typeface="Times New Roman"/>
                        </a:rPr>
                        <a:t>(Acc)</a:t>
                      </a:r>
                      <a:endParaRPr sz="900" b="0" i="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US" sz="900" b="0" i="0" u="none" strike="noStrike" cap="none">
                          <a:solidFill>
                            <a:srgbClr val="000000"/>
                          </a:solidFill>
                          <a:latin typeface="Times New Roman"/>
                          <a:ea typeface="Times New Roman"/>
                          <a:cs typeface="Times New Roman"/>
                          <a:sym typeface="Times New Roman"/>
                        </a:rPr>
                        <a:t>#f</a:t>
                      </a:r>
                      <a:endParaRPr sz="900" b="0" i="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US" sz="900" b="0" i="0" u="none" strike="noStrike" cap="none">
                          <a:solidFill>
                            <a:srgbClr val="000000"/>
                          </a:solidFill>
                          <a:latin typeface="Times New Roman"/>
                          <a:ea typeface="Times New Roman"/>
                          <a:cs typeface="Times New Roman"/>
                          <a:sym typeface="Times New Roman"/>
                        </a:rPr>
                        <a:t>STD(f)</a:t>
                      </a:r>
                      <a:endParaRPr sz="900" b="0" i="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US" sz="900" b="0" i="0" u="none" strike="noStrike" cap="none">
                          <a:solidFill>
                            <a:srgbClr val="000000"/>
                          </a:solidFill>
                          <a:latin typeface="Times New Roman"/>
                          <a:ea typeface="Times New Roman"/>
                          <a:cs typeface="Times New Roman"/>
                          <a:sym typeface="Times New Roman"/>
                        </a:rPr>
                        <a:t>%Acc</a:t>
                      </a:r>
                      <a:endParaRPr sz="900" b="0" i="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US" sz="900" b="0" i="0" u="none" strike="noStrike" cap="none">
                          <a:solidFill>
                            <a:srgbClr val="000000"/>
                          </a:solidFill>
                          <a:latin typeface="Times New Roman"/>
                          <a:ea typeface="Times New Roman"/>
                          <a:cs typeface="Times New Roman"/>
                          <a:sym typeface="Times New Roman"/>
                        </a:rPr>
                        <a:t>STD</a:t>
                      </a:r>
                      <a:br>
                        <a:rPr lang="en-US" sz="900" b="0" i="0" u="none" strike="noStrike" cap="none">
                          <a:solidFill>
                            <a:srgbClr val="000000"/>
                          </a:solidFill>
                          <a:latin typeface="Times New Roman"/>
                          <a:ea typeface="Times New Roman"/>
                          <a:cs typeface="Times New Roman"/>
                          <a:sym typeface="Times New Roman"/>
                        </a:rPr>
                      </a:br>
                      <a:r>
                        <a:rPr lang="en-US" sz="900" b="0" i="0" u="none" strike="noStrike" cap="none">
                          <a:solidFill>
                            <a:srgbClr val="000000"/>
                          </a:solidFill>
                          <a:latin typeface="Times New Roman"/>
                          <a:ea typeface="Times New Roman"/>
                          <a:cs typeface="Times New Roman"/>
                          <a:sym typeface="Times New Roman"/>
                        </a:rPr>
                        <a:t>(Acc)</a:t>
                      </a:r>
                      <a:endParaRPr sz="900" b="0" i="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US" sz="900" b="0" i="0" u="none" strike="noStrike" cap="none">
                          <a:solidFill>
                            <a:srgbClr val="000000"/>
                          </a:solidFill>
                          <a:latin typeface="Times New Roman"/>
                          <a:ea typeface="Times New Roman"/>
                          <a:cs typeface="Times New Roman"/>
                          <a:sym typeface="Times New Roman"/>
                        </a:rPr>
                        <a:t>#f</a:t>
                      </a:r>
                      <a:endParaRPr sz="900" b="0" i="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US" sz="900" b="0" i="0" u="none" strike="noStrike" cap="none">
                          <a:solidFill>
                            <a:srgbClr val="000000"/>
                          </a:solidFill>
                          <a:latin typeface="Times New Roman"/>
                          <a:ea typeface="Times New Roman"/>
                          <a:cs typeface="Times New Roman"/>
                          <a:sym typeface="Times New Roman"/>
                        </a:rPr>
                        <a:t>STD(f)</a:t>
                      </a:r>
                      <a:endParaRPr sz="900" b="0" i="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US" sz="900" b="0" i="0" u="none" strike="noStrike" cap="none">
                          <a:solidFill>
                            <a:srgbClr val="000000"/>
                          </a:solidFill>
                          <a:latin typeface="Times New Roman"/>
                          <a:ea typeface="Times New Roman"/>
                          <a:cs typeface="Times New Roman"/>
                          <a:sym typeface="Times New Roman"/>
                        </a:rPr>
                        <a:t>%Acc</a:t>
                      </a:r>
                      <a:endParaRPr sz="900" b="0" i="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US" sz="900" b="0" i="0" u="none" strike="noStrike" cap="none">
                          <a:solidFill>
                            <a:srgbClr val="000000"/>
                          </a:solidFill>
                          <a:latin typeface="Times New Roman"/>
                          <a:ea typeface="Times New Roman"/>
                          <a:cs typeface="Times New Roman"/>
                          <a:sym typeface="Times New Roman"/>
                        </a:rPr>
                        <a:t>STD</a:t>
                      </a:r>
                      <a:br>
                        <a:rPr lang="en-US" sz="900" b="0" i="0" u="none" strike="noStrike" cap="none">
                          <a:solidFill>
                            <a:srgbClr val="000000"/>
                          </a:solidFill>
                          <a:latin typeface="Times New Roman"/>
                          <a:ea typeface="Times New Roman"/>
                          <a:cs typeface="Times New Roman"/>
                          <a:sym typeface="Times New Roman"/>
                        </a:rPr>
                      </a:br>
                      <a:r>
                        <a:rPr lang="en-US" sz="900" b="0" i="0" u="none" strike="noStrike" cap="none">
                          <a:solidFill>
                            <a:srgbClr val="000000"/>
                          </a:solidFill>
                          <a:latin typeface="Times New Roman"/>
                          <a:ea typeface="Times New Roman"/>
                          <a:cs typeface="Times New Roman"/>
                          <a:sym typeface="Times New Roman"/>
                        </a:rPr>
                        <a:t>(Acc)</a:t>
                      </a:r>
                      <a:endParaRPr sz="900" b="0" i="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288150">
                <a:tc>
                  <a:txBody>
                    <a:bodyPr/>
                    <a:lstStyle/>
                    <a:p>
                      <a:pPr marL="0" marR="0" lvl="0" indent="0" algn="just"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Diabetes</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8.00</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0.00</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75.67</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0.88</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1" u="none" strike="noStrike" cap="none">
                          <a:solidFill>
                            <a:srgbClr val="3A5172"/>
                          </a:solidFill>
                          <a:latin typeface="Times New Roman"/>
                          <a:ea typeface="Times New Roman"/>
                          <a:cs typeface="Times New Roman"/>
                          <a:sym typeface="Times New Roman"/>
                        </a:rPr>
                        <a:t>2.25</a:t>
                      </a:r>
                      <a:endParaRPr sz="900" b="1" u="none" strike="noStrike" cap="none">
                        <a:solidFill>
                          <a:srgbClr val="3A5172"/>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0.44</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75.97</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0.57</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2.35</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0.67</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1" u="none" strike="noStrike" cap="none">
                          <a:solidFill>
                            <a:srgbClr val="9D5300"/>
                          </a:solidFill>
                          <a:latin typeface="Times New Roman"/>
                          <a:ea typeface="Times New Roman"/>
                          <a:cs typeface="Times New Roman"/>
                          <a:sym typeface="Times New Roman"/>
                        </a:rPr>
                        <a:t>76.12</a:t>
                      </a:r>
                      <a:endParaRPr sz="900" b="1" u="none" strike="noStrike" cap="none">
                        <a:solidFill>
                          <a:srgbClr val="9D53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0.83</a:t>
                      </a:r>
                      <a:endParaRPr sz="900" b="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r h="279450">
                <a:tc>
                  <a:txBody>
                    <a:bodyPr/>
                    <a:lstStyle/>
                    <a:p>
                      <a:pPr marL="0" marR="0" lvl="0" indent="0" algn="just"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Cancer</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9.00</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0.00</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1" u="none" strike="noStrike" cap="none">
                          <a:solidFill>
                            <a:srgbClr val="9D5300"/>
                          </a:solidFill>
                          <a:latin typeface="Times New Roman"/>
                          <a:ea typeface="Times New Roman"/>
                          <a:cs typeface="Times New Roman"/>
                          <a:sym typeface="Times New Roman"/>
                        </a:rPr>
                        <a:t>98.40</a:t>
                      </a:r>
                      <a:endParaRPr sz="900" b="1" u="none" strike="noStrike" cap="none">
                        <a:solidFill>
                          <a:srgbClr val="9D53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0.22</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2.45</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0.60</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97.32</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0.46</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1" u="none" strike="noStrike" cap="none">
                          <a:solidFill>
                            <a:srgbClr val="3A5172"/>
                          </a:solidFill>
                          <a:latin typeface="Times New Roman"/>
                          <a:ea typeface="Times New Roman"/>
                          <a:cs typeface="Times New Roman"/>
                          <a:sym typeface="Times New Roman"/>
                        </a:rPr>
                        <a:t>2.05</a:t>
                      </a:r>
                      <a:endParaRPr sz="900" b="1" u="none" strike="noStrike" cap="none">
                        <a:solidFill>
                          <a:srgbClr val="3A5172"/>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0.39</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97.31</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0.50</a:t>
                      </a:r>
                      <a:endParaRPr sz="900" b="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3"/>
                  </a:ext>
                </a:extLst>
              </a:tr>
              <a:tr h="287200">
                <a:tc>
                  <a:txBody>
                    <a:bodyPr/>
                    <a:lstStyle/>
                    <a:p>
                      <a:pPr marL="0" marR="0" lvl="0" indent="0" algn="just"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Glass</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9.00</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0.00</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73.30</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6.17</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1" u="none" strike="noStrike" cap="none">
                          <a:solidFill>
                            <a:srgbClr val="3A5172"/>
                          </a:solidFill>
                          <a:latin typeface="Times New Roman"/>
                          <a:ea typeface="Times New Roman"/>
                          <a:cs typeface="Times New Roman"/>
                          <a:sym typeface="Times New Roman"/>
                        </a:rPr>
                        <a:t>4.30</a:t>
                      </a:r>
                      <a:endParaRPr sz="900" b="1" u="none" strike="noStrike" cap="none">
                        <a:solidFill>
                          <a:srgbClr val="3A5172"/>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0.98</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74.63</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1.82</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4.45</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0.99</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1" u="none" strike="noStrike" cap="none">
                          <a:solidFill>
                            <a:srgbClr val="9D5300"/>
                          </a:solidFill>
                          <a:latin typeface="Times New Roman"/>
                          <a:ea typeface="Times New Roman"/>
                          <a:cs typeface="Times New Roman"/>
                          <a:sym typeface="Times New Roman"/>
                        </a:rPr>
                        <a:t>78.25</a:t>
                      </a:r>
                      <a:endParaRPr sz="900" b="1" u="none" strike="noStrike" cap="none">
                        <a:solidFill>
                          <a:srgbClr val="9D53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2.3</a:t>
                      </a:r>
                      <a:endParaRPr sz="900" b="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4"/>
                  </a:ext>
                </a:extLst>
              </a:tr>
              <a:tr h="271675">
                <a:tc>
                  <a:txBody>
                    <a:bodyPr/>
                    <a:lstStyle/>
                    <a:p>
                      <a:pPr marL="0" marR="0" lvl="0" indent="0" algn="just"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Vehicle</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18.0</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0.00</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68.83</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10.27</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1" u="none" strike="noStrike" cap="none">
                          <a:solidFill>
                            <a:srgbClr val="3A5172"/>
                          </a:solidFill>
                          <a:latin typeface="Times New Roman"/>
                          <a:ea typeface="Times New Roman"/>
                          <a:cs typeface="Times New Roman"/>
                          <a:sym typeface="Times New Roman"/>
                        </a:rPr>
                        <a:t>6.90</a:t>
                      </a:r>
                      <a:endParaRPr sz="900" b="1" u="none" strike="noStrike" cap="none">
                        <a:solidFill>
                          <a:srgbClr val="3A5172"/>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1.02</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80.07</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2.27</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7.15</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0.98</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1" u="none" strike="noStrike" cap="none">
                          <a:solidFill>
                            <a:srgbClr val="9D5300"/>
                          </a:solidFill>
                          <a:latin typeface="Times New Roman"/>
                          <a:ea typeface="Times New Roman"/>
                          <a:cs typeface="Times New Roman"/>
                          <a:sym typeface="Times New Roman"/>
                        </a:rPr>
                        <a:t>82.60</a:t>
                      </a:r>
                      <a:endParaRPr sz="900" b="1" u="none" strike="noStrike" cap="none">
                        <a:solidFill>
                          <a:srgbClr val="9D53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1.3</a:t>
                      </a:r>
                      <a:endParaRPr sz="900" b="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5"/>
                  </a:ext>
                </a:extLst>
              </a:tr>
              <a:tr h="263925">
                <a:tc>
                  <a:txBody>
                    <a:bodyPr/>
                    <a:lstStyle/>
                    <a:p>
                      <a:pPr marL="0" marR="0" lvl="0" indent="0" algn="just"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Sonar</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60.0</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0.00</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77.88</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5.72</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1" u="none" strike="noStrike" cap="none">
                          <a:solidFill>
                            <a:srgbClr val="3A5172"/>
                          </a:solidFill>
                          <a:latin typeface="Times New Roman"/>
                          <a:ea typeface="Times New Roman"/>
                          <a:cs typeface="Times New Roman"/>
                          <a:sym typeface="Times New Roman"/>
                        </a:rPr>
                        <a:t>11.30</a:t>
                      </a:r>
                      <a:endParaRPr sz="900" b="1" u="none" strike="noStrike" cap="none">
                        <a:solidFill>
                          <a:srgbClr val="3A5172"/>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0.92</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93.17</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2.68</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11.9</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1.12</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1" u="none" strike="noStrike" cap="none">
                          <a:solidFill>
                            <a:srgbClr val="9D5300"/>
                          </a:solidFill>
                          <a:latin typeface="Times New Roman"/>
                          <a:ea typeface="Times New Roman"/>
                          <a:cs typeface="Times New Roman"/>
                          <a:sym typeface="Times New Roman"/>
                        </a:rPr>
                        <a:t>95.36</a:t>
                      </a:r>
                      <a:endParaRPr sz="900" b="1" u="none" strike="noStrike" cap="none">
                        <a:solidFill>
                          <a:srgbClr val="9D53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2.53</a:t>
                      </a:r>
                      <a:endParaRPr sz="900" b="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6"/>
                  </a:ext>
                </a:extLst>
              </a:tr>
              <a:tr h="402950">
                <a:tc>
                  <a:txBody>
                    <a:bodyPr/>
                    <a:lstStyle/>
                    <a:p>
                      <a:pPr marL="0" marR="0" lvl="0" indent="0" algn="just"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Splice</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60.0</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0.00</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75.33</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2.01</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1" u="none" strike="noStrike" cap="none">
                          <a:solidFill>
                            <a:srgbClr val="3A5172"/>
                          </a:solidFill>
                          <a:latin typeface="Times New Roman"/>
                          <a:ea typeface="Times New Roman"/>
                          <a:cs typeface="Times New Roman"/>
                          <a:sym typeface="Times New Roman"/>
                        </a:rPr>
                        <a:t>11.75</a:t>
                      </a:r>
                      <a:endParaRPr sz="900" b="1" u="none" strike="noStrike" cap="none">
                        <a:solidFill>
                          <a:srgbClr val="3A5172"/>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0.64</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90.47</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1.55</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13.8</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1.36</a:t>
                      </a:r>
                      <a:endParaRPr sz="9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1" u="none" strike="noStrike" cap="none">
                          <a:solidFill>
                            <a:srgbClr val="9D5300"/>
                          </a:solidFill>
                          <a:latin typeface="Times New Roman"/>
                          <a:ea typeface="Times New Roman"/>
                          <a:cs typeface="Times New Roman"/>
                          <a:sym typeface="Times New Roman"/>
                        </a:rPr>
                        <a:t>92.45</a:t>
                      </a:r>
                      <a:endParaRPr sz="900" b="1" u="none" strike="noStrike" cap="none">
                        <a:solidFill>
                          <a:srgbClr val="9D53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900" b="0" u="none" strike="noStrike" cap="none">
                          <a:solidFill>
                            <a:srgbClr val="000000"/>
                          </a:solidFill>
                          <a:latin typeface="Times New Roman"/>
                          <a:ea typeface="Times New Roman"/>
                          <a:cs typeface="Times New Roman"/>
                          <a:sym typeface="Times New Roman"/>
                        </a:rPr>
                        <a:t>0.56</a:t>
                      </a:r>
                      <a:endParaRPr sz="900" b="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ctrTitle"/>
          </p:nvPr>
        </p:nvSpPr>
        <p:spPr>
          <a:xfrm>
            <a:off x="0" y="2884798"/>
            <a:ext cx="4094400" cy="127286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dirty="0"/>
              <a:t>Tổng quan về bài toán lựa chọn đặc trưng</a:t>
            </a:r>
            <a:endParaRPr dirty="0"/>
          </a:p>
        </p:txBody>
      </p:sp>
      <p:sp>
        <p:nvSpPr>
          <p:cNvPr id="126" name="Google Shape;126;p5"/>
          <p:cNvSpPr txBox="1">
            <a:spLocks noGrp="1"/>
          </p:cNvSpPr>
          <p:nvPr>
            <p:ph type="sldNum" idx="12"/>
          </p:nvPr>
        </p:nvSpPr>
        <p:spPr>
          <a:xfrm>
            <a:off x="5370600" y="4636501"/>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7" name="Google Shape;127;p5"/>
          <p:cNvSpPr txBox="1"/>
          <p:nvPr/>
        </p:nvSpPr>
        <p:spPr>
          <a:xfrm>
            <a:off x="192063" y="-265051"/>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US" sz="12000" b="1" i="0" u="none" strike="noStrike" cap="none">
                <a:solidFill>
                  <a:srgbClr val="3F5378"/>
                </a:solidFill>
                <a:latin typeface="Roboto Condensed"/>
                <a:ea typeface="Roboto Condensed"/>
                <a:cs typeface="Roboto Condensed"/>
                <a:sym typeface="Roboto Condensed"/>
              </a:rPr>
              <a:t>1</a:t>
            </a:r>
            <a:endParaRPr sz="3000" b="1" i="0" u="none" strike="noStrike" cap="none">
              <a:solidFill>
                <a:srgbClr val="3F5378"/>
              </a:solidFill>
              <a:latin typeface="Roboto Condensed"/>
              <a:ea typeface="Roboto Condensed"/>
              <a:cs typeface="Roboto Condensed"/>
              <a:sym typeface="Roboto Condensed"/>
            </a:endParaRPr>
          </a:p>
        </p:txBody>
      </p:sp>
      <p:sp>
        <p:nvSpPr>
          <p:cNvPr id="128" name="Google Shape;128;p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 </a:t>
            </a:r>
            <a:endParaRPr/>
          </a:p>
        </p:txBody>
      </p:sp>
      <p:sp>
        <p:nvSpPr>
          <p:cNvPr id="129" name="Google Shape;129;p5"/>
          <p:cNvSpPr txBox="1"/>
          <p:nvPr/>
        </p:nvSpPr>
        <p:spPr>
          <a:xfrm>
            <a:off x="152400" y="1524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8"/>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4. Thực nghiệm</a:t>
            </a:r>
            <a:endParaRPr/>
          </a:p>
        </p:txBody>
      </p:sp>
      <p:sp>
        <p:nvSpPr>
          <p:cNvPr id="462" name="Google Shape;462;p48"/>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40</a:t>
            </a:fld>
            <a:endParaRPr/>
          </a:p>
        </p:txBody>
      </p:sp>
      <p:sp>
        <p:nvSpPr>
          <p:cNvPr id="463" name="Google Shape;463;p48"/>
          <p:cNvSpPr txBox="1">
            <a:spLocks noGrp="1"/>
          </p:cNvSpPr>
          <p:nvPr>
            <p:ph type="body" idx="1"/>
          </p:nvPr>
        </p:nvSpPr>
        <p:spPr>
          <a:xfrm>
            <a:off x="9143" y="1301260"/>
            <a:ext cx="6641687" cy="582543"/>
          </a:xfrm>
          <a:prstGeom prst="rect">
            <a:avLst/>
          </a:prstGeom>
          <a:noFill/>
          <a:ln>
            <a:noFill/>
          </a:ln>
        </p:spPr>
        <p:txBody>
          <a:bodyPr spcFirstLastPara="1" wrap="square" lIns="91425" tIns="91425" rIns="91425" bIns="91425" anchor="t" anchorCtr="0">
            <a:noAutofit/>
          </a:bodyPr>
          <a:lstStyle/>
          <a:p>
            <a:pPr marL="457178" lvl="0" indent="-355582" algn="l" rtl="0">
              <a:lnSpc>
                <a:spcPct val="107000"/>
              </a:lnSpc>
              <a:spcBef>
                <a:spcPts val="600"/>
              </a:spcBef>
              <a:spcAft>
                <a:spcPts val="800"/>
              </a:spcAft>
              <a:buSzPts val="2000"/>
              <a:buChar char="▰"/>
            </a:pPr>
            <a:r>
              <a:rPr lang="en-US" sz="1400" b="1">
                <a:solidFill>
                  <a:srgbClr val="000000"/>
                </a:solidFill>
                <a:latin typeface="Times New Roman"/>
                <a:ea typeface="Times New Roman"/>
                <a:cs typeface="Times New Roman"/>
                <a:sym typeface="Times New Roman"/>
              </a:rPr>
              <a:t>So sánh hiệu suất các thuật toán HGAFS, R-HGA và R-HGA2</a:t>
            </a:r>
            <a:endParaRPr/>
          </a:p>
        </p:txBody>
      </p:sp>
      <p:graphicFrame>
        <p:nvGraphicFramePr>
          <p:cNvPr id="464" name="Google Shape;464;p48"/>
          <p:cNvGraphicFramePr/>
          <p:nvPr/>
        </p:nvGraphicFramePr>
        <p:xfrm>
          <a:off x="511778" y="1964685"/>
          <a:ext cx="5636400" cy="2615225"/>
        </p:xfrm>
        <a:graphic>
          <a:graphicData uri="http://schemas.openxmlformats.org/drawingml/2006/table">
            <a:tbl>
              <a:tblPr firstRow="1" bandRow="1">
                <a:noFill/>
                <a:tableStyleId>{1425912E-5F5D-4E49-A396-BC7BBD8257D2}</a:tableStyleId>
              </a:tblPr>
              <a:tblGrid>
                <a:gridCol w="1115800">
                  <a:extLst>
                    <a:ext uri="{9D8B030D-6E8A-4147-A177-3AD203B41FA5}">
                      <a16:colId xmlns:a16="http://schemas.microsoft.com/office/drawing/2014/main" val="20000"/>
                    </a:ext>
                  </a:extLst>
                </a:gridCol>
                <a:gridCol w="457800">
                  <a:extLst>
                    <a:ext uri="{9D8B030D-6E8A-4147-A177-3AD203B41FA5}">
                      <a16:colId xmlns:a16="http://schemas.microsoft.com/office/drawing/2014/main" val="20001"/>
                    </a:ext>
                  </a:extLst>
                </a:gridCol>
                <a:gridCol w="507850">
                  <a:extLst>
                    <a:ext uri="{9D8B030D-6E8A-4147-A177-3AD203B41FA5}">
                      <a16:colId xmlns:a16="http://schemas.microsoft.com/office/drawing/2014/main" val="20002"/>
                    </a:ext>
                  </a:extLst>
                </a:gridCol>
                <a:gridCol w="507850">
                  <a:extLst>
                    <a:ext uri="{9D8B030D-6E8A-4147-A177-3AD203B41FA5}">
                      <a16:colId xmlns:a16="http://schemas.microsoft.com/office/drawing/2014/main" val="20003"/>
                    </a:ext>
                  </a:extLst>
                </a:gridCol>
                <a:gridCol w="507850">
                  <a:extLst>
                    <a:ext uri="{9D8B030D-6E8A-4147-A177-3AD203B41FA5}">
                      <a16:colId xmlns:a16="http://schemas.microsoft.com/office/drawing/2014/main" val="20004"/>
                    </a:ext>
                  </a:extLst>
                </a:gridCol>
                <a:gridCol w="507850">
                  <a:extLst>
                    <a:ext uri="{9D8B030D-6E8A-4147-A177-3AD203B41FA5}">
                      <a16:colId xmlns:a16="http://schemas.microsoft.com/office/drawing/2014/main" val="20005"/>
                    </a:ext>
                  </a:extLst>
                </a:gridCol>
                <a:gridCol w="507850">
                  <a:extLst>
                    <a:ext uri="{9D8B030D-6E8A-4147-A177-3AD203B41FA5}">
                      <a16:colId xmlns:a16="http://schemas.microsoft.com/office/drawing/2014/main" val="20006"/>
                    </a:ext>
                  </a:extLst>
                </a:gridCol>
                <a:gridCol w="507850">
                  <a:extLst>
                    <a:ext uri="{9D8B030D-6E8A-4147-A177-3AD203B41FA5}">
                      <a16:colId xmlns:a16="http://schemas.microsoft.com/office/drawing/2014/main" val="20007"/>
                    </a:ext>
                  </a:extLst>
                </a:gridCol>
                <a:gridCol w="507850">
                  <a:extLst>
                    <a:ext uri="{9D8B030D-6E8A-4147-A177-3AD203B41FA5}">
                      <a16:colId xmlns:a16="http://schemas.microsoft.com/office/drawing/2014/main" val="20008"/>
                    </a:ext>
                  </a:extLst>
                </a:gridCol>
                <a:gridCol w="507850">
                  <a:extLst>
                    <a:ext uri="{9D8B030D-6E8A-4147-A177-3AD203B41FA5}">
                      <a16:colId xmlns:a16="http://schemas.microsoft.com/office/drawing/2014/main" val="20009"/>
                    </a:ext>
                  </a:extLst>
                </a:gridCol>
              </a:tblGrid>
              <a:tr h="609675">
                <a:tc rowSpan="2">
                  <a:txBody>
                    <a:bodyPr/>
                    <a:lstStyle/>
                    <a:p>
                      <a:pPr marL="0" marR="0" lvl="0" indent="0" algn="just"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Dataset</a:t>
                      </a:r>
                      <a:endParaRPr sz="1200" u="none" strike="noStrike" cap="none">
                        <a:solidFill>
                          <a:srgbClr val="000000"/>
                        </a:solidFill>
                        <a:latin typeface="Times New Roman"/>
                        <a:ea typeface="Times New Roman"/>
                        <a:cs typeface="Times New Roman"/>
                        <a:sym typeface="Times New Roman"/>
                      </a:endParaRPr>
                    </a:p>
                  </a:txBody>
                  <a:tcPr marL="68575" marR="68575" marT="0" marB="0"/>
                </a:tc>
                <a:tc gridSpan="3">
                  <a:txBody>
                    <a:bodyPr/>
                    <a:lstStyle/>
                    <a:p>
                      <a:pPr marL="0" marR="0" lvl="0" indent="0" algn="l"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Kết quả trung bình với HGAFS (paper)</a:t>
                      </a:r>
                      <a:endParaRPr sz="1200" u="none" strike="noStrike" cap="none">
                        <a:solidFill>
                          <a:srgbClr val="000000"/>
                        </a:solidFill>
                        <a:latin typeface="Times New Roman"/>
                        <a:ea typeface="Times New Roman"/>
                        <a:cs typeface="Times New Roman"/>
                        <a:sym typeface="Times New Roman"/>
                      </a:endParaRPr>
                    </a:p>
                  </a:txBody>
                  <a:tcPr marL="68575" marR="68575" marT="0" marB="0"/>
                </a:tc>
                <a:tc hMerge="1">
                  <a:txBody>
                    <a:bodyPr/>
                    <a:lstStyle/>
                    <a:p>
                      <a:endParaRPr lang="en-US"/>
                    </a:p>
                  </a:txBody>
                  <a:tcPr/>
                </a:tc>
                <a:tc hMerge="1">
                  <a:txBody>
                    <a:bodyPr/>
                    <a:lstStyle/>
                    <a:p>
                      <a:endParaRPr lang="en-US"/>
                    </a:p>
                  </a:txBody>
                  <a:tcPr/>
                </a:tc>
                <a:tc gridSpan="3">
                  <a:txBody>
                    <a:bodyPr/>
                    <a:lstStyle/>
                    <a:p>
                      <a:pPr marL="0" marR="0" lvl="0" indent="0" algn="l"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Kết quả trung bình với R-HGA</a:t>
                      </a:r>
                      <a:endParaRPr sz="1200" u="none" strike="noStrike" cap="none">
                        <a:solidFill>
                          <a:srgbClr val="000000"/>
                        </a:solidFill>
                        <a:latin typeface="Times New Roman"/>
                        <a:ea typeface="Times New Roman"/>
                        <a:cs typeface="Times New Roman"/>
                        <a:sym typeface="Times New Roman"/>
                      </a:endParaRPr>
                    </a:p>
                  </a:txBody>
                  <a:tcPr marL="68575" marR="68575" marT="0" marB="0"/>
                </a:tc>
                <a:tc hMerge="1">
                  <a:txBody>
                    <a:bodyPr/>
                    <a:lstStyle/>
                    <a:p>
                      <a:endParaRPr lang="en-US"/>
                    </a:p>
                  </a:txBody>
                  <a:tcPr/>
                </a:tc>
                <a:tc hMerge="1">
                  <a:txBody>
                    <a:bodyPr/>
                    <a:lstStyle/>
                    <a:p>
                      <a:endParaRPr lang="en-US"/>
                    </a:p>
                  </a:txBody>
                  <a:tcPr/>
                </a:tc>
                <a:tc gridSpan="3">
                  <a:txBody>
                    <a:bodyPr/>
                    <a:lstStyle/>
                    <a:p>
                      <a:pPr marL="0" marR="0" lvl="0" indent="0" algn="l"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Kết quả trung bình với R-HGA2</a:t>
                      </a:r>
                      <a:endParaRPr sz="1200" u="none" strike="noStrike" cap="none">
                        <a:solidFill>
                          <a:srgbClr val="000000"/>
                        </a:solidFill>
                        <a:latin typeface="Times New Roman"/>
                        <a:ea typeface="Times New Roman"/>
                        <a:cs typeface="Times New Roman"/>
                        <a:sym typeface="Times New Roman"/>
                      </a:endParaRPr>
                    </a:p>
                  </a:txBody>
                  <a:tcPr marL="68575" marR="685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3250">
                <a:tc vMerge="1">
                  <a:txBody>
                    <a:bodyPr/>
                    <a:lstStyle/>
                    <a:p>
                      <a:endParaRPr lang="en-US"/>
                    </a:p>
                  </a:txBody>
                  <a:tcPr/>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#f</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%Acc</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Time</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#f</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%Acc</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Time</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#f</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%Acc</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Time</a:t>
                      </a:r>
                      <a:endParaRPr sz="1300" u="none" strike="noStrike" cap="none">
                        <a:solidFill>
                          <a:srgbClr val="000000"/>
                        </a:solidFill>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286375">
                <a:tc>
                  <a:txBody>
                    <a:bodyPr/>
                    <a:lstStyle/>
                    <a:p>
                      <a:pPr marL="0" marR="0" lvl="0" indent="0" algn="just"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Diabetes</a:t>
                      </a:r>
                      <a:endParaRPr sz="12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4.05</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b="1" u="none" strike="noStrike" cap="none">
                          <a:solidFill>
                            <a:srgbClr val="9D5300"/>
                          </a:solidFill>
                          <a:latin typeface="Times New Roman"/>
                          <a:ea typeface="Times New Roman"/>
                          <a:cs typeface="Times New Roman"/>
                          <a:sym typeface="Times New Roman"/>
                        </a:rPr>
                        <a:t>76.56</a:t>
                      </a:r>
                      <a:endParaRPr sz="1300" b="1" u="none" strike="noStrike" cap="none">
                        <a:solidFill>
                          <a:srgbClr val="9D53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334</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b="1" u="none" strike="noStrike" cap="none">
                          <a:solidFill>
                            <a:srgbClr val="3A5172"/>
                          </a:solidFill>
                          <a:latin typeface="Times New Roman"/>
                          <a:ea typeface="Times New Roman"/>
                          <a:cs typeface="Times New Roman"/>
                          <a:sym typeface="Times New Roman"/>
                        </a:rPr>
                        <a:t>2.25</a:t>
                      </a:r>
                      <a:endParaRPr sz="1300" b="1" u="none" strike="noStrike" cap="none">
                        <a:solidFill>
                          <a:srgbClr val="3A5172"/>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75.97</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372</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2.35</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76.12</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1029</a:t>
                      </a:r>
                      <a:endParaRPr sz="1300" u="none" strike="noStrike" cap="none">
                        <a:solidFill>
                          <a:srgbClr val="000000"/>
                        </a:solidFill>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r h="277725">
                <a:tc>
                  <a:txBody>
                    <a:bodyPr/>
                    <a:lstStyle/>
                    <a:p>
                      <a:pPr marL="0" marR="0" lvl="0" indent="0" algn="just"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Cancer</a:t>
                      </a:r>
                      <a:endParaRPr sz="12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4.30</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b="1" u="none" strike="noStrike" cap="none">
                          <a:solidFill>
                            <a:srgbClr val="9D5300"/>
                          </a:solidFill>
                          <a:latin typeface="Times New Roman"/>
                          <a:ea typeface="Times New Roman"/>
                          <a:cs typeface="Times New Roman"/>
                          <a:sym typeface="Times New Roman"/>
                        </a:rPr>
                        <a:t>98.77</a:t>
                      </a:r>
                      <a:endParaRPr sz="1300" b="1" u="none" strike="noStrike" cap="none">
                        <a:solidFill>
                          <a:srgbClr val="9D53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151</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2.45</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97.32</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166</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b="1" u="none" strike="noStrike" cap="none">
                          <a:solidFill>
                            <a:srgbClr val="3A5172"/>
                          </a:solidFill>
                          <a:latin typeface="Times New Roman"/>
                          <a:ea typeface="Times New Roman"/>
                          <a:cs typeface="Times New Roman"/>
                          <a:sym typeface="Times New Roman"/>
                        </a:rPr>
                        <a:t>2.05</a:t>
                      </a:r>
                      <a:endParaRPr sz="1300" b="1" u="none" strike="noStrike" cap="none">
                        <a:solidFill>
                          <a:srgbClr val="3A5172"/>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97.31</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454</a:t>
                      </a:r>
                      <a:endParaRPr sz="1300" u="none" strike="noStrike" cap="none">
                        <a:solidFill>
                          <a:srgbClr val="000000"/>
                        </a:solidFill>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3"/>
                  </a:ext>
                </a:extLst>
              </a:tr>
              <a:tr h="285425">
                <a:tc>
                  <a:txBody>
                    <a:bodyPr/>
                    <a:lstStyle/>
                    <a:p>
                      <a:pPr marL="0" marR="0" lvl="0" indent="0" algn="just"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Glass</a:t>
                      </a:r>
                      <a:endParaRPr sz="12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b="1" u="none" strike="noStrike" cap="none">
                          <a:solidFill>
                            <a:srgbClr val="3A5172"/>
                          </a:solidFill>
                          <a:latin typeface="Times New Roman"/>
                          <a:ea typeface="Times New Roman"/>
                          <a:cs typeface="Times New Roman"/>
                          <a:sym typeface="Times New Roman"/>
                        </a:rPr>
                        <a:t>3.65</a:t>
                      </a:r>
                      <a:endParaRPr sz="1300" b="1" u="none" strike="noStrike" cap="none">
                        <a:solidFill>
                          <a:srgbClr val="3A5172"/>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b="1" u="none" strike="noStrike" cap="none">
                          <a:solidFill>
                            <a:srgbClr val="9D5300"/>
                          </a:solidFill>
                          <a:latin typeface="Times New Roman"/>
                          <a:ea typeface="Times New Roman"/>
                          <a:cs typeface="Times New Roman"/>
                          <a:sym typeface="Times New Roman"/>
                        </a:rPr>
                        <a:t>80.09</a:t>
                      </a:r>
                      <a:endParaRPr sz="1300" b="1" u="none" strike="noStrike" cap="none">
                        <a:solidFill>
                          <a:srgbClr val="9D53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187</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b="0" u="none" strike="noStrike" cap="none">
                          <a:solidFill>
                            <a:srgbClr val="000000"/>
                          </a:solidFill>
                          <a:latin typeface="Times New Roman"/>
                          <a:ea typeface="Times New Roman"/>
                          <a:cs typeface="Times New Roman"/>
                          <a:sym typeface="Times New Roman"/>
                        </a:rPr>
                        <a:t>4.30</a:t>
                      </a:r>
                      <a:endParaRPr sz="1300" b="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74.63</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209</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4.45</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78.25</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698</a:t>
                      </a:r>
                      <a:endParaRPr sz="1300" u="none" strike="noStrike" cap="none">
                        <a:solidFill>
                          <a:srgbClr val="000000"/>
                        </a:solidFill>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4"/>
                  </a:ext>
                </a:extLst>
              </a:tr>
              <a:tr h="270000">
                <a:tc>
                  <a:txBody>
                    <a:bodyPr/>
                    <a:lstStyle/>
                    <a:p>
                      <a:pPr marL="0" marR="0" lvl="0" indent="0" algn="just"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Vehicle</a:t>
                      </a:r>
                      <a:endParaRPr sz="12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b="1" u="none" strike="noStrike" cap="none">
                          <a:solidFill>
                            <a:srgbClr val="3A5172"/>
                          </a:solidFill>
                          <a:latin typeface="Times New Roman"/>
                          <a:ea typeface="Times New Roman"/>
                          <a:cs typeface="Times New Roman"/>
                          <a:sym typeface="Times New Roman"/>
                        </a:rPr>
                        <a:t>3.65</a:t>
                      </a:r>
                      <a:endParaRPr sz="1300" b="1" u="none" strike="noStrike" cap="none">
                        <a:solidFill>
                          <a:srgbClr val="3A5172"/>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75.75</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443</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6.90</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80.07</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307</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7.15</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b="1" u="none" strike="noStrike" cap="none">
                          <a:solidFill>
                            <a:srgbClr val="9D5300"/>
                          </a:solidFill>
                          <a:latin typeface="Times New Roman"/>
                          <a:ea typeface="Times New Roman"/>
                          <a:cs typeface="Times New Roman"/>
                          <a:sym typeface="Times New Roman"/>
                        </a:rPr>
                        <a:t>82.60</a:t>
                      </a:r>
                      <a:endParaRPr sz="1300" b="1" u="none" strike="noStrike" cap="none">
                        <a:solidFill>
                          <a:srgbClr val="9D53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1432</a:t>
                      </a:r>
                      <a:endParaRPr sz="1300" u="none" strike="noStrike" cap="none">
                        <a:solidFill>
                          <a:srgbClr val="000000"/>
                        </a:solidFill>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5"/>
                  </a:ext>
                </a:extLst>
              </a:tr>
              <a:tr h="262300">
                <a:tc>
                  <a:txBody>
                    <a:bodyPr/>
                    <a:lstStyle/>
                    <a:p>
                      <a:pPr marL="0" marR="0" lvl="0" indent="0" algn="just"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Sonar</a:t>
                      </a:r>
                      <a:endParaRPr sz="12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b="1" u="none" strike="noStrike" cap="none">
                          <a:solidFill>
                            <a:srgbClr val="3A5172"/>
                          </a:solidFill>
                          <a:latin typeface="Times New Roman"/>
                          <a:ea typeface="Times New Roman"/>
                          <a:cs typeface="Times New Roman"/>
                          <a:sym typeface="Times New Roman"/>
                        </a:rPr>
                        <a:t>4.65</a:t>
                      </a:r>
                      <a:endParaRPr sz="1300" b="1" u="none" strike="noStrike" cap="none">
                        <a:solidFill>
                          <a:srgbClr val="3A5172"/>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82.98</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561</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11.30</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93.17</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721</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11.9</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b="1" u="none" strike="noStrike" cap="none">
                          <a:solidFill>
                            <a:srgbClr val="9D5300"/>
                          </a:solidFill>
                          <a:latin typeface="Times New Roman"/>
                          <a:ea typeface="Times New Roman"/>
                          <a:cs typeface="Times New Roman"/>
                          <a:sym typeface="Times New Roman"/>
                        </a:rPr>
                        <a:t>95.36</a:t>
                      </a:r>
                      <a:endParaRPr sz="1300" b="1" u="none" strike="noStrike" cap="none">
                        <a:solidFill>
                          <a:srgbClr val="9D53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2522</a:t>
                      </a:r>
                      <a:endParaRPr sz="1300" u="none" strike="noStrike" cap="none">
                        <a:solidFill>
                          <a:srgbClr val="000000"/>
                        </a:solidFill>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6"/>
                  </a:ext>
                </a:extLst>
              </a:tr>
              <a:tr h="400475">
                <a:tc>
                  <a:txBody>
                    <a:bodyPr/>
                    <a:lstStyle/>
                    <a:p>
                      <a:pPr marL="0" marR="0" lvl="0" indent="0" algn="just" rtl="0">
                        <a:lnSpc>
                          <a:spcPct val="107000"/>
                        </a:lnSpc>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Splice</a:t>
                      </a:r>
                      <a:endParaRPr sz="12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b="1" u="none" strike="noStrike" cap="none">
                          <a:solidFill>
                            <a:srgbClr val="3A5172"/>
                          </a:solidFill>
                          <a:latin typeface="Times New Roman"/>
                          <a:ea typeface="Times New Roman"/>
                          <a:cs typeface="Times New Roman"/>
                          <a:sym typeface="Times New Roman"/>
                        </a:rPr>
                        <a:t>4.35</a:t>
                      </a:r>
                      <a:endParaRPr sz="1300" b="1" u="none" strike="noStrike" cap="none">
                        <a:solidFill>
                          <a:srgbClr val="3A5172"/>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83.32</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882</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11.75</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90.47</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496</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13.8</a:t>
                      </a:r>
                      <a:endParaRPr sz="1300" u="none" strike="noStrike" cap="none">
                        <a:solidFill>
                          <a:srgbClr val="0000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b="1" u="none" strike="noStrike" cap="none">
                          <a:solidFill>
                            <a:srgbClr val="9D5300"/>
                          </a:solidFill>
                          <a:latin typeface="Times New Roman"/>
                          <a:ea typeface="Times New Roman"/>
                          <a:cs typeface="Times New Roman"/>
                          <a:sym typeface="Times New Roman"/>
                        </a:rPr>
                        <a:t>92.45</a:t>
                      </a:r>
                      <a:endParaRPr sz="1300" b="1" u="none" strike="noStrike" cap="none">
                        <a:solidFill>
                          <a:srgbClr val="9D5300"/>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100" u="none" strike="noStrike" cap="none">
                          <a:solidFill>
                            <a:srgbClr val="000000"/>
                          </a:solidFill>
                          <a:latin typeface="Times New Roman"/>
                          <a:ea typeface="Times New Roman"/>
                          <a:cs typeface="Times New Roman"/>
                          <a:sym typeface="Times New Roman"/>
                        </a:rPr>
                        <a:t>1248</a:t>
                      </a:r>
                      <a:endParaRPr sz="1300" u="none" strike="noStrike" cap="none">
                        <a:solidFill>
                          <a:srgbClr val="000000"/>
                        </a:solidFill>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9"/>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4.2 Đánh giá kết quả  </a:t>
            </a:r>
            <a:endParaRPr/>
          </a:p>
        </p:txBody>
      </p:sp>
      <p:sp>
        <p:nvSpPr>
          <p:cNvPr id="470" name="Google Shape;470;p49"/>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41</a:t>
            </a:fld>
            <a:endParaRPr/>
          </a:p>
        </p:txBody>
      </p:sp>
      <p:sp>
        <p:nvSpPr>
          <p:cNvPr id="471" name="Google Shape;471;p49"/>
          <p:cNvSpPr txBox="1">
            <a:spLocks noGrp="1"/>
          </p:cNvSpPr>
          <p:nvPr>
            <p:ph type="body" idx="1"/>
          </p:nvPr>
        </p:nvSpPr>
        <p:spPr>
          <a:xfrm>
            <a:off x="9143" y="1301260"/>
            <a:ext cx="6641687" cy="582543"/>
          </a:xfrm>
          <a:prstGeom prst="rect">
            <a:avLst/>
          </a:prstGeom>
          <a:noFill/>
          <a:ln>
            <a:noFill/>
          </a:ln>
        </p:spPr>
        <p:txBody>
          <a:bodyPr spcFirstLastPara="1" wrap="square" lIns="91425" tIns="91425" rIns="91425" bIns="91425" anchor="t" anchorCtr="0">
            <a:noAutofit/>
          </a:bodyPr>
          <a:lstStyle/>
          <a:p>
            <a:pPr marL="457178" lvl="0" indent="-355582" algn="l" rtl="0">
              <a:lnSpc>
                <a:spcPct val="107000"/>
              </a:lnSpc>
              <a:spcBef>
                <a:spcPts val="600"/>
              </a:spcBef>
              <a:spcAft>
                <a:spcPts val="800"/>
              </a:spcAft>
              <a:buSzPts val="2000"/>
              <a:buChar char="▰"/>
            </a:pPr>
            <a:r>
              <a:rPr lang="en-US" sz="1400" b="1">
                <a:solidFill>
                  <a:srgbClr val="000000"/>
                </a:solidFill>
                <a:latin typeface="Times New Roman"/>
                <a:ea typeface="Times New Roman"/>
                <a:cs typeface="Times New Roman"/>
                <a:sym typeface="Times New Roman"/>
              </a:rPr>
              <a:t>So sánh hiệu suất các thuật toán HGAFS, R-HGA và R-HGA2</a:t>
            </a:r>
            <a:endParaRPr/>
          </a:p>
        </p:txBody>
      </p:sp>
      <p:pic>
        <p:nvPicPr>
          <p:cNvPr id="472" name="Google Shape;472;p49"/>
          <p:cNvPicPr preferRelativeResize="0"/>
          <p:nvPr/>
        </p:nvPicPr>
        <p:blipFill rotWithShape="1">
          <a:blip r:embed="rId3">
            <a:alphaModFix/>
          </a:blip>
          <a:srcRect/>
          <a:stretch/>
        </p:blipFill>
        <p:spPr>
          <a:xfrm>
            <a:off x="300039" y="1903257"/>
            <a:ext cx="2043111" cy="1273735"/>
          </a:xfrm>
          <a:prstGeom prst="rect">
            <a:avLst/>
          </a:prstGeom>
          <a:noFill/>
          <a:ln>
            <a:noFill/>
          </a:ln>
        </p:spPr>
      </p:pic>
      <p:pic>
        <p:nvPicPr>
          <p:cNvPr id="473" name="Google Shape;473;p49" descr="Chart, line chart&#10;&#10;Description automatically generated"/>
          <p:cNvPicPr preferRelativeResize="0"/>
          <p:nvPr/>
        </p:nvPicPr>
        <p:blipFill rotWithShape="1">
          <a:blip r:embed="rId4">
            <a:alphaModFix/>
          </a:blip>
          <a:srcRect/>
          <a:stretch/>
        </p:blipFill>
        <p:spPr>
          <a:xfrm>
            <a:off x="2308430" y="1903257"/>
            <a:ext cx="2043111" cy="1273735"/>
          </a:xfrm>
          <a:prstGeom prst="rect">
            <a:avLst/>
          </a:prstGeom>
          <a:noFill/>
          <a:ln>
            <a:noFill/>
          </a:ln>
        </p:spPr>
      </p:pic>
      <p:pic>
        <p:nvPicPr>
          <p:cNvPr id="474" name="Google Shape;474;p49"/>
          <p:cNvPicPr preferRelativeResize="0"/>
          <p:nvPr/>
        </p:nvPicPr>
        <p:blipFill rotWithShape="1">
          <a:blip r:embed="rId5">
            <a:alphaModFix/>
          </a:blip>
          <a:srcRect/>
          <a:stretch/>
        </p:blipFill>
        <p:spPr>
          <a:xfrm>
            <a:off x="4351541" y="1883803"/>
            <a:ext cx="2093367" cy="1293189"/>
          </a:xfrm>
          <a:prstGeom prst="rect">
            <a:avLst/>
          </a:prstGeom>
          <a:noFill/>
          <a:ln>
            <a:noFill/>
          </a:ln>
        </p:spPr>
      </p:pic>
      <p:pic>
        <p:nvPicPr>
          <p:cNvPr id="475" name="Google Shape;475;p49" descr="Chart, line chart&#10;&#10;Description automatically generated"/>
          <p:cNvPicPr preferRelativeResize="0"/>
          <p:nvPr/>
        </p:nvPicPr>
        <p:blipFill rotWithShape="1">
          <a:blip r:embed="rId6">
            <a:alphaModFix/>
          </a:blip>
          <a:srcRect/>
          <a:stretch/>
        </p:blipFill>
        <p:spPr>
          <a:xfrm>
            <a:off x="300038" y="3303602"/>
            <a:ext cx="2043111" cy="1273735"/>
          </a:xfrm>
          <a:prstGeom prst="rect">
            <a:avLst/>
          </a:prstGeom>
          <a:noFill/>
          <a:ln>
            <a:noFill/>
          </a:ln>
        </p:spPr>
      </p:pic>
      <p:pic>
        <p:nvPicPr>
          <p:cNvPr id="476" name="Google Shape;476;p49"/>
          <p:cNvPicPr preferRelativeResize="0"/>
          <p:nvPr/>
        </p:nvPicPr>
        <p:blipFill rotWithShape="1">
          <a:blip r:embed="rId7">
            <a:alphaModFix/>
          </a:blip>
          <a:srcRect/>
          <a:stretch/>
        </p:blipFill>
        <p:spPr>
          <a:xfrm>
            <a:off x="2308430" y="3303602"/>
            <a:ext cx="2043111" cy="1273735"/>
          </a:xfrm>
          <a:prstGeom prst="rect">
            <a:avLst/>
          </a:prstGeom>
          <a:noFill/>
          <a:ln>
            <a:noFill/>
          </a:ln>
        </p:spPr>
      </p:pic>
      <p:pic>
        <p:nvPicPr>
          <p:cNvPr id="477" name="Google Shape;477;p49"/>
          <p:cNvPicPr preferRelativeResize="0"/>
          <p:nvPr/>
        </p:nvPicPr>
        <p:blipFill rotWithShape="1">
          <a:blip r:embed="rId8">
            <a:alphaModFix/>
          </a:blip>
          <a:srcRect/>
          <a:stretch/>
        </p:blipFill>
        <p:spPr>
          <a:xfrm>
            <a:off x="4373880" y="3303602"/>
            <a:ext cx="2093367" cy="129318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1"/>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4.2 Đánh giá kết quả  </a:t>
            </a:r>
            <a:endParaRPr/>
          </a:p>
        </p:txBody>
      </p:sp>
      <p:sp>
        <p:nvSpPr>
          <p:cNvPr id="491" name="Google Shape;491;p51"/>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42</a:t>
            </a:fld>
            <a:endParaRPr/>
          </a:p>
        </p:txBody>
      </p:sp>
      <p:sp>
        <p:nvSpPr>
          <p:cNvPr id="492" name="Google Shape;492;p51"/>
          <p:cNvSpPr txBox="1">
            <a:spLocks noGrp="1"/>
          </p:cNvSpPr>
          <p:nvPr>
            <p:ph type="body" idx="1"/>
          </p:nvPr>
        </p:nvSpPr>
        <p:spPr>
          <a:xfrm>
            <a:off x="0" y="1236967"/>
            <a:ext cx="6641687" cy="582543"/>
          </a:xfrm>
          <a:prstGeom prst="rect">
            <a:avLst/>
          </a:prstGeom>
          <a:noFill/>
          <a:ln>
            <a:noFill/>
          </a:ln>
        </p:spPr>
        <p:txBody>
          <a:bodyPr spcFirstLastPara="1" wrap="square" lIns="91425" tIns="91425" rIns="91425" bIns="91425" anchor="t" anchorCtr="0">
            <a:noAutofit/>
          </a:bodyPr>
          <a:lstStyle/>
          <a:p>
            <a:pPr marL="457178" lvl="0" indent="-355582" algn="l" rtl="0">
              <a:lnSpc>
                <a:spcPct val="107000"/>
              </a:lnSpc>
              <a:spcBef>
                <a:spcPts val="600"/>
              </a:spcBef>
              <a:spcAft>
                <a:spcPts val="800"/>
              </a:spcAft>
              <a:buSzPts val="2000"/>
              <a:buChar char="▰"/>
            </a:pPr>
            <a:r>
              <a:rPr lang="en-US" sz="1400" b="1">
                <a:solidFill>
                  <a:srgbClr val="000000"/>
                </a:solidFill>
                <a:latin typeface="Times New Roman"/>
                <a:ea typeface="Times New Roman"/>
                <a:cs typeface="Times New Roman"/>
                <a:sym typeface="Times New Roman"/>
              </a:rPr>
              <a:t>Ảnh hưởng của tìm kiếm cục bố trong R-HGA</a:t>
            </a:r>
            <a:endParaRPr sz="1400" b="1">
              <a:solidFill>
                <a:srgbClr val="000000"/>
              </a:solidFill>
              <a:latin typeface="Times New Roman"/>
              <a:ea typeface="Times New Roman"/>
              <a:cs typeface="Times New Roman"/>
              <a:sym typeface="Times New Roman"/>
            </a:endParaRPr>
          </a:p>
        </p:txBody>
      </p:sp>
      <p:graphicFrame>
        <p:nvGraphicFramePr>
          <p:cNvPr id="493" name="Google Shape;493;p51"/>
          <p:cNvGraphicFramePr/>
          <p:nvPr/>
        </p:nvGraphicFramePr>
        <p:xfrm>
          <a:off x="638275" y="1892702"/>
          <a:ext cx="5365100" cy="2743750"/>
        </p:xfrm>
        <a:graphic>
          <a:graphicData uri="http://schemas.openxmlformats.org/drawingml/2006/table">
            <a:tbl>
              <a:tblPr firstRow="1" firstCol="1" bandRow="1">
                <a:noFill/>
                <a:tableStyleId>{1425912E-5F5D-4E49-A396-BC7BBD8257D2}</a:tableStyleId>
              </a:tblPr>
              <a:tblGrid>
                <a:gridCol w="643350">
                  <a:extLst>
                    <a:ext uri="{9D8B030D-6E8A-4147-A177-3AD203B41FA5}">
                      <a16:colId xmlns:a16="http://schemas.microsoft.com/office/drawing/2014/main" val="20000"/>
                    </a:ext>
                  </a:extLst>
                </a:gridCol>
                <a:gridCol w="554475">
                  <a:extLst>
                    <a:ext uri="{9D8B030D-6E8A-4147-A177-3AD203B41FA5}">
                      <a16:colId xmlns:a16="http://schemas.microsoft.com/office/drawing/2014/main" val="20001"/>
                    </a:ext>
                  </a:extLst>
                </a:gridCol>
                <a:gridCol w="554475">
                  <a:extLst>
                    <a:ext uri="{9D8B030D-6E8A-4147-A177-3AD203B41FA5}">
                      <a16:colId xmlns:a16="http://schemas.microsoft.com/office/drawing/2014/main" val="20002"/>
                    </a:ext>
                  </a:extLst>
                </a:gridCol>
                <a:gridCol w="460450">
                  <a:extLst>
                    <a:ext uri="{9D8B030D-6E8A-4147-A177-3AD203B41FA5}">
                      <a16:colId xmlns:a16="http://schemas.microsoft.com/office/drawing/2014/main" val="20003"/>
                    </a:ext>
                  </a:extLst>
                </a:gridCol>
                <a:gridCol w="554475">
                  <a:extLst>
                    <a:ext uri="{9D8B030D-6E8A-4147-A177-3AD203B41FA5}">
                      <a16:colId xmlns:a16="http://schemas.microsoft.com/office/drawing/2014/main" val="20004"/>
                    </a:ext>
                  </a:extLst>
                </a:gridCol>
                <a:gridCol w="554475">
                  <a:extLst>
                    <a:ext uri="{9D8B030D-6E8A-4147-A177-3AD203B41FA5}">
                      <a16:colId xmlns:a16="http://schemas.microsoft.com/office/drawing/2014/main" val="20005"/>
                    </a:ext>
                  </a:extLst>
                </a:gridCol>
                <a:gridCol w="441775">
                  <a:extLst>
                    <a:ext uri="{9D8B030D-6E8A-4147-A177-3AD203B41FA5}">
                      <a16:colId xmlns:a16="http://schemas.microsoft.com/office/drawing/2014/main" val="20006"/>
                    </a:ext>
                  </a:extLst>
                </a:gridCol>
                <a:gridCol w="541600">
                  <a:extLst>
                    <a:ext uri="{9D8B030D-6E8A-4147-A177-3AD203B41FA5}">
                      <a16:colId xmlns:a16="http://schemas.microsoft.com/office/drawing/2014/main" val="20007"/>
                    </a:ext>
                  </a:extLst>
                </a:gridCol>
                <a:gridCol w="541600">
                  <a:extLst>
                    <a:ext uri="{9D8B030D-6E8A-4147-A177-3AD203B41FA5}">
                      <a16:colId xmlns:a16="http://schemas.microsoft.com/office/drawing/2014/main" val="20008"/>
                    </a:ext>
                  </a:extLst>
                </a:gridCol>
                <a:gridCol w="518425">
                  <a:extLst>
                    <a:ext uri="{9D8B030D-6E8A-4147-A177-3AD203B41FA5}">
                      <a16:colId xmlns:a16="http://schemas.microsoft.com/office/drawing/2014/main" val="20009"/>
                    </a:ext>
                  </a:extLst>
                </a:gridCol>
              </a:tblGrid>
              <a:tr h="509550">
                <a:tc rowSpan="2">
                  <a:txBody>
                    <a:bodyPr/>
                    <a:lstStyle/>
                    <a:p>
                      <a:pPr marL="0" marR="0" lvl="0" indent="0" algn="l" rtl="0">
                        <a:lnSpc>
                          <a:spcPct val="107000"/>
                        </a:lnSpc>
                        <a:spcBef>
                          <a:spcPts val="0"/>
                        </a:spcBef>
                        <a:spcAft>
                          <a:spcPts val="0"/>
                        </a:spcAft>
                        <a:buNone/>
                      </a:pPr>
                      <a:r>
                        <a:rPr lang="en-US" sz="1000" u="none" strike="noStrike" cap="none"/>
                        <a:t>Dataset</a:t>
                      </a:r>
                      <a:endParaRPr sz="1200" u="none" strike="noStrike" cap="none">
                        <a:latin typeface="Times New Roman"/>
                        <a:ea typeface="Times New Roman"/>
                        <a:cs typeface="Times New Roman"/>
                        <a:sym typeface="Times New Roman"/>
                      </a:endParaRPr>
                    </a:p>
                  </a:txBody>
                  <a:tcPr marL="65150" marR="65150" marT="0" marB="0"/>
                </a:tc>
                <a:tc gridSpan="3">
                  <a:txBody>
                    <a:bodyPr/>
                    <a:lstStyle/>
                    <a:p>
                      <a:pPr marL="0" marR="0" lvl="0" indent="0" algn="l" rtl="0">
                        <a:lnSpc>
                          <a:spcPct val="107000"/>
                        </a:lnSpc>
                        <a:spcBef>
                          <a:spcPts val="0"/>
                        </a:spcBef>
                        <a:spcAft>
                          <a:spcPts val="0"/>
                        </a:spcAft>
                        <a:buNone/>
                      </a:pPr>
                      <a:r>
                        <a:rPr lang="en-US" sz="1000" u="none" strike="noStrike" cap="none"/>
                        <a:t>Kết quả trung bình của R-HGA khi không sử dụng tìm kiếm cục bộ</a:t>
                      </a:r>
                      <a:endParaRPr sz="1200" u="none" strike="noStrike" cap="none">
                        <a:latin typeface="Times New Roman"/>
                        <a:ea typeface="Times New Roman"/>
                        <a:cs typeface="Times New Roman"/>
                        <a:sym typeface="Times New Roman"/>
                      </a:endParaRPr>
                    </a:p>
                  </a:txBody>
                  <a:tcPr marL="65150" marR="65150" marT="0" marB="0"/>
                </a:tc>
                <a:tc hMerge="1">
                  <a:txBody>
                    <a:bodyPr/>
                    <a:lstStyle/>
                    <a:p>
                      <a:endParaRPr lang="en-US"/>
                    </a:p>
                  </a:txBody>
                  <a:tcPr/>
                </a:tc>
                <a:tc hMerge="1">
                  <a:txBody>
                    <a:bodyPr/>
                    <a:lstStyle/>
                    <a:p>
                      <a:endParaRPr lang="en-US"/>
                    </a:p>
                  </a:txBody>
                  <a:tcPr/>
                </a:tc>
                <a:tc gridSpan="3">
                  <a:txBody>
                    <a:bodyPr/>
                    <a:lstStyle/>
                    <a:p>
                      <a:pPr marL="0" marR="0" lvl="0" indent="0" algn="l" rtl="0">
                        <a:lnSpc>
                          <a:spcPct val="107000"/>
                        </a:lnSpc>
                        <a:spcBef>
                          <a:spcPts val="0"/>
                        </a:spcBef>
                        <a:spcAft>
                          <a:spcPts val="0"/>
                        </a:spcAft>
                        <a:buNone/>
                      </a:pPr>
                      <a:r>
                        <a:rPr lang="en-US" sz="1000" u="none" strike="noStrike" cap="none"/>
                        <a:t>Kết quả trung bình với </a:t>
                      </a:r>
                      <a:br>
                        <a:rPr lang="en-US" sz="1000" u="none" strike="noStrike" cap="none"/>
                      </a:br>
                      <a:r>
                        <a:rPr lang="en-US" sz="1000" u="none" strike="noStrike" cap="none"/>
                        <a:t>R-HGA</a:t>
                      </a:r>
                      <a:endParaRPr sz="1200" u="none" strike="noStrike" cap="none">
                        <a:latin typeface="Times New Roman"/>
                        <a:ea typeface="Times New Roman"/>
                        <a:cs typeface="Times New Roman"/>
                        <a:sym typeface="Times New Roman"/>
                      </a:endParaRPr>
                    </a:p>
                  </a:txBody>
                  <a:tcPr marL="65150" marR="65150" marT="0" marB="0"/>
                </a:tc>
                <a:tc hMerge="1">
                  <a:txBody>
                    <a:bodyPr/>
                    <a:lstStyle/>
                    <a:p>
                      <a:endParaRPr lang="en-US"/>
                    </a:p>
                  </a:txBody>
                  <a:tcPr/>
                </a:tc>
                <a:tc hMerge="1">
                  <a:txBody>
                    <a:bodyPr/>
                    <a:lstStyle/>
                    <a:p>
                      <a:endParaRPr lang="en-US"/>
                    </a:p>
                  </a:txBody>
                  <a:tcPr/>
                </a:tc>
                <a:tc gridSpan="3">
                  <a:txBody>
                    <a:bodyPr/>
                    <a:lstStyle/>
                    <a:p>
                      <a:pPr marL="0" marR="0" lvl="0" indent="0" algn="l" rtl="0">
                        <a:lnSpc>
                          <a:spcPct val="107000"/>
                        </a:lnSpc>
                        <a:spcBef>
                          <a:spcPts val="0"/>
                        </a:spcBef>
                        <a:spcAft>
                          <a:spcPts val="0"/>
                        </a:spcAft>
                        <a:buNone/>
                      </a:pPr>
                      <a:r>
                        <a:rPr lang="en-US" sz="1000" u="none" strike="noStrike" cap="none"/>
                        <a:t>Kết quả trung bình với </a:t>
                      </a:r>
                      <a:br>
                        <a:rPr lang="en-US" sz="1000" u="none" strike="noStrike" cap="none"/>
                      </a:br>
                      <a:r>
                        <a:rPr lang="en-US" sz="1000" u="none" strike="noStrike" cap="none"/>
                        <a:t>R-HGA2</a:t>
                      </a:r>
                      <a:endParaRPr sz="1200" u="none" strike="noStrike" cap="none">
                        <a:latin typeface="Times New Roman"/>
                        <a:ea typeface="Times New Roman"/>
                        <a:cs typeface="Times New Roman"/>
                        <a:sym typeface="Times New Roman"/>
                      </a:endParaRPr>
                    </a:p>
                  </a:txBody>
                  <a:tcPr marL="65150" marR="651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0750">
                <a:tc vMerge="1">
                  <a:txBody>
                    <a:bodyPr/>
                    <a:lstStyle/>
                    <a:p>
                      <a:endParaRPr lang="en-US"/>
                    </a:p>
                  </a:txBody>
                  <a:tcPr/>
                </a:tc>
                <a:tc>
                  <a:txBody>
                    <a:bodyPr/>
                    <a:lstStyle/>
                    <a:p>
                      <a:pPr marL="0" marR="0" lvl="0" indent="0" algn="just" rtl="0">
                        <a:lnSpc>
                          <a:spcPct val="107000"/>
                        </a:lnSpc>
                        <a:spcBef>
                          <a:spcPts val="0"/>
                        </a:spcBef>
                        <a:spcAft>
                          <a:spcPts val="0"/>
                        </a:spcAft>
                        <a:buNone/>
                      </a:pPr>
                      <a:r>
                        <a:rPr lang="en-US" sz="1000" u="none" strike="noStrike" cap="none"/>
                        <a:t>#f</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latin typeface="Times New Roman"/>
                          <a:ea typeface="Times New Roman"/>
                          <a:cs typeface="Times New Roman"/>
                          <a:sym typeface="Times New Roman"/>
                        </a:rPr>
                        <a:t>%Acc</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Time</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#f</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latin typeface="Times New Roman"/>
                          <a:ea typeface="Times New Roman"/>
                          <a:cs typeface="Times New Roman"/>
                          <a:sym typeface="Times New Roman"/>
                        </a:rPr>
                        <a:t>%Acc</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Time</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#f</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latin typeface="Times New Roman"/>
                          <a:ea typeface="Times New Roman"/>
                          <a:cs typeface="Times New Roman"/>
                          <a:sym typeface="Times New Roman"/>
                        </a:rPr>
                        <a:t>%Acc</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Time</a:t>
                      </a:r>
                      <a:endParaRPr sz="1200" u="none" strike="noStrike" cap="none">
                        <a:latin typeface="Times New Roman"/>
                        <a:ea typeface="Times New Roman"/>
                        <a:cs typeface="Times New Roman"/>
                        <a:sym typeface="Times New Roman"/>
                      </a:endParaRPr>
                    </a:p>
                  </a:txBody>
                  <a:tcPr marL="65150" marR="65150" marT="0" marB="0"/>
                </a:tc>
                <a:extLst>
                  <a:ext uri="{0D108BD9-81ED-4DB2-BD59-A6C34878D82A}">
                    <a16:rowId xmlns:a16="http://schemas.microsoft.com/office/drawing/2014/main" val="10001"/>
                  </a:ext>
                </a:extLst>
              </a:tr>
              <a:tr h="330575">
                <a:tc>
                  <a:txBody>
                    <a:bodyPr/>
                    <a:lstStyle/>
                    <a:p>
                      <a:pPr marL="0" marR="0" lvl="0" indent="0" algn="just" rtl="0">
                        <a:lnSpc>
                          <a:spcPct val="107000"/>
                        </a:lnSpc>
                        <a:spcBef>
                          <a:spcPts val="0"/>
                        </a:spcBef>
                        <a:spcAft>
                          <a:spcPts val="0"/>
                        </a:spcAft>
                        <a:buNone/>
                      </a:pPr>
                      <a:r>
                        <a:rPr lang="en-US" sz="1000" u="none" strike="noStrike" cap="none"/>
                        <a:t>Diabetes</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4.15 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b="1" u="none" strike="noStrike" cap="none">
                          <a:solidFill>
                            <a:srgbClr val="9D5300"/>
                          </a:solidFill>
                        </a:rPr>
                        <a:t>76.93</a:t>
                      </a:r>
                      <a:r>
                        <a:rPr lang="en-US" sz="1000" u="none" strike="noStrike" cap="none"/>
                        <a:t>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516 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b="1" u="none" strike="noStrike" cap="none">
                          <a:solidFill>
                            <a:srgbClr val="587AAA"/>
                          </a:solidFill>
                        </a:rPr>
                        <a:t>2.25</a:t>
                      </a:r>
                      <a:endParaRPr sz="1200" b="1" u="none" strike="noStrike" cap="none">
                        <a:solidFill>
                          <a:srgbClr val="587AAA"/>
                        </a:solidFill>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75.97</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372</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2.35</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76.12</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1029</a:t>
                      </a:r>
                      <a:endParaRPr sz="1200" u="none" strike="noStrike" cap="none">
                        <a:latin typeface="Times New Roman"/>
                        <a:ea typeface="Times New Roman"/>
                        <a:cs typeface="Times New Roman"/>
                        <a:sym typeface="Times New Roman"/>
                      </a:endParaRPr>
                    </a:p>
                  </a:txBody>
                  <a:tcPr marL="65150" marR="65150" marT="0" marB="0"/>
                </a:tc>
                <a:extLst>
                  <a:ext uri="{0D108BD9-81ED-4DB2-BD59-A6C34878D82A}">
                    <a16:rowId xmlns:a16="http://schemas.microsoft.com/office/drawing/2014/main" val="10002"/>
                  </a:ext>
                </a:extLst>
              </a:tr>
              <a:tr h="330575">
                <a:tc>
                  <a:txBody>
                    <a:bodyPr/>
                    <a:lstStyle/>
                    <a:p>
                      <a:pPr marL="0" marR="0" lvl="0" indent="0" algn="just" rtl="0">
                        <a:lnSpc>
                          <a:spcPct val="107000"/>
                        </a:lnSpc>
                        <a:spcBef>
                          <a:spcPts val="0"/>
                        </a:spcBef>
                        <a:spcAft>
                          <a:spcPts val="0"/>
                        </a:spcAft>
                        <a:buNone/>
                      </a:pPr>
                      <a:r>
                        <a:rPr lang="en-US" sz="1000" u="none" strike="noStrike" cap="none"/>
                        <a:t>Cancer</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2.55 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b="1" u="none" strike="noStrike" cap="none">
                          <a:solidFill>
                            <a:srgbClr val="9D5300"/>
                          </a:solidFill>
                        </a:rPr>
                        <a:t>97.33</a:t>
                      </a:r>
                      <a:r>
                        <a:rPr lang="en-US" sz="1000" u="none" strike="noStrike" cap="none"/>
                        <a:t>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191 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2.45</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97.32</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166</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b="1" u="none" strike="noStrike" cap="none">
                          <a:solidFill>
                            <a:srgbClr val="587AAA"/>
                          </a:solidFill>
                        </a:rPr>
                        <a:t>2.05</a:t>
                      </a:r>
                      <a:endParaRPr sz="1200" b="1" u="none" strike="noStrike" cap="none">
                        <a:solidFill>
                          <a:srgbClr val="587AAA"/>
                        </a:solidFill>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97.31</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454</a:t>
                      </a:r>
                      <a:endParaRPr sz="1200" u="none" strike="noStrike" cap="none">
                        <a:latin typeface="Times New Roman"/>
                        <a:ea typeface="Times New Roman"/>
                        <a:cs typeface="Times New Roman"/>
                        <a:sym typeface="Times New Roman"/>
                      </a:endParaRPr>
                    </a:p>
                  </a:txBody>
                  <a:tcPr marL="65150" marR="65150" marT="0" marB="0"/>
                </a:tc>
                <a:extLst>
                  <a:ext uri="{0D108BD9-81ED-4DB2-BD59-A6C34878D82A}">
                    <a16:rowId xmlns:a16="http://schemas.microsoft.com/office/drawing/2014/main" val="10003"/>
                  </a:ext>
                </a:extLst>
              </a:tr>
              <a:tr h="330575">
                <a:tc>
                  <a:txBody>
                    <a:bodyPr/>
                    <a:lstStyle/>
                    <a:p>
                      <a:pPr marL="0" marR="0" lvl="0" indent="0" algn="just" rtl="0">
                        <a:lnSpc>
                          <a:spcPct val="107000"/>
                        </a:lnSpc>
                        <a:spcBef>
                          <a:spcPts val="0"/>
                        </a:spcBef>
                        <a:spcAft>
                          <a:spcPts val="0"/>
                        </a:spcAft>
                        <a:buNone/>
                      </a:pPr>
                      <a:r>
                        <a:rPr lang="en-US" sz="1000" u="none" strike="noStrike" cap="none"/>
                        <a:t>Glass</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4.85 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76.42 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209 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4.30</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74.63</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209</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b="1" u="none" strike="noStrike" cap="none">
                          <a:solidFill>
                            <a:srgbClr val="587AAA"/>
                          </a:solidFill>
                        </a:rPr>
                        <a:t>4.45</a:t>
                      </a:r>
                      <a:endParaRPr sz="1200" b="1" u="none" strike="noStrike" cap="none">
                        <a:solidFill>
                          <a:srgbClr val="587AAA"/>
                        </a:solidFill>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b="1" u="none" strike="noStrike" cap="none">
                          <a:solidFill>
                            <a:srgbClr val="9D5300"/>
                          </a:solidFill>
                        </a:rPr>
                        <a:t>78.25</a:t>
                      </a:r>
                      <a:endParaRPr sz="1200" b="1" u="none" strike="noStrike" cap="none">
                        <a:solidFill>
                          <a:srgbClr val="9D5300"/>
                        </a:solidFill>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698</a:t>
                      </a:r>
                      <a:endParaRPr sz="1200" u="none" strike="noStrike" cap="none">
                        <a:latin typeface="Times New Roman"/>
                        <a:ea typeface="Times New Roman"/>
                        <a:cs typeface="Times New Roman"/>
                        <a:sym typeface="Times New Roman"/>
                      </a:endParaRPr>
                    </a:p>
                  </a:txBody>
                  <a:tcPr marL="65150" marR="65150" marT="0" marB="0"/>
                </a:tc>
                <a:extLst>
                  <a:ext uri="{0D108BD9-81ED-4DB2-BD59-A6C34878D82A}">
                    <a16:rowId xmlns:a16="http://schemas.microsoft.com/office/drawing/2014/main" val="10004"/>
                  </a:ext>
                </a:extLst>
              </a:tr>
              <a:tr h="330575">
                <a:tc>
                  <a:txBody>
                    <a:bodyPr/>
                    <a:lstStyle/>
                    <a:p>
                      <a:pPr marL="0" marR="0" lvl="0" indent="0" algn="just" rtl="0">
                        <a:lnSpc>
                          <a:spcPct val="107000"/>
                        </a:lnSpc>
                        <a:spcBef>
                          <a:spcPts val="0"/>
                        </a:spcBef>
                        <a:spcAft>
                          <a:spcPts val="0"/>
                        </a:spcAft>
                        <a:buNone/>
                      </a:pPr>
                      <a:r>
                        <a:rPr lang="en-US" sz="1000" u="none" strike="noStrike" cap="none"/>
                        <a:t>Vehicle</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9.38 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81.06 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335 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6.90</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80.07</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307</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b="1" u="none" strike="noStrike" cap="none">
                          <a:solidFill>
                            <a:srgbClr val="587AAA"/>
                          </a:solidFill>
                        </a:rPr>
                        <a:t>7.15</a:t>
                      </a:r>
                      <a:endParaRPr sz="1200" b="1" u="none" strike="noStrike" cap="none">
                        <a:solidFill>
                          <a:srgbClr val="587AAA"/>
                        </a:solidFill>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b="1" u="none" strike="noStrike" cap="none">
                          <a:solidFill>
                            <a:srgbClr val="9D5300"/>
                          </a:solidFill>
                        </a:rPr>
                        <a:t>82.60</a:t>
                      </a:r>
                      <a:endParaRPr sz="1200" b="1" u="none" strike="noStrike" cap="none">
                        <a:solidFill>
                          <a:srgbClr val="9D5300"/>
                        </a:solidFill>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1432</a:t>
                      </a:r>
                      <a:endParaRPr sz="1200" u="none" strike="noStrike" cap="none">
                        <a:latin typeface="Times New Roman"/>
                        <a:ea typeface="Times New Roman"/>
                        <a:cs typeface="Times New Roman"/>
                        <a:sym typeface="Times New Roman"/>
                      </a:endParaRPr>
                    </a:p>
                  </a:txBody>
                  <a:tcPr marL="65150" marR="65150" marT="0" marB="0"/>
                </a:tc>
                <a:extLst>
                  <a:ext uri="{0D108BD9-81ED-4DB2-BD59-A6C34878D82A}">
                    <a16:rowId xmlns:a16="http://schemas.microsoft.com/office/drawing/2014/main" val="10005"/>
                  </a:ext>
                </a:extLst>
              </a:tr>
              <a:tr h="330575">
                <a:tc>
                  <a:txBody>
                    <a:bodyPr/>
                    <a:lstStyle/>
                    <a:p>
                      <a:pPr marL="0" marR="0" lvl="0" indent="0" algn="just" rtl="0">
                        <a:lnSpc>
                          <a:spcPct val="107000"/>
                        </a:lnSpc>
                        <a:spcBef>
                          <a:spcPts val="0"/>
                        </a:spcBef>
                        <a:spcAft>
                          <a:spcPts val="0"/>
                        </a:spcAft>
                        <a:buNone/>
                      </a:pPr>
                      <a:r>
                        <a:rPr lang="en-US" sz="1000" u="none" strike="noStrike" cap="none"/>
                        <a:t>Sonar</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17.25 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94.94 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761 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11.30</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93.17</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721</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b="1" u="none" strike="noStrike" cap="none">
                          <a:solidFill>
                            <a:srgbClr val="587AAA"/>
                          </a:solidFill>
                        </a:rPr>
                        <a:t>11.9</a:t>
                      </a:r>
                      <a:endParaRPr sz="1200" b="1" u="none" strike="noStrike" cap="none">
                        <a:solidFill>
                          <a:srgbClr val="587AAA"/>
                        </a:solidFill>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b="1" u="none" strike="noStrike" cap="none">
                          <a:solidFill>
                            <a:srgbClr val="9D5300"/>
                          </a:solidFill>
                        </a:rPr>
                        <a:t>95.36</a:t>
                      </a:r>
                      <a:endParaRPr sz="1200" b="1" u="none" strike="noStrike" cap="none">
                        <a:solidFill>
                          <a:srgbClr val="9D5300"/>
                        </a:solidFill>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2522</a:t>
                      </a:r>
                      <a:endParaRPr sz="1200" u="none" strike="noStrike" cap="none">
                        <a:latin typeface="Times New Roman"/>
                        <a:ea typeface="Times New Roman"/>
                        <a:cs typeface="Times New Roman"/>
                        <a:sym typeface="Times New Roman"/>
                      </a:endParaRPr>
                    </a:p>
                  </a:txBody>
                  <a:tcPr marL="65150" marR="65150" marT="0" marB="0"/>
                </a:tc>
                <a:extLst>
                  <a:ext uri="{0D108BD9-81ED-4DB2-BD59-A6C34878D82A}">
                    <a16:rowId xmlns:a16="http://schemas.microsoft.com/office/drawing/2014/main" val="10006"/>
                  </a:ext>
                </a:extLst>
              </a:tr>
              <a:tr h="330575">
                <a:tc>
                  <a:txBody>
                    <a:bodyPr/>
                    <a:lstStyle/>
                    <a:p>
                      <a:pPr marL="0" marR="0" lvl="0" indent="0" algn="just" rtl="0">
                        <a:lnSpc>
                          <a:spcPct val="107000"/>
                        </a:lnSpc>
                        <a:spcBef>
                          <a:spcPts val="0"/>
                        </a:spcBef>
                        <a:spcAft>
                          <a:spcPts val="0"/>
                        </a:spcAft>
                        <a:buNone/>
                      </a:pPr>
                      <a:r>
                        <a:rPr lang="en-US" sz="1000" u="none" strike="noStrike" cap="none"/>
                        <a:t>Splice</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b="1" u="none" strike="noStrike" cap="none">
                          <a:solidFill>
                            <a:srgbClr val="587AAA"/>
                          </a:solidFill>
                        </a:rPr>
                        <a:t>11.6</a:t>
                      </a:r>
                      <a:r>
                        <a:rPr lang="en-US" sz="1000" u="none" strike="noStrike" cap="none"/>
                        <a:t>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83.80 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486 </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11.75</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90.47</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496</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13.8</a:t>
                      </a:r>
                      <a:endParaRPr sz="1200" u="none" strike="noStrike" cap="none">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b="1" u="none" strike="noStrike" cap="none">
                          <a:solidFill>
                            <a:srgbClr val="9D5300"/>
                          </a:solidFill>
                        </a:rPr>
                        <a:t>92.45</a:t>
                      </a:r>
                      <a:endParaRPr sz="1200" b="1" u="none" strike="noStrike" cap="none">
                        <a:solidFill>
                          <a:srgbClr val="9D5300"/>
                        </a:solidFill>
                        <a:latin typeface="Times New Roman"/>
                        <a:ea typeface="Times New Roman"/>
                        <a:cs typeface="Times New Roman"/>
                        <a:sym typeface="Times New Roman"/>
                      </a:endParaRPr>
                    </a:p>
                  </a:txBody>
                  <a:tcPr marL="65150" marR="65150" marT="0" marB="0"/>
                </a:tc>
                <a:tc>
                  <a:txBody>
                    <a:bodyPr/>
                    <a:lstStyle/>
                    <a:p>
                      <a:pPr marL="0" marR="0" lvl="0" indent="0" algn="just" rtl="0">
                        <a:lnSpc>
                          <a:spcPct val="107000"/>
                        </a:lnSpc>
                        <a:spcBef>
                          <a:spcPts val="0"/>
                        </a:spcBef>
                        <a:spcAft>
                          <a:spcPts val="0"/>
                        </a:spcAft>
                        <a:buNone/>
                      </a:pPr>
                      <a:r>
                        <a:rPr lang="en-US" sz="1000" u="none" strike="noStrike" cap="none"/>
                        <a:t>1248</a:t>
                      </a:r>
                      <a:endParaRPr sz="1200" u="none" strike="noStrike" cap="none">
                        <a:latin typeface="Times New Roman"/>
                        <a:ea typeface="Times New Roman"/>
                        <a:cs typeface="Times New Roman"/>
                        <a:sym typeface="Times New Roman"/>
                      </a:endParaRPr>
                    </a:p>
                  </a:txBody>
                  <a:tcPr marL="65150" marR="6515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58"/>
          <p:cNvSpPr txBox="1">
            <a:spLocks noGrp="1"/>
          </p:cNvSpPr>
          <p:nvPr>
            <p:ph type="sldNum" idx="12"/>
          </p:nvPr>
        </p:nvSpPr>
        <p:spPr>
          <a:xfrm>
            <a:off x="5370600" y="4650789"/>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43</a:t>
            </a:fld>
            <a:endParaRPr/>
          </a:p>
        </p:txBody>
      </p:sp>
      <p:sp>
        <p:nvSpPr>
          <p:cNvPr id="547" name="Google Shape;547;p58"/>
          <p:cNvSpPr txBox="1">
            <a:spLocks noGrp="1"/>
          </p:cNvSpPr>
          <p:nvPr>
            <p:ph type="ctrTitle" idx="4294967295"/>
          </p:nvPr>
        </p:nvSpPr>
        <p:spPr>
          <a:xfrm>
            <a:off x="132151" y="2364401"/>
            <a:ext cx="6593700" cy="115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US" sz="6000" b="1" i="0" u="none" strike="noStrike" cap="none">
                <a:solidFill>
                  <a:schemeClr val="accent5"/>
                </a:solidFill>
                <a:latin typeface="Times New Roman"/>
                <a:ea typeface="Times New Roman"/>
                <a:cs typeface="Times New Roman"/>
                <a:sym typeface="Times New Roman"/>
              </a:rPr>
              <a:t>THANKS!</a:t>
            </a:r>
            <a:endParaRPr sz="6000" b="1" i="0" u="none" strike="noStrike" cap="none">
              <a:solidFill>
                <a:schemeClr val="accent5"/>
              </a:solidFill>
              <a:latin typeface="Times New Roman"/>
              <a:ea typeface="Times New Roman"/>
              <a:cs typeface="Times New Roman"/>
              <a:sym typeface="Times New Roman"/>
            </a:endParaRPr>
          </a:p>
        </p:txBody>
      </p:sp>
      <p:sp>
        <p:nvSpPr>
          <p:cNvPr id="548" name="Google Shape;548;p58"/>
          <p:cNvSpPr txBox="1">
            <a:spLocks noGrp="1"/>
          </p:cNvSpPr>
          <p:nvPr>
            <p:ph type="subTitle" idx="4294967295"/>
          </p:nvPr>
        </p:nvSpPr>
        <p:spPr>
          <a:xfrm>
            <a:off x="132151" y="3230001"/>
            <a:ext cx="6593700" cy="134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4"/>
              </a:buClr>
              <a:buSzPts val="2400"/>
              <a:buFont typeface="Roboto Condensed Light"/>
              <a:buNone/>
            </a:pPr>
            <a:r>
              <a:rPr lang="en-US" sz="2000" b="1" i="0" u="none" strike="noStrike" cap="none">
                <a:solidFill>
                  <a:schemeClr val="dk1"/>
                </a:solidFill>
                <a:latin typeface="Times New Roman"/>
                <a:ea typeface="Times New Roman"/>
                <a:cs typeface="Times New Roman"/>
                <a:sym typeface="Times New Roman"/>
              </a:rPr>
              <a:t>Any questions?</a:t>
            </a: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100"/>
              <a:buFont typeface="Roboto Condensed Light"/>
              <a:buNone/>
            </a:pPr>
            <a:r>
              <a:rPr lang="en-US" sz="2000" b="0" i="0" u="none" strike="noStrike" cap="none">
                <a:solidFill>
                  <a:schemeClr val="dk1"/>
                </a:solidFill>
                <a:latin typeface="Times New Roman"/>
                <a:ea typeface="Times New Roman"/>
                <a:cs typeface="Times New Roman"/>
                <a:sym typeface="Times New Roman"/>
              </a:rPr>
              <a:t>You can find me at</a:t>
            </a:r>
            <a:endParaRPr sz="20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100"/>
              <a:buFont typeface="Roboto Condensed Light"/>
              <a:buNone/>
            </a:pPr>
            <a:r>
              <a:rPr lang="en-US" sz="2000" b="1" i="0" u="none" strike="noStrike" cap="none">
                <a:solidFill>
                  <a:schemeClr val="dk1"/>
                </a:solidFill>
                <a:latin typeface="Times New Roman"/>
                <a:ea typeface="Times New Roman"/>
                <a:cs typeface="Times New Roman"/>
                <a:sym typeface="Times New Roman"/>
              </a:rPr>
              <a:t>duc.lm173035@sis.hust.edu.vn</a:t>
            </a:r>
            <a:endParaRPr sz="2000" b="1" i="0" u="none" strike="noStrike" cap="none">
              <a:solidFill>
                <a:schemeClr val="dk1"/>
              </a:solidFill>
              <a:latin typeface="Times New Roman"/>
              <a:ea typeface="Times New Roman"/>
              <a:cs typeface="Times New Roman"/>
              <a:sym typeface="Times New Roman"/>
            </a:endParaRPr>
          </a:p>
        </p:txBody>
      </p:sp>
      <p:grpSp>
        <p:nvGrpSpPr>
          <p:cNvPr id="549" name="Google Shape;549;p58"/>
          <p:cNvGrpSpPr/>
          <p:nvPr/>
        </p:nvGrpSpPr>
        <p:grpSpPr>
          <a:xfrm>
            <a:off x="2853212" y="966823"/>
            <a:ext cx="1197664" cy="1126777"/>
            <a:chOff x="5972700" y="2330200"/>
            <a:chExt cx="411625" cy="387275"/>
          </a:xfrm>
        </p:grpSpPr>
        <p:sp>
          <p:nvSpPr>
            <p:cNvPr id="550" name="Google Shape;550;p5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1" name="Google Shape;551;p5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3A02-2515-47C4-A9B1-EAFA824EE08A}"/>
              </a:ext>
            </a:extLst>
          </p:cNvPr>
          <p:cNvSpPr>
            <a:spLocks noGrp="1"/>
          </p:cNvSpPr>
          <p:nvPr>
            <p:ph type="title"/>
          </p:nvPr>
        </p:nvSpPr>
        <p:spPr>
          <a:xfrm>
            <a:off x="9144" y="397576"/>
            <a:ext cx="4912270" cy="766200"/>
          </a:xfrm>
        </p:spPr>
        <p:txBody>
          <a:bodyPr/>
          <a:lstStyle/>
          <a:p>
            <a:r>
              <a:rPr lang="en-US" dirty="0"/>
              <a:t>1. Tổng quan về bài toán lựa chọn đặc trưng</a:t>
            </a:r>
          </a:p>
        </p:txBody>
      </p:sp>
      <p:sp>
        <p:nvSpPr>
          <p:cNvPr id="5" name="Slide Number Placeholder 4">
            <a:extLst>
              <a:ext uri="{FF2B5EF4-FFF2-40B4-BE49-F238E27FC236}">
                <a16:creationId xmlns:a16="http://schemas.microsoft.com/office/drawing/2014/main" id="{376E0834-3AF2-493E-9862-47ADB228CA2F}"/>
              </a:ext>
            </a:extLst>
          </p:cNvPr>
          <p:cNvSpPr>
            <a:spLocks noGrp="1"/>
          </p:cNvSpPr>
          <p:nvPr>
            <p:ph type="sldNum" idx="12"/>
          </p:nvPr>
        </p:nvSpPr>
        <p:spPr/>
        <p:txBody>
          <a:bodyPr/>
          <a:lstStyle/>
          <a:p>
            <a:fld id="{00000000-1234-1234-1234-123412341234}" type="slidenum">
              <a:rPr lang="en" smtClean="0"/>
              <a:pPr/>
              <a:t>5</a:t>
            </a:fld>
            <a:endParaRPr lang="e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5FE752-CF2E-4E14-BBBC-6D4C30C1D9CB}"/>
                  </a:ext>
                </a:extLst>
              </p:cNvPr>
              <p:cNvSpPr txBox="1"/>
              <p:nvPr/>
            </p:nvSpPr>
            <p:spPr>
              <a:xfrm>
                <a:off x="4146596" y="2446806"/>
                <a:ext cx="2469779" cy="1563441"/>
              </a:xfrm>
              <a:prstGeom prst="rect">
                <a:avLst/>
              </a:prstGeom>
              <a:noFill/>
            </p:spPr>
            <p:txBody>
              <a:bodyPr wrap="none" rtlCol="0">
                <a:spAutoFit/>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𝑓</m:t>
                                </m:r>
                              </m:e>
                              <m:sub>
                                <m:r>
                                  <a:rPr lang="vi-VN" sz="1400" i="1">
                                    <a:effectLst/>
                                    <a:latin typeface="Cambria Math" panose="02040503050406030204" pitchFamily="18" charset="0"/>
                                    <a:ea typeface="Calibri" panose="020F0502020204030204" pitchFamily="34" charset="0"/>
                                    <a:cs typeface="Times New Roman" panose="02020603050405020304" pitchFamily="18" charset="0"/>
                                  </a:rPr>
                                  <m:t>1</m:t>
                                </m:r>
                              </m:sub>
                            </m:sSub>
                          </m:e>
                          <m:e>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𝑓</m:t>
                                </m:r>
                              </m:e>
                              <m:sub>
                                <m:r>
                                  <a:rPr lang="vi-VN" sz="1400" i="1">
                                    <a:effectLst/>
                                    <a:latin typeface="Cambria Math" panose="02040503050406030204" pitchFamily="18" charset="0"/>
                                    <a:ea typeface="Calibri" panose="020F0502020204030204" pitchFamily="34" charset="0"/>
                                    <a:cs typeface="Times New Roman" panose="02020603050405020304" pitchFamily="18" charset="0"/>
                                  </a:rPr>
                                  <m:t>2</m:t>
                                </m:r>
                              </m:sub>
                            </m:sSub>
                          </m:e>
                          <m:e>
                            <m:r>
                              <a:rPr lang="vi-VN" sz="1400" i="1">
                                <a:effectLst/>
                                <a:latin typeface="Cambria Math" panose="02040503050406030204" pitchFamily="18" charset="0"/>
                                <a:ea typeface="Calibri" panose="020F0502020204030204" pitchFamily="34" charset="0"/>
                                <a:cs typeface="Times New Roman" panose="02020603050405020304" pitchFamily="18" charset="0"/>
                              </a:rPr>
                              <m:t>.</m:t>
                            </m:r>
                          </m:e>
                          <m:e>
                            <m:r>
                              <a:rPr lang="vi-VN" sz="1400" i="1">
                                <a:effectLst/>
                                <a:latin typeface="Cambria Math" panose="02040503050406030204" pitchFamily="18" charset="0"/>
                                <a:ea typeface="Calibri" panose="020F0502020204030204" pitchFamily="34" charset="0"/>
                                <a:cs typeface="Times New Roman" panose="02020603050405020304" pitchFamily="18" charset="0"/>
                              </a:rPr>
                              <m:t>.</m:t>
                            </m:r>
                          </m:e>
                          <m:e>
                            <m:r>
                              <a:rPr lang="vi-VN" sz="1400" i="1">
                                <a:effectLst/>
                                <a:latin typeface="Cambria Math" panose="02040503050406030204" pitchFamily="18" charset="0"/>
                                <a:ea typeface="Calibri" panose="020F0502020204030204" pitchFamily="34" charset="0"/>
                                <a:cs typeface="Times New Roman" panose="02020603050405020304" pitchFamily="18" charset="0"/>
                              </a:rPr>
                              <m:t>.</m:t>
                            </m:r>
                          </m:e>
                          <m:e>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𝑑</m:t>
                                </m:r>
                              </m:sub>
                            </m:sSub>
                          </m:e>
                        </m:eqArr>
                      </m:e>
                    </m:d>
                    <m:r>
                      <a:rPr lang="vi-VN" sz="1400">
                        <a:effectLst/>
                        <a:latin typeface="Cambria Math" panose="02040503050406030204" pitchFamily="18" charset="0"/>
                        <a:ea typeface="Calibri" panose="020F0502020204030204" pitchFamily="34" charset="0"/>
                        <a:cs typeface="Times New Roman" panose="02020603050405020304" pitchFamily="18" charset="0"/>
                      </a:rPr>
                      <m:t> </m:t>
                    </m:r>
                    <m:r>
                      <a:rPr lang="vi-VN" sz="14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fPr>
                      <m:num>
                        <m:r>
                          <a:rPr lang="vi-VN" sz="1400" i="1">
                            <a:effectLst/>
                            <a:latin typeface="Cambria Math" panose="02040503050406030204" pitchFamily="18" charset="0"/>
                            <a:ea typeface="Calibri" panose="020F0502020204030204" pitchFamily="34" charset="0"/>
                            <a:cs typeface="Times New Roman" panose="02020603050405020304" pitchFamily="18" charset="0"/>
                          </a:rPr>
                          <m:t>𝑇𝑟</m:t>
                        </m:r>
                        <m:r>
                          <a:rPr lang="vi-VN" sz="1400" i="1">
                            <a:effectLst/>
                            <a:latin typeface="Cambria Math" panose="02040503050406030204" pitchFamily="18" charset="0"/>
                            <a:ea typeface="Calibri" panose="020F0502020204030204" pitchFamily="34" charset="0"/>
                            <a:cs typeface="Times New Roman" panose="02020603050405020304" pitchFamily="18" charset="0"/>
                          </a:rPr>
                          <m:t>í</m:t>
                        </m:r>
                        <m:r>
                          <a:rPr lang="vi-VN" sz="1400" i="1">
                            <a:effectLst/>
                            <a:latin typeface="Cambria Math" panose="02040503050406030204" pitchFamily="18" charset="0"/>
                            <a:ea typeface="Calibri" panose="020F0502020204030204" pitchFamily="34" charset="0"/>
                            <a:cs typeface="Times New Roman" panose="02020603050405020304" pitchFamily="18" charset="0"/>
                          </a:rPr>
                          <m:t>𝑐h</m:t>
                        </m:r>
                        <m:r>
                          <a:rPr lang="vi-VN" sz="1400" i="1">
                            <a:effectLst/>
                            <a:latin typeface="Cambria Math" panose="02040503050406030204" pitchFamily="18" charset="0"/>
                            <a:ea typeface="Calibri" panose="020F0502020204030204" pitchFamily="34" charset="0"/>
                            <a:cs typeface="Times New Roman" panose="02020603050405020304" pitchFamily="18" charset="0"/>
                          </a:rPr>
                          <m:t> </m:t>
                        </m:r>
                        <m:r>
                          <a:rPr lang="vi-VN" sz="1400" i="1">
                            <a:effectLst/>
                            <a:latin typeface="Cambria Math" panose="02040503050406030204" pitchFamily="18" charset="0"/>
                            <a:ea typeface="Calibri" panose="020F0502020204030204" pitchFamily="34" charset="0"/>
                            <a:cs typeface="Times New Roman" panose="02020603050405020304" pitchFamily="18" charset="0"/>
                          </a:rPr>
                          <m:t>𝑐h</m:t>
                        </m:r>
                        <m:r>
                          <a:rPr lang="vi-VN" sz="1400" i="1">
                            <a:effectLst/>
                            <a:latin typeface="Cambria Math" panose="02040503050406030204" pitchFamily="18" charset="0"/>
                            <a:ea typeface="Calibri" panose="020F0502020204030204" pitchFamily="34" charset="0"/>
                            <a:cs typeface="Times New Roman" panose="02020603050405020304" pitchFamily="18" charset="0"/>
                          </a:rPr>
                          <m:t>ọ</m:t>
                        </m:r>
                        <m:r>
                          <a:rPr lang="vi-VN" sz="1400" i="1">
                            <a:effectLst/>
                            <a:latin typeface="Cambria Math" panose="02040503050406030204" pitchFamily="18" charset="0"/>
                            <a:ea typeface="Calibri" panose="020F0502020204030204" pitchFamily="34" charset="0"/>
                            <a:cs typeface="Times New Roman" panose="02020603050405020304" pitchFamily="18" charset="0"/>
                          </a:rPr>
                          <m:t>𝑛</m:t>
                        </m:r>
                      </m:num>
                      <m:den>
                        <m:r>
                          <a:rPr lang="vi-VN" sz="1400" i="1">
                            <a:effectLst/>
                            <a:latin typeface="Cambria Math" panose="02040503050406030204" pitchFamily="18" charset="0"/>
                            <a:ea typeface="Calibri" panose="020F0502020204030204" pitchFamily="34" charset="0"/>
                            <a:cs typeface="Times New Roman" panose="02020603050405020304" pitchFamily="18" charset="0"/>
                          </a:rPr>
                          <m:t>đặ</m:t>
                        </m:r>
                        <m:r>
                          <a:rPr lang="vi-VN" sz="1400" i="1">
                            <a:effectLst/>
                            <a:latin typeface="Cambria Math" panose="02040503050406030204" pitchFamily="18" charset="0"/>
                            <a:ea typeface="Calibri" panose="020F0502020204030204" pitchFamily="34" charset="0"/>
                            <a:cs typeface="Times New Roman" panose="02020603050405020304" pitchFamily="18" charset="0"/>
                          </a:rPr>
                          <m:t>𝑐</m:t>
                        </m:r>
                        <m:r>
                          <a:rPr lang="vi-VN" sz="1400" i="1">
                            <a:effectLst/>
                            <a:latin typeface="Cambria Math" panose="02040503050406030204" pitchFamily="18" charset="0"/>
                            <a:ea typeface="Calibri" panose="020F0502020204030204" pitchFamily="34" charset="0"/>
                            <a:cs typeface="Times New Roman" panose="02020603050405020304" pitchFamily="18" charset="0"/>
                          </a:rPr>
                          <m:t> </m:t>
                        </m:r>
                        <m:r>
                          <a:rPr lang="vi-VN" sz="1400" i="1">
                            <a:effectLst/>
                            <a:latin typeface="Cambria Math" panose="02040503050406030204" pitchFamily="18" charset="0"/>
                            <a:ea typeface="Calibri" panose="020F0502020204030204" pitchFamily="34" charset="0"/>
                            <a:cs typeface="Times New Roman" panose="02020603050405020304" pitchFamily="18" charset="0"/>
                          </a:rPr>
                          <m:t>𝑡𝑟</m:t>
                        </m:r>
                        <m:r>
                          <a:rPr lang="vi-VN" sz="1400" i="1">
                            <a:effectLst/>
                            <a:latin typeface="Cambria Math" panose="02040503050406030204" pitchFamily="18" charset="0"/>
                            <a:ea typeface="Calibri" panose="020F0502020204030204" pitchFamily="34" charset="0"/>
                            <a:cs typeface="Times New Roman" panose="02020603050405020304" pitchFamily="18" charset="0"/>
                          </a:rPr>
                          <m:t>ư</m:t>
                        </m:r>
                        <m:r>
                          <a:rPr lang="vi-VN" sz="1400" i="1">
                            <a:effectLst/>
                            <a:latin typeface="Cambria Math" panose="02040503050406030204" pitchFamily="18" charset="0"/>
                            <a:ea typeface="Calibri" panose="020F0502020204030204" pitchFamily="34" charset="0"/>
                            <a:cs typeface="Times New Roman" panose="02020603050405020304" pitchFamily="18" charset="0"/>
                          </a:rPr>
                          <m:t>𝑛𝑔</m:t>
                        </m:r>
                      </m:den>
                    </m:f>
                    <m:r>
                      <a:rPr lang="vi-VN" sz="1400" i="1">
                        <a:effectLst/>
                        <a:latin typeface="Cambria Math" panose="02040503050406030204" pitchFamily="18" charset="0"/>
                        <a:ea typeface="Calibri" panose="020F0502020204030204" pitchFamily="34" charset="0"/>
                        <a:cs typeface="Times New Roman" panose="02020603050405020304" pitchFamily="18" charset="0"/>
                      </a:rPr>
                      <m:t>&gt;</m:t>
                    </m:r>
                    <m:r>
                      <a:rPr lang="vi-VN" sz="1400">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𝑖</m:t>
                                </m:r>
                                <m:r>
                                  <a:rPr lang="vi-VN" sz="1400" i="1">
                                    <a:effectLst/>
                                    <a:latin typeface="Cambria Math" panose="02040503050406030204" pitchFamily="18" charset="0"/>
                                    <a:ea typeface="Calibri" panose="020F0502020204030204" pitchFamily="34" charset="0"/>
                                    <a:cs typeface="Times New Roman" panose="02020603050405020304" pitchFamily="18" charset="0"/>
                                  </a:rPr>
                                  <m:t>1</m:t>
                                </m:r>
                              </m:sub>
                            </m:sSub>
                          </m:e>
                          <m:e>
                            <m:sSub>
                              <m:sSubPr>
                                <m:ctrlPr>
                                  <a:rPr lang="en-US" sz="1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𝑖</m:t>
                                </m:r>
                                <m:r>
                                  <a:rPr lang="vi-VN" sz="1400" i="1">
                                    <a:effectLst/>
                                    <a:latin typeface="Cambria Math" panose="02040503050406030204" pitchFamily="18" charset="0"/>
                                    <a:ea typeface="Calibri" panose="020F0502020204030204" pitchFamily="34" charset="0"/>
                                    <a:cs typeface="Times New Roman" panose="02020603050405020304" pitchFamily="18" charset="0"/>
                                  </a:rPr>
                                  <m:t>2</m:t>
                                </m:r>
                              </m:sub>
                            </m:sSub>
                          </m:e>
                          <m:e>
                            <m:r>
                              <a:rPr lang="vi-VN" sz="1400" i="1">
                                <a:effectLst/>
                                <a:latin typeface="Cambria Math" panose="02040503050406030204" pitchFamily="18" charset="0"/>
                                <a:ea typeface="Calibri" panose="020F0502020204030204" pitchFamily="34" charset="0"/>
                                <a:cs typeface="Times New Roman" panose="02020603050405020304" pitchFamily="18" charset="0"/>
                              </a:rPr>
                              <m:t>.</m:t>
                            </m:r>
                          </m:e>
                          <m:e>
                            <m:r>
                              <a:rPr lang="vi-VN" sz="1400" i="1">
                                <a:effectLst/>
                                <a:latin typeface="Cambria Math" panose="02040503050406030204" pitchFamily="18" charset="0"/>
                                <a:ea typeface="Calibri" panose="020F0502020204030204" pitchFamily="34" charset="0"/>
                                <a:cs typeface="Times New Roman" panose="02020603050405020304" pitchFamily="18" charset="0"/>
                              </a:rPr>
                              <m:t>.</m:t>
                            </m:r>
                          </m:e>
                          <m:e>
                            <m:r>
                              <a:rPr lang="vi-VN" sz="1400" i="1">
                                <a:effectLst/>
                                <a:latin typeface="Cambria Math" panose="02040503050406030204" pitchFamily="18" charset="0"/>
                                <a:ea typeface="Calibri" panose="020F0502020204030204" pitchFamily="34" charset="0"/>
                                <a:cs typeface="Times New Roman" panose="02020603050405020304" pitchFamily="18" charset="0"/>
                              </a:rPr>
                              <m:t>.</m:t>
                            </m:r>
                          </m:e>
                          <m:e>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𝑖𝑛</m:t>
                                </m:r>
                              </m:sub>
                            </m:sSub>
                          </m:e>
                        </m:eqArr>
                      </m:e>
                    </m:d>
                    <m:r>
                      <a:rPr lang="vi-VN" sz="140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(n&lt;</a:t>
                </a:r>
                <a:r>
                  <a:rPr lang="en-US" dirty="0">
                    <a:latin typeface="Calibri" panose="020F0502020204030204" pitchFamily="34" charset="0"/>
                    <a:ea typeface="Times New Roman" panose="02020603050405020304" pitchFamily="18" charset="0"/>
                    <a:cs typeface="Times New Roman" panose="02020603050405020304" pitchFamily="18" charset="0"/>
                  </a:rPr>
                  <a:t>d</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400" dirty="0"/>
              </a:p>
              <a:p>
                <a:endParaRPr lang="en-US" dirty="0"/>
              </a:p>
            </p:txBody>
          </p:sp>
        </mc:Choice>
        <mc:Fallback xmlns="">
          <p:sp>
            <p:nvSpPr>
              <p:cNvPr id="6" name="TextBox 5">
                <a:extLst>
                  <a:ext uri="{FF2B5EF4-FFF2-40B4-BE49-F238E27FC236}">
                    <a16:creationId xmlns:a16="http://schemas.microsoft.com/office/drawing/2014/main" id="{145FE752-CF2E-4E14-BBBC-6D4C30C1D9CB}"/>
                  </a:ext>
                </a:extLst>
              </p:cNvPr>
              <p:cNvSpPr txBox="1">
                <a:spLocks noRot="1" noChangeAspect="1" noMove="1" noResize="1" noEditPoints="1" noAdjustHandles="1" noChangeArrowheads="1" noChangeShapeType="1" noTextEdit="1"/>
              </p:cNvSpPr>
              <p:nvPr/>
            </p:nvSpPr>
            <p:spPr>
              <a:xfrm>
                <a:off x="4146596" y="2446806"/>
                <a:ext cx="2469779" cy="1563441"/>
              </a:xfrm>
              <a:prstGeom prst="rect">
                <a:avLst/>
              </a:prstGeom>
              <a:blipFill>
                <a:blip r:embed="rId2"/>
                <a:stretch>
                  <a:fillRect/>
                </a:stretch>
              </a:blipFill>
            </p:spPr>
            <p:txBody>
              <a:bodyPr/>
              <a:lstStyle/>
              <a:p>
                <a:r>
                  <a:rPr lang="en-US">
                    <a:noFill/>
                  </a:rPr>
                  <a:t> </a:t>
                </a:r>
              </a:p>
            </p:txBody>
          </p:sp>
        </mc:Fallback>
      </mc:AlternateContent>
      <p:sp>
        <p:nvSpPr>
          <p:cNvPr id="9" name="Text Placeholder 2">
            <a:extLst>
              <a:ext uri="{FF2B5EF4-FFF2-40B4-BE49-F238E27FC236}">
                <a16:creationId xmlns:a16="http://schemas.microsoft.com/office/drawing/2014/main" id="{E0FC17FC-1827-4FCA-BD2B-288B5DB01792}"/>
              </a:ext>
            </a:extLst>
          </p:cNvPr>
          <p:cNvSpPr>
            <a:spLocks noGrp="1"/>
          </p:cNvSpPr>
          <p:nvPr>
            <p:ph type="body" idx="1"/>
          </p:nvPr>
        </p:nvSpPr>
        <p:spPr>
          <a:xfrm>
            <a:off x="0" y="1359394"/>
            <a:ext cx="6579394" cy="1212355"/>
          </a:xfrm>
        </p:spPr>
        <p:txBody>
          <a:bodyPr/>
          <a:lstStyle/>
          <a:p>
            <a:pPr algn="just"/>
            <a:r>
              <a:rPr lang="en-US" sz="1400" b="1" dirty="0">
                <a:solidFill>
                  <a:srgbClr val="000000"/>
                </a:solidFill>
                <a:latin typeface="Times New Roman" panose="02020603050405020304" pitchFamily="18" charset="0"/>
                <a:cs typeface="Times New Roman" panose="02020603050405020304" pitchFamily="18" charset="0"/>
              </a:rPr>
              <a:t>Lựa chọn đặc trưng: </a:t>
            </a:r>
            <a:r>
              <a:rPr lang="en-US" sz="1400" dirty="0">
                <a:solidFill>
                  <a:srgbClr val="000000"/>
                </a:solidFill>
                <a:latin typeface="Times New Roman" panose="02020603050405020304" pitchFamily="18" charset="0"/>
                <a:cs typeface="Times New Roman" panose="02020603050405020304" pitchFamily="18" charset="0"/>
              </a:rPr>
              <a:t>Là quá trình lựa chọn một tập hợp con các đặc trưng có liên quan từ tập hợp đặc trưng ban đầu mà không làm thay đổi giá trị của các đặc trưng.</a:t>
            </a:r>
          </a:p>
          <a:p>
            <a:pPr algn="just"/>
            <a:r>
              <a:rPr lang="en-US" sz="1400" b="1" dirty="0">
                <a:solidFill>
                  <a:srgbClr val="000000"/>
                </a:solidFill>
                <a:latin typeface="Times New Roman" panose="02020603050405020304" pitchFamily="18" charset="0"/>
                <a:cs typeface="Times New Roman" panose="02020603050405020304" pitchFamily="18" charset="0"/>
              </a:rPr>
              <a:t>Phát biểu bài toán</a:t>
            </a:r>
          </a:p>
        </p:txBody>
      </p:sp>
      <mc:AlternateContent xmlns:mc="http://schemas.openxmlformats.org/markup-compatibility/2006" xmlns:a14="http://schemas.microsoft.com/office/drawing/2010/main">
        <mc:Choice Requires="a14">
          <p:sp>
            <p:nvSpPr>
              <p:cNvPr id="8" name="Text Placeholder 2">
                <a:extLst>
                  <a:ext uri="{FF2B5EF4-FFF2-40B4-BE49-F238E27FC236}">
                    <a16:creationId xmlns:a16="http://schemas.microsoft.com/office/drawing/2014/main" id="{D6091A96-CB5F-4007-9B39-55361240D903}"/>
                  </a:ext>
                </a:extLst>
              </p:cNvPr>
              <p:cNvSpPr txBox="1">
                <a:spLocks/>
              </p:cNvSpPr>
              <p:nvPr/>
            </p:nvSpPr>
            <p:spPr>
              <a:xfrm>
                <a:off x="467965" y="2317245"/>
                <a:ext cx="3641650" cy="26308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78" marR="0" lvl="0" indent="-355582"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354" marR="0" lvl="1" indent="-355582"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532" marR="0" lvl="2" indent="-355582"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709" marR="0" lvl="3" indent="-355582"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5886" marR="0" lvl="4" indent="-355582"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063" marR="0" lvl="5" indent="-355582"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240" marR="0" lvl="6" indent="-355582"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418" marR="0" lvl="7" indent="-355582"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595" marR="0" lvl="8" indent="-355582"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101596" indent="0" algn="just">
                  <a:buFont typeface="Roboto Condensed Light"/>
                  <a:buNone/>
                </a:pPr>
                <a:r>
                  <a:rPr lang="en-US" sz="1400" dirty="0">
                    <a:solidFill>
                      <a:srgbClr val="000000"/>
                    </a:solidFill>
                    <a:latin typeface="Times New Roman" panose="02020603050405020304" pitchFamily="18" charset="0"/>
                    <a:cs typeface="Times New Roman" panose="02020603050405020304" pitchFamily="18" charset="0"/>
                  </a:rPr>
                  <a:t>Giả sử một tập dữ liệu S chứa d đặc trưng. </a:t>
                </a:r>
              </a:p>
              <a:p>
                <a:pPr marL="101596" indent="0" algn="just">
                  <a:buNone/>
                </a:pPr>
                <a:r>
                  <a:rPr lang="en-US" sz="1400" b="1" dirty="0">
                    <a:solidFill>
                      <a:srgbClr val="000000"/>
                    </a:solidFill>
                    <a:latin typeface="Times New Roman" panose="02020603050405020304" pitchFamily="18" charset="0"/>
                    <a:cs typeface="Times New Roman" panose="02020603050405020304" pitchFamily="18" charset="0"/>
                  </a:rPr>
                  <a:t>Đầu vào</a:t>
                </a:r>
                <a:r>
                  <a:rPr lang="en-US" sz="1400" dirty="0">
                    <a:solidFill>
                      <a:srgbClr val="000000"/>
                    </a:solidFill>
                    <a:latin typeface="Times New Roman" panose="02020603050405020304" pitchFamily="18" charset="0"/>
                    <a:cs typeface="Times New Roman" panose="02020603050405020304" pitchFamily="18" charset="0"/>
                  </a:rPr>
                  <a:t>: Tập dữ liệu S = {</a:t>
                </a:r>
                <a14:m>
                  <m:oMath xmlns:m="http://schemas.openxmlformats.org/officeDocument/2006/math">
                    <m:sSub>
                      <m:sSubPr>
                        <m:ctrlPr>
                          <a:rPr lang="en-US" sz="14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e>
                      <m:sub>
                        <m:r>
                          <a:rPr lang="vi-V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14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4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𝑓</m:t>
                        </m:r>
                      </m:e>
                      <m:sub>
                        <m:r>
                          <a:rPr lang="en-US" sz="14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2</m:t>
                        </m:r>
                      </m:sub>
                    </m:sSub>
                    <m:r>
                      <a:rPr lang="en-US" sz="14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4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𝑓</m:t>
                        </m:r>
                      </m:e>
                      <m:sub>
                        <m:r>
                          <a:rPr lang="en-US" sz="14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3</m:t>
                        </m:r>
                      </m:sub>
                    </m:sSub>
                    <m:r>
                      <a:rPr lang="en-US" sz="14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4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𝑓</m:t>
                        </m:r>
                      </m:e>
                      <m:sub>
                        <m:r>
                          <a:rPr lang="en-US" sz="14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𝑑</m:t>
                        </m:r>
                      </m:sub>
                    </m:sSub>
                  </m:oMath>
                </a14:m>
                <a:r>
                  <a:rPr lang="en-US" sz="1400" dirty="0">
                    <a:solidFill>
                      <a:srgbClr val="000000"/>
                    </a:solidFill>
                    <a:latin typeface="Times New Roman" panose="02020603050405020304" pitchFamily="18" charset="0"/>
                    <a:cs typeface="Times New Roman" panose="02020603050405020304" pitchFamily="18" charset="0"/>
                  </a:rPr>
                  <a:t>}</a:t>
                </a:r>
              </a:p>
              <a:p>
                <a:pPr marL="101596" indent="0" algn="just">
                  <a:buNone/>
                </a:pPr>
                <a:r>
                  <a:rPr lang="en-US" sz="1400" b="1" dirty="0">
                    <a:solidFill>
                      <a:srgbClr val="000000"/>
                    </a:solidFill>
                    <a:latin typeface="Times New Roman" panose="02020603050405020304" pitchFamily="18" charset="0"/>
                    <a:cs typeface="Times New Roman" panose="02020603050405020304" pitchFamily="18" charset="0"/>
                  </a:rPr>
                  <a:t>Đầu ra</a:t>
                </a:r>
                <a:r>
                  <a:rPr lang="en-US" sz="1400" dirty="0">
                    <a:solidFill>
                      <a:srgbClr val="000000"/>
                    </a:solidFill>
                    <a:latin typeface="Times New Roman" panose="02020603050405020304" pitchFamily="18" charset="0"/>
                    <a:cs typeface="Times New Roman" panose="02020603050405020304" pitchFamily="18" charset="0"/>
                  </a:rPr>
                  <a:t>: Tập hợp con D = {</a:t>
                </a:r>
                <a14:m>
                  <m:oMath xmlns:m="http://schemas.openxmlformats.org/officeDocument/2006/math">
                    <m:sSub>
                      <m:sSubPr>
                        <m:ctrlPr>
                          <a:rPr lang="en-US" sz="14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4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m:t>
                        </m:r>
                        <m:r>
                          <a:rPr lang="vi-V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14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4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𝑓</m:t>
                        </m:r>
                      </m:e>
                      <m:sub>
                        <m:r>
                          <a:rPr lang="en-US" sz="14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r>
                          <a:rPr lang="en-US" sz="14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2</m:t>
                        </m:r>
                      </m:sub>
                    </m:sSub>
                    <m:r>
                      <a:rPr lang="en-US" sz="14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4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𝑓</m:t>
                        </m:r>
                      </m:e>
                      <m:sub>
                        <m:r>
                          <a:rPr lang="en-US" sz="14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r>
                          <a:rPr lang="en-US" sz="14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3</m:t>
                        </m:r>
                      </m:sub>
                    </m:sSub>
                    <m:r>
                      <a:rPr lang="en-US" sz="14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4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𝑓</m:t>
                        </m:r>
                      </m:e>
                      <m:sub>
                        <m:r>
                          <a:rPr lang="en-US" sz="14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𝑖𝑛</m:t>
                        </m:r>
                      </m:sub>
                    </m:sSub>
                  </m:oMath>
                </a14:m>
                <a:r>
                  <a:rPr lang="en-US" sz="1400" dirty="0">
                    <a:solidFill>
                      <a:srgbClr val="000000"/>
                    </a:solidFill>
                    <a:latin typeface="Times New Roman" panose="02020603050405020304" pitchFamily="18" charset="0"/>
                    <a:cs typeface="Times New Roman" panose="02020603050405020304" pitchFamily="18" charset="0"/>
                  </a:rPr>
                  <a:t>}</a:t>
                </a:r>
              </a:p>
              <a:p>
                <a:pPr marL="101596" indent="0" algn="just">
                  <a:buFont typeface="Roboto Condensed Light"/>
                  <a:buNone/>
                </a:pPr>
                <a:r>
                  <a:rPr lang="en-US" sz="1400" dirty="0">
                    <a:solidFill>
                      <a:srgbClr val="000000"/>
                    </a:solidFill>
                    <a:latin typeface="Times New Roman" panose="02020603050405020304" pitchFamily="18" charset="0"/>
                    <a:cs typeface="Times New Roman" panose="02020603050405020304" pitchFamily="18" charset="0"/>
                  </a:rPr>
                  <a:t>Trong đó n </a:t>
                </a:r>
                <a:r>
                  <a:rPr lang="en-US" sz="140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err="1">
                    <a:solidFill>
                      <a:srgbClr val="000000"/>
                    </a:solidFill>
                    <a:latin typeface="Times New Roman" panose="02020603050405020304" pitchFamily="18" charset="0"/>
                    <a:ea typeface="Cambria Math" panose="02040503050406030204" pitchFamily="18" charset="0"/>
                    <a:cs typeface="Times New Roman" panose="02020603050405020304" pitchFamily="18" charset="0"/>
                  </a:rPr>
                  <a:t>n_min</a:t>
                </a:r>
                <a:r>
                  <a:rPr lang="en-US" sz="140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err="1">
                    <a:solidFill>
                      <a:srgbClr val="000000"/>
                    </a:solidFill>
                    <a:latin typeface="Times New Roman" panose="02020603050405020304" pitchFamily="18" charset="0"/>
                    <a:ea typeface="Cambria Math" panose="02040503050406030204" pitchFamily="18" charset="0"/>
                    <a:cs typeface="Times New Roman" panose="02020603050405020304" pitchFamily="18" charset="0"/>
                  </a:rPr>
                  <a:t>n_max</a:t>
                </a:r>
                <a:r>
                  <a:rPr lang="en-US" sz="140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err="1">
                    <a:solidFill>
                      <a:srgbClr val="000000"/>
                    </a:solidFill>
                    <a:latin typeface="Times New Roman" panose="02020603050405020304" pitchFamily="18" charset="0"/>
                    <a:ea typeface="Cambria Math" panose="02040503050406030204" pitchFamily="18" charset="0"/>
                    <a:cs typeface="Times New Roman" panose="02020603050405020304" pitchFamily="18" charset="0"/>
                  </a:rPr>
                  <a:t>n_max</a:t>
                </a:r>
                <a:r>
                  <a:rPr lang="en-US" sz="140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rPr>
                  <a:t> &lt; d</a:t>
                </a:r>
              </a:p>
              <a:p>
                <a:pPr marL="101596" indent="0" algn="just">
                  <a:buFont typeface="Roboto Condensed Light"/>
                  <a:buNone/>
                </a:pPr>
                <a:r>
                  <a:rPr lang="en-US" sz="1400" b="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rPr>
                  <a:t>Mục tiêu</a:t>
                </a:r>
                <a:r>
                  <a:rPr lang="en-US" sz="140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rPr>
                  <a:t>: Lựa chọn ra tập hợp con đặc trưng tốt nhất từ S</a:t>
                </a:r>
              </a:p>
            </p:txBody>
          </p:sp>
        </mc:Choice>
        <mc:Fallback xmlns="">
          <p:sp>
            <p:nvSpPr>
              <p:cNvPr id="8" name="Text Placeholder 2">
                <a:extLst>
                  <a:ext uri="{FF2B5EF4-FFF2-40B4-BE49-F238E27FC236}">
                    <a16:creationId xmlns:a16="http://schemas.microsoft.com/office/drawing/2014/main" id="{D6091A96-CB5F-4007-9B39-55361240D903}"/>
                  </a:ext>
                </a:extLst>
              </p:cNvPr>
              <p:cNvSpPr txBox="1">
                <a:spLocks noRot="1" noChangeAspect="1" noMove="1" noResize="1" noEditPoints="1" noAdjustHandles="1" noChangeArrowheads="1" noChangeShapeType="1" noTextEdit="1"/>
              </p:cNvSpPr>
              <p:nvPr/>
            </p:nvSpPr>
            <p:spPr>
              <a:xfrm>
                <a:off x="467965" y="2317245"/>
                <a:ext cx="3641650" cy="2630886"/>
              </a:xfrm>
              <a:prstGeom prst="rect">
                <a:avLst/>
              </a:prstGeom>
              <a:blipFill>
                <a:blip r:embed="rId3"/>
                <a:stretch>
                  <a:fillRect r="-50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81398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3A02-2515-47C4-A9B1-EAFA824EE08A}"/>
              </a:ext>
            </a:extLst>
          </p:cNvPr>
          <p:cNvSpPr>
            <a:spLocks noGrp="1"/>
          </p:cNvSpPr>
          <p:nvPr>
            <p:ph type="title"/>
          </p:nvPr>
        </p:nvSpPr>
        <p:spPr>
          <a:xfrm>
            <a:off x="9144" y="397576"/>
            <a:ext cx="4912270" cy="766200"/>
          </a:xfrm>
        </p:spPr>
        <p:txBody>
          <a:bodyPr/>
          <a:lstStyle/>
          <a:p>
            <a:r>
              <a:rPr lang="en-US" dirty="0"/>
              <a:t>1. Tổng quan về bài toán lựa chọn đặc trưng</a:t>
            </a:r>
          </a:p>
        </p:txBody>
      </p:sp>
      <p:sp>
        <p:nvSpPr>
          <p:cNvPr id="5" name="Slide Number Placeholder 4">
            <a:extLst>
              <a:ext uri="{FF2B5EF4-FFF2-40B4-BE49-F238E27FC236}">
                <a16:creationId xmlns:a16="http://schemas.microsoft.com/office/drawing/2014/main" id="{376E0834-3AF2-493E-9862-47ADB228CA2F}"/>
              </a:ext>
            </a:extLst>
          </p:cNvPr>
          <p:cNvSpPr>
            <a:spLocks noGrp="1"/>
          </p:cNvSpPr>
          <p:nvPr>
            <p:ph type="sldNum" idx="12"/>
          </p:nvPr>
        </p:nvSpPr>
        <p:spPr/>
        <p:txBody>
          <a:bodyPr/>
          <a:lstStyle/>
          <a:p>
            <a:fld id="{00000000-1234-1234-1234-123412341234}" type="slidenum">
              <a:rPr lang="en" smtClean="0"/>
              <a:pPr/>
              <a:t>6</a:t>
            </a:fld>
            <a:endParaRPr lang="en"/>
          </a:p>
        </p:txBody>
      </p:sp>
      <p:sp>
        <p:nvSpPr>
          <p:cNvPr id="10" name="Text Placeholder 2">
            <a:extLst>
              <a:ext uri="{FF2B5EF4-FFF2-40B4-BE49-F238E27FC236}">
                <a16:creationId xmlns:a16="http://schemas.microsoft.com/office/drawing/2014/main" id="{42C79F6D-2F2A-4EEF-A3C1-337B5F54EFEA}"/>
              </a:ext>
            </a:extLst>
          </p:cNvPr>
          <p:cNvSpPr txBox="1">
            <a:spLocks/>
          </p:cNvSpPr>
          <p:nvPr/>
        </p:nvSpPr>
        <p:spPr>
          <a:xfrm>
            <a:off x="0" y="1347424"/>
            <a:ext cx="6613396" cy="15084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78" marR="0" lvl="0" indent="-355582"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354" marR="0" lvl="1" indent="-355582"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532" marR="0" lvl="2" indent="-355582"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709" marR="0" lvl="3" indent="-355582"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5886" marR="0" lvl="4" indent="-355582"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063" marR="0" lvl="5" indent="-355582"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240" marR="0" lvl="6" indent="-355582"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418" marR="0" lvl="7" indent="-355582"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595" marR="0" lvl="8" indent="-355582"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algn="just"/>
            <a:r>
              <a:rPr lang="en-US" sz="1400" b="1" dirty="0">
                <a:solidFill>
                  <a:srgbClr val="000000"/>
                </a:solidFill>
                <a:latin typeface="Times New Roman" panose="02020603050405020304" pitchFamily="18" charset="0"/>
                <a:cs typeface="Times New Roman" panose="02020603050405020304" pitchFamily="18" charset="0"/>
              </a:rPr>
              <a:t>Mục đích: </a:t>
            </a:r>
            <a:r>
              <a:rPr lang="en-US" sz="1400" dirty="0">
                <a:solidFill>
                  <a:srgbClr val="000000"/>
                </a:solidFill>
                <a:effectLst/>
                <a:latin typeface="Times New Roman" panose="02020603050405020304" pitchFamily="18" charset="0"/>
                <a:ea typeface="Arial" panose="020B0604020202020204" pitchFamily="34" charset="0"/>
              </a:rPr>
              <a:t>Bằng cách loại bỏ các đặc trưng không liên quan và dư thừa, lựa chọn đặc trưng có thể giảm kích thước của dữ liệu, từ đó đơn giản hóa và tăng hiệu suất mô hình học tập, giảm thời gian tính toán.</a:t>
            </a:r>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6443D12C-084A-4DBB-86E8-E837D75246E6}"/>
              </a:ext>
            </a:extLst>
          </p:cNvPr>
          <p:cNvPicPr>
            <a:picLocks noChangeAspect="1"/>
          </p:cNvPicPr>
          <p:nvPr/>
        </p:nvPicPr>
        <p:blipFill>
          <a:blip r:embed="rId2"/>
          <a:stretch>
            <a:fillRect/>
          </a:stretch>
        </p:blipFill>
        <p:spPr>
          <a:xfrm>
            <a:off x="3515098" y="2357437"/>
            <a:ext cx="3098298" cy="1757363"/>
          </a:xfrm>
          <a:prstGeom prst="rect">
            <a:avLst/>
          </a:prstGeom>
        </p:spPr>
      </p:pic>
      <p:pic>
        <p:nvPicPr>
          <p:cNvPr id="11" name="Picture 10">
            <a:extLst>
              <a:ext uri="{FF2B5EF4-FFF2-40B4-BE49-F238E27FC236}">
                <a16:creationId xmlns:a16="http://schemas.microsoft.com/office/drawing/2014/main" id="{F0E27A46-34DA-4A3C-BB9D-32098CE03257}"/>
              </a:ext>
            </a:extLst>
          </p:cNvPr>
          <p:cNvPicPr/>
          <p:nvPr/>
        </p:nvPicPr>
        <p:blipFill>
          <a:blip r:embed="rId3">
            <a:extLst>
              <a:ext uri="{28A0092B-C50C-407E-A947-70E740481C1C}">
                <a14:useLocalDpi xmlns:a14="http://schemas.microsoft.com/office/drawing/2010/main" val="0"/>
              </a:ext>
            </a:extLst>
          </a:blip>
          <a:stretch>
            <a:fillRect/>
          </a:stretch>
        </p:blipFill>
        <p:spPr>
          <a:xfrm>
            <a:off x="692945" y="2151750"/>
            <a:ext cx="1920810" cy="2800350"/>
          </a:xfrm>
          <a:prstGeom prst="rect">
            <a:avLst/>
          </a:prstGeom>
        </p:spPr>
      </p:pic>
    </p:spTree>
    <p:extLst>
      <p:ext uri="{BB962C8B-B14F-4D97-AF65-F5344CB8AC3E}">
        <p14:creationId xmlns:p14="http://schemas.microsoft.com/office/powerpoint/2010/main" val="1561209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1.1 Tổng quan về bài toán lựa chọn đặc trưng</a:t>
            </a:r>
            <a:endParaRPr dirty="0"/>
          </a:p>
        </p:txBody>
      </p:sp>
      <p:sp>
        <p:nvSpPr>
          <p:cNvPr id="145" name="Google Shape;145;p7"/>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46" name="Google Shape;146;p7"/>
          <p:cNvSpPr txBox="1">
            <a:spLocks noGrp="1"/>
          </p:cNvSpPr>
          <p:nvPr>
            <p:ph type="body" idx="1"/>
          </p:nvPr>
        </p:nvSpPr>
        <p:spPr>
          <a:xfrm>
            <a:off x="9144" y="1276160"/>
            <a:ext cx="6565392" cy="1798124"/>
          </a:xfrm>
          <a:prstGeom prst="rect">
            <a:avLst/>
          </a:prstGeom>
          <a:noFill/>
          <a:ln>
            <a:noFill/>
          </a:ln>
        </p:spPr>
        <p:txBody>
          <a:bodyPr spcFirstLastPara="1" wrap="square" lIns="91425" tIns="91425" rIns="91425" bIns="91425" anchor="t" anchorCtr="0">
            <a:noAutofit/>
          </a:bodyPr>
          <a:lstStyle/>
          <a:p>
            <a:pPr marL="457178" lvl="0" indent="-355582" algn="just" rtl="0">
              <a:lnSpc>
                <a:spcPct val="100000"/>
              </a:lnSpc>
              <a:spcBef>
                <a:spcPts val="600"/>
              </a:spcBef>
              <a:spcAft>
                <a:spcPts val="0"/>
              </a:spcAft>
              <a:buSzPts val="2000"/>
              <a:buChar char="▰"/>
            </a:pPr>
            <a:r>
              <a:rPr lang="en-US" sz="1400" b="1" dirty="0">
                <a:solidFill>
                  <a:srgbClr val="000000"/>
                </a:solidFill>
                <a:latin typeface="Times New Roman"/>
                <a:ea typeface="Times New Roman"/>
                <a:cs typeface="Times New Roman"/>
                <a:sym typeface="Times New Roman"/>
              </a:rPr>
              <a:t>Phân loại các kỹ thuật lựa chọn đặc trưng</a:t>
            </a:r>
            <a:r>
              <a:rPr lang="en-US" sz="1400" dirty="0">
                <a:solidFill>
                  <a:srgbClr val="000000"/>
                </a:solidFill>
                <a:latin typeface="Times New Roman"/>
                <a:ea typeface="Times New Roman"/>
                <a:cs typeface="Times New Roman"/>
                <a:sym typeface="Times New Roman"/>
              </a:rPr>
              <a:t>: Có hai cách phân loại kỹ thuật lựa chọn đặc trưng là dựa trên thông tin nhãn lớp và dựa trên chiến lược tìm kiếm</a:t>
            </a:r>
            <a:endParaRPr sz="1400" dirty="0">
              <a:solidFill>
                <a:srgbClr val="000000"/>
              </a:solidFill>
              <a:latin typeface="Times New Roman"/>
              <a:ea typeface="Times New Roman"/>
              <a:cs typeface="Times New Roman"/>
              <a:sym typeface="Times New Roman"/>
            </a:endParaRPr>
          </a:p>
        </p:txBody>
      </p:sp>
      <p:pic>
        <p:nvPicPr>
          <p:cNvPr id="147" name="Google Shape;147;p7"/>
          <p:cNvPicPr preferRelativeResize="0"/>
          <p:nvPr/>
        </p:nvPicPr>
        <p:blipFill rotWithShape="1">
          <a:blip r:embed="rId3">
            <a:alphaModFix/>
          </a:blip>
          <a:srcRect/>
          <a:stretch/>
        </p:blipFill>
        <p:spPr>
          <a:xfrm>
            <a:off x="215404" y="2138948"/>
            <a:ext cx="6066524" cy="23507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1.1 Tổng quan về bài toán lựa chọn đặc trưng</a:t>
            </a:r>
            <a:endParaRPr dirty="0"/>
          </a:p>
        </p:txBody>
      </p:sp>
      <p:sp>
        <p:nvSpPr>
          <p:cNvPr id="153" name="Google Shape;153;p8"/>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54" name="Google Shape;154;p8"/>
          <p:cNvSpPr txBox="1">
            <a:spLocks noGrp="1"/>
          </p:cNvSpPr>
          <p:nvPr>
            <p:ph type="body" idx="1"/>
          </p:nvPr>
        </p:nvSpPr>
        <p:spPr>
          <a:xfrm>
            <a:off x="0" y="1335882"/>
            <a:ext cx="4315968" cy="3616218"/>
          </a:xfrm>
          <a:prstGeom prst="rect">
            <a:avLst/>
          </a:prstGeom>
          <a:noFill/>
          <a:ln>
            <a:noFill/>
          </a:ln>
        </p:spPr>
        <p:txBody>
          <a:bodyPr spcFirstLastPara="1" wrap="square" lIns="91425" tIns="91425" rIns="91425" bIns="91425" anchor="t" anchorCtr="0">
            <a:noAutofit/>
          </a:bodyPr>
          <a:lstStyle/>
          <a:p>
            <a:pPr marL="457178" lvl="0" indent="-355582" algn="just" rtl="0">
              <a:lnSpc>
                <a:spcPct val="100000"/>
              </a:lnSpc>
              <a:spcBef>
                <a:spcPts val="600"/>
              </a:spcBef>
              <a:spcAft>
                <a:spcPts val="0"/>
              </a:spcAft>
              <a:buSzPts val="2000"/>
              <a:buChar char="▰"/>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Các thành phần cơ bản của lựa chọn đặc trưng</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Theo nghiên cứu của B. </a:t>
            </a:r>
            <a:r>
              <a:rPr lang="en-US" sz="1400" dirty="0" err="1">
                <a:solidFill>
                  <a:srgbClr val="000000"/>
                </a:solidFill>
                <a:latin typeface="Times New Roman" panose="02020603050405020304" pitchFamily="18" charset="0"/>
                <a:ea typeface="Times New Roman"/>
                <a:cs typeface="Times New Roman" panose="02020603050405020304" pitchFamily="18" charset="0"/>
                <a:sym typeface="Times New Roman"/>
              </a:rPr>
              <a:t>Waad</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các thuật toán lựa chọn đặc trưng thường bao gồm bốn thành phần sau:</a:t>
            </a:r>
            <a:endParaRPr dirty="0">
              <a:latin typeface="Times New Roman" panose="02020603050405020304" pitchFamily="18" charset="0"/>
              <a:cs typeface="Times New Roman" panose="02020603050405020304" pitchFamily="18" charset="0"/>
            </a:endParaRPr>
          </a:p>
          <a:p>
            <a:pPr marL="457178" lvl="0" indent="-355582" algn="just" rtl="0">
              <a:lnSpc>
                <a:spcPct val="100000"/>
              </a:lnSpc>
              <a:spcBef>
                <a:spcPts val="600"/>
              </a:spcBef>
              <a:spcAft>
                <a:spcPts val="0"/>
              </a:spcAft>
              <a:buSzPts val="2000"/>
              <a:buFont typeface="Arial"/>
              <a:buChar char="•"/>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Hướng tìm kiếm</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Các hướng tìm kiếm gồm hướng tiến (Forward Direction), hướng lùi (Backward Direction) và hai hướng (Bidirectional).</a:t>
            </a:r>
            <a:endParaRPr dirty="0">
              <a:latin typeface="Times New Roman" panose="02020603050405020304" pitchFamily="18" charset="0"/>
              <a:cs typeface="Times New Roman" panose="02020603050405020304" pitchFamily="18" charset="0"/>
            </a:endParaRPr>
          </a:p>
          <a:p>
            <a:pPr marL="457178" lvl="0" indent="-355582" algn="just" rtl="0">
              <a:lnSpc>
                <a:spcPct val="100000"/>
              </a:lnSpc>
              <a:spcBef>
                <a:spcPts val="600"/>
              </a:spcBef>
              <a:spcAft>
                <a:spcPts val="0"/>
              </a:spcAft>
              <a:buSzPts val="2000"/>
              <a:buFont typeface="Arial"/>
              <a:buChar char="•"/>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Chiến thuật tìm kiếm</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Các chiến thuật tìm kiếm gồm có tìm kiếm vét cạn và tìm kiếm kình nghiệm (tìm kiếm tuần tự và tìm kiếm ngẫu nhiên).</a:t>
            </a:r>
            <a:endParaRPr dirty="0">
              <a:latin typeface="Times New Roman" panose="02020603050405020304" pitchFamily="18" charset="0"/>
              <a:cs typeface="Times New Roman" panose="02020603050405020304" pitchFamily="18" charset="0"/>
            </a:endParaRPr>
          </a:p>
          <a:p>
            <a:pPr marL="457178" lvl="0" indent="-355582" algn="just" rtl="0">
              <a:lnSpc>
                <a:spcPct val="100000"/>
              </a:lnSpc>
              <a:spcBef>
                <a:spcPts val="600"/>
              </a:spcBef>
              <a:spcAft>
                <a:spcPts val="0"/>
              </a:spcAft>
              <a:buSzPts val="2000"/>
              <a:buFont typeface="Arial"/>
              <a:buChar char="•"/>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Tiêu chí đánh giá</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Gồm có tiêu chí độc lập và tiêu chí phụ thuộc. </a:t>
            </a:r>
            <a:endParaRPr dirty="0">
              <a:latin typeface="Times New Roman" panose="02020603050405020304" pitchFamily="18" charset="0"/>
              <a:cs typeface="Times New Roman" panose="02020603050405020304" pitchFamily="18" charset="0"/>
            </a:endParaRPr>
          </a:p>
          <a:p>
            <a:pPr marL="457178" lvl="0" indent="-355582" algn="just" rtl="0">
              <a:lnSpc>
                <a:spcPct val="100000"/>
              </a:lnSpc>
              <a:spcBef>
                <a:spcPts val="600"/>
              </a:spcBef>
              <a:spcAft>
                <a:spcPts val="0"/>
              </a:spcAft>
              <a:buSzPts val="2000"/>
              <a:buFont typeface="Arial"/>
              <a:buChar char="•"/>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Tiêu chí dừng</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Là tiêu chí dừng cho quá trình tìm kiếm các tập hợp con đặc trưng.</a:t>
            </a:r>
            <a:endParaRPr dirty="0">
              <a:latin typeface="Times New Roman" panose="02020603050405020304" pitchFamily="18" charset="0"/>
              <a:cs typeface="Times New Roman" panose="02020603050405020304" pitchFamily="18" charset="0"/>
            </a:endParaRPr>
          </a:p>
          <a:p>
            <a:pPr marL="457178" lvl="0" indent="-228582" algn="l" rtl="0">
              <a:lnSpc>
                <a:spcPct val="100000"/>
              </a:lnSpc>
              <a:spcBef>
                <a:spcPts val="600"/>
              </a:spcBef>
              <a:spcAft>
                <a:spcPts val="0"/>
              </a:spcAft>
              <a:buSzPts val="2000"/>
              <a:buNone/>
            </a:pPr>
            <a:endParaRPr sz="1400" dirty="0">
              <a:solidFill>
                <a:srgbClr val="000000"/>
              </a:solidFill>
              <a:latin typeface="Times New Roman"/>
              <a:ea typeface="Times New Roman"/>
              <a:cs typeface="Times New Roman"/>
              <a:sym typeface="Times New Roman"/>
            </a:endParaRPr>
          </a:p>
          <a:p>
            <a:pPr marL="457178" lvl="0" indent="-228582" algn="l" rtl="0">
              <a:lnSpc>
                <a:spcPct val="100000"/>
              </a:lnSpc>
              <a:spcBef>
                <a:spcPts val="600"/>
              </a:spcBef>
              <a:spcAft>
                <a:spcPts val="0"/>
              </a:spcAft>
              <a:buSzPts val="2000"/>
              <a:buNone/>
            </a:pPr>
            <a:endParaRPr sz="1400" dirty="0">
              <a:solidFill>
                <a:schemeClr val="dk2"/>
              </a:solidFill>
              <a:latin typeface="Times New Roman"/>
              <a:ea typeface="Times New Roman"/>
              <a:cs typeface="Times New Roman"/>
              <a:sym typeface="Times New Roman"/>
            </a:endParaRPr>
          </a:p>
        </p:txBody>
      </p:sp>
      <p:pic>
        <p:nvPicPr>
          <p:cNvPr id="155" name="Google Shape;155;p8"/>
          <p:cNvPicPr preferRelativeResize="0"/>
          <p:nvPr/>
        </p:nvPicPr>
        <p:blipFill rotWithShape="1">
          <a:blip r:embed="rId3">
            <a:alphaModFix/>
          </a:blip>
          <a:srcRect/>
          <a:stretch/>
        </p:blipFill>
        <p:spPr>
          <a:xfrm>
            <a:off x="4427411" y="1386094"/>
            <a:ext cx="2430589" cy="32504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a:spLocks noGrp="1"/>
          </p:cNvSpPr>
          <p:nvPr>
            <p:ph type="title"/>
          </p:nvPr>
        </p:nvSpPr>
        <p:spPr>
          <a:xfrm>
            <a:off x="9144" y="397576"/>
            <a:ext cx="491227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1.1 Tổng quan về bài toán lựa chọn đặc trưng</a:t>
            </a:r>
            <a:endParaRPr dirty="0"/>
          </a:p>
        </p:txBody>
      </p:sp>
      <p:sp>
        <p:nvSpPr>
          <p:cNvPr id="161" name="Google Shape;161;p9"/>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62" name="Google Shape;162;p9"/>
          <p:cNvSpPr txBox="1">
            <a:spLocks noGrp="1"/>
          </p:cNvSpPr>
          <p:nvPr>
            <p:ph type="body" idx="1"/>
          </p:nvPr>
        </p:nvSpPr>
        <p:spPr>
          <a:xfrm>
            <a:off x="9144" y="1428750"/>
            <a:ext cx="6848856" cy="928688"/>
          </a:xfrm>
          <a:prstGeom prst="rect">
            <a:avLst/>
          </a:prstGeom>
          <a:noFill/>
          <a:ln>
            <a:noFill/>
          </a:ln>
        </p:spPr>
        <p:txBody>
          <a:bodyPr spcFirstLastPara="1" wrap="square" lIns="91425" tIns="91425" rIns="91425" bIns="91425" anchor="t" anchorCtr="0">
            <a:noAutofit/>
          </a:bodyPr>
          <a:lstStyle/>
          <a:p>
            <a:pPr marL="457178" lvl="0" indent="-355582" algn="l" rtl="0">
              <a:lnSpc>
                <a:spcPct val="100000"/>
              </a:lnSpc>
              <a:spcBef>
                <a:spcPts val="600"/>
              </a:spcBef>
              <a:spcAft>
                <a:spcPts val="0"/>
              </a:spcAft>
              <a:buSzPts val="2000"/>
              <a:buChar char="▰"/>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Các nhóm phương pháp lựa chọn đặc trưng </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Phương pháp bộ lọc (Filter methods), phương pháp trình bao bọc (Wrapper methods), phương pháp nhúng (Embedded methods) và phương pháp lai (Hybrid methods).</a:t>
            </a:r>
            <a:endParaRPr dirty="0">
              <a:latin typeface="Times New Roman" panose="02020603050405020304" pitchFamily="18" charset="0"/>
              <a:cs typeface="Times New Roman" panose="02020603050405020304" pitchFamily="18" charset="0"/>
            </a:endParaRPr>
          </a:p>
        </p:txBody>
      </p:sp>
      <p:pic>
        <p:nvPicPr>
          <p:cNvPr id="163" name="Google Shape;163;p9"/>
          <p:cNvPicPr preferRelativeResize="0"/>
          <p:nvPr/>
        </p:nvPicPr>
        <p:blipFill rotWithShape="1">
          <a:blip r:embed="rId3">
            <a:alphaModFix/>
          </a:blip>
          <a:srcRect/>
          <a:stretch/>
        </p:blipFill>
        <p:spPr>
          <a:xfrm>
            <a:off x="436530" y="2357438"/>
            <a:ext cx="2865121" cy="1677829"/>
          </a:xfrm>
          <a:prstGeom prst="rect">
            <a:avLst/>
          </a:prstGeom>
          <a:noFill/>
          <a:ln>
            <a:noFill/>
          </a:ln>
        </p:spPr>
      </p:pic>
      <p:pic>
        <p:nvPicPr>
          <p:cNvPr id="164" name="Google Shape;164;p9"/>
          <p:cNvPicPr preferRelativeResize="0"/>
          <p:nvPr/>
        </p:nvPicPr>
        <p:blipFill rotWithShape="1">
          <a:blip r:embed="rId4">
            <a:alphaModFix/>
          </a:blip>
          <a:srcRect/>
          <a:stretch/>
        </p:blipFill>
        <p:spPr>
          <a:xfrm>
            <a:off x="3729037" y="2357437"/>
            <a:ext cx="2750344" cy="1677829"/>
          </a:xfrm>
          <a:prstGeom prst="rect">
            <a:avLst/>
          </a:prstGeom>
          <a:noFill/>
          <a:ln>
            <a:noFill/>
          </a:ln>
        </p:spPr>
      </p:pic>
      <p:sp>
        <p:nvSpPr>
          <p:cNvPr id="165" name="Google Shape;165;p9"/>
          <p:cNvSpPr txBox="1"/>
          <p:nvPr/>
        </p:nvSpPr>
        <p:spPr>
          <a:xfrm>
            <a:off x="694041" y="4035266"/>
            <a:ext cx="167385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Phương pháp bộ lọc </a:t>
            </a:r>
            <a:endParaRPr/>
          </a:p>
        </p:txBody>
      </p:sp>
      <p:sp>
        <p:nvSpPr>
          <p:cNvPr id="166" name="Google Shape;166;p9"/>
          <p:cNvSpPr txBox="1"/>
          <p:nvPr/>
        </p:nvSpPr>
        <p:spPr>
          <a:xfrm>
            <a:off x="3706177" y="4035266"/>
            <a:ext cx="21771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Phương pháp trình bao bọc </a:t>
            </a:r>
            <a:endParaRPr/>
          </a:p>
        </p:txBody>
      </p:sp>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2750</Words>
  <Application>Microsoft Office PowerPoint</Application>
  <PresentationFormat>Custom</PresentationFormat>
  <Paragraphs>584</Paragraphs>
  <Slides>43</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Arvo</vt:lpstr>
      <vt:lpstr>Calibri</vt:lpstr>
      <vt:lpstr>Cambria Math</vt:lpstr>
      <vt:lpstr>Roboto Condensed</vt:lpstr>
      <vt:lpstr>Roboto Condensed Light</vt:lpstr>
      <vt:lpstr>Times New Roman</vt:lpstr>
      <vt:lpstr>Salerio template</vt:lpstr>
      <vt:lpstr>GIẢI THUẬT DI TRUYỀN CHO BÀI TOÁN LỰA CHỌN ĐẶC TRƯNG</vt:lpstr>
      <vt:lpstr>Giới thiệu đề tài</vt:lpstr>
      <vt:lpstr>Nội dung</vt:lpstr>
      <vt:lpstr>Tổng quan về bài toán lựa chọn đặc trưng</vt:lpstr>
      <vt:lpstr>1. Tổng quan về bài toán lựa chọn đặc trưng</vt:lpstr>
      <vt:lpstr>1. Tổng quan về bài toán lựa chọn đặc trưng</vt:lpstr>
      <vt:lpstr>1.1 Tổng quan về bài toán lựa chọn đặc trưng</vt:lpstr>
      <vt:lpstr>1.1 Tổng quan về bài toán lựa chọn đặc trưng</vt:lpstr>
      <vt:lpstr>1.1 Tổng quan về bài toán lựa chọn đặc trưng</vt:lpstr>
      <vt:lpstr>1.1 Tổng quan về bài toán lựa chọn đặc trưng</vt:lpstr>
      <vt:lpstr>1.1 Tổng quan về bài toán lựa chọn đặc trưng</vt:lpstr>
      <vt:lpstr>1.2 Các hướng nghiên cứu lựa chọn đặc trưng</vt:lpstr>
      <vt:lpstr>Giải thuật di truyền cho bài toán lựa chọn đặc trưng</vt:lpstr>
      <vt:lpstr>2.1 Giới thiệu thuật toán di truyền</vt:lpstr>
      <vt:lpstr>2.1 Giới thiệu thuật toán di truyền</vt:lpstr>
      <vt:lpstr>2.1 Giới thiệu thuật toán di truyền</vt:lpstr>
      <vt:lpstr>2.1 Giới thiệu thuật toán di truyền</vt:lpstr>
      <vt:lpstr>2.1 Giới thiệu thuật toán di truyền</vt:lpstr>
      <vt:lpstr>2.1 Giới thiệu thuật toán di truyền</vt:lpstr>
      <vt:lpstr>2.1 Giới thiệu thuật toán di truyền</vt:lpstr>
      <vt:lpstr>2.1 Giới thiệu thuật toán di truyền</vt:lpstr>
      <vt:lpstr>2.1 Giới thiệu thuật toán di truyền</vt:lpstr>
      <vt:lpstr>2.1 Giới thiệu thuật toán di truyền</vt:lpstr>
      <vt:lpstr>2.1 Giới thiệu thuật toán di truyền</vt:lpstr>
      <vt:lpstr>2.2 Giới thiệu thuật toán HGAFS</vt:lpstr>
      <vt:lpstr>Đề xuất thuật toán R-HGA</vt:lpstr>
      <vt:lpstr>3.1 Thuật toán tổng hợp xếp hạng đặc trưng</vt:lpstr>
      <vt:lpstr>3.1 Thuật toán tổng hợp xếp hạng đặc trưng</vt:lpstr>
      <vt:lpstr>3.1 Thuật toán tổng hợp xếp hạng đặc trưng</vt:lpstr>
      <vt:lpstr>3.1 Thuật toán tổng hợp xếp hạng đặc trưng</vt:lpstr>
      <vt:lpstr>3.1 Thuật toán tổng hợp xếp hạng đặc trưng</vt:lpstr>
      <vt:lpstr>3.1 Thuật toán tổng hợp xếp hạng đặc trưng</vt:lpstr>
      <vt:lpstr>3.2 Thuật toán R-HGA</vt:lpstr>
      <vt:lpstr>3.2 Thuật toán R-HGA</vt:lpstr>
      <vt:lpstr>3.2 Thuật toán R-HGA</vt:lpstr>
      <vt:lpstr>Thực nghiệm và đánh giá kết quả</vt:lpstr>
      <vt:lpstr>4.1 Cấu hình thực nghiệm </vt:lpstr>
      <vt:lpstr>4. Thực nghiệm  </vt:lpstr>
      <vt:lpstr>4.2 Đánh giá kết quả</vt:lpstr>
      <vt:lpstr>4. Thực nghiệm</vt:lpstr>
      <vt:lpstr>4.2 Đánh giá kết quả  </vt:lpstr>
      <vt:lpstr>4.2 Đánh giá kết quả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GIẢI THUẬT DI TRUYỀN CHO BÀI TOÁN LỰA CHỌN ĐẶC TRƯNG</dc:title>
  <dc:creator>DucLM</dc:creator>
  <cp:lastModifiedBy>Le Minh Duc 20173035</cp:lastModifiedBy>
  <cp:revision>3</cp:revision>
  <dcterms:modified xsi:type="dcterms:W3CDTF">2021-10-06T21:50:37Z</dcterms:modified>
</cp:coreProperties>
</file>