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9" r:id="rId3"/>
    <p:sldId id="258" r:id="rId4"/>
    <p:sldId id="260" r:id="rId5"/>
    <p:sldId id="261" r:id="rId6"/>
    <p:sldId id="262" r:id="rId7"/>
    <p:sldId id="291" r:id="rId8"/>
    <p:sldId id="292" r:id="rId9"/>
    <p:sldId id="263" r:id="rId10"/>
    <p:sldId id="264" r:id="rId11"/>
    <p:sldId id="265" r:id="rId12"/>
    <p:sldId id="342" r:id="rId13"/>
    <p:sldId id="340" r:id="rId14"/>
    <p:sldId id="341" r:id="rId15"/>
    <p:sldId id="266" r:id="rId16"/>
    <p:sldId id="306" r:id="rId17"/>
    <p:sldId id="268" r:id="rId18"/>
    <p:sldId id="307" r:id="rId19"/>
    <p:sldId id="269" r:id="rId20"/>
    <p:sldId id="293" r:id="rId21"/>
    <p:sldId id="296" r:id="rId22"/>
    <p:sldId id="344" r:id="rId23"/>
    <p:sldId id="347" r:id="rId24"/>
    <p:sldId id="345" r:id="rId25"/>
    <p:sldId id="346" r:id="rId26"/>
    <p:sldId id="308" r:id="rId27"/>
    <p:sldId id="309" r:id="rId28"/>
    <p:sldId id="343" r:id="rId29"/>
    <p:sldId id="310" r:id="rId30"/>
    <p:sldId id="311" r:id="rId31"/>
    <p:sldId id="312" r:id="rId32"/>
    <p:sldId id="305" r:id="rId33"/>
    <p:sldId id="304" r:id="rId34"/>
    <p:sldId id="318" r:id="rId35"/>
    <p:sldId id="313" r:id="rId36"/>
    <p:sldId id="314" r:id="rId37"/>
    <p:sldId id="315" r:id="rId38"/>
    <p:sldId id="317" r:id="rId39"/>
    <p:sldId id="319" r:id="rId40"/>
    <p:sldId id="320" r:id="rId41"/>
    <p:sldId id="321" r:id="rId42"/>
    <p:sldId id="322" r:id="rId43"/>
    <p:sldId id="323" r:id="rId44"/>
    <p:sldId id="335" r:id="rId45"/>
    <p:sldId id="324" r:id="rId46"/>
    <p:sldId id="327" r:id="rId47"/>
    <p:sldId id="326" r:id="rId48"/>
    <p:sldId id="328" r:id="rId49"/>
    <p:sldId id="329" r:id="rId50"/>
    <p:sldId id="330" r:id="rId51"/>
    <p:sldId id="331" r:id="rId52"/>
    <p:sldId id="332" r:id="rId53"/>
    <p:sldId id="275" r:id="rId54"/>
    <p:sldId id="333" r:id="rId55"/>
    <p:sldId id="288" r:id="rId56"/>
    <p:sldId id="282" r:id="rId57"/>
    <p:sldId id="284" r:id="rId58"/>
    <p:sldId id="336" r:id="rId59"/>
    <p:sldId id="337" r:id="rId60"/>
    <p:sldId id="339" r:id="rId61"/>
    <p:sldId id="285" r:id="rId62"/>
    <p:sldId id="289" r:id="rId63"/>
    <p:sldId id="290" r:id="rId6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ntt_thynt" initials="c" lastIdx="1" clrIdx="0">
    <p:extLst>
      <p:ext uri="{19B8F6BF-5375-455C-9EA6-DF929625EA0E}">
        <p15:presenceInfo xmlns:p15="http://schemas.microsoft.com/office/powerpoint/2012/main" userId="cntt_thy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494D"/>
    <a:srgbClr val="990000"/>
    <a:srgbClr val="EE0033"/>
    <a:srgbClr val="FF3300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2" autoAdjust="0"/>
    <p:restoredTop sz="87190" autoAdjust="0"/>
  </p:normalViewPr>
  <p:slideViewPr>
    <p:cSldViewPr snapToGrid="0">
      <p:cViewPr varScale="1">
        <p:scale>
          <a:sx n="132" d="100"/>
          <a:sy n="132" d="100"/>
        </p:scale>
        <p:origin x="12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6C30-07CB-4275-9E7A-3B94E193E5B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352FC-CFD9-4C40-A373-6A549251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7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A757-57FB-43EC-A356-105F74FC129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7A30A-8526-436D-A3E3-883C6D0D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23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2912846_Accelerated_Failure_Time_Models_An_Application_in_the_Survival_of_Acute_Liver_Failure_Patients_in_India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ortional_hazards_model#The_Cox_model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4920.pdf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4920.pdf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4920.pdf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4920.pdf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: </a:t>
            </a:r>
            <a:r>
              <a:rPr lang="en-US" baseline="0" dirty="0" err="1"/>
              <a:t>ngày</a:t>
            </a:r>
            <a:r>
              <a:rPr lang="en-US" baseline="0" dirty="0"/>
              <a:t>, </a:t>
            </a:r>
            <a:r>
              <a:rPr lang="en-US" baseline="0" dirty="0" err="1"/>
              <a:t>tháng</a:t>
            </a:r>
            <a:r>
              <a:rPr lang="en-US" baseline="0" dirty="0"/>
              <a:t>, </a:t>
            </a:r>
            <a:r>
              <a:rPr lang="en-US" baseline="0" dirty="0" err="1"/>
              <a:t>năm</a:t>
            </a:r>
            <a:r>
              <a:rPr lang="en-US" baseline="0" dirty="0"/>
              <a:t>, …</a:t>
            </a:r>
          </a:p>
          <a:p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ta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endParaRPr lang="en-US" dirty="0"/>
          </a:p>
          <a:p>
            <a:r>
              <a:rPr lang="en-US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giờ</a:t>
            </a:r>
            <a:r>
              <a:rPr lang="en-US" baseline="0" dirty="0"/>
              <a:t> </a:t>
            </a:r>
            <a:r>
              <a:rPr lang="en-US" baseline="0" dirty="0" err="1"/>
              <a:t>xảy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4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, ta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bảng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kê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sát</a:t>
            </a:r>
            <a:r>
              <a:rPr lang="en-US" baseline="0" dirty="0"/>
              <a:t> fail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fail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qua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2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qua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7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qua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Log-rank: nonparametric,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</a:t>
            </a:r>
            <a:r>
              <a:rPr lang="en-US" baseline="0" dirty="0" err="1"/>
              <a:t>biến</a:t>
            </a:r>
            <a:r>
              <a:rPr lang="en-US" baseline="0" dirty="0"/>
              <a:t> 1 </a:t>
            </a:r>
            <a:r>
              <a:rPr lang="en-US" baseline="0" dirty="0" err="1"/>
              <a:t>lúc</a:t>
            </a:r>
            <a:r>
              <a:rPr lang="en-US" baseline="0" dirty="0"/>
              <a:t>,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categorical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59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&lt; 0 :</a:t>
            </a:r>
            <a:r>
              <a:rPr lang="en-US" baseline="0" dirty="0"/>
              <a:t> accelerated (shorter) survival (</a:t>
            </a:r>
            <a:r>
              <a:rPr lang="en-US" baseline="0" dirty="0" err="1"/>
              <a:t>e^c</a:t>
            </a:r>
            <a:r>
              <a:rPr lang="en-US" baseline="0" dirty="0"/>
              <a:t> &lt; 1)</a:t>
            </a:r>
          </a:p>
          <a:p>
            <a:r>
              <a:rPr lang="en-US" baseline="0" dirty="0"/>
              <a:t>C &gt; 0: decelerated (longer) survival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https://www.researchgate.net/publication/262912846_Accelerated_Failure_Time_Models_An_Application_in_the_Survival_of_Acute_Liver_Failure_Patients_in_India</a:t>
            </a:r>
            <a:endParaRPr lang="en-US" dirty="0"/>
          </a:p>
          <a:p>
            <a:r>
              <a:rPr lang="en-US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: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T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41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Weibull</a:t>
            </a:r>
          </a:p>
        </p:txBody>
      </p:sp>
    </p:spTree>
    <p:extLst>
      <p:ext uri="{BB962C8B-B14F-4D97-AF65-F5344CB8AC3E}">
        <p14:creationId xmlns:p14="http://schemas.microsoft.com/office/powerpoint/2010/main" val="2497092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Semi-parametric:</a:t>
            </a:r>
            <a:r>
              <a:rPr lang="en-US" baseline="0" dirty="0"/>
              <a:t> </a:t>
            </a:r>
            <a:r>
              <a:rPr lang="en-US" baseline="0" dirty="0" err="1"/>
              <a:t>k</a:t>
            </a:r>
            <a:r>
              <a:rPr lang="en-US" dirty="0" err="1"/>
              <a:t>hông</a:t>
            </a:r>
            <a:r>
              <a:rPr lang="en-US" baseline="0" dirty="0"/>
              <a:t> assume </a:t>
            </a:r>
            <a:r>
              <a:rPr lang="en-US" baseline="0" dirty="0" err="1"/>
              <a:t>gì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phối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assume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tác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hazard </a:t>
            </a:r>
            <a:r>
              <a:rPr lang="en-US" baseline="0" dirty="0" err="1"/>
              <a:t>theo</a:t>
            </a:r>
            <a:r>
              <a:rPr lang="en-US" baseline="0" dirty="0"/>
              <a:t> 1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endParaRPr lang="en-US" baseline="0" dirty="0"/>
          </a:p>
          <a:p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baseline hazard </a:t>
            </a:r>
            <a:r>
              <a:rPr lang="en-US" baseline="0" dirty="0" err="1"/>
              <a:t>giống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hazards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80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80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h0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 -&gt; flexible</a:t>
            </a:r>
          </a:p>
          <a:p>
            <a:r>
              <a:rPr lang="en-US" baseline="0" dirty="0"/>
              <a:t>Hai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lệ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trông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?  (</a:t>
            </a:r>
            <a:r>
              <a:rPr lang="en-US" baseline="0" dirty="0" err="1"/>
              <a:t>vẽ</a:t>
            </a:r>
            <a:r>
              <a:rPr lang="en-US" baseline="0" dirty="0"/>
              <a:t> </a:t>
            </a:r>
            <a:r>
              <a:rPr lang="en-US" baseline="0" dirty="0" err="1"/>
              <a:t>bảng</a:t>
            </a:r>
            <a:r>
              <a:rPr lang="en-US" baseline="0" dirty="0"/>
              <a:t>?)</a:t>
            </a:r>
          </a:p>
          <a:p>
            <a:r>
              <a:rPr lang="en-US" baseline="0" dirty="0"/>
              <a:t>Likelihood function: </a:t>
            </a:r>
            <a:r>
              <a:rPr lang="en-US" dirty="0">
                <a:hlinkClick r:id="rId3"/>
              </a:rPr>
              <a:t>https://en.wikipedia.org/wiki/Proportional_hazards_model#The_Cox_model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đc</a:t>
            </a:r>
            <a:r>
              <a:rPr lang="en-US" baseline="0" dirty="0"/>
              <a:t> ~7p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8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h0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 -&gt; flexible</a:t>
            </a:r>
          </a:p>
          <a:p>
            <a:r>
              <a:rPr lang="en-US" baseline="0" dirty="0"/>
              <a:t>Hai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lệ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trông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?  (</a:t>
            </a:r>
            <a:r>
              <a:rPr lang="en-US" baseline="0" dirty="0" err="1"/>
              <a:t>vẽ</a:t>
            </a:r>
            <a:r>
              <a:rPr lang="en-US" baseline="0" dirty="0"/>
              <a:t> </a:t>
            </a:r>
            <a:r>
              <a:rPr lang="en-US" baseline="0" dirty="0" err="1"/>
              <a:t>bảng</a:t>
            </a:r>
            <a:r>
              <a:rPr lang="en-US" baseline="0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35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h0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 -&gt; flexible</a:t>
            </a:r>
          </a:p>
          <a:p>
            <a:r>
              <a:rPr lang="en-US" baseline="0" dirty="0"/>
              <a:t>Hai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lệ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trông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?  (</a:t>
            </a:r>
            <a:r>
              <a:rPr lang="en-US" baseline="0" dirty="0" err="1"/>
              <a:t>vẽ</a:t>
            </a:r>
            <a:r>
              <a:rPr lang="en-US" baseline="0" dirty="0"/>
              <a:t> </a:t>
            </a:r>
            <a:r>
              <a:rPr lang="en-US" baseline="0" dirty="0" err="1"/>
              <a:t>bảng</a:t>
            </a:r>
            <a:r>
              <a:rPr lang="en-US" baseline="0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3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PH assumption:</a:t>
            </a:r>
            <a:r>
              <a:rPr lang="en-US" baseline="0" dirty="0"/>
              <a:t> log-log plot &amp; </a:t>
            </a:r>
            <a:r>
              <a:rPr lang="en-US" baseline="0" dirty="0" err="1"/>
              <a:t>schoenfeld</a:t>
            </a:r>
            <a:r>
              <a:rPr lang="en-US" baseline="0" dirty="0"/>
              <a:t>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22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https://arxiv.org/pdf/2006.04920.pdf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https://arxiv.org/pdf/2006.04920.pdf</a:t>
            </a:r>
            <a:endParaRPr lang="en-US" dirty="0"/>
          </a:p>
          <a:p>
            <a:r>
              <a:rPr lang="en-US" dirty="0"/>
              <a:t>Right-censored: upper bound la +</a:t>
            </a:r>
            <a:r>
              <a:rPr lang="en-US" dirty="0" err="1"/>
              <a:t>inf</a:t>
            </a:r>
            <a:endParaRPr lang="en-US" dirty="0"/>
          </a:p>
          <a:p>
            <a:r>
              <a:rPr lang="en-US" dirty="0"/>
              <a:t>Left-censored:</a:t>
            </a:r>
            <a:r>
              <a:rPr lang="en-US" baseline="0" dirty="0"/>
              <a:t> lower bound la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36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https://arxiv.org/pdf/2006.04920.pdf</a:t>
            </a:r>
            <a:endParaRPr lang="en-US" dirty="0"/>
          </a:p>
          <a:p>
            <a:r>
              <a:rPr lang="en-US" dirty="0"/>
              <a:t>Right-censored: upper bound la +</a:t>
            </a:r>
            <a:r>
              <a:rPr lang="en-US" dirty="0" err="1"/>
              <a:t>inf</a:t>
            </a:r>
            <a:endParaRPr lang="en-US" dirty="0"/>
          </a:p>
          <a:p>
            <a:r>
              <a:rPr lang="en-US" dirty="0"/>
              <a:t>Left-censored:</a:t>
            </a:r>
            <a:r>
              <a:rPr lang="en-US" baseline="0" dirty="0"/>
              <a:t> lower bound la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56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https://arxiv.org/pdf/2006.04920.pdf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4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Delete?</a:t>
            </a:r>
          </a:p>
        </p:txBody>
      </p:sp>
    </p:spTree>
    <p:extLst>
      <p:ext uri="{BB962C8B-B14F-4D97-AF65-F5344CB8AC3E}">
        <p14:creationId xmlns:p14="http://schemas.microsoft.com/office/powerpoint/2010/main" val="224652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Delete?</a:t>
            </a:r>
          </a:p>
        </p:txBody>
      </p:sp>
    </p:spTree>
    <p:extLst>
      <p:ext uri="{BB962C8B-B14F-4D97-AF65-F5344CB8AC3E}">
        <p14:creationId xmlns:p14="http://schemas.microsoft.com/office/powerpoint/2010/main" val="256583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failures we observed divided by how much time we observed at risk for the individual?</a:t>
            </a:r>
          </a:p>
          <a:p>
            <a:r>
              <a:rPr lang="en-US" dirty="0" smtClean="0"/>
              <a:t>X1 + x2</a:t>
            </a:r>
            <a:r>
              <a:rPr lang="en-US" baseline="0" dirty="0" smtClean="0"/>
              <a:t> total observed time at risk</a:t>
            </a:r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observd</a:t>
            </a:r>
            <a:r>
              <a:rPr lang="en-US" baseline="0" dirty="0" smtClean="0"/>
              <a:t>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1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failures we observed divided by how much time we observed at risk for the individual?</a:t>
            </a:r>
          </a:p>
          <a:p>
            <a:r>
              <a:rPr lang="en-US" dirty="0" smtClean="0"/>
              <a:t>X1 + x2</a:t>
            </a:r>
            <a:r>
              <a:rPr lang="en-US" baseline="0" dirty="0" smtClean="0"/>
              <a:t> total observed time at risk</a:t>
            </a:r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observd</a:t>
            </a:r>
            <a:r>
              <a:rPr lang="en-US" baseline="0" dirty="0" smtClean="0"/>
              <a:t>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0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0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qua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7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4A73-8E17-4263-9ADE-0787C17C9E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6.04920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viewdoc/download?doi=10.1.1.231.5042&amp;rep=rep1&amp;type=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24326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Analysis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75" y="4756150"/>
            <a:ext cx="975214" cy="214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Probability density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Cumulative distribution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6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Survival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sống</a:t>
                </a:r>
                <a:r>
                  <a:rPr lang="en-US" dirty="0"/>
                  <a:t> </a:t>
                </a:r>
                <a:r>
                  <a:rPr lang="en-US" dirty="0" err="1"/>
                  <a:t>sót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/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chưa</a:t>
                </a:r>
                <a:r>
                  <a:rPr lang="en-US" dirty="0"/>
                  <a:t> </a:t>
                </a:r>
                <a:r>
                  <a:rPr lang="en-US" dirty="0" err="1"/>
                  <a:t>xảy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3429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  <a:p>
                <a:pPr marL="342900" lvl="1" indent="0" algn="ctr">
                  <a:buNone/>
                </a:pPr>
                <a:endParaRPr lang="en-US" sz="2100" dirty="0"/>
              </a:p>
              <a:p>
                <a:pPr lvl="1"/>
                <a:r>
                  <a:rPr lang="en-US" sz="2100" dirty="0" err="1"/>
                  <a:t>Tính</a:t>
                </a:r>
                <a:r>
                  <a:rPr lang="en-US" sz="2100" dirty="0"/>
                  <a:t> </a:t>
                </a:r>
                <a:r>
                  <a:rPr lang="en-US" sz="2100" dirty="0" err="1"/>
                  <a:t>ứng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dụng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của</a:t>
                </a:r>
                <a:r>
                  <a:rPr lang="en-US" sz="2100" dirty="0"/>
                  <a:t> survival function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0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87" y="1370013"/>
            <a:ext cx="4083825" cy="3262312"/>
          </a:xfrm>
        </p:spPr>
      </p:pic>
    </p:spTree>
    <p:extLst>
      <p:ext uri="{BB962C8B-B14F-4D97-AF65-F5344CB8AC3E}">
        <p14:creationId xmlns:p14="http://schemas.microsoft.com/office/powerpoint/2010/main" val="383022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69" y="1370013"/>
            <a:ext cx="3970261" cy="32623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69" y="1522413"/>
            <a:ext cx="3970261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2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1370013"/>
            <a:ext cx="4101737" cy="3262312"/>
          </a:xfrm>
        </p:spPr>
      </p:pic>
    </p:spTree>
    <p:extLst>
      <p:ext uri="{BB962C8B-B14F-4D97-AF65-F5344CB8AC3E}">
        <p14:creationId xmlns:p14="http://schemas.microsoft.com/office/powerpoint/2010/main" val="308555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500" dirty="0"/>
                  <a:t>Hazard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sz="2100" dirty="0" err="1"/>
                  <a:t>Xác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định</a:t>
                </a:r>
                <a:r>
                  <a:rPr lang="en-US" sz="2100" dirty="0"/>
                  <a:t> </a:t>
                </a:r>
                <a:r>
                  <a:rPr lang="en-US" sz="2100" dirty="0" err="1"/>
                  <a:t>xác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suất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sự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việc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sẽ</a:t>
                </a:r>
                <a:r>
                  <a:rPr lang="en-US" sz="2100" dirty="0"/>
                  <a:t> </a:t>
                </a:r>
                <a:r>
                  <a:rPr lang="en-US" sz="2100" dirty="0" err="1"/>
                  <a:t>xảy</a:t>
                </a:r>
                <a:r>
                  <a:rPr lang="en-US" sz="2100" dirty="0"/>
                  <a:t> </a:t>
                </a:r>
                <a:r>
                  <a:rPr lang="en-US" sz="2100" dirty="0" err="1"/>
                  <a:t>ra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tại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một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thời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điểm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nhất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định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với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điều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kiện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là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sự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việc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chưa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xảy</a:t>
                </a:r>
                <a:r>
                  <a:rPr lang="en-US" sz="2100" dirty="0"/>
                  <a:t> </a:t>
                </a:r>
                <a:r>
                  <a:rPr lang="en-US" sz="2100" dirty="0" err="1"/>
                  <a:t>ra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trước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thời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điểm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này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2" t="-2617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116317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7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parametric</a:t>
            </a:r>
          </a:p>
          <a:p>
            <a:pPr lvl="1"/>
            <a:r>
              <a:rPr lang="en-US" dirty="0"/>
              <a:t>Assume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nonparametric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Censoring: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Left-censored: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upper bound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Right-censored: </a:t>
            </a:r>
            <a:r>
              <a:rPr lang="en-US" b="1" dirty="0" err="1"/>
              <a:t>khi</a:t>
            </a:r>
            <a:r>
              <a:rPr lang="en-US" b="1" dirty="0"/>
              <a:t> ta </a:t>
            </a:r>
            <a:r>
              <a:rPr lang="en-US" b="1" dirty="0" err="1"/>
              <a:t>có</a:t>
            </a:r>
            <a:r>
              <a:rPr lang="en-US" b="1" dirty="0"/>
              <a:t> lower bound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khoảng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Interval-censored: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Assume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censored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0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Status variable:</a:t>
            </a:r>
          </a:p>
          <a:p>
            <a:pPr marL="342900" lvl="1" indent="0">
              <a:buNone/>
            </a:pPr>
            <a:r>
              <a:rPr lang="en-US" dirty="0"/>
              <a:t>= 1: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/ not censored</a:t>
            </a:r>
          </a:p>
          <a:p>
            <a:pPr marL="342900" lvl="1" indent="0">
              <a:buNone/>
            </a:pPr>
            <a:r>
              <a:rPr lang="en-US" dirty="0"/>
              <a:t>= 0: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/ censored</a:t>
            </a:r>
          </a:p>
        </p:txBody>
      </p:sp>
    </p:spTree>
    <p:extLst>
      <p:ext uri="{BB962C8B-B14F-4D97-AF65-F5344CB8AC3E}">
        <p14:creationId xmlns:p14="http://schemas.microsoft.com/office/powerpoint/2010/main" val="183330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765102"/>
            <a:ext cx="7886700" cy="3263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4"/>
          <a:stretch/>
        </p:blipFill>
        <p:spPr>
          <a:xfrm>
            <a:off x="1823120" y="1157315"/>
            <a:ext cx="5497758" cy="38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thiệu</a:t>
            </a:r>
            <a:r>
              <a:rPr lang="en-US" sz="2600" dirty="0"/>
              <a:t> </a:t>
            </a:r>
            <a:r>
              <a:rPr lang="en-US" sz="2600" dirty="0" err="1"/>
              <a:t>tổng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 err="1"/>
              <a:t>Khái</a:t>
            </a:r>
            <a:r>
              <a:rPr lang="en-US" sz="2600" dirty="0"/>
              <a:t> </a:t>
            </a:r>
            <a:r>
              <a:rPr lang="en-US" sz="2600" dirty="0" err="1"/>
              <a:t>niệm</a:t>
            </a:r>
            <a:r>
              <a:rPr lang="en-US" sz="2600" dirty="0"/>
              <a:t>,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trọng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tế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8807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38227"/>
            <a:ext cx="7886700" cy="279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assumption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likelihood function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Exponential, Weibull, Log-normal, Log-logistic, Gamma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9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9503" y="1776812"/>
                <a:ext cx="7886700" cy="279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Trong </a:t>
                </a:r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censored data: </a:t>
                </a:r>
              </a:p>
              <a:p>
                <a:pPr lvl="1"/>
                <a:r>
                  <a:rPr lang="en-US" dirty="0" err="1"/>
                  <a:t>Vẫn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likelihood function </a:t>
                </a:r>
              </a:p>
              <a:p>
                <a:pPr lvl="1"/>
                <a:r>
                  <a:rPr lang="en-US" dirty="0"/>
                  <a:t>Likelihood function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thế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(1)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exponential,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Tìm</a:t>
                </a:r>
                <a:r>
                  <a:rPr lang="en-US" dirty="0"/>
                  <a:t> MLE, </a:t>
                </a:r>
                <a:r>
                  <a:rPr lang="en-US" dirty="0" err="1"/>
                  <a:t>biết</a:t>
                </a:r>
                <a:r>
                  <a:rPr lang="en-US" dirty="0"/>
                  <a:t> </a:t>
                </a:r>
                <a:r>
                  <a:rPr lang="en-US" dirty="0" err="1"/>
                  <a:t>rằng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right-censored</a:t>
                </a:r>
              </a:p>
              <a:p>
                <a:pPr marL="0" indent="0">
                  <a:buNone/>
                </a:pPr>
                <a:r>
                  <a:rPr lang="en-US" dirty="0"/>
                  <a:t>(2) Generalize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3" y="1776812"/>
                <a:ext cx="7886700" cy="2794496"/>
              </a:xfrm>
              <a:prstGeom prst="rect">
                <a:avLst/>
              </a:prstGeom>
              <a:blipFill>
                <a:blip r:embed="rId2"/>
                <a:stretch>
                  <a:fillRect l="-927" t="-3268" b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1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9502" y="1776812"/>
                <a:ext cx="8285897" cy="279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342900" lvl="1" indent="0">
                  <a:buNone/>
                </a:pPr>
                <a:endParaRPr lang="en-US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))+(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342900" lvl="1" indent="0">
                  <a:buNone/>
                </a:pPr>
                <a:endParaRPr lang="en-US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342900" lvl="1" indent="0">
                  <a:buNone/>
                </a:pPr>
                <a:endParaRPr lang="en-US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b>
                          </m:sSub>
                        </m:e>
                      </m:acc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marL="3429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2" y="1776812"/>
                <a:ext cx="8285897" cy="2794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3750" y="273844"/>
                <a:ext cx="3270250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0" y="273844"/>
                <a:ext cx="3270250" cy="736868"/>
              </a:xfrm>
              <a:prstGeom prst="rect">
                <a:avLst/>
              </a:prstGeom>
              <a:blipFill>
                <a:blip r:embed="rId4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70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9502" y="1776812"/>
                <a:ext cx="8285897" cy="279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342900" lvl="1" indent="0">
                  <a:buNone/>
                </a:pPr>
                <a:endParaRPr lang="en-US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))+(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342900" lvl="1" indent="0">
                  <a:buNone/>
                </a:pPr>
                <a:endParaRPr lang="en-US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342900" lvl="1" indent="0">
                  <a:buNone/>
                </a:pPr>
                <a:endParaRPr lang="en-US" b="0" dirty="0" smtClean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sub>
                        </m:sSub>
                      </m:e>
                    </m:acc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2" y="1776812"/>
                <a:ext cx="8285897" cy="2794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3750" y="273844"/>
                <a:ext cx="3270250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0" y="273844"/>
                <a:ext cx="3270250" cy="736868"/>
              </a:xfrm>
              <a:prstGeom prst="rect">
                <a:avLst/>
              </a:prstGeom>
              <a:blipFill>
                <a:blip r:embed="rId4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64264" y="4448628"/>
            <a:ext cx="441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mà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xảy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453164" y="3915537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xảy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endParaRPr lang="en-US" sz="1800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926114" y="4359729"/>
            <a:ext cx="438150" cy="27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926114" y="4074760"/>
            <a:ext cx="527050" cy="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78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9502" y="1776812"/>
                <a:ext cx="8285897" cy="279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342900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342900" lvl="1" indent="0">
                  <a:buNone/>
                </a:pP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2" y="1776812"/>
                <a:ext cx="8285897" cy="2794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3750" y="273844"/>
                <a:ext cx="3270250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0" y="273844"/>
                <a:ext cx="3270250" cy="736868"/>
              </a:xfrm>
              <a:prstGeom prst="rect">
                <a:avLst/>
              </a:prstGeom>
              <a:blipFill>
                <a:blip r:embed="rId4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19700" y="1768576"/>
            <a:ext cx="320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chính</a:t>
            </a:r>
            <a:r>
              <a:rPr lang="en-US" sz="1600" dirty="0" smtClean="0"/>
              <a:t> </a:t>
            </a:r>
            <a:r>
              <a:rPr lang="en-US" sz="1600" dirty="0" err="1" smtClean="0"/>
              <a:t>xác</a:t>
            </a:r>
            <a:r>
              <a:rPr lang="en-US" sz="1600" dirty="0" smtClean="0"/>
              <a:t> (not censored)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19700" y="2098893"/>
            <a:ext cx="392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chính</a:t>
            </a:r>
            <a:r>
              <a:rPr lang="en-US" sz="1600" dirty="0" smtClean="0"/>
              <a:t> </a:t>
            </a:r>
            <a:r>
              <a:rPr lang="en-US" sz="1600" dirty="0" err="1" smtClean="0"/>
              <a:t>xác</a:t>
            </a:r>
            <a:r>
              <a:rPr lang="en-US" sz="1600" dirty="0" smtClean="0"/>
              <a:t> (right-censored)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2152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9502" y="1776812"/>
                <a:ext cx="8285897" cy="279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342900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342900" lvl="1" indent="0">
                  <a:buNone/>
                </a:pP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2" y="1776812"/>
                <a:ext cx="8285897" cy="2794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3750" y="273844"/>
                <a:ext cx="3270250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0" y="273844"/>
                <a:ext cx="3270250" cy="736868"/>
              </a:xfrm>
              <a:prstGeom prst="rect">
                <a:avLst/>
              </a:prstGeom>
              <a:blipFill>
                <a:blip r:embed="rId4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19700" y="1768576"/>
            <a:ext cx="320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chính</a:t>
            </a:r>
            <a:r>
              <a:rPr lang="en-US" sz="1600" dirty="0" smtClean="0"/>
              <a:t> </a:t>
            </a:r>
            <a:r>
              <a:rPr lang="en-US" sz="1600" dirty="0" err="1" smtClean="0"/>
              <a:t>xác</a:t>
            </a:r>
            <a:r>
              <a:rPr lang="en-US" sz="1600" dirty="0" smtClean="0"/>
              <a:t> (not censored)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19700" y="2098893"/>
            <a:ext cx="392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chính</a:t>
            </a:r>
            <a:r>
              <a:rPr lang="en-US" sz="1600" dirty="0" smtClean="0"/>
              <a:t> </a:t>
            </a:r>
            <a:r>
              <a:rPr lang="en-US" sz="1600" dirty="0" err="1" smtClean="0"/>
              <a:t>xác</a:t>
            </a:r>
            <a:r>
              <a:rPr lang="en-US" sz="1600" dirty="0" smtClean="0"/>
              <a:t> (right-censored)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81350" y="4165600"/>
            <a:ext cx="441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xảy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70250" y="3632509"/>
            <a:ext cx="389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xảy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2743200" y="4076701"/>
            <a:ext cx="438150" cy="28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2743200" y="3791732"/>
            <a:ext cx="527050" cy="4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5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0"/>
          <a:stretch/>
        </p:blipFill>
        <p:spPr>
          <a:xfrm>
            <a:off x="1120721" y="240196"/>
            <a:ext cx="6836297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01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75" y="258417"/>
            <a:ext cx="6150033" cy="48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69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8650" y="1838227"/>
                <a:ext cx="7886700" cy="279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Weibull: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38227"/>
                <a:ext cx="7886700" cy="2794496"/>
              </a:xfrm>
              <a:prstGeom prst="rect">
                <a:avLst/>
              </a:prstGeom>
              <a:blipFill>
                <a:blip r:embed="rId2"/>
                <a:stretch>
                  <a:fillRect l="-927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213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5" y="245165"/>
            <a:ext cx="6790056" cy="48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15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41" y="309742"/>
            <a:ext cx="6442573" cy="48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6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13" y="361151"/>
            <a:ext cx="6163918" cy="47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7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nonparametric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38227"/>
            <a:ext cx="7886700" cy="279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ta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5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5, 6, 3, 11, 8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 curve</a:t>
            </a:r>
          </a:p>
        </p:txBody>
      </p:sp>
    </p:spTree>
    <p:extLst>
      <p:ext uri="{BB962C8B-B14F-4D97-AF65-F5344CB8AC3E}">
        <p14:creationId xmlns:p14="http://schemas.microsoft.com/office/powerpoint/2010/main" val="448249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0110"/>
            <a:ext cx="7886700" cy="648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nonparametric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38227"/>
            <a:ext cx="7886700" cy="279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ta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5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5, 6+, 3, 11, 8 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6+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right-censored)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survival curve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question: of all observations that could have failed (“at risk”) at a time point, how many didn’t?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29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0" indent="-457200">
                  <a:buAutoNum type="arabicPeriod"/>
                </a:pPr>
                <a:r>
                  <a:rPr lang="en-US" dirty="0"/>
                  <a:t>Log-rank test</a:t>
                </a:r>
              </a:p>
              <a:p>
                <a:pPr marL="457200" indent="-457200">
                  <a:buAutoNum type="arabicPeriod"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</a:t>
                </a:r>
                <a:r>
                  <a:rPr lang="en-US" dirty="0" err="1"/>
                  <a:t>sánh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xảy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vọng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Chi-square test </a:t>
                </a:r>
                <a:r>
                  <a:rPr lang="en-US" dirty="0" err="1"/>
                  <a:t>với</a:t>
                </a:r>
                <a:r>
                  <a:rPr lang="en-US" dirty="0"/>
                  <a:t> test statistic: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906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	Log-rank test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23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</a:t>
            </a:r>
            <a:r>
              <a:rPr lang="en-US" dirty="0" err="1"/>
              <a:t>tháng</a:t>
            </a:r>
            <a:r>
              <a:rPr lang="en-US" dirty="0"/>
              <a:t>)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nhóm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đãi</a:t>
            </a:r>
            <a:r>
              <a:rPr lang="en-US" dirty="0"/>
              <a:t>: 	21+, 4, 25, 8, 23, 18 </a:t>
            </a:r>
          </a:p>
          <a:p>
            <a:pPr marL="800100" lvl="1" indent="-457200">
              <a:buAutoNum type="arabicParenBoth"/>
            </a:pPr>
            <a:endParaRPr lang="en-US" dirty="0"/>
          </a:p>
          <a:p>
            <a:pPr marL="457200" indent="-457200">
              <a:buAutoNum type="arabicParenBoth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đãi</a:t>
            </a:r>
            <a:r>
              <a:rPr lang="en-US" dirty="0"/>
              <a:t>:	2+, 42+, 27+, 22, 26+, 16, 31, 37, 15, 30, 12+, 				5, 80, 29, 13, 1, 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	Log-rank test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1, 4, 5, 8, 13, 14, 15, 16, 18, 22, 23, 25, 29, 30, 31, 37, 80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44151"/>
              </p:ext>
            </p:extLst>
          </p:nvPr>
        </p:nvGraphicFramePr>
        <p:xfrm>
          <a:off x="1524000" y="3172781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657868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6609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851341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5046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(0,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Hủy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Không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hủy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Tổng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6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8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5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Tổng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6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	Log-rank test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1, 4, 5, 8, 13, 14, 15, 16, 18, 22, 23, 25, 29, 30, 31, 37, 80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02337"/>
              </p:ext>
            </p:extLst>
          </p:nvPr>
        </p:nvGraphicFramePr>
        <p:xfrm>
          <a:off x="1524000" y="3172781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657868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6609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851341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5046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(1, 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Hủy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Không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hủy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Tổng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6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8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5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Tổng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6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523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0" y="0"/>
            <a:ext cx="4922938" cy="514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23410"/>
                  </p:ext>
                </p:extLst>
              </p:nvPr>
            </p:nvGraphicFramePr>
            <p:xfrm>
              <a:off x="5582166" y="3367313"/>
              <a:ext cx="3251076" cy="1394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769">
                      <a:extLst>
                        <a:ext uri="{9D8B030D-6E8A-4147-A177-3AD203B41FA5}">
                          <a16:colId xmlns:a16="http://schemas.microsoft.com/office/drawing/2014/main" val="2650060763"/>
                        </a:ext>
                      </a:extLst>
                    </a:gridCol>
                    <a:gridCol w="812769">
                      <a:extLst>
                        <a:ext uri="{9D8B030D-6E8A-4147-A177-3AD203B41FA5}">
                          <a16:colId xmlns:a16="http://schemas.microsoft.com/office/drawing/2014/main" val="2498179913"/>
                        </a:ext>
                      </a:extLst>
                    </a:gridCol>
                    <a:gridCol w="812769">
                      <a:extLst>
                        <a:ext uri="{9D8B030D-6E8A-4147-A177-3AD203B41FA5}">
                          <a16:colId xmlns:a16="http://schemas.microsoft.com/office/drawing/2014/main" val="3240517085"/>
                        </a:ext>
                      </a:extLst>
                    </a:gridCol>
                    <a:gridCol w="812769">
                      <a:extLst>
                        <a:ext uri="{9D8B030D-6E8A-4147-A177-3AD203B41FA5}">
                          <a16:colId xmlns:a16="http://schemas.microsoft.com/office/drawing/2014/main" val="2219247323"/>
                        </a:ext>
                      </a:extLst>
                    </a:gridCol>
                  </a:tblGrid>
                  <a:tr h="26109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Hủy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Không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hủy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Tổng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1557037"/>
                      </a:ext>
                    </a:extLst>
                  </a:tr>
                  <a:tr h="26109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(1)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4052572"/>
                      </a:ext>
                    </a:extLst>
                  </a:tr>
                  <a:tr h="23571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(2)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7505069"/>
                      </a:ext>
                    </a:extLst>
                  </a:tr>
                  <a:tr h="235715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Tổng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  <m:r>
                                  <a:rPr lang="en-US" smtClean="0"/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5600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23410"/>
                  </p:ext>
                </p:extLst>
              </p:nvPr>
            </p:nvGraphicFramePr>
            <p:xfrm>
              <a:off x="5582166" y="3367313"/>
              <a:ext cx="3251076" cy="1394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769">
                      <a:extLst>
                        <a:ext uri="{9D8B030D-6E8A-4147-A177-3AD203B41FA5}">
                          <a16:colId xmlns:a16="http://schemas.microsoft.com/office/drawing/2014/main" val="2650060763"/>
                        </a:ext>
                      </a:extLst>
                    </a:gridCol>
                    <a:gridCol w="812769">
                      <a:extLst>
                        <a:ext uri="{9D8B030D-6E8A-4147-A177-3AD203B41FA5}">
                          <a16:colId xmlns:a16="http://schemas.microsoft.com/office/drawing/2014/main" val="2498179913"/>
                        </a:ext>
                      </a:extLst>
                    </a:gridCol>
                    <a:gridCol w="812769">
                      <a:extLst>
                        <a:ext uri="{9D8B030D-6E8A-4147-A177-3AD203B41FA5}">
                          <a16:colId xmlns:a16="http://schemas.microsoft.com/office/drawing/2014/main" val="3240517085"/>
                        </a:ext>
                      </a:extLst>
                    </a:gridCol>
                    <a:gridCol w="812769">
                      <a:extLst>
                        <a:ext uri="{9D8B030D-6E8A-4147-A177-3AD203B41FA5}">
                          <a16:colId xmlns:a16="http://schemas.microsoft.com/office/drawing/2014/main" val="2219247323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Hủy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Không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hủy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Tổng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1557037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(1)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71429" r="-199254" b="-2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504" t="-171429" r="-100752" b="-2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254" t="-171429" b="-2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4052572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(2)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71429" r="-199254" b="-1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504" t="-271429" r="-100752" b="-1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254" t="-271429" b="-1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50506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Tổng</a:t>
                          </a:r>
                          <a:endParaRPr lang="en-US" dirty="0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71429" r="-199254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504" t="-371429" r="-100752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254" t="-371429" b="-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56002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5674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	Parametric regression models</a:t>
            </a:r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likelihood function </a:t>
            </a:r>
            <a:r>
              <a:rPr lang="en-US" dirty="0" err="1"/>
              <a:t>và</a:t>
            </a:r>
            <a:r>
              <a:rPr lang="en-US" dirty="0"/>
              <a:t> MLEs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1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Survival Analysis (time-to-event analysis)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u="sng" dirty="0" err="1"/>
              <a:t>khoảng</a:t>
            </a:r>
            <a:r>
              <a:rPr lang="en-US" b="1" u="sng" dirty="0"/>
              <a:t> </a:t>
            </a:r>
            <a:r>
              <a:rPr lang="en-US" b="1" u="sng" dirty="0" err="1"/>
              <a:t>thời</a:t>
            </a:r>
            <a:r>
              <a:rPr lang="en-US" b="1" u="sng" dirty="0"/>
              <a:t> </a:t>
            </a:r>
            <a:r>
              <a:rPr lang="en-US" b="1" u="sng" dirty="0" err="1"/>
              <a:t>gian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thúc</a:t>
            </a:r>
            <a:endParaRPr lang="en-US" b="1" u="sng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thọ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BĐS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bán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69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	Parametric regression models</a:t>
                </a:r>
              </a:p>
              <a:p>
                <a:r>
                  <a:rPr lang="en-US" dirty="0"/>
                  <a:t>Normal distribution:</a:t>
                </a:r>
              </a:p>
              <a:p>
                <a:pPr lvl="1"/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</a:t>
                </a:r>
                <a:r>
                  <a:rPr lang="en-US" dirty="0" err="1"/>
                  <a:t>dùng</a:t>
                </a:r>
                <a:r>
                  <a:rPr lang="en-US" dirty="0"/>
                  <a:t> MLEs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MLEs </a:t>
                </a:r>
                <a:r>
                  <a:rPr lang="en-US" sz="1800" dirty="0" err="1"/>
                  <a:t>để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ước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tính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và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346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	Parametric regression models</a:t>
                </a:r>
              </a:p>
              <a:p>
                <a:r>
                  <a:rPr lang="en-US" dirty="0"/>
                  <a:t>Exponential distribution:</a:t>
                </a:r>
              </a:p>
              <a:p>
                <a:pPr lvl="1"/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</a:t>
                </a:r>
                <a:r>
                  <a:rPr lang="en-US" dirty="0" err="1"/>
                  <a:t>dùng</a:t>
                </a:r>
                <a:r>
                  <a:rPr lang="en-US" dirty="0"/>
                  <a:t> MLEs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MLEs </a:t>
                </a:r>
                <a:r>
                  <a:rPr lang="en-US" sz="1800" dirty="0" err="1"/>
                  <a:t>để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ước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tính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48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	Parametric regression models</a:t>
                </a:r>
              </a:p>
              <a:p>
                <a:r>
                  <a:rPr lang="en-US" dirty="0"/>
                  <a:t>Exponential distribution:</a:t>
                </a:r>
              </a:p>
              <a:p>
                <a:pPr lvl="1"/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</a:t>
                </a:r>
                <a:r>
                  <a:rPr lang="en-US" dirty="0" err="1"/>
                  <a:t>dùng</a:t>
                </a:r>
                <a:r>
                  <a:rPr lang="en-US" dirty="0"/>
                  <a:t> MLEs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MLEs </a:t>
                </a:r>
                <a:r>
                  <a:rPr lang="en-US" sz="1800" dirty="0" err="1"/>
                  <a:t>để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ước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tính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endParaRPr lang="en-US" sz="15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 </a:t>
                </a:r>
                <a:r>
                  <a:rPr lang="en-US" dirty="0" err="1"/>
                  <a:t>xảy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tăng</a:t>
                </a:r>
                <a:r>
                  <a:rPr lang="en-US" dirty="0"/>
                  <a:t> 1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223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2.	Parametric regression models</a:t>
                </a:r>
              </a:p>
              <a:p>
                <a:r>
                  <a:rPr lang="en-US" dirty="0"/>
                  <a:t>Exponential distribution:</a:t>
                </a:r>
              </a:p>
              <a:p>
                <a:pPr lvl="1"/>
                <a:r>
                  <a:rPr lang="en-US" dirty="0" err="1"/>
                  <a:t>Nhắc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tăng</a:t>
                </a:r>
                <a:r>
                  <a:rPr lang="en-US" dirty="0"/>
                  <a:t> 1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sống</a:t>
                </a:r>
                <a:r>
                  <a:rPr lang="en-US" dirty="0"/>
                  <a:t> </a:t>
                </a:r>
                <a:r>
                  <a:rPr lang="en-US" dirty="0" err="1"/>
                  <a:t>sót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lên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“time ratio”</a:t>
                </a: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/>
                  <a:t>Điều </a:t>
                </a:r>
                <a:r>
                  <a:rPr lang="en-US" dirty="0" err="1"/>
                  <a:t>gì</a:t>
                </a:r>
                <a:r>
                  <a:rPr lang="en-US" dirty="0"/>
                  <a:t> </a:t>
                </a:r>
                <a:r>
                  <a:rPr lang="en-US" dirty="0" err="1"/>
                  <a:t>xảy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&lt; 0</a:t>
                </a: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Accelerated Failure Time model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430" b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127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	Parametric regression models</a:t>
                </a:r>
              </a:p>
              <a:p>
                <a:r>
                  <a:rPr lang="en-US" dirty="0"/>
                  <a:t>Accelerated Failure Time (AFT) model: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883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	Parametric regression models</a:t>
                </a:r>
              </a:p>
              <a:p>
                <a:r>
                  <a:rPr lang="en-US" dirty="0"/>
                  <a:t>Weibull distribution:</a:t>
                </a:r>
              </a:p>
              <a:p>
                <a:pPr lvl="1"/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</a:t>
                </a:r>
                <a:r>
                  <a:rPr lang="en-US" dirty="0" err="1"/>
                  <a:t>dùng</a:t>
                </a:r>
                <a:r>
                  <a:rPr lang="en-US" dirty="0"/>
                  <a:t> MLEs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err="1"/>
                  <a:t>Dùng</a:t>
                </a:r>
                <a:r>
                  <a:rPr lang="en-US" sz="1800" dirty="0"/>
                  <a:t> MLEs </a:t>
                </a:r>
                <a:r>
                  <a:rPr lang="en-US" sz="1800" dirty="0" err="1"/>
                  <a:t>để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ước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tính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5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Weibull model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AFT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673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	Proportional hazards (PH) model</a:t>
            </a:r>
          </a:p>
          <a:p>
            <a:r>
              <a:rPr lang="en-US" dirty="0" err="1">
                <a:sym typeface="Wingdings" panose="05000000000000000000" pitchFamily="2" charset="2"/>
              </a:rPr>
              <a:t>Đồng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hưởng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lên</a:t>
            </a:r>
            <a:r>
              <a:rPr lang="en-US" dirty="0">
                <a:sym typeface="Wingdings" panose="05000000000000000000" pitchFamily="2" charset="2"/>
              </a:rPr>
              <a:t> hazard function?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Ý </a:t>
            </a:r>
            <a:r>
              <a:rPr lang="en-US" dirty="0" err="1">
                <a:sym typeface="Wingdings" panose="05000000000000000000" pitchFamily="2" charset="2"/>
              </a:rPr>
              <a:t>tưởng</a:t>
            </a:r>
            <a:r>
              <a:rPr lang="en-US" dirty="0">
                <a:sym typeface="Wingdings" panose="05000000000000000000" pitchFamily="2" charset="2"/>
              </a:rPr>
              <a:t>: hazard function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nhóm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nhau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94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3.	Proportional hazards (PH) model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Exponential: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tăng</a:t>
                </a:r>
                <a:r>
                  <a:rPr lang="en-US" dirty="0"/>
                  <a:t> </a:t>
                </a:r>
                <a:r>
                  <a:rPr lang="en-US" dirty="0" err="1"/>
                  <a:t>lên</a:t>
                </a:r>
                <a:r>
                  <a:rPr lang="en-US" dirty="0"/>
                  <a:t> 1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tăng</a:t>
                </a:r>
                <a:r>
                  <a:rPr lang="en-US" dirty="0"/>
                  <a:t> </a:t>
                </a:r>
                <a:r>
                  <a:rPr lang="en-US" dirty="0" err="1"/>
                  <a:t>lên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“hazard ratio”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 “Proportional hazards” model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0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3.	Proportional hazards (PH) model</a:t>
                </a:r>
              </a:p>
              <a:p>
                <a:r>
                  <a:rPr lang="en-US" dirty="0"/>
                  <a:t>Cox’s PH model: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/>
                  <a:t>Semi-parametric</a:t>
                </a:r>
              </a:p>
              <a:p>
                <a:pPr lvl="1"/>
                <a:r>
                  <a:rPr lang="en-US" dirty="0"/>
                  <a:t>Hazard function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:</a:t>
                </a:r>
              </a:p>
              <a:p>
                <a:pPr lvl="6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/>
                  <a:t>Với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là baseline hazard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294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3.	Proportional hazards (PH) model</a:t>
                </a:r>
              </a:p>
              <a:p>
                <a:r>
                  <a:rPr lang="en-US" dirty="0"/>
                  <a:t>Cox’s PH model: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bởi</a:t>
                </a:r>
                <a:r>
                  <a:rPr lang="en-US" dirty="0"/>
                  <a:t> 1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ở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67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logistic regression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Survival analysis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hay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,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6346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3.	Proportional hazards (PH) model</a:t>
                </a:r>
              </a:p>
              <a:p>
                <a:r>
                  <a:rPr lang="en-US" dirty="0"/>
                  <a:t>Cox’s PH model: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/>
                  <a:t>Giả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bởi</a:t>
                </a:r>
                <a:r>
                  <a:rPr lang="en-US" dirty="0"/>
                  <a:t> 1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ở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HR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lvl="1"/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tăng</a:t>
                </a:r>
                <a:r>
                  <a:rPr lang="en-US" dirty="0"/>
                  <a:t> 1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hazard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Hazard ratio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 /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tỉ</a:t>
                </a:r>
                <a:r>
                  <a:rPr lang="en-US" dirty="0"/>
                  <a:t> </a:t>
                </a:r>
                <a:r>
                  <a:rPr lang="en-US" dirty="0" err="1"/>
                  <a:t>lệ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trông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thế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?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2991" b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75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	Proportional hazards (PH) model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75" y="1932495"/>
            <a:ext cx="4234217" cy="3026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93" y="1932495"/>
            <a:ext cx="4168532" cy="30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12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	Proportional hazards (PH) model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9" y="1958172"/>
            <a:ext cx="4152289" cy="2980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98" y="1958172"/>
            <a:ext cx="4312252" cy="29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59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Cox PH assumption: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hưởng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lên</a:t>
                </a:r>
                <a:r>
                  <a:rPr lang="en-US" dirty="0"/>
                  <a:t> hazard function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cố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Làm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xảy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, </a:t>
                </a:r>
                <a:r>
                  <a:rPr lang="en-US" dirty="0" err="1"/>
                  <a:t>cân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, </a:t>
                </a:r>
                <a:r>
                  <a:rPr lang="en-US" dirty="0" err="1"/>
                  <a:t>tuổi</a:t>
                </a:r>
                <a:r>
                  <a:rPr lang="en-US" dirty="0"/>
                  <a:t>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99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645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err="1">
                    <a:ea typeface="Cambria Math" panose="02040503050406030204" pitchFamily="18" charset="0"/>
                  </a:rPr>
                  <a:t>Với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là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bộ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hệ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số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cho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các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biến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cố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ea typeface="Cambria Math" panose="02040503050406030204" pitchFamily="18" charset="0"/>
                  </a:rPr>
                  <a:t>định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là</a:t>
                </a:r>
                <a:r>
                  <a:rPr lang="en-US" b="0" dirty="0">
                    <a:ea typeface="Cambria Math" panose="02040503050406030204" pitchFamily="18" charset="0"/>
                  </a:rPr>
                  <a:t> vector </a:t>
                </a:r>
                <a:r>
                  <a:rPr lang="en-US" b="0" dirty="0" err="1">
                    <a:ea typeface="Cambria Math" panose="02040503050406030204" pitchFamily="18" charset="0"/>
                  </a:rPr>
                  <a:t>giá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trị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các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biến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cố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định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là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bộ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hệ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số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cho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các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biến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thay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đổi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theo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thời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gian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là</a:t>
                </a:r>
                <a:r>
                  <a:rPr lang="en-US" b="0" dirty="0">
                    <a:ea typeface="Cambria Math" panose="02040503050406030204" pitchFamily="18" charset="0"/>
                  </a:rPr>
                  <a:t> vector </a:t>
                </a:r>
                <a:r>
                  <a:rPr lang="en-US" b="0" dirty="0" err="1">
                    <a:ea typeface="Cambria Math" panose="02040503050406030204" pitchFamily="18" charset="0"/>
                  </a:rPr>
                  <a:t>giá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trị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các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biến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thay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đổi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theo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thời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>
                    <a:ea typeface="Cambria Math" panose="02040503050406030204" pitchFamily="18" charset="0"/>
                  </a:rPr>
                  <a:t>gian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01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	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82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survival analysis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Massive volume data</a:t>
            </a:r>
          </a:p>
          <a:p>
            <a:pPr lvl="2"/>
            <a:r>
              <a:rPr lang="en-US" dirty="0"/>
              <a:t>High-dimensional data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tree-based methods </a:t>
            </a:r>
            <a:r>
              <a:rPr lang="en-US" dirty="0" err="1"/>
              <a:t>và</a:t>
            </a:r>
            <a:r>
              <a:rPr lang="en-US" dirty="0"/>
              <a:t> survival analysis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: Cox PH model </a:t>
            </a:r>
            <a:r>
              <a:rPr lang="en-US" dirty="0" err="1"/>
              <a:t>và</a:t>
            </a:r>
            <a:r>
              <a:rPr lang="en-US" dirty="0"/>
              <a:t> AFT model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34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 models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7742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là</a:t>
                </a:r>
                <a:r>
                  <a:rPr lang="en-US" dirty="0"/>
                  <a:t> output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decision tree ensemble </a:t>
                </a:r>
                <a:r>
                  <a:rPr lang="en-US" dirty="0" err="1"/>
                  <a:t>với</a:t>
                </a:r>
                <a:r>
                  <a:rPr lang="en-US" dirty="0"/>
                  <a:t> input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err="1"/>
                  <a:t>Hàm</a:t>
                </a:r>
                <a:r>
                  <a:rPr lang="en-US" dirty="0"/>
                  <a:t> loss:</a:t>
                </a:r>
              </a:p>
              <a:p>
                <a:pPr marL="3429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774281"/>
              </a:xfrm>
              <a:blipFill>
                <a:blip r:embed="rId3"/>
                <a:stretch>
                  <a:fillRect l="-773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4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 models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42900" lvl="1" indent="0" algn="ctr">
                  <a:buNone/>
                </a:pPr>
                <a:endParaRPr lang="en-US" dirty="0"/>
              </a:p>
              <a:p>
                <a:pPr marL="3429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groupChr>
                        <m:groupChrPr>
                          <m:chr m:val="⏟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⏟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ba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ba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groupChr>
                    </m:oMath>
                  </m:oMathPara>
                </a14:m>
                <a:endParaRPr lang="en-US" dirty="0"/>
              </a:p>
              <a:p>
                <a:pPr marL="342900" lvl="1" indent="0" algn="ctr">
                  <a:buNone/>
                </a:pPr>
                <a:endParaRPr lang="en-US" dirty="0"/>
              </a:p>
              <a:p>
                <a:pPr marL="342900" lvl="1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groupChr>
                        <m:groupChrPr>
                          <m:chr m:val="⏟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⏟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bar>
                            <m:barPr>
                              <m:pos m:val="top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82" b="-3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55717" y="3125163"/>
            <a:ext cx="1516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uncensored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3125163"/>
                <a:ext cx="2602374" cy="345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censored label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25163"/>
                <a:ext cx="2602374" cy="345287"/>
              </a:xfrm>
              <a:prstGeom prst="rect">
                <a:avLst/>
              </a:prstGeom>
              <a:blipFill>
                <a:blip r:embed="rId4"/>
                <a:stretch>
                  <a:fillRect l="-468" t="-178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55717" y="4355244"/>
            <a:ext cx="1516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uncensored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81331" y="4332641"/>
                <a:ext cx="2602374" cy="345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censored label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331" y="4332641"/>
                <a:ext cx="2602374" cy="345287"/>
              </a:xfrm>
              <a:prstGeom prst="rect">
                <a:avLst/>
              </a:prstGeom>
              <a:blipFill>
                <a:blip r:embed="rId4"/>
                <a:stretch>
                  <a:fillRect l="-468" t="-178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19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 models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69219"/>
                <a:ext cx="7886700" cy="3263504"/>
              </a:xfrm>
            </p:spPr>
            <p:txBody>
              <a:bodyPr/>
              <a:lstStyle/>
              <a:p>
                <a:pPr marL="3429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𝐴𝐹𝑇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bar>
                                <m:bar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b="0" dirty="0"/>
              </a:p>
              <a:p>
                <a:pPr marL="342900" lvl="1" indent="0">
                  <a:buNone/>
                </a:pPr>
                <a:r>
                  <a:rPr lang="en-US" b="0" dirty="0" err="1"/>
                  <a:t>Với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𝐴𝐹𝑇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bar>
                                <m:bar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69219"/>
                <a:ext cx="7886700" cy="32635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0491" y="1369219"/>
                <a:ext cx="2604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Nếu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không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bị</a:t>
                </a:r>
                <a:r>
                  <a:rPr lang="en-US" sz="1600" dirty="0"/>
                  <a:t> censored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91" y="1369219"/>
                <a:ext cx="2604303" cy="338554"/>
              </a:xfrm>
              <a:prstGeom prst="rect">
                <a:avLst/>
              </a:prstGeom>
              <a:blipFill>
                <a:blip r:embed="rId4"/>
                <a:stretch>
                  <a:fillRect l="-11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10491" y="1669301"/>
                <a:ext cx="2801074" cy="599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Nếu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bị</a:t>
                </a:r>
                <a:r>
                  <a:rPr lang="en-US" sz="1600" dirty="0"/>
                  <a:t> censored </a:t>
                </a:r>
                <a:r>
                  <a:rPr lang="en-US" sz="1600" dirty="0" err="1"/>
                  <a:t>và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bar>
                      <m:bar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91" y="1669301"/>
                <a:ext cx="2801074" cy="599972"/>
              </a:xfrm>
              <a:prstGeom prst="rect">
                <a:avLst/>
              </a:prstGeom>
              <a:blipFill>
                <a:blip r:embed="rId5"/>
                <a:stretch>
                  <a:fillRect l="-1087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07262" y="3112444"/>
                <a:ext cx="2604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Nếu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không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bị</a:t>
                </a:r>
                <a:r>
                  <a:rPr lang="en-US" sz="1600" dirty="0"/>
                  <a:t> censored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62" y="3112444"/>
                <a:ext cx="2604303" cy="338554"/>
              </a:xfrm>
              <a:prstGeom prst="rect">
                <a:avLst/>
              </a:prstGeom>
              <a:blipFill>
                <a:blip r:embed="rId6"/>
                <a:stretch>
                  <a:fillRect l="-116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07262" y="3631659"/>
                <a:ext cx="2801074" cy="599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Nếu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bị</a:t>
                </a:r>
                <a:r>
                  <a:rPr lang="en-US" sz="1600" dirty="0"/>
                  <a:t> censored </a:t>
                </a:r>
                <a:r>
                  <a:rPr lang="en-US" sz="1600" dirty="0" err="1"/>
                  <a:t>và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bar>
                      <m:bar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62" y="3631659"/>
                <a:ext cx="2801074" cy="599972"/>
              </a:xfrm>
              <a:prstGeom prst="rect">
                <a:avLst/>
              </a:prstGeom>
              <a:blipFill>
                <a:blip r:embed="rId7"/>
                <a:stretch>
                  <a:fillRect l="-1087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50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0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mô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kê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dương</a:t>
            </a:r>
            <a:endParaRPr lang="en-US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Censoring: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như</a:t>
            </a:r>
            <a:r>
              <a:rPr lang="en-US" dirty="0">
                <a:sym typeface="Wingdings" panose="05000000000000000000" pitchFamily="2" charset="2"/>
              </a:rPr>
              <a:t> mean hay median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đúng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trạng</a:t>
            </a:r>
            <a:endParaRPr lang="en-US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marL="3429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7330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 models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774281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77428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0603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 models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https://arxiv.org/pdf/2006.04920.pdf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89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default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, </a:t>
            </a:r>
            <a:r>
              <a:rPr lang="en-US" dirty="0" err="1"/>
              <a:t>nợ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BĐS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bồi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hiểm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44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5842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75" y="4756150"/>
            <a:ext cx="975214" cy="2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3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794036"/>
              </p:ext>
            </p:extLst>
          </p:nvPr>
        </p:nvGraphicFramePr>
        <p:xfrm>
          <a:off x="628650" y="1370013"/>
          <a:ext cx="78866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5983530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233699830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512493485"/>
                    </a:ext>
                  </a:extLst>
                </a:gridCol>
                <a:gridCol w="1443618">
                  <a:extLst>
                    <a:ext uri="{9D8B030D-6E8A-4147-A177-3AD203B41FA5}">
                      <a16:colId xmlns:a16="http://schemas.microsoft.com/office/drawing/2014/main" val="4192909794"/>
                    </a:ext>
                  </a:extLst>
                </a:gridCol>
                <a:gridCol w="809724">
                  <a:extLst>
                    <a:ext uri="{9D8B030D-6E8A-4147-A177-3AD203B41FA5}">
                      <a16:colId xmlns:a16="http://schemas.microsoft.com/office/drawing/2014/main" val="63471166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8514285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753237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NumDependents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UnempSpell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6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Những</a:t>
            </a:r>
            <a:r>
              <a:rPr lang="en-US" dirty="0"/>
              <a:t> paper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https://citeseerx.ist.psu.edu/viewdoc/download?doi=10.1.1.231.5042&amp;rep=rep1&amp;type=pdf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8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282304"/>
            <a:ext cx="8149722" cy="2139553"/>
          </a:xfrm>
        </p:spPr>
        <p:txBody>
          <a:bodyPr/>
          <a:lstStyle/>
          <a:p>
            <a:r>
              <a:rPr lang="en-US" dirty="0"/>
              <a:t>2.	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8149722" cy="11251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</TotalTime>
  <Words>5169</Words>
  <Application>Microsoft Office PowerPoint</Application>
  <PresentationFormat>On-screen Show (16:9)</PresentationFormat>
  <Paragraphs>520</Paragraphs>
  <Slides>63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1. Giới thiệu tổng quan</vt:lpstr>
      <vt:lpstr>Survival Analysis là gì?</vt:lpstr>
      <vt:lpstr>Ảnh hưởng của đồng biến</vt:lpstr>
      <vt:lpstr>Đặc tính quan trọng</vt:lpstr>
      <vt:lpstr>Định dạng dữ liệu</vt:lpstr>
      <vt:lpstr>Tính ứng dụng</vt:lpstr>
      <vt:lpstr>2. Khái niệm, mô hình quan trọng</vt:lpstr>
      <vt:lpstr>Các hàm trọng tâm</vt:lpstr>
      <vt:lpstr>Các hàm trọng tâm</vt:lpstr>
      <vt:lpstr>Các hàm trọng tâm</vt:lpstr>
      <vt:lpstr>Các hàm trọng tâm</vt:lpstr>
      <vt:lpstr>Các hàm trọng tâm</vt:lpstr>
      <vt:lpstr>Các hàm trọng tâm</vt:lpstr>
      <vt:lpstr>Cách ước tính survival</vt:lpstr>
      <vt:lpstr>Censoring</vt:lpstr>
      <vt:lpstr>Censoring</vt:lpstr>
      <vt:lpstr>Censoring</vt:lpstr>
      <vt:lpstr>Cách ước tính survival</vt:lpstr>
      <vt:lpstr>Cách ước tính survival</vt:lpstr>
      <vt:lpstr>Cách ước tính survival</vt:lpstr>
      <vt:lpstr>Cách ước tính survival</vt:lpstr>
      <vt:lpstr>Cách ước tính survival</vt:lpstr>
      <vt:lpstr>Cách ước tính survival</vt:lpstr>
      <vt:lpstr>PowerPoint Presentation</vt:lpstr>
      <vt:lpstr>PowerPoint Presentation</vt:lpstr>
      <vt:lpstr>Cách ước tính survival</vt:lpstr>
      <vt:lpstr>PowerPoint Presentation</vt:lpstr>
      <vt:lpstr>PowerPoint Presentation</vt:lpstr>
      <vt:lpstr>PowerPoint Presentation</vt:lpstr>
      <vt:lpstr>Cách ước tính survival</vt:lpstr>
      <vt:lpstr>Cách ước tính survival</vt:lpstr>
      <vt:lpstr>Phân tích đồng biến</vt:lpstr>
      <vt:lpstr>Phân tích đồng biến</vt:lpstr>
      <vt:lpstr>Phân tích đồng biến</vt:lpstr>
      <vt:lpstr>Phân tích đồng biến</vt:lpstr>
      <vt:lpstr>PowerPoint Presentation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Phân tích đồng biến</vt:lpstr>
      <vt:lpstr>Ảnh hưởng của đồng biến theo thời gian </vt:lpstr>
      <vt:lpstr>Ảnh hưởng của đồng biến theo thời gian </vt:lpstr>
      <vt:lpstr>3. Triển khai và ứng dụng thực tế</vt:lpstr>
      <vt:lpstr>Bất cập khi triển khai với dữ liệu lớn</vt:lpstr>
      <vt:lpstr>AFT models với XGBoost</vt:lpstr>
      <vt:lpstr>AFT models với XGBoost</vt:lpstr>
      <vt:lpstr>AFT models với XGBoost</vt:lpstr>
      <vt:lpstr>AFT models với XGBoost</vt:lpstr>
      <vt:lpstr>AFT models với XGBoost</vt:lpstr>
      <vt:lpstr>Ứng dụng vào bài toán kinh doanh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cntt_thynt</cp:lastModifiedBy>
  <cp:revision>556</cp:revision>
  <dcterms:created xsi:type="dcterms:W3CDTF">2021-01-04T02:51:00Z</dcterms:created>
  <dcterms:modified xsi:type="dcterms:W3CDTF">2021-11-05T02:03:34Z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