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1093" r:id="rId5"/>
    <p:sldId id="1122" r:id="rId6"/>
    <p:sldId id="1032" r:id="rId7"/>
    <p:sldId id="1123" r:id="rId8"/>
    <p:sldId id="1192" r:id="rId9"/>
    <p:sldId id="1193" r:id="rId10"/>
    <p:sldId id="1175" r:id="rId11"/>
    <p:sldId id="1194" r:id="rId12"/>
    <p:sldId id="1195" r:id="rId13"/>
    <p:sldId id="1196" r:id="rId14"/>
    <p:sldId id="1197" r:id="rId15"/>
    <p:sldId id="1198" r:id="rId16"/>
    <p:sldId id="1201" r:id="rId17"/>
    <p:sldId id="1199" r:id="rId18"/>
    <p:sldId id="1200" r:id="rId19"/>
    <p:sldId id="1202" r:id="rId20"/>
    <p:sldId id="1203" r:id="rId21"/>
    <p:sldId id="1209" r:id="rId22"/>
    <p:sldId id="1204" r:id="rId23"/>
    <p:sldId id="1205" r:id="rId24"/>
    <p:sldId id="1206" r:id="rId25"/>
    <p:sldId id="1207" r:id="rId26"/>
    <p:sldId id="1208" r:id="rId27"/>
    <p:sldId id="1024" r:id="rId2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0000"/>
    <a:srgbClr val="5F0706"/>
    <a:srgbClr val="C10000"/>
    <a:srgbClr val="6EA4D4"/>
    <a:srgbClr val="547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5976"/>
  </p:normalViewPr>
  <p:slideViewPr>
    <p:cSldViewPr snapToGrid="0" snapToObjects="1">
      <p:cViewPr varScale="1">
        <p:scale>
          <a:sx n="91" d="100"/>
          <a:sy n="91" d="100"/>
        </p:scale>
        <p:origin x="3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442F90-DD60-E24B-A17A-D35E5633B3C2}"/>
              </a:ext>
            </a:extLst>
          </p:cNvPr>
          <p:cNvPicPr>
            <a:picLocks noChangeAspect="1"/>
          </p:cNvPicPr>
          <p:nvPr userDrawn="1"/>
        </p:nvPicPr>
        <p:blipFill>
          <a:blip r:embed="rId2"/>
          <a:stretch>
            <a:fillRect/>
          </a:stretch>
        </p:blipFill>
        <p:spPr>
          <a:xfrm>
            <a:off x="0" y="6463145"/>
            <a:ext cx="1080506" cy="394855"/>
          </a:xfrm>
          <a:prstGeom prst="rect">
            <a:avLst/>
          </a:prstGeom>
        </p:spPr>
      </p:pic>
      <p:sp>
        <p:nvSpPr>
          <p:cNvPr id="8" name="Rectangle 7">
            <a:extLst>
              <a:ext uri="{FF2B5EF4-FFF2-40B4-BE49-F238E27FC236}">
                <a16:creationId xmlns:a16="http://schemas.microsoft.com/office/drawing/2014/main" id="{3519FAF7-92FB-BB49-8C75-A7C50BB43E9E}"/>
              </a:ext>
            </a:extLst>
          </p:cNvPr>
          <p:cNvSpPr/>
          <p:nvPr userDrawn="1"/>
        </p:nvSpPr>
        <p:spPr>
          <a:xfrm>
            <a:off x="1080506" y="6463145"/>
            <a:ext cx="11111494" cy="394855"/>
          </a:xfrm>
          <a:prstGeom prst="rect">
            <a:avLst/>
          </a:prstGeom>
          <a:gradFill flip="none" rotWithShape="1">
            <a:gsLst>
              <a:gs pos="0">
                <a:schemeClr val="accent5">
                  <a:lumMod val="0"/>
                  <a:lumOff val="100000"/>
                </a:schemeClr>
              </a:gs>
              <a:gs pos="18000">
                <a:schemeClr val="accent5">
                  <a:lumMod val="0"/>
                  <a:lumOff val="100000"/>
                </a:schemeClr>
              </a:gs>
              <a:gs pos="100000">
                <a:srgbClr val="E3092C"/>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200" dirty="0" err="1">
                <a:latin typeface="Segoe UI" panose="020B0502040204020203" pitchFamily="34" charset="0"/>
                <a:cs typeface="Segoe UI" panose="020B0502040204020203" pitchFamily="34" charset="0"/>
              </a:rPr>
              <a:t>Viettel</a:t>
            </a:r>
            <a:r>
              <a:rPr lang="en-US" sz="1200" baseline="0" dirty="0">
                <a:latin typeface="Segoe UI" panose="020B0502040204020203" pitchFamily="34" charset="0"/>
                <a:cs typeface="Segoe UI" panose="020B0502040204020203" pitchFamily="34" charset="0"/>
              </a:rPr>
              <a:t> Data Analytics Center</a:t>
            </a:r>
            <a:endParaRPr lang="vi-VN" sz="12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DFDADAFD-58AB-314B-9FD8-79AB5ADF33EA}"/>
              </a:ext>
            </a:extLst>
          </p:cNvPr>
          <p:cNvPicPr>
            <a:picLocks noChangeAspect="1"/>
          </p:cNvPicPr>
          <p:nvPr userDrawn="1"/>
        </p:nvPicPr>
        <p:blipFill>
          <a:blip r:embed="rId3"/>
          <a:stretch>
            <a:fillRect/>
          </a:stretch>
        </p:blipFill>
        <p:spPr>
          <a:xfrm>
            <a:off x="10868891" y="6500330"/>
            <a:ext cx="1302327" cy="295323"/>
          </a:xfrm>
          <a:prstGeom prst="rect">
            <a:avLst/>
          </a:prstGeom>
        </p:spPr>
      </p:pic>
      <p:sp>
        <p:nvSpPr>
          <p:cNvPr id="10" name="Rectangle 9">
            <a:extLst>
              <a:ext uri="{FF2B5EF4-FFF2-40B4-BE49-F238E27FC236}">
                <a16:creationId xmlns:a16="http://schemas.microsoft.com/office/drawing/2014/main" id="{8DCBA5F4-6B6B-D044-A768-98FD44F08872}"/>
              </a:ext>
            </a:extLst>
          </p:cNvPr>
          <p:cNvSpPr/>
          <p:nvPr userDrawn="1"/>
        </p:nvSpPr>
        <p:spPr>
          <a:xfrm rot="16200000">
            <a:off x="9795310" y="3165885"/>
            <a:ext cx="4219074" cy="369332"/>
          </a:xfrm>
          <a:prstGeom prst="rect">
            <a:avLst/>
          </a:prstGeom>
        </p:spPr>
        <p:txBody>
          <a:bodyPr wrap="square">
            <a:spAutoFit/>
          </a:bodyPr>
          <a:lstStyle/>
          <a:p>
            <a:pPr marL="0" marR="0" algn="ctr">
              <a:spcBef>
                <a:spcPts val="0"/>
              </a:spcBef>
              <a:spcAft>
                <a:spcPts val="0"/>
              </a:spcAft>
            </a:pPr>
            <a:r>
              <a:rPr lang="en-US" sz="900" b="0" i="0" u="none" strike="noStrike" dirty="0">
                <a:solidFill>
                  <a:schemeClr val="tx1">
                    <a:lumMod val="60000"/>
                    <a:lumOff val="40000"/>
                  </a:schemeClr>
                </a:solidFill>
                <a:effectLst/>
                <a:latin typeface="Calibri" panose="020F0502020204030204" pitchFamily="34" charset="0"/>
              </a:rPr>
              <a:t>Copyright ©2019 by </a:t>
            </a:r>
            <a:r>
              <a:rPr lang="en-US" sz="900" b="1" i="0" u="none" strike="noStrike" dirty="0">
                <a:solidFill>
                  <a:schemeClr val="tx1">
                    <a:lumMod val="60000"/>
                    <a:lumOff val="40000"/>
                  </a:schemeClr>
                </a:solidFill>
                <a:effectLst/>
                <a:latin typeface="Calibri" panose="020F0502020204030204" pitchFamily="34" charset="0"/>
              </a:rPr>
              <a:t>Data Analytics Center</a:t>
            </a:r>
            <a:r>
              <a:rPr lang="en-US" sz="900" b="0" i="0" u="none" strike="noStrike" dirty="0">
                <a:solidFill>
                  <a:schemeClr val="tx1">
                    <a:lumMod val="60000"/>
                    <a:lumOff val="40000"/>
                  </a:schemeClr>
                </a:solidFill>
                <a:effectLst/>
                <a:latin typeface="Calibri" panose="020F0502020204030204" pitchFamily="34" charset="0"/>
              </a:rPr>
              <a:t> – Viettel Telecom. </a:t>
            </a:r>
          </a:p>
          <a:p>
            <a:pPr marL="0" marR="0" algn="ctr">
              <a:spcBef>
                <a:spcPts val="0"/>
              </a:spcBef>
              <a:spcAft>
                <a:spcPts val="0"/>
              </a:spcAft>
            </a:pPr>
            <a:r>
              <a:rPr lang="en-US" sz="900" b="0" i="0" u="none" strike="noStrike" dirty="0" err="1">
                <a:solidFill>
                  <a:schemeClr val="tx1">
                    <a:lumMod val="60000"/>
                    <a:lumOff val="40000"/>
                  </a:schemeClr>
                </a:solidFill>
                <a:effectLst/>
                <a:latin typeface="Calibri" panose="020F0502020204030204" pitchFamily="34" charset="0"/>
              </a:rPr>
              <a:t>Bản</a:t>
            </a:r>
            <a:r>
              <a:rPr lang="en-US" sz="900" b="0" i="0" u="none" strike="noStrike" dirty="0">
                <a:solidFill>
                  <a:schemeClr val="tx1">
                    <a:lumMod val="60000"/>
                    <a:lumOff val="40000"/>
                  </a:schemeClr>
                </a:solidFill>
                <a:effectLst/>
                <a:latin typeface="Calibri" panose="020F0502020204030204" pitchFamily="34" charset="0"/>
              </a:rPr>
              <a:t> </a:t>
            </a:r>
            <a:r>
              <a:rPr lang="en-US" sz="900" b="0" i="0" u="none" strike="noStrike" dirty="0" err="1">
                <a:solidFill>
                  <a:schemeClr val="tx1">
                    <a:lumMod val="60000"/>
                    <a:lumOff val="40000"/>
                  </a:schemeClr>
                </a:solidFill>
                <a:effectLst/>
                <a:latin typeface="Calibri" panose="020F0502020204030204" pitchFamily="34" charset="0"/>
              </a:rPr>
              <a:t>quyền</a:t>
            </a:r>
            <a:r>
              <a:rPr lang="en-US" sz="900" b="0" i="0" u="none" strike="noStrike" dirty="0">
                <a:solidFill>
                  <a:schemeClr val="tx1">
                    <a:lumMod val="60000"/>
                    <a:lumOff val="40000"/>
                  </a:schemeClr>
                </a:solidFill>
                <a:effectLst/>
                <a:latin typeface="Calibri" panose="020F0502020204030204" pitchFamily="34" charset="0"/>
              </a:rPr>
              <a:t> ©2019 </a:t>
            </a:r>
            <a:r>
              <a:rPr lang="en-US" sz="900" b="0" i="0" u="none" strike="noStrike" dirty="0" err="1">
                <a:solidFill>
                  <a:schemeClr val="tx1">
                    <a:lumMod val="60000"/>
                    <a:lumOff val="40000"/>
                  </a:schemeClr>
                </a:solidFill>
                <a:effectLst/>
                <a:latin typeface="Calibri" panose="020F0502020204030204" pitchFamily="34" charset="0"/>
              </a:rPr>
              <a:t>bởi</a:t>
            </a:r>
            <a:r>
              <a:rPr lang="en-US" sz="900" b="0"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Trung</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tâm</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phân</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tích</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dữ</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liệu</a:t>
            </a:r>
            <a:r>
              <a:rPr lang="en-US" sz="900" b="1" i="0" u="none" strike="noStrike" dirty="0">
                <a:solidFill>
                  <a:schemeClr val="tx1">
                    <a:lumMod val="60000"/>
                    <a:lumOff val="40000"/>
                  </a:schemeClr>
                </a:solidFill>
                <a:effectLst/>
                <a:latin typeface="Calibri" panose="020F0502020204030204" pitchFamily="34" charset="0"/>
              </a:rPr>
              <a:t> </a:t>
            </a:r>
            <a:r>
              <a:rPr lang="en-US" sz="900" b="0" i="0" u="none" strike="noStrike" dirty="0">
                <a:solidFill>
                  <a:schemeClr val="tx1">
                    <a:lumMod val="60000"/>
                    <a:lumOff val="40000"/>
                  </a:schemeClr>
                </a:solidFill>
                <a:effectLst/>
                <a:latin typeface="Calibri" panose="020F0502020204030204" pitchFamily="34" charset="0"/>
              </a:rPr>
              <a:t>– Viettel Telecom.</a:t>
            </a:r>
          </a:p>
        </p:txBody>
      </p:sp>
      <p:sp>
        <p:nvSpPr>
          <p:cNvPr id="11" name="Oval 10">
            <a:extLst>
              <a:ext uri="{FF2B5EF4-FFF2-40B4-BE49-F238E27FC236}">
                <a16:creationId xmlns:a16="http://schemas.microsoft.com/office/drawing/2014/main" id="{E523EA60-7BCA-4E42-8208-716FE006AFB2}"/>
              </a:ext>
            </a:extLst>
          </p:cNvPr>
          <p:cNvSpPr/>
          <p:nvPr userDrawn="1"/>
        </p:nvSpPr>
        <p:spPr>
          <a:xfrm>
            <a:off x="11609547" y="400050"/>
            <a:ext cx="339725" cy="3397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83F7B47A-310B-6347-A0BD-3771116119BB}"/>
              </a:ext>
            </a:extLst>
          </p:cNvPr>
          <p:cNvSpPr txBox="1"/>
          <p:nvPr userDrawn="1"/>
        </p:nvSpPr>
        <p:spPr>
          <a:xfrm>
            <a:off x="11638914" y="479425"/>
            <a:ext cx="269875" cy="169277"/>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BD8018E6-5008-4D09-8834-2943DEA75A3D}" type="slidenum">
              <a:rPr kumimoji="0" lang="en-US" sz="11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1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54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724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531804"/>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0B176-A7BB-C24E-AA17-475621450775}"/>
              </a:ext>
            </a:extLst>
          </p:cNvPr>
          <p:cNvSpPr txBox="1"/>
          <p:nvPr/>
        </p:nvSpPr>
        <p:spPr>
          <a:xfrm>
            <a:off x="1353934" y="1835083"/>
            <a:ext cx="9484133" cy="2215991"/>
          </a:xfrm>
          <a:prstGeom prst="rect">
            <a:avLst/>
          </a:prstGeom>
          <a:noFill/>
        </p:spPr>
        <p:txBody>
          <a:bodyPr wrap="square" lIns="0" tIns="0" rIns="0" bIns="0" rtlCol="0">
            <a:spAutoFit/>
          </a:bodyPr>
          <a:lstStyle/>
          <a:p>
            <a:pPr algn="ctr"/>
            <a:r>
              <a:rPr lang="en-US" sz="48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Evaluation </a:t>
            </a:r>
            <a:r>
              <a:rPr lang="en-US" sz="48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Metrics</a:t>
            </a:r>
            <a:endParaRPr lang="en-US" sz="48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48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and Feature Impotances</a:t>
            </a:r>
          </a:p>
          <a:p>
            <a:pPr algn="ctr"/>
            <a:r>
              <a:rPr lang="en-US" sz="48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Machine Learning</a:t>
            </a:r>
          </a:p>
        </p:txBody>
      </p:sp>
      <p:sp>
        <p:nvSpPr>
          <p:cNvPr id="5" name="TextBox 4">
            <a:extLst>
              <a:ext uri="{FF2B5EF4-FFF2-40B4-BE49-F238E27FC236}">
                <a16:creationId xmlns:a16="http://schemas.microsoft.com/office/drawing/2014/main" id="{20F30B6F-41D1-114A-BF08-7FA39079635E}"/>
              </a:ext>
            </a:extLst>
          </p:cNvPr>
          <p:cNvSpPr txBox="1"/>
          <p:nvPr/>
        </p:nvSpPr>
        <p:spPr>
          <a:xfrm>
            <a:off x="540453" y="5671379"/>
            <a:ext cx="5224243" cy="323165"/>
          </a:xfrm>
          <a:prstGeom prst="rect">
            <a:avLst/>
          </a:prstGeom>
          <a:noFill/>
        </p:spPr>
        <p:txBody>
          <a:bodyPr wrap="square" lIns="0" tIns="0" rIns="0" bIns="0" rtlCol="0">
            <a:spAutoFit/>
          </a:bodyPr>
          <a:lstStyle/>
          <a:p>
            <a:pPr>
              <a:lnSpc>
                <a:spcPct val="150000"/>
              </a:lnSpc>
            </a:pPr>
            <a:r>
              <a:rPr lang="en-US" sz="1400" i="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Phạm Quang Hưng | Data </a:t>
            </a:r>
            <a:r>
              <a:rPr lang="en-US" sz="1400" i="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Scientist</a:t>
            </a:r>
            <a:endParaRPr lang="en-US" sz="14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3109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Classification metrics</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3</a:t>
            </a:r>
          </a:p>
        </p:txBody>
      </p:sp>
    </p:spTree>
    <p:extLst>
      <p:ext uri="{BB962C8B-B14F-4D97-AF65-F5344CB8AC3E}">
        <p14:creationId xmlns:p14="http://schemas.microsoft.com/office/powerpoint/2010/main" val="50200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Classification output</a:t>
            </a:r>
          </a:p>
        </p:txBody>
      </p:sp>
      <p:graphicFrame>
        <p:nvGraphicFramePr>
          <p:cNvPr id="4" name="Table 3">
            <a:extLst>
              <a:ext uri="{FF2B5EF4-FFF2-40B4-BE49-F238E27FC236}">
                <a16:creationId xmlns:a16="http://schemas.microsoft.com/office/drawing/2014/main" id="{252AF295-AFC7-3B41-B205-4D0C1024715C}"/>
              </a:ext>
            </a:extLst>
          </p:cNvPr>
          <p:cNvGraphicFramePr>
            <a:graphicFrameLocks noGrp="1"/>
          </p:cNvGraphicFramePr>
          <p:nvPr>
            <p:extLst>
              <p:ext uri="{D42A27DB-BD31-4B8C-83A1-F6EECF244321}">
                <p14:modId xmlns:p14="http://schemas.microsoft.com/office/powerpoint/2010/main" val="2802348244"/>
              </p:ext>
            </p:extLst>
          </p:nvPr>
        </p:nvGraphicFramePr>
        <p:xfrm>
          <a:off x="2517586" y="2072962"/>
          <a:ext cx="7156828" cy="2966720"/>
        </p:xfrm>
        <a:graphic>
          <a:graphicData uri="http://schemas.openxmlformats.org/drawingml/2006/table">
            <a:tbl>
              <a:tblPr firstRow="1" bandRow="1">
                <a:tableStyleId>{5C22544A-7EE6-4342-B048-85BDC9FD1C3A}</a:tableStyleId>
              </a:tblPr>
              <a:tblGrid>
                <a:gridCol w="1022404">
                  <a:extLst>
                    <a:ext uri="{9D8B030D-6E8A-4147-A177-3AD203B41FA5}">
                      <a16:colId xmlns:a16="http://schemas.microsoft.com/office/drawing/2014/main" val="3805456254"/>
                    </a:ext>
                  </a:extLst>
                </a:gridCol>
                <a:gridCol w="1022404">
                  <a:extLst>
                    <a:ext uri="{9D8B030D-6E8A-4147-A177-3AD203B41FA5}">
                      <a16:colId xmlns:a16="http://schemas.microsoft.com/office/drawing/2014/main" val="3849162643"/>
                    </a:ext>
                  </a:extLst>
                </a:gridCol>
                <a:gridCol w="1022404">
                  <a:extLst>
                    <a:ext uri="{9D8B030D-6E8A-4147-A177-3AD203B41FA5}">
                      <a16:colId xmlns:a16="http://schemas.microsoft.com/office/drawing/2014/main" val="3093669984"/>
                    </a:ext>
                  </a:extLst>
                </a:gridCol>
                <a:gridCol w="1022404">
                  <a:extLst>
                    <a:ext uri="{9D8B030D-6E8A-4147-A177-3AD203B41FA5}">
                      <a16:colId xmlns:a16="http://schemas.microsoft.com/office/drawing/2014/main" val="859551959"/>
                    </a:ext>
                  </a:extLst>
                </a:gridCol>
                <a:gridCol w="1022404">
                  <a:extLst>
                    <a:ext uri="{9D8B030D-6E8A-4147-A177-3AD203B41FA5}">
                      <a16:colId xmlns:a16="http://schemas.microsoft.com/office/drawing/2014/main" val="3069378712"/>
                    </a:ext>
                  </a:extLst>
                </a:gridCol>
                <a:gridCol w="1022404">
                  <a:extLst>
                    <a:ext uri="{9D8B030D-6E8A-4147-A177-3AD203B41FA5}">
                      <a16:colId xmlns:a16="http://schemas.microsoft.com/office/drawing/2014/main" val="3883784376"/>
                    </a:ext>
                  </a:extLst>
                </a:gridCol>
                <a:gridCol w="1022404">
                  <a:extLst>
                    <a:ext uri="{9D8B030D-6E8A-4147-A177-3AD203B41FA5}">
                      <a16:colId xmlns:a16="http://schemas.microsoft.com/office/drawing/2014/main" val="2148013150"/>
                    </a:ext>
                  </a:extLst>
                </a:gridCol>
              </a:tblGrid>
              <a:tr h="370840">
                <a:tc>
                  <a:txBody>
                    <a:bodyPr/>
                    <a:lstStyle/>
                    <a:p>
                      <a:pPr algn="ctr"/>
                      <a:r>
                        <a:rPr lang="en-VN" sz="1600">
                          <a:latin typeface="Open Sans" panose="020B0606030504020204" pitchFamily="34" charset="0"/>
                          <a:ea typeface="Open Sans" panose="020B0606030504020204" pitchFamily="34" charset="0"/>
                          <a:cs typeface="Open Sans" panose="020B0606030504020204" pitchFamily="34" charset="0"/>
                        </a:rPr>
                        <a:t>x</a:t>
                      </a:r>
                      <a:r>
                        <a:rPr lang="en-VN" sz="1600" baseline="-25000">
                          <a:latin typeface="Open Sans" panose="020B0606030504020204" pitchFamily="34" charset="0"/>
                          <a:ea typeface="Open Sans" panose="020B0606030504020204" pitchFamily="34" charset="0"/>
                          <a:cs typeface="Open Sans" panose="020B0606030504020204" pitchFamily="34" charset="0"/>
                        </a:rPr>
                        <a:t>1</a:t>
                      </a:r>
                    </a:p>
                  </a:txBody>
                  <a:tcPr anchor="ctr">
                    <a:solidFill>
                      <a:schemeClr val="tx2"/>
                    </a:solidFill>
                  </a:tcPr>
                </a:tc>
                <a:tc>
                  <a:txBody>
                    <a:bodyPr/>
                    <a:lstStyle/>
                    <a:p>
                      <a:pPr algn="ctr"/>
                      <a:r>
                        <a:rPr lang="en-VN" sz="1600">
                          <a:latin typeface="Open Sans" panose="020B0606030504020204" pitchFamily="34" charset="0"/>
                          <a:ea typeface="Open Sans" panose="020B0606030504020204" pitchFamily="34" charset="0"/>
                          <a:cs typeface="Open Sans" panose="020B0606030504020204" pitchFamily="34" charset="0"/>
                        </a:rPr>
                        <a:t>x</a:t>
                      </a:r>
                      <a:r>
                        <a:rPr lang="en-VN" sz="1600" baseline="-25000">
                          <a:latin typeface="Open Sans" panose="020B0606030504020204" pitchFamily="34" charset="0"/>
                          <a:ea typeface="Open Sans" panose="020B0606030504020204" pitchFamily="34" charset="0"/>
                          <a:cs typeface="Open Sans" panose="020B0606030504020204" pitchFamily="34" charset="0"/>
                        </a:rPr>
                        <a:t>2</a:t>
                      </a:r>
                    </a:p>
                  </a:txBody>
                  <a:tcPr anchor="ctr">
                    <a:solidFill>
                      <a:schemeClr val="tx2"/>
                    </a:solidFill>
                  </a:tcPr>
                </a:tc>
                <a:tc>
                  <a:txBody>
                    <a:bodyPr/>
                    <a:lstStyle/>
                    <a:p>
                      <a:pPr algn="ctr"/>
                      <a:r>
                        <a:rPr lang="en-VN" sz="1600" baseline="0">
                          <a:latin typeface="Open Sans" panose="020B0606030504020204" pitchFamily="34" charset="0"/>
                          <a:ea typeface="Open Sans" panose="020B0606030504020204" pitchFamily="34" charset="0"/>
                          <a:cs typeface="Open Sans" panose="020B0606030504020204" pitchFamily="34" charset="0"/>
                        </a:rPr>
                        <a:t>...</a:t>
                      </a:r>
                    </a:p>
                  </a:txBody>
                  <a:tcPr anchor="ctr">
                    <a:solidFill>
                      <a:schemeClr val="tx2"/>
                    </a:solidFill>
                  </a:tcPr>
                </a:tc>
                <a:tc>
                  <a:txBody>
                    <a:bodyPr/>
                    <a:lstStyle/>
                    <a:p>
                      <a:pPr algn="ctr"/>
                      <a:r>
                        <a:rPr lang="en-VN" sz="1600">
                          <a:latin typeface="Open Sans" panose="020B0606030504020204" pitchFamily="34" charset="0"/>
                          <a:ea typeface="Open Sans" panose="020B0606030504020204" pitchFamily="34" charset="0"/>
                          <a:cs typeface="Open Sans" panose="020B0606030504020204" pitchFamily="34" charset="0"/>
                        </a:rPr>
                        <a:t>x</a:t>
                      </a:r>
                      <a:r>
                        <a:rPr lang="en-VN" sz="1600" baseline="-25000">
                          <a:latin typeface="Open Sans" panose="020B0606030504020204" pitchFamily="34" charset="0"/>
                          <a:ea typeface="Open Sans" panose="020B0606030504020204" pitchFamily="34" charset="0"/>
                          <a:cs typeface="Open Sans" panose="020B0606030504020204" pitchFamily="34" charset="0"/>
                        </a:rPr>
                        <a:t>n</a:t>
                      </a:r>
                    </a:p>
                  </a:txBody>
                  <a:tcPr anchor="ctr">
                    <a:solidFill>
                      <a:schemeClr val="tx2"/>
                    </a:solidFill>
                  </a:tcPr>
                </a:tc>
                <a:tc>
                  <a:txBody>
                    <a:bodyPr/>
                    <a:lstStyle/>
                    <a:p>
                      <a:pPr algn="ctr"/>
                      <a:r>
                        <a:rPr lang="en-US" sz="1600" baseline="0">
                          <a:latin typeface="Open Sans" panose="020B0606030504020204" pitchFamily="34" charset="0"/>
                          <a:ea typeface="Open Sans" panose="020B0606030504020204" pitchFamily="34" charset="0"/>
                          <a:cs typeface="Open Sans" panose="020B0606030504020204" pitchFamily="34" charset="0"/>
                        </a:rPr>
                        <a:t>y</a:t>
                      </a:r>
                      <a:r>
                        <a:rPr lang="en-VN" sz="1600" baseline="0">
                          <a:latin typeface="Open Sans" panose="020B0606030504020204" pitchFamily="34" charset="0"/>
                          <a:ea typeface="Open Sans" panose="020B0606030504020204" pitchFamily="34" charset="0"/>
                          <a:cs typeface="Open Sans" panose="020B0606030504020204" pitchFamily="34" charset="0"/>
                        </a:rPr>
                        <a:t>_pred</a:t>
                      </a:r>
                    </a:p>
                  </a:txBody>
                  <a:tcPr anchor="ctr">
                    <a:solidFill>
                      <a:srgbClr val="00B050"/>
                    </a:solidFill>
                  </a:tcPr>
                </a:tc>
                <a:tc>
                  <a:txBody>
                    <a:bodyPr/>
                    <a:lstStyle/>
                    <a:p>
                      <a:pPr algn="ctr"/>
                      <a:r>
                        <a:rPr lang="en-VN" sz="1600" baseline="0">
                          <a:latin typeface="Open Sans" panose="020B0606030504020204" pitchFamily="34" charset="0"/>
                          <a:ea typeface="Open Sans" panose="020B0606030504020204" pitchFamily="34" charset="0"/>
                          <a:cs typeface="Open Sans" panose="020B0606030504020204" pitchFamily="34" charset="0"/>
                        </a:rPr>
                        <a:t>prob</a:t>
                      </a:r>
                    </a:p>
                  </a:txBody>
                  <a:tcPr anchor="ctr">
                    <a:solidFill>
                      <a:srgbClr val="00B050"/>
                    </a:solidFill>
                  </a:tcPr>
                </a:tc>
                <a:tc>
                  <a:txBody>
                    <a:bodyPr/>
                    <a:lstStyle/>
                    <a:p>
                      <a:pPr algn="ctr"/>
                      <a:r>
                        <a:rPr lang="en-US" sz="1600">
                          <a:latin typeface="Open Sans" panose="020B0606030504020204" pitchFamily="34" charset="0"/>
                          <a:ea typeface="Open Sans" panose="020B0606030504020204" pitchFamily="34" charset="0"/>
                          <a:cs typeface="Open Sans" panose="020B0606030504020204" pitchFamily="34" charset="0"/>
                        </a:rPr>
                        <a:t>y</a:t>
                      </a:r>
                      <a:r>
                        <a:rPr lang="en-VN" sz="1600">
                          <a:latin typeface="Open Sans" panose="020B0606030504020204" pitchFamily="34" charset="0"/>
                          <a:ea typeface="Open Sans" panose="020B0606030504020204" pitchFamily="34" charset="0"/>
                          <a:cs typeface="Open Sans" panose="020B0606030504020204" pitchFamily="34" charset="0"/>
                        </a:rPr>
                        <a:t>_true</a:t>
                      </a:r>
                    </a:p>
                  </a:txBody>
                  <a:tcPr anchor="ctr">
                    <a:solidFill>
                      <a:srgbClr val="C00000"/>
                    </a:solidFill>
                  </a:tcPr>
                </a:tc>
                <a:extLst>
                  <a:ext uri="{0D108BD9-81ED-4DB2-BD59-A6C34878D82A}">
                    <a16:rowId xmlns:a16="http://schemas.microsoft.com/office/drawing/2014/main" val="4123023324"/>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0.004</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946205964"/>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0.417</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extLst>
                  <a:ext uri="{0D108BD9-81ED-4DB2-BD59-A6C34878D82A}">
                    <a16:rowId xmlns:a16="http://schemas.microsoft.com/office/drawing/2014/main" val="3220326709"/>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0.115</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2320608373"/>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0.017</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3497159369"/>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0.694</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317427404"/>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0.219</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1361773828"/>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0.784</a:t>
                      </a:r>
                    </a:p>
                  </a:txBody>
                  <a:tcPr anchor="ctr">
                    <a:solidFill>
                      <a:srgbClr val="00B050">
                        <a:alpha val="20000"/>
                      </a:srgbClr>
                    </a:solidFill>
                  </a:tcPr>
                </a:tc>
                <a:tc>
                  <a:txBody>
                    <a:bodyPr/>
                    <a:lstStyle/>
                    <a:p>
                      <a:pPr algn="ctr"/>
                      <a:r>
                        <a:rPr lang="en-VN"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extLst>
                  <a:ext uri="{0D108BD9-81ED-4DB2-BD59-A6C34878D82A}">
                    <a16:rowId xmlns:a16="http://schemas.microsoft.com/office/drawing/2014/main" val="2183203131"/>
                  </a:ext>
                </a:extLst>
              </a:tr>
            </a:tbl>
          </a:graphicData>
        </a:graphic>
      </p:graphicFrame>
      <p:sp>
        <p:nvSpPr>
          <p:cNvPr id="5" name="Rectangle 4">
            <a:extLst>
              <a:ext uri="{FF2B5EF4-FFF2-40B4-BE49-F238E27FC236}">
                <a16:creationId xmlns:a16="http://schemas.microsoft.com/office/drawing/2014/main" id="{742531B9-8A29-1349-B08E-774011B7BDE1}"/>
              </a:ext>
            </a:extLst>
          </p:cNvPr>
          <p:cNvSpPr/>
          <p:nvPr/>
        </p:nvSpPr>
        <p:spPr>
          <a:xfrm>
            <a:off x="1187566" y="1332489"/>
            <a:ext cx="9816868" cy="369332"/>
          </a:xfrm>
          <a:prstGeom prst="rect">
            <a:avLst/>
          </a:prstGeom>
        </p:spPr>
        <p:txBody>
          <a:bodyPr wrap="square">
            <a:spAutoFit/>
          </a:bodyPr>
          <a:lstStyle/>
          <a:p>
            <a:pPr algn="ctr"/>
            <a:r>
              <a:rPr lang="en-US"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By default, threshold = 0.5</a:t>
            </a:r>
            <a:endParaRPr lang="en-US" b="0" i="0">
              <a:solidFill>
                <a:schemeClr val="tx1">
                  <a:lumMod val="75000"/>
                  <a:lumOff val="25000"/>
                </a:schemeClr>
              </a:solidFill>
              <a:effectLst/>
              <a:latin typeface="Helvetica Neue" panose="02000503000000020004" pitchFamily="2" charset="0"/>
            </a:endParaRPr>
          </a:p>
        </p:txBody>
      </p:sp>
    </p:spTree>
    <p:extLst>
      <p:ext uri="{BB962C8B-B14F-4D97-AF65-F5344CB8AC3E}">
        <p14:creationId xmlns:p14="http://schemas.microsoft.com/office/powerpoint/2010/main" val="420105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Confusion matrix</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60" y="1417672"/>
            <a:ext cx="4192680" cy="4199810"/>
          </a:xfrm>
          <a:prstGeom prst="rect">
            <a:avLst/>
          </a:prstGeom>
        </p:spPr>
      </p:pic>
    </p:spTree>
    <p:extLst>
      <p:ext uri="{BB962C8B-B14F-4D97-AF65-F5344CB8AC3E}">
        <p14:creationId xmlns:p14="http://schemas.microsoft.com/office/powerpoint/2010/main" val="148048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Accuracy</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1051808" y="1504681"/>
            <a:ext cx="10088383" cy="3848637"/>
          </a:xfrm>
          <a:prstGeom prst="rect">
            <a:avLst/>
          </a:prstGeom>
        </p:spPr>
      </p:pic>
    </p:spTree>
    <p:extLst>
      <p:ext uri="{BB962C8B-B14F-4D97-AF65-F5344CB8AC3E}">
        <p14:creationId xmlns:p14="http://schemas.microsoft.com/office/powerpoint/2010/main" val="365515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Precision</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1018466" y="1785708"/>
            <a:ext cx="10155067" cy="3286584"/>
          </a:xfrm>
          <a:prstGeom prst="rect">
            <a:avLst/>
          </a:prstGeom>
        </p:spPr>
      </p:pic>
    </p:spTree>
    <p:extLst>
      <p:ext uri="{BB962C8B-B14F-4D97-AF65-F5344CB8AC3E}">
        <p14:creationId xmlns:p14="http://schemas.microsoft.com/office/powerpoint/2010/main" val="159967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Recall</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989887" y="1990524"/>
            <a:ext cx="10212225" cy="2876951"/>
          </a:xfrm>
          <a:prstGeom prst="rect">
            <a:avLst/>
          </a:prstGeom>
        </p:spPr>
      </p:pic>
    </p:spTree>
    <p:extLst>
      <p:ext uri="{BB962C8B-B14F-4D97-AF65-F5344CB8AC3E}">
        <p14:creationId xmlns:p14="http://schemas.microsoft.com/office/powerpoint/2010/main" val="1451415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Precision-Recall chart</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809" y="1247663"/>
            <a:ext cx="4502381" cy="4362674"/>
          </a:xfrm>
          <a:prstGeom prst="rect">
            <a:avLst/>
          </a:prstGeom>
        </p:spPr>
      </p:pic>
    </p:spTree>
    <p:extLst>
      <p:ext uri="{BB962C8B-B14F-4D97-AF65-F5344CB8AC3E}">
        <p14:creationId xmlns:p14="http://schemas.microsoft.com/office/powerpoint/2010/main" val="15132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F-score</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3447680" y="1466218"/>
            <a:ext cx="5296639" cy="990738"/>
          </a:xfrm>
          <a:prstGeom prst="rect">
            <a:avLst/>
          </a:prstGeom>
        </p:spPr>
      </p:pic>
      <p:pic>
        <p:nvPicPr>
          <p:cNvPr id="3" name="Picture 2"/>
          <p:cNvPicPr>
            <a:picLocks noChangeAspect="1"/>
          </p:cNvPicPr>
          <p:nvPr/>
        </p:nvPicPr>
        <p:blipFill>
          <a:blip r:embed="rId3"/>
          <a:stretch>
            <a:fillRect/>
          </a:stretch>
        </p:blipFill>
        <p:spPr>
          <a:xfrm>
            <a:off x="2742732" y="3143120"/>
            <a:ext cx="6706536" cy="1009791"/>
          </a:xfrm>
          <a:prstGeom prst="rect">
            <a:avLst/>
          </a:prstGeom>
        </p:spPr>
      </p:pic>
      <p:sp>
        <p:nvSpPr>
          <p:cNvPr id="5" name="Rectangle 4">
            <a:extLst>
              <a:ext uri="{FF2B5EF4-FFF2-40B4-BE49-F238E27FC236}">
                <a16:creationId xmlns:a16="http://schemas.microsoft.com/office/drawing/2014/main" id="{742531B9-8A29-1349-B08E-774011B7BDE1}"/>
              </a:ext>
            </a:extLst>
          </p:cNvPr>
          <p:cNvSpPr/>
          <p:nvPr/>
        </p:nvSpPr>
        <p:spPr>
          <a:xfrm>
            <a:off x="792375" y="1181391"/>
            <a:ext cx="9816868" cy="369332"/>
          </a:xfrm>
          <a:prstGeom prst="rect">
            <a:avLst/>
          </a:prstGeom>
        </p:spPr>
        <p:txBody>
          <a:bodyPr wrap="square">
            <a:spAutoFit/>
          </a:bodyPr>
          <a:lstStyle/>
          <a:p>
            <a:r>
              <a:rPr lang="en-US" b="0" i="0" smtClean="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Harmonic mean</a:t>
            </a:r>
            <a:endParaRPr lang="en-US" b="0" i="0">
              <a:solidFill>
                <a:schemeClr val="tx1">
                  <a:lumMod val="75000"/>
                  <a:lumOff val="25000"/>
                </a:schemeClr>
              </a:solidFill>
              <a:effectLst/>
              <a:latin typeface="Helvetica Neue" panose="02000503000000020004" pitchFamily="2" charset="0"/>
            </a:endParaRPr>
          </a:p>
        </p:txBody>
      </p:sp>
      <p:sp>
        <p:nvSpPr>
          <p:cNvPr id="6" name="Rectangle 5">
            <a:extLst>
              <a:ext uri="{FF2B5EF4-FFF2-40B4-BE49-F238E27FC236}">
                <a16:creationId xmlns:a16="http://schemas.microsoft.com/office/drawing/2014/main" id="{742531B9-8A29-1349-B08E-774011B7BDE1}"/>
              </a:ext>
            </a:extLst>
          </p:cNvPr>
          <p:cNvSpPr/>
          <p:nvPr/>
        </p:nvSpPr>
        <p:spPr>
          <a:xfrm>
            <a:off x="792375" y="2741783"/>
            <a:ext cx="9816868" cy="369332"/>
          </a:xfrm>
          <a:prstGeom prst="rect">
            <a:avLst/>
          </a:prstGeom>
        </p:spPr>
        <p:txBody>
          <a:bodyPr wrap="square">
            <a:spAutoFit/>
          </a:bodyPr>
          <a:lstStyle/>
          <a:p>
            <a:r>
              <a:rPr lang="en-US" b="0" i="0" smtClean="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Add weights so that Recall is </a:t>
            </a:r>
            <a:r>
              <a:rPr lang="el-GR" smtClean="0"/>
              <a:t>β</a:t>
            </a:r>
            <a:r>
              <a:rPr lang="en-US" smtClean="0"/>
              <a:t> </a:t>
            </a:r>
            <a:r>
              <a:rPr lang="en-US" b="0" i="0" smtClean="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times more important than Precision.</a:t>
            </a:r>
            <a:endParaRPr lang="en-US" b="0" i="0">
              <a:solidFill>
                <a:schemeClr val="tx1">
                  <a:lumMod val="75000"/>
                  <a:lumOff val="25000"/>
                </a:schemeClr>
              </a:solidFill>
              <a:effectLst/>
              <a:latin typeface="Helvetica Neue" panose="02000503000000020004" pitchFamily="2" charset="0"/>
            </a:endParaRPr>
          </a:p>
        </p:txBody>
      </p:sp>
      <p:sp>
        <p:nvSpPr>
          <p:cNvPr id="7" name="Rectangle 6">
            <a:extLst>
              <a:ext uri="{FF2B5EF4-FFF2-40B4-BE49-F238E27FC236}">
                <a16:creationId xmlns:a16="http://schemas.microsoft.com/office/drawing/2014/main" id="{742531B9-8A29-1349-B08E-774011B7BDE1}"/>
              </a:ext>
            </a:extLst>
          </p:cNvPr>
          <p:cNvSpPr/>
          <p:nvPr/>
        </p:nvSpPr>
        <p:spPr>
          <a:xfrm>
            <a:off x="792375" y="4494383"/>
            <a:ext cx="9816868" cy="923330"/>
          </a:xfrm>
          <a:prstGeom prst="rect">
            <a:avLst/>
          </a:prstGeom>
        </p:spPr>
        <p:txBody>
          <a:bodyPr wrap="square">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Precision = 10%, Recall = 90%</a:t>
            </a:r>
          </a:p>
          <a:p>
            <a:r>
              <a:rPr lang="en-US" smtClean="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 </a:t>
            </a:r>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Average = 50%</a:t>
            </a:r>
          </a:p>
          <a:p>
            <a:r>
              <a:rPr lang="en-US" b="0" i="0" smtClean="0">
                <a:solidFill>
                  <a:schemeClr val="tx1">
                    <a:lumMod val="75000"/>
                    <a:lumOff val="25000"/>
                  </a:schemeClr>
                </a:solidFill>
                <a:effectLst/>
                <a:latin typeface="Segoe UI" panose="020B0502040204020203" pitchFamily="34" charset="0"/>
                <a:ea typeface="Open Sans" panose="020B0606030504020204" pitchFamily="34" charset="0"/>
                <a:cs typeface="Segoe UI" panose="020B0502040204020203" pitchFamily="34" charset="0"/>
              </a:rPr>
              <a:t>→ </a:t>
            </a:r>
            <a:r>
              <a:rPr lang="en-US" b="0" i="0" smtClean="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Harmonic mean = 18%</a:t>
            </a:r>
            <a:endParaRPr lang="en-US" b="0" i="0">
              <a:solidFill>
                <a:schemeClr val="tx1">
                  <a:lumMod val="75000"/>
                  <a:lumOff val="25000"/>
                </a:schemeClr>
              </a:solidFill>
              <a:effectLst/>
              <a:latin typeface="Helvetica Neue" panose="02000503000000020004" pitchFamily="2" charset="0"/>
            </a:endParaRPr>
          </a:p>
        </p:txBody>
      </p:sp>
    </p:spTree>
    <p:extLst>
      <p:ext uri="{BB962C8B-B14F-4D97-AF65-F5344CB8AC3E}">
        <p14:creationId xmlns:p14="http://schemas.microsoft.com/office/powerpoint/2010/main" val="334245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Receiver</a:t>
            </a: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 Operating Characteristics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886" y="1336563"/>
            <a:ext cx="4419827" cy="4362674"/>
          </a:xfrm>
          <a:prstGeom prst="rect">
            <a:avLst/>
          </a:prstGeom>
        </p:spPr>
      </p:pic>
      <p:pic>
        <p:nvPicPr>
          <p:cNvPr id="5" name="Picture 4"/>
          <p:cNvPicPr>
            <a:picLocks noChangeAspect="1"/>
          </p:cNvPicPr>
          <p:nvPr/>
        </p:nvPicPr>
        <p:blipFill>
          <a:blip r:embed="rId3"/>
          <a:stretch>
            <a:fillRect/>
          </a:stretch>
        </p:blipFill>
        <p:spPr>
          <a:xfrm>
            <a:off x="6592676" y="1336563"/>
            <a:ext cx="4250967" cy="630269"/>
          </a:xfrm>
          <a:prstGeom prst="rect">
            <a:avLst/>
          </a:prstGeom>
        </p:spPr>
      </p:pic>
      <p:pic>
        <p:nvPicPr>
          <p:cNvPr id="6" name="Picture 5"/>
          <p:cNvPicPr>
            <a:picLocks noChangeAspect="1"/>
          </p:cNvPicPr>
          <p:nvPr/>
        </p:nvPicPr>
        <p:blipFill>
          <a:blip r:embed="rId4"/>
          <a:stretch>
            <a:fillRect/>
          </a:stretch>
        </p:blipFill>
        <p:spPr>
          <a:xfrm>
            <a:off x="6592676" y="2309446"/>
            <a:ext cx="3948324" cy="549105"/>
          </a:xfrm>
          <a:prstGeom prst="rect">
            <a:avLst/>
          </a:prstGeom>
        </p:spPr>
      </p:pic>
      <p:sp>
        <p:nvSpPr>
          <p:cNvPr id="9" name="Rectangle 8"/>
          <p:cNvSpPr/>
          <p:nvPr/>
        </p:nvSpPr>
        <p:spPr>
          <a:xfrm>
            <a:off x="6344337" y="3771900"/>
            <a:ext cx="4747643" cy="1600438"/>
          </a:xfrm>
          <a:prstGeom prst="rect">
            <a:avLst/>
          </a:prstGeom>
        </p:spPr>
        <p:txBody>
          <a:bodyPr wrap="square">
            <a:spAutoFit/>
          </a:bodyPr>
          <a:lstStyle/>
          <a:p>
            <a:pPr marL="285750" indent="-285750">
              <a:buFont typeface="Arial" panose="020B0604020202020204" pitchFamily="34" charset="0"/>
              <a:buChar char="•"/>
            </a:pPr>
            <a:r>
              <a:rPr lang="en-US" sz="1400">
                <a:solidFill>
                  <a:srgbClr val="000000"/>
                </a:solidFill>
                <a:latin typeface="Open Sans" panose="020B0606030504020204" pitchFamily="34" charset="0"/>
                <a:ea typeface="Open Sans" panose="020B0606030504020204" pitchFamily="34" charset="0"/>
                <a:cs typeface="Open Sans" panose="020B0606030504020204" pitchFamily="34" charset="0"/>
              </a:rPr>
              <a:t>Comaparing the quality of different models. The more convex the curve is, the more predictive power it has.</a:t>
            </a:r>
          </a:p>
          <a:p>
            <a:pPr marL="285750" indent="-285750">
              <a:buFont typeface="Arial" panose="020B0604020202020204" pitchFamily="34" charset="0"/>
              <a:buChar char="•"/>
            </a:pPr>
            <a:r>
              <a:rPr lang="en-US" sz="1400">
                <a:solidFill>
                  <a:srgbClr val="000000"/>
                </a:solidFill>
                <a:latin typeface="Open Sans" panose="020B0606030504020204" pitchFamily="34" charset="0"/>
                <a:ea typeface="Open Sans" panose="020B0606030504020204" pitchFamily="34" charset="0"/>
                <a:cs typeface="Open Sans" panose="020B0606030504020204" pitchFamily="34" charset="0"/>
              </a:rPr>
              <a:t>Determining the optimal threshold.</a:t>
            </a:r>
          </a:p>
          <a:p>
            <a:pPr marL="285750" indent="-285750">
              <a:buFont typeface="Arial" panose="020B0604020202020204" pitchFamily="34" charset="0"/>
              <a:buChar char="•"/>
            </a:pPr>
            <a:r>
              <a:rPr lang="en-US" sz="1400">
                <a:solidFill>
                  <a:srgbClr val="000000"/>
                </a:solidFill>
                <a:latin typeface="Open Sans" panose="020B0606030504020204" pitchFamily="34" charset="0"/>
                <a:ea typeface="Open Sans" panose="020B0606030504020204" pitchFamily="34" charset="0"/>
                <a:cs typeface="Open Sans" panose="020B0606030504020204" pitchFamily="34" charset="0"/>
              </a:rPr>
              <a:t>Calculating the AUROC (Area Under the ROC), which is a single value summarizes the overall performance of the model.</a:t>
            </a:r>
            <a:endParaRPr lang="en-US" sz="14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06037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Cumulative gains</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2" name="Rectangle 1"/>
          <p:cNvSpPr/>
          <p:nvPr/>
        </p:nvSpPr>
        <p:spPr>
          <a:xfrm>
            <a:off x="792375" y="1523219"/>
            <a:ext cx="4973425" cy="3785652"/>
          </a:xfrm>
          <a:prstGeom prst="rect">
            <a:avLst/>
          </a:prstGeom>
        </p:spPr>
        <p:txBody>
          <a:bodyPr wrap="square">
            <a:spAutoFit/>
          </a:bodyPr>
          <a:lstStyle/>
          <a:p>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In many business problems, resources are limited, thus only the most potential targets are visited. So it is really important for the model to cover a high ratio of positive instances only by visiting a small part of the dataset, and this is where Cumulative Gains is used</a:t>
            </a:r>
            <a:r>
              <a:rPr lang="en-US" sz="160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endPar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Cumulative Gains shows the overall positive percentage </a:t>
            </a:r>
            <a:r>
              <a:rPr lang="en-US" sz="1600" i="1">
                <a:solidFill>
                  <a:srgbClr val="000000"/>
                </a:solidFill>
                <a:latin typeface="Open Sans" panose="020B0606030504020204" pitchFamily="34" charset="0"/>
                <a:ea typeface="Open Sans" panose="020B0606030504020204" pitchFamily="34" charset="0"/>
                <a:cs typeface="Open Sans" panose="020B0606030504020204" pitchFamily="34" charset="0"/>
              </a:rPr>
              <a:t>gained</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 by targeting a top fraction of all observations. A popular method determining the fractions of observations is </a:t>
            </a:r>
            <a:r>
              <a:rPr lang="en-US" sz="1600" i="1">
                <a:solidFill>
                  <a:srgbClr val="000000"/>
                </a:solidFill>
                <a:latin typeface="Open Sans" panose="020B0606030504020204" pitchFamily="34" charset="0"/>
                <a:ea typeface="Open Sans" panose="020B0606030504020204" pitchFamily="34" charset="0"/>
                <a:cs typeface="Open Sans" panose="020B0606030504020204" pitchFamily="34" charset="0"/>
              </a:rPr>
              <a:t>deciles</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 (10-quantiles). The diagonal in the chart </a:t>
            </a:r>
            <a:r>
              <a:rPr lang="en-US" sz="1600" smtClean="0">
                <a:solidFill>
                  <a:srgbClr val="000000"/>
                </a:solidFill>
                <a:latin typeface="Open Sans" panose="020B0606030504020204" pitchFamily="34" charset="0"/>
                <a:ea typeface="Open Sans" panose="020B0606030504020204" pitchFamily="34" charset="0"/>
                <a:cs typeface="Open Sans" panose="020B0606030504020204" pitchFamily="34" charset="0"/>
              </a:rPr>
              <a:t>represents the</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600" i="1">
                <a:solidFill>
                  <a:srgbClr val="000000"/>
                </a:solidFill>
                <a:latin typeface="Open Sans" panose="020B0606030504020204" pitchFamily="34" charset="0"/>
                <a:ea typeface="Open Sans" panose="020B0606030504020204" pitchFamily="34" charset="0"/>
                <a:cs typeface="Open Sans" panose="020B0606030504020204" pitchFamily="34" charset="0"/>
              </a:rPr>
              <a:t>baseline</a:t>
            </a:r>
            <a:r>
              <a:rPr 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 model, which targets observations at random. A good model should have a high gain value at the very first decile.</a:t>
            </a:r>
            <a:endParaRPr lang="en-US" sz="1600"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186" y="1523219"/>
            <a:ext cx="4419827" cy="4362674"/>
          </a:xfrm>
          <a:prstGeom prst="rect">
            <a:avLst/>
          </a:prstGeom>
        </p:spPr>
      </p:pic>
    </p:spTree>
    <p:extLst>
      <p:ext uri="{BB962C8B-B14F-4D97-AF65-F5344CB8AC3E}">
        <p14:creationId xmlns:p14="http://schemas.microsoft.com/office/powerpoint/2010/main" val="45893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74B2DF-DBE5-FE41-9BE9-0CAD57D6CB75}"/>
              </a:ext>
            </a:extLst>
          </p:cNvPr>
          <p:cNvSpPr/>
          <p:nvPr/>
        </p:nvSpPr>
        <p:spPr>
          <a:xfrm>
            <a:off x="1379537" y="3544928"/>
            <a:ext cx="4043363" cy="1608133"/>
          </a:xfrm>
          <a:prstGeom prst="rect">
            <a:avLst/>
          </a:prstGeom>
          <a:solidFill>
            <a:srgbClr val="F2F2F2"/>
          </a:solidFill>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3</a:t>
            </a:r>
            <a:endParaRPr lang="en-US" sz="2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b="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Classification metrics</a:t>
            </a:r>
            <a:endParaRPr lang="en-US"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sz="105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Accuracy, Precision, Recall, AUROC, Gains and Lift.</a:t>
            </a:r>
          </a:p>
          <a:p>
            <a:pPr eaLnBrk="1" fontAlgn="auto" hangingPunct="1">
              <a:spcBef>
                <a:spcPts val="0"/>
              </a:spcBef>
              <a:spcAft>
                <a:spcPts val="0"/>
              </a:spcAft>
              <a:defRPr/>
            </a:pPr>
            <a:endParaRPr lang="en-US" sz="105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2CB91009-3F6B-F244-B730-F23D55A2911A}"/>
              </a:ext>
            </a:extLst>
          </p:cNvPr>
          <p:cNvSpPr/>
          <p:nvPr/>
        </p:nvSpPr>
        <p:spPr>
          <a:xfrm>
            <a:off x="1379537" y="1593774"/>
            <a:ext cx="4043363" cy="1284967"/>
          </a:xfrm>
          <a:prstGeom prst="rect">
            <a:avLst/>
          </a:prstGeom>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1</a:t>
            </a:r>
            <a:endParaRPr lang="en-US" sz="2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b="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Problem statement</a:t>
            </a:r>
            <a:endParaRPr lang="en-US"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sz="105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Some important concepts.</a:t>
            </a: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8DB5AB35-A22B-194A-B97B-CE6F938E9F01}"/>
              </a:ext>
            </a:extLst>
          </p:cNvPr>
          <p:cNvSpPr/>
          <p:nvPr/>
        </p:nvSpPr>
        <p:spPr>
          <a:xfrm>
            <a:off x="6541724" y="1600124"/>
            <a:ext cx="4043362" cy="1284967"/>
          </a:xfrm>
          <a:prstGeom prst="rect">
            <a:avLst/>
          </a:prstGeom>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2</a:t>
            </a:r>
            <a:endParaRPr lang="en-US" sz="2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b="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Regression metrics</a:t>
            </a:r>
            <a:endParaRPr lang="en-US"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sz="105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R2, MAE and MSE.</a:t>
            </a: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 Placeholder 14">
            <a:extLst>
              <a:ext uri="{FF2B5EF4-FFF2-40B4-BE49-F238E27FC236}">
                <a16:creationId xmlns:a16="http://schemas.microsoft.com/office/drawing/2014/main" id="{27FCCEFE-467A-6343-AC25-312592BA7BAF}"/>
              </a:ext>
            </a:extLst>
          </p:cNvPr>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Table of Contents</a:t>
            </a:r>
            <a:endParaRPr lang="en-US" sz="2900" b="1" dirty="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E0A49CE8-BA57-A549-A647-AC041992B843}"/>
              </a:ext>
            </a:extLst>
          </p:cNvPr>
          <p:cNvSpPr/>
          <p:nvPr/>
        </p:nvSpPr>
        <p:spPr>
          <a:xfrm>
            <a:off x="6541724" y="3544928"/>
            <a:ext cx="4043363" cy="1608133"/>
          </a:xfrm>
          <a:prstGeom prst="rect">
            <a:avLst/>
          </a:prstGeom>
          <a:solidFill>
            <a:srgbClr val="F2F2F2"/>
          </a:solidFill>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4</a:t>
            </a:r>
            <a:endParaRPr lang="en-US" sz="2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b="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Feature importances</a:t>
            </a:r>
            <a:endParaRPr lang="en-US"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r>
              <a:rPr lang="en-US" sz="105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Understanding feature importances in some Machine Learning algorithms.</a:t>
            </a:r>
            <a:endParaRPr lang="en-US" sz="105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8625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Lift curve</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6" name="Rectangle 3"/>
          <p:cNvSpPr>
            <a:spLocks noChangeArrowheads="1"/>
          </p:cNvSpPr>
          <p:nvPr/>
        </p:nvSpPr>
        <p:spPr bwMode="auto">
          <a:xfrm>
            <a:off x="6553200" y="1361334"/>
            <a:ext cx="485140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Besides Cumulative Gains, Lift Curve is also a powerful tool being widely used in marketing campaigns. It helps analyzing the overall positive percentage in each bin, comparing to bin size. Notice that bin size represents the expected percent of positive instances if targeting randomly. For example, assume there are total of 70 positive instances and the bin size is choosen of 10% (</a:t>
            </a:r>
            <a:r>
              <a:rPr kumimoji="0" lang="en-US" altLang="en-US" sz="1600" b="0" i="1" u="none" strike="noStrike" cap="none" normalizeH="0" baseline="0" smtClean="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deciles</a:t>
            </a:r>
            <a:r>
              <a:rPr kumimoji="0" lang="en-US" altLang="en-US" sz="1600" b="0" i="0" u="none" strike="noStrike" cap="none" normalizeH="0" baseline="0" smtClean="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then each bin is expected to contains 70⋅10%=770⋅10%=7 positive instances.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Lift Curve for an ideal model should have very high values at first, then drop significantly to the point that lift values are below the </a:t>
            </a:r>
            <a:r>
              <a:rPr kumimoji="0" lang="en-US" altLang="en-US" sz="1600" b="0" i="1" u="none" strike="noStrike" cap="none" normalizeH="0" baseline="0" smtClean="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baseline</a:t>
            </a:r>
            <a:r>
              <a:rPr kumimoji="0" lang="en-US" altLang="en-US" sz="1600" b="0" i="0" u="none" strike="noStrike" cap="none" normalizeH="0" baseline="0" smtClean="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This proves the vast majority of positive instances are in first bins.</a:t>
            </a:r>
            <a:endParaRPr kumimoji="0" lang="en-US" altLang="en-US" sz="1600" b="0" i="0" u="none" strike="noStrike" cap="none" normalizeH="0" baseline="0" smtClean="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75" y="1679463"/>
            <a:ext cx="5221557" cy="3641837"/>
          </a:xfrm>
          <a:prstGeom prst="rect">
            <a:avLst/>
          </a:prstGeom>
        </p:spPr>
      </p:pic>
    </p:spTree>
    <p:extLst>
      <p:ext uri="{BB962C8B-B14F-4D97-AF65-F5344CB8AC3E}">
        <p14:creationId xmlns:p14="http://schemas.microsoft.com/office/powerpoint/2010/main" val="1805058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Lift curve</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6" name="Rectangle 3"/>
          <p:cNvSpPr>
            <a:spLocks noChangeArrowheads="1"/>
          </p:cNvSpPr>
          <p:nvPr/>
        </p:nvSpPr>
        <p:spPr bwMode="auto">
          <a:xfrm>
            <a:off x="792375" y="1265688"/>
            <a:ext cx="1061222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nSpc>
                <a:spcPct val="150000"/>
              </a:lnSpc>
              <a:buFont typeface="Arial" panose="020B0604020202020204" pitchFamily="34" charset="0"/>
              <a:buChar char="•"/>
            </a:pPr>
            <a:r>
              <a:rPr lang="en-US" altLang="en-US" sz="1600">
                <a:solidFill>
                  <a:srgbClr val="000000"/>
                </a:solidFill>
                <a:latin typeface="Open Sans" panose="020B0606030504020204" pitchFamily="34" charset="0"/>
                <a:ea typeface="Open Sans" panose="020B0606030504020204" pitchFamily="34" charset="0"/>
                <a:cs typeface="Open Sans" panose="020B0606030504020204" pitchFamily="34" charset="0"/>
              </a:rPr>
              <a:t>Dự đoán khả năng churn 1 (có)/0 (không): AUC = </a:t>
            </a:r>
            <a:r>
              <a:rPr lang="en-US" altLang="en-US" sz="1600" smtClean="0">
                <a:solidFill>
                  <a:srgbClr val="000000"/>
                </a:solidFill>
                <a:latin typeface="Open Sans" panose="020B0606030504020204" pitchFamily="34" charset="0"/>
                <a:ea typeface="Open Sans" panose="020B0606030504020204" pitchFamily="34" charset="0"/>
                <a:cs typeface="Open Sans" panose="020B0606030504020204" pitchFamily="34" charset="0"/>
              </a:rPr>
              <a:t>0.877426</a:t>
            </a:r>
          </a:p>
          <a:p>
            <a:pPr marL="285750" lvl="0" indent="-285750">
              <a:lnSpc>
                <a:spcPct val="150000"/>
              </a:lnSpc>
              <a:buFont typeface="Arial" panose="020B0604020202020204" pitchFamily="34" charset="0"/>
              <a:buChar char="•"/>
            </a:pPr>
            <a:r>
              <a:rPr lang="vi-VN" altLang="en-US" sz="1600">
                <a:latin typeface="Open Sans" panose="020B0606030504020204" pitchFamily="34" charset="0"/>
                <a:ea typeface="Open Sans" panose="020B0606030504020204" pitchFamily="34" charset="0"/>
                <a:cs typeface="Open Sans" panose="020B0606030504020204" pitchFamily="34" charset="0"/>
              </a:rPr>
              <a:t>Dự đoán khả năng nợ cước 1 (có)/0 (không</a:t>
            </a:r>
            <a:r>
              <a:rPr lang="vi-VN" altLang="en-US" sz="1600" smtClean="0">
                <a:latin typeface="Open Sans" panose="020B0606030504020204" pitchFamily="34" charset="0"/>
                <a:ea typeface="Open Sans" panose="020B0606030504020204" pitchFamily="34" charset="0"/>
                <a:cs typeface="Open Sans" panose="020B0606030504020204" pitchFamily="34" charset="0"/>
              </a:rPr>
              <a:t>)</a:t>
            </a:r>
            <a:r>
              <a:rPr lang="en-US" altLang="en-US" sz="1600">
                <a:latin typeface="Open Sans" panose="020B0606030504020204" pitchFamily="34" charset="0"/>
                <a:ea typeface="Open Sans" panose="020B0606030504020204" pitchFamily="34" charset="0"/>
                <a:cs typeface="Open Sans" panose="020B0606030504020204" pitchFamily="34" charset="0"/>
              </a:rPr>
              <a:t>: AUC = </a:t>
            </a:r>
            <a:r>
              <a:rPr lang="en-US" altLang="en-US" sz="1600" smtClean="0">
                <a:latin typeface="Open Sans" panose="020B0606030504020204" pitchFamily="34" charset="0"/>
                <a:ea typeface="Open Sans" panose="020B0606030504020204" pitchFamily="34" charset="0"/>
                <a:cs typeface="Open Sans" panose="020B0606030504020204" pitchFamily="34" charset="0"/>
              </a:rPr>
              <a:t>0.882672</a:t>
            </a:r>
          </a:p>
          <a:p>
            <a:pPr marL="285750" lvl="0" indent="-285750">
              <a:lnSpc>
                <a:spcPct val="150000"/>
              </a:lnSpc>
              <a:buFont typeface="Arial" panose="020B0604020202020204" pitchFamily="34" charset="0"/>
              <a:buChar char="•"/>
            </a:pPr>
            <a:r>
              <a:rPr lang="en-US" altLang="en-US" sz="1600">
                <a:latin typeface="Open Sans" panose="020B0606030504020204" pitchFamily="34" charset="0"/>
                <a:ea typeface="Open Sans" panose="020B0606030504020204" pitchFamily="34" charset="0"/>
                <a:cs typeface="Open Sans" panose="020B0606030504020204" pitchFamily="34" charset="0"/>
              </a:rPr>
              <a:t>Dự đoán khả năng dht sang cdt 1 (có)/0 (không): AUC = </a:t>
            </a:r>
            <a:r>
              <a:rPr lang="en-US" altLang="en-US" sz="1600" smtClean="0">
                <a:latin typeface="Open Sans" panose="020B0606030504020204" pitchFamily="34" charset="0"/>
                <a:ea typeface="Open Sans" panose="020B0606030504020204" pitchFamily="34" charset="0"/>
                <a:cs typeface="Open Sans" panose="020B0606030504020204" pitchFamily="34" charset="0"/>
              </a:rPr>
              <a:t>0.931172</a:t>
            </a:r>
          </a:p>
          <a:p>
            <a:pPr marL="285750" lvl="0" indent="-285750">
              <a:lnSpc>
                <a:spcPct val="150000"/>
              </a:lnSpc>
              <a:buFont typeface="Arial" panose="020B0604020202020204" pitchFamily="34" charset="0"/>
              <a:buChar char="•"/>
            </a:pPr>
            <a:r>
              <a:rPr lang="en-US" altLang="en-US" sz="1600">
                <a:latin typeface="Open Sans" panose="020B0606030504020204" pitchFamily="34" charset="0"/>
                <a:ea typeface="Open Sans" panose="020B0606030504020204" pitchFamily="34" charset="0"/>
                <a:cs typeface="Open Sans" panose="020B0606030504020204" pitchFamily="34" charset="0"/>
              </a:rPr>
              <a:t>Dự đoán khả năng thay đổi sản phẩm 1 (có)/0 (không): </a:t>
            </a:r>
            <a:r>
              <a:rPr lang="en-US" altLang="en-US" sz="1600" smtClean="0">
                <a:latin typeface="Open Sans" panose="020B0606030504020204" pitchFamily="34" charset="0"/>
                <a:ea typeface="Open Sans" panose="020B0606030504020204" pitchFamily="34" charset="0"/>
                <a:cs typeface="Open Sans" panose="020B0606030504020204" pitchFamily="34" charset="0"/>
              </a:rPr>
              <a:t>AUC = 0.72886</a:t>
            </a:r>
          </a:p>
          <a:p>
            <a:pPr marL="285750" lvl="0" indent="-285750">
              <a:lnSpc>
                <a:spcPct val="150000"/>
              </a:lnSpc>
              <a:buFont typeface="Arial" panose="020B0604020202020204" pitchFamily="34" charset="0"/>
              <a:buChar char="•"/>
            </a:pPr>
            <a:endParaRPr lang="en-US" altLang="en-US" sz="1600">
              <a:latin typeface="Open Sans" panose="020B0606030504020204" pitchFamily="34" charset="0"/>
              <a:ea typeface="Open Sans" panose="020B0606030504020204" pitchFamily="34" charset="0"/>
              <a:cs typeface="Open Sans" panose="020B0606030504020204" pitchFamily="34" charset="0"/>
            </a:endParaRPr>
          </a:p>
          <a:p>
            <a:pPr marL="285750" lvl="0" indent="-285750">
              <a:lnSpc>
                <a:spcPct val="150000"/>
              </a:lnSpc>
              <a:buFont typeface="Arial" panose="020B0604020202020204" pitchFamily="34" charset="0"/>
              <a:buChar char="•"/>
            </a:pPr>
            <a:r>
              <a:rPr lang="en-US" altLang="en-US" sz="1600" smtClean="0">
                <a:latin typeface="Open Sans" panose="020B0606030504020204" pitchFamily="34" charset="0"/>
                <a:ea typeface="Open Sans" panose="020B0606030504020204" pitchFamily="34" charset="0"/>
                <a:cs typeface="Open Sans" panose="020B0606030504020204" pitchFamily="34" charset="0"/>
              </a:rPr>
              <a:t>Dự </a:t>
            </a:r>
            <a:r>
              <a:rPr lang="en-US" altLang="en-US" sz="1600">
                <a:latin typeface="Open Sans" panose="020B0606030504020204" pitchFamily="34" charset="0"/>
                <a:ea typeface="Open Sans" panose="020B0606030504020204" pitchFamily="34" charset="0"/>
                <a:cs typeface="Open Sans" panose="020B0606030504020204" pitchFamily="34" charset="0"/>
              </a:rPr>
              <a:t>đoán tiềm năng mua gói xem tv trên TV360: R2 = 0.412253, MAE = 0.157781, RMSE = 0.423224</a:t>
            </a:r>
          </a:p>
          <a:p>
            <a:pPr marL="285750" indent="-285750">
              <a:lnSpc>
                <a:spcPct val="150000"/>
              </a:lnSpc>
              <a:buFont typeface="Arial" panose="020B0604020202020204" pitchFamily="34" charset="0"/>
              <a:buChar char="•"/>
            </a:pPr>
            <a:r>
              <a:rPr lang="en-US" altLang="en-US" sz="1600" smtClean="0">
                <a:latin typeface="Open Sans" panose="020B0606030504020204" pitchFamily="34" charset="0"/>
                <a:ea typeface="Open Sans" panose="020B0606030504020204" pitchFamily="34" charset="0"/>
                <a:cs typeface="Open Sans" panose="020B0606030504020204" pitchFamily="34" charset="0"/>
              </a:rPr>
              <a:t>Dự </a:t>
            </a:r>
            <a:r>
              <a:rPr lang="en-US" altLang="en-US" sz="1600">
                <a:latin typeface="Open Sans" panose="020B0606030504020204" pitchFamily="34" charset="0"/>
                <a:ea typeface="Open Sans" panose="020B0606030504020204" pitchFamily="34" charset="0"/>
                <a:cs typeface="Open Sans" panose="020B0606030504020204" pitchFamily="34" charset="0"/>
              </a:rPr>
              <a:t>đoán số lần vào app </a:t>
            </a:r>
            <a:r>
              <a:rPr lang="en-US" altLang="en-US" sz="1600" smtClean="0">
                <a:latin typeface="Open Sans" panose="020B0606030504020204" pitchFamily="34" charset="0"/>
                <a:ea typeface="Open Sans" panose="020B0606030504020204" pitchFamily="34" charset="0"/>
                <a:cs typeface="Open Sans" panose="020B0606030504020204" pitchFamily="34" charset="0"/>
              </a:rPr>
              <a:t>myvt: </a:t>
            </a:r>
            <a:r>
              <a:rPr lang="en-US" altLang="en-US" sz="1600">
                <a:latin typeface="Open Sans" panose="020B0606030504020204" pitchFamily="34" charset="0"/>
                <a:ea typeface="Open Sans" panose="020B0606030504020204" pitchFamily="34" charset="0"/>
                <a:cs typeface="Open Sans" panose="020B0606030504020204" pitchFamily="34" charset="0"/>
              </a:rPr>
              <a:t>MAE = 0.347264, RMSE = 1.156481, R2 = 0.478473</a:t>
            </a:r>
          </a:p>
          <a:p>
            <a:pPr marL="285750" indent="-285750">
              <a:lnSpc>
                <a:spcPct val="150000"/>
              </a:lnSpc>
              <a:buFont typeface="Arial" panose="020B0604020202020204" pitchFamily="34" charset="0"/>
              <a:buChar char="•"/>
            </a:pPr>
            <a:r>
              <a:rPr lang="en-US" altLang="en-US" sz="1600" smtClean="0">
                <a:latin typeface="Open Sans" panose="020B0606030504020204" pitchFamily="34" charset="0"/>
                <a:ea typeface="Open Sans" panose="020B0606030504020204" pitchFamily="34" charset="0"/>
                <a:cs typeface="Open Sans" panose="020B0606030504020204" pitchFamily="34" charset="0"/>
              </a:rPr>
              <a:t>Dự </a:t>
            </a:r>
            <a:r>
              <a:rPr lang="en-US" altLang="en-US" sz="1600">
                <a:latin typeface="Open Sans" panose="020B0606030504020204" pitchFamily="34" charset="0"/>
                <a:ea typeface="Open Sans" panose="020B0606030504020204" pitchFamily="34" charset="0"/>
                <a:cs typeface="Open Sans" panose="020B0606030504020204" pitchFamily="34" charset="0"/>
              </a:rPr>
              <a:t>đoán số ngày mua vietlott trên myvtt: MAE = 0.003477, RMSE = 0.13334, R2 = 0.194169</a:t>
            </a:r>
          </a:p>
        </p:txBody>
      </p:sp>
    </p:spTree>
    <p:extLst>
      <p:ext uri="{BB962C8B-B14F-4D97-AF65-F5344CB8AC3E}">
        <p14:creationId xmlns:p14="http://schemas.microsoft.com/office/powerpoint/2010/main" val="328174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smtClean="0">
                <a:solidFill>
                  <a:schemeClr val="bg1"/>
                </a:solidFill>
                <a:latin typeface="Segoe UI" panose="020B0502040204020203" pitchFamily="34" charset="0"/>
                <a:ea typeface="Open Sans" panose="020B0606030504020204" pitchFamily="34" charset="0"/>
                <a:cs typeface="Segoe UI" panose="020B0502040204020203" pitchFamily="34" charset="0"/>
              </a:rPr>
              <a:t>Feature importances</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3</a:t>
            </a:r>
          </a:p>
        </p:txBody>
      </p:sp>
    </p:spTree>
    <p:extLst>
      <p:ext uri="{BB962C8B-B14F-4D97-AF65-F5344CB8AC3E}">
        <p14:creationId xmlns:p14="http://schemas.microsoft.com/office/powerpoint/2010/main" val="3916039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Definition</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5" name="Rectangle 4"/>
          <p:cNvSpPr/>
          <p:nvPr/>
        </p:nvSpPr>
        <p:spPr>
          <a:xfrm>
            <a:off x="792375" y="1230831"/>
            <a:ext cx="9710525" cy="2308324"/>
          </a:xfrm>
          <a:prstGeom prst="rect">
            <a:avLst/>
          </a:prstGeom>
        </p:spPr>
        <p:txBody>
          <a:bodyPr wrap="square">
            <a:spAutoFit/>
          </a:bodyPr>
          <a:lstStyle/>
          <a:p>
            <a:pPr marL="285750" indent="-285750">
              <a:buFont typeface="Arial" panose="020B0604020202020204" pitchFamily="34" charset="0"/>
              <a:buChar char="•"/>
            </a:pPr>
            <a:r>
              <a:rPr lang="en-US">
                <a:solidFill>
                  <a:srgbClr val="000000"/>
                </a:solidFill>
                <a:latin typeface="Open Sans" panose="020B0606030504020204" pitchFamily="34" charset="0"/>
                <a:ea typeface="Open Sans" panose="020B0606030504020204" pitchFamily="34" charset="0"/>
                <a:cs typeface="Open Sans" panose="020B0606030504020204" pitchFamily="34" charset="0"/>
              </a:rPr>
              <a:t>Feature importance refers to techniques that assign a score to input features based on how useful they are at predicting a target </a:t>
            </a:r>
            <a:r>
              <a:rPr lang="en-US" smtClean="0">
                <a:solidFill>
                  <a:srgbClr val="000000"/>
                </a:solidFill>
                <a:latin typeface="Open Sans" panose="020B0606030504020204" pitchFamily="34" charset="0"/>
                <a:ea typeface="Open Sans" panose="020B0606030504020204" pitchFamily="34" charset="0"/>
                <a:cs typeface="Open Sans" panose="020B0606030504020204" pitchFamily="34" charset="0"/>
              </a:rPr>
              <a:t>variable.</a:t>
            </a:r>
          </a:p>
          <a:p>
            <a:pPr marL="285750" indent="-285750">
              <a:buFont typeface="Arial" panose="020B0604020202020204" pitchFamily="34" charset="0"/>
              <a:buChar char="•"/>
            </a:pPr>
            <a:endParaRPr lang="en-US"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Feature importances are value-added output. Some algorithms do not return feature importances, eg: Multi-Layer Perceptron.</a:t>
            </a:r>
          </a:p>
          <a:p>
            <a:pPr marL="285750" indent="-285750">
              <a:buFont typeface="Arial" panose="020B0604020202020204" pitchFamily="34" charset="0"/>
              <a:buChar char="•"/>
            </a:pPr>
            <a:endParaRPr lang="en-US">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Some methods have been developed to calculate feature importances indirectly, however they requires a lot of computational resources.</a:t>
            </a:r>
            <a:endParaRPr lang="en-US" b="0" i="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65525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Linear Regression</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792375" y="1120620"/>
            <a:ext cx="8541250" cy="215571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199" y="2771435"/>
            <a:ext cx="5448301" cy="2906663"/>
          </a:xfrm>
          <a:prstGeom prst="rect">
            <a:avLst/>
          </a:prstGeom>
        </p:spPr>
      </p:pic>
    </p:spTree>
    <p:extLst>
      <p:ext uri="{BB962C8B-B14F-4D97-AF65-F5344CB8AC3E}">
        <p14:creationId xmlns:p14="http://schemas.microsoft.com/office/powerpoint/2010/main" val="2522790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Decision Tree</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9307"/>
            <a:ext cx="12192000" cy="4939386"/>
          </a:xfrm>
          <a:prstGeom prst="rect">
            <a:avLst/>
          </a:prstGeom>
        </p:spPr>
      </p:pic>
    </p:spTree>
    <p:extLst>
      <p:ext uri="{BB962C8B-B14F-4D97-AF65-F5344CB8AC3E}">
        <p14:creationId xmlns:p14="http://schemas.microsoft.com/office/powerpoint/2010/main" val="23796233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smtClean="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Gini index</a:t>
            </a:r>
            <a:endPar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6" name="TextBox 5"/>
          <p:cNvSpPr txBox="1"/>
          <p:nvPr/>
        </p:nvSpPr>
        <p:spPr>
          <a:xfrm>
            <a:off x="792375" y="1079500"/>
            <a:ext cx="9574250" cy="584775"/>
          </a:xfrm>
          <a:prstGeom prst="rect">
            <a:avLst/>
          </a:prstGeom>
          <a:noFill/>
        </p:spPr>
        <p:txBody>
          <a:bodyPr wrap="square" rtlCol="0">
            <a:spAutoFit/>
          </a:bodyPr>
          <a:lstStyle/>
          <a:p>
            <a:r>
              <a:rPr lang="en-US" sz="1600">
                <a:latin typeface="Open Sans" panose="020B0606030504020204" pitchFamily="34" charset="0"/>
                <a:ea typeface="Open Sans" panose="020B0606030504020204" pitchFamily="34" charset="0"/>
                <a:cs typeface="Open Sans" panose="020B0606030504020204" pitchFamily="34" charset="0"/>
              </a:rPr>
              <a:t>Let's say at a node, the data has the possible lables of y</a:t>
            </a:r>
            <a:r>
              <a:rPr lang="en-US" sz="1600" baseline="-25000">
                <a:latin typeface="Open Sans" panose="020B0606030504020204" pitchFamily="34" charset="0"/>
                <a:ea typeface="Open Sans" panose="020B0606030504020204" pitchFamily="34" charset="0"/>
                <a:cs typeface="Open Sans" panose="020B0606030504020204" pitchFamily="34" charset="0"/>
              </a:rPr>
              <a:t>1</a:t>
            </a:r>
            <a:r>
              <a:rPr lang="en-US" sz="1600" smtClean="0">
                <a:latin typeface="Open Sans" panose="020B0606030504020204" pitchFamily="34" charset="0"/>
                <a:ea typeface="Open Sans" panose="020B0606030504020204" pitchFamily="34" charset="0"/>
                <a:cs typeface="Open Sans" panose="020B0606030504020204" pitchFamily="34" charset="0"/>
              </a:rPr>
              <a:t>, y</a:t>
            </a:r>
            <a:r>
              <a:rPr lang="en-US" sz="1600" baseline="-25000" smtClean="0">
                <a:latin typeface="Open Sans" panose="020B0606030504020204" pitchFamily="34" charset="0"/>
                <a:ea typeface="Open Sans" panose="020B0606030504020204" pitchFamily="34" charset="0"/>
                <a:cs typeface="Open Sans" panose="020B0606030504020204" pitchFamily="34" charset="0"/>
              </a:rPr>
              <a:t>2</a:t>
            </a:r>
            <a:r>
              <a:rPr lang="en-US" sz="1600">
                <a:latin typeface="Open Sans" panose="020B0606030504020204" pitchFamily="34" charset="0"/>
                <a:ea typeface="Open Sans" panose="020B0606030504020204" pitchFamily="34" charset="0"/>
                <a:cs typeface="Open Sans" panose="020B0606030504020204" pitchFamily="34" charset="0"/>
              </a:rPr>
              <a:t>,… The probability that an obvervation falls into the class y</a:t>
            </a:r>
            <a:r>
              <a:rPr lang="en-US" sz="1600" baseline="-25000">
                <a:latin typeface="Open Sans" panose="020B0606030504020204" pitchFamily="34" charset="0"/>
                <a:ea typeface="Open Sans" panose="020B0606030504020204" pitchFamily="34" charset="0"/>
                <a:cs typeface="Open Sans" panose="020B0606030504020204" pitchFamily="34" charset="0"/>
              </a:rPr>
              <a:t>i</a:t>
            </a:r>
            <a:r>
              <a:rPr lang="en-US" sz="1600">
                <a:latin typeface="Open Sans" panose="020B0606030504020204" pitchFamily="34" charset="0"/>
                <a:ea typeface="Open Sans" panose="020B0606030504020204" pitchFamily="34" charset="0"/>
                <a:cs typeface="Open Sans" panose="020B0606030504020204" pitchFamily="34" charset="0"/>
              </a:rPr>
              <a:t> is p</a:t>
            </a:r>
            <a:r>
              <a:rPr lang="en-US" sz="1600" baseline="-25000">
                <a:latin typeface="Open Sans" panose="020B0606030504020204" pitchFamily="34" charset="0"/>
                <a:ea typeface="Open Sans" panose="020B0606030504020204" pitchFamily="34" charset="0"/>
                <a:cs typeface="Open Sans" panose="020B0606030504020204" pitchFamily="34" charset="0"/>
              </a:rPr>
              <a:t>i</a:t>
            </a:r>
          </a:p>
        </p:txBody>
      </p:sp>
      <p:graphicFrame>
        <p:nvGraphicFramePr>
          <p:cNvPr id="10" name="Table 9"/>
          <p:cNvGraphicFramePr>
            <a:graphicFrameLocks noGrp="1"/>
          </p:cNvGraphicFramePr>
          <p:nvPr>
            <p:extLst>
              <p:ext uri="{D42A27DB-BD31-4B8C-83A1-F6EECF244321}">
                <p14:modId xmlns:p14="http://schemas.microsoft.com/office/powerpoint/2010/main" val="3758170878"/>
              </p:ext>
            </p:extLst>
          </p:nvPr>
        </p:nvGraphicFramePr>
        <p:xfrm>
          <a:off x="2358338" y="2929011"/>
          <a:ext cx="736600" cy="3268265"/>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3200775106"/>
                    </a:ext>
                  </a:extLst>
                </a:gridCol>
              </a:tblGrid>
              <a:tr h="297115">
                <a:tc>
                  <a:txBody>
                    <a:bodyPr/>
                    <a:lstStyle/>
                    <a:p>
                      <a:pPr algn="ctr"/>
                      <a:r>
                        <a:rPr lang="en-US" sz="1200" b="1" smtClean="0">
                          <a:latin typeface="Open Sans" panose="020B0606030504020204" pitchFamily="34" charset="0"/>
                          <a:ea typeface="Open Sans" panose="020B0606030504020204" pitchFamily="34" charset="0"/>
                          <a:cs typeface="Open Sans" panose="020B0606030504020204" pitchFamily="34" charset="0"/>
                        </a:rPr>
                        <a:t>y</a:t>
                      </a:r>
                      <a:endParaRPr lang="en-VN" sz="1200" b="1">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C00000"/>
                    </a:solidFill>
                  </a:tcPr>
                </a:tc>
                <a:extLst>
                  <a:ext uri="{0D108BD9-81ED-4DB2-BD59-A6C34878D82A}">
                    <a16:rowId xmlns:a16="http://schemas.microsoft.com/office/drawing/2014/main" val="345860471"/>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3004221140"/>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extLst>
                  <a:ext uri="{0D108BD9-81ED-4DB2-BD59-A6C34878D82A}">
                    <a16:rowId xmlns:a16="http://schemas.microsoft.com/office/drawing/2014/main" val="2158807355"/>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831766245"/>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634723558"/>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828883058"/>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668472330"/>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4141646279"/>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3656166457"/>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74687119"/>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563597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55304039"/>
              </p:ext>
            </p:extLst>
          </p:nvPr>
        </p:nvGraphicFramePr>
        <p:xfrm>
          <a:off x="5727700" y="2929011"/>
          <a:ext cx="736600" cy="3268265"/>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3200775106"/>
                    </a:ext>
                  </a:extLst>
                </a:gridCol>
              </a:tblGrid>
              <a:tr h="297115">
                <a:tc>
                  <a:txBody>
                    <a:bodyPr/>
                    <a:lstStyle/>
                    <a:p>
                      <a:pPr algn="ctr"/>
                      <a:r>
                        <a:rPr lang="en-US" sz="1200" b="1" smtClean="0">
                          <a:latin typeface="Open Sans" panose="020B0606030504020204" pitchFamily="34" charset="0"/>
                          <a:ea typeface="Open Sans" panose="020B0606030504020204" pitchFamily="34" charset="0"/>
                          <a:cs typeface="Open Sans" panose="020B0606030504020204" pitchFamily="34" charset="0"/>
                        </a:rPr>
                        <a:t>y</a:t>
                      </a:r>
                      <a:endParaRPr lang="en-VN" sz="1200" b="1">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C00000"/>
                    </a:solidFill>
                  </a:tcPr>
                </a:tc>
                <a:extLst>
                  <a:ext uri="{0D108BD9-81ED-4DB2-BD59-A6C34878D82A}">
                    <a16:rowId xmlns:a16="http://schemas.microsoft.com/office/drawing/2014/main" val="345860471"/>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3004221140"/>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158807355"/>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831766245"/>
                  </a:ext>
                </a:extLst>
              </a:tr>
              <a:tr h="297115">
                <a:tc>
                  <a:txBody>
                    <a:bodyPr/>
                    <a:lstStyle/>
                    <a:p>
                      <a:pPr algn="ctr"/>
                      <a:r>
                        <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634723558"/>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828883058"/>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668472330"/>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4141646279"/>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3656166457"/>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74687119"/>
                  </a:ext>
                </a:extLst>
              </a:tr>
              <a:tr h="297115">
                <a:tc>
                  <a:txBody>
                    <a:bodyPr/>
                    <a:lstStyle/>
                    <a:p>
                      <a:pPr algn="ctr"/>
                      <a:r>
                        <a:rPr lang="en-US" sz="12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endParaRPr lang="en-VN" sz="12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56359705"/>
                  </a:ext>
                </a:extLst>
              </a:tr>
            </a:tbl>
          </a:graphicData>
        </a:graphic>
      </p:graphicFrame>
      <p:pic>
        <p:nvPicPr>
          <p:cNvPr id="13" name="Picture 12"/>
          <p:cNvPicPr>
            <a:picLocks noChangeAspect="1"/>
          </p:cNvPicPr>
          <p:nvPr/>
        </p:nvPicPr>
        <p:blipFill>
          <a:blip r:embed="rId2"/>
          <a:stretch>
            <a:fillRect/>
          </a:stretch>
        </p:blipFill>
        <p:spPr>
          <a:xfrm>
            <a:off x="4705156" y="1664275"/>
            <a:ext cx="2781688" cy="924054"/>
          </a:xfrm>
          <a:prstGeom prst="rect">
            <a:avLst/>
          </a:prstGeom>
        </p:spPr>
      </p:pic>
      <p:sp>
        <p:nvSpPr>
          <p:cNvPr id="14" name="TextBox 13"/>
          <p:cNvSpPr txBox="1"/>
          <p:nvPr/>
        </p:nvSpPr>
        <p:spPr>
          <a:xfrm>
            <a:off x="3188813" y="4270755"/>
            <a:ext cx="1353925" cy="338554"/>
          </a:xfrm>
          <a:prstGeom prst="rect">
            <a:avLst/>
          </a:prstGeom>
          <a:noFill/>
        </p:spPr>
        <p:txBody>
          <a:bodyPr wrap="square" rtlCol="0">
            <a:spAutoFit/>
          </a:bodyPr>
          <a:lstStyle/>
          <a:p>
            <a:r>
              <a:rPr lang="en-US" sz="1600" smtClean="0">
                <a:latin typeface="Open Sans" panose="020B0606030504020204" pitchFamily="34" charset="0"/>
                <a:ea typeface="Open Sans" panose="020B0606030504020204" pitchFamily="34" charset="0"/>
                <a:cs typeface="Open Sans" panose="020B0606030504020204" pitchFamily="34" charset="0"/>
              </a:rPr>
              <a:t>Gini = 0.18</a:t>
            </a:r>
            <a:endParaRPr lang="en-US" sz="1600" baseline="-2500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6659775" y="4270754"/>
            <a:ext cx="1353925" cy="338554"/>
          </a:xfrm>
          <a:prstGeom prst="rect">
            <a:avLst/>
          </a:prstGeom>
          <a:noFill/>
        </p:spPr>
        <p:txBody>
          <a:bodyPr wrap="square" rtlCol="0">
            <a:spAutoFit/>
          </a:bodyPr>
          <a:lstStyle/>
          <a:p>
            <a:r>
              <a:rPr lang="en-US" sz="1600" smtClean="0">
                <a:latin typeface="Open Sans" panose="020B0606030504020204" pitchFamily="34" charset="0"/>
                <a:ea typeface="Open Sans" panose="020B0606030504020204" pitchFamily="34" charset="0"/>
                <a:cs typeface="Open Sans" panose="020B0606030504020204" pitchFamily="34" charset="0"/>
              </a:rPr>
              <a:t>Gini = 0.48</a:t>
            </a:r>
            <a:endParaRPr lang="en-US" sz="1600" baseline="-2500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33589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03360" y="4090864"/>
            <a:ext cx="1385280" cy="0"/>
            <a:chOff x="10051589" y="8589711"/>
            <a:chExt cx="2770560" cy="0"/>
          </a:xfrm>
        </p:grpSpPr>
        <p:cxnSp>
          <p:nvCxnSpPr>
            <p:cNvPr id="16" name="Straight Connector 15"/>
            <p:cNvCxnSpPr/>
            <p:nvPr/>
          </p:nvCxnSpPr>
          <p:spPr>
            <a:xfrm>
              <a:off x="10051589" y="8589711"/>
              <a:ext cx="1385280" cy="0"/>
            </a:xfrm>
            <a:prstGeom prst="line">
              <a:avLst/>
            </a:prstGeom>
            <a:noFill/>
            <a:ln w="127000" cap="flat" cmpd="sng" algn="ctr">
              <a:solidFill>
                <a:srgbClr val="262626"/>
              </a:solidFill>
              <a:prstDash val="solid"/>
              <a:miter lim="800000"/>
            </a:ln>
            <a:effectLst/>
          </p:spPr>
        </p:cxnSp>
        <p:cxnSp>
          <p:nvCxnSpPr>
            <p:cNvPr id="17" name="Straight Connector 16"/>
            <p:cNvCxnSpPr/>
            <p:nvPr/>
          </p:nvCxnSpPr>
          <p:spPr>
            <a:xfrm>
              <a:off x="11436869" y="8589711"/>
              <a:ext cx="1385280" cy="0"/>
            </a:xfrm>
            <a:prstGeom prst="line">
              <a:avLst/>
            </a:prstGeom>
            <a:noFill/>
            <a:ln w="127000" cap="flat" cmpd="sng" algn="ctr">
              <a:solidFill>
                <a:srgbClr val="393939"/>
              </a:solidFill>
              <a:prstDash val="solid"/>
              <a:miter lim="800000"/>
            </a:ln>
            <a:effectLst/>
          </p:spPr>
        </p:cxnSp>
      </p:grpSp>
      <p:sp>
        <p:nvSpPr>
          <p:cNvPr id="18" name="TextBox 17"/>
          <p:cNvSpPr txBox="1"/>
          <p:nvPr/>
        </p:nvSpPr>
        <p:spPr>
          <a:xfrm>
            <a:off x="838200" y="2576636"/>
            <a:ext cx="10515600" cy="769441"/>
          </a:xfrm>
          <a:prstGeom prst="rect">
            <a:avLst/>
          </a:prstGeom>
          <a:noFill/>
        </p:spPr>
        <p:txBody>
          <a:bodyPr wrap="square" lIns="0" tIns="0" rIns="0" bIns="0" rtlCol="0">
            <a:spAutoFit/>
          </a:bodyPr>
          <a:lstStyle/>
          <a:p>
            <a:pPr algn="ctr">
              <a:spcAft>
                <a:spcPts val="1800"/>
              </a:spcAft>
            </a:pPr>
            <a:r>
              <a:rPr lang="en-US" sz="5000" b="1" dirty="0">
                <a:solidFill>
                  <a:srgbClr val="FF0000"/>
                </a:solidFill>
                <a:latin typeface="Segoe UI" panose="020B0502040204020203" pitchFamily="34" charset="0"/>
                <a:ea typeface="Open Sans" panose="020B0606030504020204" pitchFamily="34" charset="0"/>
                <a:cs typeface="Segoe UI" panose="020B0502040204020203" pitchFamily="34" charset="0"/>
              </a:rPr>
              <a:t>Questions?</a:t>
            </a:r>
          </a:p>
        </p:txBody>
      </p:sp>
      <p:sp>
        <p:nvSpPr>
          <p:cNvPr id="19" name="TextBox 18"/>
          <p:cNvSpPr txBox="1"/>
          <p:nvPr/>
        </p:nvSpPr>
        <p:spPr>
          <a:xfrm>
            <a:off x="838200" y="3508746"/>
            <a:ext cx="10515600" cy="184666"/>
          </a:xfrm>
          <a:prstGeom prst="rect">
            <a:avLst/>
          </a:prstGeom>
          <a:noFill/>
        </p:spPr>
        <p:txBody>
          <a:bodyPr wrap="square" lIns="0" tIns="0" rIns="0" bIns="0" rtlCol="0">
            <a:spAutoFit/>
          </a:bodyPr>
          <a:lstStyle/>
          <a:p>
            <a:pPr algn="ctr">
              <a:spcAft>
                <a:spcPts val="1200"/>
              </a:spcAft>
            </a:pPr>
            <a:r>
              <a:rPr lang="en-US" sz="1200" dirty="0">
                <a:solidFill>
                  <a:srgbClr val="939393"/>
                </a:solidFill>
                <a:latin typeface="Segoe UI" panose="020B0502040204020203" pitchFamily="34" charset="0"/>
                <a:ea typeface="Open Sans Light" panose="020B0306030504020204" pitchFamily="34" charset="0"/>
                <a:cs typeface="Segoe UI" panose="020B0502040204020203" pitchFamily="34" charset="0"/>
              </a:rPr>
              <a:t>Write something about your main title here</a:t>
            </a:r>
          </a:p>
        </p:txBody>
      </p:sp>
    </p:spTree>
    <p:extLst>
      <p:ext uri="{BB962C8B-B14F-4D97-AF65-F5344CB8AC3E}">
        <p14:creationId xmlns:p14="http://schemas.microsoft.com/office/powerpoint/2010/main" val="412859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6C262A-DD65-4544-BA4C-85D9E0D305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02A7332E-D0FF-F94B-B7C6-4782850F2EA3}"/>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FFAEFBCD-0246-D744-9D05-EAD83A8541C5}"/>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Open Sans" panose="020B0606030504020204" pitchFamily="34" charset="0"/>
                <a:ea typeface="Open Sans" panose="020B0606030504020204" pitchFamily="34" charset="0"/>
                <a:cs typeface="Open Sans" panose="020B0606030504020204" pitchFamily="34" charset="0"/>
              </a:rPr>
              <a:t>Problem statement</a:t>
            </a:r>
          </a:p>
        </p:txBody>
      </p:sp>
      <p:sp>
        <p:nvSpPr>
          <p:cNvPr id="5" name="Rectangle 4">
            <a:extLst>
              <a:ext uri="{FF2B5EF4-FFF2-40B4-BE49-F238E27FC236}">
                <a16:creationId xmlns:a16="http://schemas.microsoft.com/office/drawing/2014/main" id="{0E024299-A8D0-8C4B-8AEA-73CDB0CF18FF}"/>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Open Sans" panose="020B0606030504020204" pitchFamily="34" charset="0"/>
                <a:ea typeface="Open Sans" panose="020B0606030504020204" pitchFamily="34" charset="0"/>
                <a:cs typeface="Open Sans" panose="020B0606030504020204" pitchFamily="34" charset="0"/>
              </a:rPr>
              <a:t>1</a:t>
            </a:r>
          </a:p>
        </p:txBody>
      </p:sp>
    </p:spTree>
    <p:extLst>
      <p:ext uri="{BB962C8B-B14F-4D97-AF65-F5344CB8AC3E}">
        <p14:creationId xmlns:p14="http://schemas.microsoft.com/office/powerpoint/2010/main" val="86823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rPr>
              <a:t>Problem statement</a:t>
            </a:r>
            <a:endParaRPr lang="en-US" sz="2900" b="1" dirty="0">
              <a:gradFill>
                <a:gsLst>
                  <a:gs pos="0">
                    <a:srgbClr val="FF0000"/>
                  </a:gs>
                  <a:gs pos="100000">
                    <a:srgbClr val="262626"/>
                  </a:gs>
                </a:gsLst>
                <a:lin ang="13500000" scaled="1"/>
              </a:gra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96F0124A-AA15-D64D-92FC-075A09C29832}"/>
              </a:ext>
            </a:extLst>
          </p:cNvPr>
          <p:cNvSpPr/>
          <p:nvPr/>
        </p:nvSpPr>
        <p:spPr>
          <a:xfrm>
            <a:off x="792375" y="1103907"/>
            <a:ext cx="9816868" cy="646331"/>
          </a:xfrm>
          <a:prstGeom prst="rect">
            <a:avLst/>
          </a:prstGeom>
        </p:spPr>
        <p:txBody>
          <a:bodyPr wrap="square">
            <a:spAutoFit/>
          </a:bodyPr>
          <a:lstStyle/>
          <a:p>
            <a:r>
              <a:rPr lang="en-US"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Every supervised Machine Learning algorithm can be summarized into a </a:t>
            </a:r>
            <a:r>
              <a:rPr lang="en-US" b="0" i="0" smtClean="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function f</a:t>
            </a:r>
            <a:r>
              <a:rPr lang="en-US"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that maps input variables </a:t>
            </a:r>
            <a:r>
              <a:rPr lang="en-US"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X</a:t>
            </a:r>
            <a:r>
              <a:rPr lang="en-US"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into the output variable </a:t>
            </a:r>
            <a:r>
              <a:rPr lang="en-US"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y</a:t>
            </a:r>
            <a:r>
              <a:rPr lang="en-US"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6435D569-E9C1-5A40-BAB8-6154B7A3DCCA}"/>
              </a:ext>
            </a:extLst>
          </p:cNvPr>
          <p:cNvPicPr>
            <a:picLocks noChangeAspect="1"/>
          </p:cNvPicPr>
          <p:nvPr/>
        </p:nvPicPr>
        <p:blipFill>
          <a:blip r:embed="rId2"/>
          <a:stretch>
            <a:fillRect/>
          </a:stretch>
        </p:blipFill>
        <p:spPr>
          <a:xfrm>
            <a:off x="5291823" y="1894203"/>
            <a:ext cx="1608354" cy="573092"/>
          </a:xfrm>
          <a:prstGeom prst="rect">
            <a:avLst/>
          </a:prstGeom>
        </p:spPr>
      </p:pic>
      <p:graphicFrame>
        <p:nvGraphicFramePr>
          <p:cNvPr id="6" name="Table 5">
            <a:extLst>
              <a:ext uri="{FF2B5EF4-FFF2-40B4-BE49-F238E27FC236}">
                <a16:creationId xmlns:a16="http://schemas.microsoft.com/office/drawing/2014/main" id="{D8515DFF-07F1-5645-845F-FFC8D98141FE}"/>
              </a:ext>
            </a:extLst>
          </p:cNvPr>
          <p:cNvGraphicFramePr>
            <a:graphicFrameLocks noGrp="1"/>
          </p:cNvGraphicFramePr>
          <p:nvPr>
            <p:extLst>
              <p:ext uri="{D42A27DB-BD31-4B8C-83A1-F6EECF244321}">
                <p14:modId xmlns:p14="http://schemas.microsoft.com/office/powerpoint/2010/main" val="2200918845"/>
              </p:ext>
            </p:extLst>
          </p:nvPr>
        </p:nvGraphicFramePr>
        <p:xfrm>
          <a:off x="1038051" y="2907346"/>
          <a:ext cx="5862126" cy="2966720"/>
        </p:xfrm>
        <a:graphic>
          <a:graphicData uri="http://schemas.openxmlformats.org/drawingml/2006/table">
            <a:tbl>
              <a:tblPr firstRow="1" bandRow="1">
                <a:tableStyleId>{5C22544A-7EE6-4342-B048-85BDC9FD1C3A}</a:tableStyleId>
              </a:tblPr>
              <a:tblGrid>
                <a:gridCol w="977021">
                  <a:extLst>
                    <a:ext uri="{9D8B030D-6E8A-4147-A177-3AD203B41FA5}">
                      <a16:colId xmlns:a16="http://schemas.microsoft.com/office/drawing/2014/main" val="3805456254"/>
                    </a:ext>
                  </a:extLst>
                </a:gridCol>
                <a:gridCol w="977021">
                  <a:extLst>
                    <a:ext uri="{9D8B030D-6E8A-4147-A177-3AD203B41FA5}">
                      <a16:colId xmlns:a16="http://schemas.microsoft.com/office/drawing/2014/main" val="3849162643"/>
                    </a:ext>
                  </a:extLst>
                </a:gridCol>
                <a:gridCol w="977021">
                  <a:extLst>
                    <a:ext uri="{9D8B030D-6E8A-4147-A177-3AD203B41FA5}">
                      <a16:colId xmlns:a16="http://schemas.microsoft.com/office/drawing/2014/main" val="3093669984"/>
                    </a:ext>
                  </a:extLst>
                </a:gridCol>
                <a:gridCol w="977021">
                  <a:extLst>
                    <a:ext uri="{9D8B030D-6E8A-4147-A177-3AD203B41FA5}">
                      <a16:colId xmlns:a16="http://schemas.microsoft.com/office/drawing/2014/main" val="859551959"/>
                    </a:ext>
                  </a:extLst>
                </a:gridCol>
                <a:gridCol w="977021">
                  <a:extLst>
                    <a:ext uri="{9D8B030D-6E8A-4147-A177-3AD203B41FA5}">
                      <a16:colId xmlns:a16="http://schemas.microsoft.com/office/drawing/2014/main" val="3069378712"/>
                    </a:ext>
                  </a:extLst>
                </a:gridCol>
                <a:gridCol w="977021">
                  <a:extLst>
                    <a:ext uri="{9D8B030D-6E8A-4147-A177-3AD203B41FA5}">
                      <a16:colId xmlns:a16="http://schemas.microsoft.com/office/drawing/2014/main" val="2148013150"/>
                    </a:ext>
                  </a:extLst>
                </a:gridCol>
              </a:tblGrid>
              <a:tr h="370840">
                <a:tc>
                  <a:txBody>
                    <a:bodyPr/>
                    <a:lstStyle/>
                    <a:p>
                      <a:pPr algn="ctr"/>
                      <a:r>
                        <a:rPr lang="en-VN" sz="1600">
                          <a:latin typeface="Open Sans" panose="020B0606030504020204" pitchFamily="34" charset="0"/>
                          <a:ea typeface="Open Sans" panose="020B0606030504020204" pitchFamily="34" charset="0"/>
                          <a:cs typeface="Open Sans" panose="020B0606030504020204" pitchFamily="34" charset="0"/>
                        </a:rPr>
                        <a:t>x</a:t>
                      </a:r>
                      <a:r>
                        <a:rPr lang="en-VN" sz="1600" baseline="-25000">
                          <a:latin typeface="Open Sans" panose="020B0606030504020204" pitchFamily="34" charset="0"/>
                          <a:ea typeface="Open Sans" panose="020B0606030504020204" pitchFamily="34" charset="0"/>
                          <a:cs typeface="Open Sans" panose="020B0606030504020204" pitchFamily="34" charset="0"/>
                        </a:rPr>
                        <a:t>1</a:t>
                      </a:r>
                    </a:p>
                  </a:txBody>
                  <a:tcPr anchor="ctr">
                    <a:solidFill>
                      <a:schemeClr val="tx2"/>
                    </a:solidFill>
                  </a:tcPr>
                </a:tc>
                <a:tc>
                  <a:txBody>
                    <a:bodyPr/>
                    <a:lstStyle/>
                    <a:p>
                      <a:pPr algn="ctr"/>
                      <a:r>
                        <a:rPr lang="en-VN" sz="1600">
                          <a:latin typeface="Open Sans" panose="020B0606030504020204" pitchFamily="34" charset="0"/>
                          <a:ea typeface="Open Sans" panose="020B0606030504020204" pitchFamily="34" charset="0"/>
                          <a:cs typeface="Open Sans" panose="020B0606030504020204" pitchFamily="34" charset="0"/>
                        </a:rPr>
                        <a:t>x</a:t>
                      </a:r>
                      <a:r>
                        <a:rPr lang="en-VN" sz="1600" baseline="-25000">
                          <a:latin typeface="Open Sans" panose="020B0606030504020204" pitchFamily="34" charset="0"/>
                          <a:ea typeface="Open Sans" panose="020B0606030504020204" pitchFamily="34" charset="0"/>
                          <a:cs typeface="Open Sans" panose="020B0606030504020204" pitchFamily="34" charset="0"/>
                        </a:rPr>
                        <a:t>2</a:t>
                      </a:r>
                    </a:p>
                  </a:txBody>
                  <a:tcPr anchor="ctr">
                    <a:solidFill>
                      <a:schemeClr val="tx2"/>
                    </a:solidFill>
                  </a:tcPr>
                </a:tc>
                <a:tc>
                  <a:txBody>
                    <a:bodyPr/>
                    <a:lstStyle/>
                    <a:p>
                      <a:pPr algn="ctr"/>
                      <a:r>
                        <a:rPr lang="en-VN" sz="1600" baseline="0">
                          <a:latin typeface="Open Sans" panose="020B0606030504020204" pitchFamily="34" charset="0"/>
                          <a:ea typeface="Open Sans" panose="020B0606030504020204" pitchFamily="34" charset="0"/>
                          <a:cs typeface="Open Sans" panose="020B0606030504020204" pitchFamily="34" charset="0"/>
                        </a:rPr>
                        <a:t>...</a:t>
                      </a:r>
                    </a:p>
                  </a:txBody>
                  <a:tcPr anchor="ctr">
                    <a:solidFill>
                      <a:schemeClr val="tx2"/>
                    </a:solidFill>
                  </a:tcPr>
                </a:tc>
                <a:tc>
                  <a:txBody>
                    <a:bodyPr/>
                    <a:lstStyle/>
                    <a:p>
                      <a:pPr algn="ctr"/>
                      <a:r>
                        <a:rPr lang="en-VN" sz="1600">
                          <a:latin typeface="Open Sans" panose="020B0606030504020204" pitchFamily="34" charset="0"/>
                          <a:ea typeface="Open Sans" panose="020B0606030504020204" pitchFamily="34" charset="0"/>
                          <a:cs typeface="Open Sans" panose="020B0606030504020204" pitchFamily="34" charset="0"/>
                        </a:rPr>
                        <a:t>x</a:t>
                      </a:r>
                      <a:r>
                        <a:rPr lang="en-VN" sz="1600" baseline="-25000">
                          <a:latin typeface="Open Sans" panose="020B0606030504020204" pitchFamily="34" charset="0"/>
                          <a:ea typeface="Open Sans" panose="020B0606030504020204" pitchFamily="34" charset="0"/>
                          <a:cs typeface="Open Sans" panose="020B0606030504020204" pitchFamily="34" charset="0"/>
                        </a:rPr>
                        <a:t>n</a:t>
                      </a:r>
                    </a:p>
                  </a:txBody>
                  <a:tcPr anchor="ctr">
                    <a:solidFill>
                      <a:schemeClr val="tx2"/>
                    </a:solidFill>
                  </a:tcPr>
                </a:tc>
                <a:tc>
                  <a:txBody>
                    <a:bodyPr/>
                    <a:lstStyle/>
                    <a:p>
                      <a:pPr algn="ctr"/>
                      <a:r>
                        <a:rPr lang="en-US" sz="1600" baseline="0">
                          <a:latin typeface="Open Sans" panose="020B0606030504020204" pitchFamily="34" charset="0"/>
                          <a:ea typeface="Open Sans" panose="020B0606030504020204" pitchFamily="34" charset="0"/>
                          <a:cs typeface="Open Sans" panose="020B0606030504020204" pitchFamily="34" charset="0"/>
                        </a:rPr>
                        <a:t>y</a:t>
                      </a:r>
                      <a:r>
                        <a:rPr lang="en-VN" sz="1600" baseline="0">
                          <a:latin typeface="Open Sans" panose="020B0606030504020204" pitchFamily="34" charset="0"/>
                          <a:ea typeface="Open Sans" panose="020B0606030504020204" pitchFamily="34" charset="0"/>
                          <a:cs typeface="Open Sans" panose="020B0606030504020204" pitchFamily="34" charset="0"/>
                        </a:rPr>
                        <a:t>_pred</a:t>
                      </a:r>
                    </a:p>
                  </a:txBody>
                  <a:tcPr anchor="ctr">
                    <a:solidFill>
                      <a:srgbClr val="00B050"/>
                    </a:solidFill>
                  </a:tcPr>
                </a:tc>
                <a:tc>
                  <a:txBody>
                    <a:bodyPr/>
                    <a:lstStyle/>
                    <a:p>
                      <a:pPr algn="ctr"/>
                      <a:r>
                        <a:rPr lang="en-US" sz="1600">
                          <a:latin typeface="Open Sans" panose="020B0606030504020204" pitchFamily="34" charset="0"/>
                          <a:ea typeface="Open Sans" panose="020B0606030504020204" pitchFamily="34" charset="0"/>
                          <a:cs typeface="Open Sans" panose="020B0606030504020204" pitchFamily="34" charset="0"/>
                        </a:rPr>
                        <a:t>y</a:t>
                      </a:r>
                      <a:r>
                        <a:rPr lang="en-VN" sz="1600">
                          <a:latin typeface="Open Sans" panose="020B0606030504020204" pitchFamily="34" charset="0"/>
                          <a:ea typeface="Open Sans" panose="020B0606030504020204" pitchFamily="34" charset="0"/>
                          <a:cs typeface="Open Sans" panose="020B0606030504020204" pitchFamily="34" charset="0"/>
                        </a:rPr>
                        <a:t>_true</a:t>
                      </a:r>
                    </a:p>
                  </a:txBody>
                  <a:tcPr anchor="ctr">
                    <a:solidFill>
                      <a:srgbClr val="C00000"/>
                    </a:solidFill>
                  </a:tcPr>
                </a:tc>
                <a:extLst>
                  <a:ext uri="{0D108BD9-81ED-4DB2-BD59-A6C34878D82A}">
                    <a16:rowId xmlns:a16="http://schemas.microsoft.com/office/drawing/2014/main" val="4123023324"/>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946205964"/>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3220326709"/>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320608373"/>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3497159369"/>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317427404"/>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1361773828"/>
                  </a:ext>
                </a:extLst>
              </a:tr>
              <a:tr h="370840">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0B050">
                        <a:alpha val="20000"/>
                      </a:srgbClr>
                    </a:solidFill>
                  </a:tcPr>
                </a:tc>
                <a:tc>
                  <a:txBody>
                    <a:bodyPr/>
                    <a:lstStyle/>
                    <a:p>
                      <a:endParaRPr lang="en-VN" sz="160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FF0000">
                        <a:alpha val="20000"/>
                      </a:srgbClr>
                    </a:solidFill>
                  </a:tcPr>
                </a:tc>
                <a:extLst>
                  <a:ext uri="{0D108BD9-81ED-4DB2-BD59-A6C34878D82A}">
                    <a16:rowId xmlns:a16="http://schemas.microsoft.com/office/drawing/2014/main" val="2183203131"/>
                  </a:ext>
                </a:extLst>
              </a:tr>
            </a:tbl>
          </a:graphicData>
        </a:graphic>
      </p:graphicFrame>
      <p:sp>
        <p:nvSpPr>
          <p:cNvPr id="45" name="Rectangle 44">
            <a:extLst>
              <a:ext uri="{FF2B5EF4-FFF2-40B4-BE49-F238E27FC236}">
                <a16:creationId xmlns:a16="http://schemas.microsoft.com/office/drawing/2014/main" id="{1BE053D9-7A98-6E4C-920C-7AC353208CB2}"/>
              </a:ext>
            </a:extLst>
          </p:cNvPr>
          <p:cNvSpPr/>
          <p:nvPr/>
        </p:nvSpPr>
        <p:spPr>
          <a:xfrm>
            <a:off x="7558268" y="2765523"/>
            <a:ext cx="3491697" cy="3108543"/>
          </a:xfrm>
          <a:prstGeom prst="rect">
            <a:avLst/>
          </a:prstGeom>
        </p:spPr>
        <p:txBody>
          <a:bodyPr wrap="square">
            <a:spAutoFit/>
          </a:bodyPr>
          <a:lstStyle/>
          <a:p>
            <a:r>
              <a:rPr lang="en-US" sz="1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ALIASES</a:t>
            </a:r>
          </a:p>
          <a:p>
            <a:endPar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function, f</a:t>
            </a:r>
          </a:p>
          <a:p>
            <a:pPr marL="285750" indent="-285750">
              <a:buFont typeface="Arial" panose="020B0604020202020204" pitchFamily="34" charset="0"/>
              <a:buChar char="•"/>
            </a:pPr>
            <a:r>
              <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model</a:t>
            </a:r>
          </a:p>
          <a:p>
            <a:endPar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400"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The input variables, </a:t>
            </a:r>
            <a:r>
              <a:rPr lang="en-US" sz="1400"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X = (x</a:t>
            </a:r>
            <a:r>
              <a:rPr lang="en-US" sz="1400" b="1" i="0" u="none" strike="noStrike" baseline="-250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1</a:t>
            </a:r>
            <a:r>
              <a:rPr lang="en-US" sz="1400"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x</a:t>
            </a:r>
            <a:r>
              <a:rPr lang="en-US" sz="1400" b="1" i="0" u="none" strike="noStrike" baseline="-250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2</a:t>
            </a:r>
            <a:r>
              <a:rPr lang="en-US" sz="1400"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x</a:t>
            </a:r>
            <a:r>
              <a:rPr lang="en-US" sz="1400" b="1" i="0" u="none" strike="noStrike" baseline="-250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n</a:t>
            </a:r>
            <a:r>
              <a:rPr lang="en-US" sz="1400"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a:t>
            </a:r>
          </a:p>
          <a:p>
            <a:pPr marL="285750" indent="-285750">
              <a:buFont typeface="Arial" panose="020B0604020202020204" pitchFamily="34" charset="0"/>
              <a:buChar char="•"/>
            </a:pPr>
            <a:r>
              <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features</a:t>
            </a:r>
          </a:p>
          <a:p>
            <a:pPr marL="285750" indent="-285750">
              <a:buFont typeface="Arial" panose="020B0604020202020204" pitchFamily="34" charset="0"/>
              <a:buChar char="•"/>
            </a:pPr>
            <a:r>
              <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dimensions</a:t>
            </a:r>
          </a:p>
          <a:p>
            <a:pPr marL="285750" indent="-285750">
              <a:buFont typeface="Arial" panose="020B0604020202020204" pitchFamily="34" charset="0"/>
              <a:buChar char="•"/>
            </a:pPr>
            <a:r>
              <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independent variables</a:t>
            </a:r>
          </a:p>
          <a:p>
            <a:pPr marL="285750" indent="-285750">
              <a:buFont typeface="Arial" panose="020B0604020202020204" pitchFamily="34" charset="0"/>
              <a:buChar char="•"/>
            </a:pPr>
            <a:endPar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400"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The output variable, </a:t>
            </a:r>
            <a:r>
              <a:rPr lang="en-US" sz="1400" b="1" i="0" u="none" strike="noStrike">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y</a:t>
            </a:r>
          </a:p>
          <a:p>
            <a:pPr marL="285750" indent="-285750">
              <a:buFont typeface="Arial" panose="020B0604020202020204" pitchFamily="34" charset="0"/>
              <a:buChar char="•"/>
            </a:pPr>
            <a:r>
              <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label</a:t>
            </a:r>
          </a:p>
          <a:p>
            <a:pPr marL="285750" indent="-285750">
              <a:buFont typeface="Arial" panose="020B0604020202020204" pitchFamily="34" charset="0"/>
              <a:buChar char="•"/>
            </a:pPr>
            <a:r>
              <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target</a:t>
            </a:r>
          </a:p>
          <a:p>
            <a:pPr marL="285750" indent="-285750">
              <a:buFont typeface="Arial" panose="020B0604020202020204" pitchFamily="34" charset="0"/>
              <a:buChar char="•"/>
            </a:pPr>
            <a:r>
              <a:rPr lang="en-US" sz="14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dependent variable</a:t>
            </a:r>
          </a:p>
        </p:txBody>
      </p:sp>
    </p:spTree>
    <p:extLst>
      <p:ext uri="{BB962C8B-B14F-4D97-AF65-F5344CB8AC3E}">
        <p14:creationId xmlns:p14="http://schemas.microsoft.com/office/powerpoint/2010/main" val="372614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Types of forecasting problems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aphicFrame>
        <p:nvGraphicFramePr>
          <p:cNvPr id="7" name="Table 6">
            <a:extLst>
              <a:ext uri="{FF2B5EF4-FFF2-40B4-BE49-F238E27FC236}">
                <a16:creationId xmlns:a16="http://schemas.microsoft.com/office/drawing/2014/main" id="{15E9D262-E0D8-5747-A555-68A51523E630}"/>
              </a:ext>
            </a:extLst>
          </p:cNvPr>
          <p:cNvGraphicFramePr>
            <a:graphicFrameLocks noGrp="1"/>
          </p:cNvGraphicFramePr>
          <p:nvPr>
            <p:extLst>
              <p:ext uri="{D42A27DB-BD31-4B8C-83A1-F6EECF244321}">
                <p14:modId xmlns:p14="http://schemas.microsoft.com/office/powerpoint/2010/main" val="306681534"/>
              </p:ext>
            </p:extLst>
          </p:nvPr>
        </p:nvGraphicFramePr>
        <p:xfrm>
          <a:off x="577254" y="2304456"/>
          <a:ext cx="1459890" cy="2966720"/>
        </p:xfrm>
        <a:graphic>
          <a:graphicData uri="http://schemas.openxmlformats.org/drawingml/2006/table">
            <a:tbl>
              <a:tblPr firstRow="1" bandRow="1">
                <a:tableStyleId>{5C22544A-7EE6-4342-B048-85BDC9FD1C3A}</a:tableStyleId>
              </a:tblPr>
              <a:tblGrid>
                <a:gridCol w="729945">
                  <a:extLst>
                    <a:ext uri="{9D8B030D-6E8A-4147-A177-3AD203B41FA5}">
                      <a16:colId xmlns:a16="http://schemas.microsoft.com/office/drawing/2014/main" val="3069378712"/>
                    </a:ext>
                  </a:extLst>
                </a:gridCol>
                <a:gridCol w="729945">
                  <a:extLst>
                    <a:ext uri="{9D8B030D-6E8A-4147-A177-3AD203B41FA5}">
                      <a16:colId xmlns:a16="http://schemas.microsoft.com/office/drawing/2014/main" val="2148013150"/>
                    </a:ext>
                  </a:extLst>
                </a:gridCol>
              </a:tblGrid>
              <a:tr h="370840">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x</a:t>
                      </a:r>
                      <a:endParaRPr lang="en-VN" sz="1400" baseline="-250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solidFill>
                  </a:tcPr>
                </a:tc>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y</a:t>
                      </a:r>
                    </a:p>
                  </a:txBody>
                  <a:tcPr anchor="ctr">
                    <a:solidFill>
                      <a:srgbClr val="C00000"/>
                    </a:solidFill>
                  </a:tcPr>
                </a:tc>
                <a:extLst>
                  <a:ext uri="{0D108BD9-81ED-4DB2-BD59-A6C34878D82A}">
                    <a16:rowId xmlns:a16="http://schemas.microsoft.com/office/drawing/2014/main" val="412302332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1.45</a:t>
                      </a:r>
                    </a:p>
                  </a:txBody>
                  <a:tcPr anchor="ctr">
                    <a:solidFill>
                      <a:srgbClr val="FF0000">
                        <a:alpha val="20000"/>
                      </a:srgbClr>
                    </a:solidFill>
                  </a:tcPr>
                </a:tc>
                <a:extLst>
                  <a:ext uri="{0D108BD9-81ED-4DB2-BD59-A6C34878D82A}">
                    <a16:rowId xmlns:a16="http://schemas.microsoft.com/office/drawing/2014/main" val="94620596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8.54</a:t>
                      </a:r>
                    </a:p>
                  </a:txBody>
                  <a:tcPr anchor="ctr">
                    <a:solidFill>
                      <a:srgbClr val="FF0000">
                        <a:alpha val="20000"/>
                      </a:srgbClr>
                    </a:solidFill>
                  </a:tcPr>
                </a:tc>
                <a:extLst>
                  <a:ext uri="{0D108BD9-81ED-4DB2-BD59-A6C34878D82A}">
                    <a16:rowId xmlns:a16="http://schemas.microsoft.com/office/drawing/2014/main" val="322032670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0.91</a:t>
                      </a:r>
                    </a:p>
                  </a:txBody>
                  <a:tcPr anchor="ctr">
                    <a:solidFill>
                      <a:srgbClr val="FF0000">
                        <a:alpha val="20000"/>
                      </a:srgbClr>
                    </a:solidFill>
                  </a:tcPr>
                </a:tc>
                <a:extLst>
                  <a:ext uri="{0D108BD9-81ED-4DB2-BD59-A6C34878D82A}">
                    <a16:rowId xmlns:a16="http://schemas.microsoft.com/office/drawing/2014/main" val="2320608373"/>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2.81</a:t>
                      </a:r>
                    </a:p>
                  </a:txBody>
                  <a:tcPr anchor="ctr">
                    <a:solidFill>
                      <a:srgbClr val="FF0000">
                        <a:alpha val="20000"/>
                      </a:srgbClr>
                    </a:solidFill>
                  </a:tcPr>
                </a:tc>
                <a:extLst>
                  <a:ext uri="{0D108BD9-81ED-4DB2-BD59-A6C34878D82A}">
                    <a16:rowId xmlns:a16="http://schemas.microsoft.com/office/drawing/2014/main" val="349715936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5.12</a:t>
                      </a:r>
                    </a:p>
                  </a:txBody>
                  <a:tcPr anchor="ctr">
                    <a:solidFill>
                      <a:srgbClr val="FF0000">
                        <a:alpha val="20000"/>
                      </a:srgbClr>
                    </a:solidFill>
                  </a:tcPr>
                </a:tc>
                <a:extLst>
                  <a:ext uri="{0D108BD9-81ED-4DB2-BD59-A6C34878D82A}">
                    <a16:rowId xmlns:a16="http://schemas.microsoft.com/office/drawing/2014/main" val="31742740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3.32</a:t>
                      </a:r>
                    </a:p>
                  </a:txBody>
                  <a:tcPr anchor="ctr">
                    <a:solidFill>
                      <a:srgbClr val="FF0000">
                        <a:alpha val="20000"/>
                      </a:srgbClr>
                    </a:solidFill>
                  </a:tcPr>
                </a:tc>
                <a:extLst>
                  <a:ext uri="{0D108BD9-81ED-4DB2-BD59-A6C34878D82A}">
                    <a16:rowId xmlns:a16="http://schemas.microsoft.com/office/drawing/2014/main" val="1361773828"/>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4.27</a:t>
                      </a:r>
                    </a:p>
                  </a:txBody>
                  <a:tcPr anchor="ctr">
                    <a:solidFill>
                      <a:srgbClr val="FF0000">
                        <a:alpha val="20000"/>
                      </a:srgbClr>
                    </a:solidFill>
                  </a:tcPr>
                </a:tc>
                <a:extLst>
                  <a:ext uri="{0D108BD9-81ED-4DB2-BD59-A6C34878D82A}">
                    <a16:rowId xmlns:a16="http://schemas.microsoft.com/office/drawing/2014/main" val="2183203131"/>
                  </a:ext>
                </a:extLst>
              </a:tr>
            </a:tbl>
          </a:graphicData>
        </a:graphic>
      </p:graphicFrame>
      <p:sp>
        <p:nvSpPr>
          <p:cNvPr id="9" name="Rectangle 8">
            <a:extLst>
              <a:ext uri="{FF2B5EF4-FFF2-40B4-BE49-F238E27FC236}">
                <a16:creationId xmlns:a16="http://schemas.microsoft.com/office/drawing/2014/main" id="{2C3F82FB-CC3E-9D4E-93F2-62FEACA05EE1}"/>
              </a:ext>
            </a:extLst>
          </p:cNvPr>
          <p:cNvSpPr/>
          <p:nvPr/>
        </p:nvSpPr>
        <p:spPr>
          <a:xfrm>
            <a:off x="2813097" y="1527615"/>
            <a:ext cx="1459890" cy="584775"/>
          </a:xfrm>
          <a:prstGeom prst="rect">
            <a:avLst/>
          </a:prstGeom>
        </p:spPr>
        <p:txBody>
          <a:bodyPr wrap="square">
            <a:spAutoFit/>
          </a:bodyPr>
          <a:lstStyle/>
          <a:p>
            <a:pPr algn="ctr"/>
            <a:r>
              <a:rPr lang="en-US" sz="16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Binary</a:t>
            </a:r>
          </a:p>
          <a:p>
            <a:pPr algn="ctr"/>
            <a:r>
              <a:rPr lang="en-US"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Classification</a:t>
            </a:r>
            <a:endParaRPr lang="en-US" sz="1600" b="0" i="0">
              <a:solidFill>
                <a:schemeClr val="tx1">
                  <a:lumMod val="75000"/>
                  <a:lumOff val="25000"/>
                </a:schemeClr>
              </a:solidFill>
              <a:effectLst/>
              <a:latin typeface="Helvetica Neue" panose="02000503000000020004" pitchFamily="2" charset="0"/>
            </a:endParaRPr>
          </a:p>
        </p:txBody>
      </p:sp>
      <p:graphicFrame>
        <p:nvGraphicFramePr>
          <p:cNvPr id="10" name="Table 9">
            <a:extLst>
              <a:ext uri="{FF2B5EF4-FFF2-40B4-BE49-F238E27FC236}">
                <a16:creationId xmlns:a16="http://schemas.microsoft.com/office/drawing/2014/main" id="{5FA5BCB1-D3CB-1B44-ACA2-8BEDF2062EAA}"/>
              </a:ext>
            </a:extLst>
          </p:cNvPr>
          <p:cNvGraphicFramePr>
            <a:graphicFrameLocks noGrp="1"/>
          </p:cNvGraphicFramePr>
          <p:nvPr>
            <p:extLst>
              <p:ext uri="{D42A27DB-BD31-4B8C-83A1-F6EECF244321}">
                <p14:modId xmlns:p14="http://schemas.microsoft.com/office/powerpoint/2010/main" val="3598500356"/>
              </p:ext>
            </p:extLst>
          </p:nvPr>
        </p:nvGraphicFramePr>
        <p:xfrm>
          <a:off x="2813097" y="2304456"/>
          <a:ext cx="1459890" cy="2966720"/>
        </p:xfrm>
        <a:graphic>
          <a:graphicData uri="http://schemas.openxmlformats.org/drawingml/2006/table">
            <a:tbl>
              <a:tblPr firstRow="1" bandRow="1">
                <a:tableStyleId>{5C22544A-7EE6-4342-B048-85BDC9FD1C3A}</a:tableStyleId>
              </a:tblPr>
              <a:tblGrid>
                <a:gridCol w="729945">
                  <a:extLst>
                    <a:ext uri="{9D8B030D-6E8A-4147-A177-3AD203B41FA5}">
                      <a16:colId xmlns:a16="http://schemas.microsoft.com/office/drawing/2014/main" val="3069378712"/>
                    </a:ext>
                  </a:extLst>
                </a:gridCol>
                <a:gridCol w="729945">
                  <a:extLst>
                    <a:ext uri="{9D8B030D-6E8A-4147-A177-3AD203B41FA5}">
                      <a16:colId xmlns:a16="http://schemas.microsoft.com/office/drawing/2014/main" val="2148013150"/>
                    </a:ext>
                  </a:extLst>
                </a:gridCol>
              </a:tblGrid>
              <a:tr h="370840">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x</a:t>
                      </a:r>
                      <a:endParaRPr lang="en-VN" sz="1400" baseline="-250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solidFill>
                  </a:tcPr>
                </a:tc>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y</a:t>
                      </a:r>
                    </a:p>
                  </a:txBody>
                  <a:tcPr anchor="ctr">
                    <a:solidFill>
                      <a:srgbClr val="C00000"/>
                    </a:solidFill>
                  </a:tcPr>
                </a:tc>
                <a:extLst>
                  <a:ext uri="{0D108BD9-81ED-4DB2-BD59-A6C34878D82A}">
                    <a16:rowId xmlns:a16="http://schemas.microsoft.com/office/drawing/2014/main" val="412302332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True</a:t>
                      </a:r>
                    </a:p>
                  </a:txBody>
                  <a:tcPr anchor="ctr">
                    <a:solidFill>
                      <a:srgbClr val="FF0000">
                        <a:alpha val="20000"/>
                      </a:srgbClr>
                    </a:solidFill>
                  </a:tcPr>
                </a:tc>
                <a:extLst>
                  <a:ext uri="{0D108BD9-81ED-4DB2-BD59-A6C34878D82A}">
                    <a16:rowId xmlns:a16="http://schemas.microsoft.com/office/drawing/2014/main" val="94620596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True</a:t>
                      </a:r>
                    </a:p>
                  </a:txBody>
                  <a:tcPr anchor="ctr">
                    <a:solidFill>
                      <a:srgbClr val="FF0000">
                        <a:alpha val="20000"/>
                      </a:srgbClr>
                    </a:solidFill>
                  </a:tcPr>
                </a:tc>
                <a:extLst>
                  <a:ext uri="{0D108BD9-81ED-4DB2-BD59-A6C34878D82A}">
                    <a16:rowId xmlns:a16="http://schemas.microsoft.com/office/drawing/2014/main" val="322032670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False</a:t>
                      </a:r>
                    </a:p>
                  </a:txBody>
                  <a:tcPr anchor="ctr">
                    <a:solidFill>
                      <a:srgbClr val="FF0000">
                        <a:alpha val="20000"/>
                      </a:srgbClr>
                    </a:solidFill>
                  </a:tcPr>
                </a:tc>
                <a:extLst>
                  <a:ext uri="{0D108BD9-81ED-4DB2-BD59-A6C34878D82A}">
                    <a16:rowId xmlns:a16="http://schemas.microsoft.com/office/drawing/2014/main" val="2320608373"/>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False</a:t>
                      </a:r>
                    </a:p>
                  </a:txBody>
                  <a:tcPr anchor="ctr">
                    <a:solidFill>
                      <a:srgbClr val="FF0000">
                        <a:alpha val="20000"/>
                      </a:srgbClr>
                    </a:solidFill>
                  </a:tcPr>
                </a:tc>
                <a:extLst>
                  <a:ext uri="{0D108BD9-81ED-4DB2-BD59-A6C34878D82A}">
                    <a16:rowId xmlns:a16="http://schemas.microsoft.com/office/drawing/2014/main" val="349715936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True</a:t>
                      </a:r>
                    </a:p>
                  </a:txBody>
                  <a:tcPr anchor="ctr">
                    <a:solidFill>
                      <a:srgbClr val="FF0000">
                        <a:alpha val="20000"/>
                      </a:srgbClr>
                    </a:solidFill>
                  </a:tcPr>
                </a:tc>
                <a:extLst>
                  <a:ext uri="{0D108BD9-81ED-4DB2-BD59-A6C34878D82A}">
                    <a16:rowId xmlns:a16="http://schemas.microsoft.com/office/drawing/2014/main" val="31742740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False</a:t>
                      </a:r>
                    </a:p>
                  </a:txBody>
                  <a:tcPr anchor="ctr">
                    <a:solidFill>
                      <a:srgbClr val="FF0000">
                        <a:alpha val="20000"/>
                      </a:srgbClr>
                    </a:solidFill>
                  </a:tcPr>
                </a:tc>
                <a:extLst>
                  <a:ext uri="{0D108BD9-81ED-4DB2-BD59-A6C34878D82A}">
                    <a16:rowId xmlns:a16="http://schemas.microsoft.com/office/drawing/2014/main" val="1361773828"/>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False</a:t>
                      </a:r>
                    </a:p>
                  </a:txBody>
                  <a:tcPr anchor="ctr">
                    <a:solidFill>
                      <a:srgbClr val="FF0000">
                        <a:alpha val="20000"/>
                      </a:srgbClr>
                    </a:solidFill>
                  </a:tcPr>
                </a:tc>
                <a:extLst>
                  <a:ext uri="{0D108BD9-81ED-4DB2-BD59-A6C34878D82A}">
                    <a16:rowId xmlns:a16="http://schemas.microsoft.com/office/drawing/2014/main" val="2183203131"/>
                  </a:ext>
                </a:extLst>
              </a:tr>
            </a:tbl>
          </a:graphicData>
        </a:graphic>
      </p:graphicFrame>
      <p:sp>
        <p:nvSpPr>
          <p:cNvPr id="11" name="Rectangle 10">
            <a:extLst>
              <a:ext uri="{FF2B5EF4-FFF2-40B4-BE49-F238E27FC236}">
                <a16:creationId xmlns:a16="http://schemas.microsoft.com/office/drawing/2014/main" id="{921CDA84-EA15-4148-82E1-195505FA384A}"/>
              </a:ext>
            </a:extLst>
          </p:cNvPr>
          <p:cNvSpPr/>
          <p:nvPr/>
        </p:nvSpPr>
        <p:spPr>
          <a:xfrm>
            <a:off x="577254" y="1735959"/>
            <a:ext cx="1459890" cy="338554"/>
          </a:xfrm>
          <a:prstGeom prst="rect">
            <a:avLst/>
          </a:prstGeom>
        </p:spPr>
        <p:txBody>
          <a:bodyPr wrap="square">
            <a:spAutoFit/>
          </a:bodyPr>
          <a:lstStyle/>
          <a:p>
            <a:pPr algn="ctr"/>
            <a:r>
              <a:rPr lang="en-US" sz="16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Regression</a:t>
            </a:r>
            <a:endParaRPr lang="en-US" sz="1600" b="0" i="0">
              <a:solidFill>
                <a:schemeClr val="tx1">
                  <a:lumMod val="75000"/>
                  <a:lumOff val="25000"/>
                </a:schemeClr>
              </a:solidFill>
              <a:effectLst/>
              <a:latin typeface="Helvetica Neue" panose="02000503000000020004" pitchFamily="2" charset="0"/>
            </a:endParaRPr>
          </a:p>
        </p:txBody>
      </p:sp>
      <p:sp>
        <p:nvSpPr>
          <p:cNvPr id="12" name="Rectangle 11">
            <a:extLst>
              <a:ext uri="{FF2B5EF4-FFF2-40B4-BE49-F238E27FC236}">
                <a16:creationId xmlns:a16="http://schemas.microsoft.com/office/drawing/2014/main" id="{610CA59C-F718-EA49-BF58-4A4C6B77D6D1}"/>
              </a:ext>
            </a:extLst>
          </p:cNvPr>
          <p:cNvSpPr/>
          <p:nvPr/>
        </p:nvSpPr>
        <p:spPr>
          <a:xfrm>
            <a:off x="8335184" y="1527615"/>
            <a:ext cx="1953743" cy="584775"/>
          </a:xfrm>
          <a:prstGeom prst="rect">
            <a:avLst/>
          </a:prstGeom>
        </p:spPr>
        <p:txBody>
          <a:bodyPr wrap="square">
            <a:spAutoFit/>
          </a:bodyPr>
          <a:lstStyle/>
          <a:p>
            <a:pPr algn="ctr"/>
            <a:r>
              <a:rPr lang="en-US" sz="16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Multi-label</a:t>
            </a:r>
          </a:p>
          <a:p>
            <a:pPr algn="ctr"/>
            <a:r>
              <a:rPr lang="en-US"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Classification</a:t>
            </a:r>
            <a:endParaRPr lang="en-US" sz="1600" b="0" i="0">
              <a:solidFill>
                <a:schemeClr val="tx1">
                  <a:lumMod val="75000"/>
                  <a:lumOff val="25000"/>
                </a:schemeClr>
              </a:solidFill>
              <a:effectLst/>
              <a:latin typeface="Helvetica Neue" panose="02000503000000020004" pitchFamily="2" charset="0"/>
            </a:endParaRPr>
          </a:p>
        </p:txBody>
      </p:sp>
      <p:graphicFrame>
        <p:nvGraphicFramePr>
          <p:cNvPr id="13" name="Table 12">
            <a:extLst>
              <a:ext uri="{FF2B5EF4-FFF2-40B4-BE49-F238E27FC236}">
                <a16:creationId xmlns:a16="http://schemas.microsoft.com/office/drawing/2014/main" id="{68CA0010-8CF9-5944-804B-DCED71F00A3F}"/>
              </a:ext>
            </a:extLst>
          </p:cNvPr>
          <p:cNvGraphicFramePr>
            <a:graphicFrameLocks noGrp="1"/>
          </p:cNvGraphicFramePr>
          <p:nvPr>
            <p:extLst>
              <p:ext uri="{D42A27DB-BD31-4B8C-83A1-F6EECF244321}">
                <p14:modId xmlns:p14="http://schemas.microsoft.com/office/powerpoint/2010/main" val="1931560063"/>
              </p:ext>
            </p:extLst>
          </p:nvPr>
        </p:nvGraphicFramePr>
        <p:xfrm>
          <a:off x="5048940" y="2304456"/>
          <a:ext cx="1953744" cy="2966720"/>
        </p:xfrm>
        <a:graphic>
          <a:graphicData uri="http://schemas.openxmlformats.org/drawingml/2006/table">
            <a:tbl>
              <a:tblPr firstRow="1" bandRow="1">
                <a:tableStyleId>{5C22544A-7EE6-4342-B048-85BDC9FD1C3A}</a:tableStyleId>
              </a:tblPr>
              <a:tblGrid>
                <a:gridCol w="976872">
                  <a:extLst>
                    <a:ext uri="{9D8B030D-6E8A-4147-A177-3AD203B41FA5}">
                      <a16:colId xmlns:a16="http://schemas.microsoft.com/office/drawing/2014/main" val="3069378712"/>
                    </a:ext>
                  </a:extLst>
                </a:gridCol>
                <a:gridCol w="976872">
                  <a:extLst>
                    <a:ext uri="{9D8B030D-6E8A-4147-A177-3AD203B41FA5}">
                      <a16:colId xmlns:a16="http://schemas.microsoft.com/office/drawing/2014/main" val="2148013150"/>
                    </a:ext>
                  </a:extLst>
                </a:gridCol>
              </a:tblGrid>
              <a:tr h="370840">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x</a:t>
                      </a:r>
                      <a:endParaRPr lang="en-VN" sz="1400" baseline="-250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solidFill>
                  </a:tcPr>
                </a:tc>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y</a:t>
                      </a:r>
                    </a:p>
                  </a:txBody>
                  <a:tcPr anchor="ctr">
                    <a:solidFill>
                      <a:srgbClr val="C00000"/>
                    </a:solidFill>
                  </a:tcPr>
                </a:tc>
                <a:extLst>
                  <a:ext uri="{0D108BD9-81ED-4DB2-BD59-A6C34878D82A}">
                    <a16:rowId xmlns:a16="http://schemas.microsoft.com/office/drawing/2014/main" val="412302332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Apple</a:t>
                      </a:r>
                    </a:p>
                  </a:txBody>
                  <a:tcPr anchor="ctr">
                    <a:solidFill>
                      <a:srgbClr val="FF0000">
                        <a:alpha val="20000"/>
                      </a:srgbClr>
                    </a:solidFill>
                  </a:tcPr>
                </a:tc>
                <a:extLst>
                  <a:ext uri="{0D108BD9-81ED-4DB2-BD59-A6C34878D82A}">
                    <a16:rowId xmlns:a16="http://schemas.microsoft.com/office/drawing/2014/main" val="94620596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Mango</a:t>
                      </a:r>
                    </a:p>
                  </a:txBody>
                  <a:tcPr anchor="ctr">
                    <a:solidFill>
                      <a:srgbClr val="FF0000">
                        <a:alpha val="20000"/>
                      </a:srgbClr>
                    </a:solidFill>
                  </a:tcPr>
                </a:tc>
                <a:extLst>
                  <a:ext uri="{0D108BD9-81ED-4DB2-BD59-A6C34878D82A}">
                    <a16:rowId xmlns:a16="http://schemas.microsoft.com/office/drawing/2014/main" val="322032670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Mango</a:t>
                      </a:r>
                    </a:p>
                  </a:txBody>
                  <a:tcPr anchor="ctr">
                    <a:solidFill>
                      <a:srgbClr val="FF0000">
                        <a:alpha val="20000"/>
                      </a:srgbClr>
                    </a:solidFill>
                  </a:tcPr>
                </a:tc>
                <a:extLst>
                  <a:ext uri="{0D108BD9-81ED-4DB2-BD59-A6C34878D82A}">
                    <a16:rowId xmlns:a16="http://schemas.microsoft.com/office/drawing/2014/main" val="2320608373"/>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Orange</a:t>
                      </a:r>
                    </a:p>
                  </a:txBody>
                  <a:tcPr anchor="ctr">
                    <a:solidFill>
                      <a:srgbClr val="FF0000">
                        <a:alpha val="20000"/>
                      </a:srgbClr>
                    </a:solidFill>
                  </a:tcPr>
                </a:tc>
                <a:extLst>
                  <a:ext uri="{0D108BD9-81ED-4DB2-BD59-A6C34878D82A}">
                    <a16:rowId xmlns:a16="http://schemas.microsoft.com/office/drawing/2014/main" val="349715936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Apple</a:t>
                      </a:r>
                    </a:p>
                  </a:txBody>
                  <a:tcPr anchor="ctr">
                    <a:solidFill>
                      <a:srgbClr val="FF0000">
                        <a:alpha val="20000"/>
                      </a:srgbClr>
                    </a:solidFill>
                  </a:tcPr>
                </a:tc>
                <a:extLst>
                  <a:ext uri="{0D108BD9-81ED-4DB2-BD59-A6C34878D82A}">
                    <a16:rowId xmlns:a16="http://schemas.microsoft.com/office/drawing/2014/main" val="31742740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Apple</a:t>
                      </a:r>
                    </a:p>
                  </a:txBody>
                  <a:tcPr anchor="ctr">
                    <a:solidFill>
                      <a:srgbClr val="FF0000">
                        <a:alpha val="20000"/>
                      </a:srgbClr>
                    </a:solidFill>
                  </a:tcPr>
                </a:tc>
                <a:extLst>
                  <a:ext uri="{0D108BD9-81ED-4DB2-BD59-A6C34878D82A}">
                    <a16:rowId xmlns:a16="http://schemas.microsoft.com/office/drawing/2014/main" val="1361773828"/>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Orange</a:t>
                      </a:r>
                    </a:p>
                  </a:txBody>
                  <a:tcPr anchor="ctr">
                    <a:solidFill>
                      <a:srgbClr val="FF0000">
                        <a:alpha val="20000"/>
                      </a:srgbClr>
                    </a:solidFill>
                  </a:tcPr>
                </a:tc>
                <a:extLst>
                  <a:ext uri="{0D108BD9-81ED-4DB2-BD59-A6C34878D82A}">
                    <a16:rowId xmlns:a16="http://schemas.microsoft.com/office/drawing/2014/main" val="2183203131"/>
                  </a:ext>
                </a:extLst>
              </a:tr>
            </a:tbl>
          </a:graphicData>
        </a:graphic>
      </p:graphicFrame>
      <p:graphicFrame>
        <p:nvGraphicFramePr>
          <p:cNvPr id="14" name="Table 13">
            <a:extLst>
              <a:ext uri="{FF2B5EF4-FFF2-40B4-BE49-F238E27FC236}">
                <a16:creationId xmlns:a16="http://schemas.microsoft.com/office/drawing/2014/main" id="{1CF52ADD-1D3D-4042-8D5F-51B5B6F6DBD1}"/>
              </a:ext>
            </a:extLst>
          </p:cNvPr>
          <p:cNvGraphicFramePr>
            <a:graphicFrameLocks noGrp="1"/>
          </p:cNvGraphicFramePr>
          <p:nvPr>
            <p:extLst>
              <p:ext uri="{D42A27DB-BD31-4B8C-83A1-F6EECF244321}">
                <p14:modId xmlns:p14="http://schemas.microsoft.com/office/powerpoint/2010/main" val="351731811"/>
              </p:ext>
            </p:extLst>
          </p:nvPr>
        </p:nvGraphicFramePr>
        <p:xfrm>
          <a:off x="7778636" y="2304456"/>
          <a:ext cx="3066840" cy="2966720"/>
        </p:xfrm>
        <a:graphic>
          <a:graphicData uri="http://schemas.openxmlformats.org/drawingml/2006/table">
            <a:tbl>
              <a:tblPr firstRow="1" bandRow="1">
                <a:tableStyleId>{5C22544A-7EE6-4342-B048-85BDC9FD1C3A}</a:tableStyleId>
              </a:tblPr>
              <a:tblGrid>
                <a:gridCol w="766710">
                  <a:extLst>
                    <a:ext uri="{9D8B030D-6E8A-4147-A177-3AD203B41FA5}">
                      <a16:colId xmlns:a16="http://schemas.microsoft.com/office/drawing/2014/main" val="3069378712"/>
                    </a:ext>
                  </a:extLst>
                </a:gridCol>
                <a:gridCol w="766710">
                  <a:extLst>
                    <a:ext uri="{9D8B030D-6E8A-4147-A177-3AD203B41FA5}">
                      <a16:colId xmlns:a16="http://schemas.microsoft.com/office/drawing/2014/main" val="2148013150"/>
                    </a:ext>
                  </a:extLst>
                </a:gridCol>
                <a:gridCol w="766710">
                  <a:extLst>
                    <a:ext uri="{9D8B030D-6E8A-4147-A177-3AD203B41FA5}">
                      <a16:colId xmlns:a16="http://schemas.microsoft.com/office/drawing/2014/main" val="466684467"/>
                    </a:ext>
                  </a:extLst>
                </a:gridCol>
                <a:gridCol w="766710">
                  <a:extLst>
                    <a:ext uri="{9D8B030D-6E8A-4147-A177-3AD203B41FA5}">
                      <a16:colId xmlns:a16="http://schemas.microsoft.com/office/drawing/2014/main" val="1240955006"/>
                    </a:ext>
                  </a:extLst>
                </a:gridCol>
              </a:tblGrid>
              <a:tr h="370840">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x</a:t>
                      </a:r>
                      <a:endParaRPr lang="en-VN" sz="1400" baseline="-250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solidFill>
                  </a:tcPr>
                </a:tc>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y1</a:t>
                      </a:r>
                    </a:p>
                  </a:txBody>
                  <a:tcPr anchor="ctr">
                    <a:solidFill>
                      <a:srgbClr val="C00000"/>
                    </a:solidFill>
                  </a:tcPr>
                </a:tc>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y2</a:t>
                      </a:r>
                    </a:p>
                  </a:txBody>
                  <a:tcPr anchor="ctr">
                    <a:solidFill>
                      <a:srgbClr val="C00000"/>
                    </a:solidFill>
                  </a:tcPr>
                </a:tc>
                <a:tc>
                  <a:txBody>
                    <a:bodyPr/>
                    <a:lstStyle/>
                    <a:p>
                      <a:pPr algn="ctr"/>
                      <a:r>
                        <a:rPr lang="en-VN" sz="1400">
                          <a:latin typeface="Open Sans" panose="020B0606030504020204" pitchFamily="34" charset="0"/>
                          <a:ea typeface="Open Sans" panose="020B0606030504020204" pitchFamily="34" charset="0"/>
                          <a:cs typeface="Open Sans" panose="020B0606030504020204" pitchFamily="34" charset="0"/>
                        </a:rPr>
                        <a:t>y3</a:t>
                      </a:r>
                    </a:p>
                  </a:txBody>
                  <a:tcPr anchor="ctr">
                    <a:solidFill>
                      <a:srgbClr val="C00000"/>
                    </a:solidFill>
                  </a:tcPr>
                </a:tc>
                <a:extLst>
                  <a:ext uri="{0D108BD9-81ED-4DB2-BD59-A6C34878D82A}">
                    <a16:rowId xmlns:a16="http://schemas.microsoft.com/office/drawing/2014/main" val="412302332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extLst>
                  <a:ext uri="{0D108BD9-81ED-4DB2-BD59-A6C34878D82A}">
                    <a16:rowId xmlns:a16="http://schemas.microsoft.com/office/drawing/2014/main" val="94620596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322032670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2320608373"/>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extLst>
                  <a:ext uri="{0D108BD9-81ED-4DB2-BD59-A6C34878D82A}">
                    <a16:rowId xmlns:a16="http://schemas.microsoft.com/office/drawing/2014/main" val="3497159369"/>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317427404"/>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a:txBody>
                  <a:tcPr anchor="ctr">
                    <a:solidFill>
                      <a:srgbClr val="FF0000">
                        <a:alpha val="20000"/>
                      </a:srgbClr>
                    </a:solidFill>
                  </a:tcPr>
                </a:tc>
                <a:extLst>
                  <a:ext uri="{0D108BD9-81ED-4DB2-BD59-A6C34878D82A}">
                    <a16:rowId xmlns:a16="http://schemas.microsoft.com/office/drawing/2014/main" val="1361773828"/>
                  </a:ext>
                </a:extLst>
              </a:tr>
              <a:tr h="370840">
                <a:tc>
                  <a:txBody>
                    <a:bodyPr/>
                    <a:lstStyle/>
                    <a:p>
                      <a:endParaRPr lang="en-VN" sz="1400">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tx2">
                        <a:lumMod val="20000"/>
                        <a:lumOff val="80000"/>
                      </a:scheme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tc>
                  <a:txBody>
                    <a:bodyPr/>
                    <a:lstStyle/>
                    <a:p>
                      <a:pPr algn="ctr"/>
                      <a:r>
                        <a:rPr lang="en-VN"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a:txBody>
                  <a:tcPr anchor="ctr">
                    <a:solidFill>
                      <a:srgbClr val="FF0000">
                        <a:alpha val="20000"/>
                      </a:srgbClr>
                    </a:solidFill>
                  </a:tcPr>
                </a:tc>
                <a:extLst>
                  <a:ext uri="{0D108BD9-81ED-4DB2-BD59-A6C34878D82A}">
                    <a16:rowId xmlns:a16="http://schemas.microsoft.com/office/drawing/2014/main" val="2183203131"/>
                  </a:ext>
                </a:extLst>
              </a:tr>
            </a:tbl>
          </a:graphicData>
        </a:graphic>
      </p:graphicFrame>
      <p:sp>
        <p:nvSpPr>
          <p:cNvPr id="15" name="Rectangle 14">
            <a:extLst>
              <a:ext uri="{FF2B5EF4-FFF2-40B4-BE49-F238E27FC236}">
                <a16:creationId xmlns:a16="http://schemas.microsoft.com/office/drawing/2014/main" id="{4BE07A5A-71BB-8341-B657-6E4D77FFA9EA}"/>
              </a:ext>
            </a:extLst>
          </p:cNvPr>
          <p:cNvSpPr/>
          <p:nvPr/>
        </p:nvSpPr>
        <p:spPr>
          <a:xfrm>
            <a:off x="5048941" y="1533413"/>
            <a:ext cx="1953743" cy="584775"/>
          </a:xfrm>
          <a:prstGeom prst="rect">
            <a:avLst/>
          </a:prstGeom>
        </p:spPr>
        <p:txBody>
          <a:bodyPr wrap="square">
            <a:spAutoFit/>
          </a:bodyPr>
          <a:lstStyle/>
          <a:p>
            <a:pPr algn="ctr"/>
            <a:r>
              <a:rPr lang="en-US" sz="1600" b="0" i="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Multi-class</a:t>
            </a:r>
          </a:p>
          <a:p>
            <a:pPr algn="ctr"/>
            <a:r>
              <a:rPr lang="en-US"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Classification</a:t>
            </a:r>
            <a:endParaRPr lang="en-US" sz="1600" b="0" i="0">
              <a:solidFill>
                <a:schemeClr val="tx1">
                  <a:lumMod val="75000"/>
                  <a:lumOff val="25000"/>
                </a:schemeClr>
              </a:solidFill>
              <a:effectLst/>
              <a:latin typeface="Helvetica Neue" panose="02000503000000020004" pitchFamily="2" charset="0"/>
            </a:endParaRPr>
          </a:p>
        </p:txBody>
      </p:sp>
    </p:spTree>
    <p:extLst>
      <p:ext uri="{BB962C8B-B14F-4D97-AF65-F5344CB8AC3E}">
        <p14:creationId xmlns:p14="http://schemas.microsoft.com/office/powerpoint/2010/main" val="252771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Regression metrics</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2</a:t>
            </a:r>
          </a:p>
        </p:txBody>
      </p:sp>
    </p:spTree>
    <p:extLst>
      <p:ext uri="{BB962C8B-B14F-4D97-AF65-F5344CB8AC3E}">
        <p14:creationId xmlns:p14="http://schemas.microsoft.com/office/powerpoint/2010/main" val="20186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Coefficient of Determination</a:t>
            </a:r>
          </a:p>
        </p:txBody>
      </p:sp>
      <p:pic>
        <p:nvPicPr>
          <p:cNvPr id="3" name="Picture 2">
            <a:extLst>
              <a:ext uri="{FF2B5EF4-FFF2-40B4-BE49-F238E27FC236}">
                <a16:creationId xmlns:a16="http://schemas.microsoft.com/office/drawing/2014/main" id="{B02CC349-F0AE-7043-9FA2-4B83F108DAB4}"/>
              </a:ext>
            </a:extLst>
          </p:cNvPr>
          <p:cNvPicPr>
            <a:picLocks noChangeAspect="1"/>
          </p:cNvPicPr>
          <p:nvPr/>
        </p:nvPicPr>
        <p:blipFill>
          <a:blip r:embed="rId2"/>
          <a:stretch>
            <a:fillRect/>
          </a:stretch>
        </p:blipFill>
        <p:spPr>
          <a:xfrm>
            <a:off x="1308875" y="2315715"/>
            <a:ext cx="9574250" cy="2226570"/>
          </a:xfrm>
          <a:prstGeom prst="rect">
            <a:avLst/>
          </a:prstGeom>
        </p:spPr>
      </p:pic>
    </p:spTree>
    <p:extLst>
      <p:ext uri="{BB962C8B-B14F-4D97-AF65-F5344CB8AC3E}">
        <p14:creationId xmlns:p14="http://schemas.microsoft.com/office/powerpoint/2010/main" val="199718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Mean Absolute Error</a:t>
            </a:r>
          </a:p>
        </p:txBody>
      </p:sp>
      <p:pic>
        <p:nvPicPr>
          <p:cNvPr id="2" name="Picture 1">
            <a:extLst>
              <a:ext uri="{FF2B5EF4-FFF2-40B4-BE49-F238E27FC236}">
                <a16:creationId xmlns:a16="http://schemas.microsoft.com/office/drawing/2014/main" id="{83D7FFB9-EA73-924C-BC29-29EE5F5F4C49}"/>
              </a:ext>
            </a:extLst>
          </p:cNvPr>
          <p:cNvPicPr>
            <a:picLocks noChangeAspect="1"/>
          </p:cNvPicPr>
          <p:nvPr/>
        </p:nvPicPr>
        <p:blipFill>
          <a:blip r:embed="rId2"/>
          <a:stretch>
            <a:fillRect/>
          </a:stretch>
        </p:blipFill>
        <p:spPr>
          <a:xfrm>
            <a:off x="825661" y="2230414"/>
            <a:ext cx="10540678" cy="2397172"/>
          </a:xfrm>
          <a:prstGeom prst="rect">
            <a:avLst/>
          </a:prstGeom>
        </p:spPr>
      </p:pic>
    </p:spTree>
    <p:extLst>
      <p:ext uri="{BB962C8B-B14F-4D97-AF65-F5344CB8AC3E}">
        <p14:creationId xmlns:p14="http://schemas.microsoft.com/office/powerpoint/2010/main" val="210784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8091"/>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a:lnSpc>
                <a:spcPts val="3300"/>
              </a:lnSpc>
              <a:spcBef>
                <a:spcPts val="0"/>
              </a:spcBef>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Mean Squared Error</a:t>
            </a:r>
          </a:p>
        </p:txBody>
      </p:sp>
      <p:pic>
        <p:nvPicPr>
          <p:cNvPr id="3" name="Picture 2">
            <a:extLst>
              <a:ext uri="{FF2B5EF4-FFF2-40B4-BE49-F238E27FC236}">
                <a16:creationId xmlns:a16="http://schemas.microsoft.com/office/drawing/2014/main" id="{79D9D811-C0A4-E644-9C17-6CA7C2F5E0F0}"/>
              </a:ext>
            </a:extLst>
          </p:cNvPr>
          <p:cNvPicPr>
            <a:picLocks noChangeAspect="1"/>
          </p:cNvPicPr>
          <p:nvPr/>
        </p:nvPicPr>
        <p:blipFill>
          <a:blip r:embed="rId2"/>
          <a:stretch>
            <a:fillRect/>
          </a:stretch>
        </p:blipFill>
        <p:spPr>
          <a:xfrm>
            <a:off x="1138177" y="2369052"/>
            <a:ext cx="9915646" cy="2119896"/>
          </a:xfrm>
          <a:prstGeom prst="rect">
            <a:avLst/>
          </a:prstGeom>
        </p:spPr>
      </p:pic>
    </p:spTree>
    <p:extLst>
      <p:ext uri="{BB962C8B-B14F-4D97-AF65-F5344CB8AC3E}">
        <p14:creationId xmlns:p14="http://schemas.microsoft.com/office/powerpoint/2010/main" val="95958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876</Words>
  <Application>Microsoft Office PowerPoint</Application>
  <PresentationFormat>Widescreen</PresentationFormat>
  <Paragraphs>216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Helvetica Neue</vt:lpstr>
      <vt:lpstr>Lato Black</vt:lpstr>
      <vt:lpstr>Open Sans</vt:lpstr>
      <vt:lpstr>Open Sans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hungpq24</cp:lastModifiedBy>
  <cp:revision>58</cp:revision>
  <dcterms:created xsi:type="dcterms:W3CDTF">2021-08-25T16:02:50Z</dcterms:created>
  <dcterms:modified xsi:type="dcterms:W3CDTF">2021-12-02T03:50:20Z</dcterms:modified>
</cp:coreProperties>
</file>