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20" r:id="rId2"/>
    <p:sldId id="604" r:id="rId3"/>
    <p:sldId id="262" r:id="rId4"/>
    <p:sldId id="576" r:id="rId5"/>
    <p:sldId id="580" r:id="rId6"/>
    <p:sldId id="587" r:id="rId7"/>
    <p:sldId id="589" r:id="rId8"/>
    <p:sldId id="588" r:id="rId9"/>
    <p:sldId id="590" r:id="rId10"/>
    <p:sldId id="591" r:id="rId11"/>
    <p:sldId id="592" r:id="rId12"/>
    <p:sldId id="593" r:id="rId13"/>
    <p:sldId id="594" r:id="rId14"/>
    <p:sldId id="597" r:id="rId15"/>
    <p:sldId id="595" r:id="rId16"/>
    <p:sldId id="600" r:id="rId17"/>
    <p:sldId id="598" r:id="rId18"/>
    <p:sldId id="596" r:id="rId19"/>
    <p:sldId id="601" r:id="rId20"/>
    <p:sldId id="602" r:id="rId21"/>
    <p:sldId id="568" r:id="rId2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ato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ato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ato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ato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008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pos="384">
          <p15:clr>
            <a:srgbClr val="A4A3A4"/>
          </p15:clr>
        </p15:guide>
        <p15:guide id="6" pos="7296">
          <p15:clr>
            <a:srgbClr val="A4A3A4"/>
          </p15:clr>
        </p15:guide>
        <p15:guide id="7" pos="552">
          <p15:clr>
            <a:srgbClr val="A4A3A4"/>
          </p15:clr>
        </p15:guide>
        <p15:guide id="8" pos="7128">
          <p15:clr>
            <a:srgbClr val="A4A3A4"/>
          </p15:clr>
        </p15:guide>
        <p15:guide id="9" orient="horz" pos="3312">
          <p15:clr>
            <a:srgbClr val="A4A3A4"/>
          </p15:clr>
        </p15:guide>
        <p15:guide id="10" orient="horz" pos="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entt32" initials="k" lastIdx="4" clrIdx="0">
    <p:extLst>
      <p:ext uri="{19B8F6BF-5375-455C-9EA6-DF929625EA0E}">
        <p15:presenceInfo xmlns:p15="http://schemas.microsoft.com/office/powerpoint/2012/main" userId="S-1-5-21-1978076751-3396122582-1341001408-1499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92C"/>
    <a:srgbClr val="339966"/>
    <a:srgbClr val="FF9900"/>
    <a:srgbClr val="FF9933"/>
    <a:srgbClr val="FFCC00"/>
    <a:srgbClr val="04908D"/>
    <a:srgbClr val="FF262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882" autoAdjust="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>
        <p:guide orient="horz" pos="2160"/>
        <p:guide pos="3840"/>
        <p:guide orient="horz" pos="1008"/>
        <p:guide orient="horz" pos="3888"/>
        <p:guide pos="384"/>
        <p:guide pos="7296"/>
        <p:guide pos="552"/>
        <p:guide pos="7128"/>
        <p:guide orient="horz" pos="3312"/>
        <p:guide orient="horz" pos="4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90E81-4887-4F6A-8E10-DE4D91CA9B5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2A877-9BDC-4F25-BCCB-C91210D5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49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0E6C44-05B4-48F1-942E-0649089046AD}" type="datetimeFigureOut">
              <a:rPr lang="en-US"/>
              <a:pPr>
                <a:defRPr/>
              </a:pPr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8BD621-9FC3-431A-897B-5A42A3637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8BD621-9FC3-431A-897B-5A42A3637ED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16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8BD621-9FC3-431A-897B-5A42A3637ED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27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8BD621-9FC3-431A-897B-5A42A3637ED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78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8BD621-9FC3-431A-897B-5A42A3637ED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62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8BD621-9FC3-431A-897B-5A42A3637ED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55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8BD621-9FC3-431A-897B-5A42A3637ED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6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8BD621-9FC3-431A-897B-5A42A3637ED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8BD621-9FC3-431A-897B-5A42A3637ED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90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8BD621-9FC3-431A-897B-5A42A3637ED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0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8BD621-9FC3-431A-897B-5A42A3637ED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85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8BD621-9FC3-431A-897B-5A42A3637ED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82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8BD621-9FC3-431A-897B-5A42A3637ED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1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8BD621-9FC3-431A-897B-5A42A3637ED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57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8BD621-9FC3-431A-897B-5A42A3637ED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04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8BD621-9FC3-431A-897B-5A42A3637ED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1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63145"/>
            <a:ext cx="1080506" cy="39485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080506" y="6463145"/>
            <a:ext cx="11111494" cy="39485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8000">
                <a:schemeClr val="accent5">
                  <a:lumMod val="0"/>
                  <a:lumOff val="100000"/>
                </a:schemeClr>
              </a:gs>
              <a:gs pos="100000">
                <a:srgbClr val="E3092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dirty="0" err="1">
                <a:latin typeface="Abel" panose="02000506030000020004" pitchFamily="2" charset="0"/>
              </a:rPr>
              <a:t>Viettel</a:t>
            </a:r>
            <a:r>
              <a:rPr lang="en-US" sz="1200" baseline="0" dirty="0">
                <a:latin typeface="Abel" panose="02000506030000020004" pitchFamily="2" charset="0"/>
              </a:rPr>
              <a:t> Data Analytics Center</a:t>
            </a:r>
            <a:endParaRPr lang="vi-VN" sz="120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68891" y="6500330"/>
            <a:ext cx="1302327" cy="29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27895" y="16002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401882" y="16002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527895" y="347011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401882" y="347011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2651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3790" y="53160"/>
            <a:ext cx="5665204" cy="33758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782160" y="53160"/>
            <a:ext cx="2309218" cy="33758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144544" y="53160"/>
            <a:ext cx="3996656" cy="33758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129512" y="3482160"/>
            <a:ext cx="2599481" cy="32907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3788" y="3482160"/>
            <a:ext cx="2998389" cy="32907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36979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3351438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094638" y="3429000"/>
            <a:ext cx="6097362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211655" y="4751918"/>
            <a:ext cx="1024128" cy="10241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2430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76300" y="1152569"/>
            <a:ext cx="3794760" cy="23774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76300" y="3709878"/>
            <a:ext cx="3794760" cy="23774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5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Imag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1115863" y="3426874"/>
            <a:ext cx="2468880" cy="1508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3607560" y="3426874"/>
            <a:ext cx="2468880" cy="1508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109447" y="3426874"/>
            <a:ext cx="2468880" cy="1508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8601144" y="3426874"/>
            <a:ext cx="2468880" cy="1508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05070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039818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355744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5679082" y="4812516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995933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0307227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44602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ular &amp; Box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039818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355744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5679082" y="4812516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995933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0307227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1003242" y="2416778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3319168" y="2416778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5642506" y="2416177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7958432" y="2416177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9"/>
          </p:nvPr>
        </p:nvSpPr>
        <p:spPr>
          <a:xfrm>
            <a:off x="10281770" y="2416177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0555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89103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Image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2136447" y="1457325"/>
            <a:ext cx="2032000" cy="1392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5081665" y="1457325"/>
            <a:ext cx="2032000" cy="1392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8026883" y="1457325"/>
            <a:ext cx="2032000" cy="1392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199947" y="297180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184197" y="297180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5145165" y="297180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129415" y="297180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090383" y="297180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9074633" y="297180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78001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367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5089525" y="617538"/>
            <a:ext cx="2012950" cy="20129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81600" y="709613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55563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749778" y="1670756"/>
            <a:ext cx="2494844" cy="333022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36625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9027130" y="1972901"/>
            <a:ext cx="2031471" cy="3548642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84200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103770" y="1677295"/>
            <a:ext cx="4424616" cy="4424614"/>
          </a:xfrm>
          <a:prstGeom prst="ellipse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4290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039662" y="2048125"/>
            <a:ext cx="2263149" cy="3332951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4001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763713" y="2095499"/>
            <a:ext cx="4073525" cy="25320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7247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6"/>
          <p:cNvSpPr>
            <a:spLocks noEditPoints="1"/>
          </p:cNvSpPr>
          <p:nvPr userDrawn="1"/>
        </p:nvSpPr>
        <p:spPr bwMode="auto">
          <a:xfrm>
            <a:off x="871538" y="1927225"/>
            <a:ext cx="2959100" cy="3840163"/>
          </a:xfrm>
          <a:custGeom>
            <a:avLst/>
            <a:gdLst>
              <a:gd name="T0" fmla="*/ 2147483646 w 580"/>
              <a:gd name="T1" fmla="*/ 2147483646 h 753"/>
              <a:gd name="T2" fmla="*/ 2147483646 w 580"/>
              <a:gd name="T3" fmla="*/ 0 h 753"/>
              <a:gd name="T4" fmla="*/ 2147483646 w 580"/>
              <a:gd name="T5" fmla="*/ 0 h 753"/>
              <a:gd name="T6" fmla="*/ 0 w 580"/>
              <a:gd name="T7" fmla="*/ 2147483646 h 753"/>
              <a:gd name="T8" fmla="*/ 0 w 580"/>
              <a:gd name="T9" fmla="*/ 2147483646 h 753"/>
              <a:gd name="T10" fmla="*/ 2147483646 w 580"/>
              <a:gd name="T11" fmla="*/ 2147483646 h 753"/>
              <a:gd name="T12" fmla="*/ 2147483646 w 580"/>
              <a:gd name="T13" fmla="*/ 2147483646 h 753"/>
              <a:gd name="T14" fmla="*/ 2147483646 w 580"/>
              <a:gd name="T15" fmla="*/ 2147483646 h 753"/>
              <a:gd name="T16" fmla="*/ 2147483646 w 580"/>
              <a:gd name="T17" fmla="*/ 2147483646 h 753"/>
              <a:gd name="T18" fmla="*/ 2147483646 w 580"/>
              <a:gd name="T19" fmla="*/ 2147483646 h 753"/>
              <a:gd name="T20" fmla="*/ 2147483646 w 580"/>
              <a:gd name="T21" fmla="*/ 2147483646 h 753"/>
              <a:gd name="T22" fmla="*/ 2147483646 w 580"/>
              <a:gd name="T23" fmla="*/ 2147483646 h 753"/>
              <a:gd name="T24" fmla="*/ 2147483646 w 580"/>
              <a:gd name="T25" fmla="*/ 2147483646 h 753"/>
              <a:gd name="T26" fmla="*/ 2147483646 w 580"/>
              <a:gd name="T27" fmla="*/ 2147483646 h 75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80" h="753">
                <a:moveTo>
                  <a:pt x="580" y="31"/>
                </a:moveTo>
                <a:cubicBezTo>
                  <a:pt x="580" y="14"/>
                  <a:pt x="566" y="0"/>
                  <a:pt x="55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3" y="0"/>
                  <a:pt x="0" y="14"/>
                  <a:pt x="0" y="31"/>
                </a:cubicBezTo>
                <a:cubicBezTo>
                  <a:pt x="0" y="723"/>
                  <a:pt x="0" y="723"/>
                  <a:pt x="0" y="723"/>
                </a:cubicBezTo>
                <a:cubicBezTo>
                  <a:pt x="0" y="740"/>
                  <a:pt x="13" y="753"/>
                  <a:pt x="30" y="753"/>
                </a:cubicBezTo>
                <a:cubicBezTo>
                  <a:pt x="550" y="753"/>
                  <a:pt x="550" y="753"/>
                  <a:pt x="550" y="753"/>
                </a:cubicBezTo>
                <a:cubicBezTo>
                  <a:pt x="566" y="753"/>
                  <a:pt x="580" y="740"/>
                  <a:pt x="580" y="723"/>
                </a:cubicBezTo>
                <a:lnTo>
                  <a:pt x="580" y="31"/>
                </a:lnTo>
                <a:close/>
                <a:moveTo>
                  <a:pt x="520" y="689"/>
                </a:moveTo>
                <a:cubicBezTo>
                  <a:pt x="57" y="689"/>
                  <a:pt x="57" y="689"/>
                  <a:pt x="57" y="689"/>
                </a:cubicBezTo>
                <a:cubicBezTo>
                  <a:pt x="57" y="66"/>
                  <a:pt x="57" y="66"/>
                  <a:pt x="57" y="66"/>
                </a:cubicBezTo>
                <a:cubicBezTo>
                  <a:pt x="520" y="66"/>
                  <a:pt x="520" y="66"/>
                  <a:pt x="520" y="66"/>
                </a:cubicBezTo>
                <a:lnTo>
                  <a:pt x="520" y="68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68"/>
          <p:cNvSpPr>
            <a:spLocks noChangeArrowheads="1"/>
          </p:cNvSpPr>
          <p:nvPr userDrawn="1"/>
        </p:nvSpPr>
        <p:spPr bwMode="auto">
          <a:xfrm>
            <a:off x="1068388" y="2205038"/>
            <a:ext cx="2565400" cy="3271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068489" y="2205781"/>
            <a:ext cx="2565906" cy="3271566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201352" y="3350572"/>
            <a:ext cx="1402519" cy="20627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5974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904371"/>
            <a:ext cx="543560" cy="38331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6" name="Rectangle 5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endParaRP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15340" y="687548"/>
            <a:ext cx="10538460" cy="50817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3600" b="1">
                <a:solidFill>
                  <a:schemeClr val="accent1"/>
                </a:solidFill>
                <a:latin typeface="Lato (Body)"/>
                <a:ea typeface="Lato (Body)"/>
                <a:cs typeface="Lato (Body)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838200" y="417563"/>
            <a:ext cx="10515600" cy="1523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cap="all" spc="250" baseline="0">
                <a:solidFill>
                  <a:schemeClr val="tx2"/>
                </a:solidFill>
                <a:latin typeface="Lato (Body)"/>
                <a:ea typeface="Lato (Body)"/>
                <a:cs typeface="Lato (Body)"/>
              </a:defRPr>
            </a:lvl1pPr>
            <a:lvl2pPr marL="4572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838200" y="1251718"/>
            <a:ext cx="10515600" cy="2123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cap="none" spc="0" baseline="0">
                <a:solidFill>
                  <a:schemeClr val="tx1"/>
                </a:solidFill>
                <a:latin typeface="Lato (Body)"/>
                <a:ea typeface="Lato (Body)"/>
                <a:cs typeface="Lato (Body)"/>
              </a:defRPr>
            </a:lvl1pPr>
            <a:lvl2pPr marL="4572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11609547" y="400050"/>
            <a:ext cx="339725" cy="3397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638914" y="479425"/>
            <a:ext cx="26987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8018E6-5008-4D09-8834-2943DEA75A3D}" type="slidenum"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(Body)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(Body)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828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  <p15:guide id="5" orient="horz" pos="2304">
          <p15:clr>
            <a:srgbClr val="FBAE40"/>
          </p15:clr>
        </p15:guide>
        <p15:guide id="6" pos="2208">
          <p15:clr>
            <a:srgbClr val="FBAE40"/>
          </p15:clr>
        </p15:guide>
        <p15:guide id="7" pos="1315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A978961-E983-5243-9D40-751A29EC2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54448-ED05-E24C-B5D5-B54034DCC9F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3890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" y="687982"/>
            <a:ext cx="10706100" cy="4569818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8394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'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77197" y="1321976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926107" y="1321976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375017" y="1321976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823927" y="1321976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477197" y="369731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926107" y="369731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75017" y="369731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8823927" y="369731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175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2650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7242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76300" y="159817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492949" y="159817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76300" y="423363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92949" y="423363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608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239423" y="4841077"/>
            <a:ext cx="841248" cy="841248"/>
          </a:xfrm>
          <a:prstGeom prst="ellipse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76300" y="1598613"/>
            <a:ext cx="4610100" cy="27495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7829993" y="3616612"/>
            <a:ext cx="3485707" cy="2555588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810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449572" y="2060829"/>
            <a:ext cx="1828800" cy="1828800"/>
          </a:xfrm>
          <a:prstGeom prst="roundRect">
            <a:avLst>
              <a:gd name="adj" fmla="val 16092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937590" y="2060829"/>
            <a:ext cx="1828800" cy="1828800"/>
          </a:xfrm>
          <a:prstGeom prst="roundRect">
            <a:avLst>
              <a:gd name="adj" fmla="val 16092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425608" y="2060829"/>
            <a:ext cx="1828800" cy="1828800"/>
          </a:xfrm>
          <a:prstGeom prst="roundRect">
            <a:avLst>
              <a:gd name="adj" fmla="val 16092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913626" y="2060829"/>
            <a:ext cx="1828800" cy="1828800"/>
          </a:xfrm>
          <a:prstGeom prst="roundRect">
            <a:avLst>
              <a:gd name="adj" fmla="val 16092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7463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7A9265-1E1D-6E48-BD1F-5616CEA18022}"/>
              </a:ext>
            </a:extLst>
          </p:cNvPr>
          <p:cNvSpPr/>
          <p:nvPr userDrawn="1"/>
        </p:nvSpPr>
        <p:spPr>
          <a:xfrm rot="16200000">
            <a:off x="9795309" y="3165884"/>
            <a:ext cx="4219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9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Copyright ©2020 by </a:t>
            </a:r>
            <a:r>
              <a:rPr lang="en-US" sz="900" b="1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Data Analytics Center</a:t>
            </a:r>
            <a:r>
              <a:rPr lang="en-US" sz="9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– Viettel Telecom. 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900" b="0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Bản</a:t>
            </a:r>
            <a:r>
              <a:rPr lang="en-US" sz="9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0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quyền</a:t>
            </a:r>
            <a:r>
              <a:rPr lang="en-US" sz="9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0" i="0" u="none" strike="noStrike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©2020</a:t>
            </a:r>
            <a:r>
              <a:rPr lang="en-US" sz="9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900" b="0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bởi</a:t>
            </a:r>
            <a:r>
              <a:rPr lang="en-US" sz="9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1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Trung </a:t>
            </a:r>
            <a:r>
              <a:rPr lang="en-US" sz="900" b="1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tâm</a:t>
            </a:r>
            <a:r>
              <a:rPr lang="en-US" sz="900" b="1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1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phân</a:t>
            </a:r>
            <a:r>
              <a:rPr lang="en-US" sz="900" b="1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1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tích</a:t>
            </a:r>
            <a:r>
              <a:rPr lang="en-US" sz="900" b="1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1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dữ</a:t>
            </a:r>
            <a:r>
              <a:rPr lang="en-US" sz="900" b="1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1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liệu</a:t>
            </a:r>
            <a:r>
              <a:rPr lang="en-US" sz="900" b="1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– Viettel Telecom.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2016673" y="2629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0" y="6463145"/>
            <a:ext cx="1080506" cy="3948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080506" y="6463145"/>
            <a:ext cx="11111494" cy="39485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8000">
                <a:schemeClr val="accent5">
                  <a:lumMod val="0"/>
                  <a:lumOff val="100000"/>
                </a:schemeClr>
              </a:gs>
              <a:gs pos="100000">
                <a:srgbClr val="E3092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dirty="0" err="1">
                <a:latin typeface="Abel" panose="02000506030000020004" pitchFamily="2" charset="0"/>
              </a:rPr>
              <a:t>Viettel</a:t>
            </a:r>
            <a:r>
              <a:rPr lang="en-US" sz="1200" baseline="0" dirty="0">
                <a:latin typeface="Abel" panose="02000506030000020004" pitchFamily="2" charset="0"/>
              </a:rPr>
              <a:t> Data Analytics Center</a:t>
            </a:r>
            <a:endParaRPr lang="vi-VN" sz="12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10868891" y="6500330"/>
            <a:ext cx="1302327" cy="2953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38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  <p:sldLayoutId id="2147483820" r:id="rId19"/>
    <p:sldLayoutId id="2147483821" r:id="rId20"/>
    <p:sldLayoutId id="2147483833" r:id="rId21"/>
    <p:sldLayoutId id="2147483834" r:id="rId22"/>
    <p:sldLayoutId id="2147483836" r:id="rId23"/>
    <p:sldLayoutId id="2147483837" r:id="rId24"/>
    <p:sldLayoutId id="2147483841" r:id="rId25"/>
    <p:sldLayoutId id="2147483844" r:id="rId26"/>
    <p:sldLayoutId id="2147483845" r:id="rId27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14.xml"/><Relationship Id="rId7" Type="http://schemas.openxmlformats.org/officeDocument/2006/relationships/image" Target="../media/image4.emf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7.xml"/><Relationship Id="rId10" Type="http://schemas.openxmlformats.org/officeDocument/2006/relationships/image" Target="../media/image32.png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tags" Target="../tags/tag16.xml"/><Relationship Id="rId7" Type="http://schemas.openxmlformats.org/officeDocument/2006/relationships/image" Target="../media/image4.emf"/><Relationship Id="rId12" Type="http://schemas.openxmlformats.org/officeDocument/2006/relationships/image" Target="../media/image37.png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6.png"/><Relationship Id="rId5" Type="http://schemas.openxmlformats.org/officeDocument/2006/relationships/notesSlide" Target="../notesSlides/notesSlide8.xml"/><Relationship Id="rId10" Type="http://schemas.openxmlformats.org/officeDocument/2006/relationships/image" Target="../media/image35.png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18.xml"/><Relationship Id="rId7" Type="http://schemas.openxmlformats.org/officeDocument/2006/relationships/image" Target="../media/image4.emf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43.png"/><Relationship Id="rId5" Type="http://schemas.openxmlformats.org/officeDocument/2006/relationships/notesSlide" Target="../notesSlides/notesSlide9.xml"/><Relationship Id="rId10" Type="http://schemas.openxmlformats.org/officeDocument/2006/relationships/image" Target="../media/image42.png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20.xml"/><Relationship Id="rId7" Type="http://schemas.openxmlformats.org/officeDocument/2006/relationships/image" Target="../media/image4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22.xml"/><Relationship Id="rId7" Type="http://schemas.openxmlformats.org/officeDocument/2006/relationships/image" Target="../media/image4.emf"/><Relationship Id="rId12" Type="http://schemas.openxmlformats.org/officeDocument/2006/relationships/image" Target="../media/image50.png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49.png"/><Relationship Id="rId5" Type="http://schemas.openxmlformats.org/officeDocument/2006/relationships/notesSlide" Target="../notesSlides/notesSlide11.xml"/><Relationship Id="rId10" Type="http://schemas.openxmlformats.org/officeDocument/2006/relationships/image" Target="../media/image48.png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24.xml"/><Relationship Id="rId7" Type="http://schemas.openxmlformats.org/officeDocument/2006/relationships/image" Target="../media/image4.emf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54.png"/><Relationship Id="rId5" Type="http://schemas.openxmlformats.org/officeDocument/2006/relationships/notesSlide" Target="../notesSlides/notesSlide12.xml"/><Relationship Id="rId10" Type="http://schemas.openxmlformats.org/officeDocument/2006/relationships/image" Target="../media/image53.png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26.xml"/><Relationship Id="rId7" Type="http://schemas.openxmlformats.org/officeDocument/2006/relationships/image" Target="../media/image4.emf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28.xml"/><Relationship Id="rId7" Type="http://schemas.openxmlformats.org/officeDocument/2006/relationships/image" Target="../media/image4.emf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4.xml"/><Relationship Id="rId10" Type="http://schemas.openxmlformats.org/officeDocument/2006/relationships/image" Target="../media/image57.png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4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30.xml"/><Relationship Id="rId7" Type="http://schemas.openxmlformats.org/officeDocument/2006/relationships/image" Target="../media/image4.emf"/><Relationship Id="rId2" Type="http://schemas.openxmlformats.org/officeDocument/2006/relationships/tags" Target="../tags/tag29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5.xml"/><Relationship Id="rId10" Type="http://schemas.openxmlformats.org/officeDocument/2006/relationships/image" Target="../media/image60.png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4.xml"/><Relationship Id="rId7" Type="http://schemas.openxmlformats.org/officeDocument/2006/relationships/image" Target="../media/image4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5.pn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tags" Target="../tags/tag6.xml"/><Relationship Id="rId7" Type="http://schemas.openxmlformats.org/officeDocument/2006/relationships/image" Target="../media/image4.emf"/><Relationship Id="rId12" Type="http://schemas.openxmlformats.org/officeDocument/2006/relationships/image" Target="../media/image20.pn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9.png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18.png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8.xml"/><Relationship Id="rId7" Type="http://schemas.openxmlformats.org/officeDocument/2006/relationships/image" Target="../media/image4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25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24.png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0.xml"/><Relationship Id="rId7" Type="http://schemas.openxmlformats.org/officeDocument/2006/relationships/image" Target="../media/image4.emf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12.xml"/><Relationship Id="rId7" Type="http://schemas.openxmlformats.org/officeDocument/2006/relationships/image" Target="../media/image4.emf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B4F600-206C-422A-8AB2-4A6577BECBF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A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" name="Picture 1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8918" y="1131669"/>
              <a:ext cx="2614555" cy="624942"/>
            </a:xfrm>
            <a:prstGeom prst="rect">
              <a:avLst/>
            </a:prstGeom>
          </p:spPr>
        </p:pic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218315-D0AB-4776-A601-90394F6876FA}"/>
              </a:ext>
            </a:extLst>
          </p:cNvPr>
          <p:cNvCxnSpPr/>
          <p:nvPr/>
        </p:nvCxnSpPr>
        <p:spPr>
          <a:xfrm>
            <a:off x="11049000" y="1282700"/>
            <a:ext cx="0" cy="42926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5570A0-9CE8-466E-8836-69B22DE83C7E}"/>
              </a:ext>
            </a:extLst>
          </p:cNvPr>
          <p:cNvCxnSpPr/>
          <p:nvPr/>
        </p:nvCxnSpPr>
        <p:spPr>
          <a:xfrm>
            <a:off x="1143000" y="1282700"/>
            <a:ext cx="0" cy="42926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3"/>
          <p:cNvSpPr txBox="1">
            <a:spLocks/>
          </p:cNvSpPr>
          <p:nvPr/>
        </p:nvSpPr>
        <p:spPr>
          <a:xfrm>
            <a:off x="1454150" y="5002058"/>
            <a:ext cx="9283700" cy="4361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1454150" y="2538790"/>
            <a:ext cx="9283700" cy="31384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Gaussian Mixture Modeling </a:t>
            </a:r>
          </a:p>
          <a:p>
            <a:pPr algn="ctr"/>
            <a:r>
              <a:rPr lang="en-US" sz="4000" b="1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en-US" sz="40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 Placeholder 4"/>
          <p:cNvSpPr txBox="1">
            <a:spLocks/>
          </p:cNvSpPr>
          <p:nvPr/>
        </p:nvSpPr>
        <p:spPr>
          <a:xfrm>
            <a:off x="2661600" y="5308339"/>
            <a:ext cx="6868800" cy="327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11/2021</a:t>
            </a:r>
          </a:p>
        </p:txBody>
      </p:sp>
    </p:spTree>
    <p:extLst>
      <p:ext uri="{BB962C8B-B14F-4D97-AF65-F5344CB8AC3E}">
        <p14:creationId xmlns:p14="http://schemas.microsoft.com/office/powerpoint/2010/main" val="4190340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think-cell Slide" r:id="rId6" imgW="319" imgH="319" progId="TCLayout.ActiveDocument.1">
                  <p:embed/>
                </p:oleObj>
              </mc:Choice>
              <mc:Fallback>
                <p:oleObj name="think-cell Slide" r:id="rId6" imgW="319" imgH="319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9C52B5-3417-477A-A8C2-63250B52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653490"/>
            <a:ext cx="10538460" cy="333124"/>
          </a:xfrm>
        </p:spPr>
        <p:txBody>
          <a:bodyPr lIns="0" tIns="0" rIns="0" bIns="0" anchor="t" anchorCtr="0"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Khai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triển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hàm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auxilary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08739" y="940201"/>
            <a:ext cx="10666032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1" indent="-1371600" algn="just" defTabSz="711200">
              <a:lnSpc>
                <a:spcPct val="150000"/>
              </a:lnSpc>
              <a:spcAft>
                <a:spcPct val="15000"/>
              </a:spcAft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Rectangle 31">
            <a:extLst>
              <a:ext uri="{FF2B5EF4-FFF2-40B4-BE49-F238E27FC236}">
                <a16:creationId xmlns:a16="http://schemas.microsoft.com/office/drawing/2014/main" id="{F4D8C062-E274-4B96-9623-6CBA12B3F64D}"/>
              </a:ext>
            </a:extLst>
          </p:cNvPr>
          <p:cNvSpPr/>
          <p:nvPr/>
        </p:nvSpPr>
        <p:spPr>
          <a:xfrm>
            <a:off x="827690" y="1118621"/>
            <a:ext cx="4870746" cy="72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Xác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suất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xảy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ra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tại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1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điểm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có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thể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thẻo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phân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phối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Category:</a:t>
            </a:r>
          </a:p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endParaRPr lang="en-US" sz="1400" dirty="0">
              <a:solidFill>
                <a:srgbClr val="262626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C99E569-06A8-4CC0-B004-25AB0B334C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3695" y="1643812"/>
            <a:ext cx="7692361" cy="838690"/>
          </a:xfrm>
          <a:prstGeom prst="rect">
            <a:avLst/>
          </a:prstGeom>
        </p:spPr>
      </p:pic>
      <p:sp>
        <p:nvSpPr>
          <p:cNvPr id="16" name="Rectangle 31">
            <a:extLst>
              <a:ext uri="{FF2B5EF4-FFF2-40B4-BE49-F238E27FC236}">
                <a16:creationId xmlns:a16="http://schemas.microsoft.com/office/drawing/2014/main" id="{7DD429DA-DCDC-4C5F-B3A4-665EDBC30048}"/>
              </a:ext>
            </a:extLst>
          </p:cNvPr>
          <p:cNvSpPr/>
          <p:nvPr/>
        </p:nvSpPr>
        <p:spPr>
          <a:xfrm>
            <a:off x="827690" y="2466673"/>
            <a:ext cx="4870746" cy="380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Giá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trị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hàm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hợp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lý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của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phân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phối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xác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suất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đồng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thời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ED744DBC-5FDA-4617-8922-1C8EFDDD43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3695" y="3012951"/>
            <a:ext cx="5268060" cy="685896"/>
          </a:xfrm>
          <a:prstGeom prst="rect">
            <a:avLst/>
          </a:prstGeom>
        </p:spPr>
      </p:pic>
      <p:sp>
        <p:nvSpPr>
          <p:cNvPr id="21" name="Rectangle 31">
            <a:extLst>
              <a:ext uri="{FF2B5EF4-FFF2-40B4-BE49-F238E27FC236}">
                <a16:creationId xmlns:a16="http://schemas.microsoft.com/office/drawing/2014/main" id="{F2E34F4F-ED63-49F8-8249-BDB1EF619533}"/>
              </a:ext>
            </a:extLst>
          </p:cNvPr>
          <p:cNvSpPr/>
          <p:nvPr/>
        </p:nvSpPr>
        <p:spPr>
          <a:xfrm>
            <a:off x="827690" y="3710120"/>
            <a:ext cx="4870746" cy="380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Sử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dụng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1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hàm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auxilary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để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cật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nhật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tham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số</a:t>
            </a:r>
            <a:endParaRPr lang="en-US" sz="1400" dirty="0">
              <a:solidFill>
                <a:srgbClr val="262626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6" name="Hình ảnh 25">
            <a:extLst>
              <a:ext uri="{FF2B5EF4-FFF2-40B4-BE49-F238E27FC236}">
                <a16:creationId xmlns:a16="http://schemas.microsoft.com/office/drawing/2014/main" id="{F21EE62A-185D-462A-8373-C4221878B8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3695" y="4165875"/>
            <a:ext cx="4620270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8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think-cell Slide" r:id="rId6" imgW="319" imgH="319" progId="TCLayout.ActiveDocument.1">
                  <p:embed/>
                </p:oleObj>
              </mc:Choice>
              <mc:Fallback>
                <p:oleObj name="think-cell Slide" r:id="rId6" imgW="319" imgH="319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9C52B5-3417-477A-A8C2-63250B52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653490"/>
            <a:ext cx="10538460" cy="333124"/>
          </a:xfrm>
        </p:spPr>
        <p:txBody>
          <a:bodyPr lIns="0" tIns="0" rIns="0" bIns="0" anchor="t" anchorCtr="0"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trong GMM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08739" y="940201"/>
            <a:ext cx="10666032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1" indent="-1371600" algn="just" defTabSz="711200">
              <a:lnSpc>
                <a:spcPct val="150000"/>
              </a:lnSpc>
              <a:spcAft>
                <a:spcPct val="15000"/>
              </a:spcAft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</p:txBody>
      </p:sp>
      <p:sp>
        <p:nvSpPr>
          <p:cNvPr id="21" name="Rectangle 31">
            <a:extLst>
              <a:ext uri="{FF2B5EF4-FFF2-40B4-BE49-F238E27FC236}">
                <a16:creationId xmlns:a16="http://schemas.microsoft.com/office/drawing/2014/main" id="{F2E34F4F-ED63-49F8-8249-BDB1EF619533}"/>
              </a:ext>
            </a:extLst>
          </p:cNvPr>
          <p:cNvSpPr/>
          <p:nvPr/>
        </p:nvSpPr>
        <p:spPr>
          <a:xfrm>
            <a:off x="827689" y="1273325"/>
            <a:ext cx="6182607" cy="4218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1,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Khởi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tạo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tham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số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ban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đầu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ngầu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nhiên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: μ, ∑, and mixing coefficient π</a:t>
            </a:r>
          </a:p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2,  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Thực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hiện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vòng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lặp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:</a:t>
            </a:r>
          </a:p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	Expectation Step: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Tính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xác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suất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của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mỗi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điểm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dữ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liệu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dựa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vào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phân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phối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Gaussian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đa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chiều</a:t>
            </a:r>
            <a:endParaRPr lang="en-US" sz="1400" dirty="0">
              <a:solidFill>
                <a:srgbClr val="262626"/>
              </a:solidFill>
              <a:latin typeface="+mj-lt"/>
              <a:cs typeface="Arial" panose="020B0604020202020204" pitchFamily="34" charset="0"/>
            </a:endParaRPr>
          </a:p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endParaRPr lang="en-US" sz="1400" dirty="0">
              <a:solidFill>
                <a:srgbClr val="262626"/>
              </a:solidFill>
              <a:latin typeface="+mj-lt"/>
              <a:cs typeface="Arial" panose="020B0604020202020204" pitchFamily="34" charset="0"/>
            </a:endParaRPr>
          </a:p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endParaRPr lang="en-US" sz="1400" dirty="0">
              <a:solidFill>
                <a:srgbClr val="262626"/>
              </a:solidFill>
              <a:latin typeface="+mj-lt"/>
              <a:cs typeface="Arial" panose="020B0604020202020204" pitchFamily="34" charset="0"/>
            </a:endParaRPr>
          </a:p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endParaRPr lang="en-US" sz="1400" dirty="0">
              <a:solidFill>
                <a:srgbClr val="262626"/>
              </a:solidFill>
              <a:latin typeface="+mj-lt"/>
              <a:cs typeface="Arial" panose="020B0604020202020204" pitchFamily="34" charset="0"/>
            </a:endParaRPr>
          </a:p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endParaRPr lang="en-US" sz="1400" dirty="0">
              <a:solidFill>
                <a:srgbClr val="262626"/>
              </a:solidFill>
              <a:latin typeface="+mj-lt"/>
              <a:cs typeface="Arial" panose="020B0604020202020204" pitchFamily="34" charset="0"/>
            </a:endParaRPr>
          </a:p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endParaRPr lang="en-US" sz="1400" dirty="0">
              <a:solidFill>
                <a:srgbClr val="262626"/>
              </a:solidFill>
              <a:latin typeface="+mj-lt"/>
              <a:cs typeface="Arial" panose="020B0604020202020204" pitchFamily="34" charset="0"/>
            </a:endParaRPr>
          </a:p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	Maximization Step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vi-VN" sz="1400" dirty="0" err="1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C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ật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nhật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lại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tham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số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phân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phối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theo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hàm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vi-VN" sz="1400" b="0" i="1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auxiliary</a:t>
            </a:r>
            <a:endParaRPr lang="en-US" sz="1400" dirty="0">
              <a:solidFill>
                <a:srgbClr val="262626"/>
              </a:solidFill>
              <a:latin typeface="+mj-lt"/>
              <a:cs typeface="Arial" panose="020B0604020202020204" pitchFamily="34" charset="0"/>
            </a:endParaRPr>
          </a:p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084783B2-0C96-4787-8963-8FDA16273B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0287" y="2841024"/>
            <a:ext cx="4201111" cy="1533739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EA47A689-8D85-4376-93AE-0531B2D94B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975" y="5261088"/>
            <a:ext cx="1457528" cy="743054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EFCB3465-7F1C-4D2F-B6E2-86DAF91950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4161" y="4841929"/>
            <a:ext cx="3600953" cy="1581371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C1D2CCFE-5BFB-4413-A3A8-E3A8F57C33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49764" y="5002124"/>
            <a:ext cx="2210108" cy="781159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D9242BBE-3AF4-466A-8538-33D0C348B2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10297" y="234555"/>
            <a:ext cx="4560164" cy="2914877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2A206391-8F7B-404A-B670-D44634A4FE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10297" y="3149432"/>
            <a:ext cx="4560164" cy="3111958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5950D95A-5BCA-4AF8-BB3D-0FEE9C3EB3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04977" y="4790677"/>
            <a:ext cx="210531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7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think-cell Slide" r:id="rId6" imgW="319" imgH="319" progId="TCLayout.ActiveDocument.1">
                  <p:embed/>
                </p:oleObj>
              </mc:Choice>
              <mc:Fallback>
                <p:oleObj name="think-cell Slide" r:id="rId6" imgW="319" imgH="319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9C52B5-3417-477A-A8C2-63250B52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653490"/>
            <a:ext cx="10538460" cy="333124"/>
          </a:xfrm>
        </p:spPr>
        <p:txBody>
          <a:bodyPr lIns="0" tIns="0" rIns="0" bIns="0" anchor="t" anchorCtr="0"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trong GMM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08739" y="940201"/>
            <a:ext cx="10666032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1" indent="-1371600" algn="just" defTabSz="711200">
              <a:lnSpc>
                <a:spcPct val="150000"/>
              </a:lnSpc>
              <a:spcAft>
                <a:spcPct val="15000"/>
              </a:spcAft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D932EC5-8EE3-4A0D-ACCF-104F9925B5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7034" y="963933"/>
            <a:ext cx="3587032" cy="2530469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6A8E26D1-90FA-4E7B-9C9E-2DC83B4ACC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7034" y="3674040"/>
            <a:ext cx="3566148" cy="2530470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31E4187F-FD1A-4ED8-B8AD-E0777D63F3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6840" y="883758"/>
            <a:ext cx="3510101" cy="2570699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ABDE5A2F-AA38-4B76-9637-D7B5240192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55955" y="3674040"/>
            <a:ext cx="3529697" cy="27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4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think-cell Slide" r:id="rId6" imgW="319" imgH="319" progId="TCLayout.ActiveDocument.1">
                  <p:embed/>
                </p:oleObj>
              </mc:Choice>
              <mc:Fallback>
                <p:oleObj name="think-cell Slide" r:id="rId6" imgW="319" imgH="319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9C52B5-3417-477A-A8C2-63250B52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653490"/>
            <a:ext cx="10538460" cy="333124"/>
          </a:xfrm>
        </p:spPr>
        <p:txBody>
          <a:bodyPr lIns="0" tIns="0" rIns="0" bIns="0" anchor="t" anchorCtr="0"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2.4.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K-Means VS Gaussian Mixture Model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08739" y="940201"/>
            <a:ext cx="10666032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1" indent="-1371600" algn="just" defTabSz="711200">
              <a:lnSpc>
                <a:spcPct val="150000"/>
              </a:lnSpc>
              <a:spcAft>
                <a:spcPct val="15000"/>
              </a:spcAft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Rectangle 31">
            <a:extLst>
              <a:ext uri="{FF2B5EF4-FFF2-40B4-BE49-F238E27FC236}">
                <a16:creationId xmlns:a16="http://schemas.microsoft.com/office/drawing/2014/main" id="{B9BF3811-3EAC-4F00-A854-7C73121E24E8}"/>
              </a:ext>
            </a:extLst>
          </p:cNvPr>
          <p:cNvSpPr/>
          <p:nvPr/>
        </p:nvSpPr>
        <p:spPr>
          <a:xfrm>
            <a:off x="849299" y="1601415"/>
            <a:ext cx="6381493" cy="4193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Sự</a:t>
            </a: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khác</a:t>
            </a: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biệt</a:t>
            </a: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:</a:t>
            </a:r>
          </a:p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1, 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K-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mean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không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tính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đến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phương sai</a:t>
            </a:r>
            <a:endParaRPr lang="en-US" sz="14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2,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K-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mean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cho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chúng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ta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biết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điểm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dữ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liệu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nào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thuộc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về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cụm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nào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nhưng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sẽ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không cung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cấp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cho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chúng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tôi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xác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suất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mà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một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điểm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dữ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liệu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nhất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định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thuộc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về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từng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cụm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có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thể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có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.</a:t>
            </a:r>
          </a:p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Hình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dạng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dữ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liệu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: </a:t>
            </a:r>
          </a:p>
          <a:p>
            <a:pPr marL="285750" lvl="1" indent="-285750" algn="just" defTabSz="711200">
              <a:lnSpc>
                <a:spcPct val="150000"/>
              </a:lnSpc>
              <a:spcAft>
                <a:spcPct val="15000"/>
              </a:spcAft>
              <a:buFontTx/>
              <a:buChar char="-"/>
              <a:defRPr/>
            </a:pP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K-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mean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chỉ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hoạt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động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tốt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với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dữ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liệu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hình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cầu</a:t>
            </a:r>
            <a:endParaRPr lang="vi-VN" sz="14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lvl="1" indent="-285750" algn="just" defTabSz="711200">
              <a:lnSpc>
                <a:spcPct val="150000"/>
              </a:lnSpc>
              <a:spcAft>
                <a:spcPct val="15000"/>
              </a:spcAft>
              <a:buFontTx/>
              <a:buChar char="-"/>
              <a:defRPr/>
            </a:pP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GMM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Hoạt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động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tốt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với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các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phân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bố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hình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học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phi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tuyến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tinh.</a:t>
            </a:r>
          </a:p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Performance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: GMM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thường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tốt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hơn trên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nhiều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thử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nghiệm</a:t>
            </a:r>
            <a:endParaRPr lang="vi-VN" sz="14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Computation Time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: K-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Means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sẽ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nhanh hơn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nếu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thử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nghiệm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với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các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tham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số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khác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nhau</a:t>
            </a:r>
          </a:p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Khả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năng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diễn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giải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: K-</a:t>
            </a:r>
            <a:r>
              <a:rPr lang="vi-VN" sz="14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mean</a:t>
            </a:r>
            <a:r>
              <a:rPr lang="vi-VN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&gt; GMM</a:t>
            </a:r>
            <a:endParaRPr lang="en-US" sz="14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21B7A491-B7C1-4E26-A5F2-AAA73D1750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8392" y="966207"/>
            <a:ext cx="3639577" cy="2598628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10732BA9-6623-4345-8C04-EE5778C9C6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8392" y="3590841"/>
            <a:ext cx="3639577" cy="262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6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702" y="6495359"/>
            <a:ext cx="868543" cy="31174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" y="2287908"/>
            <a:ext cx="3512171" cy="592901"/>
            <a:chOff x="661619" y="360328"/>
            <a:chExt cx="5268256" cy="88935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695" y="360329"/>
              <a:ext cx="4541343" cy="88935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038" y="360328"/>
              <a:ext cx="379837" cy="88935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619" y="360329"/>
              <a:ext cx="365239" cy="889351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01930"/>
            <a:ext cx="7903181" cy="122625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3494" y="3136612"/>
            <a:ext cx="7586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Gaussian Mixture Model</a:t>
            </a:r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" y="2388368"/>
            <a:ext cx="351217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33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3535" y="4123108"/>
            <a:ext cx="11368167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67" i="1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416090"/>
            <a:ext cx="12192000" cy="441905"/>
            <a:chOff x="0" y="4812071"/>
            <a:chExt cx="9144000" cy="331429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374649" y="4889882"/>
                <a:ext cx="2006241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67" spc="400">
                    <a:solidFill>
                      <a:srgbClr val="B4B4B4"/>
                    </a:solidFill>
                    <a:latin typeface="FS PF BeauSans Pro Light" panose="02000500000000020004" pitchFamily="2" charset="0"/>
                  </a:rPr>
                  <a:t>www.viette.vn</a:t>
                </a:r>
                <a:endParaRPr lang="en-US" sz="1067" spc="400" dirty="0">
                  <a:solidFill>
                    <a:srgbClr val="B4B4B4"/>
                  </a:solidFill>
                  <a:latin typeface="FS PF BeauSans Pro Light" panose="02000500000000020004" pitchFamily="2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084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think-cell Slide" r:id="rId6" imgW="319" imgH="319" progId="TCLayout.ActiveDocument.1">
                  <p:embed/>
                </p:oleObj>
              </mc:Choice>
              <mc:Fallback>
                <p:oleObj name="think-cell Slide" r:id="rId6" imgW="319" imgH="319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9C52B5-3417-477A-A8C2-63250B52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653490"/>
            <a:ext cx="10538460" cy="333124"/>
          </a:xfrm>
        </p:spPr>
        <p:txBody>
          <a:bodyPr lIns="0" tIns="0" rIns="0" bIns="0" anchor="t" anchorCtr="0"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Mixture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Factor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Analysers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08739" y="940201"/>
            <a:ext cx="10666032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1" indent="-1371600" algn="just" defTabSz="711200">
              <a:lnSpc>
                <a:spcPct val="150000"/>
              </a:lnSpc>
              <a:spcAft>
                <a:spcPct val="15000"/>
              </a:spcAft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BF26147-6FAC-4F7E-B2A7-C3172ECD2FD3}"/>
              </a:ext>
            </a:extLst>
          </p:cNvPr>
          <p:cNvSpPr txBox="1"/>
          <p:nvPr/>
        </p:nvSpPr>
        <p:spPr>
          <a:xfrm>
            <a:off x="827689" y="1315753"/>
            <a:ext cx="64378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solidFill>
                  <a:schemeClr val="tx2"/>
                </a:solidFill>
                <a:latin typeface="+mj-lt"/>
              </a:rPr>
              <a:t>MFA model là 1 phần mở rộng của Factor Analysis Model </a:t>
            </a:r>
            <a:endParaRPr lang="vi-VN" sz="1400" dirty="0">
              <a:solidFill>
                <a:schemeClr val="tx2"/>
              </a:solidFill>
              <a:latin typeface="+mj-lt"/>
            </a:endParaRPr>
          </a:p>
          <a:p>
            <a:r>
              <a:rPr lang="vi-VN" sz="1400" dirty="0" err="1">
                <a:solidFill>
                  <a:schemeClr val="tx2"/>
                </a:solidFill>
                <a:latin typeface="+mj-lt"/>
              </a:rPr>
              <a:t>Chúng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ta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giả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sử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rằng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với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1 quan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sát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                 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có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thể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được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biểu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diễn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thông qua 1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vector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ngẫu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nhiên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tiềm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ẩn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                  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với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R ≤ J</a:t>
            </a:r>
          </a:p>
        </p:txBody>
      </p:sp>
      <p:pic>
        <p:nvPicPr>
          <p:cNvPr id="19" name="Picture 29">
            <a:extLst>
              <a:ext uri="{FF2B5EF4-FFF2-40B4-BE49-F238E27FC236}">
                <a16:creationId xmlns:a16="http://schemas.microsoft.com/office/drawing/2014/main" id="{4A71A6BA-EDCC-4552-87B3-F1BFC73A1F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3578" y="1792806"/>
            <a:ext cx="533400" cy="219075"/>
          </a:xfrm>
          <a:prstGeom prst="rect">
            <a:avLst/>
          </a:prstGeom>
        </p:spPr>
      </p:pic>
      <p:pic>
        <p:nvPicPr>
          <p:cNvPr id="20" name="Picture 28">
            <a:extLst>
              <a:ext uri="{FF2B5EF4-FFF2-40B4-BE49-F238E27FC236}">
                <a16:creationId xmlns:a16="http://schemas.microsoft.com/office/drawing/2014/main" id="{5D570C4D-3078-4320-8440-02A4135526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1509" y="1630881"/>
            <a:ext cx="581025" cy="161925"/>
          </a:xfrm>
          <a:prstGeom prst="rect">
            <a:avLst/>
          </a:prstGeom>
        </p:spPr>
      </p:pic>
      <p:pic>
        <p:nvPicPr>
          <p:cNvPr id="21" name="Picture 30">
            <a:extLst>
              <a:ext uri="{FF2B5EF4-FFF2-40B4-BE49-F238E27FC236}">
                <a16:creationId xmlns:a16="http://schemas.microsoft.com/office/drawing/2014/main" id="{044E5361-5909-46FD-95AF-72B8FD384A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9881" y="984770"/>
            <a:ext cx="3289771" cy="1661670"/>
          </a:xfrm>
          <a:prstGeom prst="rect">
            <a:avLst/>
          </a:prstGeom>
        </p:spPr>
      </p:pic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E4725125-FA65-4C01-B86B-41B0484CD314}"/>
              </a:ext>
            </a:extLst>
          </p:cNvPr>
          <p:cNvSpPr txBox="1"/>
          <p:nvPr/>
        </p:nvSpPr>
        <p:spPr>
          <a:xfrm>
            <a:off x="827689" y="2894033"/>
            <a:ext cx="6102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 dirty="0">
                <a:solidFill>
                  <a:schemeClr val="tx2"/>
                </a:solidFill>
                <a:latin typeface="+mj-lt"/>
              </a:rPr>
              <a:t>Mô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hình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GMM theo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điểm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xi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với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G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cụm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:</a:t>
            </a:r>
          </a:p>
        </p:txBody>
      </p:sp>
      <p:pic>
        <p:nvPicPr>
          <p:cNvPr id="26" name="Picture 31">
            <a:extLst>
              <a:ext uri="{FF2B5EF4-FFF2-40B4-BE49-F238E27FC236}">
                <a16:creationId xmlns:a16="http://schemas.microsoft.com/office/drawing/2014/main" id="{F6501E61-B82E-4549-BD41-E7BECD10A7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1949" y="3487427"/>
            <a:ext cx="2750057" cy="721126"/>
          </a:xfrm>
          <a:prstGeom prst="rect">
            <a:avLst/>
          </a:prstGeom>
        </p:spPr>
      </p:pic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7BAD12AD-374E-42F6-9E35-2BB2BBD78FC5}"/>
              </a:ext>
            </a:extLst>
          </p:cNvPr>
          <p:cNvSpPr txBox="1"/>
          <p:nvPr/>
        </p:nvSpPr>
        <p:spPr>
          <a:xfrm>
            <a:off x="827689" y="4317088"/>
            <a:ext cx="6102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+mj-lt"/>
                <a:ea typeface="Calibri" panose="020F0502020204030204" pitchFamily="34" charset="0"/>
              </a:rPr>
              <a:t>H</a:t>
            </a:r>
            <a:r>
              <a:rPr lang="en-US" sz="1400" dirty="0" err="1">
                <a:solidFill>
                  <a:schemeClr val="tx2"/>
                </a:solidFill>
                <a:effectLst/>
                <a:latin typeface="+mj-lt"/>
                <a:ea typeface="Calibri" panose="020F0502020204030204" pitchFamily="34" charset="0"/>
              </a:rPr>
              <a:t>àm</a:t>
            </a:r>
            <a:r>
              <a:rPr lang="en-US" sz="1400" dirty="0">
                <a:solidFill>
                  <a:schemeClr val="tx2"/>
                </a:solidFill>
                <a:effectLst/>
                <a:latin typeface="+mj-lt"/>
                <a:ea typeface="Calibri" panose="020F0502020204030204" pitchFamily="34" charset="0"/>
              </a:rPr>
              <a:t> log-likelihood </a:t>
            </a:r>
            <a:r>
              <a:rPr lang="en-US" sz="1400" dirty="0" err="1">
                <a:solidFill>
                  <a:schemeClr val="tx2"/>
                </a:solidFill>
                <a:effectLst/>
                <a:latin typeface="+mj-lt"/>
                <a:ea typeface="Calibri" panose="020F0502020204030204" pitchFamily="34" charset="0"/>
              </a:rPr>
              <a:t>với</a:t>
            </a:r>
            <a:r>
              <a:rPr lang="en-US" sz="1400" dirty="0">
                <a:solidFill>
                  <a:schemeClr val="tx2"/>
                </a:solidFill>
                <a:effectLst/>
                <a:latin typeface="+mj-lt"/>
                <a:ea typeface="Calibri" panose="020F0502020204030204" pitchFamily="34" charset="0"/>
              </a:rPr>
              <a:t> N </a:t>
            </a:r>
            <a:r>
              <a:rPr lang="en-US" sz="1400" dirty="0" err="1">
                <a:solidFill>
                  <a:schemeClr val="tx2"/>
                </a:solidFill>
                <a:effectLst/>
                <a:latin typeface="+mj-lt"/>
                <a:ea typeface="Calibri" panose="020F0502020204030204" pitchFamily="34" charset="0"/>
              </a:rPr>
              <a:t>điểm</a:t>
            </a:r>
            <a:r>
              <a:rPr lang="en-US" sz="1400" dirty="0">
                <a:solidFill>
                  <a:schemeClr val="tx2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effectLst/>
                <a:latin typeface="+mj-lt"/>
                <a:ea typeface="Calibri" panose="020F0502020204030204" pitchFamily="34" charset="0"/>
              </a:rPr>
              <a:t>dữ</a:t>
            </a:r>
            <a:r>
              <a:rPr lang="en-US" sz="1400" dirty="0">
                <a:solidFill>
                  <a:schemeClr val="tx2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effectLst/>
                <a:latin typeface="+mj-lt"/>
                <a:ea typeface="Calibri" panose="020F0502020204030204" pitchFamily="34" charset="0"/>
              </a:rPr>
              <a:t>liệu</a:t>
            </a:r>
            <a:r>
              <a:rPr lang="en-US" sz="1400" dirty="0">
                <a:solidFill>
                  <a:schemeClr val="tx2"/>
                </a:solidFill>
                <a:effectLst/>
                <a:latin typeface="+mj-lt"/>
                <a:ea typeface="Calibri" panose="020F0502020204030204" pitchFamily="34" charset="0"/>
              </a:rPr>
              <a:t> x1, x2,.. </a:t>
            </a:r>
            <a:r>
              <a:rPr lang="en-US" sz="1400" dirty="0" err="1">
                <a:solidFill>
                  <a:schemeClr val="tx2"/>
                </a:solidFill>
                <a:effectLst/>
                <a:latin typeface="+mj-lt"/>
                <a:ea typeface="Calibri" panose="020F0502020204030204" pitchFamily="34" charset="0"/>
              </a:rPr>
              <a:t>xN</a:t>
            </a:r>
            <a:r>
              <a:rPr lang="en-US" sz="1400" dirty="0">
                <a:solidFill>
                  <a:schemeClr val="tx2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effectLst/>
                <a:latin typeface="+mj-lt"/>
                <a:ea typeface="Calibri" panose="020F0502020204030204" pitchFamily="34" charset="0"/>
              </a:rPr>
              <a:t>là</a:t>
            </a:r>
            <a:endParaRPr lang="vi-VN" sz="14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9" name="Picture 32">
            <a:extLst>
              <a:ext uri="{FF2B5EF4-FFF2-40B4-BE49-F238E27FC236}">
                <a16:creationId xmlns:a16="http://schemas.microsoft.com/office/drawing/2014/main" id="{C1000D58-8998-4E24-872D-75236C0254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38676" y="4891572"/>
            <a:ext cx="3296602" cy="671094"/>
          </a:xfrm>
          <a:prstGeom prst="rect">
            <a:avLst/>
          </a:prstGeom>
        </p:spPr>
      </p:pic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DAA3A2D8-C241-4020-BDEA-6D134E6AF75D}"/>
              </a:ext>
            </a:extLst>
          </p:cNvPr>
          <p:cNvSpPr txBox="1"/>
          <p:nvPr/>
        </p:nvSpPr>
        <p:spPr>
          <a:xfrm>
            <a:off x="7509881" y="2832328"/>
            <a:ext cx="40442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 dirty="0" err="1">
                <a:solidFill>
                  <a:schemeClr val="tx2"/>
                </a:solidFill>
                <a:latin typeface="+mj-lt"/>
              </a:rPr>
              <a:t>Với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g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là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index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của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vi = 1</a:t>
            </a:r>
          </a:p>
          <a:p>
            <a:r>
              <a:rPr lang="vi-VN" sz="1400" dirty="0">
                <a:solidFill>
                  <a:schemeClr val="tx2"/>
                </a:solidFill>
                <a:latin typeface="+mj-lt"/>
              </a:rPr>
              <a:t>- </a:t>
            </a:r>
            <a:r>
              <a:rPr lang="el-GR" sz="1400" dirty="0">
                <a:solidFill>
                  <a:schemeClr val="tx2"/>
                </a:solidFill>
                <a:latin typeface="+mj-lt"/>
              </a:rPr>
              <a:t>Λ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g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là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1 ma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trận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J*R</a:t>
            </a:r>
          </a:p>
          <a:p>
            <a:r>
              <a:rPr lang="vi-VN" sz="1400" dirty="0">
                <a:solidFill>
                  <a:schemeClr val="tx2"/>
                </a:solidFill>
                <a:latin typeface="+mj-lt"/>
              </a:rPr>
              <a:t>- </a:t>
            </a:r>
            <a:r>
              <a:rPr lang="el-GR" sz="1400" dirty="0">
                <a:solidFill>
                  <a:schemeClr val="tx2"/>
                </a:solidFill>
                <a:latin typeface="+mj-lt"/>
              </a:rPr>
              <a:t>η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g ∈ R*J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là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vetor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trung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bình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của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model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phân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tích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yêu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tố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thứ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G (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gTh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factor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analysis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model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vi-VN" sz="1400" dirty="0">
                <a:solidFill>
                  <a:schemeClr val="tx2"/>
                </a:solidFill>
                <a:latin typeface="+mj-lt"/>
              </a:rPr>
              <a:t>- </a:t>
            </a:r>
            <a:r>
              <a:rPr lang="el-GR" sz="1400" dirty="0">
                <a:solidFill>
                  <a:schemeClr val="tx2"/>
                </a:solidFill>
                <a:latin typeface="+mj-lt"/>
              </a:rPr>
              <a:t>ψ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g: ma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trận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hiệp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phương sai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chéo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với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kích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thước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J.</a:t>
            </a:r>
          </a:p>
          <a:p>
            <a:r>
              <a:rPr lang="vi-VN" sz="1400" dirty="0">
                <a:solidFill>
                  <a:schemeClr val="tx2"/>
                </a:solidFill>
                <a:latin typeface="+mj-lt"/>
              </a:rPr>
              <a:t>- </a:t>
            </a:r>
            <a:r>
              <a:rPr lang="el-GR" sz="1400" dirty="0">
                <a:solidFill>
                  <a:schemeClr val="tx2"/>
                </a:solidFill>
                <a:latin typeface="+mj-lt"/>
              </a:rPr>
              <a:t>π = (π1, . . . , π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G):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tỷ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lệ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mixing</a:t>
            </a:r>
            <a:endParaRPr lang="vi-VN" sz="1400" dirty="0">
              <a:solidFill>
                <a:schemeClr val="tx2"/>
              </a:solidFill>
              <a:latin typeface="+mj-lt"/>
            </a:endParaRPr>
          </a:p>
          <a:p>
            <a:r>
              <a:rPr lang="vi-VN" sz="1400" dirty="0">
                <a:solidFill>
                  <a:schemeClr val="tx2"/>
                </a:solidFill>
                <a:latin typeface="+mj-lt"/>
              </a:rPr>
              <a:t>- vi = (vi1, . . . ,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viG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):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biến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tiềm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ẩn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đại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diện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cho phan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vùng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để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điểm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quan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sát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i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và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p(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vig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= 1) = </a:t>
            </a:r>
            <a:r>
              <a:rPr lang="el-GR" sz="1400" dirty="0">
                <a:solidFill>
                  <a:schemeClr val="tx2"/>
                </a:solidFill>
                <a:latin typeface="+mj-lt"/>
              </a:rPr>
              <a:t>π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910585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think-cell Slide" r:id="rId6" imgW="319" imgH="319" progId="TCLayout.ActiveDocument.1">
                  <p:embed/>
                </p:oleObj>
              </mc:Choice>
              <mc:Fallback>
                <p:oleObj name="think-cell Slide" r:id="rId6" imgW="319" imgH="319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9C52B5-3417-477A-A8C2-63250B52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653490"/>
            <a:ext cx="10538460" cy="333124"/>
          </a:xfrm>
        </p:spPr>
        <p:txBody>
          <a:bodyPr lIns="0" tIns="0" rIns="0" bIns="0" anchor="t" anchorCtr="0"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3.2.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Deep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Gaussian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Mixture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Models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08739" y="940201"/>
            <a:ext cx="10666032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1" indent="-1371600" algn="just" defTabSz="711200">
              <a:lnSpc>
                <a:spcPct val="150000"/>
              </a:lnSpc>
              <a:spcAft>
                <a:spcPct val="15000"/>
              </a:spcAft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BF26147-6FAC-4F7E-B2A7-C3172ECD2FD3}"/>
              </a:ext>
            </a:extLst>
          </p:cNvPr>
          <p:cNvSpPr txBox="1"/>
          <p:nvPr/>
        </p:nvSpPr>
        <p:spPr>
          <a:xfrm>
            <a:off x="827689" y="1315753"/>
            <a:ext cx="67260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solidFill>
                  <a:schemeClr val="tx2"/>
                </a:solidFill>
                <a:latin typeface="+mj-lt"/>
              </a:rPr>
              <a:t>Deep Gaussian mixture model (DGMM) là một mạng của nhiều lớp các biến tiềm ẩn. Ở mỗi lớp, các biến theo pha trộn phân phối Gaussian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.</a:t>
            </a:r>
          </a:p>
          <a:p>
            <a:r>
              <a:rPr lang="vi-VN" sz="1400" dirty="0">
                <a:solidFill>
                  <a:schemeClr val="tx2"/>
                </a:solidFill>
                <a:latin typeface="+mj-lt"/>
              </a:rPr>
              <a:t>DGMM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là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việc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xây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dựng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mạng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noron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fully-connected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với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giảm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chiều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dữ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liệu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ở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mỗi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layer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và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sử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dụng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thuật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toán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EM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để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cật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nhật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các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tham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số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.</a:t>
            </a:r>
          </a:p>
          <a:p>
            <a:endParaRPr lang="vi-VN" sz="1400" dirty="0">
              <a:solidFill>
                <a:schemeClr val="tx2"/>
              </a:solidFill>
              <a:latin typeface="+mj-lt"/>
            </a:endParaRPr>
          </a:p>
          <a:p>
            <a:r>
              <a:rPr lang="vi-VN" sz="1400" dirty="0" err="1">
                <a:solidFill>
                  <a:schemeClr val="tx2"/>
                </a:solidFill>
                <a:latin typeface="+mj-lt"/>
              </a:rPr>
              <a:t>Giả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sử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xây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dựng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mạng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L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layers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và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data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x = (xi) i = 1→N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được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sinh ra như sau:</a:t>
            </a:r>
          </a:p>
        </p:txBody>
      </p:sp>
      <p:pic>
        <p:nvPicPr>
          <p:cNvPr id="15" name="Picture 34">
            <a:extLst>
              <a:ext uri="{FF2B5EF4-FFF2-40B4-BE49-F238E27FC236}">
                <a16:creationId xmlns:a16="http://schemas.microsoft.com/office/drawing/2014/main" id="{3A7F663F-1DD9-45C3-988E-F878DF856C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0749" y="1530053"/>
            <a:ext cx="3876675" cy="1971675"/>
          </a:xfrm>
          <a:prstGeom prst="rect">
            <a:avLst/>
          </a:prstGeom>
        </p:spPr>
      </p:pic>
      <p:pic>
        <p:nvPicPr>
          <p:cNvPr id="16" name="Picture 35">
            <a:extLst>
              <a:ext uri="{FF2B5EF4-FFF2-40B4-BE49-F238E27FC236}">
                <a16:creationId xmlns:a16="http://schemas.microsoft.com/office/drawing/2014/main" id="{6B630905-85B4-40E2-9DEB-AF24E33DCC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689" y="2845030"/>
            <a:ext cx="7251423" cy="2115270"/>
          </a:xfrm>
          <a:prstGeom prst="rect">
            <a:avLst/>
          </a:prstGeom>
        </p:spPr>
      </p:pic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2E78082A-D470-4191-B426-11D26F694FDF}"/>
              </a:ext>
            </a:extLst>
          </p:cNvPr>
          <p:cNvSpPr txBox="1"/>
          <p:nvPr/>
        </p:nvSpPr>
        <p:spPr>
          <a:xfrm>
            <a:off x="827689" y="5271468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 dirty="0">
                <a:solidFill>
                  <a:schemeClr val="tx2"/>
                </a:solidFill>
                <a:latin typeface="+mj-lt"/>
              </a:rPr>
              <a:t>Ở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mỗi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layer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l, phân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phối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của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zi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(l)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được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cho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bởi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zi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(l-1)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là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1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mixture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Gaussian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distributions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: </a:t>
            </a:r>
          </a:p>
        </p:txBody>
      </p:sp>
      <p:pic>
        <p:nvPicPr>
          <p:cNvPr id="23" name="Picture 36">
            <a:extLst>
              <a:ext uri="{FF2B5EF4-FFF2-40B4-BE49-F238E27FC236}">
                <a16:creationId xmlns:a16="http://schemas.microsoft.com/office/drawing/2014/main" id="{25D95397-9F1C-423A-9F78-49F32F1242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57375" y="5794688"/>
            <a:ext cx="4238625" cy="590550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FD414B65-FC76-4AA6-9349-7127DA34A5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76154" y="3902665"/>
            <a:ext cx="4471045" cy="185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15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702" y="6495359"/>
            <a:ext cx="868543" cy="31174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" y="2287908"/>
            <a:ext cx="3512171" cy="592901"/>
            <a:chOff x="661619" y="360328"/>
            <a:chExt cx="5268256" cy="88935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695" y="360329"/>
              <a:ext cx="4541343" cy="88935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038" y="360328"/>
              <a:ext cx="379837" cy="88935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619" y="360329"/>
              <a:ext cx="365239" cy="889351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01930"/>
            <a:ext cx="7903181" cy="122625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3494" y="3136612"/>
            <a:ext cx="7586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" y="2388368"/>
            <a:ext cx="351217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33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3535" y="4123108"/>
            <a:ext cx="11368167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67" i="1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416090"/>
            <a:ext cx="12192000" cy="441905"/>
            <a:chOff x="0" y="4812071"/>
            <a:chExt cx="9144000" cy="331429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374649" y="4889882"/>
                <a:ext cx="2006241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67" spc="400">
                    <a:solidFill>
                      <a:srgbClr val="B4B4B4"/>
                    </a:solidFill>
                    <a:latin typeface="FS PF BeauSans Pro Light" panose="02000500000000020004" pitchFamily="2" charset="0"/>
                  </a:rPr>
                  <a:t>www.viette.vn</a:t>
                </a:r>
                <a:endParaRPr lang="en-US" sz="1067" spc="400" dirty="0">
                  <a:solidFill>
                    <a:srgbClr val="B4B4B4"/>
                  </a:solidFill>
                  <a:latin typeface="FS PF BeauSans Pro Light" panose="02000500000000020004" pitchFamily="2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19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think-cell Slide" r:id="rId6" imgW="319" imgH="319" progId="TCLayout.ActiveDocument.1">
                  <p:embed/>
                </p:oleObj>
              </mc:Choice>
              <mc:Fallback>
                <p:oleObj name="think-cell Slide" r:id="rId6" imgW="319" imgH="319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9C52B5-3417-477A-A8C2-63250B52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653490"/>
            <a:ext cx="10538460" cy="333124"/>
          </a:xfrm>
        </p:spPr>
        <p:txBody>
          <a:bodyPr lIns="0" tIns="0" rIns="0" bIns="0" anchor="t" anchorCtr="0"/>
          <a:lstStyle/>
          <a:p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08739" y="940201"/>
            <a:ext cx="10666032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1" indent="-1371600" algn="just" defTabSz="711200">
              <a:lnSpc>
                <a:spcPct val="150000"/>
              </a:lnSpc>
              <a:spcAft>
                <a:spcPct val="15000"/>
              </a:spcAft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42D276F-CBA2-4993-A439-624893F810CD}"/>
              </a:ext>
            </a:extLst>
          </p:cNvPr>
          <p:cNvSpPr txBox="1"/>
          <p:nvPr/>
        </p:nvSpPr>
        <p:spPr>
          <a:xfrm>
            <a:off x="827689" y="1315753"/>
            <a:ext cx="591766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 dirty="0">
                <a:solidFill>
                  <a:schemeClr val="tx2"/>
                </a:solidFill>
                <a:latin typeface="+mj-lt"/>
              </a:rPr>
              <a:t>GMM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sử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dụng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Sklearn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vi-VN" sz="1400" dirty="0" err="1">
                <a:solidFill>
                  <a:schemeClr val="tx2"/>
                </a:solidFill>
                <a:latin typeface="+mj-lt"/>
              </a:rPr>
              <a:t>n_components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: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Là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số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lượng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cụm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mà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chúng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ta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cần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phân chia.</a:t>
            </a:r>
          </a:p>
          <a:p>
            <a:endParaRPr lang="vi-VN" sz="1400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vi-VN" sz="1400" dirty="0" err="1">
                <a:solidFill>
                  <a:schemeClr val="tx2"/>
                </a:solidFill>
                <a:latin typeface="+mj-lt"/>
              </a:rPr>
              <a:t>covariance_type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: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Định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dạng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covariance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được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sử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dụng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trong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thuật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toán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GMM. Trong đó bao gồm: {'full', 'tied', 'diag', 'spherical'}. </a:t>
            </a:r>
            <a:r>
              <a:rPr lang="vi-VN" sz="1400" dirty="0" smtClean="0">
                <a:solidFill>
                  <a:schemeClr val="tx2"/>
                </a:solidFill>
                <a:latin typeface="+mj-lt"/>
              </a:rPr>
              <a:t>‘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full’ mặc định có nghĩa rằng mỗi một thành phần cụm có một ma trận hiệp phương sai riêng. ‘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tied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’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được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lựa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chọn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khi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chúng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ta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muốn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đồng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nhất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ma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trận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hiệp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phương sai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giữa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các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cụm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. ‘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diag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’ tương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ứng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với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ma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trận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hiệp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phương sai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là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ma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trận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đường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chéo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và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khi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lựa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chọn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‘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spherical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’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có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nghĩa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rằng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mỗi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một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thành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phần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cụm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sẽ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có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một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phương sai riêng.</a:t>
            </a:r>
          </a:p>
          <a:p>
            <a:pPr marL="285750" indent="-285750">
              <a:buFontTx/>
              <a:buChar char="-"/>
            </a:pPr>
            <a:endParaRPr lang="vi-VN" sz="1400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vi-VN" sz="1400" dirty="0" err="1">
                <a:solidFill>
                  <a:schemeClr val="tx2"/>
                </a:solidFill>
                <a:latin typeface="+mj-lt"/>
              </a:rPr>
              <a:t>tol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: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Ngưỡng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hội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tụ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của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thuật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toán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EM.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Nếu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mức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độ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cải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thiện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của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hàm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mục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tiếu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thấp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hơn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ngưỡng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này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thì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mô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hình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sẽ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dừng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endParaRPr lang="vi-VN" sz="1400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vi-VN" sz="1400" dirty="0" err="1">
                <a:solidFill>
                  <a:schemeClr val="tx2"/>
                </a:solidFill>
                <a:latin typeface="+mj-lt"/>
              </a:rPr>
              <a:t>max_iter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: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Số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lượng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vòng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lặp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tối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đa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của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thuật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toán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EM.</a:t>
            </a:r>
          </a:p>
          <a:p>
            <a:pPr marL="285750" indent="-285750">
              <a:buFontTx/>
              <a:buChar char="-"/>
            </a:pPr>
            <a:endParaRPr lang="vi-VN" sz="1400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vi-VN" sz="1400" dirty="0" err="1">
                <a:solidFill>
                  <a:schemeClr val="tx2"/>
                </a:solidFill>
                <a:latin typeface="+mj-lt"/>
              </a:rPr>
              <a:t>init_params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: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Lựa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chọn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khởi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tạo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tham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số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cho mô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hình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lúc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ban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đầu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.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Mặc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định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mô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hình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sẽ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sử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dụng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khởi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tạo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từ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thuật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toán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k-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Means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clustering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. Như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vậy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sau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mỗi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vòng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lặp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thì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thuật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toán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sẽ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sửa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lỗi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của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k-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Means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và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tạo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ra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một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kết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quả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với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mức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độ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hợp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lý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cao hơn so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với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k-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Means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.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0CA0B127-C921-42A1-971F-4E6EFCD18B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9289" y="1127977"/>
            <a:ext cx="3718712" cy="208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think-cell Slide" r:id="rId6" imgW="319" imgH="319" progId="TCLayout.ActiveDocument.1">
                  <p:embed/>
                </p:oleObj>
              </mc:Choice>
              <mc:Fallback>
                <p:oleObj name="think-cell Slide" r:id="rId6" imgW="319" imgH="319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9C52B5-3417-477A-A8C2-63250B52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653490"/>
            <a:ext cx="10538460" cy="333124"/>
          </a:xfrm>
        </p:spPr>
        <p:txBody>
          <a:bodyPr lIns="0" tIns="0" rIns="0" bIns="0" anchor="t" anchorCtr="0"/>
          <a:lstStyle/>
          <a:p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08739" y="940201"/>
            <a:ext cx="10666032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1" indent="-1371600" algn="just" defTabSz="711200">
              <a:lnSpc>
                <a:spcPct val="150000"/>
              </a:lnSpc>
              <a:spcAft>
                <a:spcPct val="15000"/>
              </a:spcAft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42D276F-CBA2-4993-A439-624893F810CD}"/>
              </a:ext>
            </a:extLst>
          </p:cNvPr>
          <p:cNvSpPr txBox="1"/>
          <p:nvPr/>
        </p:nvSpPr>
        <p:spPr>
          <a:xfrm>
            <a:off x="827689" y="1315753"/>
            <a:ext cx="591766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 dirty="0" err="1">
                <a:solidFill>
                  <a:schemeClr val="tx2"/>
                </a:solidFill>
                <a:latin typeface="+mj-lt"/>
              </a:rPr>
              <a:t>Lựa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chọn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siêu tham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số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cho mô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hình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GMM:</a:t>
            </a:r>
          </a:p>
          <a:p>
            <a:r>
              <a:rPr lang="vi-VN" sz="1400" dirty="0" err="1">
                <a:solidFill>
                  <a:schemeClr val="tx2"/>
                </a:solidFill>
                <a:latin typeface="+mj-lt"/>
              </a:rPr>
              <a:t>Sử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dụng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it-IT" sz="1400" dirty="0">
                <a:solidFill>
                  <a:schemeClr val="tx2"/>
                </a:solidFill>
                <a:latin typeface="+mj-lt"/>
              </a:rPr>
              <a:t>chỉ số BIC (Bayesian Information Criteria)</a:t>
            </a:r>
            <a:endParaRPr lang="vi-VN" sz="1400" dirty="0">
              <a:solidFill>
                <a:schemeClr val="tx2"/>
              </a:solidFill>
              <a:latin typeface="+mj-lt"/>
            </a:endParaRPr>
          </a:p>
          <a:p>
            <a:endParaRPr lang="vi-VN" sz="1400" dirty="0">
              <a:solidFill>
                <a:schemeClr val="tx2"/>
              </a:solidFill>
              <a:latin typeface="+mj-lt"/>
            </a:endParaRPr>
          </a:p>
          <a:p>
            <a:endParaRPr lang="vi-VN" sz="1400" dirty="0">
              <a:solidFill>
                <a:schemeClr val="tx2"/>
              </a:solidFill>
              <a:latin typeface="+mj-lt"/>
            </a:endParaRPr>
          </a:p>
          <a:p>
            <a:endParaRPr lang="vi-VN" sz="1400" dirty="0">
              <a:solidFill>
                <a:schemeClr val="tx2"/>
              </a:solidFill>
              <a:latin typeface="+mj-lt"/>
            </a:endParaRPr>
          </a:p>
          <a:p>
            <a:endParaRPr lang="vi-VN" sz="1400" dirty="0">
              <a:solidFill>
                <a:schemeClr val="tx2"/>
              </a:solidFill>
              <a:latin typeface="+mj-lt"/>
            </a:endParaRPr>
          </a:p>
          <a:p>
            <a:r>
              <a:rPr lang="vi-VN" sz="1400" dirty="0">
                <a:solidFill>
                  <a:schemeClr val="tx2"/>
                </a:solidFill>
                <a:latin typeface="+mj-lt"/>
              </a:rPr>
              <a:t>-      k 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là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số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lượng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tham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số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được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ước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lượng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từ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mô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hình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vi-VN" sz="1400" dirty="0">
                <a:solidFill>
                  <a:schemeClr val="tx2"/>
                </a:solidFill>
                <a:latin typeface="+mj-lt"/>
              </a:rPr>
              <a:t>n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là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số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lượng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quan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sát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của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bộ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dữ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liệu</a:t>
            </a:r>
            <a:endParaRPr lang="vi-VN" sz="1400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vi-VN" sz="1400" dirty="0">
                <a:solidFill>
                  <a:schemeClr val="tx2"/>
                </a:solidFill>
                <a:latin typeface="+mj-lt"/>
              </a:rPr>
              <a:t>L^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là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giá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trị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ước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lượng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tối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đa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của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hàm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hợp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lý</a:t>
            </a:r>
            <a:endParaRPr lang="vi-VN" sz="1400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endParaRPr lang="vi-VN" sz="1400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endParaRPr lang="vi-VN" sz="1400" dirty="0">
              <a:solidFill>
                <a:schemeClr val="tx2"/>
              </a:solidFill>
              <a:latin typeface="+mj-lt"/>
            </a:endParaRPr>
          </a:p>
          <a:p>
            <a:r>
              <a:rPr lang="vi-VN" sz="1400" dirty="0">
                <a:solidFill>
                  <a:schemeClr val="tx2"/>
                </a:solidFill>
                <a:latin typeface="+mj-lt"/>
              </a:rPr>
              <a:t>Mô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hình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có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BIC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càng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nhỏ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thì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mức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độ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hợp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lý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của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mô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hình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đối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với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bộ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dữ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liệu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càng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cao. 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0CA0B127-C921-42A1-971F-4E6EFCD18B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9289" y="1127977"/>
            <a:ext cx="3718712" cy="2089443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6FF98B52-D595-46FE-9A58-0535CEACF3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3999" y="1953926"/>
            <a:ext cx="3189135" cy="62532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44738042-E38C-433E-AE6A-777639CFD7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9289" y="3429000"/>
            <a:ext cx="4288946" cy="289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think-cell Slide" r:id="rId6" imgW="319" imgH="319" progId="TCLayout.ActiveDocument.1">
                  <p:embed/>
                </p:oleObj>
              </mc:Choice>
              <mc:Fallback>
                <p:oleObj name="think-cell Slide" r:id="rId6" imgW="319" imgH="319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08739" y="940201"/>
            <a:ext cx="10666032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1" indent="-1371600" algn="just" defTabSz="711200">
              <a:lnSpc>
                <a:spcPct val="150000"/>
              </a:lnSpc>
              <a:spcAft>
                <a:spcPct val="15000"/>
              </a:spcAft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09C52B5-3417-477A-A8C2-63250B52B0D8}"/>
              </a:ext>
            </a:extLst>
          </p:cNvPr>
          <p:cNvSpPr txBox="1">
            <a:spLocks/>
          </p:cNvSpPr>
          <p:nvPr/>
        </p:nvSpPr>
        <p:spPr>
          <a:xfrm>
            <a:off x="618369" y="773639"/>
            <a:ext cx="10538460" cy="333124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ato Black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ato Black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ato Black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ato Black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ato Black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ato Black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ato Black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ato Black" pitchFamily="34" charset="0"/>
              </a:defRPr>
            </a:lvl9pPr>
          </a:lstStyle>
          <a:p>
            <a:r>
              <a:rPr lang="en-GB" sz="24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MỤC LỤC</a:t>
            </a:r>
            <a:endParaRPr lang="en-GB" sz="2400" b="1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F4D8C062-E274-4B96-9623-6CBA12B3F64D}"/>
              </a:ext>
            </a:extLst>
          </p:cNvPr>
          <p:cNvSpPr/>
          <p:nvPr/>
        </p:nvSpPr>
        <p:spPr>
          <a:xfrm>
            <a:off x="1092094" y="1416711"/>
            <a:ext cx="7611230" cy="4072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en-US" sz="1600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Lý</a:t>
            </a:r>
            <a:r>
              <a:rPr lang="en-US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thuyết</a:t>
            </a:r>
            <a:r>
              <a:rPr lang="en-US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xác</a:t>
            </a:r>
            <a:r>
              <a:rPr lang="en-US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suất</a:t>
            </a:r>
            <a:endParaRPr lang="en-US" sz="1600" dirty="0" smtClean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	1.1</a:t>
            </a:r>
            <a:r>
              <a:rPr lang="en-U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Phân</a:t>
            </a:r>
            <a:r>
              <a:rPr lang="en-U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phối</a:t>
            </a:r>
            <a:r>
              <a:rPr lang="en-U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Gaussian</a:t>
            </a:r>
          </a:p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1.2. </a:t>
            </a:r>
            <a:r>
              <a:rPr lang="vi-VN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Ước lượng MLE cho phân phối Gaussian đa chiều</a:t>
            </a:r>
            <a:endParaRPr lang="en-US" sz="1600" dirty="0" smtClean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2. Gaussian </a:t>
            </a:r>
            <a:r>
              <a:rPr lang="en-U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Mixture </a:t>
            </a:r>
            <a:r>
              <a:rPr lang="en-US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Model</a:t>
            </a:r>
          </a:p>
          <a:p>
            <a:pPr marL="457200" lvl="2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	</a:t>
            </a:r>
            <a:r>
              <a:rPr lang="vi-VN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2.1. Ước lượng hợp lý tối đa</a:t>
            </a:r>
            <a:endParaRPr lang="en-U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457200" lvl="2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	2.2. </a:t>
            </a:r>
            <a:r>
              <a:rPr lang="en-U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Khai</a:t>
            </a:r>
            <a:r>
              <a:rPr lang="en-U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triển</a:t>
            </a:r>
            <a:r>
              <a:rPr lang="en-U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hàm</a:t>
            </a:r>
            <a:r>
              <a:rPr lang="en-U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auxiliary</a:t>
            </a:r>
          </a:p>
          <a:p>
            <a:pPr marL="457200" lvl="2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	</a:t>
            </a:r>
            <a:r>
              <a:rPr lang="vi-VN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2.3. Các bước trong GMM</a:t>
            </a:r>
            <a:endParaRPr lang="en-U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457200" lvl="2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	2.4. K-Means VS Gaussian Mixture </a:t>
            </a:r>
            <a:r>
              <a:rPr lang="en-US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Model</a:t>
            </a:r>
            <a:endParaRPr lang="en-U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3. Deep </a:t>
            </a:r>
            <a:r>
              <a:rPr lang="en-U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Gaussian Mixture </a:t>
            </a:r>
            <a:r>
              <a:rPr lang="en-US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Model</a:t>
            </a:r>
          </a:p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4. </a:t>
            </a:r>
            <a:r>
              <a:rPr lang="en-US" sz="1600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Ứng</a:t>
            </a:r>
            <a:r>
              <a:rPr lang="en-US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dụng</a:t>
            </a:r>
            <a:endParaRPr lang="en-U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289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think-cell Slide" r:id="rId6" imgW="319" imgH="319" progId="TCLayout.ActiveDocument.1">
                  <p:embed/>
                </p:oleObj>
              </mc:Choice>
              <mc:Fallback>
                <p:oleObj name="think-cell Slide" r:id="rId6" imgW="319" imgH="319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9C52B5-3417-477A-A8C2-63250B52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653490"/>
            <a:ext cx="10538460" cy="333124"/>
          </a:xfrm>
        </p:spPr>
        <p:txBody>
          <a:bodyPr lIns="0" tIns="0" rIns="0" bIns="0" anchor="t" anchorCtr="0"/>
          <a:lstStyle/>
          <a:p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4.1.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Khuyến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nghị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Rượu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08739" y="940201"/>
            <a:ext cx="10666032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1" indent="-1371600" algn="just" defTabSz="711200">
              <a:lnSpc>
                <a:spcPct val="150000"/>
              </a:lnSpc>
              <a:spcAft>
                <a:spcPct val="15000"/>
              </a:spcAft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42D276F-CBA2-4993-A439-624893F810CD}"/>
              </a:ext>
            </a:extLst>
          </p:cNvPr>
          <p:cNvSpPr txBox="1"/>
          <p:nvPr/>
        </p:nvSpPr>
        <p:spPr>
          <a:xfrm>
            <a:off x="827690" y="1351873"/>
            <a:ext cx="591766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 dirty="0">
                <a:solidFill>
                  <a:schemeClr val="tx2"/>
                </a:solidFill>
                <a:latin typeface="+mj-lt"/>
              </a:rPr>
              <a:t>Bộ dataset gồm 19 thuộc tính như tên rượu,thương hiệu rượu, năm sản xuất, ảnh rượu, tags về mùi vị của rượu, 6 chỉ số về rượu (f1,f2,...,f6) biểu diễn cho fruity, mellow, rich, mild, dry và light</a:t>
            </a:r>
            <a:r>
              <a:rPr lang="vi-VN" sz="1400" dirty="0" smtClean="0">
                <a:solidFill>
                  <a:schemeClr val="tx2"/>
                </a:solidFill>
                <a:latin typeface="+mj-lt"/>
              </a:rPr>
              <a:t>.</a:t>
            </a:r>
            <a:endParaRPr lang="en-US" sz="1400" dirty="0" smtClean="0">
              <a:solidFill>
                <a:schemeClr val="tx2"/>
              </a:solidFill>
              <a:latin typeface="+mj-lt"/>
            </a:endParaRPr>
          </a:p>
          <a:p>
            <a:endParaRPr lang="en-US" sz="1400" dirty="0">
              <a:solidFill>
                <a:schemeClr val="tx2"/>
              </a:solidFill>
              <a:latin typeface="+mj-lt"/>
            </a:endParaRPr>
          </a:p>
          <a:p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Khuyến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nghị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theo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content-base</a:t>
            </a:r>
          </a:p>
          <a:p>
            <a:endParaRPr lang="en-US" sz="1400" dirty="0">
              <a:solidFill>
                <a:schemeClr val="tx2"/>
              </a:solidFill>
              <a:latin typeface="+mj-lt"/>
            </a:endParaRPr>
          </a:p>
          <a:p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Sử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dụng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GMM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nhóm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các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bản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ghi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thành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k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nhóm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Phân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nhóm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sản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phẩm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dựa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theo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phân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phối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của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6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chỉ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số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mùi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vị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những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sản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phẩm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có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cùng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phân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phối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6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chỉ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số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sẽ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cùng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nhóm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với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nhau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.</a:t>
            </a:r>
            <a:endParaRPr lang="en-US" sz="1400" dirty="0">
              <a:solidFill>
                <a:schemeClr val="tx2"/>
              </a:solidFill>
              <a:latin typeface="+mj-lt"/>
            </a:endParaRPr>
          </a:p>
          <a:p>
            <a:endParaRPr lang="en-US" sz="1400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1400" dirty="0" smtClean="0">
                <a:solidFill>
                  <a:schemeClr val="tx2"/>
                </a:solidFill>
                <a:latin typeface="+mj-lt"/>
              </a:rPr>
              <a:t>-&gt;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Sắp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xếp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kết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quả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ở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mỗi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nhóm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với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từng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bản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ghi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ở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từng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nhóm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với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độ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tương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đồng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như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Cosine hay Euclidean</a:t>
            </a:r>
          </a:p>
          <a:p>
            <a:endParaRPr lang="en-US" sz="1400" dirty="0">
              <a:solidFill>
                <a:schemeClr val="tx2"/>
              </a:solidFill>
              <a:latin typeface="+mj-lt"/>
            </a:endParaRPr>
          </a:p>
          <a:p>
            <a:endParaRPr lang="en-US" sz="1400" dirty="0" smtClean="0">
              <a:solidFill>
                <a:schemeClr val="tx2"/>
              </a:solidFill>
              <a:latin typeface="+mj-lt"/>
            </a:endParaRPr>
          </a:p>
          <a:p>
            <a:endParaRPr lang="en-US" sz="1400" dirty="0">
              <a:solidFill>
                <a:schemeClr val="tx2"/>
              </a:solidFill>
              <a:latin typeface="+mj-lt"/>
            </a:endParaRPr>
          </a:p>
          <a:p>
            <a:endParaRPr lang="vi-VN" sz="14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CDC6422-151D-45C9-869A-AC1034B47D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3655" y="532577"/>
            <a:ext cx="2876951" cy="28007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1389" y="4665448"/>
            <a:ext cx="2611645" cy="5911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1389" y="5582334"/>
            <a:ext cx="2124390" cy="5981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7690" y="409780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+mj-lt"/>
              </a:rPr>
              <a:t>-&gt;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Sử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+mj-lt"/>
              </a:rPr>
              <a:t>dụng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+mj-lt"/>
              </a:rPr>
              <a:t>hàm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 Gaussian Filter </a:t>
            </a:r>
            <a:r>
              <a:rPr lang="en-US" sz="1400" dirty="0" err="1">
                <a:solidFill>
                  <a:schemeClr val="tx2"/>
                </a:solidFill>
                <a:latin typeface="+mj-lt"/>
              </a:rPr>
              <a:t>để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+mj-lt"/>
              </a:rPr>
              <a:t>sắp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+mj-lt"/>
              </a:rPr>
              <a:t>xếp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+mj-lt"/>
              </a:rPr>
              <a:t>sản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+mj-lt"/>
              </a:rPr>
              <a:t>phẩm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:</a:t>
            </a:r>
          </a:p>
          <a:p>
            <a:endParaRPr 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41755" y="449242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+mj-lt"/>
              </a:rPr>
              <a:t>Với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 f </a:t>
            </a:r>
            <a:r>
              <a:rPr lang="en-US" sz="1400" dirty="0" err="1">
                <a:solidFill>
                  <a:schemeClr val="tx2"/>
                </a:solidFill>
                <a:latin typeface="+mj-lt"/>
              </a:rPr>
              <a:t>là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+mj-lt"/>
              </a:rPr>
              <a:t>chỉ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+mj-lt"/>
              </a:rPr>
              <a:t>số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+mj-lt"/>
              </a:rPr>
              <a:t>mùi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+mj-lt"/>
              </a:rPr>
              <a:t>vị</a:t>
            </a:r>
            <a:endParaRPr lang="en-US" sz="1400" dirty="0">
              <a:solidFill>
                <a:schemeClr val="tx2"/>
              </a:solidFill>
              <a:latin typeface="+mj-lt"/>
            </a:endParaRPr>
          </a:p>
          <a:p>
            <a:r>
              <a:rPr lang="el-GR" sz="1400" dirty="0" smtClean="0">
                <a:solidFill>
                  <a:schemeClr val="tx2"/>
                </a:solidFill>
                <a:latin typeface="+mj-lt"/>
              </a:rPr>
              <a:t>σ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kl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là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+mj-lt"/>
              </a:rPr>
              <a:t>độ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lệch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chuẩn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+mj-lt"/>
              </a:rPr>
              <a:t>của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+mj-lt"/>
              </a:rPr>
              <a:t>giá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+mj-lt"/>
              </a:rPr>
              <a:t>trị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+mj-lt"/>
              </a:rPr>
              <a:t>chỉ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số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f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thứ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l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trong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+mj-lt"/>
              </a:rPr>
              <a:t>cụm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k</a:t>
            </a:r>
            <a:endParaRPr lang="en-US" sz="1400" dirty="0">
              <a:solidFill>
                <a:schemeClr val="tx2"/>
              </a:solidFill>
              <a:latin typeface="+mj-lt"/>
            </a:endParaRPr>
          </a:p>
          <a:p>
            <a:endParaRPr 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41755" y="5300592"/>
            <a:ext cx="51149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400" dirty="0" smtClean="0">
                <a:solidFill>
                  <a:schemeClr val="tx2"/>
                </a:solidFill>
                <a:latin typeface="+mj-lt"/>
              </a:rPr>
              <a:t>Nk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smtClean="0">
                <a:solidFill>
                  <a:schemeClr val="tx2"/>
                </a:solidFill>
                <a:latin typeface="+mj-lt"/>
              </a:rPr>
              <a:t>là 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số lượng các sản phẩm thuộc </a:t>
            </a:r>
            <a:r>
              <a:rPr lang="vi-VN" sz="1400" dirty="0" smtClean="0">
                <a:solidFill>
                  <a:schemeClr val="tx2"/>
                </a:solidFill>
                <a:latin typeface="+mj-lt"/>
              </a:rPr>
              <a:t>cụm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smtClean="0">
                <a:solidFill>
                  <a:schemeClr val="tx2"/>
                </a:solidFill>
                <a:latin typeface="+mj-lt"/>
              </a:rPr>
              <a:t>k,</a:t>
            </a:r>
            <a:endParaRPr lang="en-US" sz="1400" dirty="0" smtClean="0">
              <a:solidFill>
                <a:schemeClr val="tx2"/>
              </a:solidFill>
              <a:latin typeface="+mj-lt"/>
            </a:endParaRPr>
          </a:p>
          <a:p>
            <a:r>
              <a:rPr lang="vi-VN" sz="1400" dirty="0" smtClean="0">
                <a:solidFill>
                  <a:schemeClr val="tx2"/>
                </a:solidFill>
                <a:latin typeface="+mj-lt"/>
              </a:rPr>
              <a:t>Filk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smtClean="0">
                <a:solidFill>
                  <a:schemeClr val="tx2"/>
                </a:solidFill>
                <a:latin typeface="+mj-lt"/>
              </a:rPr>
              <a:t>là 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giá trị </a:t>
            </a:r>
            <a:r>
              <a:rPr lang="vi-VN" sz="1400" dirty="0" smtClean="0">
                <a:solidFill>
                  <a:schemeClr val="tx2"/>
                </a:solidFill>
                <a:latin typeface="+mj-lt"/>
              </a:rPr>
              <a:t>thứ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smtClean="0">
                <a:solidFill>
                  <a:schemeClr val="tx2"/>
                </a:solidFill>
                <a:latin typeface="+mj-lt"/>
              </a:rPr>
              <a:t>l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smtClean="0">
                <a:solidFill>
                  <a:schemeClr val="tx2"/>
                </a:solidFill>
                <a:latin typeface="+mj-lt"/>
              </a:rPr>
              <a:t>của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smtClean="0">
                <a:solidFill>
                  <a:schemeClr val="tx2"/>
                </a:solidFill>
                <a:latin typeface="+mj-lt"/>
              </a:rPr>
              <a:t>f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smtClean="0">
                <a:solidFill>
                  <a:schemeClr val="tx2"/>
                </a:solidFill>
                <a:latin typeface="+mj-lt"/>
              </a:rPr>
              <a:t>trong 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6 chỉ số </a:t>
            </a:r>
            <a:r>
              <a:rPr lang="vi-VN" sz="1400" dirty="0" smtClean="0">
                <a:solidFill>
                  <a:schemeClr val="tx2"/>
                </a:solidFill>
                <a:latin typeface="+mj-lt"/>
              </a:rPr>
              <a:t>mùi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smtClean="0">
                <a:solidFill>
                  <a:schemeClr val="tx2"/>
                </a:solidFill>
                <a:latin typeface="+mj-lt"/>
              </a:rPr>
              <a:t>vị 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của sản phẩm </a:t>
            </a:r>
            <a:r>
              <a:rPr lang="vi-VN" sz="1400" dirty="0" smtClean="0">
                <a:solidFill>
                  <a:schemeClr val="tx2"/>
                </a:solidFill>
                <a:latin typeface="+mj-lt"/>
              </a:rPr>
              <a:t>thứ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i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smtClean="0">
                <a:solidFill>
                  <a:schemeClr val="tx2"/>
                </a:solidFill>
                <a:latin typeface="+mj-lt"/>
              </a:rPr>
              <a:t>trong cụm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smtClean="0">
                <a:solidFill>
                  <a:schemeClr val="tx2"/>
                </a:solidFill>
                <a:latin typeface="+mj-lt"/>
              </a:rPr>
              <a:t>k</a:t>
            </a:r>
            <a:endParaRPr lang="en-US" sz="1400" dirty="0" smtClean="0">
              <a:solidFill>
                <a:schemeClr val="tx2"/>
              </a:solidFill>
              <a:latin typeface="+mj-lt"/>
            </a:endParaRPr>
          </a:p>
          <a:p>
            <a:r>
              <a:rPr lang="el-GR" sz="1400" dirty="0" smtClean="0">
                <a:solidFill>
                  <a:schemeClr val="tx2"/>
                </a:solidFill>
                <a:latin typeface="+mj-lt"/>
              </a:rPr>
              <a:t>μ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l</a:t>
            </a:r>
            <a:r>
              <a:rPr lang="vi-VN" sz="1400" dirty="0" smtClean="0">
                <a:solidFill>
                  <a:schemeClr val="tx2"/>
                </a:solidFill>
                <a:latin typeface="+mj-lt"/>
              </a:rPr>
              <a:t>à 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giá </a:t>
            </a:r>
            <a:r>
              <a:rPr lang="vi-VN" sz="1400" dirty="0" smtClean="0">
                <a:solidFill>
                  <a:schemeClr val="tx2"/>
                </a:solidFill>
                <a:latin typeface="+mj-lt"/>
              </a:rPr>
              <a:t>trị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smtClean="0">
                <a:solidFill>
                  <a:schemeClr val="tx2"/>
                </a:solidFill>
                <a:latin typeface="+mj-lt"/>
              </a:rPr>
              <a:t>trung 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bình thuộc </a:t>
            </a:r>
            <a:r>
              <a:rPr lang="vi-VN" sz="1400" dirty="0" smtClean="0">
                <a:solidFill>
                  <a:schemeClr val="tx2"/>
                </a:solidFill>
                <a:latin typeface="+mj-lt"/>
              </a:rPr>
              <a:t>tính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smtClean="0">
                <a:solidFill>
                  <a:schemeClr val="tx2"/>
                </a:solidFill>
                <a:latin typeface="+mj-lt"/>
              </a:rPr>
              <a:t>fl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smtClean="0">
                <a:solidFill>
                  <a:schemeClr val="tx2"/>
                </a:solidFill>
                <a:latin typeface="+mj-lt"/>
              </a:rPr>
              <a:t>trong nhóm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smtClean="0">
                <a:solidFill>
                  <a:schemeClr val="tx2"/>
                </a:solidFill>
                <a:latin typeface="+mj-lt"/>
              </a:rPr>
              <a:t>k</a:t>
            </a:r>
            <a:endParaRPr lang="en-US" sz="14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9758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B4F600-206C-422A-8AB2-4A6577BECB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A2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218315-D0AB-4776-A601-90394F6876FA}"/>
              </a:ext>
            </a:extLst>
          </p:cNvPr>
          <p:cNvCxnSpPr/>
          <p:nvPr/>
        </p:nvCxnSpPr>
        <p:spPr>
          <a:xfrm>
            <a:off x="11049000" y="1282700"/>
            <a:ext cx="0" cy="42926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5570A0-9CE8-466E-8836-69B22DE83C7E}"/>
              </a:ext>
            </a:extLst>
          </p:cNvPr>
          <p:cNvCxnSpPr/>
          <p:nvPr/>
        </p:nvCxnSpPr>
        <p:spPr>
          <a:xfrm>
            <a:off x="1143000" y="1282700"/>
            <a:ext cx="0" cy="42926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2"/>
          <p:cNvSpPr txBox="1">
            <a:spLocks/>
          </p:cNvSpPr>
          <p:nvPr/>
        </p:nvSpPr>
        <p:spPr>
          <a:xfrm>
            <a:off x="1454150" y="2888280"/>
            <a:ext cx="9283700" cy="833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THANK YOU &lt;3 </a:t>
            </a:r>
          </a:p>
        </p:txBody>
      </p:sp>
    </p:spTree>
    <p:extLst>
      <p:ext uri="{BB962C8B-B14F-4D97-AF65-F5344CB8AC3E}">
        <p14:creationId xmlns:p14="http://schemas.microsoft.com/office/powerpoint/2010/main" val="260058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702" y="6495359"/>
            <a:ext cx="868543" cy="31174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" y="2287908"/>
            <a:ext cx="3512171" cy="592901"/>
            <a:chOff x="661619" y="360328"/>
            <a:chExt cx="5268256" cy="88935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695" y="360329"/>
              <a:ext cx="4541343" cy="88935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038" y="360328"/>
              <a:ext cx="379837" cy="88935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619" y="360329"/>
              <a:ext cx="365239" cy="889351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01930"/>
            <a:ext cx="7903181" cy="122625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3494" y="3136612"/>
            <a:ext cx="7586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" y="2388368"/>
            <a:ext cx="351217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33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3535" y="4123108"/>
            <a:ext cx="11368167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67" i="1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416090"/>
            <a:ext cx="12192000" cy="441905"/>
            <a:chOff x="0" y="4812071"/>
            <a:chExt cx="9144000" cy="331429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374649" y="4889882"/>
                <a:ext cx="2006241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67" spc="400">
                    <a:solidFill>
                      <a:srgbClr val="B4B4B4"/>
                    </a:solidFill>
                    <a:latin typeface="FS PF BeauSans Pro Light" panose="02000500000000020004" pitchFamily="2" charset="0"/>
                  </a:rPr>
                  <a:t>www.viette.vn</a:t>
                </a:r>
                <a:endParaRPr lang="en-US" sz="1067" spc="400" dirty="0">
                  <a:solidFill>
                    <a:srgbClr val="B4B4B4"/>
                  </a:solidFill>
                  <a:latin typeface="FS PF BeauSans Pro Light" panose="02000500000000020004" pitchFamily="2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think-cell Slide" r:id="rId6" imgW="319" imgH="319" progId="TCLayout.ActiveDocument.1">
                  <p:embed/>
                </p:oleObj>
              </mc:Choice>
              <mc:Fallback>
                <p:oleObj name="think-cell Slide" r:id="rId6" imgW="319" imgH="319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9C52B5-3417-477A-A8C2-63250B52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653490"/>
            <a:ext cx="10538460" cy="333124"/>
          </a:xfrm>
        </p:spPr>
        <p:txBody>
          <a:bodyPr lIns="0" tIns="0" rIns="0" bIns="0" anchor="t" anchorCtr="0"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Gaussian</a:t>
            </a:r>
            <a:endParaRPr lang="en-GB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08739" y="940201"/>
            <a:ext cx="10666032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1" indent="-1371600" algn="just" defTabSz="711200">
              <a:lnSpc>
                <a:spcPct val="150000"/>
              </a:lnSpc>
              <a:spcAft>
                <a:spcPct val="15000"/>
              </a:spcAft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Rectangle 31">
            <a:extLst>
              <a:ext uri="{FF2B5EF4-FFF2-40B4-BE49-F238E27FC236}">
                <a16:creationId xmlns:a16="http://schemas.microsoft.com/office/drawing/2014/main" id="{F4D8C062-E274-4B96-9623-6CBA12B3F64D}"/>
              </a:ext>
            </a:extLst>
          </p:cNvPr>
          <p:cNvSpPr/>
          <p:nvPr/>
        </p:nvSpPr>
        <p:spPr>
          <a:xfrm>
            <a:off x="827690" y="1395714"/>
            <a:ext cx="7444508" cy="380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 algn="just" defTabSz="711200">
              <a:lnSpc>
                <a:spcPct val="150000"/>
              </a:lnSpc>
              <a:spcAft>
                <a:spcPct val="15000"/>
              </a:spcAft>
              <a:buFontTx/>
              <a:buChar char="-"/>
              <a:defRPr/>
            </a:pP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H</a:t>
            </a:r>
            <a:r>
              <a:rPr lang="en-US" sz="1400" baseline="0" noProof="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àm</a:t>
            </a:r>
            <a:r>
              <a:rPr lang="en-US" sz="1400" baseline="0" noProof="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baseline="0" noProof="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mật</a:t>
            </a:r>
            <a:r>
              <a:rPr lang="en-US" sz="1400" baseline="0" noProof="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baseline="0" noProof="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độ</a:t>
            </a:r>
            <a:r>
              <a:rPr lang="en-US" sz="1400" baseline="0" noProof="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baseline="0" noProof="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xác</a:t>
            </a:r>
            <a:r>
              <a:rPr lang="en-US" sz="1400" baseline="0" noProof="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baseline="0" noProof="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suất</a:t>
            </a:r>
            <a:r>
              <a:rPr lang="en-US" sz="1400" baseline="0" noProof="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baseline="0" noProof="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của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p</a:t>
            </a:r>
            <a:r>
              <a:rPr lang="en-US" sz="1400" baseline="0" noProof="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hân</a:t>
            </a:r>
            <a:r>
              <a:rPr lang="en-US" sz="1400" baseline="0" noProof="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baseline="0" noProof="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phối</a:t>
            </a:r>
            <a:r>
              <a:rPr lang="en-US" sz="1400" baseline="0" noProof="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Gaussian (</a:t>
            </a:r>
            <a:r>
              <a:rPr lang="en-US" sz="1400" baseline="0" noProof="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Phân</a:t>
            </a:r>
            <a:r>
              <a:rPr lang="en-US" sz="1400" baseline="0" noProof="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baseline="0" noProof="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phố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chuẩn</a:t>
            </a:r>
            <a:r>
              <a:rPr lang="en-US" sz="1400" baseline="0" noProof="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) :  </a:t>
            </a:r>
            <a:endParaRPr lang="en-US" sz="1400" dirty="0">
              <a:solidFill>
                <a:srgbClr val="262626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72102650-D528-4881-8A96-15B0A286A1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8092" y="1946869"/>
            <a:ext cx="4513905" cy="2968201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74D1AB35-A3AA-4DD5-9D6E-E7CA7F1AFD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824" y="1855844"/>
            <a:ext cx="5266176" cy="1316544"/>
          </a:xfrm>
          <a:prstGeom prst="rect">
            <a:avLst/>
          </a:prstGeom>
        </p:spPr>
      </p:pic>
      <p:sp>
        <p:nvSpPr>
          <p:cNvPr id="14" name="Rectangle 31">
            <a:extLst>
              <a:ext uri="{FF2B5EF4-FFF2-40B4-BE49-F238E27FC236}">
                <a16:creationId xmlns:a16="http://schemas.microsoft.com/office/drawing/2014/main" id="{722964A5-AA8D-4C13-8FBD-36ABFE3F947B}"/>
              </a:ext>
            </a:extLst>
          </p:cNvPr>
          <p:cNvSpPr/>
          <p:nvPr/>
        </p:nvSpPr>
        <p:spPr>
          <a:xfrm>
            <a:off x="827690" y="3424962"/>
            <a:ext cx="7444508" cy="1439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-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Đặc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trưng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bởi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Kỳ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vọng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và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Phương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sai</a:t>
            </a:r>
            <a:endParaRPr lang="en-US" sz="1400" dirty="0">
              <a:solidFill>
                <a:srgbClr val="262626"/>
              </a:solidFill>
              <a:latin typeface="+mj-lt"/>
              <a:cs typeface="Arial" panose="020B0604020202020204" pitchFamily="34" charset="0"/>
            </a:endParaRPr>
          </a:p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-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Phương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pháp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ước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lượng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tối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đa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MLE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phân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phối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phù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hợp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với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biến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x:</a:t>
            </a:r>
          </a:p>
          <a:p>
            <a:pPr marL="285750" lvl="1" indent="-285750" algn="just" defTabSz="711200">
              <a:lnSpc>
                <a:spcPct val="150000"/>
              </a:lnSpc>
              <a:spcAft>
                <a:spcPct val="15000"/>
              </a:spcAft>
              <a:buFontTx/>
              <a:buChar char="-"/>
              <a:defRPr/>
            </a:pPr>
            <a:endParaRPr lang="en-US" sz="1400" dirty="0">
              <a:solidFill>
                <a:srgbClr val="262626"/>
              </a:solidFill>
              <a:latin typeface="+mj-lt"/>
              <a:cs typeface="Arial" panose="020B0604020202020204" pitchFamily="34" charset="0"/>
            </a:endParaRPr>
          </a:p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3BE03589-CA60-41DE-B4E0-DF6CDB9BE9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4405" y="4376654"/>
            <a:ext cx="1057103" cy="436935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8AA94347-09B4-4636-8677-EC2E5F5DD3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34405" y="4915070"/>
            <a:ext cx="1435459" cy="39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9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think-cell Slide" r:id="rId6" imgW="319" imgH="319" progId="TCLayout.ActiveDocument.1">
                  <p:embed/>
                </p:oleObj>
              </mc:Choice>
              <mc:Fallback>
                <p:oleObj name="think-cell Slide" r:id="rId6" imgW="319" imgH="319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9C52B5-3417-477A-A8C2-63250B52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653490"/>
            <a:ext cx="10538460" cy="333124"/>
          </a:xfrm>
        </p:spPr>
        <p:txBody>
          <a:bodyPr lIns="0" tIns="0" rIns="0" bIns="0" anchor="t" anchorCtr="0"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Gaussian</a:t>
            </a:r>
            <a:endParaRPr lang="en-GB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08739" y="940201"/>
            <a:ext cx="10666032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1" indent="-1371600" algn="just" defTabSz="711200">
              <a:lnSpc>
                <a:spcPct val="150000"/>
              </a:lnSpc>
              <a:spcAft>
                <a:spcPct val="15000"/>
              </a:spcAft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12120967-91CD-4C68-8D7C-78C57112F1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8635" y="1127977"/>
            <a:ext cx="3495675" cy="3771900"/>
          </a:xfrm>
          <a:prstGeom prst="rect">
            <a:avLst/>
          </a:prstGeom>
        </p:spPr>
      </p:pic>
      <p:sp>
        <p:nvSpPr>
          <p:cNvPr id="13" name="Rectangle 31">
            <a:extLst>
              <a:ext uri="{FF2B5EF4-FFF2-40B4-BE49-F238E27FC236}">
                <a16:creationId xmlns:a16="http://schemas.microsoft.com/office/drawing/2014/main" id="{807F9B09-6DBD-4E23-B5EC-9BE566354676}"/>
              </a:ext>
            </a:extLst>
          </p:cNvPr>
          <p:cNvSpPr/>
          <p:nvPr/>
        </p:nvSpPr>
        <p:spPr>
          <a:xfrm>
            <a:off x="827690" y="1395714"/>
            <a:ext cx="7444508" cy="4029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400" baseline="0" noProof="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Phân</a:t>
            </a:r>
            <a:r>
              <a:rPr lang="en-US" sz="1400" baseline="0" noProof="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baseline="0" noProof="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phối</a:t>
            </a:r>
            <a:r>
              <a:rPr lang="en-US" sz="1400" baseline="0" noProof="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Gaussian </a:t>
            </a:r>
            <a:r>
              <a:rPr lang="en-US" sz="1400" baseline="0" noProof="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đa</a:t>
            </a:r>
            <a:r>
              <a:rPr lang="en-US" sz="1400" baseline="0" noProof="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baseline="0" noProof="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chiều</a:t>
            </a:r>
            <a:r>
              <a:rPr lang="en-US" sz="1400" baseline="0" noProof="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:</a:t>
            </a:r>
          </a:p>
          <a:p>
            <a:pPr marL="285750" lvl="1" indent="-285750" algn="just" defTabSz="711200">
              <a:lnSpc>
                <a:spcPct val="150000"/>
              </a:lnSpc>
              <a:spcAft>
                <a:spcPct val="15000"/>
              </a:spcAft>
              <a:buFontTx/>
              <a:buChar char="-"/>
              <a:defRPr/>
            </a:pP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Hàm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mật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độ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xác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suất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trong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không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gian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d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chiều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:</a:t>
            </a:r>
          </a:p>
          <a:p>
            <a:pPr marL="285750" lvl="1" indent="-285750" algn="just" defTabSz="711200">
              <a:lnSpc>
                <a:spcPct val="150000"/>
              </a:lnSpc>
              <a:spcAft>
                <a:spcPct val="15000"/>
              </a:spcAft>
              <a:buFontTx/>
              <a:buChar char="-"/>
              <a:defRPr/>
            </a:pPr>
            <a:endParaRPr lang="en-US" sz="1400" baseline="0" noProof="0" dirty="0">
              <a:solidFill>
                <a:srgbClr val="262626"/>
              </a:solidFill>
              <a:latin typeface="+mj-lt"/>
              <a:cs typeface="Arial" panose="020B0604020202020204" pitchFamily="34" charset="0"/>
            </a:endParaRPr>
          </a:p>
          <a:p>
            <a:pPr marL="285750" lvl="1" indent="-285750" algn="just" defTabSz="711200">
              <a:lnSpc>
                <a:spcPct val="150000"/>
              </a:lnSpc>
              <a:spcAft>
                <a:spcPct val="15000"/>
              </a:spcAft>
              <a:buFontTx/>
              <a:buChar char="-"/>
              <a:defRPr/>
            </a:pPr>
            <a:endParaRPr lang="en-US" sz="1400" dirty="0">
              <a:solidFill>
                <a:srgbClr val="262626"/>
              </a:solidFill>
              <a:latin typeface="+mj-lt"/>
              <a:cs typeface="Arial" panose="020B0604020202020204" pitchFamily="34" charset="0"/>
            </a:endParaRPr>
          </a:p>
          <a:p>
            <a:pPr marL="285750" lvl="1" indent="-285750" algn="just" defTabSz="711200">
              <a:lnSpc>
                <a:spcPct val="150000"/>
              </a:lnSpc>
              <a:spcAft>
                <a:spcPct val="15000"/>
              </a:spcAft>
              <a:buFontTx/>
              <a:buChar char="-"/>
              <a:defRPr/>
            </a:pPr>
            <a:endParaRPr lang="en-US" sz="1400" baseline="0" noProof="0" dirty="0">
              <a:solidFill>
                <a:srgbClr val="262626"/>
              </a:solidFill>
              <a:latin typeface="+mj-lt"/>
              <a:cs typeface="Arial" panose="020B0604020202020204" pitchFamily="34" charset="0"/>
            </a:endParaRPr>
          </a:p>
          <a:p>
            <a:pPr marL="285750" lvl="1" indent="-285750" algn="just" defTabSz="711200">
              <a:lnSpc>
                <a:spcPct val="150000"/>
              </a:lnSpc>
              <a:spcAft>
                <a:spcPct val="15000"/>
              </a:spcAft>
              <a:buFontTx/>
              <a:buChar char="-"/>
              <a:defRPr/>
            </a:pPr>
            <a:endParaRPr lang="en-US" sz="1400" dirty="0">
              <a:solidFill>
                <a:srgbClr val="262626"/>
              </a:solidFill>
              <a:latin typeface="+mj-lt"/>
              <a:cs typeface="Arial" panose="020B0604020202020204" pitchFamily="34" charset="0"/>
            </a:endParaRPr>
          </a:p>
          <a:p>
            <a:pPr marL="285750" lvl="1" indent="-285750" algn="just" defTabSz="711200">
              <a:lnSpc>
                <a:spcPct val="150000"/>
              </a:lnSpc>
              <a:spcAft>
                <a:spcPct val="15000"/>
              </a:spcAft>
              <a:buFontTx/>
              <a:buChar char="-"/>
              <a:defRPr/>
            </a:pPr>
            <a:endParaRPr lang="en-US" sz="1400" baseline="0" noProof="0" dirty="0">
              <a:solidFill>
                <a:srgbClr val="262626"/>
              </a:solidFill>
              <a:latin typeface="+mj-lt"/>
              <a:cs typeface="Arial" panose="020B0604020202020204" pitchFamily="34" charset="0"/>
            </a:endParaRPr>
          </a:p>
          <a:p>
            <a:pPr marL="285750" lvl="1" indent="-285750" algn="just" defTabSz="711200">
              <a:lnSpc>
                <a:spcPct val="150000"/>
              </a:lnSpc>
              <a:spcAft>
                <a:spcPct val="15000"/>
              </a:spcAft>
              <a:buFontTx/>
              <a:buChar char="-"/>
              <a:defRPr/>
            </a:pPr>
            <a:r>
              <a:rPr lang="en-US" sz="1400" baseline="0" noProof="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Tham</a:t>
            </a:r>
            <a:r>
              <a:rPr lang="en-US" sz="1400" baseline="0" noProof="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baseline="0" noProof="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số</a:t>
            </a:r>
            <a:r>
              <a:rPr lang="en-US" sz="1400" baseline="0" noProof="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:</a:t>
            </a:r>
          </a:p>
          <a:p>
            <a:pPr marL="742950" lvl="2" indent="-285750" algn="just" defTabSz="711200">
              <a:lnSpc>
                <a:spcPct val="150000"/>
              </a:lnSpc>
              <a:spcAft>
                <a:spcPct val="15000"/>
              </a:spcAft>
              <a:buFontTx/>
              <a:buChar char="-"/>
              <a:defRPr/>
            </a:pPr>
            <a:r>
              <a:rPr lang="el-GR" sz="1400" baseline="0" noProof="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μ </a:t>
            </a:r>
            <a:r>
              <a:rPr lang="en-US" sz="1400" baseline="0" noProof="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là</a:t>
            </a:r>
            <a:r>
              <a:rPr lang="en-US" sz="1400" baseline="0" noProof="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vector </a:t>
            </a:r>
            <a:r>
              <a:rPr lang="en-US" sz="1400" baseline="0" noProof="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kỳ</a:t>
            </a:r>
            <a:r>
              <a:rPr lang="en-US" sz="1400" baseline="0" noProof="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baseline="0" noProof="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vọng</a:t>
            </a:r>
            <a:r>
              <a:rPr lang="en-US" sz="1400" baseline="0" noProof="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baseline="0" noProof="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các</a:t>
            </a:r>
            <a:r>
              <a:rPr lang="en-US" sz="1400" baseline="0" noProof="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baseline="0" noProof="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chiều</a:t>
            </a:r>
            <a:r>
              <a:rPr lang="en-US" sz="1400" baseline="0" noProof="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baseline="0" noProof="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của</a:t>
            </a:r>
            <a:r>
              <a:rPr lang="en-US" sz="1400" baseline="0" noProof="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x </a:t>
            </a:r>
          </a:p>
          <a:p>
            <a:pPr marL="742950" lvl="2" indent="-285750" algn="just" defTabSz="711200">
              <a:lnSpc>
                <a:spcPct val="150000"/>
              </a:lnSpc>
              <a:spcAft>
                <a:spcPct val="15000"/>
              </a:spcAft>
              <a:buFontTx/>
              <a:buChar char="-"/>
              <a:defRPr/>
            </a:pPr>
            <a:r>
              <a:rPr lang="en-US" sz="1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Σ: </a:t>
            </a:r>
            <a:r>
              <a:rPr lang="vi-VN" sz="1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 </a:t>
            </a:r>
            <a:r>
              <a:rPr lang="vi-VN" sz="1400" dirty="0" err="1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r>
              <a:rPr lang="vi-VN" sz="1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hiệp</a:t>
            </a:r>
            <a:r>
              <a:rPr lang="vi-VN" sz="1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phương sai </a:t>
            </a:r>
            <a:r>
              <a:rPr lang="vi-VN" sz="1400" dirty="0" err="1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vi-VN" sz="1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vi-VN" sz="1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ngầu</a:t>
            </a:r>
            <a:r>
              <a:rPr lang="vi-VN" sz="1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nhiên x = (x1, x2,…, </a:t>
            </a:r>
            <a:r>
              <a:rPr lang="vi-VN" sz="1400" dirty="0" err="1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xd</a:t>
            </a:r>
            <a:r>
              <a:rPr lang="vi-VN" sz="1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sz="1400" baseline="0" noProof="0" dirty="0">
              <a:solidFill>
                <a:srgbClr val="262626"/>
              </a:solidFill>
              <a:latin typeface="+mj-lt"/>
              <a:cs typeface="Arial" panose="020B0604020202020204" pitchFamily="34" charset="0"/>
            </a:endParaRPr>
          </a:p>
          <a:p>
            <a:pPr marL="742950" lvl="2" indent="-285750" algn="just" defTabSz="711200">
              <a:lnSpc>
                <a:spcPct val="150000"/>
              </a:lnSpc>
              <a:spcAft>
                <a:spcPct val="15000"/>
              </a:spcAft>
              <a:buFontTx/>
              <a:buChar char="-"/>
              <a:defRPr/>
            </a:pPr>
            <a:endParaRPr lang="en-US" sz="1400" baseline="0" noProof="0" dirty="0">
              <a:solidFill>
                <a:srgbClr val="262626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C686B19D-08DC-4629-8DD3-2C3BD1D4DD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978" y="2215319"/>
            <a:ext cx="6393221" cy="986383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D7DD53FE-A3CC-4699-B486-A667833E33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978" y="3062236"/>
            <a:ext cx="4534533" cy="733527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B88863D0-978E-443B-B744-4E7C0FE1FA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69145" y="5113999"/>
            <a:ext cx="762106" cy="333422"/>
          </a:xfrm>
          <a:prstGeom prst="rect">
            <a:avLst/>
          </a:prstGeom>
        </p:spPr>
      </p:pic>
      <p:pic>
        <p:nvPicPr>
          <p:cNvPr id="21" name="Hình ảnh 20">
            <a:extLst>
              <a:ext uri="{FF2B5EF4-FFF2-40B4-BE49-F238E27FC236}">
                <a16:creationId xmlns:a16="http://schemas.microsoft.com/office/drawing/2014/main" id="{1C31DF04-5DE8-4A33-84DD-1D12CCEDA9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75525" y="5028262"/>
            <a:ext cx="981212" cy="504895"/>
          </a:xfrm>
          <a:prstGeom prst="rect">
            <a:avLst/>
          </a:prstGeom>
        </p:spPr>
      </p:pic>
      <p:pic>
        <p:nvPicPr>
          <p:cNvPr id="24" name="Picture 7">
            <a:extLst>
              <a:ext uri="{FF2B5EF4-FFF2-40B4-BE49-F238E27FC236}">
                <a16:creationId xmlns:a16="http://schemas.microsoft.com/office/drawing/2014/main" id="{BD30029B-4BA1-4D11-8312-0AF12CD262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7363" y="5033059"/>
            <a:ext cx="25622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0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think-cell Slide" r:id="rId6" imgW="319" imgH="319" progId="TCLayout.ActiveDocument.1">
                  <p:embed/>
                </p:oleObj>
              </mc:Choice>
              <mc:Fallback>
                <p:oleObj name="think-cell Slide" r:id="rId6" imgW="319" imgH="319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9C52B5-3417-477A-A8C2-63250B52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653490"/>
            <a:ext cx="10538460" cy="333124"/>
          </a:xfrm>
        </p:spPr>
        <p:txBody>
          <a:bodyPr lIns="0" tIns="0" rIns="0" bIns="0" anchor="t" anchorCtr="0"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1.2.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Ước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lượng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MLE cho phân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phối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Gaussian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đa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chiều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08739" y="940201"/>
            <a:ext cx="10666032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1" indent="-1371600" algn="just" defTabSz="711200">
              <a:lnSpc>
                <a:spcPct val="150000"/>
              </a:lnSpc>
              <a:spcAft>
                <a:spcPct val="15000"/>
              </a:spcAft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Rectangle 31">
            <a:extLst>
              <a:ext uri="{FF2B5EF4-FFF2-40B4-BE49-F238E27FC236}">
                <a16:creationId xmlns:a16="http://schemas.microsoft.com/office/drawing/2014/main" id="{F4D8C062-E274-4B96-9623-6CBA12B3F64D}"/>
              </a:ext>
            </a:extLst>
          </p:cNvPr>
          <p:cNvSpPr/>
          <p:nvPr/>
        </p:nvSpPr>
        <p:spPr>
          <a:xfrm>
            <a:off x="827689" y="1395714"/>
            <a:ext cx="7741879" cy="735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Bộ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dữ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liệu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: D={x1,x2.…,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xN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} 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với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x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1 vector d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chiều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tuân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theo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phân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phối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Gaussian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đa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chiều</a:t>
            </a:r>
            <a:endParaRPr lang="en-US" sz="1400" dirty="0">
              <a:solidFill>
                <a:srgbClr val="262626"/>
              </a:solidFill>
              <a:latin typeface="+mj-lt"/>
              <a:cs typeface="Arial" panose="020B0604020202020204" pitchFamily="34" charset="0"/>
            </a:endParaRPr>
          </a:p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-&gt;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Cần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ước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lượng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các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tham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số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thông qua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ước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lượng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hợp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lý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tối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đa MLE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để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khớp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với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bộ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dữ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liệu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nhất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8B300A0-9961-4317-A9CD-DA6E134384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1231" y="2268964"/>
            <a:ext cx="3471756" cy="735651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724CF89F-5161-4DE7-8E27-BEDE011D65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3147" y="2211326"/>
            <a:ext cx="3877216" cy="762106"/>
          </a:xfrm>
          <a:prstGeom prst="rect">
            <a:avLst/>
          </a:prstGeom>
        </p:spPr>
      </p:pic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FE8D491-DE0A-4F8D-993E-2A229A18C912}"/>
              </a:ext>
            </a:extLst>
          </p:cNvPr>
          <p:cNvSpPr txBox="1"/>
          <p:nvPr/>
        </p:nvSpPr>
        <p:spPr>
          <a:xfrm>
            <a:off x="827689" y="3359091"/>
            <a:ext cx="6101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 dirty="0" err="1">
                <a:solidFill>
                  <a:schemeClr val="tx2"/>
                </a:solidFill>
                <a:latin typeface="+mj-lt"/>
              </a:rPr>
              <a:t>Lấy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đạo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hàm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bậc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nhất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theo </a:t>
            </a:r>
            <a:r>
              <a:rPr lang="el-GR" sz="1400" dirty="0">
                <a:solidFill>
                  <a:schemeClr val="tx2"/>
                </a:solidFill>
                <a:latin typeface="+mj-lt"/>
              </a:rPr>
              <a:t>μ  </a:t>
            </a:r>
            <a:r>
              <a:rPr lang="vi-VN" sz="1400" dirty="0" err="1">
                <a:solidFill>
                  <a:schemeClr val="tx2"/>
                </a:solidFill>
                <a:latin typeface="+mj-lt"/>
              </a:rPr>
              <a:t>và</a:t>
            </a:r>
            <a:r>
              <a:rPr lang="vi-VN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l-GR" sz="1400" dirty="0">
                <a:solidFill>
                  <a:schemeClr val="tx2"/>
                </a:solidFill>
                <a:latin typeface="+mj-lt"/>
              </a:rPr>
              <a:t>Σ</a:t>
            </a:r>
            <a:endParaRPr lang="vi-VN" sz="14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4" name="Picture 11">
            <a:extLst>
              <a:ext uri="{FF2B5EF4-FFF2-40B4-BE49-F238E27FC236}">
                <a16:creationId xmlns:a16="http://schemas.microsoft.com/office/drawing/2014/main" id="{5D9CF4F7-81B3-4BB3-8CE8-FA5C9A72F6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1231" y="3959469"/>
            <a:ext cx="3499706" cy="996680"/>
          </a:xfrm>
          <a:prstGeom prst="rect">
            <a:avLst/>
          </a:prstGeom>
        </p:spPr>
      </p:pic>
      <p:pic>
        <p:nvPicPr>
          <p:cNvPr id="25" name="Hình ảnh 24">
            <a:extLst>
              <a:ext uri="{FF2B5EF4-FFF2-40B4-BE49-F238E27FC236}">
                <a16:creationId xmlns:a16="http://schemas.microsoft.com/office/drawing/2014/main" id="{18E8162F-C375-4723-85BE-B61FA91C34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71065" y="3004615"/>
            <a:ext cx="3867690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9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702" y="6495359"/>
            <a:ext cx="868543" cy="31174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" y="2287908"/>
            <a:ext cx="3512171" cy="592901"/>
            <a:chOff x="661619" y="360328"/>
            <a:chExt cx="5268256" cy="88935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695" y="360329"/>
              <a:ext cx="4541343" cy="88935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038" y="360328"/>
              <a:ext cx="379837" cy="88935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619" y="360329"/>
              <a:ext cx="365239" cy="889351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01930"/>
            <a:ext cx="7903181" cy="122625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3494" y="3136612"/>
            <a:ext cx="7586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Gaussian Mixture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" y="2388368"/>
            <a:ext cx="351217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33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3535" y="4123108"/>
            <a:ext cx="11368167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67" i="1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416090"/>
            <a:ext cx="12192000" cy="441905"/>
            <a:chOff x="0" y="4812071"/>
            <a:chExt cx="9144000" cy="331429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374649" y="4889882"/>
                <a:ext cx="2006241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67" spc="400">
                    <a:solidFill>
                      <a:srgbClr val="B4B4B4"/>
                    </a:solidFill>
                    <a:latin typeface="FS PF BeauSans Pro Light" panose="02000500000000020004" pitchFamily="2" charset="0"/>
                  </a:rPr>
                  <a:t>www.viette.vn</a:t>
                </a:r>
                <a:endParaRPr lang="en-US" sz="1067" spc="400" dirty="0">
                  <a:solidFill>
                    <a:srgbClr val="B4B4B4"/>
                  </a:solidFill>
                  <a:latin typeface="FS PF BeauSans Pro Light" panose="02000500000000020004" pitchFamily="2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100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think-cell Slide" r:id="rId6" imgW="319" imgH="319" progId="TCLayout.ActiveDocument.1">
                  <p:embed/>
                </p:oleObj>
              </mc:Choice>
              <mc:Fallback>
                <p:oleObj name="think-cell Slide" r:id="rId6" imgW="319" imgH="319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9C52B5-3417-477A-A8C2-63250B52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653490"/>
            <a:ext cx="10538460" cy="333124"/>
          </a:xfrm>
        </p:spPr>
        <p:txBody>
          <a:bodyPr lIns="0" tIns="0" rIns="0" bIns="0" anchor="t" anchorCtr="0"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Gaussian Mixture Model</a:t>
            </a:r>
            <a:b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08739" y="940201"/>
            <a:ext cx="10666032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1" indent="-1371600" algn="just" defTabSz="711200">
              <a:lnSpc>
                <a:spcPct val="150000"/>
              </a:lnSpc>
              <a:spcAft>
                <a:spcPct val="15000"/>
              </a:spcAft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Rectangle 31">
            <a:extLst>
              <a:ext uri="{FF2B5EF4-FFF2-40B4-BE49-F238E27FC236}">
                <a16:creationId xmlns:a16="http://schemas.microsoft.com/office/drawing/2014/main" id="{F4D8C062-E274-4B96-9623-6CBA12B3F64D}"/>
              </a:ext>
            </a:extLst>
          </p:cNvPr>
          <p:cNvSpPr/>
          <p:nvPr/>
        </p:nvSpPr>
        <p:spPr>
          <a:xfrm>
            <a:off x="827690" y="1395714"/>
            <a:ext cx="6262224" cy="480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mô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hình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phân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cụm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với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333333"/>
                </a:solidFill>
                <a:latin typeface="+mj-lt"/>
                <a:cs typeface="Arial" panose="020B0604020202020204" pitchFamily="34" charset="0"/>
              </a:rPr>
              <a:t>l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ớp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bài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toán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học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không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giám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sát</a:t>
            </a:r>
            <a:endParaRPr lang="vi-VN" sz="1400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Với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giả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định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Phân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phối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xác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suất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của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mỗi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cụm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phân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phối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Gaussian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đa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chiều</a:t>
            </a:r>
            <a:endParaRPr lang="en-US" sz="1400" dirty="0">
              <a:solidFill>
                <a:srgbClr val="262626"/>
              </a:solidFill>
              <a:latin typeface="+mj-lt"/>
              <a:cs typeface="Arial" panose="020B0604020202020204" pitchFamily="34" charset="0"/>
            </a:endParaRPr>
          </a:p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endParaRPr lang="en-US" sz="1400" dirty="0">
              <a:solidFill>
                <a:srgbClr val="262626"/>
              </a:solidFill>
              <a:latin typeface="+mj-lt"/>
              <a:cs typeface="Arial" panose="020B0604020202020204" pitchFamily="34" charset="0"/>
            </a:endParaRPr>
          </a:p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Mục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tiêu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của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mô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hình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GMM: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ước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lượng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tham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số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phù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hợp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nhất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cho k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cụm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thông qua phương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pháp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ước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lượng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hợp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lý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tối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đa</a:t>
            </a:r>
            <a:endParaRPr lang="en-US" sz="1400" dirty="0">
              <a:solidFill>
                <a:srgbClr val="262626"/>
              </a:solidFill>
              <a:latin typeface="+mj-lt"/>
              <a:cs typeface="Arial" panose="020B0604020202020204" pitchFamily="34" charset="0"/>
            </a:endParaRPr>
          </a:p>
          <a:p>
            <a:pPr marL="285750" lvl="1" indent="-285750" algn="just" defTabSz="711200">
              <a:lnSpc>
                <a:spcPct val="150000"/>
              </a:lnSpc>
              <a:spcAft>
                <a:spcPct val="15000"/>
              </a:spcAft>
              <a:buFontTx/>
              <a:buChar char="-"/>
              <a:defRPr/>
            </a:pP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Có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k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cụm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cần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phân chia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mà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mỗi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cụm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tuân theo phân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phối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Gaussian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đa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chiều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với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tập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tham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số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đặc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trưng </a:t>
            </a:r>
          </a:p>
          <a:p>
            <a:pPr marL="285750" lvl="1" indent="-285750" algn="just" defTabSz="711200">
              <a:lnSpc>
                <a:spcPct val="150000"/>
              </a:lnSpc>
              <a:spcAft>
                <a:spcPct val="15000"/>
              </a:spcAft>
              <a:buFontTx/>
              <a:buChar char="-"/>
              <a:defRPr/>
            </a:pP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zk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là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một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biến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ngẫu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nhiên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bằng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1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nếu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x rơi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vào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cụm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thứ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k,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các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trường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hợp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còn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lại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nhận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giá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trị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0.</a:t>
            </a:r>
          </a:p>
          <a:p>
            <a:pPr marL="285750" lvl="1" indent="-285750" algn="just" defTabSz="711200">
              <a:lnSpc>
                <a:spcPct val="150000"/>
              </a:lnSpc>
              <a:spcAft>
                <a:spcPct val="15000"/>
              </a:spcAft>
              <a:buFontTx/>
              <a:buChar char="-"/>
              <a:defRPr/>
            </a:pP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zk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là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một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biến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ẩn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mà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chưa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biết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giá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trị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.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Xác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suất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xảy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ra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của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p(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zk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=1|x)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giúp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chúng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ta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xác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định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tham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số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phân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phối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.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Tập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hợp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các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giá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trị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của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zk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đối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với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các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cụm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sẽ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tạo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thành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một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phân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phối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xác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suất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(</a:t>
            </a:r>
            <a:r>
              <a:rPr lang="el-GR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π1,π2,…,π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k) trong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đó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l-GR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π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k=p(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zk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=1|x).</a:t>
            </a:r>
          </a:p>
          <a:p>
            <a:pPr marL="285750" lvl="1" indent="-285750" algn="just" defTabSz="711200">
              <a:lnSpc>
                <a:spcPct val="150000"/>
              </a:lnSpc>
              <a:spcAft>
                <a:spcPct val="15000"/>
              </a:spcAft>
              <a:buFontTx/>
              <a:buChar char="-"/>
              <a:defRPr/>
            </a:pPr>
            <a:endParaRPr lang="en-US" sz="1400" dirty="0">
              <a:solidFill>
                <a:srgbClr val="262626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426A889-190C-4D77-B1E8-199E1CEBCC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0963" y="590968"/>
            <a:ext cx="4619469" cy="3204890"/>
          </a:xfrm>
          <a:prstGeom prst="rect">
            <a:avLst/>
          </a:prstGeom>
        </p:spPr>
      </p:pic>
      <p:pic>
        <p:nvPicPr>
          <p:cNvPr id="8" name="Picture 15">
            <a:extLst>
              <a:ext uri="{FF2B5EF4-FFF2-40B4-BE49-F238E27FC236}">
                <a16:creationId xmlns:a16="http://schemas.microsoft.com/office/drawing/2014/main" id="{47976016-4E7B-4731-B0A6-9243DA49D8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8260" y="3858380"/>
            <a:ext cx="4924874" cy="257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5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think-cell Slide" r:id="rId6" imgW="319" imgH="319" progId="TCLayout.ActiveDocument.1">
                  <p:embed/>
                </p:oleObj>
              </mc:Choice>
              <mc:Fallback>
                <p:oleObj name="think-cell Slide" r:id="rId6" imgW="319" imgH="319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9C52B5-3417-477A-A8C2-63250B52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653490"/>
            <a:ext cx="10538460" cy="333124"/>
          </a:xfrm>
        </p:spPr>
        <p:txBody>
          <a:bodyPr lIns="0" tIns="0" rIns="0" bIns="0" anchor="t" anchorCtr="0"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Ước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lượng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đa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08739" y="940201"/>
            <a:ext cx="10666032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1" indent="-1371600" algn="just" defTabSz="711200">
              <a:lnSpc>
                <a:spcPct val="150000"/>
              </a:lnSpc>
              <a:spcAft>
                <a:spcPct val="15000"/>
              </a:spcAft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Rectangle 31">
            <a:extLst>
              <a:ext uri="{FF2B5EF4-FFF2-40B4-BE49-F238E27FC236}">
                <a16:creationId xmlns:a16="http://schemas.microsoft.com/office/drawing/2014/main" id="{F4D8C062-E274-4B96-9623-6CBA12B3F64D}"/>
              </a:ext>
            </a:extLst>
          </p:cNvPr>
          <p:cNvSpPr/>
          <p:nvPr/>
        </p:nvSpPr>
        <p:spPr>
          <a:xfrm>
            <a:off x="827690" y="1395714"/>
            <a:ext cx="4870746" cy="1058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Bộ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dữ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liệu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: D={x1,x2.…,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xN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}</a:t>
            </a:r>
          </a:p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-&gt;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Cần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ước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lượng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hợp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lý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tối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đa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các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tham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số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l-GR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θ 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sao cho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lớp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mô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hình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được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giả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định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là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GMM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khớp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nhất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bộ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dữ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liệu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. </a:t>
            </a:r>
            <a:endParaRPr lang="en-US" sz="1400" dirty="0">
              <a:solidFill>
                <a:srgbClr val="262626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2" name="Picture 17">
            <a:extLst>
              <a:ext uri="{FF2B5EF4-FFF2-40B4-BE49-F238E27FC236}">
                <a16:creationId xmlns:a16="http://schemas.microsoft.com/office/drawing/2014/main" id="{69563A6D-81D1-4A04-9E59-FDA5AC572A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8739" y="2624345"/>
            <a:ext cx="3846912" cy="804655"/>
          </a:xfrm>
          <a:prstGeom prst="rect">
            <a:avLst/>
          </a:prstGeom>
        </p:spPr>
      </p:pic>
      <p:sp>
        <p:nvSpPr>
          <p:cNvPr id="15" name="Rectangle 31">
            <a:extLst>
              <a:ext uri="{FF2B5EF4-FFF2-40B4-BE49-F238E27FC236}">
                <a16:creationId xmlns:a16="http://schemas.microsoft.com/office/drawing/2014/main" id="{8A850471-6DF3-4992-BB4A-A49B09A40304}"/>
              </a:ext>
            </a:extLst>
          </p:cNvPr>
          <p:cNvSpPr/>
          <p:nvPr/>
        </p:nvSpPr>
        <p:spPr>
          <a:xfrm>
            <a:off x="751113" y="3523685"/>
            <a:ext cx="8409075" cy="2764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Sử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dụng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thuật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toán</a:t>
            </a: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EM (Expectation-Maximization):</a:t>
            </a:r>
          </a:p>
          <a:p>
            <a:pPr marL="342900" lvl="1" indent="-342900" algn="just" defTabSz="711200">
              <a:lnSpc>
                <a:spcPct val="150000"/>
              </a:lnSpc>
              <a:spcAft>
                <a:spcPct val="15000"/>
              </a:spcAft>
              <a:buAutoNum type="arabicPeriod"/>
              <a:defRPr/>
            </a:pP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E-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Step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Ước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lượng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phân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phối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của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biến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ẩn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z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thể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hiện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phân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phối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xác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suất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của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các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cụm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tương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ứng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với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dữ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liệu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và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bộ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tham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số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phân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phối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. </a:t>
            </a:r>
          </a:p>
          <a:p>
            <a:pPr marL="342900" lvl="1" indent="-342900" algn="just" defTabSz="711200">
              <a:lnSpc>
                <a:spcPct val="150000"/>
              </a:lnSpc>
              <a:spcAft>
                <a:spcPct val="15000"/>
              </a:spcAft>
              <a:buAutoNum type="arabicPeriod"/>
              <a:defRPr/>
            </a:pP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M-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Step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Tối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đa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hoá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phân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phối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xác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suất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đồng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thời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(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join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distribution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probability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)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của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dữ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liệu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và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biến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ẩn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. Ở đây tham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số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trung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bình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của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các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cụm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được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cập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nhật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lại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đồng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nghĩa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với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việc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dịch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chuyển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cụm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sao cho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giá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trị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hợp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lý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của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phân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phối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lý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thuyết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được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tối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đa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hoá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và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tiến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gần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tới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phân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phối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thực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ở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mỗi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1400" dirty="0" err="1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cụm</a:t>
            </a:r>
            <a:r>
              <a:rPr lang="vi-VN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.</a:t>
            </a:r>
          </a:p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endParaRPr lang="en-US" sz="1400" dirty="0">
              <a:solidFill>
                <a:srgbClr val="262626"/>
              </a:solidFill>
              <a:latin typeface="+mj-lt"/>
              <a:cs typeface="Arial" panose="020B0604020202020204" pitchFamily="34" charset="0"/>
            </a:endParaRPr>
          </a:p>
          <a:p>
            <a:pPr marL="0" lvl="1" algn="just" defTabSz="7112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sz="1400" dirty="0">
                <a:solidFill>
                  <a:srgbClr val="262626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0685A5BE-8FD1-450D-A2D6-5F92786E25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8436" y="1021490"/>
            <a:ext cx="6068272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122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JheIRuU6RPtDs8VDhVo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JheIRuU6RPtDs8VDhVo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JheIRuU6RPtDs8VDhVo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JheIRuU6RPtDs8VDhVo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JheIRuU6RPtDs8VDhVo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JheIRuU6RPtDs8VDhVo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JheIRuU6RPtDs8VDhVo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JheIRuU6RPtDs8VDhVo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JheIRuU6RPtDs8VDhVo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JheIRuU6RPtDs8VDhVo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JheIRuU6RPtDs8VDhV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JheIRuU6RPtDs8VDhVo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JheIRuU6RPtDs8VDhVo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JheIRuU6RPtDs8VDhVo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JheIRuU6RPtDs8VDhVo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16">
      <a:dk1>
        <a:srgbClr val="939393"/>
      </a:dk1>
      <a:lt1>
        <a:srgbClr val="FFFFFF"/>
      </a:lt1>
      <a:dk2>
        <a:srgbClr val="262626"/>
      </a:dk2>
      <a:lt2>
        <a:srgbClr val="FFFFFF"/>
      </a:lt2>
      <a:accent1>
        <a:srgbClr val="FF0000"/>
      </a:accent1>
      <a:accent2>
        <a:srgbClr val="262626"/>
      </a:accent2>
      <a:accent3>
        <a:srgbClr val="FF0909"/>
      </a:accent3>
      <a:accent4>
        <a:srgbClr val="393939"/>
      </a:accent4>
      <a:accent5>
        <a:srgbClr val="D20000"/>
      </a:accent5>
      <a:accent6>
        <a:srgbClr val="929292"/>
      </a:accent6>
      <a:hlink>
        <a:srgbClr val="FF0101"/>
      </a:hlink>
      <a:folHlink>
        <a:srgbClr val="B00000"/>
      </a:folHlink>
    </a:clrScheme>
    <a:fontScheme name="Lato (Body)">
      <a:majorFont>
        <a:latin typeface="Lato (Body)"/>
        <a:ea typeface=""/>
        <a:cs typeface=""/>
      </a:majorFont>
      <a:minorFont>
        <a:latin typeface="Lato (Body)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38504</TotalTime>
  <Words>1655</Words>
  <Application>Microsoft Office PowerPoint</Application>
  <PresentationFormat>Widescreen</PresentationFormat>
  <Paragraphs>163</Paragraphs>
  <Slides>21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Abel</vt:lpstr>
      <vt:lpstr>Arial</vt:lpstr>
      <vt:lpstr>Calibri</vt:lpstr>
      <vt:lpstr>FS PF BeauSans Pro Light</vt:lpstr>
      <vt:lpstr>Lato</vt:lpstr>
      <vt:lpstr>Lato (Body)</vt:lpstr>
      <vt:lpstr>Lato Black</vt:lpstr>
      <vt:lpstr>Open Sans</vt:lpstr>
      <vt:lpstr>Open Sans Light</vt:lpstr>
      <vt:lpstr>Times New Roman</vt:lpstr>
      <vt:lpstr>Office Theme</vt:lpstr>
      <vt:lpstr>think-cell Slide</vt:lpstr>
      <vt:lpstr>PowerPoint Presentation</vt:lpstr>
      <vt:lpstr>PowerPoint Presentation</vt:lpstr>
      <vt:lpstr>PowerPoint Presentation</vt:lpstr>
      <vt:lpstr>1.1. Phân phối Gaussian</vt:lpstr>
      <vt:lpstr>1.1. Phân phối Gaussian</vt:lpstr>
      <vt:lpstr>1.2. Ước lượng MLE cho phân phối Gaussian đa chiều</vt:lpstr>
      <vt:lpstr>PowerPoint Presentation</vt:lpstr>
      <vt:lpstr>2. Gaussian Mixture Model </vt:lpstr>
      <vt:lpstr>2.1. Ước lượng hợp lý tối đa</vt:lpstr>
      <vt:lpstr>2.2. Khai triển hàm auxilary</vt:lpstr>
      <vt:lpstr>2.3. Các bước trong GMM</vt:lpstr>
      <vt:lpstr>2.3. Các bước trong GMM</vt:lpstr>
      <vt:lpstr>2.4. K-Means VS Gaussian Mixture Model</vt:lpstr>
      <vt:lpstr>PowerPoint Presentation</vt:lpstr>
      <vt:lpstr>3.1. Mixture of Factor Analysers</vt:lpstr>
      <vt:lpstr>3.2. Deep Gaussian Mixture Models </vt:lpstr>
      <vt:lpstr>PowerPoint Presentation</vt:lpstr>
      <vt:lpstr>4. Ứng dụng</vt:lpstr>
      <vt:lpstr>4. Ứng dụng</vt:lpstr>
      <vt:lpstr>4.1. Khuyến nghị Rượu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kientt32</dc:creator>
  <cp:lastModifiedBy>cntt_manhnd</cp:lastModifiedBy>
  <cp:revision>2672</cp:revision>
  <dcterms:created xsi:type="dcterms:W3CDTF">2015-02-03T13:50:57Z</dcterms:created>
  <dcterms:modified xsi:type="dcterms:W3CDTF">2021-12-06T07:15:33Z</dcterms:modified>
</cp:coreProperties>
</file>