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58" r:id="rId3"/>
    <p:sldId id="259" r:id="rId4"/>
    <p:sldId id="270" r:id="rId5"/>
    <p:sldId id="257" r:id="rId6"/>
    <p:sldId id="360" r:id="rId7"/>
    <p:sldId id="327" r:id="rId8"/>
    <p:sldId id="328" r:id="rId9"/>
    <p:sldId id="329" r:id="rId10"/>
    <p:sldId id="330" r:id="rId11"/>
    <p:sldId id="374" r:id="rId12"/>
    <p:sldId id="298" r:id="rId13"/>
    <p:sldId id="332" r:id="rId14"/>
    <p:sldId id="333" r:id="rId15"/>
    <p:sldId id="369" r:id="rId16"/>
    <p:sldId id="370" r:id="rId17"/>
    <p:sldId id="371" r:id="rId18"/>
    <p:sldId id="372" r:id="rId19"/>
    <p:sldId id="373" r:id="rId20"/>
    <p:sldId id="299" r:id="rId21"/>
    <p:sldId id="301" r:id="rId22"/>
    <p:sldId id="302" r:id="rId23"/>
    <p:sldId id="303" r:id="rId24"/>
    <p:sldId id="317" r:id="rId25"/>
  </p:sldIdLst>
  <p:sldSz cx="9144000" cy="5143500" type="screen16x9"/>
  <p:notesSz cx="6858000" cy="9144000"/>
  <p:embeddedFontLst>
    <p:embeddedFont>
      <p:font typeface="Exo 2" panose="020B0604020202020204" charset="0"/>
      <p:regular r:id="rId27"/>
      <p:bold r:id="rId28"/>
      <p:italic r:id="rId29"/>
      <p:boldItalic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bold r:id="rId36"/>
      <p:italic r:id="rId37"/>
      <p:boldItalic r:id="rId38"/>
    </p:embeddedFont>
    <p:embeddedFont>
      <p:font typeface="Squada One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2167EA-B69E-4B2F-A128-4515147B6756}">
  <a:tblStyle styleId="{022167EA-B69E-4B2F-A128-4515147B67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29" autoAdjust="0"/>
  </p:normalViewPr>
  <p:slideViewPr>
    <p:cSldViewPr snapToGrid="0">
      <p:cViewPr varScale="1">
        <p:scale>
          <a:sx n="80" d="100"/>
          <a:sy n="80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38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28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979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68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27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681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528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790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445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213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119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776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17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78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23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16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55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73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4572000" y="3060253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Lê Hoàng Ngân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215266" y="1393700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ERROR TRACING IN DEEP LEARNING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42" name="Google Shape;142;p30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5CA843DC-436A-415F-8E5F-C8CCE6DC3B7B}"/>
              </a:ext>
            </a:extLst>
          </p:cNvPr>
          <p:cNvSpPr txBox="1">
            <a:spLocks/>
          </p:cNvSpPr>
          <p:nvPr/>
        </p:nvSpPr>
        <p:spPr>
          <a:xfrm>
            <a:off x="2057093" y="300713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/>
              <a:t>Query Strategy Frameworks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96BACD5-8910-4A3D-8554-1B37DECD2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66" y="1668701"/>
            <a:ext cx="585266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5CA843DC-436A-415F-8E5F-C8CCE6DC3B7B}"/>
              </a:ext>
            </a:extLst>
          </p:cNvPr>
          <p:cNvSpPr txBox="1">
            <a:spLocks/>
          </p:cNvSpPr>
          <p:nvPr/>
        </p:nvSpPr>
        <p:spPr>
          <a:xfrm>
            <a:off x="2057093" y="300713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/>
              <a:t>Query Strategy Frameworks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B85E2F-9A44-473E-BB9D-70801B63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18" y="889912"/>
            <a:ext cx="64198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9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658264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/>
              <a:t>Error Tracing Methods</a:t>
            </a:r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028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73280-C3D7-4E18-8121-DEF3816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en-GB"/>
              <a:t>Nearest neighbor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0E4673-2F9A-4AD5-B8A6-921E6D5A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185" y="1000376"/>
            <a:ext cx="64103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73280-C3D7-4E18-8121-DEF3816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en-GB"/>
              <a:t>Influence function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8DA49D-A813-4354-8266-E2FF6FB0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062037"/>
            <a:ext cx="65341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7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73280-C3D7-4E18-8121-DEF3816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en-GB"/>
              <a:t>Influence function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B9D3A4-E690-4C1E-9B8F-888F108D5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825950"/>
            <a:ext cx="6324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73280-C3D7-4E18-8121-DEF3816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en-GB"/>
              <a:t>Influence function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4D1F77-60E0-45C9-9F02-D32C47BAE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825950"/>
            <a:ext cx="6457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73280-C3D7-4E18-8121-DEF3816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en-GB"/>
              <a:t>Influence function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52F3BA-6029-49C6-875A-85A39A424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83" y="1143000"/>
            <a:ext cx="63150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73280-C3D7-4E18-8121-DEF3816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en-GB"/>
              <a:t>Influence function method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CA02650-2DB5-4B66-A0DE-ADBB2853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12" y="1116658"/>
            <a:ext cx="4390775" cy="38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9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73280-C3D7-4E18-8121-DEF3816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en-GB"/>
              <a:t>Influence function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766E1-05CA-4EBC-B662-CA2FC45EA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132973"/>
            <a:ext cx="6172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3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450735" y="180678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 CONTENTS</a:t>
            </a:r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title" idx="3"/>
          </p:nvPr>
        </p:nvSpPr>
        <p:spPr>
          <a:xfrm>
            <a:off x="3582900" y="54907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 idx="5"/>
          </p:nvPr>
        </p:nvSpPr>
        <p:spPr>
          <a:xfrm>
            <a:off x="3582900" y="36073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 idx="4"/>
          </p:nvPr>
        </p:nvSpPr>
        <p:spPr>
          <a:xfrm>
            <a:off x="3582900" y="2104799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63" name="Google Shape;163;p32"/>
          <p:cNvCxnSpPr>
            <a:cxnSpLocks/>
          </p:cNvCxnSpPr>
          <p:nvPr/>
        </p:nvCxnSpPr>
        <p:spPr>
          <a:xfrm>
            <a:off x="3458992" y="531628"/>
            <a:ext cx="0" cy="45836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32"/>
          <p:cNvSpPr txBox="1">
            <a:spLocks noGrp="1"/>
          </p:cNvSpPr>
          <p:nvPr>
            <p:ph type="ctrTitle" idx="16"/>
          </p:nvPr>
        </p:nvSpPr>
        <p:spPr>
          <a:xfrm>
            <a:off x="4837258" y="396777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Learning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subTitle" idx="17"/>
          </p:nvPr>
        </p:nvSpPr>
        <p:spPr>
          <a:xfrm>
            <a:off x="4987257" y="976770"/>
            <a:ext cx="223338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1.1. Introduction about Active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1.2. Scenarios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1.3. Query Strategy Frameworks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0" name="Google Shape;169;p32">
            <a:extLst>
              <a:ext uri="{FF2B5EF4-FFF2-40B4-BE49-F238E27FC236}">
                <a16:creationId xmlns:a16="http://schemas.microsoft.com/office/drawing/2014/main" id="{588C6CA9-D7CB-495B-97D2-5CF42D5B0999}"/>
              </a:ext>
            </a:extLst>
          </p:cNvPr>
          <p:cNvSpPr txBox="1">
            <a:spLocks/>
          </p:cNvSpPr>
          <p:nvPr/>
        </p:nvSpPr>
        <p:spPr>
          <a:xfrm>
            <a:off x="4837257" y="1983467"/>
            <a:ext cx="238337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/>
              <a:t>Error Tracing Methods</a:t>
            </a:r>
          </a:p>
        </p:txBody>
      </p:sp>
      <p:sp>
        <p:nvSpPr>
          <p:cNvPr id="41" name="Google Shape;170;p32">
            <a:extLst>
              <a:ext uri="{FF2B5EF4-FFF2-40B4-BE49-F238E27FC236}">
                <a16:creationId xmlns:a16="http://schemas.microsoft.com/office/drawing/2014/main" id="{694512CD-5CED-4F6F-B64C-652FA46B633B}"/>
              </a:ext>
            </a:extLst>
          </p:cNvPr>
          <p:cNvSpPr txBox="1">
            <a:spLocks/>
          </p:cNvSpPr>
          <p:nvPr/>
        </p:nvSpPr>
        <p:spPr>
          <a:xfrm>
            <a:off x="4987257" y="2563459"/>
            <a:ext cx="2709907" cy="95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GB" sz="1000"/>
              <a:t>2.1. Nearest Neighbor Method</a:t>
            </a:r>
          </a:p>
          <a:p>
            <a:pPr marL="0" indent="0"/>
            <a:r>
              <a:rPr lang="en-GB" sz="1000"/>
              <a:t>2.2. Influence Function Method</a:t>
            </a:r>
          </a:p>
          <a:p>
            <a:pPr marL="0" indent="0"/>
            <a:endParaRPr lang="en-GB" sz="1000"/>
          </a:p>
        </p:txBody>
      </p:sp>
      <p:sp>
        <p:nvSpPr>
          <p:cNvPr id="50" name="Google Shape;169;p32">
            <a:extLst>
              <a:ext uri="{FF2B5EF4-FFF2-40B4-BE49-F238E27FC236}">
                <a16:creationId xmlns:a16="http://schemas.microsoft.com/office/drawing/2014/main" id="{5F8B069F-97E7-4B89-8A46-E8DBA1EEC604}"/>
              </a:ext>
            </a:extLst>
          </p:cNvPr>
          <p:cNvSpPr txBox="1">
            <a:spLocks/>
          </p:cNvSpPr>
          <p:nvPr/>
        </p:nvSpPr>
        <p:spPr>
          <a:xfrm>
            <a:off x="4837255" y="3516985"/>
            <a:ext cx="367013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/>
              <a:t>Gradient-based variations</a:t>
            </a:r>
          </a:p>
        </p:txBody>
      </p:sp>
      <p:sp>
        <p:nvSpPr>
          <p:cNvPr id="12" name="Google Shape;170;p32">
            <a:extLst>
              <a:ext uri="{FF2B5EF4-FFF2-40B4-BE49-F238E27FC236}">
                <a16:creationId xmlns:a16="http://schemas.microsoft.com/office/drawing/2014/main" id="{7A504F11-C10B-45FF-B310-C5ED15BA9B7C}"/>
              </a:ext>
            </a:extLst>
          </p:cNvPr>
          <p:cNvSpPr txBox="1">
            <a:spLocks/>
          </p:cNvSpPr>
          <p:nvPr/>
        </p:nvSpPr>
        <p:spPr>
          <a:xfrm>
            <a:off x="4987257" y="4079103"/>
            <a:ext cx="2709907" cy="95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GB" sz="1000"/>
              <a:t>3.1.Gradient Dot and Gradient Cosine Similarity</a:t>
            </a:r>
          </a:p>
          <a:p>
            <a:pPr marL="0" indent="0"/>
            <a:r>
              <a:rPr lang="en-GB" sz="1000"/>
              <a:t>3.2. RelatIF method</a:t>
            </a:r>
          </a:p>
          <a:p>
            <a:pPr marL="0" indent="0"/>
            <a:r>
              <a:rPr lang="en-GB" sz="1000"/>
              <a:t>3.3. TracIn method.</a:t>
            </a:r>
          </a:p>
          <a:p>
            <a:pPr marL="0" indent="0"/>
            <a:endParaRPr lang="en-GB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48" y="3085150"/>
            <a:ext cx="6275835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/>
              <a:t>Gradient-based variations</a:t>
            </a:r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384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B066C-2605-4FC3-9AF7-040E274F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867" y="304724"/>
            <a:ext cx="6842265" cy="946200"/>
          </a:xfrm>
        </p:spPr>
        <p:txBody>
          <a:bodyPr/>
          <a:lstStyle/>
          <a:p>
            <a:r>
              <a:rPr lang="en-GB"/>
              <a:t>Gradient Dot and Gradient Cosine Similarity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5C6FA1-3ADF-4698-93C9-481C88AD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49" y="1250924"/>
            <a:ext cx="5676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B066C-2605-4FC3-9AF7-040E274F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RelatIF method</a:t>
            </a:r>
          </a:p>
        </p:txBody>
      </p:sp>
      <p:sp>
        <p:nvSpPr>
          <p:cNvPr id="11" name="Google Shape;68;p15">
            <a:extLst>
              <a:ext uri="{FF2B5EF4-FFF2-40B4-BE49-F238E27FC236}">
                <a16:creationId xmlns:a16="http://schemas.microsoft.com/office/drawing/2014/main" id="{4B6935CB-062A-413D-A290-46EF2195D6DA}"/>
              </a:ext>
            </a:extLst>
          </p:cNvPr>
          <p:cNvSpPr txBox="1">
            <a:spLocks/>
          </p:cNvSpPr>
          <p:nvPr/>
        </p:nvSpPr>
        <p:spPr>
          <a:xfrm>
            <a:off x="318976" y="1583742"/>
            <a:ext cx="8714223" cy="19760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40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887B8D2-2FCC-4AD7-B39C-BB0232D1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053842"/>
            <a:ext cx="6181725" cy="207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E3B69B-C01F-410F-93A3-8950E0D90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46" y="3264546"/>
            <a:ext cx="5038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7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B066C-2605-4FC3-9AF7-040E274F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TracIn method</a:t>
            </a:r>
          </a:p>
        </p:txBody>
      </p:sp>
      <p:sp>
        <p:nvSpPr>
          <p:cNvPr id="11" name="Google Shape;68;p15">
            <a:extLst>
              <a:ext uri="{FF2B5EF4-FFF2-40B4-BE49-F238E27FC236}">
                <a16:creationId xmlns:a16="http://schemas.microsoft.com/office/drawing/2014/main" id="{4B6935CB-062A-413D-A290-46EF2195D6DA}"/>
              </a:ext>
            </a:extLst>
          </p:cNvPr>
          <p:cNvSpPr txBox="1">
            <a:spLocks/>
          </p:cNvSpPr>
          <p:nvPr/>
        </p:nvSpPr>
        <p:spPr>
          <a:xfrm>
            <a:off x="318976" y="1583742"/>
            <a:ext cx="8714223" cy="19760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40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BADD305B-73C1-4774-905C-2CCD6381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15" y="833555"/>
            <a:ext cx="5643944" cy="3064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CAB315-C3BD-44E0-AF86-96F59DED0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829409"/>
            <a:ext cx="4267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4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4791900" y="293083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Lê Hoàng Ngân</a:t>
            </a:r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556284" y="1273141"/>
            <a:ext cx="8587716" cy="1165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34343"/>
                </a:solidFill>
              </a:rPr>
              <a:t>Cảm ơn mọi người đã lắng nghe!</a:t>
            </a:r>
            <a:endParaRPr sz="2800">
              <a:solidFill>
                <a:srgbClr val="434343"/>
              </a:solidFill>
            </a:endParaRPr>
          </a:p>
        </p:txBody>
      </p:sp>
      <p:cxnSp>
        <p:nvCxnSpPr>
          <p:cNvPr id="142" name="Google Shape;142;p30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418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LEARNING</a:t>
            </a:r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B066C-2605-4FC3-9AF7-040E274F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/>
              <a:t>Introduction about Active Learning</a:t>
            </a:r>
            <a:endParaRPr lang="en-GB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787B29-1AEB-42AC-88B1-3FB429D7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400175"/>
            <a:ext cx="85629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73280-C3D7-4E18-8121-DEF3816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en-GB" sz="2400"/>
              <a:t>Scenarios</a:t>
            </a:r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72CC55-F46C-436B-A282-C9EDC2DCC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69" y="995843"/>
            <a:ext cx="7624262" cy="3662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6B06079-2539-44C7-9424-A5D1903DF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en-GB" b="1" i="0">
                <a:solidFill>
                  <a:schemeClr val="tx1"/>
                </a:solidFill>
                <a:effectLst/>
                <a:latin typeface="Exo 2" panose="020B0604020202020204" charset="0"/>
              </a:rPr>
              <a:t>Membership Query Synthesis</a:t>
            </a:r>
            <a:endParaRPr lang="en-GB">
              <a:solidFill>
                <a:schemeClr val="tx1"/>
              </a:solidFill>
              <a:latin typeface="Exo 2" panose="020B0604020202020204" charset="0"/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968CA0E-8C5F-43DC-81CE-1F8D48EC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2052637"/>
            <a:ext cx="6962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73280-C3D7-4E18-8121-DEF3816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en-GB" b="1" i="0">
                <a:solidFill>
                  <a:schemeClr val="tx1"/>
                </a:solidFill>
                <a:effectLst/>
                <a:latin typeface="Exo 2" panose="020B0604020202020204" charset="0"/>
              </a:rPr>
              <a:t>Pool-Based Sampling</a:t>
            </a:r>
            <a:endParaRPr lang="en-GB">
              <a:solidFill>
                <a:schemeClr val="tx1"/>
              </a:solidFill>
              <a:latin typeface="Exo 2" panose="020B0604020202020204" charset="0"/>
            </a:endParaRP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F5E8447F-5D4A-4348-9C5E-37FDC017D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299050"/>
            <a:ext cx="6943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73280-C3D7-4E18-8121-DEF3816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r>
              <a:rPr lang="en-GB" b="1" i="0">
                <a:solidFill>
                  <a:schemeClr val="tx1"/>
                </a:solidFill>
                <a:effectLst/>
                <a:latin typeface="Exo 2" panose="020B0604020202020204" charset="0"/>
              </a:rPr>
              <a:t>Stream-Based Selective Sampling</a:t>
            </a:r>
            <a:endParaRPr lang="en-GB">
              <a:solidFill>
                <a:schemeClr val="tx1"/>
              </a:solidFill>
              <a:latin typeface="Exo 2" panose="020B0604020202020204" charset="0"/>
            </a:endParaRP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B115A33-0DAC-47AF-9296-11E02E8E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87" y="1928812"/>
            <a:ext cx="6677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73280-C3D7-4E18-8121-DEF3816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Query Strategy Frameworks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E80A8A-DD3E-4D73-9DAA-ABEE2E959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961774"/>
            <a:ext cx="6391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36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135</Words>
  <Application>Microsoft Office PowerPoint</Application>
  <PresentationFormat>On-screen Show (16:9)</PresentationFormat>
  <Paragraphs>43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Roboto Condensed Light</vt:lpstr>
      <vt:lpstr>Exo 2</vt:lpstr>
      <vt:lpstr>Squada One</vt:lpstr>
      <vt:lpstr>Arial</vt:lpstr>
      <vt:lpstr>Fira Sans Extra Condensed Medium</vt:lpstr>
      <vt:lpstr>Tech Newsletter by Slidesgo</vt:lpstr>
      <vt:lpstr>ERROR TRACING IN DEEP LEARNING</vt:lpstr>
      <vt:lpstr>PRESENT CONTENTS</vt:lpstr>
      <vt:lpstr>ACTIVE LEARNING</vt:lpstr>
      <vt:lpstr>Introduction about Active Learning</vt:lpstr>
      <vt:lpstr>Scenarios</vt:lpstr>
      <vt:lpstr>Membership Query Synthesis</vt:lpstr>
      <vt:lpstr>Pool-Based Sampling</vt:lpstr>
      <vt:lpstr>Stream-Based Selective Sampling</vt:lpstr>
      <vt:lpstr>Query Strategy Frameworks</vt:lpstr>
      <vt:lpstr>PowerPoint Presentation</vt:lpstr>
      <vt:lpstr>PowerPoint Presentation</vt:lpstr>
      <vt:lpstr>Error Tracing Methods</vt:lpstr>
      <vt:lpstr>Nearest neighbor method</vt:lpstr>
      <vt:lpstr>Influence function method</vt:lpstr>
      <vt:lpstr>Influence function method</vt:lpstr>
      <vt:lpstr>Influence function method</vt:lpstr>
      <vt:lpstr>Influence function method</vt:lpstr>
      <vt:lpstr>Influence function method</vt:lpstr>
      <vt:lpstr>Influence function method</vt:lpstr>
      <vt:lpstr>Gradient-based variations</vt:lpstr>
      <vt:lpstr>Gradient Dot and Gradient Cosine Similarity</vt:lpstr>
      <vt:lpstr>RelatIF method</vt:lpstr>
      <vt:lpstr>TracIn method</vt:lpstr>
      <vt:lpstr>Cảm ơn mọi người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TOÁN  TRÍCH XUẤT SỰ KIỆN</dc:title>
  <dc:creator>Le Ngan</dc:creator>
  <cp:lastModifiedBy>Le Hoang Ngan 20162886</cp:lastModifiedBy>
  <cp:revision>24</cp:revision>
  <dcterms:modified xsi:type="dcterms:W3CDTF">2021-12-12T19:10:57Z</dcterms:modified>
</cp:coreProperties>
</file>